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2"/>
  </p:sldMasterIdLst>
  <p:notesMasterIdLst>
    <p:notesMasterId r:id="rId50"/>
  </p:notesMasterIdLst>
  <p:handoutMasterIdLst>
    <p:handoutMasterId r:id="rId51"/>
  </p:handoutMasterIdLst>
  <p:sldIdLst>
    <p:sldId id="303" r:id="rId3"/>
    <p:sldId id="305" r:id="rId4"/>
    <p:sldId id="304" r:id="rId5"/>
    <p:sldId id="351" r:id="rId6"/>
    <p:sldId id="352" r:id="rId7"/>
    <p:sldId id="389" r:id="rId8"/>
    <p:sldId id="390" r:id="rId9"/>
    <p:sldId id="391" r:id="rId10"/>
    <p:sldId id="392" r:id="rId11"/>
    <p:sldId id="388" r:id="rId12"/>
    <p:sldId id="393" r:id="rId13"/>
    <p:sldId id="394" r:id="rId14"/>
    <p:sldId id="395" r:id="rId15"/>
    <p:sldId id="396" r:id="rId16"/>
    <p:sldId id="397" r:id="rId17"/>
    <p:sldId id="398" r:id="rId18"/>
    <p:sldId id="399" r:id="rId19"/>
    <p:sldId id="400" r:id="rId20"/>
    <p:sldId id="401" r:id="rId21"/>
    <p:sldId id="402" r:id="rId22"/>
    <p:sldId id="403" r:id="rId23"/>
    <p:sldId id="413" r:id="rId24"/>
    <p:sldId id="414" r:id="rId25"/>
    <p:sldId id="415" r:id="rId26"/>
    <p:sldId id="410" r:id="rId27"/>
    <p:sldId id="411" r:id="rId28"/>
    <p:sldId id="412" r:id="rId29"/>
    <p:sldId id="404" r:id="rId30"/>
    <p:sldId id="405" r:id="rId31"/>
    <p:sldId id="406" r:id="rId32"/>
    <p:sldId id="407" r:id="rId33"/>
    <p:sldId id="367" r:id="rId34"/>
    <p:sldId id="368" r:id="rId35"/>
    <p:sldId id="369" r:id="rId36"/>
    <p:sldId id="370" r:id="rId37"/>
    <p:sldId id="371" r:id="rId38"/>
    <p:sldId id="372" r:id="rId39"/>
    <p:sldId id="373" r:id="rId40"/>
    <p:sldId id="374" r:id="rId41"/>
    <p:sldId id="376" r:id="rId42"/>
    <p:sldId id="377" r:id="rId43"/>
    <p:sldId id="378" r:id="rId44"/>
    <p:sldId id="382" r:id="rId45"/>
    <p:sldId id="383" r:id="rId46"/>
    <p:sldId id="384" r:id="rId47"/>
    <p:sldId id="385" r:id="rId48"/>
    <p:sldId id="386" r:id="rId4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62888" autoAdjust="0"/>
  </p:normalViewPr>
  <p:slideViewPr>
    <p:cSldViewPr>
      <p:cViewPr varScale="1">
        <p:scale>
          <a:sx n="51" d="100"/>
          <a:sy n="51" d="100"/>
        </p:scale>
        <p:origin x="2246" y="53"/>
      </p:cViewPr>
      <p:guideLst>
        <p:guide orient="horz" pos="2160"/>
        <p:guide pos="2880"/>
      </p:guideLst>
    </p:cSldViewPr>
  </p:slideViewPr>
  <p:outlineViewPr>
    <p:cViewPr>
      <p:scale>
        <a:sx n="33" d="100"/>
        <a:sy n="33" d="100"/>
      </p:scale>
      <p:origin x="0" y="-12830"/>
    </p:cViewPr>
  </p:outlineViewPr>
  <p:notesTextViewPr>
    <p:cViewPr>
      <p:scale>
        <a:sx n="100" d="100"/>
        <a:sy n="100" d="100"/>
      </p:scale>
      <p:origin x="0" y="0"/>
    </p:cViewPr>
  </p:notesTextViewPr>
  <p:sorterViewPr>
    <p:cViewPr>
      <p:scale>
        <a:sx n="100" d="100"/>
        <a:sy n="100" d="100"/>
      </p:scale>
      <p:origin x="0" y="-4555"/>
    </p:cViewPr>
  </p:sorterViewPr>
  <p:notesViewPr>
    <p:cSldViewPr>
      <p:cViewPr>
        <p:scale>
          <a:sx n="110" d="100"/>
          <a:sy n="110" d="100"/>
        </p:scale>
        <p:origin x="2150" y="-6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sz="quarter"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010A63A4-3572-4B27-B383-84D7D9E3D83F}" type="datetimeFigureOut">
              <a:rPr kumimoji="1" lang="en-US" altLang="ja-JP" smtClean="0"/>
              <a:pPr/>
              <a:t>8/15/2024</a:t>
            </a:fld>
            <a:endParaRPr kumimoji="1" lang="ja-JP" dirty="0"/>
          </a:p>
        </p:txBody>
      </p:sp>
      <p:sp>
        <p:nvSpPr>
          <p:cNvPr id="4" name="Rectangle 3"/>
          <p:cNvSpPr>
            <a:spLocks noGrp="1"/>
          </p:cNvSpPr>
          <p:nvPr>
            <p:ph type="ftr" sz="quarter" idx="2"/>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5" name="Rectangle 4"/>
          <p:cNvSpPr>
            <a:spLocks noGrp="1"/>
          </p:cNvSpPr>
          <p:nvPr>
            <p:ph type="sldNum" sz="quarter" idx="3"/>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E10D0F4D-A9BC-4899-8372-3ED277D83E2A}" type="slidenum">
              <a:rPr kumimoji="1" lang="en-US" altLang="ja-JP" smtClean="0"/>
              <a:pPr/>
              <a:t>‹#›</a:t>
            </a:fld>
            <a:endParaRPr kumimoji="1" 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FE58EE69-A876-4E74-86C2-628494CDF3AA}" type="datetimeFigureOut">
              <a:rPr lang="ja-JP" altLang="en-US"/>
              <a:pPr/>
              <a:t>2024/8/15</a:t>
            </a:fld>
            <a:endParaRPr kumimoji="1" lang="ja-JP" dirty="0"/>
          </a:p>
        </p:txBody>
      </p:sp>
      <p:sp>
        <p:nvSpPr>
          <p:cNvPr id="4" name="Rectangle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90" tIns="45345" rIns="90690" bIns="45345" rtlCol="0" anchor="ctr"/>
          <a:lstStyle/>
          <a:p>
            <a:endParaRPr kumimoji="1" lang="ja-JP" dirty="0"/>
          </a:p>
        </p:txBody>
      </p:sp>
      <p:sp>
        <p:nvSpPr>
          <p:cNvPr id="5" name="Rectangle 4"/>
          <p:cNvSpPr>
            <a:spLocks noGrp="1"/>
          </p:cNvSpPr>
          <p:nvPr>
            <p:ph type="body" sz="quarter" idx="3"/>
          </p:nvPr>
        </p:nvSpPr>
        <p:spPr>
          <a:xfrm>
            <a:off x="673577" y="4686499"/>
            <a:ext cx="5388610" cy="4439841"/>
          </a:xfrm>
          <a:prstGeom prst="rect">
            <a:avLst/>
          </a:prstGeom>
        </p:spPr>
        <p:txBody>
          <a:bodyPr vert="horz" lIns="90690" tIns="45345" rIns="90690" bIns="45345" rtlCol="0">
            <a:normAutofit/>
          </a:bodyPr>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Rectangle 5"/>
          <p:cNvSpPr>
            <a:spLocks noGrp="1"/>
          </p:cNvSpPr>
          <p:nvPr>
            <p:ph type="ftr" sz="quarter" idx="4"/>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7" name="Rectangle 6"/>
          <p:cNvSpPr>
            <a:spLocks noGrp="1"/>
          </p:cNvSpPr>
          <p:nvPr>
            <p:ph type="sldNum" sz="quarter" idx="5"/>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FE16532C-7DFC-4EC2-AFA5-3731AA0E8AFA}" type="slidenum">
              <a:rPr/>
              <a:pPr/>
              <a:t>‹#›</a:t>
            </a:fld>
            <a:endParaRPr kumimoji="1" lang="ja-JP" dirty="0"/>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a:defRPr kumimoji="1" lang="ja-JP" sz="1200" kern="1200">
        <a:solidFill>
          <a:schemeClr val="tx1"/>
        </a:solidFill>
        <a:latin typeface="+mn-lt"/>
        <a:ea typeface="+mn-ea"/>
        <a:cs typeface="+mn-cs"/>
      </a:defRPr>
    </a:lvl2pPr>
    <a:lvl3pPr marL="914400" algn="l" rtl="0">
      <a:defRPr kumimoji="1" lang="ja-JP" sz="1200" kern="1200">
        <a:solidFill>
          <a:schemeClr val="tx1"/>
        </a:solidFill>
        <a:latin typeface="+mn-lt"/>
        <a:ea typeface="+mn-ea"/>
        <a:cs typeface="+mn-cs"/>
      </a:defRPr>
    </a:lvl3pPr>
    <a:lvl4pPr marL="1371600" algn="l" rtl="0">
      <a:defRPr kumimoji="1" lang="ja-JP" sz="1200" kern="1200">
        <a:solidFill>
          <a:schemeClr val="tx1"/>
        </a:solidFill>
        <a:latin typeface="+mn-lt"/>
        <a:ea typeface="+mn-ea"/>
        <a:cs typeface="+mn-cs"/>
      </a:defRPr>
    </a:lvl4pPr>
    <a:lvl5pPr marL="1828800" algn="l" rtl="0">
      <a:defRPr kumimoji="1" lang="ja-JP" sz="1200" kern="1200">
        <a:solidFill>
          <a:schemeClr val="tx1"/>
        </a:solidFill>
        <a:latin typeface="+mn-lt"/>
        <a:ea typeface="+mn-ea"/>
        <a:cs typeface="+mn-cs"/>
      </a:defRPr>
    </a:lvl5pPr>
    <a:lvl6pPr marL="2286000" algn="l" rtl="0">
      <a:defRPr kumimoji="1" lang="ja-JP" sz="1200" kern="1200">
        <a:solidFill>
          <a:schemeClr val="tx1"/>
        </a:solidFill>
        <a:latin typeface="+mn-lt"/>
        <a:ea typeface="+mn-ea"/>
        <a:cs typeface="+mn-cs"/>
      </a:defRPr>
    </a:lvl6pPr>
    <a:lvl7pPr marL="2743200" algn="l" rtl="0">
      <a:defRPr kumimoji="1" lang="ja-JP" sz="1200" kern="1200">
        <a:solidFill>
          <a:schemeClr val="tx1"/>
        </a:solidFill>
        <a:latin typeface="+mn-lt"/>
        <a:ea typeface="+mn-ea"/>
        <a:cs typeface="+mn-cs"/>
      </a:defRPr>
    </a:lvl7pPr>
    <a:lvl8pPr marL="3200400" algn="l" rtl="0">
      <a:defRPr kumimoji="1" lang="ja-JP" sz="1200" kern="1200">
        <a:solidFill>
          <a:schemeClr val="tx1"/>
        </a:solidFill>
        <a:latin typeface="+mn-lt"/>
        <a:ea typeface="+mn-ea"/>
        <a:cs typeface="+mn-cs"/>
      </a:defRPr>
    </a:lvl8pPr>
    <a:lvl9pPr marL="3657600" algn="l" rtl="0">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8875" cy="3727450"/>
          </a:xfrm>
        </p:spPr>
      </p:sp>
      <p:sp>
        <p:nvSpPr>
          <p:cNvPr id="3" name="Notes Placeholder 2"/>
          <p:cNvSpPr>
            <a:spLocks noGrp="1"/>
          </p:cNvSpPr>
          <p:nvPr>
            <p:ph type="body" idx="1"/>
          </p:nvPr>
        </p:nvSpPr>
        <p:spPr/>
        <p:txBody>
          <a:bodyPr>
            <a:normAutofit/>
          </a:bodyPr>
          <a:lstStyle/>
          <a:p>
            <a:endParaRPr lang="en-US"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a:t>
            </a:fld>
            <a:endParaRPr kumimoji="1" lang="ja-JP" dirty="0"/>
          </a:p>
        </p:txBody>
      </p:sp>
    </p:spTree>
    <p:extLst>
      <p:ext uri="{BB962C8B-B14F-4D97-AF65-F5344CB8AC3E}">
        <p14:creationId xmlns:p14="http://schemas.microsoft.com/office/powerpoint/2010/main" val="102151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EFFEE44-2EC8-4A9A-8849-6B1FC1FBF204}" type="slidenum">
              <a:rPr kumimoji="1" lang="ja-JP" altLang="en-US" smtClean="0"/>
              <a:t>10</a:t>
            </a:fld>
            <a:endParaRPr kumimoji="1" lang="ja-JP" altLang="en-US"/>
          </a:p>
        </p:txBody>
      </p:sp>
    </p:spTree>
    <p:extLst>
      <p:ext uri="{BB962C8B-B14F-4D97-AF65-F5344CB8AC3E}">
        <p14:creationId xmlns:p14="http://schemas.microsoft.com/office/powerpoint/2010/main" val="184399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11</a:t>
            </a:fld>
            <a:endParaRPr lang="en-US" dirty="0"/>
          </a:p>
        </p:txBody>
      </p:sp>
    </p:spTree>
    <p:extLst>
      <p:ext uri="{BB962C8B-B14F-4D97-AF65-F5344CB8AC3E}">
        <p14:creationId xmlns:p14="http://schemas.microsoft.com/office/powerpoint/2010/main" val="362931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12</a:t>
            </a:fld>
            <a:endParaRPr lang="en-US" dirty="0"/>
          </a:p>
        </p:txBody>
      </p:sp>
    </p:spTree>
    <p:extLst>
      <p:ext uri="{BB962C8B-B14F-4D97-AF65-F5344CB8AC3E}">
        <p14:creationId xmlns:p14="http://schemas.microsoft.com/office/powerpoint/2010/main" val="12326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13</a:t>
            </a:fld>
            <a:endParaRPr lang="en-US" dirty="0"/>
          </a:p>
        </p:txBody>
      </p:sp>
    </p:spTree>
    <p:extLst>
      <p:ext uri="{BB962C8B-B14F-4D97-AF65-F5344CB8AC3E}">
        <p14:creationId xmlns:p14="http://schemas.microsoft.com/office/powerpoint/2010/main" val="37091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14</a:t>
            </a:fld>
            <a:endParaRPr lang="en-US" dirty="0"/>
          </a:p>
        </p:txBody>
      </p:sp>
    </p:spTree>
    <p:extLst>
      <p:ext uri="{BB962C8B-B14F-4D97-AF65-F5344CB8AC3E}">
        <p14:creationId xmlns:p14="http://schemas.microsoft.com/office/powerpoint/2010/main" val="302517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15</a:t>
            </a:fld>
            <a:endParaRPr lang="en-US" dirty="0"/>
          </a:p>
        </p:txBody>
      </p:sp>
    </p:spTree>
    <p:extLst>
      <p:ext uri="{BB962C8B-B14F-4D97-AF65-F5344CB8AC3E}">
        <p14:creationId xmlns:p14="http://schemas.microsoft.com/office/powerpoint/2010/main" val="375195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16</a:t>
            </a:fld>
            <a:endParaRPr lang="en-US" dirty="0"/>
          </a:p>
        </p:txBody>
      </p:sp>
    </p:spTree>
    <p:extLst>
      <p:ext uri="{BB962C8B-B14F-4D97-AF65-F5344CB8AC3E}">
        <p14:creationId xmlns:p14="http://schemas.microsoft.com/office/powerpoint/2010/main" val="106614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b="0"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17</a:t>
            </a:fld>
            <a:endParaRPr lang="en-US" dirty="0"/>
          </a:p>
        </p:txBody>
      </p:sp>
    </p:spTree>
    <p:extLst>
      <p:ext uri="{BB962C8B-B14F-4D97-AF65-F5344CB8AC3E}">
        <p14:creationId xmlns:p14="http://schemas.microsoft.com/office/powerpoint/2010/main" val="1067145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18</a:t>
            </a:fld>
            <a:endParaRPr lang="en-US" dirty="0"/>
          </a:p>
        </p:txBody>
      </p:sp>
    </p:spTree>
    <p:extLst>
      <p:ext uri="{BB962C8B-B14F-4D97-AF65-F5344CB8AC3E}">
        <p14:creationId xmlns:p14="http://schemas.microsoft.com/office/powerpoint/2010/main" val="753784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sz="1200" b="0" dirty="0" smtClean="0">
              <a:solidFill>
                <a:schemeClr val="tx1"/>
              </a:solidFill>
            </a:endParaRPr>
          </a:p>
        </p:txBody>
      </p:sp>
      <p:sp>
        <p:nvSpPr>
          <p:cNvPr id="4" name="Slide Number Placeholder 3"/>
          <p:cNvSpPr>
            <a:spLocks noGrp="1"/>
          </p:cNvSpPr>
          <p:nvPr>
            <p:ph type="sldNum" sz="quarter" idx="10"/>
          </p:nvPr>
        </p:nvSpPr>
        <p:spPr/>
        <p:txBody>
          <a:bodyPr/>
          <a:lstStyle/>
          <a:p>
            <a:fld id="{FE16532C-7DFC-4EC2-AFA5-3731AA0E8AFA}" type="slidenum">
              <a:rPr lang="en-US" smtClean="0"/>
              <a:pPr/>
              <a:t>19</a:t>
            </a:fld>
            <a:endParaRPr lang="en-US" dirty="0"/>
          </a:p>
        </p:txBody>
      </p:sp>
    </p:spTree>
    <p:extLst>
      <p:ext uri="{BB962C8B-B14F-4D97-AF65-F5344CB8AC3E}">
        <p14:creationId xmlns:p14="http://schemas.microsoft.com/office/powerpoint/2010/main" val="38173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a:t>
            </a:fld>
            <a:endParaRPr kumimoji="1" lang="ja-JP" dirty="0"/>
          </a:p>
        </p:txBody>
      </p:sp>
    </p:spTree>
    <p:extLst>
      <p:ext uri="{BB962C8B-B14F-4D97-AF65-F5344CB8AC3E}">
        <p14:creationId xmlns:p14="http://schemas.microsoft.com/office/powerpoint/2010/main" val="74319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rgbClr val="FF0000"/>
              </a:solidFill>
            </a:endParaRPr>
          </a:p>
          <a:p>
            <a:r>
              <a:rPr lang="en-US" altLang="ja-JP" b="0" dirty="0" smtClean="0"/>
              <a:t>	</a:t>
            </a:r>
          </a:p>
        </p:txBody>
      </p:sp>
      <p:sp>
        <p:nvSpPr>
          <p:cNvPr id="4" name="Slide Number Placeholder 3"/>
          <p:cNvSpPr>
            <a:spLocks noGrp="1"/>
          </p:cNvSpPr>
          <p:nvPr>
            <p:ph type="sldNum" sz="quarter" idx="10"/>
          </p:nvPr>
        </p:nvSpPr>
        <p:spPr/>
        <p:txBody>
          <a:bodyPr/>
          <a:lstStyle/>
          <a:p>
            <a:fld id="{FE16532C-7DFC-4EC2-AFA5-3731AA0E8AFA}" type="slidenum">
              <a:rPr lang="en-US" smtClean="0"/>
              <a:pPr/>
              <a:t>20</a:t>
            </a:fld>
            <a:endParaRPr lang="en-US" dirty="0"/>
          </a:p>
        </p:txBody>
      </p:sp>
    </p:spTree>
    <p:extLst>
      <p:ext uri="{BB962C8B-B14F-4D97-AF65-F5344CB8AC3E}">
        <p14:creationId xmlns:p14="http://schemas.microsoft.com/office/powerpoint/2010/main" val="67942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b="0"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21</a:t>
            </a:fld>
            <a:endParaRPr lang="en-US" dirty="0"/>
          </a:p>
        </p:txBody>
      </p:sp>
    </p:spTree>
    <p:extLst>
      <p:ext uri="{BB962C8B-B14F-4D97-AF65-F5344CB8AC3E}">
        <p14:creationId xmlns:p14="http://schemas.microsoft.com/office/powerpoint/2010/main" val="2013361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b="0" dirty="0" smtClean="0">
              <a:latin typeface="+mn-ea"/>
            </a:endParaRPr>
          </a:p>
        </p:txBody>
      </p:sp>
      <p:sp>
        <p:nvSpPr>
          <p:cNvPr id="4" name="Slide Number Placeholder 3"/>
          <p:cNvSpPr>
            <a:spLocks noGrp="1"/>
          </p:cNvSpPr>
          <p:nvPr>
            <p:ph type="sldNum" sz="quarter" idx="10"/>
          </p:nvPr>
        </p:nvSpPr>
        <p:spPr/>
        <p:txBody>
          <a:bodyPr/>
          <a:lstStyle/>
          <a:p>
            <a:fld id="{FE16532C-7DFC-4EC2-AFA5-3731AA0E8AFA}" type="slidenum">
              <a:rPr lang="en-US" smtClean="0"/>
              <a:pPr/>
              <a:t>22</a:t>
            </a:fld>
            <a:endParaRPr lang="en-US" dirty="0"/>
          </a:p>
        </p:txBody>
      </p:sp>
    </p:spTree>
    <p:extLst>
      <p:ext uri="{BB962C8B-B14F-4D97-AF65-F5344CB8AC3E}">
        <p14:creationId xmlns:p14="http://schemas.microsoft.com/office/powerpoint/2010/main" val="55709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smtClean="0"/>
          </a:p>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23</a:t>
            </a:fld>
            <a:endParaRPr lang="en-US" dirty="0"/>
          </a:p>
        </p:txBody>
      </p:sp>
    </p:spTree>
    <p:extLst>
      <p:ext uri="{BB962C8B-B14F-4D97-AF65-F5344CB8AC3E}">
        <p14:creationId xmlns:p14="http://schemas.microsoft.com/office/powerpoint/2010/main" val="317405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sz="1050"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24</a:t>
            </a:fld>
            <a:endParaRPr lang="en-US" dirty="0"/>
          </a:p>
        </p:txBody>
      </p:sp>
    </p:spTree>
    <p:extLst>
      <p:ext uri="{BB962C8B-B14F-4D97-AF65-F5344CB8AC3E}">
        <p14:creationId xmlns:p14="http://schemas.microsoft.com/office/powerpoint/2010/main" val="1476626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sz="1100"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25</a:t>
            </a:fld>
            <a:endParaRPr lang="en-US" dirty="0"/>
          </a:p>
        </p:txBody>
      </p:sp>
    </p:spTree>
    <p:extLst>
      <p:ext uri="{BB962C8B-B14F-4D97-AF65-F5344CB8AC3E}">
        <p14:creationId xmlns:p14="http://schemas.microsoft.com/office/powerpoint/2010/main" val="1753369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26</a:t>
            </a:fld>
            <a:endParaRPr kumimoji="1" lang="ja-JP" altLang="en-US" dirty="0"/>
          </a:p>
        </p:txBody>
      </p:sp>
    </p:spTree>
    <p:extLst>
      <p:ext uri="{BB962C8B-B14F-4D97-AF65-F5344CB8AC3E}">
        <p14:creationId xmlns:p14="http://schemas.microsoft.com/office/powerpoint/2010/main" val="1225454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27</a:t>
            </a:fld>
            <a:endParaRPr kumimoji="1" lang="ja-JP" altLang="en-US" dirty="0"/>
          </a:p>
        </p:txBody>
      </p:sp>
    </p:spTree>
    <p:extLst>
      <p:ext uri="{BB962C8B-B14F-4D97-AF65-F5344CB8AC3E}">
        <p14:creationId xmlns:p14="http://schemas.microsoft.com/office/powerpoint/2010/main" val="2031722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28</a:t>
            </a:fld>
            <a:endParaRPr lang="en-US" dirty="0"/>
          </a:p>
        </p:txBody>
      </p:sp>
    </p:spTree>
    <p:extLst>
      <p:ext uri="{BB962C8B-B14F-4D97-AF65-F5344CB8AC3E}">
        <p14:creationId xmlns:p14="http://schemas.microsoft.com/office/powerpoint/2010/main" val="4123503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sz="1200" b="0" dirty="0" smtClean="0">
              <a:solidFill>
                <a:srgbClr val="FF0000"/>
              </a:solidFill>
              <a:latin typeface="+mn-ea"/>
            </a:endParaRPr>
          </a:p>
        </p:txBody>
      </p:sp>
      <p:sp>
        <p:nvSpPr>
          <p:cNvPr id="4" name="Slide Number Placeholder 3"/>
          <p:cNvSpPr>
            <a:spLocks noGrp="1"/>
          </p:cNvSpPr>
          <p:nvPr>
            <p:ph type="sldNum" sz="quarter" idx="10"/>
          </p:nvPr>
        </p:nvSpPr>
        <p:spPr/>
        <p:txBody>
          <a:bodyPr/>
          <a:lstStyle/>
          <a:p>
            <a:fld id="{FE16532C-7DFC-4EC2-AFA5-3731AA0E8AFA}" type="slidenum">
              <a:rPr lang="en-US" smtClean="0"/>
              <a:pPr/>
              <a:t>29</a:t>
            </a:fld>
            <a:endParaRPr lang="en-US" dirty="0"/>
          </a:p>
        </p:txBody>
      </p:sp>
    </p:spTree>
    <p:extLst>
      <p:ext uri="{BB962C8B-B14F-4D97-AF65-F5344CB8AC3E}">
        <p14:creationId xmlns:p14="http://schemas.microsoft.com/office/powerpoint/2010/main" val="145752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a:t>
            </a:fld>
            <a:endParaRPr kumimoji="1" lang="ja-JP" dirty="0"/>
          </a:p>
        </p:txBody>
      </p:sp>
    </p:spTree>
    <p:extLst>
      <p:ext uri="{BB962C8B-B14F-4D97-AF65-F5344CB8AC3E}">
        <p14:creationId xmlns:p14="http://schemas.microsoft.com/office/powerpoint/2010/main" val="3604077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30</a:t>
            </a:fld>
            <a:endParaRPr lang="en-US" dirty="0"/>
          </a:p>
        </p:txBody>
      </p:sp>
    </p:spTree>
    <p:extLst>
      <p:ext uri="{BB962C8B-B14F-4D97-AF65-F5344CB8AC3E}">
        <p14:creationId xmlns:p14="http://schemas.microsoft.com/office/powerpoint/2010/main" val="2787110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31</a:t>
            </a:fld>
            <a:endParaRPr lang="en-US" dirty="0"/>
          </a:p>
        </p:txBody>
      </p:sp>
    </p:spTree>
    <p:extLst>
      <p:ext uri="{BB962C8B-B14F-4D97-AF65-F5344CB8AC3E}">
        <p14:creationId xmlns:p14="http://schemas.microsoft.com/office/powerpoint/2010/main" val="3288519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BA24F-AD98-44ED-8860-2F1C69847EB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37577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BA24F-AD98-44ED-8860-2F1C69847EB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1786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BA24F-AD98-44ED-8860-2F1C69847EB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71350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35</a:t>
            </a:fld>
            <a:endParaRPr kumimoji="1" lang="ja-JP" altLang="en-US"/>
          </a:p>
        </p:txBody>
      </p:sp>
    </p:spTree>
    <p:extLst>
      <p:ext uri="{BB962C8B-B14F-4D97-AF65-F5344CB8AC3E}">
        <p14:creationId xmlns:p14="http://schemas.microsoft.com/office/powerpoint/2010/main" val="2576118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36</a:t>
            </a:fld>
            <a:endParaRPr kumimoji="1" lang="ja-JP" altLang="en-US"/>
          </a:p>
        </p:txBody>
      </p:sp>
    </p:spTree>
    <p:extLst>
      <p:ext uri="{BB962C8B-B14F-4D97-AF65-F5344CB8AC3E}">
        <p14:creationId xmlns:p14="http://schemas.microsoft.com/office/powerpoint/2010/main" val="1667479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37</a:t>
            </a:fld>
            <a:endParaRPr kumimoji="1" lang="ja-JP" altLang="en-US"/>
          </a:p>
        </p:txBody>
      </p:sp>
    </p:spTree>
    <p:extLst>
      <p:ext uri="{BB962C8B-B14F-4D97-AF65-F5344CB8AC3E}">
        <p14:creationId xmlns:p14="http://schemas.microsoft.com/office/powerpoint/2010/main" val="360361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a:buFont typeface="Arial" panose="020B0604020202020204" pitchFamily="34" charset="0"/>
              <a:buNone/>
            </a:pPr>
            <a:endParaRPr lang="ja-JP" altLang="en-US"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38</a:t>
            </a:fld>
            <a:endParaRPr kumimoji="1" lang="ja-JP" altLang="en-US"/>
          </a:p>
        </p:txBody>
      </p:sp>
    </p:spTree>
    <p:extLst>
      <p:ext uri="{BB962C8B-B14F-4D97-AF65-F5344CB8AC3E}">
        <p14:creationId xmlns:p14="http://schemas.microsoft.com/office/powerpoint/2010/main" val="2488208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39</a:t>
            </a:fld>
            <a:endParaRPr kumimoji="1" lang="ja-JP" altLang="en-US"/>
          </a:p>
        </p:txBody>
      </p:sp>
    </p:spTree>
    <p:extLst>
      <p:ext uri="{BB962C8B-B14F-4D97-AF65-F5344CB8AC3E}">
        <p14:creationId xmlns:p14="http://schemas.microsoft.com/office/powerpoint/2010/main" val="399842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4</a:t>
            </a:fld>
            <a:endParaRPr kumimoji="1" lang="ja-JP" dirty="0"/>
          </a:p>
        </p:txBody>
      </p:sp>
    </p:spTree>
    <p:extLst>
      <p:ext uri="{BB962C8B-B14F-4D97-AF65-F5344CB8AC3E}">
        <p14:creationId xmlns:p14="http://schemas.microsoft.com/office/powerpoint/2010/main" val="367591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40</a:t>
            </a:fld>
            <a:endParaRPr kumimoji="1" lang="ja-JP" altLang="en-US"/>
          </a:p>
        </p:txBody>
      </p:sp>
    </p:spTree>
    <p:extLst>
      <p:ext uri="{BB962C8B-B14F-4D97-AF65-F5344CB8AC3E}">
        <p14:creationId xmlns:p14="http://schemas.microsoft.com/office/powerpoint/2010/main" val="2469063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41</a:t>
            </a:fld>
            <a:endParaRPr kumimoji="1" lang="ja-JP" altLang="en-US"/>
          </a:p>
        </p:txBody>
      </p:sp>
    </p:spTree>
    <p:extLst>
      <p:ext uri="{BB962C8B-B14F-4D97-AF65-F5344CB8AC3E}">
        <p14:creationId xmlns:p14="http://schemas.microsoft.com/office/powerpoint/2010/main" val="3593892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42</a:t>
            </a:fld>
            <a:endParaRPr kumimoji="1" lang="ja-JP" altLang="en-US"/>
          </a:p>
        </p:txBody>
      </p:sp>
    </p:spTree>
    <p:extLst>
      <p:ext uri="{BB962C8B-B14F-4D97-AF65-F5344CB8AC3E}">
        <p14:creationId xmlns:p14="http://schemas.microsoft.com/office/powerpoint/2010/main" val="1624627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43</a:t>
            </a:fld>
            <a:endParaRPr kumimoji="1" lang="ja-JP" altLang="en-US" dirty="0"/>
          </a:p>
        </p:txBody>
      </p:sp>
    </p:spTree>
    <p:extLst>
      <p:ext uri="{BB962C8B-B14F-4D97-AF65-F5344CB8AC3E}">
        <p14:creationId xmlns:p14="http://schemas.microsoft.com/office/powerpoint/2010/main" val="952883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44</a:t>
            </a:fld>
            <a:endParaRPr kumimoji="1" lang="ja-JP" dirty="0"/>
          </a:p>
        </p:txBody>
      </p:sp>
    </p:spTree>
    <p:extLst>
      <p:ext uri="{BB962C8B-B14F-4D97-AF65-F5344CB8AC3E}">
        <p14:creationId xmlns:p14="http://schemas.microsoft.com/office/powerpoint/2010/main" val="2616873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45</a:t>
            </a:fld>
            <a:endParaRPr lang="en-US" dirty="0"/>
          </a:p>
        </p:txBody>
      </p:sp>
    </p:spTree>
    <p:extLst>
      <p:ext uri="{BB962C8B-B14F-4D97-AF65-F5344CB8AC3E}">
        <p14:creationId xmlns:p14="http://schemas.microsoft.com/office/powerpoint/2010/main" val="2737911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46</a:t>
            </a:fld>
            <a:endParaRPr lang="en-US" dirty="0"/>
          </a:p>
        </p:txBody>
      </p:sp>
    </p:spTree>
    <p:extLst>
      <p:ext uri="{BB962C8B-B14F-4D97-AF65-F5344CB8AC3E}">
        <p14:creationId xmlns:p14="http://schemas.microsoft.com/office/powerpoint/2010/main" val="3028655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47</a:t>
            </a:fld>
            <a:endParaRPr lang="en-US" dirty="0"/>
          </a:p>
        </p:txBody>
      </p:sp>
    </p:spTree>
    <p:extLst>
      <p:ext uri="{BB962C8B-B14F-4D97-AF65-F5344CB8AC3E}">
        <p14:creationId xmlns:p14="http://schemas.microsoft.com/office/powerpoint/2010/main" val="171974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5</a:t>
            </a:fld>
            <a:endParaRPr kumimoji="1" lang="ja-JP" dirty="0"/>
          </a:p>
        </p:txBody>
      </p:sp>
    </p:spTree>
    <p:extLst>
      <p:ext uri="{BB962C8B-B14F-4D97-AF65-F5344CB8AC3E}">
        <p14:creationId xmlns:p14="http://schemas.microsoft.com/office/powerpoint/2010/main" val="152572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EFFEE44-2EC8-4A9A-8849-6B1FC1FBF204}" type="slidenum">
              <a:rPr kumimoji="1" lang="ja-JP" altLang="en-US" smtClean="0"/>
              <a:t>6</a:t>
            </a:fld>
            <a:endParaRPr kumimoji="1" lang="ja-JP" altLang="en-US"/>
          </a:p>
        </p:txBody>
      </p:sp>
    </p:spTree>
    <p:extLst>
      <p:ext uri="{BB962C8B-B14F-4D97-AF65-F5344CB8AC3E}">
        <p14:creationId xmlns:p14="http://schemas.microsoft.com/office/powerpoint/2010/main" val="234238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EFFEE44-2EC8-4A9A-8849-6B1FC1FBF204}" type="slidenum">
              <a:rPr kumimoji="1" lang="ja-JP" altLang="en-US" smtClean="0"/>
              <a:t>7</a:t>
            </a:fld>
            <a:endParaRPr kumimoji="1" lang="ja-JP" altLang="en-US"/>
          </a:p>
        </p:txBody>
      </p:sp>
    </p:spTree>
    <p:extLst>
      <p:ext uri="{BB962C8B-B14F-4D97-AF65-F5344CB8AC3E}">
        <p14:creationId xmlns:p14="http://schemas.microsoft.com/office/powerpoint/2010/main" val="290600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8</a:t>
            </a:fld>
            <a:endParaRPr kumimoji="1" lang="ja-JP" altLang="en-US" dirty="0"/>
          </a:p>
        </p:txBody>
      </p:sp>
    </p:spTree>
    <p:extLst>
      <p:ext uri="{BB962C8B-B14F-4D97-AF65-F5344CB8AC3E}">
        <p14:creationId xmlns:p14="http://schemas.microsoft.com/office/powerpoint/2010/main" val="318908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9</a:t>
            </a:fld>
            <a:endParaRPr kumimoji="1" lang="ja-JP" altLang="en-US" dirty="0"/>
          </a:p>
        </p:txBody>
      </p:sp>
    </p:spTree>
    <p:extLst>
      <p:ext uri="{BB962C8B-B14F-4D97-AF65-F5344CB8AC3E}">
        <p14:creationId xmlns:p14="http://schemas.microsoft.com/office/powerpoint/2010/main" val="235184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519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11808276"/>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1613479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2024/8/15</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4765168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0270317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2024/8/15</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190175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2024/8/15</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937655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2024/8/15</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057274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99946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2024/8/15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113134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2024/8/15</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460126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493D5-7D79-4D49-BF15-7A5097767888}" type="datetime1">
              <a:rPr kumimoji="1" lang="ja-JP" altLang="en-US" smtClean="0">
                <a:solidFill>
                  <a:schemeClr val="tx1"/>
                </a:solidFill>
              </a:rPr>
              <a:t>2024/8/15</a:t>
            </a:fld>
            <a:endParaRPr kumimoji="1" lang="ja-JP" dirty="0">
              <a:solidFill>
                <a:schemeClr val="tx1"/>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54865044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ref.osaka.lg.jp/o090090/kaigoshien/ninnshishou-gyakutai/kiso.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ty.suita.osaka.jp/kurashi/1018560/1018562/1035163.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ity.suita.osaka.jp/kurashi/1018560/1018562/1035174.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am.go.jp/gyoseiShiryou-files/documents/2024/0318132733650/ksvol.1225.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300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5" name="タイトル 4"/>
          <p:cNvSpPr>
            <a:spLocks noGrp="1"/>
          </p:cNvSpPr>
          <p:nvPr>
            <p:ph type="title"/>
          </p:nvPr>
        </p:nvSpPr>
        <p:spPr>
          <a:xfrm>
            <a:off x="1115616" y="476672"/>
            <a:ext cx="7052320" cy="3589036"/>
          </a:xfrm>
        </p:spPr>
        <p:txBody>
          <a:bodyPr anchor="ctr">
            <a:normAutofit/>
          </a:bodyPr>
          <a:lstStyle/>
          <a:p>
            <a:r>
              <a:rPr kumimoji="1" lang="ja-JP" altLang="en-US"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令和</a:t>
            </a:r>
            <a:r>
              <a:rPr lang="en-US" altLang="ja-JP" sz="4800" dirty="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6</a:t>
            </a:r>
            <a:r>
              <a:rPr lang="ja-JP" altLang="en-US"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年度</a:t>
            </a:r>
            <a: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
            </a:r>
            <a:b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br>
            <a:r>
              <a:rPr lang="ja-JP" altLang="en-US"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介護事業者等集団指導</a:t>
            </a:r>
            <a: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
            </a:r>
            <a:b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br>
            <a:r>
              <a:rPr lang="ja-JP" altLang="en-US"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（各サービス共通）</a:t>
            </a:r>
            <a: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
            </a:r>
            <a:b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b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4B6EAAFC-84C7-4BE1-BC5E-CE208EE20C26}" type="slidenum">
              <a:rPr lang="en-US" altLang="ja-JP" smtClean="0"/>
              <a:pPr/>
              <a:t>1</a:t>
            </a:fld>
            <a:endParaRPr kumimoji="1" lang="ja-JP" altLang="en-US" dirty="0"/>
          </a:p>
        </p:txBody>
      </p:sp>
      <p:sp>
        <p:nvSpPr>
          <p:cNvPr id="4" name="タイトル 4"/>
          <p:cNvSpPr txBox="1">
            <a:spLocks/>
          </p:cNvSpPr>
          <p:nvPr/>
        </p:nvSpPr>
        <p:spPr>
          <a:xfrm>
            <a:off x="2984799" y="5027107"/>
            <a:ext cx="6159201" cy="1325796"/>
          </a:xfrm>
          <a:prstGeom prst="rect">
            <a:avLst/>
          </a:prstGeom>
        </p:spPr>
        <p:txBody>
          <a:bodyPr vert="horz" rtlCol="0" anchor="t" anchorCtr="0">
            <a:normAutofit/>
          </a:bodyPr>
          <a:lstStyle>
            <a:lvl1pPr algn="l" rtl="0" eaLnBrk="1" latinLnBrk="0" hangingPunct="1">
              <a:spcBef>
                <a:spcPct val="0"/>
              </a:spcBef>
              <a:buNone/>
              <a:defRPr kumimoji="1" lang="ja-JP" sz="4000" b="1" kern="1200" cap="all" baseline="0">
                <a:solidFill>
                  <a:schemeClr val="tx1"/>
                </a:solidFill>
                <a:latin typeface="+mj-lt"/>
                <a:ea typeface="+mj-ea"/>
                <a:cs typeface="+mj-cs"/>
              </a:defRPr>
            </a:lvl1pPr>
          </a:lstStyle>
          <a:p>
            <a:r>
              <a:rPr lang="ja-JP" altLang="en-US" sz="2800" dirty="0" smtClean="0">
                <a:solidFill>
                  <a:srgbClr val="00B0F0"/>
                </a:solidFill>
                <a:latin typeface="ＭＳ Ｐゴシック" panose="020B0600070205080204" pitchFamily="50" charset="-128"/>
                <a:ea typeface="ＭＳ Ｐゴシック" panose="020B0600070205080204" pitchFamily="50" charset="-128"/>
              </a:rPr>
              <a:t>吹田</a:t>
            </a:r>
            <a:r>
              <a:rPr lang="ja-JP" altLang="en-US" sz="2800" dirty="0">
                <a:solidFill>
                  <a:srgbClr val="00B0F0"/>
                </a:solidFill>
                <a:latin typeface="ＭＳ Ｐゴシック" panose="020B0600070205080204" pitchFamily="50" charset="-128"/>
                <a:ea typeface="ＭＳ Ｐゴシック" panose="020B0600070205080204" pitchFamily="50" charset="-128"/>
              </a:rPr>
              <a:t>市</a:t>
            </a:r>
            <a:r>
              <a:rPr lang="ja-JP" altLang="en-US" sz="2800" dirty="0" smtClean="0">
                <a:solidFill>
                  <a:srgbClr val="00B0F0"/>
                </a:solidFill>
                <a:latin typeface="ＭＳ Ｐゴシック" panose="020B0600070205080204" pitchFamily="50" charset="-128"/>
                <a:ea typeface="ＭＳ Ｐゴシック" panose="020B0600070205080204" pitchFamily="50" charset="-128"/>
              </a:rPr>
              <a:t>　福祉部　福祉指導監査</a:t>
            </a:r>
            <a:r>
              <a:rPr lang="ja-JP" altLang="en-US" sz="2800" dirty="0">
                <a:solidFill>
                  <a:srgbClr val="00B0F0"/>
                </a:solidFill>
                <a:latin typeface="ＭＳ Ｐゴシック" panose="020B0600070205080204" pitchFamily="50" charset="-128"/>
                <a:ea typeface="ＭＳ Ｐゴシック" panose="020B0600070205080204" pitchFamily="50" charset="-128"/>
              </a:rPr>
              <a:t>室</a:t>
            </a:r>
            <a:endParaRPr lang="en-US" altLang="ja-JP" sz="2800" dirty="0" smtClean="0">
              <a:solidFill>
                <a:srgbClr val="00B0F0"/>
              </a:solidFill>
              <a:latin typeface="ＭＳ Ｐゴシック" panose="020B0600070205080204" pitchFamily="50" charset="-128"/>
              <a:ea typeface="ＭＳ Ｐゴシック" panose="020B0600070205080204" pitchFamily="50" charset="-128"/>
            </a:endParaRPr>
          </a:p>
          <a:p>
            <a:r>
              <a:rPr lang="ja-JP" altLang="en-US" sz="2800" dirty="0" smtClean="0">
                <a:solidFill>
                  <a:srgbClr val="00B0F0"/>
                </a:solidFill>
                <a:latin typeface="ＭＳ Ｐゴシック" panose="020B0600070205080204" pitchFamily="50" charset="-128"/>
                <a:ea typeface="ＭＳ Ｐゴシック" panose="020B0600070205080204" pitchFamily="50" charset="-128"/>
              </a:rPr>
              <a:t>　介護</a:t>
            </a:r>
            <a:r>
              <a:rPr lang="ja-JP" altLang="en-US" sz="2800" dirty="0">
                <a:solidFill>
                  <a:srgbClr val="00B0F0"/>
                </a:solidFill>
                <a:latin typeface="ＭＳ Ｐゴシック" panose="020B0600070205080204" pitchFamily="50" charset="-128"/>
                <a:ea typeface="ＭＳ Ｐゴシック" panose="020B0600070205080204" pitchFamily="50" charset="-128"/>
              </a:rPr>
              <a:t>事</a:t>
            </a:r>
            <a:r>
              <a:rPr lang="ja-JP" altLang="en-US" sz="2800" dirty="0" smtClean="0">
                <a:solidFill>
                  <a:srgbClr val="00B0F0"/>
                </a:solidFill>
                <a:latin typeface="ＭＳ Ｐゴシック" panose="020B0600070205080204" pitchFamily="50" charset="-128"/>
                <a:ea typeface="ＭＳ Ｐゴシック" panose="020B0600070205080204" pitchFamily="50" charset="-128"/>
              </a:rPr>
              <a:t>業者担当</a:t>
            </a:r>
            <a:endParaRPr lang="ja-JP" altLang="en-US" sz="2800" dirty="0">
              <a:solidFill>
                <a:srgbClr val="00B0F0"/>
              </a:solidFill>
              <a:latin typeface="ＭＳ Ｐゴシック" panose="020B0600070205080204" pitchFamily="50" charset="-128"/>
              <a:ea typeface="ＭＳ Ｐゴシック" panose="020B0600070205080204" pitchFamily="50" charset="-128"/>
            </a:endParaRPr>
          </a:p>
        </p:txBody>
      </p:sp>
      <p:sp>
        <p:nvSpPr>
          <p:cNvPr id="6" name="タイトル 4"/>
          <p:cNvSpPr txBox="1">
            <a:spLocks/>
          </p:cNvSpPr>
          <p:nvPr/>
        </p:nvSpPr>
        <p:spPr>
          <a:xfrm>
            <a:off x="3851920" y="266906"/>
            <a:ext cx="4824536" cy="752032"/>
          </a:xfrm>
          <a:prstGeom prst="rect">
            <a:avLst/>
          </a:prstGeom>
        </p:spPr>
        <p:txBody>
          <a:bodyPr vert="horz" rtlCol="0" anchor="ctr" anchorCtr="0">
            <a:noAutofit/>
          </a:bodyPr>
          <a:lstStyle>
            <a:lvl1pPr algn="l" rtl="0" eaLnBrk="1" latinLnBrk="0" hangingPunct="1">
              <a:spcBef>
                <a:spcPct val="0"/>
              </a:spcBef>
              <a:buNone/>
              <a:defRPr kumimoji="1" lang="ja-JP" sz="4000" b="1" kern="1200" cap="all" baseline="0">
                <a:solidFill>
                  <a:schemeClr val="tx1"/>
                </a:solidFill>
                <a:latin typeface="+mj-lt"/>
                <a:ea typeface="+mj-ea"/>
                <a:cs typeface="+mj-cs"/>
              </a:defRPr>
            </a:lvl1pPr>
          </a:lstStyle>
          <a:p>
            <a:pPr algn="ctr"/>
            <a:endParaRPr lang="ja-JP" altLang="en-US" sz="3200" dirty="0">
              <a:latin typeface="ＭＳ Ｐゴシック" panose="020B0600070205080204" pitchFamily="50" charset="-128"/>
              <a:ea typeface="ＭＳ Ｐゴシック" panose="020B060007020508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5027107"/>
            <a:ext cx="1064025" cy="1080120"/>
          </a:xfrm>
          <a:prstGeom prst="rect">
            <a:avLst/>
          </a:prstGeom>
        </p:spPr>
      </p:pic>
    </p:spTree>
    <p:extLst>
      <p:ext uri="{BB962C8B-B14F-4D97-AF65-F5344CB8AC3E}">
        <p14:creationId xmlns:p14="http://schemas.microsoft.com/office/powerpoint/2010/main" val="110184574"/>
      </p:ext>
    </p:extLst>
  </p:cSld>
  <p:clrMapOvr>
    <a:masterClrMapping/>
  </p:clrMapOvr>
  <mc:AlternateContent xmlns:mc="http://schemas.openxmlformats.org/markup-compatibility/2006" xmlns:p14="http://schemas.microsoft.com/office/powerpoint/2010/main">
    <mc:Choice Requires="p14">
      <p:transition p14:dur="100" advClick="0" advTm="8450"/>
    </mc:Choice>
    <mc:Fallback xmlns="">
      <p:transition advClick="0" advTm="8450"/>
    </mc:Fallback>
  </mc:AlternateContent>
  <p:timing>
    <p:tnLst>
      <p:par>
        <p:cTn id="1" dur="indefinite" restart="never" nodeType="tmRoot"/>
      </p:par>
    </p:tnLst>
  </p:timing>
  <p:extLst mod="1">
    <p:ext uri="{E180D4A7-C9FB-4DFB-919C-405C955672EB}">
      <p14:showEvtLst xmlns:p14="http://schemas.microsoft.com/office/powerpoint/2010/main">
        <p14:playEvt time="292" objId="7"/>
        <p14:stopEvt time="9251" objId="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お</a:t>
            </a:r>
            <a:r>
              <a:rPr kumimoji="1" lang="ja-JP" altLang="en-US" dirty="0" smtClean="0"/>
              <a:t>問い合わせについて</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質問等の問い合わせについては、基本的に質問票で受け付けています。</a:t>
            </a:r>
            <a:r>
              <a:rPr lang="en-US" altLang="ja-JP" dirty="0"/>
              <a:t>HP</a:t>
            </a:r>
            <a:r>
              <a:rPr lang="ja-JP" altLang="ja-JP" dirty="0"/>
              <a:t>に「事業者質問票（吹田市）」を掲載しておりますのでご利用ください</a:t>
            </a:r>
            <a:r>
              <a:rPr lang="ja-JP" altLang="ja-JP" dirty="0" smtClean="0"/>
              <a:t>。</a:t>
            </a:r>
            <a:r>
              <a:rPr lang="ja-JP" altLang="en-US" dirty="0"/>
              <a:t>質問票を送付する際は、</a:t>
            </a:r>
            <a:r>
              <a:rPr lang="ja-JP" altLang="en-US" dirty="0" smtClean="0"/>
              <a:t>件名</a:t>
            </a:r>
            <a:r>
              <a:rPr lang="ja-JP" altLang="en-US" dirty="0"/>
              <a:t>を</a:t>
            </a:r>
            <a:r>
              <a:rPr lang="ja-JP" altLang="en-US" dirty="0" smtClean="0"/>
              <a:t>「</a:t>
            </a:r>
            <a:r>
              <a:rPr lang="ja-JP" altLang="en-US" dirty="0"/>
              <a:t>質問票」としてください</a:t>
            </a:r>
            <a:r>
              <a:rPr lang="ja-JP" altLang="en-US" dirty="0" smtClean="0"/>
              <a:t>。</a:t>
            </a:r>
            <a:endParaRPr lang="ja-JP" altLang="ja-JP" dirty="0"/>
          </a:p>
          <a:p>
            <a:r>
              <a:rPr lang="ja-JP" altLang="ja-JP" dirty="0"/>
              <a:t>　トップページ＞健康・福祉＞社会</a:t>
            </a:r>
            <a:r>
              <a:rPr lang="ja-JP" altLang="ja-JP" dirty="0" smtClean="0"/>
              <a:t>福祉法人</a:t>
            </a:r>
            <a:r>
              <a:rPr lang="ja-JP" altLang="ja-JP" dirty="0"/>
              <a:t>の認可・指導監査＞介護保険サービス事</a:t>
            </a:r>
            <a:r>
              <a:rPr lang="ja-JP" altLang="ja-JP" dirty="0" smtClean="0"/>
              <a:t>業者＞</a:t>
            </a:r>
            <a:r>
              <a:rPr lang="ja-JP" altLang="en-US" dirty="0"/>
              <a:t>お問い合わせ及び来庁での申請（相談）</a:t>
            </a:r>
            <a:r>
              <a:rPr lang="en-US" altLang="ja-JP" u="sng" dirty="0" smtClean="0"/>
              <a:t>https</a:t>
            </a:r>
            <a:r>
              <a:rPr lang="en-US" altLang="ja-JP" u="sng" dirty="0"/>
              <a:t>://www.city.suita.osaka.jp/kenko/1018719/1022113/1032463/index.html</a:t>
            </a:r>
            <a:endParaRPr kumimoji="1" lang="ja-JP" altLang="en-US" dirty="0"/>
          </a:p>
        </p:txBody>
      </p:sp>
    </p:spTree>
    <p:extLst>
      <p:ext uri="{BB962C8B-B14F-4D97-AF65-F5344CB8AC3E}">
        <p14:creationId xmlns:p14="http://schemas.microsoft.com/office/powerpoint/2010/main" val="2680390059"/>
      </p:ext>
    </p:extLst>
  </p:cSld>
  <p:clrMapOvr>
    <a:masterClrMapping/>
  </p:clrMapOvr>
  <p:transition advTm="29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smtClean="0"/>
              <a:t>３　経過</a:t>
            </a:r>
            <a:r>
              <a:rPr lang="ja-JP" altLang="en-US" sz="4000" b="1" dirty="0"/>
              <a:t>措置</a:t>
            </a:r>
            <a:r>
              <a:rPr lang="ja-JP" altLang="en-US" sz="4000" b="1" dirty="0" smtClean="0"/>
              <a:t>が終了となる事項</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11</a:t>
            </a:fld>
            <a:endParaRPr kumimoji="1" lang="ja-JP" altLang="en-US" dirty="0"/>
          </a:p>
        </p:txBody>
      </p:sp>
      <p:grpSp>
        <p:nvGrpSpPr>
          <p:cNvPr id="5" name="グループ化 4"/>
          <p:cNvGrpSpPr/>
          <p:nvPr/>
        </p:nvGrpSpPr>
        <p:grpSpPr>
          <a:xfrm>
            <a:off x="323528" y="1052736"/>
            <a:ext cx="8496944" cy="4392488"/>
            <a:chOff x="323528" y="1052736"/>
            <a:chExt cx="8496944" cy="4392488"/>
          </a:xfrm>
        </p:grpSpPr>
        <p:sp>
          <p:nvSpPr>
            <p:cNvPr id="7" name="コンテンツ プレースホルダー 4"/>
            <p:cNvSpPr txBox="1">
              <a:spLocks/>
            </p:cNvSpPr>
            <p:nvPr/>
          </p:nvSpPr>
          <p:spPr>
            <a:xfrm>
              <a:off x="323528" y="1052736"/>
              <a:ext cx="8496944" cy="4392488"/>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400" dirty="0"/>
            </a:p>
          </p:txBody>
        </p:sp>
        <p:sp>
          <p:nvSpPr>
            <p:cNvPr id="11" name="角丸四角形 10"/>
            <p:cNvSpPr/>
            <p:nvPr/>
          </p:nvSpPr>
          <p:spPr>
            <a:xfrm>
              <a:off x="612000" y="4884124"/>
              <a:ext cx="7920000" cy="360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smtClean="0">
                  <a:latin typeface="+mn-ea"/>
                </a:rPr>
                <a:t>7 </a:t>
              </a:r>
              <a:r>
                <a:rPr lang="ja-JP" altLang="en-US" dirty="0" smtClean="0">
                  <a:latin typeface="+mn-ea"/>
                </a:rPr>
                <a:t>事業所医師が診療しない場合の減算の強化</a:t>
              </a:r>
              <a:endParaRPr lang="en-US" altLang="ja-JP" dirty="0">
                <a:latin typeface="+mn-ea"/>
              </a:endParaRPr>
            </a:p>
          </p:txBody>
        </p:sp>
        <p:sp>
          <p:nvSpPr>
            <p:cNvPr id="12" name="角丸四角形 11"/>
            <p:cNvSpPr/>
            <p:nvPr/>
          </p:nvSpPr>
          <p:spPr>
            <a:xfrm>
              <a:off x="612000" y="3681880"/>
              <a:ext cx="7920000" cy="360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smtClean="0">
                  <a:latin typeface="+mn-ea"/>
                </a:rPr>
                <a:t>5 </a:t>
              </a:r>
              <a:r>
                <a:rPr lang="ja-JP" altLang="en-US" dirty="0" smtClean="0">
                  <a:latin typeface="+mn-ea"/>
                </a:rPr>
                <a:t>施設系サービスにおける栄養ケア・マネジメントの充実</a:t>
              </a:r>
              <a:endParaRPr lang="en-US" altLang="ja-JP" dirty="0">
                <a:latin typeface="+mn-ea"/>
              </a:endParaRPr>
            </a:p>
          </p:txBody>
        </p:sp>
        <p:sp>
          <p:nvSpPr>
            <p:cNvPr id="13" name="角丸四角形 12"/>
            <p:cNvSpPr/>
            <p:nvPr/>
          </p:nvSpPr>
          <p:spPr>
            <a:xfrm>
              <a:off x="612000" y="4283002"/>
              <a:ext cx="7920000" cy="360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smtClean="0">
                  <a:latin typeface="+mn-ea"/>
                </a:rPr>
                <a:t>6 </a:t>
              </a:r>
              <a:r>
                <a:rPr lang="ja-JP" altLang="en-US" dirty="0" smtClean="0">
                  <a:latin typeface="+mn-ea"/>
                </a:rPr>
                <a:t>施設系サービスにおける</a:t>
              </a:r>
              <a:r>
                <a:rPr lang="ja-JP" altLang="en-US" dirty="0">
                  <a:latin typeface="+mn-ea"/>
                </a:rPr>
                <a:t>口腔</a:t>
              </a:r>
              <a:r>
                <a:rPr lang="ja-JP" altLang="en-US" dirty="0" smtClean="0">
                  <a:latin typeface="+mn-ea"/>
                </a:rPr>
                <a:t>衛生管理の強化</a:t>
              </a:r>
              <a:endParaRPr lang="en-US" altLang="ja-JP" dirty="0">
                <a:latin typeface="+mn-ea"/>
              </a:endParaRPr>
            </a:p>
          </p:txBody>
        </p:sp>
        <p:sp>
          <p:nvSpPr>
            <p:cNvPr id="14" name="角丸四角形 13"/>
            <p:cNvSpPr/>
            <p:nvPr/>
          </p:nvSpPr>
          <p:spPr>
            <a:xfrm>
              <a:off x="612000" y="2479636"/>
              <a:ext cx="7920000" cy="360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smtClean="0">
                  <a:latin typeface="+mn-ea"/>
                </a:rPr>
                <a:t>3 </a:t>
              </a:r>
              <a:r>
                <a:rPr lang="ja-JP" altLang="en-US" dirty="0" smtClean="0">
                  <a:latin typeface="+mn-ea"/>
                </a:rPr>
                <a:t>認知症</a:t>
              </a:r>
              <a:r>
                <a:rPr lang="ja-JP" altLang="en-US" dirty="0">
                  <a:latin typeface="+mn-ea"/>
                </a:rPr>
                <a:t>介護基礎研修の受講の義務付け</a:t>
              </a:r>
              <a:endParaRPr lang="en-US" altLang="ja-JP" dirty="0">
                <a:latin typeface="+mn-ea"/>
              </a:endParaRPr>
            </a:p>
          </p:txBody>
        </p:sp>
        <p:sp>
          <p:nvSpPr>
            <p:cNvPr id="15" name="角丸四角形 14"/>
            <p:cNvSpPr/>
            <p:nvPr/>
          </p:nvSpPr>
          <p:spPr>
            <a:xfrm>
              <a:off x="612000" y="3080758"/>
              <a:ext cx="7920000" cy="360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smtClean="0">
                  <a:latin typeface="+mn-ea"/>
                </a:rPr>
                <a:t>4 </a:t>
              </a:r>
              <a:r>
                <a:rPr lang="ja-JP" altLang="en-US" dirty="0" smtClean="0">
                  <a:latin typeface="+mn-ea"/>
                </a:rPr>
                <a:t>高齢者</a:t>
              </a:r>
              <a:r>
                <a:rPr lang="ja-JP" altLang="en-US" dirty="0">
                  <a:latin typeface="+mn-ea"/>
                </a:rPr>
                <a:t>虐待防止の推進</a:t>
              </a:r>
              <a:endParaRPr lang="en-US" altLang="ja-JP" dirty="0">
                <a:latin typeface="+mn-ea"/>
              </a:endParaRPr>
            </a:p>
          </p:txBody>
        </p:sp>
        <p:sp>
          <p:nvSpPr>
            <p:cNvPr id="16" name="角丸四角形 15"/>
            <p:cNvSpPr/>
            <p:nvPr/>
          </p:nvSpPr>
          <p:spPr>
            <a:xfrm>
              <a:off x="612000" y="1874015"/>
              <a:ext cx="7920000" cy="360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smtClean="0">
                  <a:latin typeface="+mn-ea"/>
                </a:rPr>
                <a:t>2 </a:t>
              </a:r>
              <a:r>
                <a:rPr lang="ja-JP" altLang="en-US" dirty="0" smtClean="0">
                  <a:latin typeface="+mn-ea"/>
                </a:rPr>
                <a:t>業務</a:t>
              </a:r>
              <a:r>
                <a:rPr lang="ja-JP" altLang="en-US" dirty="0">
                  <a:latin typeface="+mn-ea"/>
                </a:rPr>
                <a:t>継続に向けた取組の強化</a:t>
              </a:r>
              <a:endParaRPr lang="en-US" altLang="ja-JP" dirty="0">
                <a:latin typeface="+mn-ea"/>
              </a:endParaRPr>
            </a:p>
          </p:txBody>
        </p:sp>
        <p:sp>
          <p:nvSpPr>
            <p:cNvPr id="17" name="角丸四角形 16"/>
            <p:cNvSpPr/>
            <p:nvPr/>
          </p:nvSpPr>
          <p:spPr>
            <a:xfrm>
              <a:off x="612000" y="1272893"/>
              <a:ext cx="7920000" cy="360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smtClean="0">
                  <a:latin typeface="+mn-ea"/>
                </a:rPr>
                <a:t>1 </a:t>
              </a:r>
              <a:r>
                <a:rPr lang="ja-JP" altLang="en-US" dirty="0" smtClean="0">
                  <a:latin typeface="+mn-ea"/>
                </a:rPr>
                <a:t>感染症</a:t>
              </a:r>
              <a:r>
                <a:rPr lang="ja-JP" altLang="en-US" dirty="0">
                  <a:latin typeface="+mn-ea"/>
                </a:rPr>
                <a:t>対策の強化</a:t>
              </a:r>
              <a:endParaRPr lang="en-US" altLang="ja-JP" dirty="0">
                <a:latin typeface="+mn-ea"/>
              </a:endParaRPr>
            </a:p>
          </p:txBody>
        </p:sp>
      </p:grpSp>
      <p:sp>
        <p:nvSpPr>
          <p:cNvPr id="4" name="二等辺三角形 3"/>
          <p:cNvSpPr/>
          <p:nvPr/>
        </p:nvSpPr>
        <p:spPr>
          <a:xfrm rot="10800000">
            <a:off x="4048971" y="5533865"/>
            <a:ext cx="720080"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2051720" y="6085935"/>
            <a:ext cx="4680520"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solidFill>
                  <a:srgbClr val="FF0000"/>
                </a:solidFill>
              </a:rPr>
              <a:t>令和６年度から義務化</a:t>
            </a:r>
            <a:endParaRPr lang="en-US" altLang="ja-JP" b="1" dirty="0" smtClean="0">
              <a:solidFill>
                <a:srgbClr val="FF0000"/>
              </a:solidFill>
            </a:endParaRPr>
          </a:p>
        </p:txBody>
      </p:sp>
    </p:spTree>
    <p:extLst>
      <p:ext uri="{BB962C8B-B14F-4D97-AF65-F5344CB8AC3E}">
        <p14:creationId xmlns:p14="http://schemas.microsoft.com/office/powerpoint/2010/main" val="2579005719"/>
      </p:ext>
    </p:extLst>
  </p:cSld>
  <p:clrMapOvr>
    <a:masterClrMapping/>
  </p:clrMapOvr>
  <p:transition advTm="4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440000" y="332656"/>
            <a:ext cx="7164448" cy="837306"/>
          </a:xfrm>
        </p:spPr>
        <p:txBody>
          <a:bodyPr>
            <a:noAutofit/>
          </a:bodyPr>
          <a:lstStyle/>
          <a:p>
            <a:r>
              <a:rPr lang="ja-JP" altLang="en-US" sz="4000" b="1" dirty="0" smtClean="0"/>
              <a:t>感染症対策に関する措置</a:t>
            </a:r>
            <a:r>
              <a:rPr lang="en-US" altLang="ja-JP" sz="4000" b="1" dirty="0" smtClean="0"/>
              <a:t/>
            </a:r>
            <a:br>
              <a:rPr lang="en-US" altLang="ja-JP" sz="4000" b="1" dirty="0" smtClean="0"/>
            </a:br>
            <a:r>
              <a:rPr lang="ja-JP" altLang="en-US" sz="2000" b="1" dirty="0" smtClean="0"/>
              <a:t>（</a:t>
            </a:r>
            <a:r>
              <a:rPr lang="ja-JP" altLang="en-US" sz="2000" b="1" dirty="0"/>
              <a:t>全サービス共通－ 令和６年</a:t>
            </a:r>
            <a:r>
              <a:rPr lang="ja-JP" altLang="en-US" sz="2000" b="1" dirty="0" smtClean="0"/>
              <a:t>４月１日</a:t>
            </a:r>
            <a:r>
              <a:rPr lang="ja-JP" altLang="en-US" sz="2000" b="1" dirty="0"/>
              <a:t>より義務化</a:t>
            </a:r>
            <a:r>
              <a:rPr lang="ja-JP" altLang="en-US" sz="2000" b="1" dirty="0" smtClean="0"/>
              <a:t>）</a:t>
            </a:r>
            <a:r>
              <a:rPr lang="en-US" altLang="ja-JP" sz="2400" b="1" dirty="0" smtClean="0"/>
              <a:t/>
            </a:r>
            <a:br>
              <a:rPr lang="en-US" altLang="ja-JP" sz="2400" b="1" dirty="0" smtClean="0"/>
            </a:br>
            <a:r>
              <a:rPr lang="ja-JP" altLang="en-US" sz="2400" b="1" dirty="0"/>
              <a:t>　</a:t>
            </a:r>
            <a:endParaRPr lang="en-US" sz="24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12</a:t>
            </a:fld>
            <a:endParaRPr kumimoji="1" lang="ja-JP" altLang="en-US" dirty="0"/>
          </a:p>
        </p:txBody>
      </p:sp>
      <p:sp>
        <p:nvSpPr>
          <p:cNvPr id="7" name="コンテンツ プレースホルダー 4"/>
          <p:cNvSpPr txBox="1">
            <a:spLocks/>
          </p:cNvSpPr>
          <p:nvPr/>
        </p:nvSpPr>
        <p:spPr>
          <a:xfrm>
            <a:off x="539552" y="1340768"/>
            <a:ext cx="8191822" cy="4752528"/>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lvl="0" indent="0">
              <a:spcBef>
                <a:spcPts val="0"/>
              </a:spcBef>
              <a:spcAft>
                <a:spcPts val="0"/>
              </a:spcAft>
              <a:buNone/>
            </a:pPr>
            <a:endParaRPr kumimoji="0" lang="en-US" altLang="ja-JP" sz="2000" dirty="0" smtClean="0">
              <a:solidFill>
                <a:srgbClr val="FF0000"/>
              </a:solidFill>
            </a:endParaRPr>
          </a:p>
          <a:p>
            <a:pPr marL="0" lvl="0" indent="0">
              <a:spcBef>
                <a:spcPts val="0"/>
              </a:spcBef>
              <a:spcAft>
                <a:spcPts val="0"/>
              </a:spcAft>
              <a:buNone/>
            </a:pPr>
            <a:r>
              <a:rPr kumimoji="0" lang="ja-JP" altLang="en-US" sz="2000" dirty="0" smtClean="0">
                <a:solidFill>
                  <a:srgbClr val="FF0000"/>
                </a:solidFill>
              </a:rPr>
              <a:t>１感染症対策検討委員会</a:t>
            </a:r>
            <a:endParaRPr kumimoji="0" lang="en-US" altLang="ja-JP" sz="2000" dirty="0" smtClean="0">
              <a:solidFill>
                <a:srgbClr val="FF0000"/>
              </a:solidFill>
            </a:endParaRPr>
          </a:p>
          <a:p>
            <a:pPr marL="0" lvl="0" indent="0">
              <a:spcBef>
                <a:spcPts val="0"/>
              </a:spcBef>
              <a:spcAft>
                <a:spcPts val="0"/>
              </a:spcAft>
              <a:buNone/>
            </a:pPr>
            <a:r>
              <a:rPr kumimoji="0" lang="ja-JP" altLang="en-US" sz="2000" dirty="0" smtClean="0"/>
              <a:t>　事業所</a:t>
            </a:r>
            <a:r>
              <a:rPr kumimoji="0" lang="ja-JP" altLang="en-US" sz="2000" dirty="0"/>
              <a:t>、施設における、</a:t>
            </a:r>
            <a:r>
              <a:rPr kumimoji="0" lang="ja-JP" altLang="en-US" sz="2000" b="1" u="sng" dirty="0" smtClean="0"/>
              <a:t>感染症が発生し、又はまん延</a:t>
            </a:r>
            <a:r>
              <a:rPr kumimoji="0" lang="ja-JP" altLang="en-US" sz="2000" b="1" u="sng" dirty="0"/>
              <a:t>の防止のための対策を検討する委員会を概ね６月に１回以上（施設は３月に１回以上）開催</a:t>
            </a:r>
            <a:r>
              <a:rPr kumimoji="0" lang="ja-JP" altLang="en-US" sz="2000" dirty="0"/>
              <a:t>するとともに、その結果について、従業者に</a:t>
            </a:r>
            <a:r>
              <a:rPr kumimoji="0" lang="ja-JP" altLang="en-US" sz="2000" dirty="0" smtClean="0"/>
              <a:t>周知徹底</a:t>
            </a:r>
            <a:r>
              <a:rPr kumimoji="0" lang="ja-JP" altLang="en-US" sz="2000" dirty="0"/>
              <a:t>を図ること。</a:t>
            </a:r>
            <a:r>
              <a:rPr kumimoji="0" lang="ja-JP" altLang="en-US" sz="2000" b="1" u="sng" dirty="0"/>
              <a:t>　</a:t>
            </a:r>
            <a:endParaRPr kumimoji="0" lang="en-US" altLang="ja-JP" sz="2000" b="1" u="sng" dirty="0" smtClean="0"/>
          </a:p>
          <a:p>
            <a:pPr marL="0" lvl="0" indent="0">
              <a:spcBef>
                <a:spcPts val="0"/>
              </a:spcBef>
              <a:spcAft>
                <a:spcPts val="0"/>
              </a:spcAft>
              <a:buNone/>
            </a:pPr>
            <a:r>
              <a:rPr kumimoji="0" lang="ja-JP" altLang="en-US" sz="2000" b="1" u="sng" dirty="0"/>
              <a:t>　　　　　　　　　　　　　　　　　　</a:t>
            </a:r>
            <a:endParaRPr kumimoji="0" lang="en-US" altLang="ja-JP" sz="2000" b="1" u="sng" dirty="0"/>
          </a:p>
          <a:p>
            <a:pPr marL="0" lvl="0" indent="0">
              <a:spcBef>
                <a:spcPts val="0"/>
              </a:spcBef>
              <a:spcAft>
                <a:spcPts val="0"/>
              </a:spcAft>
              <a:buNone/>
            </a:pPr>
            <a:r>
              <a:rPr kumimoji="0" lang="ja-JP" altLang="en-US" sz="2000" dirty="0" smtClean="0">
                <a:solidFill>
                  <a:srgbClr val="FF0000"/>
                </a:solidFill>
              </a:rPr>
              <a:t>２指針の整備</a:t>
            </a:r>
            <a:endParaRPr kumimoji="0" lang="en-US" altLang="ja-JP" sz="2000" dirty="0" smtClean="0">
              <a:solidFill>
                <a:srgbClr val="FF0000"/>
              </a:solidFill>
            </a:endParaRPr>
          </a:p>
          <a:p>
            <a:pPr marL="0" lvl="0" indent="0">
              <a:spcBef>
                <a:spcPts val="0"/>
              </a:spcBef>
              <a:spcAft>
                <a:spcPts val="0"/>
              </a:spcAft>
              <a:buNone/>
            </a:pPr>
            <a:r>
              <a:rPr kumimoji="0" lang="ja-JP" altLang="en-US" sz="2000" dirty="0" smtClean="0"/>
              <a:t>事業所</a:t>
            </a:r>
            <a:r>
              <a:rPr kumimoji="0" lang="ja-JP" altLang="en-US" sz="2000" dirty="0"/>
              <a:t>、施設における、</a:t>
            </a:r>
            <a:r>
              <a:rPr kumimoji="0" lang="ja-JP" altLang="en-US" sz="2000" b="1" u="sng" dirty="0" smtClean="0"/>
              <a:t>感染症の予防及び</a:t>
            </a:r>
            <a:r>
              <a:rPr kumimoji="0" lang="ja-JP" altLang="en-US" sz="2000" b="1" u="sng" dirty="0"/>
              <a:t>まん延の防止のための指針を整備</a:t>
            </a:r>
            <a:r>
              <a:rPr kumimoji="0" lang="ja-JP" altLang="en-US" sz="2000" dirty="0"/>
              <a:t>すること</a:t>
            </a:r>
            <a:r>
              <a:rPr kumimoji="0" lang="ja-JP" altLang="en-US" sz="2000" dirty="0" smtClean="0"/>
              <a:t>。</a:t>
            </a:r>
            <a:endParaRPr kumimoji="0" lang="en-US" altLang="ja-JP" sz="2000" dirty="0" smtClean="0"/>
          </a:p>
          <a:p>
            <a:pPr marL="0" lvl="0" indent="0">
              <a:spcBef>
                <a:spcPts val="0"/>
              </a:spcBef>
              <a:spcAft>
                <a:spcPts val="0"/>
              </a:spcAft>
              <a:buNone/>
            </a:pPr>
            <a:endParaRPr kumimoji="0" lang="en-US" altLang="ja-JP" sz="2000" dirty="0"/>
          </a:p>
          <a:p>
            <a:pPr marL="0" lvl="0" indent="0">
              <a:spcBef>
                <a:spcPts val="0"/>
              </a:spcBef>
              <a:spcAft>
                <a:spcPts val="0"/>
              </a:spcAft>
              <a:buNone/>
            </a:pPr>
            <a:r>
              <a:rPr kumimoji="0" lang="ja-JP" altLang="en-US" sz="2000" dirty="0" smtClean="0">
                <a:solidFill>
                  <a:srgbClr val="FF0000"/>
                </a:solidFill>
              </a:rPr>
              <a:t>３定期的な研修及び訓練</a:t>
            </a:r>
            <a:endParaRPr kumimoji="0" lang="en-US" altLang="ja-JP" sz="2000" dirty="0" smtClean="0">
              <a:solidFill>
                <a:srgbClr val="FF0000"/>
              </a:solidFill>
            </a:endParaRPr>
          </a:p>
          <a:p>
            <a:pPr marL="0" lvl="0" indent="0">
              <a:spcBef>
                <a:spcPts val="0"/>
              </a:spcBef>
              <a:spcAft>
                <a:spcPts val="0"/>
              </a:spcAft>
              <a:buNone/>
            </a:pPr>
            <a:r>
              <a:rPr kumimoji="0" lang="ja-JP" altLang="en-US" sz="2000" dirty="0" smtClean="0"/>
              <a:t>事業所</a:t>
            </a:r>
            <a:r>
              <a:rPr kumimoji="0" lang="ja-JP" altLang="en-US" sz="2000" dirty="0"/>
              <a:t>、施設において、</a:t>
            </a:r>
            <a:r>
              <a:rPr kumimoji="0" lang="ja-JP" altLang="en-US" sz="2000" b="1" u="sng" dirty="0"/>
              <a:t>従業者に対し、</a:t>
            </a:r>
            <a:r>
              <a:rPr kumimoji="0" lang="ja-JP" altLang="en-US" sz="2000" b="1" u="sng" dirty="0" smtClean="0"/>
              <a:t>感染症の予防及びまん延</a:t>
            </a:r>
            <a:r>
              <a:rPr kumimoji="0" lang="ja-JP" altLang="en-US" sz="2000" b="1" u="sng" dirty="0"/>
              <a:t>の防止のための研修及び訓練を、</a:t>
            </a:r>
            <a:r>
              <a:rPr kumimoji="0" lang="ja-JP" altLang="en-US" sz="2000" b="1" u="sng" dirty="0" smtClean="0"/>
              <a:t>定期的（</a:t>
            </a:r>
            <a:r>
              <a:rPr kumimoji="0" lang="ja-JP" altLang="en-US" sz="2000" b="1" u="sng" dirty="0"/>
              <a:t>年１回以上）に実施</a:t>
            </a:r>
            <a:r>
              <a:rPr kumimoji="0" lang="ja-JP" altLang="en-US" sz="2000" dirty="0"/>
              <a:t>すること。</a:t>
            </a:r>
          </a:p>
          <a:p>
            <a:pPr marL="0" indent="0">
              <a:buNone/>
            </a:pPr>
            <a:endParaRPr lang="en-US" altLang="ja-JP" sz="2400" dirty="0"/>
          </a:p>
        </p:txBody>
      </p:sp>
    </p:spTree>
    <p:extLst>
      <p:ext uri="{BB962C8B-B14F-4D97-AF65-F5344CB8AC3E}">
        <p14:creationId xmlns:p14="http://schemas.microsoft.com/office/powerpoint/2010/main" val="2137794601"/>
      </p:ext>
    </p:extLst>
  </p:cSld>
  <p:clrMapOvr>
    <a:masterClrMapping/>
  </p:clrMapOvr>
  <p:transition advTm="3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23528" y="807138"/>
            <a:ext cx="8134672" cy="778854"/>
          </a:xfrm>
        </p:spPr>
        <p:txBody>
          <a:bodyPr>
            <a:noAutofit/>
          </a:bodyPr>
          <a:lstStyle/>
          <a:p>
            <a:r>
              <a:rPr lang="en-US" altLang="ja-JP" sz="2400" b="1" dirty="0" smtClean="0">
                <a:solidFill>
                  <a:srgbClr val="FF0000"/>
                </a:solidFill>
              </a:rPr>
              <a:t>1</a:t>
            </a:r>
            <a:r>
              <a:rPr lang="ja-JP" altLang="en-US" sz="2400" b="1" dirty="0" smtClean="0">
                <a:solidFill>
                  <a:srgbClr val="FF0000"/>
                </a:solidFill>
              </a:rPr>
              <a:t>感染症対策検討委員会</a:t>
            </a:r>
            <a:endParaRPr lang="en-US" sz="14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13</a:t>
            </a:fld>
            <a:endParaRPr kumimoji="1" lang="ja-JP" altLang="en-US" dirty="0"/>
          </a:p>
        </p:txBody>
      </p:sp>
      <p:sp>
        <p:nvSpPr>
          <p:cNvPr id="7" name="コンテンツ プレースホルダー 4"/>
          <p:cNvSpPr txBox="1">
            <a:spLocks/>
          </p:cNvSpPr>
          <p:nvPr/>
        </p:nvSpPr>
        <p:spPr>
          <a:xfrm>
            <a:off x="390419" y="3113934"/>
            <a:ext cx="8191822" cy="1662315"/>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600" dirty="0">
                <a:solidFill>
                  <a:srgbClr val="FF0000"/>
                </a:solidFill>
              </a:rPr>
              <a:t>　</a:t>
            </a:r>
            <a:r>
              <a:rPr lang="ja-JP" altLang="en-US" sz="1600" dirty="0" smtClean="0"/>
              <a:t>〇感染症対策委員会その他感染症に関する事業所内の組織に関すること</a:t>
            </a:r>
            <a:endParaRPr lang="en-US" altLang="ja-JP" sz="1600" dirty="0" smtClean="0"/>
          </a:p>
          <a:p>
            <a:pPr marL="0" indent="0">
              <a:buNone/>
            </a:pPr>
            <a:r>
              <a:rPr lang="ja-JP" altLang="en-US" sz="1600" dirty="0"/>
              <a:t>　</a:t>
            </a:r>
            <a:r>
              <a:rPr lang="ja-JP" altLang="en-US" sz="1600" dirty="0" smtClean="0"/>
              <a:t>〇 感染症の予防及びまん延防止のための指針の整備に関すること</a:t>
            </a:r>
            <a:endParaRPr lang="ja-JP" altLang="en-US" sz="1600" dirty="0"/>
          </a:p>
          <a:p>
            <a:pPr marL="0" indent="0">
              <a:buNone/>
            </a:pPr>
            <a:r>
              <a:rPr lang="ja-JP" altLang="en-US" sz="1600" dirty="0"/>
              <a:t>　</a:t>
            </a:r>
            <a:r>
              <a:rPr lang="ja-JP" altLang="en-US" sz="1600" dirty="0" smtClean="0"/>
              <a:t>〇 </a:t>
            </a:r>
            <a:r>
              <a:rPr lang="ja-JP" altLang="en-US" sz="1600" dirty="0"/>
              <a:t>指針</a:t>
            </a:r>
            <a:r>
              <a:rPr lang="ja-JP" altLang="en-US" sz="1600" dirty="0" smtClean="0"/>
              <a:t>に基づく感染症の予防及びまん延防止の平常時（発生時）の対応に関すること</a:t>
            </a:r>
            <a:endParaRPr lang="ja-JP" altLang="en-US" sz="1600" dirty="0"/>
          </a:p>
        </p:txBody>
      </p:sp>
      <p:sp>
        <p:nvSpPr>
          <p:cNvPr id="5" name="コンテンツ プレースホルダー 4"/>
          <p:cNvSpPr txBox="1">
            <a:spLocks/>
          </p:cNvSpPr>
          <p:nvPr/>
        </p:nvSpPr>
        <p:spPr>
          <a:xfrm>
            <a:off x="403571" y="1585992"/>
            <a:ext cx="8191822" cy="1281381"/>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600" dirty="0" smtClean="0"/>
              <a:t>　〇幅広い職種で</a:t>
            </a:r>
            <a:r>
              <a:rPr lang="ja-JP" altLang="en-US" sz="1600" dirty="0"/>
              <a:t>構成（感染対策の知識を有する者を</a:t>
            </a:r>
            <a:r>
              <a:rPr lang="ja-JP" altLang="en-US" sz="1600" dirty="0" smtClean="0"/>
              <a:t>含むのが望ましい）</a:t>
            </a:r>
            <a:endParaRPr lang="en-US" altLang="ja-JP" sz="1600" dirty="0" smtClean="0"/>
          </a:p>
          <a:p>
            <a:pPr marL="0" indent="0">
              <a:buNone/>
            </a:pPr>
            <a:r>
              <a:rPr lang="ja-JP" altLang="en-US" sz="1600" dirty="0" smtClean="0"/>
              <a:t>　〇</a:t>
            </a:r>
            <a:r>
              <a:rPr lang="ja-JP" altLang="en-US" sz="1600" dirty="0"/>
              <a:t>外部</a:t>
            </a:r>
            <a:r>
              <a:rPr lang="ja-JP" altLang="en-US" sz="1600" dirty="0" smtClean="0"/>
              <a:t>の感染症対策の専門家も含め積極的</a:t>
            </a:r>
            <a:r>
              <a:rPr lang="ja-JP" altLang="en-US" sz="1600" dirty="0"/>
              <a:t>に活用することが望ましい</a:t>
            </a:r>
            <a:endParaRPr lang="en-US" altLang="ja-JP" sz="1600" dirty="0" smtClean="0"/>
          </a:p>
          <a:p>
            <a:pPr marL="0" indent="0">
              <a:buNone/>
            </a:pPr>
            <a:r>
              <a:rPr lang="ja-JP" altLang="en-US" sz="1600" dirty="0" smtClean="0"/>
              <a:t>　〇他の検討委員会と一体的に実施することはできる</a:t>
            </a:r>
            <a:endParaRPr lang="ja-JP" altLang="en-US" sz="1600" dirty="0"/>
          </a:p>
        </p:txBody>
      </p:sp>
      <p:sp>
        <p:nvSpPr>
          <p:cNvPr id="6" name="角丸四角形 5"/>
          <p:cNvSpPr/>
          <p:nvPr/>
        </p:nvSpPr>
        <p:spPr>
          <a:xfrm>
            <a:off x="3391489" y="1339431"/>
            <a:ext cx="1901923" cy="36728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メンバー</a:t>
            </a:r>
            <a:endParaRPr lang="en-US" altLang="ja-JP" b="1" dirty="0"/>
          </a:p>
        </p:txBody>
      </p:sp>
      <p:sp>
        <p:nvSpPr>
          <p:cNvPr id="8" name="角丸四角形 7"/>
          <p:cNvSpPr/>
          <p:nvPr/>
        </p:nvSpPr>
        <p:spPr>
          <a:xfrm>
            <a:off x="3391488" y="2996805"/>
            <a:ext cx="1901923" cy="36728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検討内容</a:t>
            </a:r>
            <a:endParaRPr lang="en-US" altLang="ja-JP" b="1" dirty="0"/>
          </a:p>
        </p:txBody>
      </p:sp>
      <p:sp>
        <p:nvSpPr>
          <p:cNvPr id="10" name="コンテンツ プレースホルダー 4"/>
          <p:cNvSpPr txBox="1">
            <a:spLocks/>
          </p:cNvSpPr>
          <p:nvPr/>
        </p:nvSpPr>
        <p:spPr>
          <a:xfrm>
            <a:off x="390419" y="5301208"/>
            <a:ext cx="8191822" cy="1303139"/>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通常　　　　　　</a:t>
            </a:r>
            <a:r>
              <a:rPr lang="en-US" altLang="ja-JP" sz="1800" dirty="0" smtClean="0"/>
              <a:t>6</a:t>
            </a:r>
            <a:r>
              <a:rPr lang="ja-JP" altLang="en-US" sz="1800" dirty="0" smtClean="0"/>
              <a:t>月に</a:t>
            </a:r>
            <a:r>
              <a:rPr lang="en-US" altLang="ja-JP" sz="1800" dirty="0" smtClean="0"/>
              <a:t>1</a:t>
            </a:r>
            <a:r>
              <a:rPr lang="ja-JP" altLang="en-US" sz="1800" dirty="0" smtClean="0"/>
              <a:t>回以上開催（施設系は</a:t>
            </a:r>
            <a:r>
              <a:rPr lang="en-US" altLang="ja-JP" sz="1800" dirty="0" smtClean="0"/>
              <a:t>3</a:t>
            </a:r>
            <a:r>
              <a:rPr lang="ja-JP" altLang="en-US" sz="1800" dirty="0" smtClean="0"/>
              <a:t>月に</a:t>
            </a:r>
            <a:r>
              <a:rPr lang="en-US" altLang="ja-JP" sz="1800" dirty="0" smtClean="0"/>
              <a:t>1</a:t>
            </a:r>
            <a:r>
              <a:rPr lang="ja-JP" altLang="en-US" sz="1800" dirty="0" smtClean="0"/>
              <a:t>回以上）　　　　　　　　　　　　</a:t>
            </a:r>
            <a:endParaRPr lang="en-US" altLang="ja-JP" sz="1800" dirty="0" smtClean="0"/>
          </a:p>
          <a:p>
            <a:pPr marL="0" indent="0">
              <a:buNone/>
            </a:pPr>
            <a:r>
              <a:rPr lang="ja-JP" altLang="en-US" sz="1800" dirty="0" smtClean="0">
                <a:solidFill>
                  <a:srgbClr val="FF0000"/>
                </a:solidFill>
              </a:rPr>
              <a:t>感染症流行時　　随時開催</a:t>
            </a:r>
            <a:endParaRPr lang="ja-JP" altLang="en-US" sz="1800" dirty="0">
              <a:solidFill>
                <a:srgbClr val="FF0000"/>
              </a:solidFill>
            </a:endParaRPr>
          </a:p>
        </p:txBody>
      </p:sp>
      <p:sp>
        <p:nvSpPr>
          <p:cNvPr id="9" name="角丸四角形 8"/>
          <p:cNvSpPr/>
          <p:nvPr/>
        </p:nvSpPr>
        <p:spPr>
          <a:xfrm>
            <a:off x="3391490" y="5122813"/>
            <a:ext cx="1901923"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開催頻度</a:t>
            </a:r>
            <a:endParaRPr lang="en-US" altLang="ja-JP" b="1" dirty="0"/>
          </a:p>
        </p:txBody>
      </p:sp>
      <p:sp>
        <p:nvSpPr>
          <p:cNvPr id="11" name="Rectangle 1"/>
          <p:cNvSpPr txBox="1">
            <a:spLocks/>
          </p:cNvSpPr>
          <p:nvPr/>
        </p:nvSpPr>
        <p:spPr>
          <a:xfrm>
            <a:off x="1440000" y="71414"/>
            <a:ext cx="6660392" cy="1112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smtClean="0"/>
              <a:t>感染症対策等に関する措置</a:t>
            </a:r>
            <a:r>
              <a:rPr lang="ja-JP" altLang="en-US" sz="2400" b="1" dirty="0" smtClean="0"/>
              <a:t>　</a:t>
            </a:r>
            <a:endParaRPr lang="en-US" sz="2400" b="1" dirty="0"/>
          </a:p>
        </p:txBody>
      </p:sp>
    </p:spTree>
    <p:extLst>
      <p:ext uri="{BB962C8B-B14F-4D97-AF65-F5344CB8AC3E}">
        <p14:creationId xmlns:p14="http://schemas.microsoft.com/office/powerpoint/2010/main" val="1143778619"/>
      </p:ext>
    </p:extLst>
  </p:cSld>
  <p:clrMapOvr>
    <a:masterClrMapping/>
  </p:clrMapOvr>
  <p:transition advTm="5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67544" y="1184252"/>
            <a:ext cx="8191822" cy="419548"/>
          </a:xfrm>
        </p:spPr>
        <p:txBody>
          <a:bodyPr>
            <a:noAutofit/>
          </a:bodyPr>
          <a:lstStyle/>
          <a:p>
            <a:r>
              <a:rPr lang="ja-JP" altLang="en-US" sz="2400" dirty="0">
                <a:solidFill>
                  <a:srgbClr val="FF0000"/>
                </a:solidFill>
              </a:rPr>
              <a:t>２指針の整備</a:t>
            </a:r>
            <a:endParaRPr lang="en-US" altLang="ja-JP" sz="2400"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14</a:t>
            </a:fld>
            <a:endParaRPr kumimoji="1" lang="ja-JP" altLang="en-US" dirty="0"/>
          </a:p>
        </p:txBody>
      </p:sp>
      <p:sp>
        <p:nvSpPr>
          <p:cNvPr id="7" name="コンテンツ プレースホルダー 4"/>
          <p:cNvSpPr txBox="1">
            <a:spLocks/>
          </p:cNvSpPr>
          <p:nvPr/>
        </p:nvSpPr>
        <p:spPr>
          <a:xfrm>
            <a:off x="467544" y="1970102"/>
            <a:ext cx="8191822" cy="3600399"/>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000" dirty="0">
                <a:solidFill>
                  <a:srgbClr val="FF0000"/>
                </a:solidFill>
              </a:rPr>
              <a:t>　</a:t>
            </a:r>
            <a:r>
              <a:rPr lang="ja-JP" altLang="en-US" sz="2000" dirty="0"/>
              <a:t>〇平常時の対策としては、事業所内の衛生管理（環境の整備等</a:t>
            </a:r>
            <a:r>
              <a:rPr lang="ja-JP" altLang="en-US" sz="2000" dirty="0" smtClean="0"/>
              <a:t>）</a:t>
            </a:r>
            <a:endParaRPr lang="en-US" altLang="ja-JP" sz="2000" dirty="0" smtClean="0"/>
          </a:p>
          <a:p>
            <a:pPr marL="0" indent="0">
              <a:buNone/>
            </a:pPr>
            <a:r>
              <a:rPr lang="ja-JP" altLang="en-US" sz="2000" dirty="0"/>
              <a:t>　〇感染症発生時の状況</a:t>
            </a:r>
            <a:r>
              <a:rPr lang="ja-JP" altLang="en-US" sz="2000" dirty="0" smtClean="0"/>
              <a:t>把握</a:t>
            </a:r>
            <a:endParaRPr lang="en-US" altLang="ja-JP" sz="2000" dirty="0" smtClean="0"/>
          </a:p>
          <a:p>
            <a:pPr marL="0" indent="0">
              <a:buNone/>
            </a:pPr>
            <a:r>
              <a:rPr lang="ja-JP" altLang="en-US" sz="2000" dirty="0"/>
              <a:t>　〇ケアにかかる感染対策（手洗い、標準的な予防策</a:t>
            </a:r>
            <a:r>
              <a:rPr lang="ja-JP" altLang="en-US" sz="2000" dirty="0" smtClean="0"/>
              <a:t>）</a:t>
            </a:r>
            <a:endParaRPr lang="en-US" altLang="ja-JP" sz="2000" dirty="0" smtClean="0"/>
          </a:p>
          <a:p>
            <a:pPr marL="0" indent="0">
              <a:buNone/>
            </a:pPr>
            <a:r>
              <a:rPr lang="ja-JP" altLang="en-US" sz="2000" dirty="0"/>
              <a:t>　</a:t>
            </a:r>
            <a:r>
              <a:rPr lang="ja-JP" altLang="en-US" sz="2000" dirty="0" smtClean="0"/>
              <a:t>〇感染症拡大の防止策</a:t>
            </a:r>
            <a:endParaRPr lang="en-US" altLang="ja-JP" sz="2000" dirty="0" smtClean="0"/>
          </a:p>
          <a:p>
            <a:pPr marL="0" indent="0">
              <a:buNone/>
            </a:pPr>
            <a:r>
              <a:rPr lang="ja-JP" altLang="en-US" sz="2000" dirty="0"/>
              <a:t>　〇医療機関や保健所、</a:t>
            </a:r>
            <a:r>
              <a:rPr lang="ja-JP" altLang="en-US" sz="2000" dirty="0" smtClean="0"/>
              <a:t>市等</a:t>
            </a:r>
            <a:r>
              <a:rPr lang="ja-JP" altLang="en-US" sz="2000" dirty="0"/>
              <a:t>の関係機関との連携　</a:t>
            </a:r>
            <a:endParaRPr lang="en-US" altLang="ja-JP" sz="2000" dirty="0" smtClean="0"/>
          </a:p>
          <a:p>
            <a:pPr marL="0" indent="0">
              <a:buNone/>
            </a:pPr>
            <a:r>
              <a:rPr lang="ja-JP" altLang="en-US" sz="2000" dirty="0"/>
              <a:t>　</a:t>
            </a:r>
            <a:r>
              <a:rPr lang="ja-JP" altLang="en-US" sz="2000" dirty="0" smtClean="0"/>
              <a:t>〇事業所内の連絡体制</a:t>
            </a:r>
            <a:endParaRPr lang="en-US" altLang="ja-JP" sz="2000" dirty="0" smtClean="0"/>
          </a:p>
        </p:txBody>
      </p:sp>
      <p:sp>
        <p:nvSpPr>
          <p:cNvPr id="5" name="Rectangle 1"/>
          <p:cNvSpPr txBox="1">
            <a:spLocks/>
          </p:cNvSpPr>
          <p:nvPr/>
        </p:nvSpPr>
        <p:spPr>
          <a:xfrm>
            <a:off x="1440000" y="98310"/>
            <a:ext cx="6696744" cy="1112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smtClean="0"/>
              <a:t>感染症対策等に関する措置</a:t>
            </a:r>
            <a:r>
              <a:rPr lang="ja-JP" altLang="en-US" sz="2400" b="1" dirty="0" smtClean="0"/>
              <a:t>　</a:t>
            </a:r>
            <a:endParaRPr lang="en-US" sz="2400" b="1" dirty="0"/>
          </a:p>
        </p:txBody>
      </p:sp>
      <p:sp>
        <p:nvSpPr>
          <p:cNvPr id="4" name="フローチャート: 代替処理 3"/>
          <p:cNvSpPr/>
          <p:nvPr/>
        </p:nvSpPr>
        <p:spPr>
          <a:xfrm>
            <a:off x="1314550" y="5262084"/>
            <a:ext cx="7344816" cy="70134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記載内容例は、「</a:t>
            </a:r>
            <a:r>
              <a:rPr lang="ja-JP" altLang="en-US" dirty="0"/>
              <a:t>介護現場における感染対策の手引き</a:t>
            </a:r>
            <a:r>
              <a:rPr lang="ja-JP" altLang="en-US" dirty="0" smtClean="0"/>
              <a:t>」を参照のこと</a:t>
            </a:r>
            <a:endParaRPr lang="ja-JP" altLang="ja-JP" dirty="0"/>
          </a:p>
          <a:p>
            <a:pPr algn="ctr"/>
            <a:endParaRPr kumimoji="1" lang="ja-JP" altLang="en-US" dirty="0"/>
          </a:p>
        </p:txBody>
      </p:sp>
    </p:spTree>
    <p:extLst>
      <p:ext uri="{BB962C8B-B14F-4D97-AF65-F5344CB8AC3E}">
        <p14:creationId xmlns:p14="http://schemas.microsoft.com/office/powerpoint/2010/main" val="1232467680"/>
      </p:ext>
    </p:extLst>
  </p:cSld>
  <p:clrMapOvr>
    <a:masterClrMapping/>
  </p:clrMapOvr>
  <p:transition advTm="36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69294" y="1073176"/>
            <a:ext cx="8134672" cy="462739"/>
          </a:xfrm>
        </p:spPr>
        <p:txBody>
          <a:bodyPr>
            <a:noAutofit/>
          </a:bodyPr>
          <a:lstStyle/>
          <a:p>
            <a:r>
              <a:rPr lang="ja-JP" altLang="en-US" sz="2400" dirty="0">
                <a:solidFill>
                  <a:srgbClr val="FF0000"/>
                </a:solidFill>
              </a:rPr>
              <a:t>３定期的な</a:t>
            </a:r>
            <a:r>
              <a:rPr lang="ja-JP" altLang="en-US" sz="2400" dirty="0" smtClean="0">
                <a:solidFill>
                  <a:srgbClr val="FF0000"/>
                </a:solidFill>
              </a:rPr>
              <a:t>研修及び訓練の</a:t>
            </a:r>
            <a:r>
              <a:rPr lang="ja-JP" altLang="en-US" sz="2400" dirty="0">
                <a:solidFill>
                  <a:srgbClr val="FF0000"/>
                </a:solidFill>
              </a:rPr>
              <a:t>実施</a:t>
            </a:r>
            <a:endParaRPr lang="en-US" sz="24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15</a:t>
            </a:fld>
            <a:endParaRPr kumimoji="1" lang="ja-JP" altLang="en-US" dirty="0"/>
          </a:p>
        </p:txBody>
      </p:sp>
      <p:sp>
        <p:nvSpPr>
          <p:cNvPr id="7" name="コンテンツ プレースホルダー 4"/>
          <p:cNvSpPr txBox="1">
            <a:spLocks/>
          </p:cNvSpPr>
          <p:nvPr/>
        </p:nvSpPr>
        <p:spPr>
          <a:xfrm>
            <a:off x="467544" y="5269236"/>
            <a:ext cx="8191822" cy="1002873"/>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b="1" dirty="0" smtClean="0">
                <a:solidFill>
                  <a:srgbClr val="FF0000"/>
                </a:solidFill>
              </a:rPr>
              <a:t>　年</a:t>
            </a:r>
            <a:r>
              <a:rPr lang="en-US" altLang="ja-JP" sz="1800" b="1" dirty="0" smtClean="0">
                <a:solidFill>
                  <a:srgbClr val="FF0000"/>
                </a:solidFill>
              </a:rPr>
              <a:t>1</a:t>
            </a:r>
            <a:r>
              <a:rPr lang="ja-JP" altLang="en-US" sz="1800" b="1" dirty="0" smtClean="0">
                <a:solidFill>
                  <a:srgbClr val="FF0000"/>
                </a:solidFill>
              </a:rPr>
              <a:t>回以上（居住系、施設系は年</a:t>
            </a:r>
            <a:r>
              <a:rPr lang="en-US" altLang="ja-JP" sz="1800" b="1" dirty="0" smtClean="0">
                <a:solidFill>
                  <a:srgbClr val="FF0000"/>
                </a:solidFill>
              </a:rPr>
              <a:t>2</a:t>
            </a:r>
            <a:r>
              <a:rPr lang="ja-JP" altLang="en-US" sz="1800" b="1" dirty="0" smtClean="0">
                <a:solidFill>
                  <a:srgbClr val="FF0000"/>
                </a:solidFill>
              </a:rPr>
              <a:t>回以上）</a:t>
            </a:r>
          </a:p>
        </p:txBody>
      </p:sp>
      <p:sp>
        <p:nvSpPr>
          <p:cNvPr id="5" name="コンテンツ プレースホルダー 4"/>
          <p:cNvSpPr txBox="1">
            <a:spLocks/>
          </p:cNvSpPr>
          <p:nvPr/>
        </p:nvSpPr>
        <p:spPr>
          <a:xfrm>
            <a:off x="467544" y="1830030"/>
            <a:ext cx="8191822" cy="134062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　内部研修として実施で良い</a:t>
            </a:r>
            <a:endParaRPr lang="en-US" altLang="ja-JP" sz="1800" dirty="0" smtClean="0"/>
          </a:p>
          <a:p>
            <a:pPr marL="0" indent="0">
              <a:buNone/>
            </a:pPr>
            <a:r>
              <a:rPr lang="ja-JP" altLang="en-US" sz="1800" dirty="0"/>
              <a:t>　</a:t>
            </a:r>
            <a:r>
              <a:rPr lang="en-US" altLang="ja-JP" sz="1800" dirty="0" smtClean="0"/>
              <a:t>※</a:t>
            </a:r>
            <a:r>
              <a:rPr lang="ja-JP" altLang="en-US" sz="1800" b="1" dirty="0" smtClean="0">
                <a:solidFill>
                  <a:srgbClr val="FF0000"/>
                </a:solidFill>
              </a:rPr>
              <a:t>新規採用職員には</a:t>
            </a:r>
            <a:r>
              <a:rPr lang="ja-JP" altLang="en-US" sz="1800" b="1" dirty="0">
                <a:solidFill>
                  <a:srgbClr val="FF0000"/>
                </a:solidFill>
              </a:rPr>
              <a:t>別途</a:t>
            </a:r>
            <a:r>
              <a:rPr lang="ja-JP" altLang="en-US" sz="1800" b="1" dirty="0" smtClean="0">
                <a:solidFill>
                  <a:srgbClr val="FF0000"/>
                </a:solidFill>
              </a:rPr>
              <a:t>実施</a:t>
            </a:r>
            <a:r>
              <a:rPr lang="ja-JP" altLang="en-US" sz="1800" dirty="0" smtClean="0"/>
              <a:t>が望ましい</a:t>
            </a:r>
            <a:endParaRPr lang="en-US" altLang="ja-JP" sz="1800" dirty="0" smtClean="0"/>
          </a:p>
          <a:p>
            <a:pPr marL="0" indent="0">
              <a:buNone/>
            </a:pPr>
            <a:r>
              <a:rPr lang="ja-JP" altLang="en-US" sz="1800" dirty="0"/>
              <a:t>　</a:t>
            </a:r>
            <a:r>
              <a:rPr lang="ja-JP" altLang="en-US" sz="1800" dirty="0" smtClean="0"/>
              <a:t>（</a:t>
            </a:r>
            <a:r>
              <a:rPr lang="ja-JP" altLang="en-US" sz="1800" b="1" dirty="0" smtClean="0">
                <a:solidFill>
                  <a:srgbClr val="FF0000"/>
                </a:solidFill>
              </a:rPr>
              <a:t>居住系・施設系は必ず実施</a:t>
            </a:r>
            <a:r>
              <a:rPr lang="ja-JP" altLang="en-US" sz="1800" dirty="0" smtClean="0"/>
              <a:t>）</a:t>
            </a:r>
            <a:endParaRPr lang="ja-JP" altLang="en-US" sz="1800" dirty="0"/>
          </a:p>
        </p:txBody>
      </p:sp>
      <p:sp>
        <p:nvSpPr>
          <p:cNvPr id="6" name="角丸四角形 5"/>
          <p:cNvSpPr/>
          <p:nvPr/>
        </p:nvSpPr>
        <p:spPr>
          <a:xfrm>
            <a:off x="3275411" y="1544618"/>
            <a:ext cx="1901923"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方法</a:t>
            </a:r>
            <a:endParaRPr lang="en-US" altLang="ja-JP" b="1" dirty="0"/>
          </a:p>
        </p:txBody>
      </p:sp>
      <p:sp>
        <p:nvSpPr>
          <p:cNvPr id="8" name="角丸四角形 7"/>
          <p:cNvSpPr/>
          <p:nvPr/>
        </p:nvSpPr>
        <p:spPr>
          <a:xfrm>
            <a:off x="3275411" y="4935766"/>
            <a:ext cx="1901923"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実施回数</a:t>
            </a:r>
            <a:endParaRPr lang="en-US" altLang="ja-JP" b="1" dirty="0"/>
          </a:p>
        </p:txBody>
      </p:sp>
      <p:sp>
        <p:nvSpPr>
          <p:cNvPr id="9" name="コンテンツ プレースホルダー 4"/>
          <p:cNvSpPr txBox="1">
            <a:spLocks/>
          </p:cNvSpPr>
          <p:nvPr/>
        </p:nvSpPr>
        <p:spPr>
          <a:xfrm>
            <a:off x="467544" y="3691385"/>
            <a:ext cx="8191822" cy="1106409"/>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dirty="0" smtClean="0"/>
          </a:p>
          <a:p>
            <a:pPr marL="0" indent="0">
              <a:buNone/>
            </a:pPr>
            <a:r>
              <a:rPr lang="ja-JP" altLang="en-US" sz="1800" dirty="0" smtClean="0"/>
              <a:t>　〇感染</a:t>
            </a:r>
            <a:r>
              <a:rPr lang="ja-JP" altLang="en-US" sz="1800" dirty="0"/>
              <a:t>対策の基礎的内容等の適切な知識</a:t>
            </a:r>
            <a:r>
              <a:rPr lang="ja-JP" altLang="en-US" sz="1800" dirty="0" smtClean="0"/>
              <a:t>を</a:t>
            </a:r>
            <a:r>
              <a:rPr lang="ja-JP" altLang="en-US" sz="1800" b="1" dirty="0" smtClean="0">
                <a:solidFill>
                  <a:srgbClr val="FF0000"/>
                </a:solidFill>
              </a:rPr>
              <a:t>普及</a:t>
            </a:r>
            <a:r>
              <a:rPr lang="ja-JP" altLang="en-US" sz="1800" b="1" dirty="0">
                <a:solidFill>
                  <a:srgbClr val="FF0000"/>
                </a:solidFill>
              </a:rPr>
              <a:t>・啓発</a:t>
            </a:r>
            <a:r>
              <a:rPr lang="ja-JP" altLang="en-US" sz="1800" dirty="0"/>
              <a:t>する</a:t>
            </a:r>
            <a:r>
              <a:rPr lang="ja-JP" altLang="en-US" sz="1800" dirty="0" smtClean="0"/>
              <a:t>もの</a:t>
            </a:r>
            <a:endParaRPr lang="en-US" altLang="ja-JP" sz="1800" dirty="0" smtClean="0"/>
          </a:p>
          <a:p>
            <a:pPr marL="0" indent="0">
              <a:buNone/>
            </a:pPr>
            <a:r>
              <a:rPr lang="ja-JP" altLang="en-US" sz="1800" dirty="0" smtClean="0"/>
              <a:t>　〇事業所の指針に基づいた</a:t>
            </a:r>
            <a:r>
              <a:rPr lang="ja-JP" altLang="en-US" sz="1800" b="1" dirty="0" smtClean="0">
                <a:solidFill>
                  <a:srgbClr val="FF0000"/>
                </a:solidFill>
              </a:rPr>
              <a:t>衛生管理の徹底</a:t>
            </a:r>
            <a:r>
              <a:rPr lang="ja-JP" altLang="en-US" sz="1800" dirty="0" smtClean="0"/>
              <a:t>や</a:t>
            </a:r>
            <a:r>
              <a:rPr lang="ja-JP" altLang="en-US" sz="1800" b="1" dirty="0" smtClean="0">
                <a:solidFill>
                  <a:srgbClr val="FF0000"/>
                </a:solidFill>
              </a:rPr>
              <a:t>衛生的なケア</a:t>
            </a:r>
            <a:r>
              <a:rPr lang="ja-JP" altLang="en-US" sz="1800" dirty="0" smtClean="0"/>
              <a:t>の実践</a:t>
            </a:r>
            <a:endParaRPr lang="ja-JP" altLang="en-US" sz="1800" dirty="0"/>
          </a:p>
          <a:p>
            <a:pPr marL="0" indent="0">
              <a:buNone/>
            </a:pPr>
            <a:endParaRPr lang="ja-JP" altLang="en-US" sz="1800" dirty="0" smtClean="0"/>
          </a:p>
        </p:txBody>
      </p:sp>
      <p:sp>
        <p:nvSpPr>
          <p:cNvPr id="10" name="角丸四角形 9"/>
          <p:cNvSpPr/>
          <p:nvPr/>
        </p:nvSpPr>
        <p:spPr>
          <a:xfrm>
            <a:off x="3275411" y="3406375"/>
            <a:ext cx="1901923"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内容</a:t>
            </a:r>
            <a:endParaRPr lang="en-US" altLang="ja-JP" b="1" dirty="0"/>
          </a:p>
        </p:txBody>
      </p:sp>
      <p:sp>
        <p:nvSpPr>
          <p:cNvPr id="11" name="Rectangle 1"/>
          <p:cNvSpPr txBox="1">
            <a:spLocks/>
          </p:cNvSpPr>
          <p:nvPr/>
        </p:nvSpPr>
        <p:spPr>
          <a:xfrm>
            <a:off x="1440000" y="98310"/>
            <a:ext cx="6696744" cy="1112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smtClean="0"/>
              <a:t>感染症対策等に関する措置</a:t>
            </a:r>
            <a:r>
              <a:rPr lang="ja-JP" altLang="en-US" sz="2400" b="1" dirty="0" smtClean="0"/>
              <a:t>　</a:t>
            </a:r>
            <a:endParaRPr lang="en-US" sz="2400" b="1" dirty="0"/>
          </a:p>
        </p:txBody>
      </p:sp>
    </p:spTree>
    <p:extLst>
      <p:ext uri="{BB962C8B-B14F-4D97-AF65-F5344CB8AC3E}">
        <p14:creationId xmlns:p14="http://schemas.microsoft.com/office/powerpoint/2010/main" val="4759449"/>
      </p:ext>
    </p:extLst>
  </p:cSld>
  <p:clrMapOvr>
    <a:masterClrMapping/>
  </p:clrMapOvr>
  <p:transition advTm="3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2800" b="1" dirty="0"/>
              <a:t>業務継続計画未策定事業所に対する減算の導入</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16</a:t>
            </a:fld>
            <a:endParaRPr kumimoji="1" lang="ja-JP" altLang="en-US" dirty="0"/>
          </a:p>
        </p:txBody>
      </p:sp>
      <p:sp>
        <p:nvSpPr>
          <p:cNvPr id="7" name="コンテンツ プレースホルダー 4"/>
          <p:cNvSpPr txBox="1">
            <a:spLocks/>
          </p:cNvSpPr>
          <p:nvPr/>
        </p:nvSpPr>
        <p:spPr>
          <a:xfrm>
            <a:off x="323529" y="4581128"/>
            <a:ext cx="8352928" cy="1775223"/>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・業務継続計画を未策定の場合</a:t>
            </a:r>
            <a:endParaRPr lang="en-US" altLang="ja-JP" sz="1800" dirty="0" smtClean="0"/>
          </a:p>
          <a:p>
            <a:pPr marL="0" indent="0">
              <a:buNone/>
            </a:pPr>
            <a:r>
              <a:rPr lang="ja-JP" altLang="en-US" sz="1800" dirty="0" smtClean="0"/>
              <a:t>・業務継続計画に従い必要な措置を講じられていない場合</a:t>
            </a:r>
            <a:endParaRPr lang="en-US" altLang="ja-JP" sz="1800" dirty="0"/>
          </a:p>
        </p:txBody>
      </p:sp>
      <p:sp>
        <p:nvSpPr>
          <p:cNvPr id="8" name="正方形/長方形 7"/>
          <p:cNvSpPr/>
          <p:nvPr/>
        </p:nvSpPr>
        <p:spPr>
          <a:xfrm>
            <a:off x="323528" y="2942946"/>
            <a:ext cx="8352928" cy="1494166"/>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施設・居住系サービス　：　所定単位数の</a:t>
            </a:r>
            <a:r>
              <a:rPr kumimoji="1" lang="en-US" altLang="ja-JP" dirty="0" smtClean="0">
                <a:solidFill>
                  <a:schemeClr val="tx1"/>
                </a:solidFill>
              </a:rPr>
              <a:t>100</a:t>
            </a:r>
            <a:r>
              <a:rPr kumimoji="1" lang="ja-JP" altLang="en-US" dirty="0" smtClean="0">
                <a:solidFill>
                  <a:schemeClr val="tx1"/>
                </a:solidFill>
              </a:rPr>
              <a:t>分の３に相当する単位数</a:t>
            </a:r>
            <a:endParaRPr kumimoji="1" lang="en-US" altLang="ja-JP" dirty="0" smtClean="0">
              <a:solidFill>
                <a:schemeClr val="tx1"/>
              </a:solidFill>
            </a:endParaRPr>
          </a:p>
          <a:p>
            <a:r>
              <a:rPr kumimoji="1" lang="ja-JP" altLang="en-US" dirty="0" smtClean="0">
                <a:solidFill>
                  <a:schemeClr val="tx1"/>
                </a:solidFill>
              </a:rPr>
              <a:t>その他サービス　　　　：　所定単位数の</a:t>
            </a:r>
            <a:r>
              <a:rPr kumimoji="1" lang="en-US" altLang="ja-JP" dirty="0" smtClean="0">
                <a:solidFill>
                  <a:schemeClr val="tx1"/>
                </a:solidFill>
              </a:rPr>
              <a:t>100</a:t>
            </a:r>
            <a:r>
              <a:rPr kumimoji="1" lang="ja-JP" altLang="en-US" dirty="0" smtClean="0">
                <a:solidFill>
                  <a:schemeClr val="tx1"/>
                </a:solidFill>
              </a:rPr>
              <a:t>分の１に相当する単位数</a:t>
            </a:r>
            <a:endParaRPr kumimoji="1" lang="ja-JP" altLang="en-US" dirty="0">
              <a:solidFill>
                <a:schemeClr val="tx1"/>
              </a:solidFill>
            </a:endParaRPr>
          </a:p>
        </p:txBody>
      </p:sp>
      <p:pic>
        <p:nvPicPr>
          <p:cNvPr id="9" name="図 8"/>
          <p:cNvPicPr>
            <a:picLocks noChangeAspect="1"/>
          </p:cNvPicPr>
          <p:nvPr/>
        </p:nvPicPr>
        <p:blipFill rotWithShape="1">
          <a:blip r:embed="rId3"/>
          <a:srcRect l="100000" t="66639" r="-19863"/>
          <a:stretch/>
        </p:blipFill>
        <p:spPr>
          <a:xfrm>
            <a:off x="3708770" y="3573016"/>
            <a:ext cx="71142" cy="167794"/>
          </a:xfrm>
          <a:prstGeom prst="rect">
            <a:avLst/>
          </a:prstGeom>
        </p:spPr>
      </p:pic>
      <p:sp>
        <p:nvSpPr>
          <p:cNvPr id="12" name="正方形/長方形 11"/>
          <p:cNvSpPr/>
          <p:nvPr/>
        </p:nvSpPr>
        <p:spPr>
          <a:xfrm>
            <a:off x="323528" y="1268759"/>
            <a:ext cx="8352928" cy="153714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smtClean="0">
              <a:solidFill>
                <a:schemeClr val="tx1"/>
              </a:solidFill>
            </a:endParaRPr>
          </a:p>
          <a:p>
            <a:r>
              <a:rPr kumimoji="1" lang="ja-JP" altLang="en-US" dirty="0" smtClean="0">
                <a:solidFill>
                  <a:schemeClr val="tx1"/>
                </a:solidFill>
              </a:rPr>
              <a:t>感染症</a:t>
            </a:r>
            <a:r>
              <a:rPr kumimoji="1" lang="ja-JP" altLang="en-US" dirty="0">
                <a:solidFill>
                  <a:schemeClr val="tx1"/>
                </a:solidFill>
              </a:rPr>
              <a:t>や</a:t>
            </a:r>
            <a:r>
              <a:rPr kumimoji="1" lang="ja-JP" altLang="en-US" dirty="0" smtClean="0">
                <a:solidFill>
                  <a:schemeClr val="tx1"/>
                </a:solidFill>
              </a:rPr>
              <a:t>災害</a:t>
            </a:r>
            <a:r>
              <a:rPr kumimoji="1" lang="ja-JP" altLang="en-US" dirty="0">
                <a:solidFill>
                  <a:schemeClr val="tx1"/>
                </a:solidFill>
              </a:rPr>
              <a:t>時</a:t>
            </a:r>
            <a:r>
              <a:rPr kumimoji="1" lang="ja-JP" altLang="en-US" dirty="0" smtClean="0">
                <a:solidFill>
                  <a:schemeClr val="tx1"/>
                </a:solidFill>
              </a:rPr>
              <a:t>でも</a:t>
            </a:r>
            <a:r>
              <a:rPr kumimoji="1" lang="ja-JP" altLang="en-US" dirty="0">
                <a:solidFill>
                  <a:schemeClr val="tx1"/>
                </a:solidFill>
              </a:rPr>
              <a:t>、必要な介護サービスを継続的に提供できる体制を構築するため、業務継続に向けた計画の策定の徹底を求める観点から、感染症もしくは災害のいずれかまたは両方の業務継続計画が策定出来ていない場合、</a:t>
            </a:r>
            <a:r>
              <a:rPr kumimoji="1" lang="ja-JP" altLang="en-US" dirty="0" smtClean="0">
                <a:solidFill>
                  <a:schemeClr val="tx1"/>
                </a:solidFill>
              </a:rPr>
              <a:t>基本報酬を減算</a:t>
            </a:r>
            <a:r>
              <a:rPr kumimoji="1" lang="ja-JP" altLang="en-US" dirty="0">
                <a:solidFill>
                  <a:schemeClr val="tx1"/>
                </a:solidFill>
              </a:rPr>
              <a:t>。</a:t>
            </a:r>
          </a:p>
          <a:p>
            <a:pPr algn="ctr"/>
            <a:endParaRPr kumimoji="1" lang="ja-JP" altLang="en-US" dirty="0"/>
          </a:p>
        </p:txBody>
      </p:sp>
      <p:sp>
        <p:nvSpPr>
          <p:cNvPr id="14" name="角丸四角形 13"/>
          <p:cNvSpPr/>
          <p:nvPr/>
        </p:nvSpPr>
        <p:spPr>
          <a:xfrm>
            <a:off x="2843808" y="1086297"/>
            <a:ext cx="288032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概要</a:t>
            </a:r>
            <a:endParaRPr kumimoji="1" lang="ja-JP" altLang="en-US" dirty="0"/>
          </a:p>
        </p:txBody>
      </p:sp>
      <p:sp>
        <p:nvSpPr>
          <p:cNvPr id="15" name="角丸四角形 14"/>
          <p:cNvSpPr/>
          <p:nvPr/>
        </p:nvSpPr>
        <p:spPr>
          <a:xfrm>
            <a:off x="2860576" y="2708809"/>
            <a:ext cx="2910586" cy="4623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減算</a:t>
            </a:r>
            <a:endParaRPr kumimoji="1" lang="ja-JP" altLang="en-US" dirty="0"/>
          </a:p>
        </p:txBody>
      </p:sp>
      <p:sp>
        <p:nvSpPr>
          <p:cNvPr id="16" name="角丸四角形 15"/>
          <p:cNvSpPr/>
          <p:nvPr/>
        </p:nvSpPr>
        <p:spPr>
          <a:xfrm>
            <a:off x="2890842" y="4358545"/>
            <a:ext cx="2880320" cy="4451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算定要件</a:t>
            </a:r>
            <a:endParaRPr kumimoji="1" lang="ja-JP" altLang="en-US" dirty="0"/>
          </a:p>
        </p:txBody>
      </p:sp>
      <p:sp>
        <p:nvSpPr>
          <p:cNvPr id="11" name="角丸四角形 10"/>
          <p:cNvSpPr/>
          <p:nvPr/>
        </p:nvSpPr>
        <p:spPr>
          <a:xfrm>
            <a:off x="6451606" y="2883087"/>
            <a:ext cx="2359174" cy="47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一部、経過措置有</a:t>
            </a:r>
            <a:endParaRPr kumimoji="1" lang="ja-JP" altLang="en-US" dirty="0"/>
          </a:p>
        </p:txBody>
      </p:sp>
    </p:spTree>
    <p:extLst>
      <p:ext uri="{BB962C8B-B14F-4D97-AF65-F5344CB8AC3E}">
        <p14:creationId xmlns:p14="http://schemas.microsoft.com/office/powerpoint/2010/main" val="2845544930"/>
      </p:ext>
    </p:extLst>
  </p:cSld>
  <p:clrMapOvr>
    <a:masterClrMapping/>
  </p:clrMapOvr>
  <p:transition advTm="7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2800" b="1" dirty="0"/>
              <a:t>認知症介護基礎</a:t>
            </a:r>
            <a:r>
              <a:rPr lang="ja-JP" altLang="en-US" sz="2800" b="1" dirty="0" smtClean="0"/>
              <a:t>研修の受講の義務付け</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17</a:t>
            </a:fld>
            <a:endParaRPr kumimoji="1" lang="ja-JP" altLang="en-US" dirty="0"/>
          </a:p>
        </p:txBody>
      </p:sp>
      <p:sp>
        <p:nvSpPr>
          <p:cNvPr id="7" name="コンテンツ プレースホルダー 4"/>
          <p:cNvSpPr txBox="1">
            <a:spLocks/>
          </p:cNvSpPr>
          <p:nvPr/>
        </p:nvSpPr>
        <p:spPr>
          <a:xfrm>
            <a:off x="323528" y="1052736"/>
            <a:ext cx="8496944" cy="4392488"/>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400" dirty="0"/>
              <a:t>介護</a:t>
            </a:r>
            <a:r>
              <a:rPr lang="ja-JP" altLang="en-US" sz="2400" dirty="0" smtClean="0"/>
              <a:t>に直接携わる職員のうち、</a:t>
            </a:r>
            <a:endParaRPr lang="en-US" altLang="ja-JP" sz="2400" dirty="0" smtClean="0"/>
          </a:p>
          <a:p>
            <a:pPr marL="0" indent="0">
              <a:buNone/>
            </a:pPr>
            <a:r>
              <a:rPr lang="ja-JP" altLang="en-US" sz="2400" dirty="0" smtClean="0"/>
              <a:t>医療・福祉関係の資格を有さない者について、</a:t>
            </a:r>
            <a:endParaRPr lang="en-US" altLang="ja-JP" sz="2400" dirty="0" smtClean="0"/>
          </a:p>
          <a:p>
            <a:pPr marL="0" indent="0">
              <a:buNone/>
            </a:pPr>
            <a:r>
              <a:rPr lang="ja-JP" altLang="en-US" sz="2000" dirty="0"/>
              <a:t>認知症介護基礎</a:t>
            </a:r>
            <a:r>
              <a:rPr lang="ja-JP" altLang="en-US" sz="2000" dirty="0" smtClean="0"/>
              <a:t>研修を受講させるために必要な事項を講じること</a:t>
            </a:r>
            <a:endParaRPr lang="en-US" altLang="ja-JP" sz="2000" dirty="0" smtClean="0"/>
          </a:p>
          <a:p>
            <a:pPr marL="0" indent="0">
              <a:buNone/>
            </a:pPr>
            <a:endParaRPr lang="en-US" altLang="ja-JP" sz="2000" dirty="0" smtClean="0"/>
          </a:p>
          <a:p>
            <a:pPr marL="0" indent="0">
              <a:buNone/>
            </a:pPr>
            <a:r>
              <a:rPr lang="ja-JP" altLang="en-US" sz="2000" dirty="0" smtClean="0"/>
              <a:t>〇</a:t>
            </a:r>
            <a:r>
              <a:rPr lang="ja-JP" altLang="en-US" sz="1800" dirty="0" smtClean="0"/>
              <a:t>大阪府ホームページを参照</a:t>
            </a:r>
            <a:endParaRPr lang="en-US" altLang="ja-JP" sz="1800" dirty="0"/>
          </a:p>
          <a:p>
            <a:pPr marL="0" indent="265113">
              <a:buNone/>
            </a:pPr>
            <a:r>
              <a:rPr lang="en-US" altLang="ja-JP" sz="1800" dirty="0" smtClean="0">
                <a:hlinkClick r:id="rId3"/>
              </a:rPr>
              <a:t>https</a:t>
            </a:r>
            <a:r>
              <a:rPr lang="en-US" altLang="ja-JP" sz="1800" dirty="0">
                <a:hlinkClick r:id="rId3"/>
              </a:rPr>
              <a:t>://</a:t>
            </a:r>
            <a:r>
              <a:rPr lang="en-US" altLang="ja-JP" sz="1800" dirty="0" smtClean="0">
                <a:hlinkClick r:id="rId3"/>
              </a:rPr>
              <a:t>www.pref.osaka.lg.jp/o090090/kaigoshien/ninnshishou-gyakutai/kiso.html</a:t>
            </a:r>
            <a:endParaRPr lang="en-US" altLang="ja-JP" sz="1800" dirty="0" smtClean="0"/>
          </a:p>
          <a:p>
            <a:pPr marL="0" indent="0">
              <a:buNone/>
            </a:pPr>
            <a:r>
              <a:rPr lang="ja-JP" altLang="en-US" sz="1800" dirty="0" smtClean="0"/>
              <a:t>〇上記は</a:t>
            </a:r>
            <a:r>
              <a:rPr lang="en-US" altLang="ja-JP" sz="1800" dirty="0" smtClean="0"/>
              <a:t>e</a:t>
            </a:r>
            <a:r>
              <a:rPr lang="ja-JP" altLang="en-US" sz="1800" dirty="0" smtClean="0"/>
              <a:t>ラーニングで実施</a:t>
            </a:r>
            <a:endParaRPr lang="en-US" altLang="ja-JP" sz="1800" dirty="0"/>
          </a:p>
        </p:txBody>
      </p:sp>
    </p:spTree>
    <p:extLst>
      <p:ext uri="{BB962C8B-B14F-4D97-AF65-F5344CB8AC3E}">
        <p14:creationId xmlns:p14="http://schemas.microsoft.com/office/powerpoint/2010/main" val="292562233"/>
      </p:ext>
    </p:extLst>
  </p:cSld>
  <p:clrMapOvr>
    <a:masterClrMapping/>
  </p:clrMapOvr>
  <p:transition advTm="27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32474" y="227930"/>
            <a:ext cx="6228328" cy="1112838"/>
          </a:xfrm>
        </p:spPr>
        <p:txBody>
          <a:bodyPr>
            <a:noAutofit/>
          </a:bodyPr>
          <a:lstStyle/>
          <a:p>
            <a:r>
              <a:rPr lang="ja-JP" altLang="en-US" sz="2800" b="1" dirty="0"/>
              <a:t>虐待の</a:t>
            </a:r>
            <a:r>
              <a:rPr lang="ja-JP" altLang="en-US" sz="2800" b="1" dirty="0" smtClean="0"/>
              <a:t>防止に関する措置</a:t>
            </a:r>
            <a:r>
              <a:rPr lang="en-US" altLang="ja-JP" sz="2800" b="1" dirty="0" smtClean="0"/>
              <a:t/>
            </a:r>
            <a:br>
              <a:rPr lang="en-US" altLang="ja-JP" sz="2800" b="1" dirty="0" smtClean="0"/>
            </a:br>
            <a:r>
              <a:rPr lang="ja-JP" altLang="en-US" sz="1800" b="1" dirty="0" smtClean="0"/>
              <a:t>（</a:t>
            </a:r>
            <a:r>
              <a:rPr lang="ja-JP" altLang="en-US" sz="1800" b="1" dirty="0"/>
              <a:t>全サービス共通－ 令和６年</a:t>
            </a:r>
            <a:r>
              <a:rPr lang="ja-JP" altLang="en-US" sz="1800" b="1" dirty="0" smtClean="0"/>
              <a:t>４月１日</a:t>
            </a:r>
            <a:r>
              <a:rPr lang="ja-JP" altLang="en-US" sz="1800" b="1" dirty="0"/>
              <a:t>より義務化</a:t>
            </a:r>
            <a:r>
              <a:rPr lang="ja-JP" altLang="en-US" sz="1800" b="1" dirty="0" smtClean="0"/>
              <a:t>）</a:t>
            </a:r>
            <a:r>
              <a:rPr lang="en-US" altLang="ja-JP" sz="2400" b="1" dirty="0" smtClean="0"/>
              <a:t/>
            </a:r>
            <a:br>
              <a:rPr lang="en-US" altLang="ja-JP" sz="2400" b="1" dirty="0" smtClean="0"/>
            </a:br>
            <a:r>
              <a:rPr lang="ja-JP" altLang="en-US" sz="2400" b="1" dirty="0"/>
              <a:t>　</a:t>
            </a:r>
            <a:endParaRPr lang="en-US" sz="24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18</a:t>
            </a:fld>
            <a:endParaRPr kumimoji="1" lang="ja-JP" altLang="en-US" dirty="0"/>
          </a:p>
        </p:txBody>
      </p:sp>
      <p:sp>
        <p:nvSpPr>
          <p:cNvPr id="7" name="コンテンツ プレースホルダー 4"/>
          <p:cNvSpPr txBox="1">
            <a:spLocks/>
          </p:cNvSpPr>
          <p:nvPr/>
        </p:nvSpPr>
        <p:spPr>
          <a:xfrm>
            <a:off x="539552" y="1340768"/>
            <a:ext cx="8191822" cy="5112568"/>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gn="ctr">
              <a:buNone/>
            </a:pPr>
            <a:endParaRPr lang="en-US" altLang="ja-JP" sz="2000" b="1" dirty="0" smtClean="0"/>
          </a:p>
          <a:p>
            <a:pPr marL="0" indent="0">
              <a:buNone/>
            </a:pPr>
            <a:r>
              <a:rPr lang="ja-JP" altLang="en-US" sz="1800" b="1" dirty="0" smtClean="0">
                <a:solidFill>
                  <a:srgbClr val="FF0000"/>
                </a:solidFill>
              </a:rPr>
              <a:t>１虐待防止検討委員会</a:t>
            </a:r>
            <a:endParaRPr lang="en-US" altLang="ja-JP" sz="1800" b="1" dirty="0" smtClean="0">
              <a:solidFill>
                <a:srgbClr val="FF0000"/>
              </a:solidFill>
            </a:endParaRPr>
          </a:p>
          <a:p>
            <a:pPr marL="0" indent="0">
              <a:buNone/>
            </a:pPr>
            <a:r>
              <a:rPr lang="ja-JP" altLang="en-US" sz="1800" dirty="0"/>
              <a:t>　</a:t>
            </a:r>
            <a:r>
              <a:rPr lang="ja-JP" altLang="en-US" sz="1800" dirty="0" smtClean="0"/>
              <a:t>事業所</a:t>
            </a:r>
            <a:r>
              <a:rPr lang="ja-JP" altLang="en-US" sz="1800" dirty="0"/>
              <a:t>、施設における、</a:t>
            </a:r>
            <a:r>
              <a:rPr lang="ja-JP" altLang="en-US" sz="1800" b="1" u="sng" dirty="0"/>
              <a:t>虐待の防止のための対策</a:t>
            </a:r>
            <a:r>
              <a:rPr lang="ja-JP" altLang="en-US" sz="1800" b="1" u="sng" dirty="0" smtClean="0"/>
              <a:t>を検討する委員会</a:t>
            </a:r>
            <a:r>
              <a:rPr lang="ja-JP" altLang="en-US" sz="1800" b="1" u="sng" dirty="0"/>
              <a:t>を</a:t>
            </a:r>
            <a:r>
              <a:rPr lang="ja-JP" altLang="en-US" sz="1800" b="1" u="sng" dirty="0" smtClean="0"/>
              <a:t>定期</a:t>
            </a:r>
            <a:endParaRPr lang="en-US" altLang="ja-JP" sz="1800" b="1" u="sng" dirty="0" smtClean="0"/>
          </a:p>
          <a:p>
            <a:pPr marL="0" indent="0">
              <a:buNone/>
            </a:pPr>
            <a:r>
              <a:rPr lang="ja-JP" altLang="en-US" sz="1800" b="1" dirty="0"/>
              <a:t>　</a:t>
            </a:r>
            <a:r>
              <a:rPr lang="ja-JP" altLang="en-US" sz="1800" b="1" u="sng" dirty="0" smtClean="0"/>
              <a:t>的（年</a:t>
            </a:r>
            <a:r>
              <a:rPr lang="en-US" altLang="ja-JP" sz="1800" b="1" u="sng" dirty="0" smtClean="0"/>
              <a:t>1</a:t>
            </a:r>
            <a:r>
              <a:rPr lang="ja-JP" altLang="en-US" sz="1800" b="1" u="sng" dirty="0" smtClean="0"/>
              <a:t>回以上）に</a:t>
            </a:r>
            <a:r>
              <a:rPr lang="ja-JP" altLang="en-US" sz="1800" b="1" u="sng" dirty="0"/>
              <a:t>開催</a:t>
            </a:r>
            <a:r>
              <a:rPr lang="ja-JP" altLang="en-US" sz="1800" dirty="0"/>
              <a:t>するとともに、その</a:t>
            </a:r>
            <a:r>
              <a:rPr lang="ja-JP" altLang="en-US" sz="1800" dirty="0" smtClean="0"/>
              <a:t>結果に</a:t>
            </a:r>
            <a:r>
              <a:rPr lang="ja-JP" altLang="en-US" sz="1800" dirty="0"/>
              <a:t>ついて、</a:t>
            </a:r>
            <a:r>
              <a:rPr lang="ja-JP" altLang="en-US" sz="1800" dirty="0" smtClean="0"/>
              <a:t>従業者</a:t>
            </a:r>
            <a:r>
              <a:rPr lang="ja-JP" altLang="en-US" sz="1800" dirty="0"/>
              <a:t>に周知</a:t>
            </a:r>
            <a:r>
              <a:rPr lang="ja-JP" altLang="en-US" sz="1800" dirty="0" smtClean="0"/>
              <a:t>徹</a:t>
            </a:r>
            <a:endParaRPr lang="en-US" altLang="ja-JP" sz="1800" dirty="0" smtClean="0"/>
          </a:p>
          <a:p>
            <a:pPr marL="0" indent="0">
              <a:buNone/>
            </a:pPr>
            <a:r>
              <a:rPr lang="ja-JP" altLang="en-US" sz="1800" dirty="0"/>
              <a:t>　</a:t>
            </a:r>
            <a:r>
              <a:rPr lang="ja-JP" altLang="en-US" sz="1800" dirty="0" smtClean="0"/>
              <a:t>底</a:t>
            </a:r>
            <a:r>
              <a:rPr lang="ja-JP" altLang="en-US" sz="1800" dirty="0"/>
              <a:t>を図ること。</a:t>
            </a:r>
            <a:endParaRPr lang="en-US" altLang="ja-JP" sz="1800" dirty="0"/>
          </a:p>
          <a:p>
            <a:pPr marL="0" indent="0">
              <a:buNone/>
            </a:pPr>
            <a:r>
              <a:rPr lang="ja-JP" altLang="en-US" sz="1800" b="1" dirty="0" smtClean="0">
                <a:solidFill>
                  <a:srgbClr val="FF0000"/>
                </a:solidFill>
              </a:rPr>
              <a:t>２指針の整備</a:t>
            </a:r>
            <a:endParaRPr lang="en-US" altLang="ja-JP" sz="1800" b="1" dirty="0" smtClean="0">
              <a:solidFill>
                <a:srgbClr val="FF0000"/>
              </a:solidFill>
            </a:endParaRPr>
          </a:p>
          <a:p>
            <a:pPr marL="0" indent="0">
              <a:buNone/>
            </a:pPr>
            <a:r>
              <a:rPr lang="ja-JP" altLang="en-US" sz="1800" dirty="0"/>
              <a:t>　</a:t>
            </a:r>
            <a:r>
              <a:rPr lang="ja-JP" altLang="en-US" sz="1800" dirty="0" smtClean="0"/>
              <a:t>事業所</a:t>
            </a:r>
            <a:r>
              <a:rPr lang="ja-JP" altLang="en-US" sz="1800" dirty="0"/>
              <a:t>、施設における、</a:t>
            </a:r>
            <a:r>
              <a:rPr lang="ja-JP" altLang="en-US" sz="1800" b="1" u="sng" dirty="0"/>
              <a:t>虐待の防止のための指針</a:t>
            </a:r>
            <a:r>
              <a:rPr lang="ja-JP" altLang="en-US" sz="1800" b="1" u="sng" dirty="0" smtClean="0"/>
              <a:t>を</a:t>
            </a:r>
            <a:r>
              <a:rPr lang="ja-JP" altLang="en-US" sz="1800" b="1" u="sng" dirty="0" smtClean="0">
                <a:effectLst>
                  <a:outerShdw blurRad="38100" dist="38100" dir="2700000" algn="tl">
                    <a:srgbClr val="000000">
                      <a:alpha val="43137"/>
                    </a:srgbClr>
                  </a:outerShdw>
                </a:effectLst>
              </a:rPr>
              <a:t>整備</a:t>
            </a:r>
            <a:r>
              <a:rPr lang="ja-JP" altLang="en-US" sz="1800" dirty="0" smtClean="0"/>
              <a:t>すること。</a:t>
            </a:r>
            <a:endParaRPr lang="en-US" altLang="ja-JP" sz="1800" dirty="0"/>
          </a:p>
          <a:p>
            <a:pPr marL="0" indent="0">
              <a:buNone/>
            </a:pPr>
            <a:r>
              <a:rPr lang="ja-JP" altLang="en-US" sz="1800" b="1" dirty="0" smtClean="0">
                <a:solidFill>
                  <a:srgbClr val="FF0000"/>
                </a:solidFill>
              </a:rPr>
              <a:t>３定期的な研修の実施</a:t>
            </a:r>
            <a:endParaRPr lang="en-US" altLang="ja-JP" sz="1800" b="1" dirty="0" smtClean="0">
              <a:solidFill>
                <a:srgbClr val="FF0000"/>
              </a:solidFill>
            </a:endParaRPr>
          </a:p>
          <a:p>
            <a:pPr marL="0" indent="0">
              <a:buNone/>
            </a:pPr>
            <a:r>
              <a:rPr lang="ja-JP" altLang="en-US" sz="1800" dirty="0"/>
              <a:t>　</a:t>
            </a:r>
            <a:r>
              <a:rPr lang="ja-JP" altLang="en-US" sz="1800" dirty="0" smtClean="0"/>
              <a:t>事業所</a:t>
            </a:r>
            <a:r>
              <a:rPr lang="ja-JP" altLang="en-US" sz="1800" dirty="0"/>
              <a:t>、施設において、</a:t>
            </a:r>
            <a:r>
              <a:rPr lang="ja-JP" altLang="en-US" sz="1800" b="1" u="sng" dirty="0"/>
              <a:t>従業者に対し、虐待の防止</a:t>
            </a:r>
            <a:r>
              <a:rPr lang="ja-JP" altLang="en-US" sz="1800" b="1" u="sng" dirty="0" smtClean="0"/>
              <a:t>のための　研修</a:t>
            </a:r>
            <a:r>
              <a:rPr lang="ja-JP" altLang="en-US" sz="1800" b="1" u="sng" dirty="0"/>
              <a:t>を</a:t>
            </a:r>
            <a:r>
              <a:rPr lang="ja-JP" altLang="en-US" sz="1800" b="1" u="sng" dirty="0" smtClean="0"/>
              <a:t>定期</a:t>
            </a:r>
            <a:endParaRPr lang="en-US" altLang="ja-JP" sz="1800" b="1" u="sng" dirty="0" smtClean="0"/>
          </a:p>
          <a:p>
            <a:pPr marL="0" indent="0">
              <a:buNone/>
            </a:pPr>
            <a:r>
              <a:rPr lang="ja-JP" altLang="en-US" sz="1800" b="1" dirty="0"/>
              <a:t>　</a:t>
            </a:r>
            <a:r>
              <a:rPr lang="ja-JP" altLang="en-US" sz="1800" b="1" u="sng" dirty="0" smtClean="0"/>
              <a:t>的</a:t>
            </a:r>
            <a:r>
              <a:rPr lang="ja-JP" altLang="en-US" sz="1800" b="1" u="sng" dirty="0"/>
              <a:t>に（年１回以上）実施</a:t>
            </a:r>
            <a:r>
              <a:rPr lang="ja-JP" altLang="en-US" sz="1800" dirty="0"/>
              <a:t>すること。</a:t>
            </a:r>
            <a:endParaRPr lang="en-US" altLang="ja-JP" sz="1800" dirty="0"/>
          </a:p>
          <a:p>
            <a:pPr marL="0" indent="0">
              <a:buNone/>
            </a:pPr>
            <a:r>
              <a:rPr lang="ja-JP" altLang="en-US" sz="1800" b="1" dirty="0" smtClean="0">
                <a:solidFill>
                  <a:srgbClr val="FF0000"/>
                </a:solidFill>
              </a:rPr>
              <a:t>４担当者</a:t>
            </a:r>
            <a:endParaRPr lang="en-US" altLang="ja-JP" sz="1800" b="1" dirty="0" smtClean="0">
              <a:solidFill>
                <a:srgbClr val="FF0000"/>
              </a:solidFill>
            </a:endParaRPr>
          </a:p>
          <a:p>
            <a:pPr marL="0" indent="0">
              <a:buNone/>
            </a:pPr>
            <a:r>
              <a:rPr lang="ja-JP" altLang="en-US" sz="1800" dirty="0"/>
              <a:t>　</a:t>
            </a:r>
            <a:r>
              <a:rPr lang="ja-JP" altLang="en-US" sz="1800" dirty="0" smtClean="0"/>
              <a:t>上記</a:t>
            </a:r>
            <a:r>
              <a:rPr lang="ja-JP" altLang="en-US" sz="1800" dirty="0"/>
              <a:t>１～３に掲げる、</a:t>
            </a:r>
            <a:r>
              <a:rPr lang="ja-JP" altLang="en-US" sz="1800" b="1" u="sng" dirty="0"/>
              <a:t>虐待の防止に関する措置</a:t>
            </a:r>
            <a:r>
              <a:rPr lang="ja-JP" altLang="en-US" sz="1800" b="1" u="sng" dirty="0" smtClean="0"/>
              <a:t>を適切</a:t>
            </a:r>
            <a:r>
              <a:rPr lang="ja-JP" altLang="en-US" sz="1800" b="1" u="sng" dirty="0"/>
              <a:t>に</a:t>
            </a:r>
            <a:r>
              <a:rPr lang="ja-JP" altLang="en-US" sz="1800" b="1" u="sng" dirty="0" smtClean="0"/>
              <a:t>実施する</a:t>
            </a:r>
            <a:r>
              <a:rPr lang="ja-JP" altLang="en-US" sz="1800" b="1" u="sng" dirty="0"/>
              <a:t>ための</a:t>
            </a:r>
            <a:r>
              <a:rPr lang="ja-JP" altLang="en-US" sz="1800" b="1" u="sng" dirty="0" smtClean="0"/>
              <a:t>担</a:t>
            </a:r>
            <a:endParaRPr lang="en-US" altLang="ja-JP" sz="1800" b="1" u="sng" dirty="0" smtClean="0"/>
          </a:p>
          <a:p>
            <a:pPr marL="0" indent="0">
              <a:buNone/>
            </a:pPr>
            <a:r>
              <a:rPr lang="ja-JP" altLang="en-US" sz="1800" b="1" dirty="0"/>
              <a:t>　</a:t>
            </a:r>
            <a:r>
              <a:rPr lang="ja-JP" altLang="en-US" sz="1800" b="1" u="sng" dirty="0" smtClean="0"/>
              <a:t>当者</a:t>
            </a:r>
            <a:r>
              <a:rPr lang="ja-JP" altLang="en-US" sz="1800" dirty="0"/>
              <a:t>を置く</a:t>
            </a:r>
            <a:r>
              <a:rPr lang="ja-JP" altLang="en-US" sz="1800" dirty="0" smtClean="0"/>
              <a:t>こと</a:t>
            </a:r>
            <a:endParaRPr lang="en-US" altLang="ja-JP" sz="1800" dirty="0"/>
          </a:p>
          <a:p>
            <a:pPr marL="0" indent="0">
              <a:buNone/>
            </a:pPr>
            <a:endParaRPr lang="en-US" altLang="ja-JP" sz="2400" dirty="0"/>
          </a:p>
        </p:txBody>
      </p:sp>
      <p:sp>
        <p:nvSpPr>
          <p:cNvPr id="5" name="角丸四角形 4"/>
          <p:cNvSpPr/>
          <p:nvPr/>
        </p:nvSpPr>
        <p:spPr>
          <a:xfrm>
            <a:off x="6156176" y="1072628"/>
            <a:ext cx="235917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未実施の場合は減算</a:t>
            </a:r>
            <a:endParaRPr kumimoji="1" lang="ja-JP" altLang="en-US" dirty="0"/>
          </a:p>
        </p:txBody>
      </p:sp>
    </p:spTree>
    <p:extLst>
      <p:ext uri="{BB962C8B-B14F-4D97-AF65-F5344CB8AC3E}">
        <p14:creationId xmlns:p14="http://schemas.microsoft.com/office/powerpoint/2010/main" val="4044539800"/>
      </p:ext>
    </p:extLst>
  </p:cSld>
  <p:clrMapOvr>
    <a:masterClrMapping/>
  </p:clrMapOvr>
  <p:transition advTm="4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60000" y="861223"/>
            <a:ext cx="8134672" cy="432000"/>
          </a:xfrm>
        </p:spPr>
        <p:txBody>
          <a:bodyPr>
            <a:noAutofit/>
          </a:bodyPr>
          <a:lstStyle/>
          <a:p>
            <a:r>
              <a:rPr lang="en-US" altLang="ja-JP" sz="2400" b="1" dirty="0" smtClean="0">
                <a:solidFill>
                  <a:srgbClr val="FF0000"/>
                </a:solidFill>
              </a:rPr>
              <a:t>1</a:t>
            </a:r>
            <a:r>
              <a:rPr lang="ja-JP" altLang="en-US" sz="2400" b="1" dirty="0" smtClean="0">
                <a:solidFill>
                  <a:srgbClr val="FF0000"/>
                </a:solidFill>
              </a:rPr>
              <a:t>虐待</a:t>
            </a:r>
            <a:r>
              <a:rPr lang="ja-JP" altLang="en-US" sz="2400" b="1" dirty="0">
                <a:solidFill>
                  <a:srgbClr val="FF0000"/>
                </a:solidFill>
              </a:rPr>
              <a:t>防止</a:t>
            </a:r>
            <a:r>
              <a:rPr lang="ja-JP" altLang="en-US" sz="2400" b="1" dirty="0" smtClean="0">
                <a:solidFill>
                  <a:srgbClr val="FF0000"/>
                </a:solidFill>
              </a:rPr>
              <a:t>委員会</a:t>
            </a:r>
            <a:endParaRPr lang="en-US" sz="24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19</a:t>
            </a:fld>
            <a:endParaRPr kumimoji="1" lang="ja-JP" altLang="en-US" dirty="0"/>
          </a:p>
        </p:txBody>
      </p:sp>
      <p:sp>
        <p:nvSpPr>
          <p:cNvPr id="7" name="コンテンツ プレースホルダー 4"/>
          <p:cNvSpPr txBox="1">
            <a:spLocks/>
          </p:cNvSpPr>
          <p:nvPr/>
        </p:nvSpPr>
        <p:spPr>
          <a:xfrm>
            <a:off x="302392" y="3392447"/>
            <a:ext cx="8191822" cy="2370961"/>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a:t>　</a:t>
            </a:r>
            <a:r>
              <a:rPr lang="ja-JP" altLang="en-US" sz="1800" dirty="0" smtClean="0"/>
              <a:t>〇 </a:t>
            </a:r>
            <a:r>
              <a:rPr lang="ja-JP" altLang="en-US" sz="1800" dirty="0"/>
              <a:t>虐待防止検討委員会その他事業所内の組織に関する事項</a:t>
            </a:r>
          </a:p>
          <a:p>
            <a:pPr marL="0" indent="0">
              <a:buNone/>
            </a:pPr>
            <a:r>
              <a:rPr lang="ja-JP" altLang="en-US" sz="1800" dirty="0"/>
              <a:t>　</a:t>
            </a:r>
            <a:r>
              <a:rPr lang="ja-JP" altLang="en-US" sz="1800" dirty="0" smtClean="0"/>
              <a:t>〇 </a:t>
            </a:r>
            <a:r>
              <a:rPr lang="ja-JP" altLang="en-US" sz="1800" dirty="0"/>
              <a:t>虐待の防止のための職員研修に関する基本方針</a:t>
            </a:r>
          </a:p>
          <a:p>
            <a:pPr marL="0" indent="0">
              <a:buNone/>
            </a:pPr>
            <a:r>
              <a:rPr lang="ja-JP" altLang="en-US" sz="1800" dirty="0"/>
              <a:t>　</a:t>
            </a:r>
            <a:r>
              <a:rPr lang="ja-JP" altLang="en-US" sz="1800" dirty="0" smtClean="0"/>
              <a:t>〇</a:t>
            </a:r>
            <a:r>
              <a:rPr lang="ja-JP" altLang="en-US" sz="1800" b="1" dirty="0" smtClean="0">
                <a:solidFill>
                  <a:srgbClr val="FF0000"/>
                </a:solidFill>
              </a:rPr>
              <a:t>虐待</a:t>
            </a:r>
            <a:r>
              <a:rPr lang="ja-JP" altLang="en-US" sz="1800" b="1" dirty="0">
                <a:solidFill>
                  <a:srgbClr val="FF0000"/>
                </a:solidFill>
              </a:rPr>
              <a:t>等が発生した場合の対応方法</a:t>
            </a:r>
            <a:r>
              <a:rPr lang="ja-JP" altLang="en-US" sz="1800" dirty="0"/>
              <a:t>に関する基本方針</a:t>
            </a:r>
          </a:p>
          <a:p>
            <a:pPr marL="0" indent="0">
              <a:buNone/>
            </a:pPr>
            <a:r>
              <a:rPr lang="ja-JP" altLang="en-US" sz="1800" dirty="0"/>
              <a:t>　</a:t>
            </a:r>
            <a:r>
              <a:rPr lang="ja-JP" altLang="en-US" sz="1800" dirty="0" smtClean="0"/>
              <a:t>〇 </a:t>
            </a:r>
            <a:r>
              <a:rPr lang="ja-JP" altLang="en-US" sz="1800" dirty="0"/>
              <a:t>虐待等が発生した場合の相談・報告体制に関する事項</a:t>
            </a:r>
          </a:p>
          <a:p>
            <a:pPr marL="0" indent="0">
              <a:buNone/>
            </a:pPr>
            <a:r>
              <a:rPr lang="ja-JP" altLang="en-US" sz="1800" dirty="0"/>
              <a:t>　</a:t>
            </a:r>
            <a:r>
              <a:rPr lang="ja-JP" altLang="en-US" sz="1800" dirty="0" smtClean="0"/>
              <a:t>〇 </a:t>
            </a:r>
            <a:r>
              <a:rPr lang="ja-JP" altLang="en-US" sz="1800" dirty="0"/>
              <a:t>虐待等に係る苦情解決方法に関する</a:t>
            </a:r>
            <a:r>
              <a:rPr lang="ja-JP" altLang="en-US" sz="1800" dirty="0" smtClean="0"/>
              <a:t>事項　等</a:t>
            </a:r>
          </a:p>
        </p:txBody>
      </p:sp>
      <p:sp>
        <p:nvSpPr>
          <p:cNvPr id="5" name="コンテンツ プレースホルダー 4"/>
          <p:cNvSpPr txBox="1">
            <a:spLocks/>
          </p:cNvSpPr>
          <p:nvPr/>
        </p:nvSpPr>
        <p:spPr>
          <a:xfrm>
            <a:off x="298069" y="1484769"/>
            <a:ext cx="8191822" cy="1536462"/>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　〇</a:t>
            </a:r>
            <a:r>
              <a:rPr lang="ja-JP" altLang="en-US" sz="1800" b="1" dirty="0" smtClean="0">
                <a:solidFill>
                  <a:srgbClr val="FF0000"/>
                </a:solidFill>
              </a:rPr>
              <a:t>管理職を含む幅広い職種</a:t>
            </a:r>
            <a:r>
              <a:rPr lang="ja-JP" altLang="en-US" sz="1800" dirty="0" smtClean="0"/>
              <a:t>で構成</a:t>
            </a:r>
            <a:endParaRPr lang="en-US" altLang="ja-JP" sz="1800" dirty="0" smtClean="0"/>
          </a:p>
          <a:p>
            <a:pPr marL="0" indent="0">
              <a:buNone/>
            </a:pPr>
            <a:r>
              <a:rPr lang="ja-JP" altLang="en-US" sz="1800" dirty="0" smtClean="0"/>
              <a:t>　〇虐待防止の専門家を委員として積極的に活用することが望ましい</a:t>
            </a:r>
            <a:endParaRPr lang="en-US" altLang="ja-JP" sz="1800" dirty="0" smtClean="0"/>
          </a:p>
          <a:p>
            <a:pPr marL="0" indent="0">
              <a:buNone/>
            </a:pPr>
            <a:r>
              <a:rPr lang="ja-JP" altLang="en-US" sz="1800" dirty="0" smtClean="0"/>
              <a:t>　〇他の</a:t>
            </a:r>
            <a:r>
              <a:rPr lang="ja-JP" altLang="en-US" sz="1800" dirty="0"/>
              <a:t>会議体</a:t>
            </a:r>
            <a:r>
              <a:rPr lang="ja-JP" altLang="en-US" sz="1800" dirty="0" smtClean="0"/>
              <a:t>と一体的に実施することはできる</a:t>
            </a:r>
            <a:endParaRPr lang="ja-JP" altLang="en-US" sz="1800" dirty="0"/>
          </a:p>
        </p:txBody>
      </p:sp>
      <p:sp>
        <p:nvSpPr>
          <p:cNvPr id="6" name="角丸四角形 5"/>
          <p:cNvSpPr/>
          <p:nvPr/>
        </p:nvSpPr>
        <p:spPr>
          <a:xfrm>
            <a:off x="3366073" y="1243114"/>
            <a:ext cx="1901923"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メンバー</a:t>
            </a:r>
            <a:endParaRPr lang="en-US" altLang="ja-JP" b="1" dirty="0"/>
          </a:p>
        </p:txBody>
      </p:sp>
      <p:sp>
        <p:nvSpPr>
          <p:cNvPr id="8" name="角丸四角形 7"/>
          <p:cNvSpPr/>
          <p:nvPr/>
        </p:nvSpPr>
        <p:spPr>
          <a:xfrm>
            <a:off x="3366072" y="3139460"/>
            <a:ext cx="1901923"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検討内容</a:t>
            </a:r>
            <a:endParaRPr lang="en-US" altLang="ja-JP" b="1" dirty="0"/>
          </a:p>
        </p:txBody>
      </p:sp>
      <p:sp>
        <p:nvSpPr>
          <p:cNvPr id="9" name="Rectangle 1"/>
          <p:cNvSpPr txBox="1">
            <a:spLocks/>
          </p:cNvSpPr>
          <p:nvPr/>
        </p:nvSpPr>
        <p:spPr>
          <a:xfrm>
            <a:off x="2196000" y="411929"/>
            <a:ext cx="4680256" cy="62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虐待の防止に関する措置</a:t>
            </a:r>
            <a:r>
              <a:rPr lang="en-US" altLang="ja-JP" sz="3200" b="1" dirty="0" smtClean="0"/>
              <a:t/>
            </a:r>
            <a:br>
              <a:rPr lang="en-US" altLang="ja-JP" sz="3200" b="1" dirty="0" smtClean="0"/>
            </a:br>
            <a:r>
              <a:rPr lang="ja-JP" altLang="en-US" sz="2400" b="1" dirty="0" smtClean="0"/>
              <a:t>　</a:t>
            </a:r>
            <a:endParaRPr lang="en-US" sz="2400" b="1" dirty="0"/>
          </a:p>
        </p:txBody>
      </p:sp>
      <p:sp>
        <p:nvSpPr>
          <p:cNvPr id="10" name="コンテンツ プレースホルダー 4"/>
          <p:cNvSpPr txBox="1">
            <a:spLocks/>
          </p:cNvSpPr>
          <p:nvPr/>
        </p:nvSpPr>
        <p:spPr>
          <a:xfrm>
            <a:off x="298069" y="6013422"/>
            <a:ext cx="8191822" cy="636156"/>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b="1" dirty="0" smtClean="0">
                <a:solidFill>
                  <a:srgbClr val="FF0000"/>
                </a:solidFill>
              </a:rPr>
              <a:t>　年</a:t>
            </a:r>
            <a:r>
              <a:rPr lang="en-US" altLang="ja-JP" sz="1800" b="1" dirty="0" smtClean="0">
                <a:solidFill>
                  <a:srgbClr val="FF0000"/>
                </a:solidFill>
              </a:rPr>
              <a:t>1</a:t>
            </a:r>
            <a:r>
              <a:rPr lang="ja-JP" altLang="en-US" sz="1800" b="1" dirty="0" smtClean="0">
                <a:solidFill>
                  <a:srgbClr val="FF0000"/>
                </a:solidFill>
              </a:rPr>
              <a:t>回以上</a:t>
            </a:r>
          </a:p>
        </p:txBody>
      </p:sp>
      <p:sp>
        <p:nvSpPr>
          <p:cNvPr id="11" name="角丸四角形 10"/>
          <p:cNvSpPr/>
          <p:nvPr/>
        </p:nvSpPr>
        <p:spPr>
          <a:xfrm>
            <a:off x="3366071" y="5835306"/>
            <a:ext cx="1901923" cy="356231"/>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実施回数</a:t>
            </a:r>
            <a:endParaRPr lang="en-US" altLang="ja-JP" b="1" dirty="0"/>
          </a:p>
        </p:txBody>
      </p:sp>
    </p:spTree>
    <p:extLst>
      <p:ext uri="{BB962C8B-B14F-4D97-AF65-F5344CB8AC3E}">
        <p14:creationId xmlns:p14="http://schemas.microsoft.com/office/powerpoint/2010/main" val="1013375245"/>
      </p:ext>
    </p:extLst>
  </p:cSld>
  <p:clrMapOvr>
    <a:masterClrMapping/>
  </p:clrMapOvr>
  <p:transition advTm="4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300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299938"/>
            <a:ext cx="8001000" cy="1112838"/>
          </a:xfrm>
        </p:spPr>
        <p:txBody>
          <a:bodyPr>
            <a:normAutofit/>
          </a:bodyPr>
          <a:lstStyle/>
          <a:p>
            <a:r>
              <a:rPr lang="ja-JP" altLang="en-US" b="1" dirty="0" smtClean="0"/>
              <a:t>もく</a:t>
            </a:r>
            <a:r>
              <a:rPr lang="ja-JP" altLang="en-US" b="1" dirty="0"/>
              <a:t>じ</a:t>
            </a:r>
            <a:endParaRPr kumimoji="1" lang="ja-JP" b="1" dirty="0"/>
          </a:p>
        </p:txBody>
      </p:sp>
      <p:sp>
        <p:nvSpPr>
          <p:cNvPr id="3" name="Rectangle 2"/>
          <p:cNvSpPr>
            <a:spLocks noGrp="1"/>
          </p:cNvSpPr>
          <p:nvPr>
            <p:ph idx="1"/>
          </p:nvPr>
        </p:nvSpPr>
        <p:spPr>
          <a:xfrm>
            <a:off x="467544" y="1196752"/>
            <a:ext cx="8352928" cy="5524724"/>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dirty="0" smtClean="0">
                <a:latin typeface="+mn-ea"/>
              </a:rPr>
              <a:t>１</a:t>
            </a:r>
            <a:r>
              <a:rPr lang="en-US" altLang="ja-JP" dirty="0" smtClean="0">
                <a:latin typeface="+mn-ea"/>
              </a:rPr>
              <a:t>.</a:t>
            </a:r>
            <a:r>
              <a:rPr lang="ja-JP" altLang="en-US" dirty="0" smtClean="0">
                <a:latin typeface="+mn-ea"/>
              </a:rPr>
              <a:t>　</a:t>
            </a:r>
            <a:r>
              <a:rPr lang="ja-JP" altLang="ja-JP" dirty="0">
                <a:solidFill>
                  <a:schemeClr val="tx1"/>
                </a:solidFill>
              </a:rPr>
              <a:t>介護保険</a:t>
            </a:r>
            <a:r>
              <a:rPr lang="ja-JP" altLang="en-US" dirty="0">
                <a:solidFill>
                  <a:schemeClr val="tx1"/>
                </a:solidFill>
              </a:rPr>
              <a:t>法</a:t>
            </a:r>
            <a:r>
              <a:rPr lang="ja-JP" altLang="ja-JP" dirty="0">
                <a:solidFill>
                  <a:schemeClr val="tx1"/>
                </a:solidFill>
              </a:rPr>
              <a:t>の</a:t>
            </a:r>
            <a:r>
              <a:rPr lang="ja-JP" altLang="en-US" dirty="0" smtClean="0">
                <a:solidFill>
                  <a:schemeClr val="tx1"/>
                </a:solidFill>
              </a:rPr>
              <a:t>目的等</a:t>
            </a:r>
            <a:endParaRPr lang="en-US" altLang="ja-JP" dirty="0" smtClean="0">
              <a:solidFill>
                <a:schemeClr val="tx1"/>
              </a:solidFill>
            </a:endParaRPr>
          </a:p>
          <a:p>
            <a:pPr marL="0" indent="0">
              <a:buNone/>
            </a:pPr>
            <a:r>
              <a:rPr lang="ja-JP" altLang="en-US" dirty="0">
                <a:latin typeface="+mn-ea"/>
              </a:rPr>
              <a:t>２</a:t>
            </a:r>
            <a:r>
              <a:rPr lang="en-US" altLang="ja-JP" dirty="0" smtClean="0">
                <a:latin typeface="+mn-ea"/>
              </a:rPr>
              <a:t>. </a:t>
            </a:r>
            <a:r>
              <a:rPr lang="ja-JP" altLang="en-US" dirty="0" smtClean="0">
                <a:latin typeface="+mn-ea"/>
              </a:rPr>
              <a:t>   </a:t>
            </a:r>
            <a:r>
              <a:rPr lang="ja-JP" altLang="en-US" dirty="0" smtClean="0">
                <a:solidFill>
                  <a:schemeClr val="tx1"/>
                </a:solidFill>
              </a:rPr>
              <a:t>変更届の提出等について</a:t>
            </a:r>
            <a:r>
              <a:rPr lang="ja-JP" altLang="en-US" dirty="0" smtClean="0">
                <a:latin typeface="+mn-ea"/>
              </a:rPr>
              <a:t>　　</a:t>
            </a:r>
            <a:endParaRPr lang="en-US" altLang="ja-JP" dirty="0" smtClean="0">
              <a:latin typeface="+mn-ea"/>
            </a:endParaRPr>
          </a:p>
          <a:p>
            <a:pPr marL="0" indent="0">
              <a:buNone/>
            </a:pPr>
            <a:r>
              <a:rPr lang="ja-JP" altLang="en-US" dirty="0" smtClean="0">
                <a:latin typeface="游ゴシック" panose="020B0400000000000000" pitchFamily="50" charset="-128"/>
              </a:rPr>
              <a:t>３</a:t>
            </a:r>
            <a:r>
              <a:rPr lang="en-US" altLang="ja-JP" dirty="0" smtClean="0">
                <a:latin typeface="游ゴシック" panose="020B0400000000000000" pitchFamily="50" charset="-128"/>
              </a:rPr>
              <a:t>.</a:t>
            </a:r>
            <a:r>
              <a:rPr lang="ja-JP" altLang="en-US" dirty="0">
                <a:latin typeface="游ゴシック" panose="020B0400000000000000" pitchFamily="50" charset="-128"/>
              </a:rPr>
              <a:t>　</a:t>
            </a:r>
            <a:r>
              <a:rPr lang="ja-JP" altLang="en-US" dirty="0">
                <a:latin typeface="+mn-ea"/>
              </a:rPr>
              <a:t>経過措置が終了となる</a:t>
            </a:r>
            <a:r>
              <a:rPr lang="ja-JP" altLang="en-US" dirty="0" smtClean="0">
                <a:latin typeface="+mn-ea"/>
              </a:rPr>
              <a:t>事項</a:t>
            </a:r>
            <a:endParaRPr lang="en-US" altLang="ja-JP" dirty="0" smtClean="0">
              <a:latin typeface="+mn-ea"/>
            </a:endParaRPr>
          </a:p>
          <a:p>
            <a:pPr marL="0" indent="0">
              <a:buNone/>
            </a:pPr>
            <a:r>
              <a:rPr lang="ja-JP" altLang="en-US" dirty="0" smtClean="0">
                <a:latin typeface="+mn-ea"/>
              </a:rPr>
              <a:t>４</a:t>
            </a:r>
            <a:r>
              <a:rPr lang="en-US" altLang="ja-JP" dirty="0" smtClean="0">
                <a:latin typeface="+mn-ea"/>
              </a:rPr>
              <a:t>.    </a:t>
            </a:r>
            <a:r>
              <a:rPr lang="ja-JP" altLang="en-US" dirty="0" smtClean="0">
                <a:latin typeface="+mn-ea"/>
              </a:rPr>
              <a:t>令和６年度報酬改定について</a:t>
            </a:r>
            <a:endParaRPr lang="en-US" altLang="ja-JP" dirty="0">
              <a:latin typeface="+mn-ea"/>
            </a:endParaRPr>
          </a:p>
          <a:p>
            <a:pPr marL="0" indent="0">
              <a:buNone/>
            </a:pPr>
            <a:r>
              <a:rPr lang="ja-JP" altLang="en-US" dirty="0">
                <a:latin typeface="+mn-ea"/>
              </a:rPr>
              <a:t>５</a:t>
            </a:r>
            <a:r>
              <a:rPr lang="en-US" altLang="ja-JP" dirty="0" smtClean="0">
                <a:latin typeface="+mn-ea"/>
              </a:rPr>
              <a:t>.</a:t>
            </a:r>
            <a:r>
              <a:rPr lang="ja-JP" altLang="en-US" dirty="0" smtClean="0">
                <a:latin typeface="+mn-ea"/>
              </a:rPr>
              <a:t>　</a:t>
            </a:r>
            <a:r>
              <a:rPr lang="ja-JP" altLang="en-US" dirty="0">
                <a:latin typeface="+mn-ea"/>
              </a:rPr>
              <a:t>処遇改善</a:t>
            </a:r>
            <a:r>
              <a:rPr lang="ja-JP" altLang="en-US" dirty="0" smtClean="0">
                <a:latin typeface="+mn-ea"/>
              </a:rPr>
              <a:t>加算</a:t>
            </a:r>
            <a:endParaRPr lang="en-US" altLang="ja-JP" dirty="0" smtClean="0">
              <a:latin typeface="+mn-ea"/>
            </a:endParaRPr>
          </a:p>
          <a:p>
            <a:pPr marL="0" indent="0">
              <a:buNone/>
            </a:pPr>
            <a:r>
              <a:rPr lang="ja-JP" altLang="en-US" dirty="0">
                <a:latin typeface="+mn-ea"/>
              </a:rPr>
              <a:t>６</a:t>
            </a:r>
            <a:r>
              <a:rPr lang="en-US" altLang="ja-JP" dirty="0" smtClean="0">
                <a:latin typeface="+mn-ea"/>
              </a:rPr>
              <a:t>.</a:t>
            </a:r>
            <a:r>
              <a:rPr lang="ja-JP" altLang="en-US" dirty="0" smtClean="0">
                <a:latin typeface="+mn-ea"/>
              </a:rPr>
              <a:t>　</a:t>
            </a:r>
            <a:r>
              <a:rPr lang="zh-TW" altLang="en-US" dirty="0" smtClean="0">
                <a:latin typeface="游ゴシック" panose="020B0400000000000000" pitchFamily="50" charset="-128"/>
                <a:ea typeface="游ゴシック" panose="020B0400000000000000" pitchFamily="50" charset="-128"/>
              </a:rPr>
              <a:t>吹田市</a:t>
            </a:r>
            <a:r>
              <a:rPr lang="zh-TW" altLang="en-US" dirty="0">
                <a:latin typeface="游ゴシック" panose="020B0400000000000000" pitchFamily="50" charset="-128"/>
                <a:ea typeface="游ゴシック" panose="020B0400000000000000" pitchFamily="50" charset="-128"/>
              </a:rPr>
              <a:t>介護職員処遇改善支援</a:t>
            </a:r>
            <a:r>
              <a:rPr lang="zh-TW" altLang="en-US" dirty="0" smtClean="0">
                <a:latin typeface="游ゴシック" panose="020B0400000000000000" pitchFamily="50" charset="-128"/>
                <a:ea typeface="游ゴシック" panose="020B0400000000000000" pitchFamily="50" charset="-128"/>
              </a:rPr>
              <a:t>事業</a:t>
            </a:r>
            <a:endParaRPr lang="en-US" altLang="zh-TW" dirty="0" smtClean="0">
              <a:latin typeface="游ゴシック" panose="020B0400000000000000" pitchFamily="50" charset="-128"/>
              <a:ea typeface="游ゴシック" panose="020B0400000000000000" pitchFamily="50" charset="-128"/>
            </a:endParaRPr>
          </a:p>
          <a:p>
            <a:pPr marL="0" indent="0">
              <a:buNone/>
            </a:pPr>
            <a:r>
              <a:rPr lang="ja-JP" altLang="en-US" dirty="0">
                <a:latin typeface="+mn-ea"/>
              </a:rPr>
              <a:t>７</a:t>
            </a:r>
            <a:r>
              <a:rPr lang="en-US" altLang="ja-JP" dirty="0" smtClean="0">
                <a:latin typeface="+mn-ea"/>
              </a:rPr>
              <a:t>.</a:t>
            </a:r>
            <a:r>
              <a:rPr lang="ja-JP" altLang="en-US" dirty="0">
                <a:latin typeface="+mn-ea"/>
              </a:rPr>
              <a:t>　</a:t>
            </a:r>
            <a:r>
              <a:rPr lang="en-US" altLang="ja-JP" dirty="0">
                <a:latin typeface="+mn-ea"/>
              </a:rPr>
              <a:t>LIFE</a:t>
            </a:r>
            <a:r>
              <a:rPr lang="ja-JP" altLang="en-US" dirty="0">
                <a:latin typeface="+mn-ea"/>
              </a:rPr>
              <a:t>について　</a:t>
            </a:r>
            <a:endParaRPr lang="en-US" altLang="zh-TW" dirty="0" smtClean="0">
              <a:latin typeface="游ゴシック" panose="020B0400000000000000" pitchFamily="50" charset="-128"/>
              <a:ea typeface="游ゴシック" panose="020B0400000000000000" pitchFamily="50" charset="-128"/>
            </a:endParaRPr>
          </a:p>
          <a:p>
            <a:pPr marL="0" indent="0">
              <a:buNone/>
            </a:pPr>
            <a:r>
              <a:rPr lang="ja-JP" altLang="en-US" dirty="0">
                <a:latin typeface="+mn-ea"/>
              </a:rPr>
              <a:t>８</a:t>
            </a:r>
            <a:r>
              <a:rPr lang="en-US" altLang="ja-JP" dirty="0" smtClean="0">
                <a:latin typeface="+mn-ea"/>
              </a:rPr>
              <a:t>.</a:t>
            </a:r>
            <a:r>
              <a:rPr lang="ja-JP" altLang="en-US" dirty="0" smtClean="0">
                <a:latin typeface="+mn-ea"/>
              </a:rPr>
              <a:t>　業務管理体制と整備と検査について</a:t>
            </a:r>
            <a:endParaRPr lang="en-US" altLang="ja-JP" dirty="0" smtClean="0">
              <a:latin typeface="+mn-ea"/>
            </a:endParaRPr>
          </a:p>
          <a:p>
            <a:pPr marL="0" indent="0">
              <a:buNone/>
            </a:pPr>
            <a:r>
              <a:rPr lang="ja-JP" altLang="en-US" dirty="0" smtClean="0">
                <a:latin typeface="+mn-ea"/>
              </a:rPr>
              <a:t>９</a:t>
            </a:r>
            <a:r>
              <a:rPr lang="en-US" altLang="ja-JP" dirty="0" smtClean="0">
                <a:latin typeface="+mn-ea"/>
              </a:rPr>
              <a:t>.</a:t>
            </a:r>
            <a:r>
              <a:rPr lang="ja-JP" altLang="en-US" dirty="0" smtClean="0">
                <a:latin typeface="+mn-ea"/>
              </a:rPr>
              <a:t>　介護</a:t>
            </a:r>
            <a:r>
              <a:rPr lang="ja-JP" altLang="en-US" dirty="0">
                <a:latin typeface="+mn-ea"/>
              </a:rPr>
              <a:t>サービス情報の公表</a:t>
            </a:r>
            <a:r>
              <a:rPr lang="ja-JP" altLang="en-US" dirty="0" smtClean="0">
                <a:latin typeface="+mn-ea"/>
              </a:rPr>
              <a:t>制度</a:t>
            </a:r>
            <a:endParaRPr lang="en-US" altLang="ja-JP" dirty="0" smtClean="0">
              <a:latin typeface="+mn-ea"/>
            </a:endParaRPr>
          </a:p>
          <a:p>
            <a:pPr marL="0" indent="0">
              <a:buNone/>
            </a:pPr>
            <a:r>
              <a:rPr lang="en-US" altLang="ja-JP" dirty="0">
                <a:latin typeface="+mn-ea"/>
              </a:rPr>
              <a:t>10</a:t>
            </a:r>
            <a:r>
              <a:rPr lang="ja-JP" altLang="en-US" dirty="0" err="1" smtClean="0">
                <a:latin typeface="+mn-ea"/>
              </a:rPr>
              <a:t>．</a:t>
            </a:r>
            <a:r>
              <a:rPr lang="ja-JP" altLang="en-US" dirty="0" smtClean="0">
                <a:latin typeface="+mn-ea"/>
              </a:rPr>
              <a:t>主</a:t>
            </a:r>
            <a:r>
              <a:rPr lang="ja-JP" altLang="en-US" dirty="0">
                <a:latin typeface="+mn-ea"/>
              </a:rPr>
              <a:t>な指導</a:t>
            </a:r>
            <a:r>
              <a:rPr lang="ja-JP" altLang="en-US" dirty="0" smtClean="0">
                <a:latin typeface="+mn-ea"/>
              </a:rPr>
              <a:t>事項</a:t>
            </a:r>
            <a:r>
              <a:rPr lang="ja-JP" altLang="en-US" dirty="0">
                <a:latin typeface="+mn-ea"/>
              </a:rPr>
              <a:t/>
            </a:r>
            <a:br>
              <a:rPr lang="ja-JP" altLang="en-US" dirty="0">
                <a:latin typeface="+mn-ea"/>
              </a:rPr>
            </a:br>
            <a:r>
              <a:rPr lang="ja-JP" altLang="en-US" sz="2000" dirty="0" smtClean="0">
                <a:latin typeface="+mn-ea"/>
              </a:rPr>
              <a:t>　</a:t>
            </a:r>
            <a:endParaRPr lang="en-US" altLang="ja-JP" sz="2000" dirty="0" smtClean="0">
              <a:latin typeface="+mn-ea"/>
            </a:endParaRPr>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2</a:t>
            </a:fld>
            <a:endParaRPr kumimoji="1" lang="ja-JP" altLang="en-US" dirty="0"/>
          </a:p>
        </p:txBody>
      </p:sp>
    </p:spTree>
    <p:extLst>
      <p:ext uri="{BB962C8B-B14F-4D97-AF65-F5344CB8AC3E}">
        <p14:creationId xmlns:p14="http://schemas.microsoft.com/office/powerpoint/2010/main" val="3267478838"/>
      </p:ext>
    </p:extLst>
  </p:cSld>
  <p:clrMapOvr>
    <a:masterClrMapping/>
  </p:clrMapOvr>
  <p:transition advTm="6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60000" y="1340768"/>
            <a:ext cx="8134672" cy="432000"/>
          </a:xfrm>
        </p:spPr>
        <p:txBody>
          <a:bodyPr>
            <a:noAutofit/>
          </a:bodyPr>
          <a:lstStyle/>
          <a:p>
            <a:r>
              <a:rPr lang="ja-JP" altLang="en-US" sz="2400" b="1" dirty="0">
                <a:solidFill>
                  <a:srgbClr val="FF0000"/>
                </a:solidFill>
              </a:rPr>
              <a:t>２指針の整備</a:t>
            </a:r>
            <a:endParaRPr lang="en-US" altLang="ja-JP" sz="24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20</a:t>
            </a:fld>
            <a:endParaRPr kumimoji="1" lang="ja-JP" altLang="en-US" dirty="0"/>
          </a:p>
        </p:txBody>
      </p:sp>
      <p:sp>
        <p:nvSpPr>
          <p:cNvPr id="7" name="コンテンツ プレースホルダー 4"/>
          <p:cNvSpPr txBox="1">
            <a:spLocks/>
          </p:cNvSpPr>
          <p:nvPr/>
        </p:nvSpPr>
        <p:spPr>
          <a:xfrm>
            <a:off x="467544" y="2035870"/>
            <a:ext cx="8191822" cy="4320481"/>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a:solidFill>
                  <a:srgbClr val="FF0000"/>
                </a:solidFill>
              </a:rPr>
              <a:t>　</a:t>
            </a:r>
            <a:r>
              <a:rPr lang="ja-JP" altLang="en-US" sz="1800" dirty="0" smtClean="0"/>
              <a:t>〇</a:t>
            </a:r>
            <a:r>
              <a:rPr lang="ja-JP" altLang="en-US" sz="1800" b="1" dirty="0">
                <a:solidFill>
                  <a:srgbClr val="FF0000"/>
                </a:solidFill>
              </a:rPr>
              <a:t>事業所</a:t>
            </a:r>
            <a:r>
              <a:rPr lang="ja-JP" altLang="en-US" sz="1800" b="1" dirty="0" smtClean="0">
                <a:solidFill>
                  <a:srgbClr val="FF0000"/>
                </a:solidFill>
              </a:rPr>
              <a:t>等に</a:t>
            </a:r>
            <a:r>
              <a:rPr lang="ja-JP" altLang="en-US" sz="1800" b="1" dirty="0">
                <a:solidFill>
                  <a:srgbClr val="FF0000"/>
                </a:solidFill>
              </a:rPr>
              <a:t>おける虐待の防止に関する基本的</a:t>
            </a:r>
            <a:r>
              <a:rPr lang="ja-JP" altLang="en-US" sz="1800" b="1" dirty="0" smtClean="0">
                <a:solidFill>
                  <a:srgbClr val="FF0000"/>
                </a:solidFill>
              </a:rPr>
              <a:t>考え方</a:t>
            </a:r>
            <a:endParaRPr lang="en-US" altLang="ja-JP" sz="1800" b="1" dirty="0" smtClean="0">
              <a:solidFill>
                <a:srgbClr val="FF0000"/>
              </a:solidFill>
            </a:endParaRPr>
          </a:p>
          <a:p>
            <a:pPr marL="0" indent="0">
              <a:buNone/>
            </a:pPr>
            <a:r>
              <a:rPr lang="ja-JP" altLang="en-US" sz="1800" dirty="0"/>
              <a:t>　〇虐待防止検討委員会その他施設内の組織に関する</a:t>
            </a:r>
            <a:r>
              <a:rPr lang="ja-JP" altLang="en-US" sz="1800" dirty="0" smtClean="0"/>
              <a:t>事項</a:t>
            </a:r>
            <a:endParaRPr lang="en-US" altLang="ja-JP" sz="1800" dirty="0" smtClean="0"/>
          </a:p>
          <a:p>
            <a:pPr marL="0" indent="0">
              <a:buNone/>
            </a:pPr>
            <a:r>
              <a:rPr lang="ja-JP" altLang="en-US" sz="1800" dirty="0"/>
              <a:t>　〇</a:t>
            </a:r>
            <a:r>
              <a:rPr lang="ja-JP" altLang="en-US" sz="1800" b="1" dirty="0">
                <a:solidFill>
                  <a:srgbClr val="FF0000"/>
                </a:solidFill>
              </a:rPr>
              <a:t>虐待の防止のための職員研修に関する基本</a:t>
            </a:r>
            <a:r>
              <a:rPr lang="ja-JP" altLang="en-US" sz="1800" b="1" dirty="0" smtClean="0">
                <a:solidFill>
                  <a:srgbClr val="FF0000"/>
                </a:solidFill>
              </a:rPr>
              <a:t>方針</a:t>
            </a:r>
            <a:endParaRPr lang="en-US" altLang="ja-JP" sz="1800" b="1" dirty="0" smtClean="0">
              <a:solidFill>
                <a:srgbClr val="FF0000"/>
              </a:solidFill>
            </a:endParaRPr>
          </a:p>
          <a:p>
            <a:pPr marL="0" indent="0">
              <a:buNone/>
            </a:pPr>
            <a:r>
              <a:rPr lang="ja-JP" altLang="en-US" sz="1800" dirty="0"/>
              <a:t>　〇</a:t>
            </a:r>
            <a:r>
              <a:rPr lang="ja-JP" altLang="en-US" sz="1800" b="1" dirty="0">
                <a:solidFill>
                  <a:srgbClr val="FF0000"/>
                </a:solidFill>
              </a:rPr>
              <a:t>虐待等が発生した場合の対応方法に関する基本</a:t>
            </a:r>
            <a:r>
              <a:rPr lang="ja-JP" altLang="en-US" sz="1800" b="1" dirty="0" smtClean="0">
                <a:solidFill>
                  <a:srgbClr val="FF0000"/>
                </a:solidFill>
              </a:rPr>
              <a:t>方針</a:t>
            </a:r>
            <a:endParaRPr lang="en-US" altLang="ja-JP" sz="1800" b="1" dirty="0" smtClean="0">
              <a:solidFill>
                <a:srgbClr val="FF0000"/>
              </a:solidFill>
            </a:endParaRPr>
          </a:p>
          <a:p>
            <a:pPr marL="0" indent="0">
              <a:buNone/>
            </a:pPr>
            <a:r>
              <a:rPr lang="ja-JP" altLang="en-US" sz="1800" dirty="0"/>
              <a:t>　〇虐待等が発生した場合の相談・報告体制に関する</a:t>
            </a:r>
            <a:r>
              <a:rPr lang="ja-JP" altLang="en-US" sz="1800" dirty="0" smtClean="0"/>
              <a:t>事項</a:t>
            </a:r>
            <a:endParaRPr lang="en-US" altLang="ja-JP" sz="1800" dirty="0" smtClean="0"/>
          </a:p>
          <a:p>
            <a:pPr marL="0" indent="0">
              <a:buNone/>
            </a:pPr>
            <a:r>
              <a:rPr lang="ja-JP" altLang="en-US" sz="1800" dirty="0"/>
              <a:t>　〇成年後見制度の利用支援に関する</a:t>
            </a:r>
            <a:r>
              <a:rPr lang="ja-JP" altLang="en-US" sz="1800" dirty="0" smtClean="0"/>
              <a:t>事項</a:t>
            </a:r>
            <a:endParaRPr lang="en-US" altLang="ja-JP" sz="1800" dirty="0" smtClean="0"/>
          </a:p>
          <a:p>
            <a:pPr marL="0" indent="0">
              <a:buNone/>
            </a:pPr>
            <a:r>
              <a:rPr lang="ja-JP" altLang="en-US" sz="1800" dirty="0"/>
              <a:t>　〇</a:t>
            </a:r>
            <a:r>
              <a:rPr lang="ja-JP" altLang="en-US" sz="1800" b="1" dirty="0">
                <a:solidFill>
                  <a:srgbClr val="FF0000"/>
                </a:solidFill>
              </a:rPr>
              <a:t>虐待等に係る苦情解決方法に関する</a:t>
            </a:r>
            <a:r>
              <a:rPr lang="ja-JP" altLang="en-US" sz="1800" b="1" dirty="0" smtClean="0">
                <a:solidFill>
                  <a:srgbClr val="FF0000"/>
                </a:solidFill>
              </a:rPr>
              <a:t>事項</a:t>
            </a:r>
            <a:endParaRPr lang="en-US" altLang="ja-JP" sz="1800" b="1" dirty="0" smtClean="0">
              <a:solidFill>
                <a:srgbClr val="FF0000"/>
              </a:solidFill>
            </a:endParaRPr>
          </a:p>
          <a:p>
            <a:pPr marL="0" indent="0">
              <a:buNone/>
            </a:pPr>
            <a:r>
              <a:rPr lang="ja-JP" altLang="en-US" sz="1800" dirty="0"/>
              <a:t>　〇入所者等に対する当該指針の閲覧に関する</a:t>
            </a:r>
            <a:r>
              <a:rPr lang="ja-JP" altLang="en-US" sz="1800" dirty="0" smtClean="0"/>
              <a:t>事項</a:t>
            </a:r>
            <a:endParaRPr lang="en-US" altLang="ja-JP" sz="1800" dirty="0" smtClean="0"/>
          </a:p>
          <a:p>
            <a:pPr marL="0" indent="0">
              <a:buNone/>
            </a:pPr>
            <a:r>
              <a:rPr lang="ja-JP" altLang="en-US" sz="1800" dirty="0"/>
              <a:t>　〇その他虐待の防止の推進のために必要な事項</a:t>
            </a:r>
            <a:endParaRPr lang="ja-JP" altLang="en-US" sz="1800" dirty="0" smtClean="0"/>
          </a:p>
        </p:txBody>
      </p:sp>
      <p:sp>
        <p:nvSpPr>
          <p:cNvPr id="6" name="Rectangle 1"/>
          <p:cNvSpPr txBox="1">
            <a:spLocks/>
          </p:cNvSpPr>
          <p:nvPr/>
        </p:nvSpPr>
        <p:spPr>
          <a:xfrm>
            <a:off x="2196000" y="411929"/>
            <a:ext cx="4680256" cy="62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虐待の防止に関する措置</a:t>
            </a:r>
            <a:r>
              <a:rPr lang="en-US" altLang="ja-JP" sz="3200" b="1" dirty="0" smtClean="0"/>
              <a:t/>
            </a:r>
            <a:br>
              <a:rPr lang="en-US" altLang="ja-JP" sz="3200" b="1" dirty="0" smtClean="0"/>
            </a:br>
            <a:r>
              <a:rPr lang="ja-JP" altLang="en-US" sz="2400" b="1" dirty="0" smtClean="0"/>
              <a:t>　</a:t>
            </a:r>
            <a:endParaRPr lang="en-US" sz="2400" b="1" dirty="0"/>
          </a:p>
        </p:txBody>
      </p:sp>
    </p:spTree>
    <p:extLst>
      <p:ext uri="{BB962C8B-B14F-4D97-AF65-F5344CB8AC3E}">
        <p14:creationId xmlns:p14="http://schemas.microsoft.com/office/powerpoint/2010/main" val="602586189"/>
      </p:ext>
    </p:extLst>
  </p:cSld>
  <p:clrMapOvr>
    <a:masterClrMapping/>
  </p:clrMapOvr>
  <p:transition advTm="26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60000" y="943810"/>
            <a:ext cx="8134672" cy="432493"/>
          </a:xfrm>
        </p:spPr>
        <p:txBody>
          <a:bodyPr>
            <a:noAutofit/>
          </a:bodyPr>
          <a:lstStyle/>
          <a:p>
            <a:r>
              <a:rPr lang="ja-JP" altLang="en-US" sz="2400" b="1" dirty="0">
                <a:solidFill>
                  <a:srgbClr val="FF0000"/>
                </a:solidFill>
              </a:rPr>
              <a:t>３定期的な研修の実施</a:t>
            </a:r>
            <a:endParaRPr lang="en-US" sz="24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21</a:t>
            </a:fld>
            <a:endParaRPr kumimoji="1" lang="ja-JP" altLang="en-US" dirty="0"/>
          </a:p>
        </p:txBody>
      </p:sp>
      <p:sp>
        <p:nvSpPr>
          <p:cNvPr id="7" name="コンテンツ プレースホルダー 4"/>
          <p:cNvSpPr txBox="1">
            <a:spLocks/>
          </p:cNvSpPr>
          <p:nvPr/>
        </p:nvSpPr>
        <p:spPr>
          <a:xfrm>
            <a:off x="362390" y="4257686"/>
            <a:ext cx="8191822" cy="6480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182563" indent="0">
              <a:buNone/>
            </a:pPr>
            <a:r>
              <a:rPr lang="ja-JP" altLang="en-US" sz="1800" b="1" dirty="0" smtClean="0">
                <a:solidFill>
                  <a:srgbClr val="FF0000"/>
                </a:solidFill>
              </a:rPr>
              <a:t>年</a:t>
            </a:r>
            <a:r>
              <a:rPr lang="en-US" altLang="ja-JP" sz="1800" b="1" dirty="0" smtClean="0">
                <a:solidFill>
                  <a:srgbClr val="FF0000"/>
                </a:solidFill>
              </a:rPr>
              <a:t>1</a:t>
            </a:r>
            <a:r>
              <a:rPr lang="ja-JP" altLang="en-US" sz="1800" b="1" dirty="0" smtClean="0">
                <a:solidFill>
                  <a:srgbClr val="FF0000"/>
                </a:solidFill>
              </a:rPr>
              <a:t>回以上</a:t>
            </a:r>
            <a:r>
              <a:rPr lang="ja-JP" altLang="en-US" sz="1800" b="1" dirty="0" smtClean="0"/>
              <a:t>（居住系、施設系は</a:t>
            </a:r>
            <a:r>
              <a:rPr lang="ja-JP" altLang="en-US" sz="1800" b="1" dirty="0" smtClean="0">
                <a:solidFill>
                  <a:srgbClr val="FF0000"/>
                </a:solidFill>
              </a:rPr>
              <a:t>年</a:t>
            </a:r>
            <a:r>
              <a:rPr lang="en-US" altLang="ja-JP" sz="1800" b="1" dirty="0" smtClean="0">
                <a:solidFill>
                  <a:srgbClr val="FF0000"/>
                </a:solidFill>
              </a:rPr>
              <a:t>2</a:t>
            </a:r>
            <a:r>
              <a:rPr lang="ja-JP" altLang="en-US" sz="1800" b="1" dirty="0" smtClean="0">
                <a:solidFill>
                  <a:srgbClr val="FF0000"/>
                </a:solidFill>
              </a:rPr>
              <a:t>回以上</a:t>
            </a:r>
            <a:r>
              <a:rPr lang="ja-JP" altLang="en-US" sz="1800" b="1" dirty="0" smtClean="0"/>
              <a:t>）</a:t>
            </a:r>
          </a:p>
        </p:txBody>
      </p:sp>
      <p:sp>
        <p:nvSpPr>
          <p:cNvPr id="5" name="コンテンツ プレースホルダー 4"/>
          <p:cNvSpPr txBox="1">
            <a:spLocks/>
          </p:cNvSpPr>
          <p:nvPr/>
        </p:nvSpPr>
        <p:spPr>
          <a:xfrm>
            <a:off x="353135" y="1799730"/>
            <a:ext cx="8191822" cy="8640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　指針</a:t>
            </a:r>
            <a:r>
              <a:rPr lang="ja-JP" altLang="en-US" sz="1800" dirty="0"/>
              <a:t>に基づいた研修</a:t>
            </a:r>
            <a:r>
              <a:rPr lang="ja-JP" altLang="en-US" sz="1800" dirty="0" smtClean="0"/>
              <a:t>プログラムを作成し、内部研修として実施で良い</a:t>
            </a:r>
            <a:endParaRPr lang="en-US" altLang="ja-JP" sz="1800" dirty="0" smtClean="0"/>
          </a:p>
          <a:p>
            <a:pPr marL="0" indent="0">
              <a:buNone/>
            </a:pPr>
            <a:r>
              <a:rPr lang="ja-JP" altLang="en-US" sz="1800" dirty="0"/>
              <a:t>　</a:t>
            </a:r>
            <a:r>
              <a:rPr lang="en-US" altLang="ja-JP" sz="1800" dirty="0" smtClean="0"/>
              <a:t>※</a:t>
            </a:r>
            <a:r>
              <a:rPr lang="ja-JP" altLang="en-US" sz="1800" b="1" dirty="0" smtClean="0">
                <a:solidFill>
                  <a:srgbClr val="FF0000"/>
                </a:solidFill>
              </a:rPr>
              <a:t>新規採用職員には必ず実施</a:t>
            </a:r>
            <a:r>
              <a:rPr lang="ja-JP" altLang="en-US" sz="1800" dirty="0" smtClean="0"/>
              <a:t>すること</a:t>
            </a:r>
            <a:endParaRPr lang="ja-JP" altLang="en-US" sz="1800" dirty="0"/>
          </a:p>
        </p:txBody>
      </p:sp>
      <p:sp>
        <p:nvSpPr>
          <p:cNvPr id="6" name="角丸四角形 5"/>
          <p:cNvSpPr/>
          <p:nvPr/>
        </p:nvSpPr>
        <p:spPr>
          <a:xfrm>
            <a:off x="3275410" y="1457240"/>
            <a:ext cx="1901923" cy="396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方法</a:t>
            </a:r>
            <a:endParaRPr lang="en-US" altLang="ja-JP" b="1" dirty="0"/>
          </a:p>
        </p:txBody>
      </p:sp>
      <p:sp>
        <p:nvSpPr>
          <p:cNvPr id="8" name="角丸四角形 7"/>
          <p:cNvSpPr/>
          <p:nvPr/>
        </p:nvSpPr>
        <p:spPr>
          <a:xfrm>
            <a:off x="3275410" y="4001128"/>
            <a:ext cx="1901923" cy="396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実施回数</a:t>
            </a:r>
            <a:endParaRPr lang="en-US" altLang="ja-JP" b="1" dirty="0"/>
          </a:p>
        </p:txBody>
      </p:sp>
      <p:sp>
        <p:nvSpPr>
          <p:cNvPr id="9" name="コンテンツ プレースホルダー 4"/>
          <p:cNvSpPr txBox="1">
            <a:spLocks/>
          </p:cNvSpPr>
          <p:nvPr/>
        </p:nvSpPr>
        <p:spPr>
          <a:xfrm>
            <a:off x="353135" y="3137128"/>
            <a:ext cx="8191822" cy="6480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182563" indent="0">
              <a:buNone/>
            </a:pPr>
            <a:r>
              <a:rPr lang="ja-JP" altLang="en-US" sz="1800" dirty="0"/>
              <a:t>虐待等の防止に関する基礎的内容等の適切な知識を</a:t>
            </a:r>
            <a:r>
              <a:rPr lang="ja-JP" altLang="en-US" sz="1800" b="1" dirty="0">
                <a:solidFill>
                  <a:srgbClr val="FF0000"/>
                </a:solidFill>
              </a:rPr>
              <a:t>普及・啓発</a:t>
            </a:r>
            <a:r>
              <a:rPr lang="ja-JP" altLang="en-US" sz="1800" dirty="0"/>
              <a:t>する</a:t>
            </a:r>
            <a:r>
              <a:rPr lang="ja-JP" altLang="en-US" sz="1800" dirty="0" smtClean="0"/>
              <a:t>もの</a:t>
            </a:r>
          </a:p>
        </p:txBody>
      </p:sp>
      <p:sp>
        <p:nvSpPr>
          <p:cNvPr id="10" name="角丸四角形 9"/>
          <p:cNvSpPr/>
          <p:nvPr/>
        </p:nvSpPr>
        <p:spPr>
          <a:xfrm>
            <a:off x="3275410" y="2825777"/>
            <a:ext cx="1901923" cy="396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内容</a:t>
            </a:r>
            <a:endParaRPr lang="en-US" altLang="ja-JP" b="1" dirty="0"/>
          </a:p>
        </p:txBody>
      </p:sp>
      <p:sp>
        <p:nvSpPr>
          <p:cNvPr id="11" name="Rectangle 1"/>
          <p:cNvSpPr txBox="1">
            <a:spLocks/>
          </p:cNvSpPr>
          <p:nvPr/>
        </p:nvSpPr>
        <p:spPr>
          <a:xfrm>
            <a:off x="289288" y="5121439"/>
            <a:ext cx="8134672" cy="432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rgbClr val="FF0000"/>
                </a:solidFill>
              </a:rPr>
              <a:t>4</a:t>
            </a:r>
            <a:r>
              <a:rPr lang="ja-JP" altLang="en-US" sz="2400" b="1" dirty="0" smtClean="0">
                <a:solidFill>
                  <a:srgbClr val="FF0000"/>
                </a:solidFill>
              </a:rPr>
              <a:t>　担当者</a:t>
            </a:r>
            <a:endParaRPr lang="en-US" sz="2400" b="1" dirty="0">
              <a:solidFill>
                <a:srgbClr val="FF0000"/>
              </a:solidFill>
            </a:endParaRPr>
          </a:p>
        </p:txBody>
      </p:sp>
      <p:sp>
        <p:nvSpPr>
          <p:cNvPr id="12" name="コンテンツ プレースホルダー 4"/>
          <p:cNvSpPr txBox="1">
            <a:spLocks/>
          </p:cNvSpPr>
          <p:nvPr/>
        </p:nvSpPr>
        <p:spPr>
          <a:xfrm>
            <a:off x="362390" y="5562795"/>
            <a:ext cx="8191822" cy="8640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182563">
              <a:buNone/>
            </a:pPr>
            <a:r>
              <a:rPr lang="ja-JP" altLang="en-US" sz="1800" b="1" dirty="0" smtClean="0"/>
              <a:t>前３号に掲げる措置を適切に実施するための</a:t>
            </a:r>
            <a:r>
              <a:rPr lang="ja-JP" altLang="en-US" sz="1800" b="1" dirty="0" smtClean="0">
                <a:solidFill>
                  <a:srgbClr val="FF0000"/>
                </a:solidFill>
              </a:rPr>
              <a:t>担当者</a:t>
            </a:r>
            <a:r>
              <a:rPr lang="ja-JP" altLang="en-US" sz="1800" b="1" dirty="0" smtClean="0"/>
              <a:t>を配置する</a:t>
            </a:r>
          </a:p>
        </p:txBody>
      </p:sp>
      <p:sp>
        <p:nvSpPr>
          <p:cNvPr id="13" name="Rectangle 1"/>
          <p:cNvSpPr txBox="1">
            <a:spLocks/>
          </p:cNvSpPr>
          <p:nvPr/>
        </p:nvSpPr>
        <p:spPr>
          <a:xfrm>
            <a:off x="2196000" y="411929"/>
            <a:ext cx="4680256" cy="62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虐待の防止に関する措置</a:t>
            </a:r>
            <a:r>
              <a:rPr lang="en-US" altLang="ja-JP" sz="3200" b="1" dirty="0" smtClean="0"/>
              <a:t/>
            </a:r>
            <a:br>
              <a:rPr lang="en-US" altLang="ja-JP" sz="3200" b="1" dirty="0" smtClean="0"/>
            </a:br>
            <a:r>
              <a:rPr lang="ja-JP" altLang="en-US" sz="2400" b="1" dirty="0" smtClean="0"/>
              <a:t>　</a:t>
            </a:r>
            <a:endParaRPr lang="en-US" sz="2400" b="1" dirty="0"/>
          </a:p>
        </p:txBody>
      </p:sp>
    </p:spTree>
    <p:extLst>
      <p:ext uri="{BB962C8B-B14F-4D97-AF65-F5344CB8AC3E}">
        <p14:creationId xmlns:p14="http://schemas.microsoft.com/office/powerpoint/2010/main" val="1556154885"/>
      </p:ext>
    </p:extLst>
  </p:cSld>
  <p:clrMapOvr>
    <a:masterClrMapping/>
  </p:clrMapOvr>
  <p:transition advTm="4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2800" b="1" dirty="0"/>
              <a:t>４</a:t>
            </a:r>
            <a:r>
              <a:rPr lang="ja-JP" altLang="en-US" sz="2800" b="1" dirty="0" smtClean="0"/>
              <a:t>　令和６年度報酬改定について</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22</a:t>
            </a:fld>
            <a:endParaRPr kumimoji="1" lang="ja-JP" altLang="en-US" dirty="0"/>
          </a:p>
        </p:txBody>
      </p:sp>
      <p:sp>
        <p:nvSpPr>
          <p:cNvPr id="4" name="二等辺三角形 3"/>
          <p:cNvSpPr/>
          <p:nvPr/>
        </p:nvSpPr>
        <p:spPr>
          <a:xfrm rot="10800000">
            <a:off x="4048971" y="5533865"/>
            <a:ext cx="720080"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395536" y="779757"/>
            <a:ext cx="8424936" cy="5941719"/>
          </a:xfrm>
          <a:prstGeom prst="rect">
            <a:avLst/>
          </a:prstGeom>
        </p:spPr>
      </p:pic>
    </p:spTree>
    <p:extLst>
      <p:ext uri="{BB962C8B-B14F-4D97-AF65-F5344CB8AC3E}">
        <p14:creationId xmlns:p14="http://schemas.microsoft.com/office/powerpoint/2010/main" val="3374133681"/>
      </p:ext>
    </p:extLst>
  </p:cSld>
  <p:clrMapOvr>
    <a:masterClrMapping/>
  </p:clrMapOvr>
  <p:transition advTm="33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3600" b="1" dirty="0" smtClean="0"/>
              <a:t>管理者</a:t>
            </a:r>
            <a:r>
              <a:rPr lang="ja-JP" altLang="en-US" sz="3600" b="1" dirty="0"/>
              <a:t>の責務及び兼務範囲の明確化</a:t>
            </a:r>
            <a:endParaRPr lang="en-US" sz="36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23</a:t>
            </a:fld>
            <a:endParaRPr kumimoji="1" lang="ja-JP" altLang="en-US" dirty="0"/>
          </a:p>
        </p:txBody>
      </p:sp>
      <p:sp>
        <p:nvSpPr>
          <p:cNvPr id="7" name="コンテンツ プレースホルダー 4"/>
          <p:cNvSpPr txBox="1">
            <a:spLocks/>
          </p:cNvSpPr>
          <p:nvPr/>
        </p:nvSpPr>
        <p:spPr>
          <a:xfrm>
            <a:off x="323528" y="1268760"/>
            <a:ext cx="8496944" cy="5225292"/>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a:t>提供する介護サービスの質を担保しつつ、介護サービス事業所を効率的に運営する観点から、管理者の責務及び兼務</a:t>
            </a:r>
            <a:r>
              <a:rPr lang="ja-JP" altLang="en-US" sz="1800" dirty="0" smtClean="0"/>
              <a:t>範囲が明確化を行う。</a:t>
            </a:r>
            <a:endParaRPr lang="en-US" altLang="ja-JP" sz="1800" dirty="0" smtClean="0"/>
          </a:p>
          <a:p>
            <a:pPr marL="0" indent="0">
              <a:buNone/>
            </a:pPr>
            <a:endParaRPr lang="en-US" altLang="ja-JP" sz="1800" dirty="0" smtClean="0"/>
          </a:p>
          <a:p>
            <a:pPr marL="0" indent="0">
              <a:buNone/>
            </a:pPr>
            <a:r>
              <a:rPr lang="ja-JP" altLang="en-US" sz="1800" dirty="0"/>
              <a:t>〇</a:t>
            </a:r>
            <a:r>
              <a:rPr lang="ja-JP" altLang="en-US" sz="1800" dirty="0" smtClean="0"/>
              <a:t>管理者の責務</a:t>
            </a:r>
            <a:endParaRPr lang="en-US" altLang="ja-JP" sz="1800" dirty="0" smtClean="0"/>
          </a:p>
          <a:p>
            <a:pPr marL="0" indent="0">
              <a:buNone/>
            </a:pPr>
            <a:r>
              <a:rPr lang="ja-JP" altLang="en-US" sz="1800" dirty="0" smtClean="0"/>
              <a:t>利用者</a:t>
            </a:r>
            <a:r>
              <a:rPr lang="ja-JP" altLang="en-US" sz="1800" dirty="0"/>
              <a:t>へのサービス提供の場面等で生じる事象を適時かつ適切に把握しながら、職員及び業務の一元的な</a:t>
            </a:r>
            <a:r>
              <a:rPr lang="ja-JP" altLang="en-US" sz="1800" dirty="0" smtClean="0"/>
              <a:t>管理</a:t>
            </a:r>
            <a:r>
              <a:rPr lang="ja-JP" altLang="en-US" sz="1800" dirty="0"/>
              <a:t>・指揮命令を行う</a:t>
            </a:r>
            <a:r>
              <a:rPr lang="ja-JP" altLang="en-US" sz="1800" dirty="0" smtClean="0"/>
              <a:t>こと。</a:t>
            </a:r>
            <a:endParaRPr lang="en-US" altLang="ja-JP" sz="1800" dirty="0" smtClean="0"/>
          </a:p>
          <a:p>
            <a:pPr marL="0" indent="0">
              <a:buNone/>
            </a:pPr>
            <a:endParaRPr lang="en-US" altLang="ja-JP" sz="1800" dirty="0" smtClean="0"/>
          </a:p>
          <a:p>
            <a:pPr marL="0" indent="0">
              <a:buNone/>
            </a:pPr>
            <a:r>
              <a:rPr lang="ja-JP" altLang="en-US" sz="1800" dirty="0" smtClean="0"/>
              <a:t>〇管理者</a:t>
            </a:r>
            <a:r>
              <a:rPr lang="ja-JP" altLang="en-US" sz="1800" dirty="0"/>
              <a:t>が兼務できる事業所の</a:t>
            </a:r>
            <a:r>
              <a:rPr lang="ja-JP" altLang="en-US" sz="1800" dirty="0" smtClean="0"/>
              <a:t>範囲</a:t>
            </a:r>
            <a:endParaRPr lang="en-US" altLang="ja-JP" sz="1800" dirty="0"/>
          </a:p>
          <a:p>
            <a:pPr marL="0" indent="0">
              <a:buNone/>
            </a:pPr>
            <a:r>
              <a:rPr lang="ja-JP" altLang="en-US" sz="1800" dirty="0" smtClean="0"/>
              <a:t>管理者</a:t>
            </a:r>
            <a:r>
              <a:rPr lang="ja-JP" altLang="en-US" sz="1800" dirty="0"/>
              <a:t>がその</a:t>
            </a:r>
            <a:r>
              <a:rPr lang="ja-JP" altLang="en-US" sz="1800" dirty="0" smtClean="0"/>
              <a:t>責務</a:t>
            </a:r>
            <a:r>
              <a:rPr lang="ja-JP" altLang="en-US" sz="1800" dirty="0"/>
              <a:t>を果たせる場合には、同一敷地内における他の事業所、施設等ではなくて</a:t>
            </a:r>
            <a:r>
              <a:rPr lang="ja-JP" altLang="en-US" sz="1800" dirty="0" smtClean="0"/>
              <a:t>も、複数の事業所の管理者を兼ねることができる。ただし、緊急時に駆け付けられる距離の事業所間での兼務に限る。</a:t>
            </a:r>
            <a:endParaRPr lang="en-US" altLang="ja-JP" sz="2400" dirty="0"/>
          </a:p>
        </p:txBody>
      </p:sp>
    </p:spTree>
    <p:extLst>
      <p:ext uri="{BB962C8B-B14F-4D97-AF65-F5344CB8AC3E}">
        <p14:creationId xmlns:p14="http://schemas.microsoft.com/office/powerpoint/2010/main" val="1852983752"/>
      </p:ext>
    </p:extLst>
  </p:cSld>
  <p:clrMapOvr>
    <a:masterClrMapping/>
  </p:clrMapOvr>
  <p:transition advTm="7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t>「書面掲示」規制の見直し</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24</a:t>
            </a:fld>
            <a:endParaRPr kumimoji="1" lang="ja-JP" altLang="en-US" dirty="0"/>
          </a:p>
        </p:txBody>
      </p:sp>
      <p:sp>
        <p:nvSpPr>
          <p:cNvPr id="7" name="コンテンツ プレースホルダー 4"/>
          <p:cNvSpPr txBox="1">
            <a:spLocks/>
          </p:cNvSpPr>
          <p:nvPr/>
        </p:nvSpPr>
        <p:spPr>
          <a:xfrm>
            <a:off x="323528" y="2564904"/>
            <a:ext cx="8496944" cy="2592288"/>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r>
              <a:rPr lang="ja-JP" altLang="en-US" sz="2400" dirty="0" smtClean="0"/>
              <a:t>事業所</a:t>
            </a:r>
            <a:r>
              <a:rPr lang="ja-JP" altLang="en-US" sz="2400" dirty="0"/>
              <a:t>の運営規程の概要等の重要事項等に</a:t>
            </a:r>
            <a:r>
              <a:rPr lang="ja-JP" altLang="en-US" sz="2400" dirty="0" smtClean="0"/>
              <a:t>ついて、事業</a:t>
            </a:r>
            <a:r>
              <a:rPr lang="ja-JP" altLang="en-US" sz="2400" dirty="0"/>
              <a:t>所内での「書面掲示</a:t>
            </a:r>
            <a:r>
              <a:rPr lang="ja-JP" altLang="en-US" sz="2400" dirty="0" smtClean="0"/>
              <a:t>」に</a:t>
            </a:r>
            <a:r>
              <a:rPr lang="ja-JP" altLang="en-US" sz="2400" dirty="0"/>
              <a:t>加え</a:t>
            </a:r>
            <a:r>
              <a:rPr lang="ja-JP" altLang="en-US" sz="2400" dirty="0" smtClean="0"/>
              <a:t>、ウェブサイト</a:t>
            </a:r>
            <a:r>
              <a:rPr lang="ja-JP" altLang="en-US" sz="2400" dirty="0"/>
              <a:t>（法人のホームページ等又は情報公表</a:t>
            </a:r>
            <a:r>
              <a:rPr lang="ja-JP" altLang="en-US" sz="2400" dirty="0" smtClean="0"/>
              <a:t>システム上</a:t>
            </a:r>
            <a:r>
              <a:rPr lang="ja-JP" altLang="en-US" sz="2400" dirty="0"/>
              <a:t>）に掲載・公表しなければ</a:t>
            </a:r>
            <a:r>
              <a:rPr lang="ja-JP" altLang="en-US" sz="2400" dirty="0" smtClean="0"/>
              <a:t>ならない。</a:t>
            </a:r>
            <a:endParaRPr lang="en-US" altLang="ja-JP" sz="1800" dirty="0"/>
          </a:p>
        </p:txBody>
      </p:sp>
    </p:spTree>
    <p:extLst>
      <p:ext uri="{BB962C8B-B14F-4D97-AF65-F5344CB8AC3E}">
        <p14:creationId xmlns:p14="http://schemas.microsoft.com/office/powerpoint/2010/main" val="625666690"/>
      </p:ext>
    </p:extLst>
  </p:cSld>
  <p:clrMapOvr>
    <a:masterClrMapping/>
  </p:clrMapOvr>
  <p:transition advTm="24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smtClean="0"/>
              <a:t>５　介護職員の処遇改善</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25</a:t>
            </a:fld>
            <a:endParaRPr kumimoji="1" lang="ja-JP" altLang="en-US" dirty="0"/>
          </a:p>
        </p:txBody>
      </p:sp>
      <p:sp>
        <p:nvSpPr>
          <p:cNvPr id="7" name="コンテンツ プレースホルダー 4"/>
          <p:cNvSpPr txBox="1">
            <a:spLocks/>
          </p:cNvSpPr>
          <p:nvPr/>
        </p:nvSpPr>
        <p:spPr>
          <a:xfrm>
            <a:off x="323528" y="1052736"/>
            <a:ext cx="8496944" cy="3168352"/>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r>
              <a:rPr lang="ja-JP" altLang="en-US" sz="2400" dirty="0" smtClean="0"/>
              <a:t>介護</a:t>
            </a:r>
            <a:r>
              <a:rPr lang="ja-JP" altLang="en-US" sz="2400" dirty="0"/>
              <a:t>現場で働く方々にとって、令和６年度に</a:t>
            </a:r>
            <a:r>
              <a:rPr lang="en-US" altLang="ja-JP" sz="2400" dirty="0"/>
              <a:t>2.5</a:t>
            </a:r>
            <a:r>
              <a:rPr lang="ja-JP" altLang="en-US" sz="2400" dirty="0"/>
              <a:t>％、令和７年度に</a:t>
            </a:r>
            <a:r>
              <a:rPr lang="en-US" altLang="ja-JP" sz="2400" dirty="0"/>
              <a:t>2.0</a:t>
            </a:r>
            <a:r>
              <a:rPr lang="ja-JP" altLang="en-US" sz="2400" dirty="0"/>
              <a:t>％のベースアップへと確実につながる</a:t>
            </a:r>
            <a:r>
              <a:rPr lang="ja-JP" altLang="en-US" sz="2400" dirty="0" smtClean="0"/>
              <a:t>よう加算率</a:t>
            </a:r>
            <a:r>
              <a:rPr lang="ja-JP" altLang="en-US" sz="2400" dirty="0"/>
              <a:t>の引上げを行う</a:t>
            </a:r>
            <a:r>
              <a:rPr lang="ja-JP" altLang="en-US" sz="2400" dirty="0" smtClean="0"/>
              <a:t>。</a:t>
            </a:r>
            <a:endParaRPr lang="en-US" altLang="ja-JP" sz="2400" dirty="0"/>
          </a:p>
          <a:p>
            <a:r>
              <a:rPr lang="ja-JP" altLang="en-US" sz="2400" dirty="0" smtClean="0"/>
              <a:t>介護</a:t>
            </a:r>
            <a:r>
              <a:rPr lang="ja-JP" altLang="en-US" sz="2400" dirty="0"/>
              <a:t>職員処遇改善加算、介護職員等特定処遇改善加算、介護職員等ベースアップ等支援加算に</a:t>
            </a:r>
            <a:r>
              <a:rPr lang="ja-JP" altLang="en-US" sz="2400" dirty="0" smtClean="0"/>
              <a:t>ついて</a:t>
            </a:r>
            <a:r>
              <a:rPr lang="ja-JP" altLang="en-US" sz="2400" dirty="0"/>
              <a:t>、現行の各加算・各区分の要件及び加算率を組み合わせた４段階の「介護職員等処遇改善加算」に一本化を行う。</a:t>
            </a:r>
            <a:endParaRPr lang="en-US" altLang="ja-JP" sz="2000" dirty="0"/>
          </a:p>
        </p:txBody>
      </p:sp>
      <p:sp>
        <p:nvSpPr>
          <p:cNvPr id="5" name="コンテンツ プレースホルダー 4"/>
          <p:cNvSpPr txBox="1">
            <a:spLocks/>
          </p:cNvSpPr>
          <p:nvPr/>
        </p:nvSpPr>
        <p:spPr>
          <a:xfrm>
            <a:off x="308058" y="4365104"/>
            <a:ext cx="8496944" cy="2336078"/>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r>
              <a:rPr lang="ja-JP" altLang="en-US" sz="2400" dirty="0" smtClean="0"/>
              <a:t> </a:t>
            </a:r>
            <a:r>
              <a:rPr lang="ja-JP" altLang="en-US" sz="2400" dirty="0"/>
              <a:t>一本化後の新加算全体について、職種に着目した配分ルールは設けず、事業所内で柔軟な配分を認める</a:t>
            </a:r>
            <a:r>
              <a:rPr lang="ja-JP" altLang="en-US" sz="2400" dirty="0" smtClean="0"/>
              <a:t>。</a:t>
            </a:r>
            <a:endParaRPr lang="en-US" altLang="ja-JP" sz="2400" dirty="0" smtClean="0"/>
          </a:p>
          <a:p>
            <a:r>
              <a:rPr lang="ja-JP" altLang="en-US" sz="2400" dirty="0"/>
              <a:t>新加算のいずれの区分を取得している事業所においても、新加算</a:t>
            </a:r>
            <a:r>
              <a:rPr lang="en-US" altLang="ja-JP" sz="2400" dirty="0"/>
              <a:t>Ⅳ</a:t>
            </a:r>
            <a:r>
              <a:rPr lang="ja-JP" altLang="en-US" sz="2400" dirty="0"/>
              <a:t>の加算額の１</a:t>
            </a:r>
            <a:r>
              <a:rPr lang="en-US" altLang="ja-JP" sz="2400" dirty="0"/>
              <a:t>/</a:t>
            </a:r>
            <a:r>
              <a:rPr lang="ja-JP" altLang="en-US" sz="2400" dirty="0"/>
              <a:t>２以上を月額賃金の改善に</a:t>
            </a:r>
            <a:r>
              <a:rPr lang="ja-JP" altLang="en-US" sz="2400" dirty="0" smtClean="0"/>
              <a:t>充てる</a:t>
            </a:r>
            <a:r>
              <a:rPr lang="ja-JP" altLang="en-US" sz="2400" dirty="0"/>
              <a:t>ことを要件とする。</a:t>
            </a:r>
            <a:endParaRPr lang="en-US" altLang="ja-JP" sz="2000" dirty="0"/>
          </a:p>
        </p:txBody>
      </p:sp>
    </p:spTree>
    <p:extLst>
      <p:ext uri="{BB962C8B-B14F-4D97-AF65-F5344CB8AC3E}">
        <p14:creationId xmlns:p14="http://schemas.microsoft.com/office/powerpoint/2010/main" val="11063100"/>
      </p:ext>
    </p:extLst>
  </p:cSld>
  <p:clrMapOvr>
    <a:masterClrMapping/>
  </p:clrMapOvr>
  <p:transition advTm="4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65126"/>
            <a:ext cx="8496944" cy="1325563"/>
          </a:xfrm>
        </p:spPr>
        <p:txBody>
          <a:bodyPr>
            <a:normAutofit fontScale="90000"/>
          </a:bodyPr>
          <a:lstStyle/>
          <a:p>
            <a:pPr algn="ctr"/>
            <a:r>
              <a:rPr lang="ja-JP" altLang="en-US" sz="4000" b="1" dirty="0" smtClean="0">
                <a:solidFill>
                  <a:prstClr val="black"/>
                </a:solidFill>
              </a:rPr>
              <a:t>６　吹田市</a:t>
            </a:r>
            <a:r>
              <a:rPr lang="ja-JP" altLang="en-US" sz="4000" b="1" dirty="0">
                <a:solidFill>
                  <a:prstClr val="black"/>
                </a:solidFill>
              </a:rPr>
              <a:t>介護</a:t>
            </a:r>
            <a:r>
              <a:rPr lang="ja-JP" altLang="en-US" sz="4000" b="1" dirty="0" smtClean="0">
                <a:solidFill>
                  <a:prstClr val="black"/>
                </a:solidFill>
              </a:rPr>
              <a:t>職員等処遇</a:t>
            </a:r>
            <a:r>
              <a:rPr lang="ja-JP" altLang="en-US" sz="4000" b="1" dirty="0">
                <a:solidFill>
                  <a:prstClr val="black"/>
                </a:solidFill>
              </a:rPr>
              <a:t>改善支援</a:t>
            </a:r>
            <a:r>
              <a:rPr lang="ja-JP" altLang="en-US" sz="4000" b="1" dirty="0" smtClean="0">
                <a:solidFill>
                  <a:prstClr val="black"/>
                </a:solidFill>
              </a:rPr>
              <a:t>事業</a:t>
            </a:r>
            <a:r>
              <a:rPr lang="en-US" altLang="ja-JP" sz="4000" b="1" dirty="0" smtClean="0">
                <a:solidFill>
                  <a:prstClr val="black"/>
                </a:solidFill>
              </a:rPr>
              <a:t/>
            </a:r>
            <a:br>
              <a:rPr lang="en-US" altLang="ja-JP" sz="4000" b="1" dirty="0" smtClean="0">
                <a:solidFill>
                  <a:prstClr val="black"/>
                </a:solidFill>
              </a:rPr>
            </a:br>
            <a:r>
              <a:rPr lang="ja-JP" altLang="en-US" sz="3600" b="1" dirty="0" smtClean="0">
                <a:solidFill>
                  <a:prstClr val="black"/>
                </a:solidFill>
              </a:rPr>
              <a:t>（</a:t>
            </a:r>
            <a:r>
              <a:rPr lang="ja-JP" altLang="en-US" sz="3600" b="1" dirty="0">
                <a:solidFill>
                  <a:prstClr val="black"/>
                </a:solidFill>
              </a:rPr>
              <a:t>福祉部高齢福祉室所管事業）</a:t>
            </a:r>
            <a:endParaRPr kumimoji="1" lang="ja-JP" altLang="en-US" sz="3600" dirty="0"/>
          </a:p>
        </p:txBody>
      </p:sp>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26</a:t>
            </a:fld>
            <a:endParaRPr kumimoji="1" lang="ja-JP" altLang="en-US" dirty="0"/>
          </a:p>
        </p:txBody>
      </p:sp>
      <p:sp>
        <p:nvSpPr>
          <p:cNvPr id="5" name="コンテンツ プレースホルダー 4"/>
          <p:cNvSpPr txBox="1">
            <a:spLocks/>
          </p:cNvSpPr>
          <p:nvPr/>
        </p:nvSpPr>
        <p:spPr>
          <a:xfrm>
            <a:off x="323528" y="1988840"/>
            <a:ext cx="8496944" cy="3547591"/>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a:spcBef>
                <a:spcPts val="0"/>
              </a:spcBef>
            </a:pPr>
            <a:r>
              <a:rPr lang="ja-JP" altLang="en-US" sz="2400" dirty="0"/>
              <a:t>介護職員等処遇改善</a:t>
            </a:r>
            <a:r>
              <a:rPr lang="ja-JP" altLang="en-US" sz="2400" dirty="0" smtClean="0"/>
              <a:t>加算の</a:t>
            </a:r>
            <a:r>
              <a:rPr lang="ja-JP" altLang="en-US" sz="2400" dirty="0">
                <a:solidFill>
                  <a:srgbClr val="FF0000"/>
                </a:solidFill>
              </a:rPr>
              <a:t>新規取得</a:t>
            </a:r>
            <a:r>
              <a:rPr lang="ja-JP" altLang="en-US" sz="2400" dirty="0"/>
              <a:t>や</a:t>
            </a:r>
            <a:r>
              <a:rPr lang="ja-JP" altLang="en-US" sz="2400" dirty="0">
                <a:solidFill>
                  <a:srgbClr val="FF0000"/>
                </a:solidFill>
              </a:rPr>
              <a:t>上位区分の加算取得</a:t>
            </a:r>
            <a:r>
              <a:rPr lang="ja-JP" altLang="en-US" sz="2400" dirty="0"/>
              <a:t>に向けた研修と専門家による個別訪問等による相談</a:t>
            </a:r>
            <a:r>
              <a:rPr lang="ja-JP" altLang="en-US" sz="2400" dirty="0" smtClean="0"/>
              <a:t>事業を実施します。</a:t>
            </a:r>
            <a:endParaRPr lang="en-US" altLang="ja-JP" sz="2400" dirty="0" smtClean="0"/>
          </a:p>
          <a:p>
            <a:pPr>
              <a:spcBef>
                <a:spcPts val="0"/>
              </a:spcBef>
            </a:pPr>
            <a:endParaRPr lang="en-US" altLang="ja-JP" sz="2400" dirty="0"/>
          </a:p>
          <a:p>
            <a:pPr>
              <a:spcBef>
                <a:spcPts val="0"/>
              </a:spcBef>
            </a:pPr>
            <a:r>
              <a:rPr lang="ja-JP" altLang="en-US" sz="2400" dirty="0"/>
              <a:t>詳細は、市高齢福祉室のＨＰを御確認ください。</a:t>
            </a:r>
            <a:endParaRPr lang="en-US" altLang="ja-JP" sz="2400" dirty="0"/>
          </a:p>
          <a:p>
            <a:pPr marL="0" indent="0">
              <a:spcBef>
                <a:spcPts val="0"/>
              </a:spcBef>
              <a:buNone/>
            </a:pPr>
            <a:r>
              <a:rPr lang="en-US" altLang="ja-JP" u="sng" dirty="0">
                <a:hlinkClick r:id="rId3"/>
              </a:rPr>
              <a:t>https://www.city.suita.osaka.jp/kurashi/1018560/1018562/1035163.html</a:t>
            </a:r>
            <a:endParaRPr lang="en-US" altLang="ja-JP" sz="2400" dirty="0"/>
          </a:p>
        </p:txBody>
      </p:sp>
    </p:spTree>
    <p:extLst>
      <p:ext uri="{BB962C8B-B14F-4D97-AF65-F5344CB8AC3E}">
        <p14:creationId xmlns:p14="http://schemas.microsoft.com/office/powerpoint/2010/main" val="3087462906"/>
      </p:ext>
    </p:extLst>
  </p:cSld>
  <p:clrMapOvr>
    <a:masterClrMapping/>
  </p:clrMapOvr>
  <p:transition advTm="31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551706"/>
          </a:xfrm>
        </p:spPr>
        <p:txBody>
          <a:bodyPr>
            <a:normAutofit fontScale="90000"/>
          </a:bodyPr>
          <a:lstStyle/>
          <a:p>
            <a:pPr algn="ctr"/>
            <a:r>
              <a:rPr lang="ja-JP" altLang="en-US" b="1" dirty="0"/>
              <a:t>吹田市介護保険サービス</a:t>
            </a:r>
            <a:r>
              <a:rPr lang="ja-JP" altLang="en-US" b="1" dirty="0" smtClean="0"/>
              <a:t>事業所</a:t>
            </a:r>
            <a:r>
              <a:rPr lang="en-US" altLang="ja-JP" b="1" dirty="0" smtClean="0"/>
              <a:t/>
            </a:r>
            <a:br>
              <a:rPr lang="en-US" altLang="ja-JP" b="1" dirty="0" smtClean="0"/>
            </a:br>
            <a:r>
              <a:rPr lang="ja-JP" altLang="en-US" b="1" dirty="0" smtClean="0"/>
              <a:t>人材</a:t>
            </a:r>
            <a:r>
              <a:rPr lang="ja-JP" altLang="en-US" b="1" dirty="0"/>
              <a:t>確保支援事業 </a:t>
            </a:r>
            <a:r>
              <a:rPr lang="en-US" altLang="ja-JP" sz="4000" b="1" dirty="0" smtClean="0">
                <a:solidFill>
                  <a:prstClr val="black"/>
                </a:solidFill>
              </a:rPr>
              <a:t/>
            </a:r>
            <a:br>
              <a:rPr lang="en-US" altLang="ja-JP" sz="4000" b="1" dirty="0" smtClean="0">
                <a:solidFill>
                  <a:prstClr val="black"/>
                </a:solidFill>
              </a:rPr>
            </a:br>
            <a:r>
              <a:rPr lang="ja-JP" altLang="en-US" sz="3600" b="1" dirty="0" smtClean="0">
                <a:solidFill>
                  <a:prstClr val="black"/>
                </a:solidFill>
              </a:rPr>
              <a:t>（福祉部高齢福祉室所管事業）</a:t>
            </a:r>
            <a:endParaRPr kumimoji="1" lang="ja-JP" altLang="en-US" sz="3600" dirty="0"/>
          </a:p>
        </p:txBody>
      </p:sp>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27</a:t>
            </a:fld>
            <a:endParaRPr kumimoji="1" lang="ja-JP" altLang="en-US" dirty="0"/>
          </a:p>
        </p:txBody>
      </p:sp>
      <p:sp>
        <p:nvSpPr>
          <p:cNvPr id="5" name="コンテンツ プレースホルダー 4"/>
          <p:cNvSpPr txBox="1">
            <a:spLocks/>
          </p:cNvSpPr>
          <p:nvPr/>
        </p:nvSpPr>
        <p:spPr>
          <a:xfrm>
            <a:off x="323528" y="1988840"/>
            <a:ext cx="8496944" cy="3547591"/>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a:spcBef>
                <a:spcPts val="0"/>
              </a:spcBef>
            </a:pPr>
            <a:r>
              <a:rPr lang="ja-JP" altLang="en-US" sz="2400" dirty="0" smtClean="0"/>
              <a:t>豊富</a:t>
            </a:r>
            <a:r>
              <a:rPr lang="ja-JP" altLang="en-US" sz="2400" dirty="0"/>
              <a:t>な事業所支援実績・経験を持つ専門家が、人材定着・確保に不可欠な、生産性向上を通じた「働きやすい職場環境づくり」についての</a:t>
            </a:r>
            <a:r>
              <a:rPr lang="ja-JP" altLang="en-US" sz="2400" dirty="0">
                <a:solidFill>
                  <a:srgbClr val="FF0000"/>
                </a:solidFill>
              </a:rPr>
              <a:t>研修</a:t>
            </a:r>
            <a:r>
              <a:rPr lang="ja-JP" altLang="en-US" sz="2400" dirty="0"/>
              <a:t>と、人材の確保・育成・定着に関する</a:t>
            </a:r>
            <a:r>
              <a:rPr lang="ja-JP" altLang="en-US" sz="2400" dirty="0">
                <a:solidFill>
                  <a:srgbClr val="FF0000"/>
                </a:solidFill>
              </a:rPr>
              <a:t>個別</a:t>
            </a:r>
            <a:r>
              <a:rPr lang="ja-JP" altLang="en-US" sz="2400" dirty="0" smtClean="0">
                <a:solidFill>
                  <a:srgbClr val="FF0000"/>
                </a:solidFill>
              </a:rPr>
              <a:t>相談</a:t>
            </a:r>
            <a:r>
              <a:rPr lang="ja-JP" altLang="en-US" sz="2400" dirty="0" smtClean="0"/>
              <a:t>を実施します。</a:t>
            </a:r>
            <a:endParaRPr lang="en-US" altLang="ja-JP" sz="2400" dirty="0" smtClean="0"/>
          </a:p>
          <a:p>
            <a:pPr>
              <a:spcBef>
                <a:spcPts val="0"/>
              </a:spcBef>
            </a:pPr>
            <a:endParaRPr lang="en-US" altLang="ja-JP" sz="2400" dirty="0"/>
          </a:p>
          <a:p>
            <a:pPr>
              <a:spcBef>
                <a:spcPts val="0"/>
              </a:spcBef>
            </a:pPr>
            <a:r>
              <a:rPr lang="ja-JP" altLang="en-US" sz="2400" dirty="0"/>
              <a:t>詳細は、市高齢福祉室のＨＰを御確認ください。</a:t>
            </a:r>
            <a:endParaRPr lang="en-US" altLang="ja-JP" sz="2400" dirty="0"/>
          </a:p>
          <a:p>
            <a:pPr marL="0" indent="0">
              <a:spcBef>
                <a:spcPts val="0"/>
              </a:spcBef>
              <a:buNone/>
            </a:pPr>
            <a:r>
              <a:rPr lang="en-US" altLang="ja-JP" u="sng" dirty="0">
                <a:hlinkClick r:id="rId3"/>
              </a:rPr>
              <a:t>https://www.city.suita.osaka.jp/kurashi/1018560/1018562/1035174.html</a:t>
            </a:r>
            <a:endParaRPr lang="en-US" altLang="ja-JP" sz="2400" dirty="0"/>
          </a:p>
        </p:txBody>
      </p:sp>
    </p:spTree>
    <p:extLst>
      <p:ext uri="{BB962C8B-B14F-4D97-AF65-F5344CB8AC3E}">
        <p14:creationId xmlns:p14="http://schemas.microsoft.com/office/powerpoint/2010/main" val="3511175603"/>
      </p:ext>
    </p:extLst>
  </p:cSld>
  <p:clrMapOvr>
    <a:masterClrMapping/>
  </p:clrMapOvr>
  <p:transition advTm="35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27584" y="105331"/>
            <a:ext cx="7630616" cy="837306"/>
          </a:xfrm>
        </p:spPr>
        <p:txBody>
          <a:bodyPr>
            <a:noAutofit/>
          </a:bodyPr>
          <a:lstStyle/>
          <a:p>
            <a:r>
              <a:rPr lang="ja-JP" altLang="en-US" sz="2400" b="1" dirty="0" smtClean="0"/>
              <a:t>７　科学的</a:t>
            </a:r>
            <a:r>
              <a:rPr lang="ja-JP" altLang="en-US" sz="2400" b="1" dirty="0"/>
              <a:t>介護情報</a:t>
            </a:r>
            <a:r>
              <a:rPr lang="ja-JP" altLang="en-US" sz="2400" b="1" dirty="0" smtClean="0"/>
              <a:t>システム（ＬＩＦＥ）について</a:t>
            </a:r>
            <a:endParaRPr lang="en-US" sz="24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28</a:t>
            </a:fld>
            <a:endParaRPr kumimoji="1" lang="ja-JP" altLang="en-US" dirty="0"/>
          </a:p>
        </p:txBody>
      </p:sp>
      <p:sp>
        <p:nvSpPr>
          <p:cNvPr id="7" name="コンテンツ プレースホルダー 4"/>
          <p:cNvSpPr txBox="1">
            <a:spLocks/>
          </p:cNvSpPr>
          <p:nvPr/>
        </p:nvSpPr>
        <p:spPr>
          <a:xfrm>
            <a:off x="323528" y="1568192"/>
            <a:ext cx="8496944" cy="51532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600" dirty="0" smtClean="0">
              <a:latin typeface="+mn-ea"/>
            </a:endParaRPr>
          </a:p>
          <a:p>
            <a:pPr marL="0" indent="0">
              <a:buNone/>
            </a:pPr>
            <a:r>
              <a:rPr lang="en-US" altLang="ja-JP" sz="1600" dirty="0" smtClean="0">
                <a:solidFill>
                  <a:srgbClr val="FF0000"/>
                </a:solidFill>
                <a:latin typeface="+mn-ea"/>
              </a:rPr>
              <a:t>【</a:t>
            </a:r>
            <a:r>
              <a:rPr lang="ja-JP" altLang="en-US" sz="1600" dirty="0">
                <a:solidFill>
                  <a:srgbClr val="FF0000"/>
                </a:solidFill>
                <a:latin typeface="+mn-ea"/>
              </a:rPr>
              <a:t>現行 </a:t>
            </a:r>
            <a:r>
              <a:rPr lang="en-US" altLang="ja-JP" sz="1600" dirty="0" smtClean="0">
                <a:solidFill>
                  <a:srgbClr val="FF0000"/>
                </a:solidFill>
                <a:latin typeface="+mn-ea"/>
              </a:rPr>
              <a:t>LIFE</a:t>
            </a:r>
            <a:r>
              <a:rPr lang="ja-JP" altLang="en-US" sz="1600" dirty="0" smtClean="0">
                <a:solidFill>
                  <a:srgbClr val="FF0000"/>
                </a:solidFill>
                <a:latin typeface="+mn-ea"/>
              </a:rPr>
              <a:t>システム</a:t>
            </a:r>
            <a:r>
              <a:rPr lang="en-US" altLang="ja-JP" sz="1600" dirty="0" smtClean="0">
                <a:solidFill>
                  <a:srgbClr val="FF0000"/>
                </a:solidFill>
                <a:latin typeface="+mn-ea"/>
              </a:rPr>
              <a:t>】</a:t>
            </a:r>
            <a:endParaRPr lang="en-US" altLang="ja-JP" sz="1600" dirty="0">
              <a:solidFill>
                <a:srgbClr val="FF0000"/>
              </a:solidFill>
              <a:latin typeface="+mn-ea"/>
            </a:endParaRPr>
          </a:p>
          <a:p>
            <a:pPr marL="0" indent="0">
              <a:buNone/>
            </a:pPr>
            <a:r>
              <a:rPr lang="en-US" altLang="ja-JP" sz="1600" dirty="0">
                <a:latin typeface="+mn-ea"/>
              </a:rPr>
              <a:t>① </a:t>
            </a:r>
            <a:r>
              <a:rPr lang="ja-JP" altLang="en-US" sz="1600" dirty="0" smtClean="0">
                <a:latin typeface="+mn-ea"/>
              </a:rPr>
              <a:t>～令和６年４月 </a:t>
            </a:r>
            <a:r>
              <a:rPr lang="en-US" altLang="ja-JP" sz="1600" dirty="0">
                <a:latin typeface="+mn-ea"/>
              </a:rPr>
              <a:t>10 </a:t>
            </a:r>
            <a:r>
              <a:rPr lang="ja-JP" altLang="en-US" sz="1600" dirty="0">
                <a:latin typeface="+mn-ea"/>
              </a:rPr>
              <a:t>日 ：通常稼働</a:t>
            </a:r>
          </a:p>
          <a:p>
            <a:pPr marL="0" indent="0">
              <a:buNone/>
            </a:pPr>
            <a:r>
              <a:rPr lang="ja-JP" altLang="en-US" sz="1600" dirty="0">
                <a:latin typeface="+mn-ea"/>
              </a:rPr>
              <a:t>② ４月 </a:t>
            </a:r>
            <a:r>
              <a:rPr lang="en-US" altLang="ja-JP" sz="1600" dirty="0">
                <a:latin typeface="+mn-ea"/>
              </a:rPr>
              <a:t>11 </a:t>
            </a:r>
            <a:r>
              <a:rPr lang="ja-JP" altLang="en-US" sz="1600" dirty="0">
                <a:latin typeface="+mn-ea"/>
              </a:rPr>
              <a:t>日～７月末：これまでに入力されたデータの参照のみ可能</a:t>
            </a:r>
          </a:p>
          <a:p>
            <a:pPr marL="0" indent="0">
              <a:buNone/>
            </a:pPr>
            <a:r>
              <a:rPr lang="ja-JP" altLang="en-US" sz="1600" dirty="0">
                <a:latin typeface="+mn-ea"/>
              </a:rPr>
              <a:t>（様式情報の提出は不可となります。）</a:t>
            </a:r>
          </a:p>
          <a:p>
            <a:pPr marL="0" indent="0">
              <a:buNone/>
            </a:pPr>
            <a:r>
              <a:rPr lang="ja-JP" altLang="en-US" sz="1600" dirty="0">
                <a:latin typeface="+mn-ea"/>
              </a:rPr>
              <a:t>③ ８月１日 ：サービス</a:t>
            </a:r>
            <a:r>
              <a:rPr lang="ja-JP" altLang="en-US" sz="1600" dirty="0" smtClean="0">
                <a:latin typeface="+mn-ea"/>
              </a:rPr>
              <a:t>終了</a:t>
            </a:r>
            <a:endParaRPr lang="en-US" altLang="ja-JP" sz="1600" dirty="0" smtClean="0">
              <a:latin typeface="+mn-ea"/>
            </a:endParaRPr>
          </a:p>
          <a:p>
            <a:pPr marL="0" indent="0">
              <a:buNone/>
            </a:pPr>
            <a:endParaRPr lang="ja-JP" altLang="en-US" sz="1600" dirty="0">
              <a:latin typeface="+mn-ea"/>
            </a:endParaRPr>
          </a:p>
          <a:p>
            <a:pPr marL="0" indent="0">
              <a:buNone/>
            </a:pPr>
            <a:r>
              <a:rPr lang="en-US" altLang="ja-JP" sz="1600" dirty="0">
                <a:solidFill>
                  <a:srgbClr val="FF0000"/>
                </a:solidFill>
                <a:latin typeface="+mn-ea"/>
              </a:rPr>
              <a:t>【</a:t>
            </a:r>
            <a:r>
              <a:rPr lang="ja-JP" altLang="en-US" sz="1600" dirty="0">
                <a:solidFill>
                  <a:srgbClr val="FF0000"/>
                </a:solidFill>
                <a:latin typeface="+mn-ea"/>
              </a:rPr>
              <a:t>新 </a:t>
            </a:r>
            <a:r>
              <a:rPr lang="en-US" altLang="ja-JP" sz="1600" dirty="0">
                <a:solidFill>
                  <a:srgbClr val="FF0000"/>
                </a:solidFill>
                <a:latin typeface="+mn-ea"/>
              </a:rPr>
              <a:t>LIFE </a:t>
            </a:r>
            <a:r>
              <a:rPr lang="ja-JP" altLang="en-US" sz="1600" dirty="0">
                <a:solidFill>
                  <a:srgbClr val="FF0000"/>
                </a:solidFill>
                <a:latin typeface="+mn-ea"/>
              </a:rPr>
              <a:t>システム</a:t>
            </a:r>
            <a:r>
              <a:rPr lang="en-US" altLang="ja-JP" sz="1600" dirty="0" smtClean="0">
                <a:solidFill>
                  <a:srgbClr val="FF0000"/>
                </a:solidFill>
                <a:latin typeface="+mn-ea"/>
              </a:rPr>
              <a:t>】</a:t>
            </a:r>
            <a:r>
              <a:rPr lang="ja-JP" altLang="en-US" sz="1600" dirty="0" smtClean="0">
                <a:solidFill>
                  <a:srgbClr val="FF0000"/>
                </a:solidFill>
                <a:latin typeface="+mn-ea"/>
              </a:rPr>
              <a:t>（令和６年度版</a:t>
            </a:r>
            <a:r>
              <a:rPr lang="en-US" altLang="ja-JP" sz="1600" dirty="0" smtClean="0">
                <a:solidFill>
                  <a:srgbClr val="FF0000"/>
                </a:solidFill>
                <a:latin typeface="+mn-ea"/>
              </a:rPr>
              <a:t>LIFE</a:t>
            </a:r>
            <a:r>
              <a:rPr lang="ja-JP" altLang="en-US" sz="1600" dirty="0" smtClean="0">
                <a:solidFill>
                  <a:srgbClr val="FF0000"/>
                </a:solidFill>
                <a:latin typeface="+mn-ea"/>
              </a:rPr>
              <a:t>システム）</a:t>
            </a:r>
            <a:endParaRPr lang="en-US" altLang="ja-JP" sz="1600" dirty="0">
              <a:solidFill>
                <a:srgbClr val="FF0000"/>
              </a:solidFill>
              <a:latin typeface="+mn-ea"/>
            </a:endParaRPr>
          </a:p>
          <a:p>
            <a:pPr marL="0" indent="0">
              <a:buNone/>
            </a:pPr>
            <a:r>
              <a:rPr lang="en-US" altLang="ja-JP" sz="1600" dirty="0">
                <a:latin typeface="+mn-ea"/>
              </a:rPr>
              <a:t>① </a:t>
            </a:r>
            <a:r>
              <a:rPr lang="ja-JP" altLang="en-US" sz="1600" dirty="0" smtClean="0">
                <a:latin typeface="+mn-ea"/>
              </a:rPr>
              <a:t>令和６年４月 </a:t>
            </a:r>
            <a:r>
              <a:rPr lang="en-US" altLang="ja-JP" sz="1600" dirty="0">
                <a:latin typeface="+mn-ea"/>
              </a:rPr>
              <a:t>22 </a:t>
            </a:r>
            <a:r>
              <a:rPr lang="ja-JP" altLang="en-US" sz="1600" dirty="0">
                <a:latin typeface="+mn-ea"/>
              </a:rPr>
              <a:t>日：一部稼働開始</a:t>
            </a:r>
          </a:p>
          <a:p>
            <a:pPr marL="0" indent="0">
              <a:buNone/>
            </a:pPr>
            <a:r>
              <a:rPr lang="ja-JP" altLang="en-US" sz="1600" dirty="0">
                <a:latin typeface="+mn-ea"/>
              </a:rPr>
              <a:t>（７月 </a:t>
            </a:r>
            <a:r>
              <a:rPr lang="en-US" altLang="ja-JP" sz="1600" dirty="0">
                <a:latin typeface="+mn-ea"/>
              </a:rPr>
              <a:t>31 </a:t>
            </a:r>
            <a:r>
              <a:rPr lang="ja-JP" altLang="en-US" sz="1600" dirty="0">
                <a:latin typeface="+mn-ea"/>
              </a:rPr>
              <a:t>日までは利用者情報及び </a:t>
            </a:r>
            <a:r>
              <a:rPr lang="en-US" altLang="ja-JP" sz="1600" dirty="0">
                <a:latin typeface="+mn-ea"/>
              </a:rPr>
              <a:t>ADL </a:t>
            </a:r>
            <a:r>
              <a:rPr lang="ja-JP" altLang="en-US" sz="1600" dirty="0">
                <a:latin typeface="+mn-ea"/>
              </a:rPr>
              <a:t>維持等情報に限り登録可能）</a:t>
            </a:r>
          </a:p>
          <a:p>
            <a:pPr marL="0" indent="0">
              <a:buNone/>
            </a:pPr>
            <a:r>
              <a:rPr lang="ja-JP" altLang="en-US" sz="1600" dirty="0">
                <a:latin typeface="+mn-ea"/>
              </a:rPr>
              <a:t>② ８月１日～：本格稼働開始（令和６年度改定対応の様式情報の登録可能</a:t>
            </a:r>
            <a:r>
              <a:rPr lang="ja-JP" altLang="en-US" sz="1600" dirty="0" smtClean="0">
                <a:latin typeface="+mn-ea"/>
              </a:rPr>
              <a:t>）</a:t>
            </a:r>
            <a:endParaRPr lang="en-US" altLang="ja-JP" sz="1600" dirty="0" smtClean="0">
              <a:latin typeface="+mn-ea"/>
            </a:endParaRPr>
          </a:p>
          <a:p>
            <a:pPr marL="0" indent="0">
              <a:buNone/>
            </a:pPr>
            <a:endParaRPr lang="en-US" altLang="ja-JP" sz="2400" dirty="0" smtClean="0">
              <a:latin typeface="+mn-ea"/>
            </a:endParaRPr>
          </a:p>
          <a:p>
            <a:pPr marL="0" indent="0">
              <a:buNone/>
            </a:pPr>
            <a:endParaRPr lang="en-US" altLang="ja-JP" sz="2400" dirty="0" smtClean="0">
              <a:latin typeface="+mn-ea"/>
            </a:endParaRPr>
          </a:p>
        </p:txBody>
      </p:sp>
      <p:sp>
        <p:nvSpPr>
          <p:cNvPr id="5" name="角丸四角形 4"/>
          <p:cNvSpPr/>
          <p:nvPr/>
        </p:nvSpPr>
        <p:spPr>
          <a:xfrm>
            <a:off x="467544" y="5886113"/>
            <a:ext cx="8208912" cy="612236"/>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sz="1600" dirty="0" smtClean="0">
                <a:latin typeface="+mn-ea"/>
              </a:rPr>
              <a:t>(</a:t>
            </a:r>
            <a:r>
              <a:rPr lang="ja-JP" altLang="en-US" sz="1600" dirty="0" smtClean="0">
                <a:latin typeface="+mn-ea"/>
              </a:rPr>
              <a:t>参照）介護</a:t>
            </a:r>
            <a:r>
              <a:rPr lang="ja-JP" altLang="en-US" sz="1600" dirty="0">
                <a:latin typeface="+mn-ea"/>
              </a:rPr>
              <a:t>保険最新情報</a:t>
            </a:r>
            <a:r>
              <a:rPr lang="en-US" altLang="ja-JP" sz="1600" dirty="0">
                <a:latin typeface="+mn-ea"/>
              </a:rPr>
              <a:t>vol.1227</a:t>
            </a:r>
          </a:p>
          <a:p>
            <a:r>
              <a:rPr lang="ja-JP" altLang="en-US" sz="1600" dirty="0">
                <a:latin typeface="+mn-ea"/>
              </a:rPr>
              <a:t>　</a:t>
            </a:r>
            <a:r>
              <a:rPr lang="en-US" altLang="ja-JP" sz="1200" dirty="0">
                <a:latin typeface="+mn-ea"/>
              </a:rPr>
              <a:t>https://www.wam.go.jp/gyoseiShiryou-files/documents/2024/0318132948714/ksvol.1227.pdf</a:t>
            </a:r>
            <a:endParaRPr lang="ja-JP" altLang="en-US" sz="1400" dirty="0">
              <a:latin typeface="+mn-ea"/>
            </a:endParaRPr>
          </a:p>
        </p:txBody>
      </p:sp>
      <p:sp>
        <p:nvSpPr>
          <p:cNvPr id="6" name="Rectangle 1"/>
          <p:cNvSpPr txBox="1">
            <a:spLocks/>
          </p:cNvSpPr>
          <p:nvPr/>
        </p:nvSpPr>
        <p:spPr>
          <a:xfrm>
            <a:off x="323528" y="1148644"/>
            <a:ext cx="8134672" cy="419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smtClean="0">
                <a:solidFill>
                  <a:srgbClr val="FF0000"/>
                </a:solidFill>
              </a:rPr>
              <a:t>1</a:t>
            </a:r>
            <a:r>
              <a:rPr lang="ja-JP" altLang="en-US" sz="1800" b="1" dirty="0" smtClean="0">
                <a:solidFill>
                  <a:srgbClr val="FF0000"/>
                </a:solidFill>
              </a:rPr>
              <a:t>　</a:t>
            </a:r>
            <a:r>
              <a:rPr lang="ja-JP" altLang="en-US" sz="1800" b="1" dirty="0" smtClean="0">
                <a:solidFill>
                  <a:srgbClr val="FF0000"/>
                </a:solidFill>
                <a:latin typeface="+mn-ea"/>
              </a:rPr>
              <a:t>新ＬＩＦＥシステムへの移行</a:t>
            </a:r>
            <a:endParaRPr lang="en-US" altLang="ja-JP" sz="1800" b="1" dirty="0">
              <a:solidFill>
                <a:srgbClr val="FF0000"/>
              </a:solidFill>
              <a:latin typeface="+mn-ea"/>
            </a:endParaRPr>
          </a:p>
        </p:txBody>
      </p:sp>
    </p:spTree>
    <p:extLst>
      <p:ext uri="{BB962C8B-B14F-4D97-AF65-F5344CB8AC3E}">
        <p14:creationId xmlns:p14="http://schemas.microsoft.com/office/powerpoint/2010/main" val="1971922874"/>
      </p:ext>
    </p:extLst>
  </p:cSld>
  <p:clrMapOvr>
    <a:masterClrMapping/>
  </p:clrMapOvr>
  <p:transition advTm="32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29</a:t>
            </a:fld>
            <a:endParaRPr kumimoji="1" lang="ja-JP" altLang="en-US" dirty="0"/>
          </a:p>
        </p:txBody>
      </p:sp>
      <p:sp>
        <p:nvSpPr>
          <p:cNvPr id="7" name="コンテンツ プレースホルダー 4"/>
          <p:cNvSpPr txBox="1">
            <a:spLocks/>
          </p:cNvSpPr>
          <p:nvPr/>
        </p:nvSpPr>
        <p:spPr>
          <a:xfrm>
            <a:off x="323528" y="1700808"/>
            <a:ext cx="8496944" cy="417646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600" dirty="0" smtClean="0">
              <a:latin typeface="+mn-ea"/>
            </a:endParaRPr>
          </a:p>
          <a:p>
            <a:pPr marL="0" indent="0">
              <a:buNone/>
            </a:pPr>
            <a:r>
              <a:rPr lang="en-US" altLang="ja-JP" sz="1600" dirty="0" smtClean="0">
                <a:solidFill>
                  <a:srgbClr val="FF0000"/>
                </a:solidFill>
                <a:latin typeface="+mn-ea"/>
              </a:rPr>
              <a:t>【</a:t>
            </a:r>
            <a:r>
              <a:rPr lang="ja-JP" altLang="en-US" sz="1600" dirty="0" smtClean="0">
                <a:solidFill>
                  <a:srgbClr val="FF0000"/>
                </a:solidFill>
                <a:latin typeface="+mn-ea"/>
              </a:rPr>
              <a:t>令和</a:t>
            </a:r>
            <a:r>
              <a:rPr lang="en-US" altLang="ja-JP" sz="1600" dirty="0" smtClean="0">
                <a:solidFill>
                  <a:srgbClr val="FF0000"/>
                </a:solidFill>
                <a:latin typeface="+mn-ea"/>
              </a:rPr>
              <a:t>6</a:t>
            </a:r>
            <a:r>
              <a:rPr lang="ja-JP" altLang="en-US" sz="1600" dirty="0" smtClean="0">
                <a:solidFill>
                  <a:srgbClr val="FF0000"/>
                </a:solidFill>
                <a:latin typeface="+mn-ea"/>
              </a:rPr>
              <a:t>年４月</a:t>
            </a:r>
            <a:r>
              <a:rPr lang="en-US" altLang="ja-JP" sz="1600" dirty="0">
                <a:solidFill>
                  <a:srgbClr val="FF0000"/>
                </a:solidFill>
                <a:latin typeface="+mn-ea"/>
              </a:rPr>
              <a:t>22</a:t>
            </a:r>
            <a:r>
              <a:rPr lang="ja-JP" altLang="en-US" sz="1600" dirty="0" smtClean="0">
                <a:solidFill>
                  <a:srgbClr val="FF0000"/>
                </a:solidFill>
                <a:latin typeface="+mn-ea"/>
              </a:rPr>
              <a:t>日～</a:t>
            </a:r>
            <a:r>
              <a:rPr lang="en-US" altLang="ja-JP" sz="1600" dirty="0" smtClean="0">
                <a:solidFill>
                  <a:srgbClr val="FF0000"/>
                </a:solidFill>
                <a:latin typeface="+mn-ea"/>
              </a:rPr>
              <a:t>7</a:t>
            </a:r>
            <a:r>
              <a:rPr lang="ja-JP" altLang="en-US" sz="1600" dirty="0" smtClean="0">
                <a:solidFill>
                  <a:srgbClr val="FF0000"/>
                </a:solidFill>
                <a:latin typeface="+mn-ea"/>
              </a:rPr>
              <a:t>月</a:t>
            </a:r>
            <a:r>
              <a:rPr lang="en-US" altLang="ja-JP" sz="1600" dirty="0" smtClean="0">
                <a:solidFill>
                  <a:srgbClr val="FF0000"/>
                </a:solidFill>
                <a:latin typeface="+mn-ea"/>
              </a:rPr>
              <a:t>31</a:t>
            </a:r>
            <a:r>
              <a:rPr lang="ja-JP" altLang="en-US" sz="1600" dirty="0" smtClean="0">
                <a:solidFill>
                  <a:srgbClr val="FF0000"/>
                </a:solidFill>
                <a:latin typeface="+mn-ea"/>
              </a:rPr>
              <a:t>日</a:t>
            </a:r>
            <a:r>
              <a:rPr lang="en-US" altLang="ja-JP" sz="1600" dirty="0" smtClean="0">
                <a:solidFill>
                  <a:srgbClr val="FF0000"/>
                </a:solidFill>
                <a:latin typeface="+mn-ea"/>
              </a:rPr>
              <a:t>】</a:t>
            </a:r>
            <a:endParaRPr lang="en-US" altLang="ja-JP" sz="1600" dirty="0">
              <a:solidFill>
                <a:srgbClr val="FF0000"/>
              </a:solidFill>
              <a:latin typeface="+mn-ea"/>
            </a:endParaRPr>
          </a:p>
          <a:p>
            <a:pPr marL="0" indent="0">
              <a:buNone/>
            </a:pPr>
            <a:r>
              <a:rPr lang="ja-JP" altLang="en-US" sz="1600" dirty="0" smtClean="0">
                <a:latin typeface="+mn-ea"/>
              </a:rPr>
              <a:t>　〇利用者情報及びＡＤＬ維持等情報のみ登録可能</a:t>
            </a:r>
            <a:endParaRPr lang="ja-JP" altLang="en-US" sz="1600" dirty="0">
              <a:latin typeface="+mn-ea"/>
            </a:endParaRPr>
          </a:p>
          <a:p>
            <a:pPr marL="0" indent="0">
              <a:buNone/>
            </a:pPr>
            <a:endParaRPr lang="ja-JP" altLang="en-US" sz="1600" dirty="0">
              <a:latin typeface="+mn-ea"/>
            </a:endParaRPr>
          </a:p>
          <a:p>
            <a:pPr marL="0" indent="0">
              <a:buNone/>
            </a:pPr>
            <a:r>
              <a:rPr lang="en-US" altLang="ja-JP" sz="1600" dirty="0" smtClean="0">
                <a:solidFill>
                  <a:srgbClr val="FF0000"/>
                </a:solidFill>
                <a:latin typeface="+mn-ea"/>
              </a:rPr>
              <a:t>【</a:t>
            </a:r>
            <a:r>
              <a:rPr lang="ja-JP" altLang="en-US" sz="1600" dirty="0" smtClean="0">
                <a:solidFill>
                  <a:srgbClr val="FF0000"/>
                </a:solidFill>
                <a:latin typeface="+mn-ea"/>
              </a:rPr>
              <a:t>令和</a:t>
            </a:r>
            <a:r>
              <a:rPr lang="en-US" altLang="ja-JP" sz="1600" dirty="0" smtClean="0">
                <a:solidFill>
                  <a:srgbClr val="FF0000"/>
                </a:solidFill>
                <a:latin typeface="+mn-ea"/>
              </a:rPr>
              <a:t>6</a:t>
            </a:r>
            <a:r>
              <a:rPr lang="ja-JP" altLang="en-US" sz="1600" dirty="0" smtClean="0">
                <a:solidFill>
                  <a:srgbClr val="FF0000"/>
                </a:solidFill>
                <a:latin typeface="+mn-ea"/>
              </a:rPr>
              <a:t>年</a:t>
            </a:r>
            <a:r>
              <a:rPr lang="en-US" altLang="ja-JP" sz="1600" dirty="0" smtClean="0">
                <a:solidFill>
                  <a:srgbClr val="FF0000"/>
                </a:solidFill>
                <a:latin typeface="+mn-ea"/>
              </a:rPr>
              <a:t>8</a:t>
            </a:r>
            <a:r>
              <a:rPr lang="ja-JP" altLang="en-US" sz="1600" dirty="0" smtClean="0">
                <a:solidFill>
                  <a:srgbClr val="FF0000"/>
                </a:solidFill>
                <a:latin typeface="+mn-ea"/>
              </a:rPr>
              <a:t>月</a:t>
            </a:r>
            <a:r>
              <a:rPr lang="en-US" altLang="ja-JP" sz="1600" dirty="0" smtClean="0">
                <a:solidFill>
                  <a:srgbClr val="FF0000"/>
                </a:solidFill>
                <a:latin typeface="+mn-ea"/>
              </a:rPr>
              <a:t>1</a:t>
            </a:r>
            <a:r>
              <a:rPr lang="ja-JP" altLang="en-US" sz="1600" dirty="0" smtClean="0">
                <a:solidFill>
                  <a:srgbClr val="FF0000"/>
                </a:solidFill>
                <a:latin typeface="+mn-ea"/>
              </a:rPr>
              <a:t>日～</a:t>
            </a:r>
            <a:r>
              <a:rPr lang="en-US" altLang="ja-JP" sz="1600" dirty="0" smtClean="0">
                <a:solidFill>
                  <a:srgbClr val="FF0000"/>
                </a:solidFill>
                <a:latin typeface="+mn-ea"/>
              </a:rPr>
              <a:t>10</a:t>
            </a:r>
            <a:r>
              <a:rPr lang="ja-JP" altLang="en-US" sz="1600" dirty="0" smtClean="0">
                <a:solidFill>
                  <a:srgbClr val="FF0000"/>
                </a:solidFill>
                <a:latin typeface="+mn-ea"/>
              </a:rPr>
              <a:t>月</a:t>
            </a:r>
            <a:r>
              <a:rPr lang="en-US" altLang="ja-JP" sz="1600" dirty="0" smtClean="0">
                <a:solidFill>
                  <a:srgbClr val="FF0000"/>
                </a:solidFill>
                <a:latin typeface="+mn-ea"/>
              </a:rPr>
              <a:t>10</a:t>
            </a:r>
            <a:r>
              <a:rPr lang="ja-JP" altLang="en-US" sz="1600" dirty="0" smtClean="0">
                <a:solidFill>
                  <a:srgbClr val="FF0000"/>
                </a:solidFill>
                <a:latin typeface="+mn-ea"/>
              </a:rPr>
              <a:t>日</a:t>
            </a:r>
            <a:r>
              <a:rPr lang="en-US" altLang="ja-JP" sz="1600" dirty="0" smtClean="0">
                <a:solidFill>
                  <a:srgbClr val="FF0000"/>
                </a:solidFill>
                <a:latin typeface="+mn-ea"/>
              </a:rPr>
              <a:t>】</a:t>
            </a:r>
            <a:endParaRPr lang="en-US" altLang="ja-JP" sz="1600" dirty="0">
              <a:solidFill>
                <a:srgbClr val="FF0000"/>
              </a:solidFill>
              <a:latin typeface="+mn-ea"/>
            </a:endParaRPr>
          </a:p>
          <a:p>
            <a:pPr marL="0" indent="0">
              <a:buNone/>
            </a:pPr>
            <a:r>
              <a:rPr lang="ja-JP" altLang="en-US" sz="1600" dirty="0">
                <a:latin typeface="+mn-ea"/>
              </a:rPr>
              <a:t>　</a:t>
            </a:r>
            <a:r>
              <a:rPr lang="ja-JP" altLang="en-US" sz="1600" dirty="0" smtClean="0">
                <a:latin typeface="+mn-ea"/>
              </a:rPr>
              <a:t>〇遡り入力対象期間（この期間にデータ提出）</a:t>
            </a:r>
            <a:endParaRPr lang="ja-JP" altLang="en-US" sz="1600" dirty="0">
              <a:latin typeface="+mn-ea"/>
            </a:endParaRPr>
          </a:p>
          <a:p>
            <a:pPr marL="0" indent="0">
              <a:buNone/>
            </a:pPr>
            <a:endParaRPr lang="en-US" altLang="ja-JP" sz="2400" dirty="0" smtClean="0">
              <a:latin typeface="+mn-ea"/>
            </a:endParaRPr>
          </a:p>
          <a:p>
            <a:pPr marL="0" indent="0">
              <a:buNone/>
            </a:pPr>
            <a:r>
              <a:rPr lang="en-US" altLang="ja-JP" sz="1600" dirty="0">
                <a:solidFill>
                  <a:srgbClr val="FF0000"/>
                </a:solidFill>
                <a:latin typeface="+mn-ea"/>
              </a:rPr>
              <a:t>【</a:t>
            </a:r>
            <a:r>
              <a:rPr lang="ja-JP" altLang="en-US" sz="1600" dirty="0">
                <a:solidFill>
                  <a:srgbClr val="FF0000"/>
                </a:solidFill>
                <a:latin typeface="+mn-ea"/>
              </a:rPr>
              <a:t>令和</a:t>
            </a:r>
            <a:r>
              <a:rPr lang="en-US" altLang="ja-JP" sz="1600" dirty="0">
                <a:solidFill>
                  <a:srgbClr val="FF0000"/>
                </a:solidFill>
                <a:latin typeface="+mn-ea"/>
              </a:rPr>
              <a:t>6</a:t>
            </a:r>
            <a:r>
              <a:rPr lang="ja-JP" altLang="en-US" sz="1600" dirty="0" smtClean="0">
                <a:solidFill>
                  <a:srgbClr val="FF0000"/>
                </a:solidFill>
                <a:latin typeface="+mn-ea"/>
              </a:rPr>
              <a:t>年</a:t>
            </a:r>
            <a:r>
              <a:rPr lang="en-US" altLang="ja-JP" sz="1600" dirty="0" smtClean="0">
                <a:solidFill>
                  <a:srgbClr val="FF0000"/>
                </a:solidFill>
                <a:latin typeface="+mn-ea"/>
              </a:rPr>
              <a:t>10</a:t>
            </a:r>
            <a:r>
              <a:rPr lang="ja-JP" altLang="en-US" sz="1600" dirty="0" smtClean="0">
                <a:solidFill>
                  <a:srgbClr val="FF0000"/>
                </a:solidFill>
                <a:latin typeface="+mn-ea"/>
              </a:rPr>
              <a:t>月</a:t>
            </a:r>
            <a:r>
              <a:rPr lang="en-US" altLang="ja-JP" sz="1600" dirty="0" smtClean="0">
                <a:solidFill>
                  <a:srgbClr val="FF0000"/>
                </a:solidFill>
                <a:latin typeface="+mn-ea"/>
              </a:rPr>
              <a:t>11</a:t>
            </a:r>
            <a:r>
              <a:rPr lang="ja-JP" altLang="en-US" sz="1600" dirty="0" smtClean="0">
                <a:solidFill>
                  <a:srgbClr val="FF0000"/>
                </a:solidFill>
                <a:latin typeface="+mn-ea"/>
              </a:rPr>
              <a:t>日～</a:t>
            </a:r>
            <a:r>
              <a:rPr lang="en-US" altLang="ja-JP" sz="1600" dirty="0" smtClean="0">
                <a:solidFill>
                  <a:srgbClr val="FF0000"/>
                </a:solidFill>
                <a:latin typeface="+mn-ea"/>
              </a:rPr>
              <a:t>】</a:t>
            </a:r>
            <a:endParaRPr lang="en-US" altLang="ja-JP" sz="1600" dirty="0">
              <a:solidFill>
                <a:srgbClr val="FF0000"/>
              </a:solidFill>
              <a:latin typeface="+mn-ea"/>
            </a:endParaRPr>
          </a:p>
          <a:p>
            <a:pPr marL="0" indent="0">
              <a:buNone/>
            </a:pPr>
            <a:r>
              <a:rPr lang="ja-JP" altLang="en-US" sz="1600" dirty="0">
                <a:latin typeface="+mn-ea"/>
              </a:rPr>
              <a:t>　</a:t>
            </a:r>
            <a:r>
              <a:rPr lang="ja-JP" altLang="en-US" sz="1600" dirty="0" smtClean="0">
                <a:latin typeface="+mn-ea"/>
              </a:rPr>
              <a:t>〇</a:t>
            </a:r>
            <a:r>
              <a:rPr lang="ja-JP" altLang="en-US" sz="1600" dirty="0">
                <a:latin typeface="+mn-ea"/>
              </a:rPr>
              <a:t>通常運用</a:t>
            </a:r>
            <a:r>
              <a:rPr lang="ja-JP" altLang="en-US" sz="1600" dirty="0" smtClean="0">
                <a:latin typeface="+mn-ea"/>
              </a:rPr>
              <a:t>開始（新ＬＩＦＥシステムでのデータ提出）</a:t>
            </a:r>
            <a:endParaRPr lang="en-US" altLang="ja-JP" sz="2400" dirty="0" smtClean="0">
              <a:latin typeface="+mn-ea"/>
            </a:endParaRPr>
          </a:p>
          <a:p>
            <a:pPr marL="0" indent="0">
              <a:buNone/>
            </a:pPr>
            <a:endParaRPr lang="en-US" altLang="ja-JP" sz="2400" dirty="0" smtClean="0">
              <a:latin typeface="+mn-ea"/>
            </a:endParaRPr>
          </a:p>
        </p:txBody>
      </p:sp>
      <p:sp>
        <p:nvSpPr>
          <p:cNvPr id="5" name="Rectangle 1"/>
          <p:cNvSpPr txBox="1">
            <a:spLocks/>
          </p:cNvSpPr>
          <p:nvPr/>
        </p:nvSpPr>
        <p:spPr>
          <a:xfrm>
            <a:off x="323528" y="1097954"/>
            <a:ext cx="8134672" cy="419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smtClean="0">
                <a:solidFill>
                  <a:srgbClr val="FF0000"/>
                </a:solidFill>
              </a:rPr>
              <a:t>2</a:t>
            </a:r>
            <a:r>
              <a:rPr lang="ja-JP" altLang="en-US" sz="1800" b="1" dirty="0" smtClean="0">
                <a:solidFill>
                  <a:srgbClr val="FF0000"/>
                </a:solidFill>
              </a:rPr>
              <a:t>　</a:t>
            </a:r>
            <a:r>
              <a:rPr lang="ja-JP" altLang="en-US" sz="1800" b="1" dirty="0" smtClean="0">
                <a:solidFill>
                  <a:srgbClr val="FF0000"/>
                </a:solidFill>
                <a:latin typeface="+mn-ea"/>
              </a:rPr>
              <a:t>令和</a:t>
            </a:r>
            <a:r>
              <a:rPr lang="ja-JP" altLang="en-US" sz="1800" b="1" dirty="0">
                <a:solidFill>
                  <a:srgbClr val="FF0000"/>
                </a:solidFill>
                <a:latin typeface="+mn-ea"/>
              </a:rPr>
              <a:t>６年４月からのＬＩＦＥ関連加算の算定の取扱い及びデータ提出期限</a:t>
            </a:r>
            <a:endParaRPr lang="en-US" altLang="ja-JP" sz="1800" b="1" dirty="0">
              <a:solidFill>
                <a:srgbClr val="FF0000"/>
              </a:solidFill>
              <a:latin typeface="+mn-ea"/>
            </a:endParaRPr>
          </a:p>
        </p:txBody>
      </p:sp>
      <p:sp>
        <p:nvSpPr>
          <p:cNvPr id="8" name="Rectangle 1"/>
          <p:cNvSpPr txBox="1">
            <a:spLocks/>
          </p:cNvSpPr>
          <p:nvPr/>
        </p:nvSpPr>
        <p:spPr>
          <a:xfrm>
            <a:off x="1079612" y="205310"/>
            <a:ext cx="6984776" cy="837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科学的介護情報システム（ＬＩＦＥ）について</a:t>
            </a:r>
            <a:endParaRPr lang="en-US" sz="2400" b="1" dirty="0"/>
          </a:p>
        </p:txBody>
      </p:sp>
    </p:spTree>
    <p:extLst>
      <p:ext uri="{BB962C8B-B14F-4D97-AF65-F5344CB8AC3E}">
        <p14:creationId xmlns:p14="http://schemas.microsoft.com/office/powerpoint/2010/main" val="2819856397"/>
      </p:ext>
    </p:extLst>
  </p:cSld>
  <p:clrMapOvr>
    <a:masterClrMapping/>
  </p:clrMapOvr>
  <p:transition advTm="4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300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299938"/>
            <a:ext cx="8001000" cy="1112838"/>
          </a:xfrm>
        </p:spPr>
        <p:txBody>
          <a:bodyPr>
            <a:normAutofit/>
          </a:bodyPr>
          <a:lstStyle/>
          <a:p>
            <a:r>
              <a:rPr lang="ja-JP" altLang="en-US" b="1" dirty="0" smtClean="0"/>
              <a:t>はじめに</a:t>
            </a:r>
            <a:endParaRPr kumimoji="1" lang="ja-JP" b="1" dirty="0"/>
          </a:p>
        </p:txBody>
      </p:sp>
      <p:sp>
        <p:nvSpPr>
          <p:cNvPr id="3" name="Rectangle 2"/>
          <p:cNvSpPr>
            <a:spLocks noGrp="1"/>
          </p:cNvSpPr>
          <p:nvPr>
            <p:ph idx="1"/>
          </p:nvPr>
        </p:nvSpPr>
        <p:spPr>
          <a:xfrm>
            <a:off x="685800" y="1918771"/>
            <a:ext cx="7829550" cy="2158301"/>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dirty="0" smtClean="0"/>
              <a:t>「要介護</a:t>
            </a:r>
            <a:r>
              <a:rPr lang="ja-JP" altLang="en-US" dirty="0"/>
              <a:t>状態の軽減・悪化の防止及び</a:t>
            </a:r>
            <a:r>
              <a:rPr lang="ja-JP" altLang="en-US" dirty="0" smtClean="0"/>
              <a:t>予防」</a:t>
            </a:r>
            <a:endParaRPr lang="en-US" altLang="ja-JP" dirty="0" smtClean="0"/>
          </a:p>
          <a:p>
            <a:pPr marL="0" indent="0">
              <a:buNone/>
            </a:pPr>
            <a:r>
              <a:rPr lang="ja-JP" altLang="en-US" dirty="0" smtClean="0"/>
              <a:t>「</a:t>
            </a:r>
            <a:r>
              <a:rPr lang="ja-JP" altLang="en-US" dirty="0"/>
              <a:t>利用者の選択に基づくサービスの提供</a:t>
            </a:r>
            <a:r>
              <a:rPr lang="ja-JP" altLang="en-US" dirty="0" smtClean="0"/>
              <a:t>」</a:t>
            </a:r>
            <a:endParaRPr lang="en-US" altLang="ja-JP" dirty="0"/>
          </a:p>
          <a:p>
            <a:pPr marL="0" indent="0">
              <a:buNone/>
            </a:pPr>
            <a:r>
              <a:rPr lang="ja-JP" altLang="en-US" dirty="0" smtClean="0"/>
              <a:t>「</a:t>
            </a:r>
            <a:r>
              <a:rPr lang="ja-JP" altLang="en-US" dirty="0"/>
              <a:t>利用者の自立した日常生活の確保</a:t>
            </a:r>
            <a:r>
              <a:rPr lang="ja-JP" altLang="en-US" dirty="0" smtClean="0"/>
              <a:t>」</a:t>
            </a:r>
            <a:endParaRPr lang="en-US" altLang="ja-JP"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3</a:t>
            </a:fld>
            <a:endParaRPr kumimoji="1" lang="ja-JP" altLang="en-US" dirty="0"/>
          </a:p>
        </p:txBody>
      </p:sp>
      <p:sp>
        <p:nvSpPr>
          <p:cNvPr id="4" name="角丸四角形 3"/>
          <p:cNvSpPr/>
          <p:nvPr/>
        </p:nvSpPr>
        <p:spPr>
          <a:xfrm>
            <a:off x="365820" y="1354902"/>
            <a:ext cx="3918149" cy="777954"/>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t>介護保険法の</a:t>
            </a:r>
            <a:r>
              <a:rPr lang="ja-JP" altLang="en-US" sz="2800" b="1" dirty="0" smtClean="0"/>
              <a:t>目的</a:t>
            </a:r>
            <a:endParaRPr lang="en-US" altLang="ja-JP" sz="2800" b="1" dirty="0"/>
          </a:p>
        </p:txBody>
      </p:sp>
      <p:sp>
        <p:nvSpPr>
          <p:cNvPr id="7" name="角丸四角形 6"/>
          <p:cNvSpPr/>
          <p:nvPr/>
        </p:nvSpPr>
        <p:spPr>
          <a:xfrm>
            <a:off x="685800" y="5091336"/>
            <a:ext cx="2866578" cy="8579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t>「指定基準</a:t>
            </a:r>
            <a:r>
              <a:rPr lang="ja-JP" altLang="en-US" sz="2800" b="1" dirty="0" smtClean="0"/>
              <a:t>」</a:t>
            </a:r>
            <a:endParaRPr lang="en-US" altLang="ja-JP" sz="2800" b="1" dirty="0"/>
          </a:p>
        </p:txBody>
      </p:sp>
      <p:sp>
        <p:nvSpPr>
          <p:cNvPr id="8" name="角丸四角形 7"/>
          <p:cNvSpPr/>
          <p:nvPr/>
        </p:nvSpPr>
        <p:spPr>
          <a:xfrm>
            <a:off x="4283969" y="5085184"/>
            <a:ext cx="4231381"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t>「報酬算定のルール」</a:t>
            </a:r>
          </a:p>
        </p:txBody>
      </p:sp>
      <p:sp>
        <p:nvSpPr>
          <p:cNvPr id="9" name="Rectangle 1"/>
          <p:cNvSpPr txBox="1">
            <a:spLocks/>
          </p:cNvSpPr>
          <p:nvPr/>
        </p:nvSpPr>
        <p:spPr>
          <a:xfrm>
            <a:off x="685056" y="4232930"/>
            <a:ext cx="7830294" cy="852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その実現のために遵守すべき基準</a:t>
            </a:r>
            <a:endParaRPr lang="ja-JP" sz="3200" b="1" dirty="0"/>
          </a:p>
        </p:txBody>
      </p:sp>
    </p:spTree>
    <p:extLst>
      <p:ext uri="{BB962C8B-B14F-4D97-AF65-F5344CB8AC3E}">
        <p14:creationId xmlns:p14="http://schemas.microsoft.com/office/powerpoint/2010/main" val="913631812"/>
      </p:ext>
    </p:extLst>
  </p:cSld>
  <p:clrMapOvr>
    <a:masterClrMapping/>
  </p:clrMapOvr>
  <p:transition advClick="0" advTm="57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30</a:t>
            </a:fld>
            <a:endParaRPr kumimoji="1" lang="ja-JP" altLang="en-US" dirty="0"/>
          </a:p>
        </p:txBody>
      </p:sp>
      <p:sp>
        <p:nvSpPr>
          <p:cNvPr id="9" name="テキスト ボックス 8"/>
          <p:cNvSpPr txBox="1"/>
          <p:nvPr/>
        </p:nvSpPr>
        <p:spPr>
          <a:xfrm>
            <a:off x="1043608" y="980728"/>
            <a:ext cx="3600400" cy="1440160"/>
          </a:xfrm>
          <a:prstGeom prst="rect">
            <a:avLst/>
          </a:prstGeom>
        </p:spPr>
        <p:txBody>
          <a:bodyPr vert="horz" wrap="square" lIns="91440" tIns="45720" rIns="91440" bIns="45720" rtlCol="0" anchor="ctr">
            <a:normAutofit/>
          </a:bodyPr>
          <a:lstStyle/>
          <a:p>
            <a:endParaRPr kumimoji="1" lang="ja-JP" altLang="en-US" sz="3200" b="1" dirty="0"/>
          </a:p>
        </p:txBody>
      </p:sp>
      <p:sp>
        <p:nvSpPr>
          <p:cNvPr id="10" name="テキスト ボックス 9"/>
          <p:cNvSpPr txBox="1"/>
          <p:nvPr/>
        </p:nvSpPr>
        <p:spPr>
          <a:xfrm>
            <a:off x="1475656" y="764704"/>
            <a:ext cx="7992888" cy="4176464"/>
          </a:xfrm>
          <a:prstGeom prst="rect">
            <a:avLst/>
          </a:prstGeom>
        </p:spPr>
        <p:txBody>
          <a:bodyPr vert="horz" wrap="square" lIns="91440" tIns="45720" rIns="91440" bIns="45720" rtlCol="0" anchor="ctr">
            <a:normAutofit/>
          </a:bodyPr>
          <a:lstStyle/>
          <a:p>
            <a:endParaRPr kumimoji="1" lang="ja-JP" altLang="en-US" sz="3200" b="1" dirty="0"/>
          </a:p>
        </p:txBody>
      </p:sp>
      <p:pic>
        <p:nvPicPr>
          <p:cNvPr id="11" name="図 10"/>
          <p:cNvPicPr>
            <a:picLocks noChangeAspect="1"/>
          </p:cNvPicPr>
          <p:nvPr/>
        </p:nvPicPr>
        <p:blipFill>
          <a:blip r:embed="rId3"/>
          <a:stretch>
            <a:fillRect/>
          </a:stretch>
        </p:blipFill>
        <p:spPr>
          <a:xfrm>
            <a:off x="251520" y="803308"/>
            <a:ext cx="8654702" cy="6054700"/>
          </a:xfrm>
          <a:prstGeom prst="rect">
            <a:avLst/>
          </a:prstGeom>
        </p:spPr>
      </p:pic>
      <p:sp>
        <p:nvSpPr>
          <p:cNvPr id="8" name="Rectangle 1"/>
          <p:cNvSpPr>
            <a:spLocks noGrp="1"/>
          </p:cNvSpPr>
          <p:nvPr>
            <p:ph type="title"/>
          </p:nvPr>
        </p:nvSpPr>
        <p:spPr>
          <a:xfrm>
            <a:off x="1151620" y="143422"/>
            <a:ext cx="6984776" cy="837306"/>
          </a:xfrm>
        </p:spPr>
        <p:txBody>
          <a:bodyPr>
            <a:noAutofit/>
          </a:bodyPr>
          <a:lstStyle/>
          <a:p>
            <a:r>
              <a:rPr lang="ja-JP" altLang="en-US" sz="2400" b="1" dirty="0"/>
              <a:t>科学的介護情報システム（ＬＩＦＥ）について</a:t>
            </a:r>
            <a:endParaRPr lang="en-US" sz="2400" b="1" dirty="0"/>
          </a:p>
        </p:txBody>
      </p:sp>
    </p:spTree>
    <p:extLst>
      <p:ext uri="{BB962C8B-B14F-4D97-AF65-F5344CB8AC3E}">
        <p14:creationId xmlns:p14="http://schemas.microsoft.com/office/powerpoint/2010/main" val="591737042"/>
      </p:ext>
    </p:extLst>
  </p:cSld>
  <p:clrMapOvr>
    <a:masterClrMapping/>
  </p:clrMapOvr>
  <p:transition advTm="14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31</a:t>
            </a:fld>
            <a:endParaRPr kumimoji="1" lang="ja-JP" altLang="en-US" dirty="0"/>
          </a:p>
        </p:txBody>
      </p:sp>
      <p:sp>
        <p:nvSpPr>
          <p:cNvPr id="7" name="コンテンツ プレースホルダー 4"/>
          <p:cNvSpPr txBox="1">
            <a:spLocks/>
          </p:cNvSpPr>
          <p:nvPr/>
        </p:nvSpPr>
        <p:spPr>
          <a:xfrm>
            <a:off x="323528" y="1122376"/>
            <a:ext cx="8496944" cy="55469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1200" dirty="0" smtClean="0">
                <a:solidFill>
                  <a:srgbClr val="FF0000"/>
                </a:solidFill>
                <a:latin typeface="+mn-ea"/>
              </a:rPr>
              <a:t>【</a:t>
            </a:r>
            <a:r>
              <a:rPr lang="ja-JP" altLang="en-US" sz="1200" dirty="0" smtClean="0">
                <a:solidFill>
                  <a:srgbClr val="FF0000"/>
                </a:solidFill>
                <a:latin typeface="+mn-ea"/>
              </a:rPr>
              <a:t>介護保険最新情報</a:t>
            </a:r>
            <a:r>
              <a:rPr lang="en-US" altLang="ja-JP" sz="1200" dirty="0" smtClean="0">
                <a:solidFill>
                  <a:srgbClr val="FF0000"/>
                </a:solidFill>
                <a:latin typeface="+mn-ea"/>
              </a:rPr>
              <a:t>Vol.1253</a:t>
            </a:r>
            <a:r>
              <a:rPr lang="ja-JP" altLang="en-US" sz="1200" dirty="0">
                <a:solidFill>
                  <a:srgbClr val="FF0000"/>
                </a:solidFill>
                <a:latin typeface="+mn-ea"/>
              </a:rPr>
              <a:t>　令和６年４月 </a:t>
            </a:r>
            <a:r>
              <a:rPr lang="en-US" altLang="ja-JP" sz="1200" dirty="0">
                <a:solidFill>
                  <a:srgbClr val="FF0000"/>
                </a:solidFill>
                <a:latin typeface="+mn-ea"/>
              </a:rPr>
              <a:t>18 </a:t>
            </a:r>
            <a:r>
              <a:rPr lang="ja-JP" altLang="en-US" sz="1200" dirty="0" smtClean="0">
                <a:solidFill>
                  <a:srgbClr val="FF0000"/>
                </a:solidFill>
                <a:latin typeface="+mn-ea"/>
              </a:rPr>
              <a:t>日</a:t>
            </a:r>
            <a:r>
              <a:rPr lang="en-US" altLang="ja-JP" sz="1200" dirty="0" smtClean="0">
                <a:solidFill>
                  <a:srgbClr val="FF0000"/>
                </a:solidFill>
                <a:latin typeface="+mn-ea"/>
              </a:rPr>
              <a:t>】</a:t>
            </a:r>
            <a:endParaRPr lang="en-US" altLang="ja-JP" sz="1200" dirty="0">
              <a:solidFill>
                <a:srgbClr val="FF0000"/>
              </a:solidFill>
              <a:latin typeface="+mn-ea"/>
            </a:endParaRPr>
          </a:p>
          <a:p>
            <a:pPr marL="0" indent="0">
              <a:buNone/>
            </a:pPr>
            <a:r>
              <a:rPr lang="ja-JP" altLang="en-US" sz="1200" dirty="0" smtClean="0">
                <a:latin typeface="+mn-ea"/>
              </a:rPr>
              <a:t>　</a:t>
            </a:r>
            <a:r>
              <a:rPr lang="ja-JP" altLang="en-US" sz="1200" dirty="0">
                <a:latin typeface="+mn-ea"/>
              </a:rPr>
              <a:t>令和６年４月からの「科学的介護情報</a:t>
            </a:r>
            <a:r>
              <a:rPr lang="ja-JP" altLang="en-US" sz="1200" dirty="0" smtClean="0">
                <a:latin typeface="+mn-ea"/>
              </a:rPr>
              <a:t>システム</a:t>
            </a:r>
            <a:r>
              <a:rPr lang="ja-JP" altLang="en-US" sz="1200" dirty="0">
                <a:latin typeface="+mn-ea"/>
              </a:rPr>
              <a:t>（</a:t>
            </a:r>
            <a:r>
              <a:rPr lang="en-US" altLang="ja-JP" sz="1200" dirty="0">
                <a:latin typeface="+mn-ea"/>
              </a:rPr>
              <a:t>LIFE</a:t>
            </a:r>
            <a:r>
              <a:rPr lang="ja-JP" altLang="en-US" sz="1200" dirty="0">
                <a:latin typeface="+mn-ea"/>
              </a:rPr>
              <a:t>）」の稼働等に</a:t>
            </a:r>
            <a:r>
              <a:rPr lang="ja-JP" altLang="en-US" sz="1200" dirty="0" smtClean="0">
                <a:latin typeface="+mn-ea"/>
              </a:rPr>
              <a:t>ついて</a:t>
            </a:r>
            <a:endParaRPr lang="en-US" altLang="ja-JP" sz="1200" dirty="0" smtClean="0">
              <a:latin typeface="+mn-ea"/>
            </a:endParaRPr>
          </a:p>
          <a:p>
            <a:pPr marL="182563" indent="0">
              <a:buNone/>
            </a:pPr>
            <a:r>
              <a:rPr lang="en-US" altLang="ja-JP" sz="1050" dirty="0">
                <a:latin typeface="+mn-ea"/>
              </a:rPr>
              <a:t>https://www.wam.go.jp/gyoseiShiryou-files/documents/2024/0419095506680/ksvol.1253.pdf</a:t>
            </a:r>
            <a:endParaRPr lang="ja-JP" altLang="en-US" sz="1050" dirty="0">
              <a:latin typeface="+mn-ea"/>
            </a:endParaRPr>
          </a:p>
          <a:p>
            <a:pPr marL="0" indent="0">
              <a:buNone/>
            </a:pPr>
            <a:r>
              <a:rPr lang="en-US" altLang="ja-JP" sz="1200" dirty="0" smtClean="0">
                <a:solidFill>
                  <a:srgbClr val="FF0000"/>
                </a:solidFill>
                <a:latin typeface="+mn-ea"/>
              </a:rPr>
              <a:t>【</a:t>
            </a:r>
            <a:r>
              <a:rPr lang="ja-JP" altLang="en-US" sz="1200" dirty="0">
                <a:solidFill>
                  <a:srgbClr val="FF0000"/>
                </a:solidFill>
                <a:latin typeface="+mn-ea"/>
              </a:rPr>
              <a:t>介護保険最新</a:t>
            </a:r>
            <a:r>
              <a:rPr lang="ja-JP" altLang="en-US" sz="1200" dirty="0" smtClean="0">
                <a:solidFill>
                  <a:srgbClr val="FF0000"/>
                </a:solidFill>
                <a:latin typeface="+mn-ea"/>
              </a:rPr>
              <a:t>情報</a:t>
            </a:r>
            <a:r>
              <a:rPr lang="en-US" altLang="ja-JP" sz="1200" dirty="0">
                <a:solidFill>
                  <a:srgbClr val="FF0000"/>
                </a:solidFill>
                <a:latin typeface="+mn-ea"/>
              </a:rPr>
              <a:t>Vol.1227 </a:t>
            </a:r>
            <a:r>
              <a:rPr lang="ja-JP" altLang="en-US" sz="1200" dirty="0">
                <a:solidFill>
                  <a:srgbClr val="FF0000"/>
                </a:solidFill>
                <a:latin typeface="+mn-ea"/>
              </a:rPr>
              <a:t>　令和６年３月 </a:t>
            </a:r>
            <a:r>
              <a:rPr lang="en-US" altLang="ja-JP" sz="1200" dirty="0">
                <a:solidFill>
                  <a:srgbClr val="FF0000"/>
                </a:solidFill>
                <a:latin typeface="+mn-ea"/>
              </a:rPr>
              <a:t>15 </a:t>
            </a:r>
            <a:r>
              <a:rPr lang="ja-JP" altLang="en-US" sz="1200" dirty="0">
                <a:solidFill>
                  <a:srgbClr val="FF0000"/>
                </a:solidFill>
                <a:latin typeface="+mn-ea"/>
              </a:rPr>
              <a:t>日</a:t>
            </a:r>
            <a:r>
              <a:rPr lang="en-US" altLang="ja-JP" sz="1200" dirty="0" smtClean="0">
                <a:solidFill>
                  <a:srgbClr val="FF0000"/>
                </a:solidFill>
                <a:latin typeface="+mn-ea"/>
              </a:rPr>
              <a:t>】</a:t>
            </a:r>
            <a:endParaRPr lang="en-US" altLang="ja-JP" sz="1200" dirty="0">
              <a:solidFill>
                <a:srgbClr val="FF0000"/>
              </a:solidFill>
              <a:latin typeface="+mn-ea"/>
            </a:endParaRPr>
          </a:p>
          <a:p>
            <a:pPr marL="0" indent="0">
              <a:buNone/>
            </a:pPr>
            <a:r>
              <a:rPr lang="ja-JP" altLang="en-US" sz="1200" dirty="0">
                <a:latin typeface="+mn-ea"/>
              </a:rPr>
              <a:t>　令和６年度介護報酬改定を</a:t>
            </a:r>
            <a:r>
              <a:rPr lang="ja-JP" altLang="en-US" sz="1200" dirty="0" smtClean="0">
                <a:latin typeface="+mn-ea"/>
              </a:rPr>
              <a:t>踏まえた科学的</a:t>
            </a:r>
            <a:r>
              <a:rPr lang="ja-JP" altLang="en-US" sz="1200" dirty="0">
                <a:latin typeface="+mn-ea"/>
              </a:rPr>
              <a:t>介護情報システム（</a:t>
            </a:r>
            <a:r>
              <a:rPr lang="en-US" altLang="ja-JP" sz="1200" dirty="0">
                <a:latin typeface="+mn-ea"/>
              </a:rPr>
              <a:t>LIFE</a:t>
            </a:r>
            <a:r>
              <a:rPr lang="ja-JP" altLang="en-US" sz="1200" dirty="0">
                <a:latin typeface="+mn-ea"/>
              </a:rPr>
              <a:t>）の</a:t>
            </a:r>
            <a:r>
              <a:rPr lang="ja-JP" altLang="en-US" sz="1200" dirty="0" smtClean="0">
                <a:latin typeface="+mn-ea"/>
              </a:rPr>
              <a:t>対応について</a:t>
            </a:r>
            <a:endParaRPr lang="en-US" altLang="ja-JP" sz="1200" dirty="0" smtClean="0">
              <a:latin typeface="+mn-ea"/>
            </a:endParaRPr>
          </a:p>
          <a:p>
            <a:pPr marL="182563" indent="0">
              <a:buNone/>
            </a:pPr>
            <a:r>
              <a:rPr lang="en-US" altLang="ja-JP" sz="1050" dirty="0">
                <a:latin typeface="+mn-ea"/>
              </a:rPr>
              <a:t>https://www.wam.go.jp/gyoseiShiryou-files/documents/2024/0318132948714/ksvol.1227.pdf</a:t>
            </a:r>
            <a:endParaRPr lang="en-US" altLang="ja-JP" sz="1050" dirty="0" smtClean="0">
              <a:latin typeface="+mn-ea"/>
            </a:endParaRPr>
          </a:p>
          <a:p>
            <a:pPr marL="0" indent="0">
              <a:buNone/>
            </a:pPr>
            <a:r>
              <a:rPr lang="en-US" altLang="ja-JP" sz="1200" dirty="0" smtClean="0">
                <a:solidFill>
                  <a:srgbClr val="FF0000"/>
                </a:solidFill>
                <a:latin typeface="+mn-ea"/>
              </a:rPr>
              <a:t>【</a:t>
            </a:r>
            <a:r>
              <a:rPr lang="ja-JP" altLang="en-US" sz="1200" dirty="0">
                <a:solidFill>
                  <a:srgbClr val="FF0000"/>
                </a:solidFill>
                <a:latin typeface="+mn-ea"/>
              </a:rPr>
              <a:t>介護保険最新</a:t>
            </a:r>
            <a:r>
              <a:rPr lang="ja-JP" altLang="en-US" sz="1200" dirty="0" smtClean="0">
                <a:solidFill>
                  <a:srgbClr val="FF0000"/>
                </a:solidFill>
                <a:latin typeface="+mn-ea"/>
              </a:rPr>
              <a:t>情報</a:t>
            </a:r>
            <a:r>
              <a:rPr lang="en-US" altLang="ja-JP" sz="1200" dirty="0">
                <a:solidFill>
                  <a:srgbClr val="FF0000"/>
                </a:solidFill>
                <a:latin typeface="+mn-ea"/>
              </a:rPr>
              <a:t>Vol.1216 </a:t>
            </a:r>
            <a:r>
              <a:rPr lang="ja-JP" altLang="en-US" sz="1200" dirty="0">
                <a:solidFill>
                  <a:srgbClr val="FF0000"/>
                </a:solidFill>
                <a:latin typeface="+mn-ea"/>
              </a:rPr>
              <a:t>　令和６年３月 </a:t>
            </a:r>
            <a:r>
              <a:rPr lang="en-US" altLang="ja-JP" sz="1200" dirty="0">
                <a:solidFill>
                  <a:srgbClr val="FF0000"/>
                </a:solidFill>
                <a:latin typeface="+mn-ea"/>
              </a:rPr>
              <a:t>15 </a:t>
            </a:r>
            <a:r>
              <a:rPr lang="ja-JP" altLang="en-US" sz="1200" dirty="0">
                <a:solidFill>
                  <a:srgbClr val="FF0000"/>
                </a:solidFill>
                <a:latin typeface="+mn-ea"/>
              </a:rPr>
              <a:t>日</a:t>
            </a:r>
            <a:r>
              <a:rPr lang="en-US" altLang="ja-JP" sz="1200" dirty="0" smtClean="0">
                <a:solidFill>
                  <a:srgbClr val="FF0000"/>
                </a:solidFill>
                <a:latin typeface="+mn-ea"/>
              </a:rPr>
              <a:t>】</a:t>
            </a:r>
            <a:endParaRPr lang="en-US" altLang="ja-JP" sz="1200" dirty="0">
              <a:solidFill>
                <a:srgbClr val="FF0000"/>
              </a:solidFill>
              <a:latin typeface="+mn-ea"/>
            </a:endParaRPr>
          </a:p>
          <a:p>
            <a:pPr marL="0" indent="0">
              <a:buNone/>
            </a:pPr>
            <a:r>
              <a:rPr lang="ja-JP" altLang="en-US" sz="1200" dirty="0">
                <a:latin typeface="+mn-ea"/>
              </a:rPr>
              <a:t>　科学的介護情報システム（</a:t>
            </a:r>
            <a:r>
              <a:rPr lang="en-US" altLang="ja-JP" sz="1200" dirty="0">
                <a:latin typeface="+mn-ea"/>
              </a:rPr>
              <a:t>LIFE</a:t>
            </a:r>
            <a:r>
              <a:rPr lang="ja-JP" altLang="en-US" sz="1200" dirty="0">
                <a:latin typeface="+mn-ea"/>
              </a:rPr>
              <a:t>）関連</a:t>
            </a:r>
            <a:r>
              <a:rPr lang="ja-JP" altLang="en-US" sz="1200" dirty="0" smtClean="0">
                <a:latin typeface="+mn-ea"/>
              </a:rPr>
              <a:t>加算に</a:t>
            </a:r>
            <a:r>
              <a:rPr lang="ja-JP" altLang="en-US" sz="1200" dirty="0">
                <a:latin typeface="+mn-ea"/>
              </a:rPr>
              <a:t>関する基本的な考え方並びに事務</a:t>
            </a:r>
            <a:r>
              <a:rPr lang="ja-JP" altLang="en-US" sz="1200" dirty="0" smtClean="0">
                <a:latin typeface="+mn-ea"/>
              </a:rPr>
              <a:t>処理手</a:t>
            </a:r>
            <a:endParaRPr lang="en-US" altLang="ja-JP" sz="1200" dirty="0" smtClean="0">
              <a:latin typeface="+mn-ea"/>
            </a:endParaRPr>
          </a:p>
          <a:p>
            <a:pPr marL="0" indent="0">
              <a:buNone/>
            </a:pPr>
            <a:r>
              <a:rPr lang="ja-JP" altLang="en-US" sz="1200" dirty="0">
                <a:latin typeface="+mn-ea"/>
              </a:rPr>
              <a:t>　</a:t>
            </a:r>
            <a:r>
              <a:rPr lang="ja-JP" altLang="en-US" sz="1200" dirty="0" smtClean="0">
                <a:latin typeface="+mn-ea"/>
              </a:rPr>
              <a:t>順</a:t>
            </a:r>
            <a:r>
              <a:rPr lang="ja-JP" altLang="en-US" sz="1200" dirty="0">
                <a:latin typeface="+mn-ea"/>
              </a:rPr>
              <a:t>及び様式例の提示に</a:t>
            </a:r>
            <a:r>
              <a:rPr lang="ja-JP" altLang="en-US" sz="1200" dirty="0" smtClean="0">
                <a:latin typeface="+mn-ea"/>
              </a:rPr>
              <a:t>ついて</a:t>
            </a:r>
            <a:endParaRPr lang="en-US" altLang="ja-JP" sz="1200" dirty="0" smtClean="0">
              <a:latin typeface="+mn-ea"/>
            </a:endParaRPr>
          </a:p>
          <a:p>
            <a:pPr marL="182563" indent="0">
              <a:buNone/>
            </a:pPr>
            <a:r>
              <a:rPr lang="en-US" altLang="ja-JP" sz="1050" dirty="0">
                <a:latin typeface="+mn-ea"/>
              </a:rPr>
              <a:t>https://www.wam.go.jp/gyoseiShiryou-files/documents/2024/0318131358417/ksvol.1216.pdf</a:t>
            </a:r>
            <a:endParaRPr lang="en-US" altLang="ja-JP" sz="1050" dirty="0" smtClean="0">
              <a:latin typeface="+mn-ea"/>
            </a:endParaRPr>
          </a:p>
          <a:p>
            <a:pPr marL="0" indent="0">
              <a:buNone/>
            </a:pPr>
            <a:r>
              <a:rPr lang="en-US" altLang="ja-JP" sz="1200" dirty="0">
                <a:solidFill>
                  <a:srgbClr val="FF0000"/>
                </a:solidFill>
                <a:latin typeface="+mn-ea"/>
              </a:rPr>
              <a:t>【</a:t>
            </a:r>
            <a:r>
              <a:rPr lang="ja-JP" altLang="en-US" sz="1200" dirty="0">
                <a:solidFill>
                  <a:srgbClr val="FF0000"/>
                </a:solidFill>
                <a:latin typeface="+mn-ea"/>
              </a:rPr>
              <a:t>介護保険最新情報</a:t>
            </a:r>
            <a:r>
              <a:rPr lang="en-US" altLang="ja-JP" sz="1200" dirty="0" smtClean="0">
                <a:solidFill>
                  <a:srgbClr val="FF0000"/>
                </a:solidFill>
                <a:latin typeface="+mn-ea"/>
              </a:rPr>
              <a:t>Vol.1225 </a:t>
            </a:r>
            <a:r>
              <a:rPr lang="ja-JP" altLang="en-US" sz="1200" dirty="0">
                <a:solidFill>
                  <a:srgbClr val="FF0000"/>
                </a:solidFill>
                <a:latin typeface="+mn-ea"/>
              </a:rPr>
              <a:t>　令和６年３月 </a:t>
            </a:r>
            <a:r>
              <a:rPr lang="en-US" altLang="ja-JP" sz="1200" dirty="0">
                <a:solidFill>
                  <a:srgbClr val="FF0000"/>
                </a:solidFill>
                <a:latin typeface="+mn-ea"/>
              </a:rPr>
              <a:t>15 </a:t>
            </a:r>
            <a:r>
              <a:rPr lang="ja-JP" altLang="en-US" sz="1200" dirty="0">
                <a:solidFill>
                  <a:srgbClr val="FF0000"/>
                </a:solidFill>
                <a:latin typeface="+mn-ea"/>
              </a:rPr>
              <a:t>日</a:t>
            </a:r>
            <a:r>
              <a:rPr lang="en-US" altLang="ja-JP" sz="1200" dirty="0">
                <a:solidFill>
                  <a:srgbClr val="FF0000"/>
                </a:solidFill>
                <a:latin typeface="+mn-ea"/>
              </a:rPr>
              <a:t>】</a:t>
            </a:r>
          </a:p>
          <a:p>
            <a:pPr marL="0" indent="0">
              <a:buNone/>
            </a:pPr>
            <a:r>
              <a:rPr lang="en-US" altLang="ja-JP" sz="1200" dirty="0" smtClean="0">
                <a:latin typeface="+mn-ea"/>
              </a:rPr>
              <a:t>  </a:t>
            </a:r>
            <a:r>
              <a:rPr lang="ja-JP" altLang="en-US" sz="1200" dirty="0" smtClean="0">
                <a:latin typeface="+mn-ea"/>
              </a:rPr>
              <a:t>「</a:t>
            </a:r>
            <a:r>
              <a:rPr lang="ja-JP" altLang="en-US" sz="1200" dirty="0">
                <a:latin typeface="+mn-ea"/>
              </a:rPr>
              <a:t>令和６年度介護報酬改定に関するＱ＆Ａ（</a:t>
            </a:r>
            <a:r>
              <a:rPr lang="en-US" altLang="ja-JP" sz="1200" dirty="0">
                <a:latin typeface="+mn-ea"/>
              </a:rPr>
              <a:t>Vol.</a:t>
            </a:r>
            <a:r>
              <a:rPr lang="ja-JP" altLang="en-US" sz="1200" dirty="0">
                <a:latin typeface="+mn-ea"/>
              </a:rPr>
              <a:t>１）（令和６年３月 </a:t>
            </a:r>
            <a:r>
              <a:rPr lang="en-US" altLang="ja-JP" sz="1200" dirty="0">
                <a:latin typeface="+mn-ea"/>
              </a:rPr>
              <a:t>15 </a:t>
            </a:r>
            <a:r>
              <a:rPr lang="ja-JP" altLang="en-US" sz="1200" dirty="0">
                <a:latin typeface="+mn-ea"/>
              </a:rPr>
              <a:t>日）</a:t>
            </a:r>
            <a:r>
              <a:rPr lang="ja-JP" altLang="en-US" sz="1200" dirty="0" smtClean="0">
                <a:latin typeface="+mn-ea"/>
              </a:rPr>
              <a:t>」の送付について</a:t>
            </a:r>
            <a:endParaRPr lang="ja-JP" altLang="en-US" sz="1200" dirty="0">
              <a:latin typeface="+mn-ea"/>
            </a:endParaRPr>
          </a:p>
          <a:p>
            <a:pPr marL="182563" indent="0">
              <a:buNone/>
            </a:pPr>
            <a:r>
              <a:rPr lang="en-US" altLang="ja-JP" sz="1050" dirty="0">
                <a:latin typeface="+mn-ea"/>
                <a:hlinkClick r:id="rId3"/>
              </a:rPr>
              <a:t>https://</a:t>
            </a:r>
            <a:r>
              <a:rPr lang="en-US" altLang="ja-JP" sz="1050" dirty="0" smtClean="0">
                <a:latin typeface="+mn-ea"/>
                <a:hlinkClick r:id="rId3"/>
              </a:rPr>
              <a:t>www.wam.go.jp/gyoseiShiryou-files/documents/2024/0318132733650/ksvol.1225.pdf</a:t>
            </a:r>
            <a:endParaRPr lang="en-US" altLang="ja-JP" sz="1050" dirty="0">
              <a:latin typeface="+mn-ea"/>
            </a:endParaRPr>
          </a:p>
          <a:p>
            <a:pPr marL="0" indent="0">
              <a:buNone/>
            </a:pPr>
            <a:r>
              <a:rPr lang="en-US" altLang="ja-JP" sz="1200" dirty="0" smtClean="0">
                <a:solidFill>
                  <a:srgbClr val="FF0000"/>
                </a:solidFill>
                <a:latin typeface="+mn-ea"/>
              </a:rPr>
              <a:t>【</a:t>
            </a:r>
            <a:r>
              <a:rPr lang="ja-JP" altLang="en-US" sz="1200" dirty="0">
                <a:solidFill>
                  <a:srgbClr val="FF0000"/>
                </a:solidFill>
                <a:latin typeface="+mn-ea"/>
              </a:rPr>
              <a:t>介護保険最新情報</a:t>
            </a:r>
            <a:r>
              <a:rPr lang="en-US" altLang="ja-JP" sz="1200" dirty="0" smtClean="0">
                <a:solidFill>
                  <a:srgbClr val="FF0000"/>
                </a:solidFill>
                <a:latin typeface="+mn-ea"/>
              </a:rPr>
              <a:t>Vol.1291 </a:t>
            </a:r>
            <a:r>
              <a:rPr lang="ja-JP" altLang="en-US" sz="1200" dirty="0">
                <a:solidFill>
                  <a:srgbClr val="FF0000"/>
                </a:solidFill>
                <a:latin typeface="+mn-ea"/>
              </a:rPr>
              <a:t>　令和</a:t>
            </a:r>
            <a:r>
              <a:rPr lang="ja-JP" altLang="en-US" sz="1200" dirty="0" smtClean="0">
                <a:solidFill>
                  <a:srgbClr val="FF0000"/>
                </a:solidFill>
                <a:latin typeface="+mn-ea"/>
              </a:rPr>
              <a:t>６年</a:t>
            </a:r>
            <a:r>
              <a:rPr lang="ja-JP" altLang="en-US" sz="1200" dirty="0">
                <a:solidFill>
                  <a:srgbClr val="FF0000"/>
                </a:solidFill>
                <a:latin typeface="+mn-ea"/>
              </a:rPr>
              <a:t>７</a:t>
            </a:r>
            <a:r>
              <a:rPr lang="ja-JP" altLang="en-US" sz="1200" dirty="0" smtClean="0">
                <a:solidFill>
                  <a:srgbClr val="FF0000"/>
                </a:solidFill>
                <a:latin typeface="+mn-ea"/>
              </a:rPr>
              <a:t>月 </a:t>
            </a:r>
            <a:r>
              <a:rPr lang="en-US" altLang="ja-JP" sz="1200" dirty="0">
                <a:solidFill>
                  <a:srgbClr val="FF0000"/>
                </a:solidFill>
                <a:latin typeface="+mn-ea"/>
              </a:rPr>
              <a:t>12</a:t>
            </a:r>
            <a:r>
              <a:rPr lang="en-US" altLang="ja-JP" sz="1200" dirty="0" smtClean="0">
                <a:solidFill>
                  <a:srgbClr val="FF0000"/>
                </a:solidFill>
                <a:latin typeface="+mn-ea"/>
              </a:rPr>
              <a:t> </a:t>
            </a:r>
            <a:r>
              <a:rPr lang="ja-JP" altLang="en-US" sz="1200" dirty="0">
                <a:solidFill>
                  <a:srgbClr val="FF0000"/>
                </a:solidFill>
                <a:latin typeface="+mn-ea"/>
              </a:rPr>
              <a:t>日</a:t>
            </a:r>
            <a:r>
              <a:rPr lang="en-US" altLang="ja-JP" sz="1200" dirty="0" smtClean="0">
                <a:solidFill>
                  <a:srgbClr val="FF0000"/>
                </a:solidFill>
                <a:latin typeface="+mn-ea"/>
              </a:rPr>
              <a:t>】</a:t>
            </a:r>
          </a:p>
          <a:p>
            <a:pPr marL="0" indent="0">
              <a:buNone/>
            </a:pPr>
            <a:r>
              <a:rPr lang="ja-JP" altLang="en-US" sz="1200" dirty="0" smtClean="0">
                <a:latin typeface="+mn-ea"/>
              </a:rPr>
              <a:t>　旧 </a:t>
            </a:r>
            <a:r>
              <a:rPr lang="en-US" altLang="ja-JP" sz="1200" dirty="0">
                <a:latin typeface="+mn-ea"/>
              </a:rPr>
              <a:t>LIFE </a:t>
            </a:r>
            <a:r>
              <a:rPr lang="ja-JP" altLang="en-US" sz="1200" dirty="0">
                <a:latin typeface="+mn-ea"/>
              </a:rPr>
              <a:t>システムから新 </a:t>
            </a:r>
            <a:r>
              <a:rPr lang="en-US" altLang="ja-JP" sz="1200" dirty="0">
                <a:latin typeface="+mn-ea"/>
              </a:rPr>
              <a:t>LIFE </a:t>
            </a:r>
            <a:r>
              <a:rPr lang="ja-JP" altLang="en-US" sz="1200" dirty="0">
                <a:latin typeface="+mn-ea"/>
              </a:rPr>
              <a:t>システムへ</a:t>
            </a:r>
            <a:r>
              <a:rPr lang="ja-JP" altLang="en-US" sz="1200" dirty="0" smtClean="0">
                <a:latin typeface="+mn-ea"/>
              </a:rPr>
              <a:t>の移行</a:t>
            </a:r>
            <a:r>
              <a:rPr lang="ja-JP" altLang="en-US" sz="1200" dirty="0">
                <a:latin typeface="+mn-ea"/>
              </a:rPr>
              <a:t>作業の</a:t>
            </a:r>
            <a:r>
              <a:rPr lang="ja-JP" altLang="en-US" sz="1200" dirty="0" smtClean="0">
                <a:latin typeface="+mn-ea"/>
              </a:rPr>
              <a:t>お願い</a:t>
            </a:r>
            <a:endParaRPr lang="en-US" altLang="ja-JP" sz="1200" dirty="0" smtClean="0">
              <a:latin typeface="+mn-ea"/>
            </a:endParaRPr>
          </a:p>
          <a:p>
            <a:pPr marL="0" indent="0">
              <a:buNone/>
            </a:pPr>
            <a:r>
              <a:rPr lang="ja-JP" altLang="en-US" sz="1050" dirty="0" smtClean="0">
                <a:latin typeface="+mn-ea"/>
              </a:rPr>
              <a:t>　</a:t>
            </a:r>
            <a:r>
              <a:rPr lang="en-US" altLang="ja-JP" sz="1050" dirty="0" smtClean="0">
                <a:latin typeface="+mn-ea"/>
              </a:rPr>
              <a:t>https</a:t>
            </a:r>
            <a:r>
              <a:rPr lang="en-US" altLang="ja-JP" sz="1050" dirty="0">
                <a:latin typeface="+mn-ea"/>
              </a:rPr>
              <a:t>://</a:t>
            </a:r>
            <a:r>
              <a:rPr lang="en-US" altLang="ja-JP" sz="1050" dirty="0" smtClean="0">
                <a:latin typeface="+mn-ea"/>
              </a:rPr>
              <a:t>www.wam.go.jp/gyoseiShiryou-files/documents/2024/0716144855769/ksvol.1291.pdf</a:t>
            </a:r>
            <a:endParaRPr lang="en-US" altLang="ja-JP" sz="1050" dirty="0">
              <a:latin typeface="+mn-ea"/>
            </a:endParaRPr>
          </a:p>
        </p:txBody>
      </p:sp>
      <p:sp>
        <p:nvSpPr>
          <p:cNvPr id="5" name="Rectangle 1"/>
          <p:cNvSpPr txBox="1">
            <a:spLocks/>
          </p:cNvSpPr>
          <p:nvPr/>
        </p:nvSpPr>
        <p:spPr>
          <a:xfrm>
            <a:off x="323528" y="799813"/>
            <a:ext cx="8134672" cy="419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solidFill>
                  <a:srgbClr val="FF0000"/>
                </a:solidFill>
              </a:rPr>
              <a:t>3</a:t>
            </a:r>
            <a:r>
              <a:rPr lang="ja-JP" altLang="en-US" sz="1800" b="1" dirty="0" smtClean="0">
                <a:solidFill>
                  <a:srgbClr val="FF0000"/>
                </a:solidFill>
              </a:rPr>
              <a:t>　</a:t>
            </a:r>
            <a:r>
              <a:rPr lang="ja-JP" altLang="en-US" sz="1800" b="1" dirty="0" smtClean="0">
                <a:solidFill>
                  <a:srgbClr val="FF0000"/>
                </a:solidFill>
                <a:latin typeface="+mn-ea"/>
              </a:rPr>
              <a:t>関連通知等</a:t>
            </a:r>
            <a:endParaRPr lang="en-US" altLang="ja-JP" sz="1800" b="1" dirty="0">
              <a:solidFill>
                <a:srgbClr val="FF0000"/>
              </a:solidFill>
              <a:latin typeface="+mn-ea"/>
            </a:endParaRPr>
          </a:p>
        </p:txBody>
      </p:sp>
      <p:sp>
        <p:nvSpPr>
          <p:cNvPr id="8" name="Rectangle 1"/>
          <p:cNvSpPr>
            <a:spLocks noGrp="1"/>
          </p:cNvSpPr>
          <p:nvPr>
            <p:ph type="title"/>
          </p:nvPr>
        </p:nvSpPr>
        <p:spPr>
          <a:xfrm>
            <a:off x="1079612" y="260648"/>
            <a:ext cx="6984776" cy="837306"/>
          </a:xfrm>
        </p:spPr>
        <p:txBody>
          <a:bodyPr>
            <a:noAutofit/>
          </a:bodyPr>
          <a:lstStyle/>
          <a:p>
            <a:r>
              <a:rPr lang="ja-JP" altLang="en-US" sz="2400" b="1" dirty="0"/>
              <a:t>科学的介護情報システム（ＬＩＦＥ）について</a:t>
            </a:r>
            <a:endParaRPr lang="en-US" sz="2400" b="1" dirty="0"/>
          </a:p>
        </p:txBody>
      </p:sp>
    </p:spTree>
    <p:extLst>
      <p:ext uri="{BB962C8B-B14F-4D97-AF65-F5344CB8AC3E}">
        <p14:creationId xmlns:p14="http://schemas.microsoft.com/office/powerpoint/2010/main" val="271206946"/>
      </p:ext>
    </p:extLst>
  </p:cSld>
  <p:clrMapOvr>
    <a:masterClrMapping/>
  </p:clrMapOvr>
  <p:transition advTm="11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5846" y="2578100"/>
            <a:ext cx="7772400" cy="1452344"/>
          </a:xfrm>
        </p:spPr>
        <p:txBody>
          <a:bodyPr>
            <a:noAutofit/>
          </a:bodyPr>
          <a:lstStyle/>
          <a:p>
            <a:r>
              <a:rPr lang="ja-JP" altLang="en-US" sz="4106" dirty="0"/>
              <a:t>８</a:t>
            </a:r>
            <a:r>
              <a:rPr lang="ja-JP" altLang="en-US" sz="4106" dirty="0" smtClean="0"/>
              <a:t>　業務</a:t>
            </a:r>
            <a:r>
              <a:rPr lang="ja-JP" altLang="en-US" sz="4106" dirty="0"/>
              <a:t>管理体制の整備と検査</a:t>
            </a:r>
            <a:r>
              <a:rPr lang="en-US" altLang="ja-JP" sz="4106" dirty="0"/>
              <a:t/>
            </a:r>
            <a:br>
              <a:rPr lang="en-US" altLang="ja-JP" sz="4106" dirty="0"/>
            </a:br>
            <a:r>
              <a:rPr lang="ja-JP" altLang="en-US" sz="4106" dirty="0"/>
              <a:t>について</a:t>
            </a:r>
          </a:p>
        </p:txBody>
      </p:sp>
    </p:spTree>
    <p:extLst>
      <p:ext uri="{BB962C8B-B14F-4D97-AF65-F5344CB8AC3E}">
        <p14:creationId xmlns:p14="http://schemas.microsoft.com/office/powerpoint/2010/main" val="1829611839"/>
      </p:ext>
    </p:extLst>
  </p:cSld>
  <p:clrMapOvr>
    <a:masterClrMapping/>
  </p:clrMapOvr>
  <p:transition advTm="1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B5027-4884-4D85-948D-E03FE478F98B}"/>
              </a:ext>
            </a:extLst>
          </p:cNvPr>
          <p:cNvSpPr>
            <a:spLocks noGrp="1"/>
          </p:cNvSpPr>
          <p:nvPr>
            <p:ph type="title"/>
          </p:nvPr>
        </p:nvSpPr>
        <p:spPr/>
        <p:txBody>
          <a:bodyPr>
            <a:normAutofit/>
          </a:bodyPr>
          <a:lstStyle/>
          <a:p>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１</a:t>
            </a:r>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 </a:t>
            </a:r>
            <a:r>
              <a:rPr lang="ja-JP" altLang="en-US" sz="2994" b="1" dirty="0">
                <a:solidFill>
                  <a:srgbClr val="033355"/>
                </a:solidFill>
                <a:latin typeface="Meiryo" panose="020B0604030504040204" pitchFamily="50" charset="-128"/>
                <a:ea typeface="Meiryo" panose="020B0604030504040204" pitchFamily="50" charset="-128"/>
              </a:rPr>
              <a:t>業務管理体制の目的</a:t>
            </a:r>
            <a:endParaRPr lang="ja-JP" altLang="en-US" sz="2994" dirty="0"/>
          </a:p>
        </p:txBody>
      </p:sp>
      <p:sp>
        <p:nvSpPr>
          <p:cNvPr id="3" name="コンテンツ プレースホルダー 2">
            <a:extLst>
              <a:ext uri="{FF2B5EF4-FFF2-40B4-BE49-F238E27FC236}">
                <a16:creationId xmlns:a16="http://schemas.microsoft.com/office/drawing/2014/main" id="{D9974FD2-AC24-4207-921F-F45A2339FBDA}"/>
              </a:ext>
            </a:extLst>
          </p:cNvPr>
          <p:cNvSpPr>
            <a:spLocks noGrp="1"/>
          </p:cNvSpPr>
          <p:nvPr>
            <p:ph idx="1"/>
          </p:nvPr>
        </p:nvSpPr>
        <p:spPr>
          <a:xfrm>
            <a:off x="1142859" y="1830222"/>
            <a:ext cx="7583575" cy="699066"/>
          </a:xfrm>
        </p:spPr>
        <p:txBody>
          <a:bodyPr/>
          <a:lstStyle/>
          <a:p>
            <a:pPr>
              <a:buFont typeface="Wingdings" panose="05000000000000000000" pitchFamily="2" charset="2"/>
              <a:buChar char="Ø"/>
            </a:pPr>
            <a:r>
              <a:rPr lang="ja-JP" altLang="en-US" dirty="0"/>
              <a:t>平成 </a:t>
            </a:r>
            <a:r>
              <a:rPr lang="en-US" altLang="ja-JP" dirty="0"/>
              <a:t>21 </a:t>
            </a:r>
            <a:r>
              <a:rPr lang="ja-JP" altLang="en-US" dirty="0"/>
              <a:t>年 </a:t>
            </a:r>
            <a:r>
              <a:rPr lang="en-US" altLang="ja-JP" dirty="0"/>
              <a:t>5 </a:t>
            </a:r>
            <a:r>
              <a:rPr lang="ja-JP" altLang="en-US" dirty="0"/>
              <a:t>月介護保険法が改正</a:t>
            </a:r>
            <a:endParaRPr kumimoji="1" lang="ja-JP" altLang="en-US" dirty="0"/>
          </a:p>
        </p:txBody>
      </p:sp>
      <p:sp>
        <p:nvSpPr>
          <p:cNvPr id="5" name="コンテンツ プレースホルダー 2">
            <a:extLst>
              <a:ext uri="{FF2B5EF4-FFF2-40B4-BE49-F238E27FC236}">
                <a16:creationId xmlns:a16="http://schemas.microsoft.com/office/drawing/2014/main" id="{61B39E20-D185-4A05-BC19-13A6D56368FC}"/>
              </a:ext>
            </a:extLst>
          </p:cNvPr>
          <p:cNvSpPr txBox="1">
            <a:spLocks/>
          </p:cNvSpPr>
          <p:nvPr/>
        </p:nvSpPr>
        <p:spPr>
          <a:xfrm>
            <a:off x="1146560" y="2344960"/>
            <a:ext cx="7583575" cy="783255"/>
          </a:xfrm>
          <a:prstGeom prst="rect">
            <a:avLst/>
          </a:prstGeom>
        </p:spPr>
        <p:txBody>
          <a:bodyPr vert="horz" lIns="62213" tIns="31106" rIns="62213" bIns="31106" rtlCol="0">
            <a:normAutofit fontScale="92500" lnSpcReduction="10000"/>
          </a:bodyPr>
          <a:lstStyle>
            <a:lvl1pPr marL="316746" indent="-316746" algn="l" defTabSz="1266984" rtl="0" eaLnBrk="1" latinLnBrk="0" hangingPunct="1">
              <a:lnSpc>
                <a:spcPct val="90000"/>
              </a:lnSpc>
              <a:spcBef>
                <a:spcPts val="1385"/>
              </a:spcBef>
              <a:buFont typeface="Arial" panose="020B0604020202020204" pitchFamily="34" charset="0"/>
              <a:buChar char="•"/>
              <a:defRPr kumimoji="1" sz="3879" kern="1200">
                <a:solidFill>
                  <a:schemeClr val="tx1"/>
                </a:solidFill>
                <a:latin typeface="メイリオ" panose="020B0604030504040204" pitchFamily="50" charset="-128"/>
                <a:ea typeface="メイリオ" panose="020B0604030504040204" pitchFamily="50" charset="-128"/>
                <a:cs typeface="+mn-cs"/>
              </a:defRPr>
            </a:lvl1pPr>
            <a:lvl2pPr marL="950238" indent="-316746" algn="l" defTabSz="1266984" rtl="0" eaLnBrk="1" latinLnBrk="0" hangingPunct="1">
              <a:lnSpc>
                <a:spcPct val="90000"/>
              </a:lnSpc>
              <a:spcBef>
                <a:spcPts val="693"/>
              </a:spcBef>
              <a:buFont typeface="Arial" panose="020B0604020202020204" pitchFamily="34" charset="0"/>
              <a:buChar char="•"/>
              <a:defRPr kumimoji="1" sz="3326" kern="1200">
                <a:solidFill>
                  <a:schemeClr val="tx1"/>
                </a:solidFill>
                <a:latin typeface="メイリオ" panose="020B0604030504040204" pitchFamily="50" charset="-128"/>
                <a:ea typeface="メイリオ" panose="020B0604030504040204" pitchFamily="50" charset="-128"/>
                <a:cs typeface="+mn-cs"/>
              </a:defRPr>
            </a:lvl2pPr>
            <a:lvl3pPr marL="1583731" indent="-316746" algn="l" defTabSz="1266984" rtl="0" eaLnBrk="1" latinLnBrk="0" hangingPunct="1">
              <a:lnSpc>
                <a:spcPct val="90000"/>
              </a:lnSpc>
              <a:spcBef>
                <a:spcPts val="693"/>
              </a:spcBef>
              <a:buFont typeface="Arial" panose="020B0604020202020204" pitchFamily="34" charset="0"/>
              <a:buChar char="•"/>
              <a:defRPr kumimoji="1" sz="2772" kern="1200">
                <a:solidFill>
                  <a:schemeClr val="tx1"/>
                </a:solidFill>
                <a:latin typeface="メイリオ" panose="020B0604030504040204" pitchFamily="50" charset="-128"/>
                <a:ea typeface="メイリオ" panose="020B0604030504040204" pitchFamily="50" charset="-128"/>
                <a:cs typeface="+mn-cs"/>
              </a:defRPr>
            </a:lvl3pPr>
            <a:lvl4pPr marL="2217222"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メイリオ" panose="020B0604030504040204" pitchFamily="50" charset="-128"/>
                <a:ea typeface="メイリオ" panose="020B0604030504040204" pitchFamily="50" charset="-128"/>
                <a:cs typeface="+mn-cs"/>
              </a:defRPr>
            </a:lvl4pPr>
            <a:lvl5pPr marL="2850715"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メイリオ" panose="020B0604030504040204" pitchFamily="50" charset="-128"/>
                <a:ea typeface="メイリオ" panose="020B0604030504040204" pitchFamily="50" charset="-128"/>
                <a:cs typeface="+mn-cs"/>
              </a:defRPr>
            </a:lvl5pPr>
            <a:lvl6pPr marL="3484208"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6pPr>
            <a:lvl7pPr marL="4117699"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7pPr>
            <a:lvl8pPr marL="4751192"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8pPr>
            <a:lvl9pPr marL="5384684"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9pPr>
          </a:lstStyle>
          <a:p>
            <a:pPr marL="215514" indent="-215514" defTabSz="862056">
              <a:spcBef>
                <a:spcPts val="942"/>
              </a:spcBef>
              <a:buFont typeface="Wingdings" panose="05000000000000000000" pitchFamily="2" charset="2"/>
              <a:buChar char="Ø"/>
            </a:pPr>
            <a:r>
              <a:rPr lang="ja-JP" altLang="en-US" sz="2639" dirty="0">
                <a:solidFill>
                  <a:prstClr val="black"/>
                </a:solidFill>
              </a:rPr>
              <a:t>介護サービス事業の規模に応じた適切な</a:t>
            </a:r>
            <a:endParaRPr lang="en-US" altLang="ja-JP" sz="2639" dirty="0">
              <a:solidFill>
                <a:prstClr val="black"/>
              </a:solidFill>
            </a:endParaRPr>
          </a:p>
          <a:p>
            <a:pPr marL="0" indent="244111" defTabSz="862056">
              <a:spcBef>
                <a:spcPts val="942"/>
              </a:spcBef>
              <a:buNone/>
            </a:pPr>
            <a:r>
              <a:rPr lang="ja-JP" altLang="en-US" sz="2639" dirty="0">
                <a:solidFill>
                  <a:prstClr val="black"/>
                </a:solidFill>
              </a:rPr>
              <a:t>業務管理体制を整備することが義務付けられた</a:t>
            </a:r>
          </a:p>
        </p:txBody>
      </p:sp>
      <p:sp>
        <p:nvSpPr>
          <p:cNvPr id="7" name="楕円 6">
            <a:extLst>
              <a:ext uri="{FF2B5EF4-FFF2-40B4-BE49-F238E27FC236}">
                <a16:creationId xmlns:a16="http://schemas.microsoft.com/office/drawing/2014/main" id="{02C5F8A9-A176-4583-A4B4-78909E0D95DF}"/>
              </a:ext>
            </a:extLst>
          </p:cNvPr>
          <p:cNvSpPr/>
          <p:nvPr/>
        </p:nvSpPr>
        <p:spPr>
          <a:xfrm>
            <a:off x="955410" y="3228355"/>
            <a:ext cx="2455863" cy="2455863"/>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158"/>
            <a:endParaRPr kumimoji="1" lang="ja-JP" altLang="en-US" sz="1225" dirty="0">
              <a:solidFill>
                <a:prstClr val="white"/>
              </a:solidFill>
              <a:latin typeface="Calibri" panose="020F0502020204030204"/>
              <a:ea typeface="ＭＳ Ｐゴシック" panose="020B0600070205080204" pitchFamily="50" charset="-128"/>
            </a:endParaRPr>
          </a:p>
        </p:txBody>
      </p:sp>
      <p:sp>
        <p:nvSpPr>
          <p:cNvPr id="8" name="楕円 7">
            <a:extLst>
              <a:ext uri="{FF2B5EF4-FFF2-40B4-BE49-F238E27FC236}">
                <a16:creationId xmlns:a16="http://schemas.microsoft.com/office/drawing/2014/main" id="{7D769E52-634F-4ECA-B470-BFBFD1503FF8}"/>
              </a:ext>
            </a:extLst>
          </p:cNvPr>
          <p:cNvSpPr/>
          <p:nvPr/>
        </p:nvSpPr>
        <p:spPr>
          <a:xfrm>
            <a:off x="3692036" y="3228355"/>
            <a:ext cx="2455863" cy="2455863"/>
          </a:xfrm>
          <a:prstGeom prst="ellipse">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158"/>
            <a:endParaRPr kumimoji="1" lang="ja-JP" altLang="en-US" sz="1225" dirty="0">
              <a:solidFill>
                <a:prstClr val="white"/>
              </a:solidFill>
              <a:latin typeface="Calibri" panose="020F0502020204030204"/>
              <a:ea typeface="ＭＳ Ｐゴシック" panose="020B0600070205080204" pitchFamily="50" charset="-128"/>
            </a:endParaRPr>
          </a:p>
        </p:txBody>
      </p:sp>
      <p:sp>
        <p:nvSpPr>
          <p:cNvPr id="9" name="楕円 8">
            <a:extLst>
              <a:ext uri="{FF2B5EF4-FFF2-40B4-BE49-F238E27FC236}">
                <a16:creationId xmlns:a16="http://schemas.microsoft.com/office/drawing/2014/main" id="{01AACEA5-5E9E-44C7-84B2-C5FB3010E448}"/>
              </a:ext>
            </a:extLst>
          </p:cNvPr>
          <p:cNvSpPr/>
          <p:nvPr/>
        </p:nvSpPr>
        <p:spPr>
          <a:xfrm>
            <a:off x="6428663" y="3228355"/>
            <a:ext cx="2455863" cy="2455863"/>
          </a:xfrm>
          <a:prstGeom prst="ellipse">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158"/>
            <a:endParaRPr kumimoji="1" lang="ja-JP" altLang="en-US" sz="1225" dirty="0">
              <a:solidFill>
                <a:prstClr val="white"/>
              </a:solidFill>
              <a:latin typeface="Calibri" panose="020F0502020204030204"/>
              <a:ea typeface="ＭＳ Ｐゴシック" panose="020B0600070205080204" pitchFamily="50" charset="-128"/>
            </a:endParaRPr>
          </a:p>
        </p:txBody>
      </p:sp>
      <p:sp>
        <p:nvSpPr>
          <p:cNvPr id="11" name="コンテンツ プレースホルダー 2">
            <a:extLst>
              <a:ext uri="{FF2B5EF4-FFF2-40B4-BE49-F238E27FC236}">
                <a16:creationId xmlns:a16="http://schemas.microsoft.com/office/drawing/2014/main" id="{85F511F4-58E6-4166-B3E6-4D5F59EDD574}"/>
              </a:ext>
            </a:extLst>
          </p:cNvPr>
          <p:cNvSpPr txBox="1">
            <a:spLocks/>
          </p:cNvSpPr>
          <p:nvPr/>
        </p:nvSpPr>
        <p:spPr>
          <a:xfrm>
            <a:off x="1254992" y="3821422"/>
            <a:ext cx="1856696" cy="1601880"/>
          </a:xfrm>
          <a:prstGeom prst="rect">
            <a:avLst/>
          </a:prstGeom>
        </p:spPr>
        <p:txBody>
          <a:bodyPr vert="horz" lIns="62213" tIns="31106" rIns="62213" bIns="31106" rtlCol="0">
            <a:normAutofit/>
          </a:bodyPr>
          <a:lstStyle>
            <a:lvl1pPr marL="316746" indent="-316746" algn="l" defTabSz="1266984" rtl="0" eaLnBrk="1" latinLnBrk="0" hangingPunct="1">
              <a:lnSpc>
                <a:spcPct val="90000"/>
              </a:lnSpc>
              <a:spcBef>
                <a:spcPts val="1385"/>
              </a:spcBef>
              <a:buFont typeface="Arial" panose="020B0604020202020204" pitchFamily="34" charset="0"/>
              <a:buChar char="•"/>
              <a:defRPr kumimoji="1" sz="3879" kern="1200">
                <a:solidFill>
                  <a:schemeClr val="tx1"/>
                </a:solidFill>
                <a:latin typeface="メイリオ" panose="020B0604030504040204" pitchFamily="50" charset="-128"/>
                <a:ea typeface="メイリオ" panose="020B0604030504040204" pitchFamily="50" charset="-128"/>
                <a:cs typeface="+mn-cs"/>
              </a:defRPr>
            </a:lvl1pPr>
            <a:lvl2pPr marL="950238" indent="-316746" algn="l" defTabSz="1266984" rtl="0" eaLnBrk="1" latinLnBrk="0" hangingPunct="1">
              <a:lnSpc>
                <a:spcPct val="90000"/>
              </a:lnSpc>
              <a:spcBef>
                <a:spcPts val="693"/>
              </a:spcBef>
              <a:buFont typeface="Arial" panose="020B0604020202020204" pitchFamily="34" charset="0"/>
              <a:buChar char="•"/>
              <a:defRPr kumimoji="1" sz="3326" kern="1200">
                <a:solidFill>
                  <a:schemeClr val="tx1"/>
                </a:solidFill>
                <a:latin typeface="メイリオ" panose="020B0604030504040204" pitchFamily="50" charset="-128"/>
                <a:ea typeface="メイリオ" panose="020B0604030504040204" pitchFamily="50" charset="-128"/>
                <a:cs typeface="+mn-cs"/>
              </a:defRPr>
            </a:lvl2pPr>
            <a:lvl3pPr marL="1583731" indent="-316746" algn="l" defTabSz="1266984" rtl="0" eaLnBrk="1" latinLnBrk="0" hangingPunct="1">
              <a:lnSpc>
                <a:spcPct val="90000"/>
              </a:lnSpc>
              <a:spcBef>
                <a:spcPts val="693"/>
              </a:spcBef>
              <a:buFont typeface="Arial" panose="020B0604020202020204" pitchFamily="34" charset="0"/>
              <a:buChar char="•"/>
              <a:defRPr kumimoji="1" sz="2772" kern="1200">
                <a:solidFill>
                  <a:schemeClr val="tx1"/>
                </a:solidFill>
                <a:latin typeface="メイリオ" panose="020B0604030504040204" pitchFamily="50" charset="-128"/>
                <a:ea typeface="メイリオ" panose="020B0604030504040204" pitchFamily="50" charset="-128"/>
                <a:cs typeface="+mn-cs"/>
              </a:defRPr>
            </a:lvl3pPr>
            <a:lvl4pPr marL="2217222"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メイリオ" panose="020B0604030504040204" pitchFamily="50" charset="-128"/>
                <a:ea typeface="メイリオ" panose="020B0604030504040204" pitchFamily="50" charset="-128"/>
                <a:cs typeface="+mn-cs"/>
              </a:defRPr>
            </a:lvl4pPr>
            <a:lvl5pPr marL="2850715"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メイリオ" panose="020B0604030504040204" pitchFamily="50" charset="-128"/>
                <a:ea typeface="メイリオ" panose="020B0604030504040204" pitchFamily="50" charset="-128"/>
                <a:cs typeface="+mn-cs"/>
              </a:defRPr>
            </a:lvl5pPr>
            <a:lvl6pPr marL="3484208"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6pPr>
            <a:lvl7pPr marL="4117699"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7pPr>
            <a:lvl8pPr marL="4751192"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8pPr>
            <a:lvl9pPr marL="5384684"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9pPr>
          </a:lstStyle>
          <a:p>
            <a:pPr marL="0" indent="0" algn="ctr" defTabSz="862056">
              <a:spcBef>
                <a:spcPts val="942"/>
              </a:spcBef>
              <a:buNone/>
            </a:pPr>
            <a:r>
              <a:rPr lang="ja-JP" altLang="en-US" sz="2639" dirty="0">
                <a:solidFill>
                  <a:prstClr val="black"/>
                </a:solidFill>
              </a:rPr>
              <a:t>法令遵守の</a:t>
            </a:r>
            <a:endParaRPr lang="en-US" altLang="ja-JP" sz="2639" dirty="0">
              <a:solidFill>
                <a:prstClr val="black"/>
              </a:solidFill>
            </a:endParaRPr>
          </a:p>
          <a:p>
            <a:pPr marL="0" indent="0" algn="ctr" defTabSz="862056">
              <a:spcBef>
                <a:spcPts val="942"/>
              </a:spcBef>
              <a:buNone/>
            </a:pPr>
            <a:r>
              <a:rPr lang="ja-JP" altLang="en-US" sz="2639" dirty="0">
                <a:solidFill>
                  <a:prstClr val="black"/>
                </a:solidFill>
              </a:rPr>
              <a:t>義務の</a:t>
            </a:r>
            <a:endParaRPr lang="en-US" altLang="ja-JP" sz="2639" dirty="0">
              <a:solidFill>
                <a:prstClr val="black"/>
              </a:solidFill>
            </a:endParaRPr>
          </a:p>
          <a:p>
            <a:pPr marL="0" indent="0" algn="ctr" defTabSz="862056">
              <a:spcBef>
                <a:spcPts val="942"/>
              </a:spcBef>
              <a:buNone/>
            </a:pPr>
            <a:r>
              <a:rPr lang="ja-JP" altLang="en-US" sz="2639" dirty="0">
                <a:solidFill>
                  <a:prstClr val="black"/>
                </a:solidFill>
              </a:rPr>
              <a:t>履行を確保</a:t>
            </a:r>
          </a:p>
        </p:txBody>
      </p:sp>
      <p:sp>
        <p:nvSpPr>
          <p:cNvPr id="12" name="コンテンツ プレースホルダー 2">
            <a:extLst>
              <a:ext uri="{FF2B5EF4-FFF2-40B4-BE49-F238E27FC236}">
                <a16:creationId xmlns:a16="http://schemas.microsoft.com/office/drawing/2014/main" id="{B722D4EA-5292-4245-B641-0B7E76647ECE}"/>
              </a:ext>
            </a:extLst>
          </p:cNvPr>
          <p:cNvSpPr txBox="1">
            <a:spLocks/>
          </p:cNvSpPr>
          <p:nvPr/>
        </p:nvSpPr>
        <p:spPr>
          <a:xfrm>
            <a:off x="3991619" y="3821422"/>
            <a:ext cx="1856696" cy="1601880"/>
          </a:xfrm>
          <a:prstGeom prst="rect">
            <a:avLst/>
          </a:prstGeom>
        </p:spPr>
        <p:txBody>
          <a:bodyPr vert="horz" lIns="62213" tIns="31106" rIns="62213" bIns="31106" rtlCol="0">
            <a:normAutofit/>
          </a:bodyPr>
          <a:lstStyle>
            <a:lvl1pPr marL="316746" indent="-316746" algn="l" defTabSz="1266984" rtl="0" eaLnBrk="1" latinLnBrk="0" hangingPunct="1">
              <a:lnSpc>
                <a:spcPct val="90000"/>
              </a:lnSpc>
              <a:spcBef>
                <a:spcPts val="1385"/>
              </a:spcBef>
              <a:buFont typeface="Arial" panose="020B0604020202020204" pitchFamily="34" charset="0"/>
              <a:buChar char="•"/>
              <a:defRPr kumimoji="1" sz="3879" kern="1200">
                <a:solidFill>
                  <a:schemeClr val="tx1"/>
                </a:solidFill>
                <a:latin typeface="メイリオ" panose="020B0604030504040204" pitchFamily="50" charset="-128"/>
                <a:ea typeface="メイリオ" panose="020B0604030504040204" pitchFamily="50" charset="-128"/>
                <a:cs typeface="+mn-cs"/>
              </a:defRPr>
            </a:lvl1pPr>
            <a:lvl2pPr marL="950238" indent="-316746" algn="l" defTabSz="1266984" rtl="0" eaLnBrk="1" latinLnBrk="0" hangingPunct="1">
              <a:lnSpc>
                <a:spcPct val="90000"/>
              </a:lnSpc>
              <a:spcBef>
                <a:spcPts val="693"/>
              </a:spcBef>
              <a:buFont typeface="Arial" panose="020B0604020202020204" pitchFamily="34" charset="0"/>
              <a:buChar char="•"/>
              <a:defRPr kumimoji="1" sz="3326" kern="1200">
                <a:solidFill>
                  <a:schemeClr val="tx1"/>
                </a:solidFill>
                <a:latin typeface="メイリオ" panose="020B0604030504040204" pitchFamily="50" charset="-128"/>
                <a:ea typeface="メイリオ" panose="020B0604030504040204" pitchFamily="50" charset="-128"/>
                <a:cs typeface="+mn-cs"/>
              </a:defRPr>
            </a:lvl2pPr>
            <a:lvl3pPr marL="1583731" indent="-316746" algn="l" defTabSz="1266984" rtl="0" eaLnBrk="1" latinLnBrk="0" hangingPunct="1">
              <a:lnSpc>
                <a:spcPct val="90000"/>
              </a:lnSpc>
              <a:spcBef>
                <a:spcPts val="693"/>
              </a:spcBef>
              <a:buFont typeface="Arial" panose="020B0604020202020204" pitchFamily="34" charset="0"/>
              <a:buChar char="•"/>
              <a:defRPr kumimoji="1" sz="2772" kern="1200">
                <a:solidFill>
                  <a:schemeClr val="tx1"/>
                </a:solidFill>
                <a:latin typeface="メイリオ" panose="020B0604030504040204" pitchFamily="50" charset="-128"/>
                <a:ea typeface="メイリオ" panose="020B0604030504040204" pitchFamily="50" charset="-128"/>
                <a:cs typeface="+mn-cs"/>
              </a:defRPr>
            </a:lvl3pPr>
            <a:lvl4pPr marL="2217222"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メイリオ" panose="020B0604030504040204" pitchFamily="50" charset="-128"/>
                <a:ea typeface="メイリオ" panose="020B0604030504040204" pitchFamily="50" charset="-128"/>
                <a:cs typeface="+mn-cs"/>
              </a:defRPr>
            </a:lvl4pPr>
            <a:lvl5pPr marL="2850715"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メイリオ" panose="020B0604030504040204" pitchFamily="50" charset="-128"/>
                <a:ea typeface="メイリオ" panose="020B0604030504040204" pitchFamily="50" charset="-128"/>
                <a:cs typeface="+mn-cs"/>
              </a:defRPr>
            </a:lvl5pPr>
            <a:lvl6pPr marL="3484208"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6pPr>
            <a:lvl7pPr marL="4117699"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7pPr>
            <a:lvl8pPr marL="4751192"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8pPr>
            <a:lvl9pPr marL="5384684"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9pPr>
          </a:lstStyle>
          <a:p>
            <a:pPr marL="0" indent="0" algn="ctr" defTabSz="862056">
              <a:spcBef>
                <a:spcPts val="942"/>
              </a:spcBef>
              <a:buNone/>
            </a:pPr>
            <a:r>
              <a:rPr lang="ja-JP" altLang="en-US" sz="2639" dirty="0">
                <a:solidFill>
                  <a:prstClr val="black"/>
                </a:solidFill>
              </a:rPr>
              <a:t>不正事案を</a:t>
            </a:r>
            <a:endParaRPr lang="en-US" altLang="ja-JP" sz="2639" dirty="0">
              <a:solidFill>
                <a:prstClr val="black"/>
              </a:solidFill>
            </a:endParaRPr>
          </a:p>
          <a:p>
            <a:pPr marL="0" indent="0" algn="ctr" defTabSz="862056">
              <a:spcBef>
                <a:spcPts val="942"/>
              </a:spcBef>
              <a:buNone/>
            </a:pPr>
            <a:r>
              <a:rPr lang="ja-JP" altLang="en-US" sz="2639" dirty="0">
                <a:solidFill>
                  <a:prstClr val="black"/>
                </a:solidFill>
              </a:rPr>
              <a:t>未然に</a:t>
            </a:r>
            <a:endParaRPr lang="en-US" altLang="ja-JP" sz="2639" dirty="0">
              <a:solidFill>
                <a:prstClr val="black"/>
              </a:solidFill>
            </a:endParaRPr>
          </a:p>
          <a:p>
            <a:pPr marL="0" indent="0" algn="ctr" defTabSz="862056">
              <a:spcBef>
                <a:spcPts val="942"/>
              </a:spcBef>
              <a:buNone/>
            </a:pPr>
            <a:r>
              <a:rPr lang="ja-JP" altLang="en-US" sz="2639" dirty="0">
                <a:solidFill>
                  <a:prstClr val="black"/>
                </a:solidFill>
              </a:rPr>
              <a:t>防止</a:t>
            </a:r>
            <a:endParaRPr lang="en-US" altLang="ja-JP" sz="2639" dirty="0">
              <a:solidFill>
                <a:prstClr val="black"/>
              </a:solidFill>
            </a:endParaRPr>
          </a:p>
        </p:txBody>
      </p:sp>
      <p:sp>
        <p:nvSpPr>
          <p:cNvPr id="13" name="コンテンツ プレースホルダー 2">
            <a:extLst>
              <a:ext uri="{FF2B5EF4-FFF2-40B4-BE49-F238E27FC236}">
                <a16:creationId xmlns:a16="http://schemas.microsoft.com/office/drawing/2014/main" id="{174FEE3E-B761-4CE5-99FE-CBCFE51204C3}"/>
              </a:ext>
            </a:extLst>
          </p:cNvPr>
          <p:cNvSpPr txBox="1">
            <a:spLocks/>
          </p:cNvSpPr>
          <p:nvPr/>
        </p:nvSpPr>
        <p:spPr>
          <a:xfrm>
            <a:off x="6259937" y="3813974"/>
            <a:ext cx="2793313" cy="1770105"/>
          </a:xfrm>
          <a:prstGeom prst="rect">
            <a:avLst/>
          </a:prstGeom>
        </p:spPr>
        <p:txBody>
          <a:bodyPr vert="horz" lIns="62213" tIns="31106" rIns="62213" bIns="31106" rtlCol="0">
            <a:normAutofit/>
          </a:bodyPr>
          <a:lstStyle>
            <a:lvl1pPr marL="316746" indent="-316746" algn="l" defTabSz="1266984" rtl="0" eaLnBrk="1" latinLnBrk="0" hangingPunct="1">
              <a:lnSpc>
                <a:spcPct val="90000"/>
              </a:lnSpc>
              <a:spcBef>
                <a:spcPts val="1385"/>
              </a:spcBef>
              <a:buFont typeface="Arial" panose="020B0604020202020204" pitchFamily="34" charset="0"/>
              <a:buChar char="•"/>
              <a:defRPr kumimoji="1" sz="3879" kern="1200">
                <a:solidFill>
                  <a:schemeClr val="tx1"/>
                </a:solidFill>
                <a:latin typeface="メイリオ" panose="020B0604030504040204" pitchFamily="50" charset="-128"/>
                <a:ea typeface="メイリオ" panose="020B0604030504040204" pitchFamily="50" charset="-128"/>
                <a:cs typeface="+mn-cs"/>
              </a:defRPr>
            </a:lvl1pPr>
            <a:lvl2pPr marL="950238" indent="-316746" algn="l" defTabSz="1266984" rtl="0" eaLnBrk="1" latinLnBrk="0" hangingPunct="1">
              <a:lnSpc>
                <a:spcPct val="90000"/>
              </a:lnSpc>
              <a:spcBef>
                <a:spcPts val="693"/>
              </a:spcBef>
              <a:buFont typeface="Arial" panose="020B0604020202020204" pitchFamily="34" charset="0"/>
              <a:buChar char="•"/>
              <a:defRPr kumimoji="1" sz="3326" kern="1200">
                <a:solidFill>
                  <a:schemeClr val="tx1"/>
                </a:solidFill>
                <a:latin typeface="メイリオ" panose="020B0604030504040204" pitchFamily="50" charset="-128"/>
                <a:ea typeface="メイリオ" panose="020B0604030504040204" pitchFamily="50" charset="-128"/>
                <a:cs typeface="+mn-cs"/>
              </a:defRPr>
            </a:lvl2pPr>
            <a:lvl3pPr marL="1583731" indent="-316746" algn="l" defTabSz="1266984" rtl="0" eaLnBrk="1" latinLnBrk="0" hangingPunct="1">
              <a:lnSpc>
                <a:spcPct val="90000"/>
              </a:lnSpc>
              <a:spcBef>
                <a:spcPts val="693"/>
              </a:spcBef>
              <a:buFont typeface="Arial" panose="020B0604020202020204" pitchFamily="34" charset="0"/>
              <a:buChar char="•"/>
              <a:defRPr kumimoji="1" sz="2772" kern="1200">
                <a:solidFill>
                  <a:schemeClr val="tx1"/>
                </a:solidFill>
                <a:latin typeface="メイリオ" panose="020B0604030504040204" pitchFamily="50" charset="-128"/>
                <a:ea typeface="メイリオ" panose="020B0604030504040204" pitchFamily="50" charset="-128"/>
                <a:cs typeface="+mn-cs"/>
              </a:defRPr>
            </a:lvl3pPr>
            <a:lvl4pPr marL="2217222"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メイリオ" panose="020B0604030504040204" pitchFamily="50" charset="-128"/>
                <a:ea typeface="メイリオ" panose="020B0604030504040204" pitchFamily="50" charset="-128"/>
                <a:cs typeface="+mn-cs"/>
              </a:defRPr>
            </a:lvl4pPr>
            <a:lvl5pPr marL="2850715"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メイリオ" panose="020B0604030504040204" pitchFamily="50" charset="-128"/>
                <a:ea typeface="メイリオ" panose="020B0604030504040204" pitchFamily="50" charset="-128"/>
                <a:cs typeface="+mn-cs"/>
              </a:defRPr>
            </a:lvl5pPr>
            <a:lvl6pPr marL="3484208"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6pPr>
            <a:lvl7pPr marL="4117699"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7pPr>
            <a:lvl8pPr marL="4751192"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8pPr>
            <a:lvl9pPr marL="5384684" indent="-316746" algn="l" defTabSz="1266984" rtl="0" eaLnBrk="1" latinLnBrk="0" hangingPunct="1">
              <a:lnSpc>
                <a:spcPct val="90000"/>
              </a:lnSpc>
              <a:spcBef>
                <a:spcPts val="693"/>
              </a:spcBef>
              <a:buFont typeface="Arial" panose="020B0604020202020204" pitchFamily="34" charset="0"/>
              <a:buChar char="•"/>
              <a:defRPr kumimoji="1" sz="2494" kern="1200">
                <a:solidFill>
                  <a:schemeClr val="tx1"/>
                </a:solidFill>
                <a:latin typeface="+mn-lt"/>
                <a:ea typeface="+mn-ea"/>
                <a:cs typeface="+mn-cs"/>
              </a:defRPr>
            </a:lvl9pPr>
          </a:lstStyle>
          <a:p>
            <a:pPr marL="0" indent="0" algn="ctr" defTabSz="862056">
              <a:spcBef>
                <a:spcPts val="942"/>
              </a:spcBef>
              <a:buNone/>
            </a:pPr>
            <a:r>
              <a:rPr lang="ja-JP" altLang="en-US" sz="2639" dirty="0">
                <a:solidFill>
                  <a:prstClr val="black"/>
                </a:solidFill>
              </a:rPr>
              <a:t>事業者や</a:t>
            </a:r>
            <a:endParaRPr lang="en-US" altLang="ja-JP" sz="2639" dirty="0">
              <a:solidFill>
                <a:prstClr val="black"/>
              </a:solidFill>
            </a:endParaRPr>
          </a:p>
          <a:p>
            <a:pPr marL="0" indent="0" algn="ctr" defTabSz="862056">
              <a:spcBef>
                <a:spcPts val="942"/>
              </a:spcBef>
              <a:buNone/>
            </a:pPr>
            <a:r>
              <a:rPr lang="ja-JP" altLang="en-US" sz="2722" dirty="0">
                <a:solidFill>
                  <a:prstClr val="black"/>
                </a:solidFill>
              </a:rPr>
              <a:t>利用者の保護</a:t>
            </a:r>
            <a:endParaRPr lang="en-US" altLang="ja-JP" sz="2722" dirty="0">
              <a:solidFill>
                <a:prstClr val="black"/>
              </a:solidFill>
            </a:endParaRPr>
          </a:p>
          <a:p>
            <a:pPr marL="0" indent="0" algn="ctr" defTabSz="862056">
              <a:spcBef>
                <a:spcPts val="942"/>
              </a:spcBef>
              <a:buNone/>
            </a:pPr>
            <a:r>
              <a:rPr lang="ja-JP" altLang="en-US" sz="2639" dirty="0">
                <a:solidFill>
                  <a:prstClr val="black"/>
                </a:solidFill>
              </a:rPr>
              <a:t>運営適正化</a:t>
            </a:r>
            <a:endParaRPr lang="en-US" altLang="ja-JP" sz="2639" dirty="0">
              <a:solidFill>
                <a:prstClr val="black"/>
              </a:solidFill>
            </a:endParaRPr>
          </a:p>
        </p:txBody>
      </p:sp>
      <p:pic>
        <p:nvPicPr>
          <p:cNvPr id="14" name="01　業務管理体制の目的_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3150" y="2217738"/>
            <a:ext cx="609600" cy="609600"/>
          </a:xfrm>
          <a:prstGeom prst="rect">
            <a:avLst/>
          </a:prstGeom>
        </p:spPr>
      </p:pic>
    </p:spTree>
    <p:extLst>
      <p:ext uri="{BB962C8B-B14F-4D97-AF65-F5344CB8AC3E}">
        <p14:creationId xmlns:p14="http://schemas.microsoft.com/office/powerpoint/2010/main" val="1658711455"/>
      </p:ext>
    </p:extLst>
  </p:cSld>
  <p:clrMapOvr>
    <a:masterClrMapping/>
  </p:clrMapOvr>
  <p:transition advTm="4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5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1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34C04E82-C0EE-480E-8861-D5D6DE35D9A2}"/>
              </a:ext>
            </a:extLst>
          </p:cNvPr>
          <p:cNvSpPr/>
          <p:nvPr/>
        </p:nvSpPr>
        <p:spPr>
          <a:xfrm>
            <a:off x="1022065" y="2194886"/>
            <a:ext cx="7398891" cy="181751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158"/>
            <a:endParaRPr kumimoji="1" lang="ja-JP" altLang="en-US" sz="1225" dirty="0">
              <a:solidFill>
                <a:prstClr val="white"/>
              </a:solidFill>
              <a:latin typeface="Calibri" panose="020F0502020204030204"/>
              <a:ea typeface="ＭＳ Ｐゴシック" panose="020B0600070205080204" pitchFamily="50" charset="-128"/>
            </a:endParaRPr>
          </a:p>
        </p:txBody>
      </p:sp>
      <p:sp>
        <p:nvSpPr>
          <p:cNvPr id="2" name="タイトル 1">
            <a:extLst>
              <a:ext uri="{FF2B5EF4-FFF2-40B4-BE49-F238E27FC236}">
                <a16:creationId xmlns:a16="http://schemas.microsoft.com/office/drawing/2014/main" id="{EE6B5027-4884-4D85-948D-E03FE478F98B}"/>
              </a:ext>
            </a:extLst>
          </p:cNvPr>
          <p:cNvSpPr>
            <a:spLocks noGrp="1"/>
          </p:cNvSpPr>
          <p:nvPr>
            <p:ph type="title"/>
          </p:nvPr>
        </p:nvSpPr>
        <p:spPr/>
        <p:txBody>
          <a:bodyPr>
            <a:normAutofit/>
          </a:bodyPr>
          <a:lstStyle/>
          <a:p>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２</a:t>
            </a:r>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 </a:t>
            </a:r>
            <a:r>
              <a:rPr lang="ja-JP" altLang="en-US" sz="2994" b="1" dirty="0">
                <a:solidFill>
                  <a:srgbClr val="033355"/>
                </a:solidFill>
                <a:latin typeface="Meiryo" panose="020B0604030504040204" pitchFamily="50" charset="-128"/>
                <a:ea typeface="Meiryo" panose="020B0604030504040204" pitchFamily="50" charset="-128"/>
              </a:rPr>
              <a:t>適切な業務管理体制とは</a:t>
            </a:r>
            <a:endParaRPr lang="ja-JP" altLang="en-US" sz="2994" dirty="0"/>
          </a:p>
        </p:txBody>
      </p:sp>
      <p:sp>
        <p:nvSpPr>
          <p:cNvPr id="3" name="コンテンツ プレースホルダー 2">
            <a:extLst>
              <a:ext uri="{FF2B5EF4-FFF2-40B4-BE49-F238E27FC236}">
                <a16:creationId xmlns:a16="http://schemas.microsoft.com/office/drawing/2014/main" id="{D9974FD2-AC24-4207-921F-F45A2339FBDA}"/>
              </a:ext>
            </a:extLst>
          </p:cNvPr>
          <p:cNvSpPr>
            <a:spLocks noGrp="1"/>
          </p:cNvSpPr>
          <p:nvPr>
            <p:ph idx="1"/>
          </p:nvPr>
        </p:nvSpPr>
        <p:spPr>
          <a:xfrm>
            <a:off x="1787204" y="2775357"/>
            <a:ext cx="7583575" cy="1144272"/>
          </a:xfrm>
        </p:spPr>
        <p:txBody>
          <a:bodyPr>
            <a:normAutofit/>
          </a:bodyPr>
          <a:lstStyle/>
          <a:p>
            <a:pPr>
              <a:buFont typeface="Wingdings" panose="05000000000000000000" pitchFamily="2" charset="2"/>
              <a:buChar char="Ø"/>
            </a:pPr>
            <a:r>
              <a:rPr kumimoji="1" lang="ja-JP" altLang="en-US" dirty="0"/>
              <a:t>法令遵守の意義と重要性を理解</a:t>
            </a:r>
            <a:endParaRPr lang="en-US" altLang="ja-JP" dirty="0"/>
          </a:p>
          <a:p>
            <a:pPr>
              <a:buFont typeface="Wingdings" panose="05000000000000000000" pitchFamily="2" charset="2"/>
              <a:buChar char="Ø"/>
            </a:pPr>
            <a:r>
              <a:rPr kumimoji="1" lang="ja-JP" altLang="en-US" dirty="0"/>
              <a:t>日々の業務においてそれらを実践</a:t>
            </a:r>
          </a:p>
        </p:txBody>
      </p:sp>
      <p:sp>
        <p:nvSpPr>
          <p:cNvPr id="5" name="四角形: 角を丸くする 4">
            <a:extLst>
              <a:ext uri="{FF2B5EF4-FFF2-40B4-BE49-F238E27FC236}">
                <a16:creationId xmlns:a16="http://schemas.microsoft.com/office/drawing/2014/main" id="{DFE4F6DB-3A4D-4B09-812C-5340C439B37F}"/>
              </a:ext>
            </a:extLst>
          </p:cNvPr>
          <p:cNvSpPr/>
          <p:nvPr/>
        </p:nvSpPr>
        <p:spPr>
          <a:xfrm>
            <a:off x="1618473" y="1931450"/>
            <a:ext cx="6210180" cy="549090"/>
          </a:xfrm>
          <a:prstGeom prst="roundRect">
            <a:avLst/>
          </a:prstGeom>
          <a:solidFill>
            <a:schemeClr val="accent3">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48987" rtlCol="0" anchor="ctr"/>
          <a:lstStyle/>
          <a:p>
            <a:pPr algn="ctr" defTabSz="622158"/>
            <a:r>
              <a:rPr kumimoji="1" lang="ja-JP" altLang="en-US" sz="2449" dirty="0">
                <a:solidFill>
                  <a:prstClr val="black"/>
                </a:solidFill>
                <a:latin typeface="メイリオ" panose="020B0604030504040204" pitchFamily="50" charset="-128"/>
                <a:ea typeface="メイリオ" panose="020B0604030504040204" pitchFamily="50" charset="-128"/>
              </a:rPr>
              <a:t>介護サービス事業に関わる全役職員</a:t>
            </a:r>
          </a:p>
        </p:txBody>
      </p:sp>
    </p:spTree>
    <p:extLst>
      <p:ext uri="{BB962C8B-B14F-4D97-AF65-F5344CB8AC3E}">
        <p14:creationId xmlns:p14="http://schemas.microsoft.com/office/powerpoint/2010/main" val="1751291681"/>
      </p:ext>
    </p:extLst>
  </p:cSld>
  <p:clrMapOvr>
    <a:masterClrMapping/>
  </p:clrMapOvr>
  <p:transition advTm="29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３</a:t>
            </a:r>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管理体制整備の内容</a:t>
            </a:r>
            <a:endParaRPr lang="ja-JP" altLang="en-US" sz="3674" dirty="0"/>
          </a:p>
        </p:txBody>
      </p:sp>
      <p:sp>
        <p:nvSpPr>
          <p:cNvPr id="6" name="四角形: 角を丸くする 5">
            <a:extLst>
              <a:ext uri="{FF2B5EF4-FFF2-40B4-BE49-F238E27FC236}">
                <a16:creationId xmlns:a16="http://schemas.microsoft.com/office/drawing/2014/main" id="{12421898-C712-4333-A4AB-79FEEE990FF9}"/>
              </a:ext>
            </a:extLst>
          </p:cNvPr>
          <p:cNvSpPr/>
          <p:nvPr/>
        </p:nvSpPr>
        <p:spPr>
          <a:xfrm>
            <a:off x="5965773" y="1646086"/>
            <a:ext cx="2410750" cy="841631"/>
          </a:xfrm>
          <a:prstGeom prst="roundRect">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r>
              <a:rPr kumimoji="1" lang="ja-JP" altLang="en-US" sz="2177" dirty="0">
                <a:solidFill>
                  <a:schemeClr val="tx1"/>
                </a:solidFill>
                <a:latin typeface="メイリオ" panose="020B0604030504040204" pitchFamily="50" charset="-128"/>
                <a:ea typeface="メイリオ" panose="020B0604030504040204" pitchFamily="50" charset="-128"/>
              </a:rPr>
              <a:t>に</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kumimoji="1" lang="ja-JP" altLang="en-US" sz="2177" dirty="0">
                <a:solidFill>
                  <a:schemeClr val="tx1"/>
                </a:solidFill>
                <a:latin typeface="メイリオ" panose="020B0604030504040204" pitchFamily="50" charset="-128"/>
                <a:ea typeface="メイリオ" panose="020B0604030504040204" pitchFamily="50" charset="-128"/>
              </a:rPr>
              <a:t>係る監査</a:t>
            </a:r>
            <a:endParaRPr kumimoji="1" lang="ja-JP" altLang="en-US" sz="2722"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873849FE-3D8A-4295-9CA2-6500053783D1}"/>
              </a:ext>
            </a:extLst>
          </p:cNvPr>
          <p:cNvSpPr/>
          <p:nvPr/>
        </p:nvSpPr>
        <p:spPr>
          <a:xfrm>
            <a:off x="5969473" y="2505215"/>
            <a:ext cx="2410750" cy="841631"/>
          </a:xfrm>
          <a:prstGeom prst="round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lang="ja-JP" altLang="en-US" sz="2177" dirty="0">
                <a:solidFill>
                  <a:schemeClr val="tx1"/>
                </a:solidFill>
                <a:latin typeface="メイリオ" panose="020B0604030504040204" pitchFamily="50" charset="-128"/>
                <a:ea typeface="メイリオ" panose="020B0604030504040204" pitchFamily="50" charset="-128"/>
              </a:rPr>
              <a:t>マニュアルの整備</a:t>
            </a:r>
            <a:endParaRPr kumimoji="1" lang="ja-JP" altLang="en-US" sz="2177"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039B9037-C05B-4020-AC83-F5EE33B59EC9}"/>
              </a:ext>
            </a:extLst>
          </p:cNvPr>
          <p:cNvSpPr/>
          <p:nvPr/>
        </p:nvSpPr>
        <p:spPr>
          <a:xfrm>
            <a:off x="5980583" y="3360647"/>
            <a:ext cx="2410750" cy="841631"/>
          </a:xfrm>
          <a:prstGeom prst="roundRect">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r>
              <a:rPr kumimoji="1" lang="ja-JP" altLang="en-US" sz="2177" dirty="0">
                <a:solidFill>
                  <a:schemeClr val="tx1"/>
                </a:solidFill>
                <a:latin typeface="メイリオ" panose="020B0604030504040204" pitchFamily="50" charset="-128"/>
                <a:ea typeface="メイリオ" panose="020B0604030504040204" pitchFamily="50" charset="-128"/>
              </a:rPr>
              <a:t>責任者</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lang="ja-JP" altLang="en-US" sz="2177" dirty="0">
                <a:solidFill>
                  <a:schemeClr val="tx1"/>
                </a:solidFill>
                <a:latin typeface="メイリオ" panose="020B0604030504040204" pitchFamily="50" charset="-128"/>
                <a:ea typeface="メイリオ" panose="020B0604030504040204" pitchFamily="50" charset="-128"/>
              </a:rPr>
              <a:t>の選任</a:t>
            </a:r>
            <a:endParaRPr kumimoji="1" lang="ja-JP" altLang="en-US" sz="2177" dirty="0">
              <a:solidFill>
                <a:schemeClr val="tx1"/>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B2C1D555-8A31-478E-A015-929ADA8B91B5}"/>
              </a:ext>
            </a:extLst>
          </p:cNvPr>
          <p:cNvSpPr/>
          <p:nvPr/>
        </p:nvSpPr>
        <p:spPr>
          <a:xfrm>
            <a:off x="3551313" y="2531136"/>
            <a:ext cx="2410750" cy="841631"/>
          </a:xfrm>
          <a:prstGeom prst="round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lang="ja-JP" altLang="en-US" sz="2177" dirty="0">
                <a:solidFill>
                  <a:schemeClr val="tx1"/>
                </a:solidFill>
                <a:latin typeface="メイリオ" panose="020B0604030504040204" pitchFamily="50" charset="-128"/>
                <a:ea typeface="メイリオ" panose="020B0604030504040204" pitchFamily="50" charset="-128"/>
              </a:rPr>
              <a:t>マニュアルの整備</a:t>
            </a:r>
            <a:endParaRPr kumimoji="1" lang="ja-JP" altLang="en-US" sz="2177" dirty="0">
              <a:solidFill>
                <a:schemeClr val="tx1"/>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CADDDD1C-511C-4760-A45A-1C52C62B59A2}"/>
              </a:ext>
            </a:extLst>
          </p:cNvPr>
          <p:cNvSpPr/>
          <p:nvPr/>
        </p:nvSpPr>
        <p:spPr>
          <a:xfrm>
            <a:off x="3562423" y="3364349"/>
            <a:ext cx="2410750" cy="841631"/>
          </a:xfrm>
          <a:prstGeom prst="roundRect">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r>
              <a:rPr kumimoji="1" lang="ja-JP" altLang="en-US" sz="2177" dirty="0">
                <a:solidFill>
                  <a:schemeClr val="tx1"/>
                </a:solidFill>
                <a:latin typeface="メイリオ" panose="020B0604030504040204" pitchFamily="50" charset="-128"/>
                <a:ea typeface="メイリオ" panose="020B0604030504040204" pitchFamily="50" charset="-128"/>
              </a:rPr>
              <a:t>責任者</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lang="ja-JP" altLang="en-US" sz="2177" dirty="0">
                <a:solidFill>
                  <a:schemeClr val="tx1"/>
                </a:solidFill>
                <a:latin typeface="メイリオ" panose="020B0604030504040204" pitchFamily="50" charset="-128"/>
                <a:ea typeface="メイリオ" panose="020B0604030504040204" pitchFamily="50" charset="-128"/>
              </a:rPr>
              <a:t>の選任</a:t>
            </a:r>
            <a:endParaRPr kumimoji="1" lang="ja-JP" altLang="en-US" sz="2177" dirty="0">
              <a:solidFill>
                <a:schemeClr val="tx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2748E0EE-C7E1-4D40-9798-73D2DD40BA78}"/>
              </a:ext>
            </a:extLst>
          </p:cNvPr>
          <p:cNvSpPr/>
          <p:nvPr/>
        </p:nvSpPr>
        <p:spPr>
          <a:xfrm>
            <a:off x="1155371" y="3356939"/>
            <a:ext cx="2410750" cy="841631"/>
          </a:xfrm>
          <a:prstGeom prst="roundRect">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r>
              <a:rPr kumimoji="1" lang="ja-JP" altLang="en-US" sz="2177" dirty="0">
                <a:solidFill>
                  <a:schemeClr val="tx1"/>
                </a:solidFill>
                <a:latin typeface="メイリオ" panose="020B0604030504040204" pitchFamily="50" charset="-128"/>
                <a:ea typeface="メイリオ" panose="020B0604030504040204" pitchFamily="50" charset="-128"/>
              </a:rPr>
              <a:t>責任者</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lang="ja-JP" altLang="en-US" sz="2177" dirty="0">
                <a:solidFill>
                  <a:schemeClr val="tx1"/>
                </a:solidFill>
                <a:latin typeface="メイリオ" panose="020B0604030504040204" pitchFamily="50" charset="-128"/>
                <a:ea typeface="メイリオ" panose="020B0604030504040204" pitchFamily="50" charset="-128"/>
              </a:rPr>
              <a:t>の選任</a:t>
            </a:r>
            <a:endParaRPr kumimoji="1" lang="ja-JP" altLang="en-US" sz="2177" dirty="0">
              <a:solidFill>
                <a:schemeClr val="tx1"/>
              </a:solidFill>
              <a:latin typeface="メイリオ" panose="020B0604030504040204" pitchFamily="50" charset="-128"/>
              <a:ea typeface="メイリオ" panose="020B0604030504040204" pitchFamily="50" charset="-128"/>
            </a:endParaRPr>
          </a:p>
        </p:txBody>
      </p:sp>
      <p:cxnSp>
        <p:nvCxnSpPr>
          <p:cNvPr id="16" name="直線コネクタ 15">
            <a:extLst>
              <a:ext uri="{FF2B5EF4-FFF2-40B4-BE49-F238E27FC236}">
                <a16:creationId xmlns:a16="http://schemas.microsoft.com/office/drawing/2014/main" id="{61FB0E2C-8221-4640-9F74-A990BB9B6A0F}"/>
              </a:ext>
            </a:extLst>
          </p:cNvPr>
          <p:cNvCxnSpPr/>
          <p:nvPr/>
        </p:nvCxnSpPr>
        <p:spPr>
          <a:xfrm>
            <a:off x="976215" y="4198570"/>
            <a:ext cx="7583575" cy="7409"/>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30E8DB48-CFAD-4E31-80E4-BD431DEF65DB}"/>
              </a:ext>
            </a:extLst>
          </p:cNvPr>
          <p:cNvSpPr txBox="1"/>
          <p:nvPr/>
        </p:nvSpPr>
        <p:spPr>
          <a:xfrm>
            <a:off x="1744184" y="4312355"/>
            <a:ext cx="1477556" cy="427361"/>
          </a:xfrm>
          <a:prstGeom prst="rect">
            <a:avLst/>
          </a:prstGeom>
          <a:noFill/>
        </p:spPr>
        <p:txBody>
          <a:bodyPr wrap="square" rtlCol="0">
            <a:spAutoFit/>
          </a:bodyPr>
          <a:lstStyle/>
          <a:p>
            <a:r>
              <a:rPr kumimoji="1" lang="ja-JP" altLang="en-US" sz="2177" dirty="0">
                <a:latin typeface="メイリオ" panose="020B0604030504040204" pitchFamily="50" charset="-128"/>
                <a:ea typeface="メイリオ" panose="020B0604030504040204" pitchFamily="50" charset="-128"/>
              </a:rPr>
              <a:t>２０未満</a:t>
            </a:r>
          </a:p>
        </p:txBody>
      </p:sp>
      <p:sp>
        <p:nvSpPr>
          <p:cNvPr id="18" name="テキスト ボックス 17">
            <a:extLst>
              <a:ext uri="{FF2B5EF4-FFF2-40B4-BE49-F238E27FC236}">
                <a16:creationId xmlns:a16="http://schemas.microsoft.com/office/drawing/2014/main" id="{34A9D333-9827-4B65-978A-1700AF6014C3}"/>
              </a:ext>
            </a:extLst>
          </p:cNvPr>
          <p:cNvSpPr txBox="1"/>
          <p:nvPr/>
        </p:nvSpPr>
        <p:spPr>
          <a:xfrm>
            <a:off x="3447631" y="4316057"/>
            <a:ext cx="2751437" cy="427361"/>
          </a:xfrm>
          <a:prstGeom prst="rect">
            <a:avLst/>
          </a:prstGeom>
          <a:noFill/>
        </p:spPr>
        <p:txBody>
          <a:bodyPr wrap="square" rtlCol="0">
            <a:spAutoFit/>
          </a:bodyPr>
          <a:lstStyle/>
          <a:p>
            <a:r>
              <a:rPr kumimoji="1" lang="ja-JP" altLang="en-US" sz="2177" dirty="0">
                <a:latin typeface="メイリオ" panose="020B0604030504040204" pitchFamily="50" charset="-128"/>
                <a:ea typeface="メイリオ" panose="020B0604030504040204" pitchFamily="50" charset="-128"/>
              </a:rPr>
              <a:t>２０以上１００未満</a:t>
            </a:r>
          </a:p>
        </p:txBody>
      </p:sp>
      <p:sp>
        <p:nvSpPr>
          <p:cNvPr id="19" name="テキスト ボックス 18">
            <a:extLst>
              <a:ext uri="{FF2B5EF4-FFF2-40B4-BE49-F238E27FC236}">
                <a16:creationId xmlns:a16="http://schemas.microsoft.com/office/drawing/2014/main" id="{46A5E478-B7E1-4A91-8352-05A627957BBF}"/>
              </a:ext>
            </a:extLst>
          </p:cNvPr>
          <p:cNvSpPr txBox="1"/>
          <p:nvPr/>
        </p:nvSpPr>
        <p:spPr>
          <a:xfrm>
            <a:off x="6450890" y="4319759"/>
            <a:ext cx="1770103" cy="427361"/>
          </a:xfrm>
          <a:prstGeom prst="rect">
            <a:avLst/>
          </a:prstGeom>
          <a:noFill/>
        </p:spPr>
        <p:txBody>
          <a:bodyPr wrap="square" rtlCol="0">
            <a:spAutoFit/>
          </a:bodyPr>
          <a:lstStyle/>
          <a:p>
            <a:r>
              <a:rPr kumimoji="1" lang="ja-JP" altLang="en-US" sz="2177" dirty="0">
                <a:latin typeface="メイリオ" panose="020B0604030504040204" pitchFamily="50" charset="-128"/>
                <a:ea typeface="メイリオ" panose="020B0604030504040204" pitchFamily="50" charset="-128"/>
              </a:rPr>
              <a:t>１００以上</a:t>
            </a:r>
          </a:p>
        </p:txBody>
      </p:sp>
      <p:sp>
        <p:nvSpPr>
          <p:cNvPr id="20" name="テキスト ボックス 19">
            <a:extLst>
              <a:ext uri="{FF2B5EF4-FFF2-40B4-BE49-F238E27FC236}">
                <a16:creationId xmlns:a16="http://schemas.microsoft.com/office/drawing/2014/main" id="{616D2457-3D1F-487B-96B5-DE455A6DC352}"/>
              </a:ext>
            </a:extLst>
          </p:cNvPr>
          <p:cNvSpPr txBox="1"/>
          <p:nvPr/>
        </p:nvSpPr>
        <p:spPr>
          <a:xfrm>
            <a:off x="2027008" y="4898528"/>
            <a:ext cx="5592682" cy="846129"/>
          </a:xfrm>
          <a:prstGeom prst="rect">
            <a:avLst/>
          </a:prstGeom>
          <a:noFill/>
        </p:spPr>
        <p:txBody>
          <a:bodyPr wrap="square" rtlCol="0">
            <a:spAutoFit/>
          </a:bodyPr>
          <a:lstStyle/>
          <a:p>
            <a:pPr algn="ctr"/>
            <a:r>
              <a:rPr lang="ja-JP" altLang="en-US" sz="2449" dirty="0">
                <a:latin typeface="メイリオ" panose="020B0604030504040204" pitchFamily="50" charset="-128"/>
                <a:ea typeface="メイリオ" panose="020B0604030504040204" pitchFamily="50" charset="-128"/>
              </a:rPr>
              <a:t>指定を受けている事業所数</a:t>
            </a:r>
            <a:endParaRPr lang="en-US" altLang="ja-JP" sz="2449" dirty="0">
              <a:latin typeface="メイリオ" panose="020B0604030504040204" pitchFamily="50" charset="-128"/>
              <a:ea typeface="メイリオ" panose="020B0604030504040204" pitchFamily="50" charset="-128"/>
            </a:endParaRPr>
          </a:p>
          <a:p>
            <a:pPr algn="ctr"/>
            <a:r>
              <a:rPr kumimoji="1" lang="ja-JP" altLang="en-US" sz="2449" dirty="0">
                <a:latin typeface="メイリオ" panose="020B0604030504040204" pitchFamily="50" charset="-128"/>
                <a:ea typeface="メイリオ" panose="020B0604030504040204" pitchFamily="50" charset="-128"/>
              </a:rPr>
              <a:t>（みなし事業所を除く）</a:t>
            </a:r>
          </a:p>
        </p:txBody>
      </p:sp>
    </p:spTree>
    <p:extLst>
      <p:ext uri="{BB962C8B-B14F-4D97-AF65-F5344CB8AC3E}">
        <p14:creationId xmlns:p14="http://schemas.microsoft.com/office/powerpoint/2010/main" val="4279148226"/>
      </p:ext>
    </p:extLst>
  </p:cSld>
  <p:clrMapOvr>
    <a:masterClrMapping/>
  </p:clrMapOvr>
  <p:transition advTm="42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994" b="1" dirty="0">
                <a:solidFill>
                  <a:srgbClr val="033355"/>
                </a:solidFill>
                <a:latin typeface="Meiryo" panose="020B0604030504040204" pitchFamily="50" charset="-128"/>
                <a:ea typeface="Meiryo" panose="020B0604030504040204" pitchFamily="50" charset="-128"/>
              </a:rPr>
              <a:t>(</a:t>
            </a:r>
            <a:r>
              <a:rPr lang="ja-JP" altLang="en-US" sz="2994" b="1" dirty="0">
                <a:solidFill>
                  <a:srgbClr val="033355"/>
                </a:solidFill>
                <a:latin typeface="Meiryo" panose="020B0604030504040204" pitchFamily="50" charset="-128"/>
                <a:ea typeface="Meiryo" panose="020B0604030504040204" pitchFamily="50" charset="-128"/>
              </a:rPr>
              <a:t>３</a:t>
            </a:r>
            <a:r>
              <a:rPr lang="en-US" altLang="ja-JP" sz="2994" b="1" dirty="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管理体制整備の内容</a:t>
            </a:r>
            <a:endParaRPr lang="ja-JP" altLang="en-US" sz="2994" dirty="0"/>
          </a:p>
        </p:txBody>
      </p:sp>
      <p:sp>
        <p:nvSpPr>
          <p:cNvPr id="3" name="コンテンツ プレースホルダー 2"/>
          <p:cNvSpPr>
            <a:spLocks noGrp="1"/>
          </p:cNvSpPr>
          <p:nvPr>
            <p:ph sz="half" idx="1"/>
          </p:nvPr>
        </p:nvSpPr>
        <p:spPr>
          <a:xfrm>
            <a:off x="942886" y="2007977"/>
            <a:ext cx="8212224" cy="4170461"/>
          </a:xfrm>
        </p:spPr>
        <p:txBody>
          <a:bodyPr spcCol="180000">
            <a:noAutofit/>
          </a:bodyPr>
          <a:lstStyle/>
          <a:p>
            <a:pPr marL="0" indent="0">
              <a:lnSpc>
                <a:spcPct val="120000"/>
              </a:lnSpc>
              <a:buNone/>
            </a:pPr>
            <a:endParaRPr lang="ja-JP" altLang="en-US" sz="2177" dirty="0">
              <a:solidFill>
                <a:srgbClr val="000000"/>
              </a:solidFill>
              <a:latin typeface="Meiryo" panose="020B0604030504040204" pitchFamily="50" charset="-128"/>
              <a:ea typeface="Meiryo" panose="020B0604030504040204" pitchFamily="50" charset="-128"/>
            </a:endParaRPr>
          </a:p>
          <a:p>
            <a:pPr marL="171461">
              <a:lnSpc>
                <a:spcPts val="68"/>
              </a:lnSpc>
              <a:buFont typeface="Wingdings" panose="05000000000000000000" pitchFamily="2" charset="2"/>
              <a:buChar char="Ø"/>
            </a:pPr>
            <a:r>
              <a:rPr lang="ja-JP" altLang="en-US" sz="2177" dirty="0">
                <a:solidFill>
                  <a:srgbClr val="000000"/>
                </a:solidFill>
                <a:latin typeface="Meiryo" panose="020B0604030504040204" pitchFamily="50" charset="-128"/>
                <a:ea typeface="Meiryo" panose="020B0604030504040204" pitchFamily="50" charset="-128"/>
              </a:rPr>
              <a:t>指定を受けた</a:t>
            </a:r>
            <a:r>
              <a:rPr lang="ja-JP" altLang="en-US" sz="2177" b="1" dirty="0">
                <a:solidFill>
                  <a:srgbClr val="FF0000"/>
                </a:solidFill>
                <a:latin typeface="Meiryo" panose="020B0604030504040204" pitchFamily="50" charset="-128"/>
                <a:ea typeface="Meiryo" panose="020B0604030504040204" pitchFamily="50" charset="-128"/>
              </a:rPr>
              <a:t>サービス種別ごとに</a:t>
            </a:r>
            <a:r>
              <a:rPr lang="en-US" altLang="ja-JP" sz="2177" b="1" dirty="0">
                <a:solidFill>
                  <a:srgbClr val="FF0000"/>
                </a:solidFill>
                <a:latin typeface="Meiryo" panose="020B0604030504040204" pitchFamily="50" charset="-128"/>
                <a:ea typeface="Meiryo" panose="020B0604030504040204" pitchFamily="50" charset="-128"/>
              </a:rPr>
              <a:t>1</a:t>
            </a:r>
            <a:r>
              <a:rPr lang="ja-JP" altLang="en-US" sz="2177" b="1" dirty="0">
                <a:solidFill>
                  <a:srgbClr val="FF0000"/>
                </a:solidFill>
                <a:latin typeface="Meiryo" panose="020B0604030504040204" pitchFamily="50" charset="-128"/>
                <a:ea typeface="Meiryo" panose="020B0604030504040204" pitchFamily="50" charset="-128"/>
              </a:rPr>
              <a:t>事業所と数える</a:t>
            </a:r>
            <a:r>
              <a:rPr lang="ja-JP" altLang="en-US" sz="2177" dirty="0">
                <a:solidFill>
                  <a:srgbClr val="000000"/>
                </a:solidFill>
                <a:latin typeface="Meiryo" panose="020B0604030504040204" pitchFamily="50" charset="-128"/>
                <a:ea typeface="Meiryo" panose="020B0604030504040204" pitchFamily="50" charset="-128"/>
              </a:rPr>
              <a:t>。</a:t>
            </a:r>
          </a:p>
          <a:p>
            <a:pPr algn="l">
              <a:lnSpc>
                <a:spcPct val="120000"/>
              </a:lnSpc>
              <a:buFont typeface="Wingdings" panose="05000000000000000000" pitchFamily="2" charset="2"/>
              <a:buChar char="Ø"/>
            </a:pPr>
            <a:r>
              <a:rPr lang="ja-JP" altLang="en-US" sz="2177" dirty="0">
                <a:solidFill>
                  <a:srgbClr val="000000"/>
                </a:solidFill>
                <a:latin typeface="Meiryo" panose="020B0604030504040204" pitchFamily="50" charset="-128"/>
                <a:ea typeface="Meiryo" panose="020B0604030504040204" pitchFamily="50" charset="-128"/>
              </a:rPr>
              <a:t>介護予防 及び 介護予防支援事業所を</a:t>
            </a:r>
            <a:r>
              <a:rPr lang="ja-JP" altLang="en-US" sz="2177" b="1" dirty="0">
                <a:solidFill>
                  <a:srgbClr val="FF0000"/>
                </a:solidFill>
                <a:latin typeface="Meiryo" panose="020B0604030504040204" pitchFamily="50" charset="-128"/>
                <a:ea typeface="Meiryo" panose="020B0604030504040204" pitchFamily="50" charset="-128"/>
              </a:rPr>
              <a:t>含む</a:t>
            </a:r>
            <a:r>
              <a:rPr lang="ja-JP" altLang="en-US" sz="2177" dirty="0">
                <a:solidFill>
                  <a:srgbClr val="000000"/>
                </a:solidFill>
                <a:latin typeface="Meiryo" panose="020B0604030504040204" pitchFamily="50" charset="-128"/>
                <a:ea typeface="Meiryo" panose="020B0604030504040204" pitchFamily="50" charset="-128"/>
              </a:rPr>
              <a:t>が、</a:t>
            </a:r>
            <a:r>
              <a:rPr lang="en-US" altLang="ja-JP" sz="2177" dirty="0">
                <a:solidFill>
                  <a:srgbClr val="000000"/>
                </a:solidFill>
                <a:latin typeface="Meiryo" panose="020B0604030504040204" pitchFamily="50" charset="-128"/>
                <a:ea typeface="Meiryo" panose="020B0604030504040204" pitchFamily="50" charset="-128"/>
              </a:rPr>
              <a:t/>
            </a:r>
            <a:br>
              <a:rPr lang="en-US" altLang="ja-JP" sz="2177" dirty="0">
                <a:solidFill>
                  <a:srgbClr val="000000"/>
                </a:solidFill>
                <a:latin typeface="Meiryo" panose="020B0604030504040204" pitchFamily="50" charset="-128"/>
                <a:ea typeface="Meiryo" panose="020B0604030504040204" pitchFamily="50" charset="-128"/>
              </a:rPr>
            </a:br>
            <a:r>
              <a:rPr lang="ja-JP" altLang="en-US" sz="2177" dirty="0">
                <a:solidFill>
                  <a:srgbClr val="000000"/>
                </a:solidFill>
                <a:latin typeface="Meiryo" panose="020B0604030504040204" pitchFamily="50" charset="-128"/>
                <a:ea typeface="Meiryo" panose="020B0604030504040204" pitchFamily="50" charset="-128"/>
              </a:rPr>
              <a:t>みなし事業所 及び 総合事業事業所は</a:t>
            </a:r>
            <a:r>
              <a:rPr lang="ja-JP" altLang="en-US" sz="2177" b="1" dirty="0">
                <a:solidFill>
                  <a:srgbClr val="0070C0"/>
                </a:solidFill>
                <a:latin typeface="Meiryo" panose="020B0604030504040204" pitchFamily="50" charset="-128"/>
                <a:ea typeface="Meiryo" panose="020B0604030504040204" pitchFamily="50" charset="-128"/>
              </a:rPr>
              <a:t>除く</a:t>
            </a:r>
            <a:r>
              <a:rPr lang="ja-JP" altLang="en-US" sz="2177" dirty="0">
                <a:solidFill>
                  <a:srgbClr val="000000"/>
                </a:solidFill>
                <a:latin typeface="Meiryo" panose="020B0604030504040204" pitchFamily="50" charset="-128"/>
                <a:ea typeface="Meiryo" panose="020B0604030504040204" pitchFamily="50" charset="-128"/>
              </a:rPr>
              <a:t>。</a:t>
            </a:r>
            <a:endParaRPr lang="en-US" altLang="ja-JP" sz="2177" dirty="0">
              <a:solidFill>
                <a:srgbClr val="000000"/>
              </a:solidFill>
              <a:latin typeface="Meiryo" panose="020B0604030504040204" pitchFamily="50" charset="-128"/>
              <a:ea typeface="Meiryo" panose="020B0604030504040204" pitchFamily="50" charset="-128"/>
            </a:endParaRPr>
          </a:p>
          <a:p>
            <a:pPr marL="0" indent="0">
              <a:lnSpc>
                <a:spcPct val="120000"/>
              </a:lnSpc>
              <a:buNone/>
            </a:pPr>
            <a:endParaRPr lang="en-US" altLang="ja-JP" sz="1089" dirty="0">
              <a:solidFill>
                <a:srgbClr val="000000"/>
              </a:solidFill>
              <a:latin typeface="Meiryo" panose="020B0604030504040204" pitchFamily="50" charset="-128"/>
              <a:ea typeface="Meiryo" panose="020B0604030504040204" pitchFamily="50" charset="-128"/>
            </a:endParaRPr>
          </a:p>
          <a:p>
            <a:pPr marL="789579" indent="-789579">
              <a:lnSpc>
                <a:spcPct val="120000"/>
              </a:lnSpc>
              <a:spcBef>
                <a:spcPts val="0"/>
              </a:spcBef>
              <a:buNone/>
            </a:pPr>
            <a:r>
              <a:rPr lang="ja-JP" altLang="en-US" sz="2177" dirty="0">
                <a:solidFill>
                  <a:srgbClr val="000000"/>
                </a:solidFill>
                <a:latin typeface="Meiryo" panose="020B0604030504040204" pitchFamily="50" charset="-128"/>
                <a:ea typeface="Meiryo" panose="020B0604030504040204" pitchFamily="50" charset="-128"/>
              </a:rPr>
              <a:t>例１）同一事業所が訪問看護と介護予防訪問看護を運営</a:t>
            </a:r>
            <a:endParaRPr lang="en-US" altLang="ja-JP" sz="2177" dirty="0">
              <a:solidFill>
                <a:srgbClr val="000000"/>
              </a:solidFill>
              <a:latin typeface="Meiryo" panose="020B0604030504040204" pitchFamily="50" charset="-128"/>
              <a:ea typeface="Meiryo" panose="020B0604030504040204" pitchFamily="50" charset="-128"/>
            </a:endParaRPr>
          </a:p>
          <a:p>
            <a:pPr marL="789579" indent="0">
              <a:lnSpc>
                <a:spcPct val="120000"/>
              </a:lnSpc>
              <a:spcBef>
                <a:spcPts val="0"/>
              </a:spcBef>
              <a:buNone/>
            </a:pPr>
            <a:r>
              <a:rPr lang="ja-JP" altLang="en-US" sz="2177" dirty="0">
                <a:solidFill>
                  <a:srgbClr val="000000"/>
                </a:solidFill>
                <a:latin typeface="Meiryo" panose="020B0604030504040204" pitchFamily="50" charset="-128"/>
                <a:ea typeface="Meiryo" panose="020B0604030504040204" pitchFamily="50" charset="-128"/>
              </a:rPr>
              <a:t>⇒事業所数は２</a:t>
            </a:r>
            <a:endParaRPr lang="en-US" altLang="ja-JP" sz="2177" dirty="0">
              <a:solidFill>
                <a:srgbClr val="000000"/>
              </a:solidFill>
              <a:latin typeface="Meiryo" panose="020B0604030504040204" pitchFamily="50" charset="-128"/>
              <a:ea typeface="Meiryo" panose="020B0604030504040204" pitchFamily="50" charset="-128"/>
            </a:endParaRPr>
          </a:p>
          <a:p>
            <a:pPr marL="789579" indent="-789579">
              <a:lnSpc>
                <a:spcPct val="120000"/>
              </a:lnSpc>
              <a:buNone/>
            </a:pPr>
            <a:r>
              <a:rPr lang="ja-JP" altLang="en-US" sz="2177" dirty="0">
                <a:solidFill>
                  <a:srgbClr val="000000"/>
                </a:solidFill>
                <a:latin typeface="Meiryo" panose="020B0604030504040204" pitchFamily="50" charset="-128"/>
                <a:ea typeface="Meiryo" panose="020B0604030504040204" pitchFamily="50" charset="-128"/>
              </a:rPr>
              <a:t>例２）同一事業所が訪問介護と総合事業</a:t>
            </a:r>
            <a:r>
              <a:rPr lang="en-US" altLang="ja-JP" sz="2177" dirty="0">
                <a:solidFill>
                  <a:srgbClr val="000000"/>
                </a:solidFill>
                <a:latin typeface="Meiryo" panose="020B0604030504040204" pitchFamily="50" charset="-128"/>
                <a:ea typeface="Meiryo" panose="020B0604030504040204" pitchFamily="50" charset="-128"/>
              </a:rPr>
              <a:t>(</a:t>
            </a:r>
            <a:r>
              <a:rPr lang="ja-JP" altLang="en-US" sz="2177" dirty="0">
                <a:solidFill>
                  <a:srgbClr val="000000"/>
                </a:solidFill>
                <a:latin typeface="Meiryo" panose="020B0604030504040204" pitchFamily="50" charset="-128"/>
                <a:ea typeface="Meiryo" panose="020B0604030504040204" pitchFamily="50" charset="-128"/>
              </a:rPr>
              <a:t>訪問型サポートサービス）を運営</a:t>
            </a:r>
            <a:endParaRPr lang="en-US" altLang="ja-JP" sz="2177" dirty="0">
              <a:solidFill>
                <a:srgbClr val="000000"/>
              </a:solidFill>
              <a:latin typeface="Meiryo" panose="020B0604030504040204" pitchFamily="50" charset="-128"/>
              <a:ea typeface="Meiryo" panose="020B0604030504040204" pitchFamily="50" charset="-128"/>
            </a:endParaRPr>
          </a:p>
          <a:p>
            <a:pPr marL="789579" indent="0">
              <a:lnSpc>
                <a:spcPct val="120000"/>
              </a:lnSpc>
              <a:spcBef>
                <a:spcPts val="0"/>
              </a:spcBef>
              <a:buNone/>
            </a:pPr>
            <a:r>
              <a:rPr lang="ja-JP" altLang="en-US" sz="2177" dirty="0">
                <a:solidFill>
                  <a:srgbClr val="000000"/>
                </a:solidFill>
                <a:latin typeface="Meiryo" panose="020B0604030504040204" pitchFamily="50" charset="-128"/>
                <a:ea typeface="Meiryo" panose="020B0604030504040204" pitchFamily="50" charset="-128"/>
              </a:rPr>
              <a:t>⇒事業所数は１</a:t>
            </a:r>
            <a:endParaRPr lang="ja-JP" altLang="en-US" sz="2177" dirty="0"/>
          </a:p>
        </p:txBody>
      </p:sp>
      <p:sp>
        <p:nvSpPr>
          <p:cNvPr id="4" name="テキスト ボックス 3">
            <a:extLst>
              <a:ext uri="{FF2B5EF4-FFF2-40B4-BE49-F238E27FC236}">
                <a16:creationId xmlns:a16="http://schemas.microsoft.com/office/drawing/2014/main" id="{FCB21212-972B-40C8-BAFD-4D60DB519436}"/>
              </a:ext>
            </a:extLst>
          </p:cNvPr>
          <p:cNvSpPr txBox="1"/>
          <p:nvPr/>
        </p:nvSpPr>
        <p:spPr>
          <a:xfrm>
            <a:off x="931776" y="1741346"/>
            <a:ext cx="3421709" cy="469231"/>
          </a:xfrm>
          <a:prstGeom prst="rect">
            <a:avLst/>
          </a:prstGeom>
          <a:noFill/>
        </p:spPr>
        <p:txBody>
          <a:bodyPr wrap="square" rtlCol="0">
            <a:spAutoFit/>
          </a:bodyPr>
          <a:lstStyle/>
          <a:p>
            <a:r>
              <a:rPr kumimoji="1" lang="ja-JP" altLang="en-US" sz="2449" dirty="0">
                <a:latin typeface="メイリオ" panose="020B0604030504040204" pitchFamily="50" charset="-128"/>
                <a:ea typeface="メイリオ" panose="020B0604030504040204" pitchFamily="50" charset="-128"/>
              </a:rPr>
              <a:t>事業所等の数え方</a:t>
            </a:r>
          </a:p>
        </p:txBody>
      </p:sp>
    </p:spTree>
    <p:extLst>
      <p:ext uri="{BB962C8B-B14F-4D97-AF65-F5344CB8AC3E}">
        <p14:creationId xmlns:p14="http://schemas.microsoft.com/office/powerpoint/2010/main" val="18274716"/>
      </p:ext>
    </p:extLst>
  </p:cSld>
  <p:clrMapOvr>
    <a:masterClrMapping/>
  </p:clrMapOvr>
  <p:transition advTm="51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D787B1-F0EB-4CFA-A637-3049A6CC469F}"/>
              </a:ext>
            </a:extLst>
          </p:cNvPr>
          <p:cNvSpPr>
            <a:spLocks noGrp="1"/>
          </p:cNvSpPr>
          <p:nvPr>
            <p:ph type="title"/>
          </p:nvPr>
        </p:nvSpPr>
        <p:spPr/>
        <p:txBody>
          <a:bodyPr>
            <a:normAutofit/>
          </a:bodyPr>
          <a:lstStyle/>
          <a:p>
            <a:r>
              <a:rPr lang="en-US" altLang="ja-JP" sz="2994" b="1" dirty="0">
                <a:solidFill>
                  <a:srgbClr val="033355"/>
                </a:solidFill>
                <a:latin typeface="Meiryo" panose="020B0604030504040204" pitchFamily="50" charset="-128"/>
                <a:ea typeface="Meiryo" panose="020B0604030504040204" pitchFamily="50" charset="-128"/>
              </a:rPr>
              <a:t>(</a:t>
            </a:r>
            <a:r>
              <a:rPr lang="ja-JP" altLang="en-US" sz="2994" b="1" dirty="0">
                <a:solidFill>
                  <a:srgbClr val="033355"/>
                </a:solidFill>
                <a:latin typeface="Meiryo" panose="020B0604030504040204" pitchFamily="50" charset="-128"/>
                <a:ea typeface="Meiryo" panose="020B0604030504040204" pitchFamily="50" charset="-128"/>
              </a:rPr>
              <a:t>３</a:t>
            </a:r>
            <a:r>
              <a:rPr lang="en-US" altLang="ja-JP" sz="2994" b="1" dirty="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管理体制整備の内容</a:t>
            </a:r>
            <a:endParaRPr lang="ja-JP" altLang="en-US" sz="2994" dirty="0"/>
          </a:p>
        </p:txBody>
      </p:sp>
      <p:sp>
        <p:nvSpPr>
          <p:cNvPr id="5" name="四角形: 角を丸くする 4">
            <a:extLst>
              <a:ext uri="{FF2B5EF4-FFF2-40B4-BE49-F238E27FC236}">
                <a16:creationId xmlns:a16="http://schemas.microsoft.com/office/drawing/2014/main" id="{6CDE5508-3CE2-49A8-BB3B-14A8351AC69B}"/>
              </a:ext>
            </a:extLst>
          </p:cNvPr>
          <p:cNvSpPr/>
          <p:nvPr/>
        </p:nvSpPr>
        <p:spPr>
          <a:xfrm>
            <a:off x="1044274" y="1830222"/>
            <a:ext cx="2410750" cy="841631"/>
          </a:xfrm>
          <a:prstGeom prst="roundRect">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r>
              <a:rPr kumimoji="1" lang="ja-JP" altLang="en-US" sz="2177" dirty="0">
                <a:solidFill>
                  <a:schemeClr val="tx1"/>
                </a:solidFill>
                <a:latin typeface="メイリオ" panose="020B0604030504040204" pitchFamily="50" charset="-128"/>
                <a:ea typeface="メイリオ" panose="020B0604030504040204" pitchFamily="50" charset="-128"/>
              </a:rPr>
              <a:t>責任者</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lang="ja-JP" altLang="en-US" sz="2177" dirty="0">
                <a:solidFill>
                  <a:schemeClr val="tx1"/>
                </a:solidFill>
                <a:latin typeface="メイリオ" panose="020B0604030504040204" pitchFamily="50" charset="-128"/>
                <a:ea typeface="メイリオ" panose="020B0604030504040204" pitchFamily="50" charset="-128"/>
              </a:rPr>
              <a:t>の選任</a:t>
            </a:r>
            <a:endParaRPr kumimoji="1" lang="ja-JP" altLang="en-US" sz="2177"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861A3CE-8FDD-4ACD-9659-4723E1E22097}"/>
              </a:ext>
            </a:extLst>
          </p:cNvPr>
          <p:cNvSpPr txBox="1"/>
          <p:nvPr/>
        </p:nvSpPr>
        <p:spPr>
          <a:xfrm>
            <a:off x="1044275" y="2968113"/>
            <a:ext cx="7743298" cy="1449243"/>
          </a:xfrm>
          <a:prstGeom prst="rect">
            <a:avLst/>
          </a:prstGeom>
          <a:noFill/>
        </p:spPr>
        <p:txBody>
          <a:bodyPr wrap="square" rtlCol="0">
            <a:spAutoFit/>
          </a:bodyPr>
          <a:lstStyle/>
          <a:p>
            <a:pPr marL="388849" indent="-388849">
              <a:lnSpc>
                <a:spcPct val="120000"/>
              </a:lnSpc>
              <a:buFont typeface="Wingdings" panose="05000000000000000000" pitchFamily="2" charset="2"/>
              <a:buChar char="Ø"/>
            </a:pPr>
            <a:r>
              <a:rPr kumimoji="1" lang="ja-JP" altLang="en-US" sz="2449" dirty="0">
                <a:latin typeface="メイリオ" panose="020B0604030504040204" pitchFamily="50" charset="-128"/>
                <a:ea typeface="メイリオ" panose="020B0604030504040204" pitchFamily="50" charset="-128"/>
              </a:rPr>
              <a:t>介護保険法・介護保険法に基づく命令の内容に精通した法務担当の責任者の選任</a:t>
            </a:r>
            <a:endParaRPr kumimoji="1" lang="en-US" altLang="ja-JP" sz="2449" dirty="0">
              <a:latin typeface="メイリオ" panose="020B0604030504040204" pitchFamily="50" charset="-128"/>
              <a:ea typeface="メイリオ" panose="020B0604030504040204" pitchFamily="50" charset="-128"/>
            </a:endParaRPr>
          </a:p>
          <a:p>
            <a:pPr marL="388849" indent="-388849">
              <a:lnSpc>
                <a:spcPct val="120000"/>
              </a:lnSpc>
              <a:buFont typeface="Wingdings" panose="05000000000000000000" pitchFamily="2" charset="2"/>
              <a:buChar char="Ø"/>
            </a:pPr>
            <a:r>
              <a:rPr lang="ja-JP" altLang="en-US" sz="2449" dirty="0">
                <a:latin typeface="メイリオ" panose="020B0604030504040204" pitchFamily="50" charset="-128"/>
                <a:ea typeface="メイリオ" panose="020B0604030504040204" pitchFamily="50" charset="-128"/>
              </a:rPr>
              <a:t>事業者内部の法令遵守を確保できる者の選任</a:t>
            </a:r>
            <a:endParaRPr kumimoji="1" lang="ja-JP" altLang="en-US" sz="2449"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7948580"/>
      </p:ext>
    </p:extLst>
  </p:cSld>
  <p:clrMapOvr>
    <a:masterClrMapping/>
  </p:clrMapOvr>
  <p:transition advTm="37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D787B1-F0EB-4CFA-A637-3049A6CC469F}"/>
              </a:ext>
            </a:extLst>
          </p:cNvPr>
          <p:cNvSpPr>
            <a:spLocks noGrp="1"/>
          </p:cNvSpPr>
          <p:nvPr>
            <p:ph type="title"/>
          </p:nvPr>
        </p:nvSpPr>
        <p:spPr/>
        <p:txBody>
          <a:bodyPr>
            <a:normAutofit/>
          </a:bodyPr>
          <a:lstStyle/>
          <a:p>
            <a:r>
              <a:rPr lang="en-US" altLang="ja-JP" sz="2994" b="1" dirty="0">
                <a:solidFill>
                  <a:srgbClr val="033355"/>
                </a:solidFill>
                <a:latin typeface="Meiryo" panose="020B0604030504040204" pitchFamily="50" charset="-128"/>
                <a:ea typeface="Meiryo" panose="020B0604030504040204" pitchFamily="50" charset="-128"/>
              </a:rPr>
              <a:t>(</a:t>
            </a:r>
            <a:r>
              <a:rPr lang="ja-JP" altLang="en-US" sz="2994" b="1" dirty="0">
                <a:solidFill>
                  <a:srgbClr val="033355"/>
                </a:solidFill>
                <a:latin typeface="Meiryo" panose="020B0604030504040204" pitchFamily="50" charset="-128"/>
                <a:ea typeface="Meiryo" panose="020B0604030504040204" pitchFamily="50" charset="-128"/>
              </a:rPr>
              <a:t>３</a:t>
            </a:r>
            <a:r>
              <a:rPr lang="en-US" altLang="ja-JP" sz="2994" b="1" dirty="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管理体制整備の内容</a:t>
            </a:r>
            <a:endParaRPr lang="ja-JP" altLang="en-US" sz="2994" dirty="0"/>
          </a:p>
        </p:txBody>
      </p:sp>
      <p:sp>
        <p:nvSpPr>
          <p:cNvPr id="5" name="四角形: 角を丸くする 4">
            <a:extLst>
              <a:ext uri="{FF2B5EF4-FFF2-40B4-BE49-F238E27FC236}">
                <a16:creationId xmlns:a16="http://schemas.microsoft.com/office/drawing/2014/main" id="{AECAE34E-4707-4F86-9A91-B75AE5826EC0}"/>
              </a:ext>
            </a:extLst>
          </p:cNvPr>
          <p:cNvSpPr/>
          <p:nvPr/>
        </p:nvSpPr>
        <p:spPr>
          <a:xfrm>
            <a:off x="1051685" y="1809021"/>
            <a:ext cx="2410750" cy="841631"/>
          </a:xfrm>
          <a:prstGeom prst="round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lang="ja-JP" altLang="en-US" sz="2177" dirty="0">
                <a:solidFill>
                  <a:schemeClr val="tx1"/>
                </a:solidFill>
                <a:latin typeface="メイリオ" panose="020B0604030504040204" pitchFamily="50" charset="-128"/>
                <a:ea typeface="メイリオ" panose="020B0604030504040204" pitchFamily="50" charset="-128"/>
              </a:rPr>
              <a:t>マニュアルの整備</a:t>
            </a:r>
            <a:endParaRPr kumimoji="1" lang="ja-JP" altLang="en-US" sz="2177"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077ADE2-17A6-45BF-BCA5-0116A3AF4B94}"/>
              </a:ext>
            </a:extLst>
          </p:cNvPr>
          <p:cNvSpPr txBox="1"/>
          <p:nvPr/>
        </p:nvSpPr>
        <p:spPr>
          <a:xfrm>
            <a:off x="1044275" y="2968113"/>
            <a:ext cx="7743298" cy="1449243"/>
          </a:xfrm>
          <a:prstGeom prst="rect">
            <a:avLst/>
          </a:prstGeom>
          <a:noFill/>
        </p:spPr>
        <p:txBody>
          <a:bodyPr wrap="square" rtlCol="0">
            <a:spAutoFit/>
          </a:bodyPr>
          <a:lstStyle/>
          <a:p>
            <a:pPr marL="388849" indent="-388849">
              <a:lnSpc>
                <a:spcPct val="120000"/>
              </a:lnSpc>
              <a:buFont typeface="Wingdings" panose="05000000000000000000" pitchFamily="2" charset="2"/>
              <a:buChar char="Ø"/>
            </a:pPr>
            <a:r>
              <a:rPr lang="ja-JP" altLang="en-US" sz="2449" dirty="0">
                <a:latin typeface="メイリオ" panose="020B0604030504040204" pitchFamily="50" charset="-128"/>
                <a:ea typeface="メイリオ" panose="020B0604030504040204" pitchFamily="50" charset="-128"/>
              </a:rPr>
              <a:t>介護保険法及び介護保険法に基づく命令の遵守を確保するための内容を盛り込む</a:t>
            </a:r>
            <a:endParaRPr lang="en-US" altLang="ja-JP" sz="2449" dirty="0">
              <a:latin typeface="メイリオ" panose="020B0604030504040204" pitchFamily="50" charset="-128"/>
              <a:ea typeface="メイリオ" panose="020B0604030504040204" pitchFamily="50" charset="-128"/>
            </a:endParaRPr>
          </a:p>
          <a:p>
            <a:pPr marL="388849" indent="-388849">
              <a:lnSpc>
                <a:spcPct val="120000"/>
              </a:lnSpc>
              <a:buFont typeface="Wingdings" panose="05000000000000000000" pitchFamily="2" charset="2"/>
              <a:buChar char="Ø"/>
            </a:pPr>
            <a:r>
              <a:rPr lang="ja-JP" altLang="en-US" sz="2449" dirty="0">
                <a:latin typeface="メイリオ" panose="020B0604030504040204" pitchFamily="50" charset="-128"/>
                <a:ea typeface="メイリオ" panose="020B0604030504040204" pitchFamily="50" charset="-128"/>
              </a:rPr>
              <a:t>チェックリストを作成しなくても差し支えない</a:t>
            </a:r>
            <a:endParaRPr lang="en-US" altLang="ja-JP" sz="2449"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67727429"/>
      </p:ext>
    </p:extLst>
  </p:cSld>
  <p:clrMapOvr>
    <a:masterClrMapping/>
  </p:clrMapOvr>
  <p:transition advTm="42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D787B1-F0EB-4CFA-A637-3049A6CC469F}"/>
              </a:ext>
            </a:extLst>
          </p:cNvPr>
          <p:cNvSpPr>
            <a:spLocks noGrp="1"/>
          </p:cNvSpPr>
          <p:nvPr>
            <p:ph type="title"/>
          </p:nvPr>
        </p:nvSpPr>
        <p:spPr/>
        <p:txBody>
          <a:bodyPr>
            <a:normAutofit/>
          </a:bodyPr>
          <a:lstStyle/>
          <a:p>
            <a:r>
              <a:rPr lang="en-US" altLang="ja-JP" sz="2994" b="1" dirty="0">
                <a:solidFill>
                  <a:srgbClr val="033355"/>
                </a:solidFill>
                <a:latin typeface="Meiryo" panose="020B0604030504040204" pitchFamily="50" charset="-128"/>
                <a:ea typeface="Meiryo" panose="020B0604030504040204" pitchFamily="50" charset="-128"/>
              </a:rPr>
              <a:t>(</a:t>
            </a:r>
            <a:r>
              <a:rPr lang="ja-JP" altLang="en-US" sz="2994" b="1" dirty="0">
                <a:solidFill>
                  <a:srgbClr val="033355"/>
                </a:solidFill>
                <a:latin typeface="Meiryo" panose="020B0604030504040204" pitchFamily="50" charset="-128"/>
                <a:ea typeface="Meiryo" panose="020B0604030504040204" pitchFamily="50" charset="-128"/>
              </a:rPr>
              <a:t>３</a:t>
            </a:r>
            <a:r>
              <a:rPr lang="en-US" altLang="ja-JP" sz="2994" b="1" dirty="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管理体制整備の内容</a:t>
            </a:r>
            <a:endParaRPr lang="ja-JP" altLang="en-US" sz="2994" dirty="0"/>
          </a:p>
        </p:txBody>
      </p:sp>
      <p:sp>
        <p:nvSpPr>
          <p:cNvPr id="5" name="四角形: 角を丸くする 4">
            <a:extLst>
              <a:ext uri="{FF2B5EF4-FFF2-40B4-BE49-F238E27FC236}">
                <a16:creationId xmlns:a16="http://schemas.microsoft.com/office/drawing/2014/main" id="{2E67FE69-F991-40C7-9818-A3698BB5FBE2}"/>
              </a:ext>
            </a:extLst>
          </p:cNvPr>
          <p:cNvSpPr/>
          <p:nvPr/>
        </p:nvSpPr>
        <p:spPr>
          <a:xfrm>
            <a:off x="1044286" y="1801620"/>
            <a:ext cx="2410750" cy="841631"/>
          </a:xfrm>
          <a:prstGeom prst="roundRect">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77" dirty="0">
                <a:solidFill>
                  <a:schemeClr val="tx1"/>
                </a:solidFill>
                <a:latin typeface="メイリオ" panose="020B0604030504040204" pitchFamily="50" charset="-128"/>
                <a:ea typeface="メイリオ" panose="020B0604030504040204" pitchFamily="50" charset="-128"/>
              </a:rPr>
              <a:t>法令</a:t>
            </a:r>
            <a:r>
              <a:rPr lang="ja-JP" altLang="en-US" sz="2177" dirty="0">
                <a:solidFill>
                  <a:schemeClr val="tx1"/>
                </a:solidFill>
                <a:latin typeface="メイリオ" panose="020B0604030504040204" pitchFamily="50" charset="-128"/>
                <a:ea typeface="メイリオ" panose="020B0604030504040204" pitchFamily="50" charset="-128"/>
              </a:rPr>
              <a:t>遵守</a:t>
            </a:r>
            <a:r>
              <a:rPr kumimoji="1" lang="ja-JP" altLang="en-US" sz="2177" dirty="0">
                <a:solidFill>
                  <a:schemeClr val="tx1"/>
                </a:solidFill>
                <a:latin typeface="メイリオ" panose="020B0604030504040204" pitchFamily="50" charset="-128"/>
                <a:ea typeface="メイリオ" panose="020B0604030504040204" pitchFamily="50" charset="-128"/>
              </a:rPr>
              <a:t>に</a:t>
            </a:r>
            <a:endParaRPr kumimoji="1" lang="en-US" altLang="ja-JP" sz="2177" dirty="0">
              <a:solidFill>
                <a:schemeClr val="tx1"/>
              </a:solidFill>
              <a:latin typeface="メイリオ" panose="020B0604030504040204" pitchFamily="50" charset="-128"/>
              <a:ea typeface="メイリオ" panose="020B0604030504040204" pitchFamily="50" charset="-128"/>
            </a:endParaRPr>
          </a:p>
          <a:p>
            <a:pPr algn="ctr"/>
            <a:r>
              <a:rPr kumimoji="1" lang="ja-JP" altLang="en-US" sz="2177" dirty="0">
                <a:solidFill>
                  <a:schemeClr val="tx1"/>
                </a:solidFill>
                <a:latin typeface="メイリオ" panose="020B0604030504040204" pitchFamily="50" charset="-128"/>
                <a:ea typeface="メイリオ" panose="020B0604030504040204" pitchFamily="50" charset="-128"/>
              </a:rPr>
              <a:t>係る監査</a:t>
            </a:r>
            <a:endParaRPr kumimoji="1" lang="ja-JP" altLang="en-US" sz="2722"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21F7C60-AC70-42D3-8B47-33708728570D}"/>
              </a:ext>
            </a:extLst>
          </p:cNvPr>
          <p:cNvSpPr txBox="1"/>
          <p:nvPr/>
        </p:nvSpPr>
        <p:spPr>
          <a:xfrm>
            <a:off x="1044275" y="2968113"/>
            <a:ext cx="7743298" cy="3258456"/>
          </a:xfrm>
          <a:prstGeom prst="rect">
            <a:avLst/>
          </a:prstGeom>
          <a:noFill/>
        </p:spPr>
        <p:txBody>
          <a:bodyPr wrap="square" rtlCol="0">
            <a:spAutoFit/>
          </a:bodyPr>
          <a:lstStyle/>
          <a:p>
            <a:pPr marL="388849" indent="-388849">
              <a:lnSpc>
                <a:spcPct val="120000"/>
              </a:lnSpc>
              <a:buFont typeface="Wingdings" panose="05000000000000000000" pitchFamily="2" charset="2"/>
              <a:buChar char="Ø"/>
            </a:pPr>
            <a:r>
              <a:rPr lang="ja-JP" altLang="en-US" sz="2449" dirty="0">
                <a:latin typeface="メイリオ" panose="020B0604030504040204" pitchFamily="50" charset="-128"/>
                <a:ea typeface="メイリオ" panose="020B0604030504040204" pitchFamily="50" charset="-128"/>
              </a:rPr>
              <a:t>事業者（医療法人、社会福祉法人、特定非営利活動法人、株式会社等）が、監査を行っている場合には、その監査をもって介護保険法に基づく「法令遵守に係る監査」とすることができる</a:t>
            </a:r>
            <a:endParaRPr lang="en-US" altLang="ja-JP" sz="2449" dirty="0">
              <a:latin typeface="メイリオ" panose="020B0604030504040204" pitchFamily="50" charset="-128"/>
              <a:ea typeface="メイリオ" panose="020B0604030504040204" pitchFamily="50" charset="-128"/>
            </a:endParaRPr>
          </a:p>
          <a:p>
            <a:pPr marL="388849" indent="-388849">
              <a:lnSpc>
                <a:spcPct val="120000"/>
              </a:lnSpc>
              <a:buFont typeface="Wingdings" panose="05000000000000000000" pitchFamily="2" charset="2"/>
              <a:buChar char="Ø"/>
            </a:pPr>
            <a:r>
              <a:rPr lang="ja-JP" altLang="en-US" sz="2449" dirty="0">
                <a:latin typeface="メイリオ" panose="020B0604030504040204" pitchFamily="50" charset="-128"/>
                <a:ea typeface="メイリオ" panose="020B0604030504040204" pitchFamily="50" charset="-128"/>
              </a:rPr>
              <a:t>内部監査・外部監査どちらでも可</a:t>
            </a:r>
            <a:endParaRPr lang="en-US" altLang="ja-JP" sz="2449" dirty="0">
              <a:latin typeface="メイリオ" panose="020B0604030504040204" pitchFamily="50" charset="-128"/>
              <a:ea typeface="メイリオ" panose="020B0604030504040204" pitchFamily="50" charset="-128"/>
            </a:endParaRPr>
          </a:p>
          <a:p>
            <a:pPr marL="388849" indent="-388849">
              <a:lnSpc>
                <a:spcPct val="120000"/>
              </a:lnSpc>
              <a:buFont typeface="Wingdings" panose="05000000000000000000" pitchFamily="2" charset="2"/>
              <a:buChar char="Ø"/>
            </a:pPr>
            <a:endParaRPr lang="ja-JP" altLang="en-US" sz="2449" dirty="0">
              <a:latin typeface="メイリオ" panose="020B0604030504040204" pitchFamily="50" charset="-128"/>
              <a:ea typeface="メイリオ" panose="020B0604030504040204" pitchFamily="50" charset="-128"/>
            </a:endParaRPr>
          </a:p>
          <a:p>
            <a:pPr marL="388849" indent="-388849">
              <a:lnSpc>
                <a:spcPct val="120000"/>
              </a:lnSpc>
              <a:buFont typeface="Wingdings" panose="05000000000000000000" pitchFamily="2" charset="2"/>
              <a:buChar char="Ø"/>
            </a:pPr>
            <a:endParaRPr lang="en-US" altLang="ja-JP" sz="2449"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5976369"/>
      </p:ext>
    </p:extLst>
  </p:cSld>
  <p:clrMapOvr>
    <a:masterClrMapping/>
  </p:clrMapOvr>
  <p:transition advTm="49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299938"/>
            <a:ext cx="8001000" cy="752798"/>
          </a:xfrm>
        </p:spPr>
        <p:txBody>
          <a:bodyPr>
            <a:normAutofit/>
          </a:bodyPr>
          <a:lstStyle/>
          <a:p>
            <a:r>
              <a:rPr kumimoji="1" lang="ja-JP" altLang="en-US" sz="3600" b="1" dirty="0" smtClean="0">
                <a:solidFill>
                  <a:srgbClr val="FF0000"/>
                </a:solidFill>
              </a:rPr>
              <a:t>お気を付けください！！</a:t>
            </a:r>
            <a:endParaRPr kumimoji="1" lang="ja-JP" sz="3600" b="1" dirty="0">
              <a:solidFill>
                <a:srgbClr val="FF0000"/>
              </a:solidFill>
            </a:endParaRPr>
          </a:p>
        </p:txBody>
      </p:sp>
      <p:sp>
        <p:nvSpPr>
          <p:cNvPr id="3" name="Rectangle 2"/>
          <p:cNvSpPr>
            <a:spLocks noGrp="1"/>
          </p:cNvSpPr>
          <p:nvPr>
            <p:ph idx="1"/>
          </p:nvPr>
        </p:nvSpPr>
        <p:spPr>
          <a:xfrm>
            <a:off x="833702" y="1052736"/>
            <a:ext cx="7829550" cy="3180194"/>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lnSpcReduction="10000"/>
          </a:bodyPr>
          <a:lstStyle/>
          <a:p>
            <a:pPr marL="0" indent="0">
              <a:buNone/>
            </a:pPr>
            <a:r>
              <a:rPr lang="ja-JP" altLang="en-US" dirty="0" smtClean="0"/>
              <a:t>人員配置の欠如等、算定要件を満たしていないにもかかわらず加算を算定したり、関係法令や、運営に関する基準を遵守していない等により介護報酬の返還を求める事例が増えています。数年に遡り返還を要する事例もあり、多額の返還金が発生する場合もあります。</a:t>
            </a:r>
            <a:endParaRPr lang="en-US" altLang="ja-JP" dirty="0" smtClean="0"/>
          </a:p>
          <a:p>
            <a:pPr marL="0" indent="0">
              <a:buNone/>
            </a:pPr>
            <a:r>
              <a:rPr lang="ja-JP" altLang="en-US" dirty="0"/>
              <a:t>また</a:t>
            </a:r>
            <a:r>
              <a:rPr lang="ja-JP" altLang="en-US" dirty="0" smtClean="0"/>
              <a:t>、指定の取消しや全部又は一部の効果停止などの行政処分となることがあります。</a:t>
            </a:r>
            <a:endParaRPr lang="en-US" altLang="ja-JP"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4</a:t>
            </a:fld>
            <a:endParaRPr kumimoji="1" lang="ja-JP" altLang="en-US" dirty="0"/>
          </a:p>
        </p:txBody>
      </p:sp>
      <p:sp>
        <p:nvSpPr>
          <p:cNvPr id="9" name="Rectangle 1"/>
          <p:cNvSpPr txBox="1">
            <a:spLocks/>
          </p:cNvSpPr>
          <p:nvPr/>
        </p:nvSpPr>
        <p:spPr>
          <a:xfrm>
            <a:off x="685056" y="4232930"/>
            <a:ext cx="7830294" cy="2292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t>【</a:t>
            </a:r>
            <a:r>
              <a:rPr lang="ja-JP" altLang="en-US" sz="2400" b="1" dirty="0" smtClean="0"/>
              <a:t>返還事例</a:t>
            </a:r>
            <a:r>
              <a:rPr lang="en-US" altLang="ja-JP" sz="2400" b="1" dirty="0" smtClean="0"/>
              <a:t>】</a:t>
            </a:r>
          </a:p>
          <a:p>
            <a:r>
              <a:rPr lang="ja-JP" altLang="en-US" sz="2400" dirty="0" smtClean="0"/>
              <a:t>〇特定施設入居者生活介護において、個別機能訓練加算　の算定要件である常勤専従の機能訓練指導員が配置されていなかった。</a:t>
            </a:r>
            <a:endParaRPr lang="en-US" altLang="ja-JP" sz="2400" dirty="0" smtClean="0"/>
          </a:p>
          <a:p>
            <a:r>
              <a:rPr lang="ja-JP" altLang="en-US" sz="2400" dirty="0" smtClean="0"/>
              <a:t>〇居宅介護支援において、特段の事情がないにも関わらず、モニタリング・訪問を行っていなかった。</a:t>
            </a:r>
            <a:endParaRPr lang="ja-JP" sz="2400" dirty="0"/>
          </a:p>
        </p:txBody>
      </p:sp>
    </p:spTree>
    <p:extLst>
      <p:ext uri="{BB962C8B-B14F-4D97-AF65-F5344CB8AC3E}">
        <p14:creationId xmlns:p14="http://schemas.microsoft.com/office/powerpoint/2010/main" val="2779723392"/>
      </p:ext>
    </p:extLst>
  </p:cSld>
  <p:clrMapOvr>
    <a:masterClrMapping/>
  </p:clrMapOvr>
  <p:transition advClick="0" advTm="5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88828" y="727610"/>
            <a:ext cx="8330585" cy="699066"/>
          </a:xfrm>
        </p:spPr>
        <p:txBody>
          <a:bodyPr>
            <a:noAutofit/>
          </a:bodyPr>
          <a:lstStyle/>
          <a:p>
            <a:pPr marL="241950" indent="-241950"/>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４</a:t>
            </a:r>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管理体制の整備に関する事項の届出先</a:t>
            </a:r>
            <a:endParaRPr lang="ja-JP" altLang="en-US" sz="2994" dirty="0"/>
          </a:p>
        </p:txBody>
      </p:sp>
      <p:sp>
        <p:nvSpPr>
          <p:cNvPr id="4" name="四角形: 角を丸くする 3">
            <a:extLst>
              <a:ext uri="{FF2B5EF4-FFF2-40B4-BE49-F238E27FC236}">
                <a16:creationId xmlns:a16="http://schemas.microsoft.com/office/drawing/2014/main" id="{6FDA809D-97AB-4AA1-98B3-4C819109C5D1}"/>
              </a:ext>
            </a:extLst>
          </p:cNvPr>
          <p:cNvSpPr/>
          <p:nvPr/>
        </p:nvSpPr>
        <p:spPr>
          <a:xfrm>
            <a:off x="388828" y="1701636"/>
            <a:ext cx="5021469" cy="566582"/>
          </a:xfrm>
          <a:prstGeom prst="roundRect">
            <a:avLst/>
          </a:prstGeom>
          <a:solidFill>
            <a:srgbClr val="FFFF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5" dirty="0">
                <a:solidFill>
                  <a:sysClr val="windowText" lastClr="000000"/>
                </a:solidFill>
                <a:latin typeface="メイリオ" panose="020B0604030504040204" pitchFamily="50" charset="-128"/>
                <a:ea typeface="メイリオ" panose="020B0604030504040204" pitchFamily="50" charset="-128"/>
              </a:rPr>
              <a:t>運営する介護サービス事業所の所在地は？</a:t>
            </a:r>
          </a:p>
        </p:txBody>
      </p:sp>
      <p:sp>
        <p:nvSpPr>
          <p:cNvPr id="9" name="四角形: 角を丸くする 8">
            <a:extLst>
              <a:ext uri="{FF2B5EF4-FFF2-40B4-BE49-F238E27FC236}">
                <a16:creationId xmlns:a16="http://schemas.microsoft.com/office/drawing/2014/main" id="{CD59B081-C420-4E2E-85F4-C1D593E47734}"/>
              </a:ext>
            </a:extLst>
          </p:cNvPr>
          <p:cNvSpPr/>
          <p:nvPr/>
        </p:nvSpPr>
        <p:spPr>
          <a:xfrm>
            <a:off x="377724" y="2578872"/>
            <a:ext cx="1429415" cy="607215"/>
          </a:xfrm>
          <a:prstGeom prst="round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5" dirty="0">
                <a:solidFill>
                  <a:sysClr val="windowText" lastClr="000000"/>
                </a:solidFill>
                <a:latin typeface="メイリオ" panose="020B0604030504040204" pitchFamily="50" charset="-128"/>
                <a:ea typeface="メイリオ" panose="020B0604030504040204" pitchFamily="50" charset="-128"/>
              </a:rPr>
              <a:t>吹田市のみ</a:t>
            </a:r>
            <a:endParaRPr kumimoji="1" lang="en-US" altLang="ja-JP" sz="1905" dirty="0">
              <a:solidFill>
                <a:sysClr val="windowText" lastClr="000000"/>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B6A70673-7F07-4DF7-8692-42254D14649D}"/>
              </a:ext>
            </a:extLst>
          </p:cNvPr>
          <p:cNvSpPr/>
          <p:nvPr/>
        </p:nvSpPr>
        <p:spPr>
          <a:xfrm>
            <a:off x="333285" y="5060393"/>
            <a:ext cx="1429415" cy="855428"/>
          </a:xfrm>
          <a:prstGeom prst="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5" dirty="0">
                <a:solidFill>
                  <a:schemeClr val="tx1"/>
                </a:solidFill>
                <a:latin typeface="メイリオ" panose="020B0604030504040204" pitchFamily="50" charset="-128"/>
                <a:ea typeface="メイリオ" panose="020B0604030504040204" pitchFamily="50" charset="-128"/>
              </a:rPr>
              <a:t>届出先は</a:t>
            </a:r>
            <a:endParaRPr kumimoji="1" lang="en-US" altLang="ja-JP" sz="1905" dirty="0">
              <a:solidFill>
                <a:schemeClr val="tx1"/>
              </a:solidFill>
              <a:latin typeface="メイリオ" panose="020B0604030504040204" pitchFamily="50" charset="-128"/>
              <a:ea typeface="メイリオ" panose="020B0604030504040204" pitchFamily="50" charset="-128"/>
            </a:endParaRPr>
          </a:p>
          <a:p>
            <a:pPr algn="ctr"/>
            <a:r>
              <a:rPr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吹田市</a:t>
            </a:r>
            <a:endParaRPr kumimoji="1"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0ECB8334-F725-422C-BB3A-2F3800C66049}"/>
              </a:ext>
            </a:extLst>
          </p:cNvPr>
          <p:cNvSpPr/>
          <p:nvPr/>
        </p:nvSpPr>
        <p:spPr>
          <a:xfrm>
            <a:off x="1925636" y="5052986"/>
            <a:ext cx="1429415" cy="855428"/>
          </a:xfrm>
          <a:prstGeom prst="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5" dirty="0">
                <a:solidFill>
                  <a:schemeClr val="tx1"/>
                </a:solidFill>
                <a:latin typeface="メイリオ" panose="020B0604030504040204" pitchFamily="50" charset="-128"/>
                <a:ea typeface="メイリオ" panose="020B0604030504040204" pitchFamily="50" charset="-128"/>
              </a:rPr>
              <a:t>届出先は</a:t>
            </a:r>
            <a:endParaRPr kumimoji="1" lang="en-US" altLang="ja-JP" sz="1905" dirty="0">
              <a:solidFill>
                <a:schemeClr val="tx1"/>
              </a:solidFill>
              <a:latin typeface="メイリオ" panose="020B0604030504040204" pitchFamily="50" charset="-128"/>
              <a:ea typeface="メイリオ" panose="020B0604030504040204" pitchFamily="50" charset="-128"/>
            </a:endParaRPr>
          </a:p>
          <a:p>
            <a:pPr algn="ctr"/>
            <a:r>
              <a:rPr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大阪府</a:t>
            </a:r>
            <a:endParaRPr kumimoji="1"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98E3D01B-CACE-4E14-91CB-9BCE23816E87}"/>
              </a:ext>
            </a:extLst>
          </p:cNvPr>
          <p:cNvSpPr/>
          <p:nvPr/>
        </p:nvSpPr>
        <p:spPr>
          <a:xfrm>
            <a:off x="3510580" y="5052985"/>
            <a:ext cx="2920840" cy="855428"/>
          </a:xfrm>
          <a:prstGeom prst="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5" dirty="0">
                <a:solidFill>
                  <a:schemeClr val="tx1"/>
                </a:solidFill>
                <a:latin typeface="メイリオ" panose="020B0604030504040204" pitchFamily="50" charset="-128"/>
                <a:ea typeface="メイリオ" panose="020B0604030504040204" pitchFamily="50" charset="-128"/>
              </a:rPr>
              <a:t>届出先は</a:t>
            </a:r>
            <a:endParaRPr kumimoji="1" lang="en-US" altLang="ja-JP" sz="1905" dirty="0">
              <a:solidFill>
                <a:schemeClr val="tx1"/>
              </a:solidFill>
              <a:latin typeface="メイリオ" panose="020B0604030504040204" pitchFamily="50" charset="-128"/>
              <a:ea typeface="メイリオ" panose="020B0604030504040204" pitchFamily="50" charset="-128"/>
            </a:endParaRPr>
          </a:p>
          <a:p>
            <a:pPr algn="ctr"/>
            <a:r>
              <a:rPr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主たる事務所の所在する</a:t>
            </a:r>
            <a:r>
              <a:rPr lang="en-US" altLang="ja-JP"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r>
            <a:br>
              <a:rPr lang="en-US" altLang="ja-JP"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都道府県</a:t>
            </a:r>
            <a:endParaRPr kumimoji="1"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EC3D0945-A910-4AE6-AC4E-F03993308D24}"/>
              </a:ext>
            </a:extLst>
          </p:cNvPr>
          <p:cNvSpPr/>
          <p:nvPr/>
        </p:nvSpPr>
        <p:spPr>
          <a:xfrm>
            <a:off x="6584198" y="5056688"/>
            <a:ext cx="2228349" cy="855428"/>
          </a:xfrm>
          <a:prstGeom prst="rect">
            <a:avLst/>
          </a:prstGeom>
          <a:solidFill>
            <a:schemeClr val="bg1"/>
          </a:solid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5" dirty="0">
                <a:solidFill>
                  <a:schemeClr val="tx1"/>
                </a:solidFill>
                <a:latin typeface="メイリオ" panose="020B0604030504040204" pitchFamily="50" charset="-128"/>
                <a:ea typeface="メイリオ" panose="020B0604030504040204" pitchFamily="50" charset="-128"/>
              </a:rPr>
              <a:t>届出先は</a:t>
            </a:r>
            <a:r>
              <a:rPr kumimoji="1" lang="en-US" altLang="ja-JP" sz="1905" dirty="0">
                <a:solidFill>
                  <a:schemeClr val="tx1"/>
                </a:solidFill>
                <a:latin typeface="メイリオ" panose="020B0604030504040204" pitchFamily="50" charset="-128"/>
                <a:ea typeface="メイリオ" panose="020B0604030504040204" pitchFamily="50" charset="-128"/>
              </a:rPr>
              <a:t/>
            </a:r>
            <a:br>
              <a:rPr kumimoji="1" lang="en-US" altLang="ja-JP" sz="1905" dirty="0">
                <a:solidFill>
                  <a:schemeClr val="tx1"/>
                </a:solidFill>
                <a:latin typeface="メイリオ" panose="020B0604030504040204" pitchFamily="50" charset="-128"/>
                <a:ea typeface="メイリオ" panose="020B0604030504040204" pitchFamily="50" charset="-128"/>
              </a:rPr>
            </a:br>
            <a:r>
              <a:rPr kumimoji="1"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厚生労働省</a:t>
            </a:r>
            <a:r>
              <a:rPr kumimoji="1" lang="en-US" altLang="ja-JP"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r>
            <a:br>
              <a:rPr kumimoji="1" lang="en-US" altLang="ja-JP"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kumimoji="1" lang="ja-JP" altLang="en-US" sz="1905"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老健局</a:t>
            </a:r>
          </a:p>
        </p:txBody>
      </p:sp>
      <p:sp>
        <p:nvSpPr>
          <p:cNvPr id="16" name="四角形: 角を丸くする 15">
            <a:extLst>
              <a:ext uri="{FF2B5EF4-FFF2-40B4-BE49-F238E27FC236}">
                <a16:creationId xmlns:a16="http://schemas.microsoft.com/office/drawing/2014/main" id="{F3A6F39B-0141-4BF3-9F3C-EE34C447599C}"/>
              </a:ext>
            </a:extLst>
          </p:cNvPr>
          <p:cNvSpPr/>
          <p:nvPr/>
        </p:nvSpPr>
        <p:spPr>
          <a:xfrm>
            <a:off x="1881203" y="2582574"/>
            <a:ext cx="1429415" cy="607215"/>
          </a:xfrm>
          <a:prstGeom prst="round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5" dirty="0">
                <a:solidFill>
                  <a:sysClr val="windowText" lastClr="000000"/>
                </a:solidFill>
                <a:latin typeface="メイリオ" panose="020B0604030504040204" pitchFamily="50" charset="-128"/>
                <a:ea typeface="メイリオ" panose="020B0604030504040204" pitchFamily="50" charset="-128"/>
              </a:rPr>
              <a:t>すべて</a:t>
            </a:r>
            <a:endParaRPr kumimoji="1" lang="en-US" altLang="ja-JP" sz="1905"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905" dirty="0">
                <a:solidFill>
                  <a:sysClr val="windowText" lastClr="000000"/>
                </a:solidFill>
                <a:latin typeface="メイリオ" panose="020B0604030504040204" pitchFamily="50" charset="-128"/>
                <a:ea typeface="メイリオ" panose="020B0604030504040204" pitchFamily="50" charset="-128"/>
              </a:rPr>
              <a:t>大阪府</a:t>
            </a:r>
            <a:endParaRPr kumimoji="1" lang="ja-JP" altLang="en-US" sz="1905" dirty="0">
              <a:solidFill>
                <a:sysClr val="windowText" lastClr="000000"/>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AA6D27AB-742B-4F74-A8AA-0A67F7CD36F4}"/>
              </a:ext>
            </a:extLst>
          </p:cNvPr>
          <p:cNvSpPr/>
          <p:nvPr/>
        </p:nvSpPr>
        <p:spPr>
          <a:xfrm>
            <a:off x="4817800" y="2586277"/>
            <a:ext cx="2758843" cy="607215"/>
          </a:xfrm>
          <a:prstGeom prst="round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5" dirty="0">
                <a:solidFill>
                  <a:sysClr val="windowText" lastClr="000000"/>
                </a:solidFill>
                <a:latin typeface="メイリオ" panose="020B0604030504040204" pitchFamily="50" charset="-128"/>
                <a:ea typeface="メイリオ" panose="020B0604030504040204" pitchFamily="50" charset="-128"/>
              </a:rPr>
              <a:t>複数の都道府県</a:t>
            </a:r>
            <a:endParaRPr kumimoji="1" lang="en-US" altLang="ja-JP" sz="1905" dirty="0">
              <a:solidFill>
                <a:sysClr val="windowText" lastClr="000000"/>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A8F75789-F884-4708-B21D-3FE240294E43}"/>
              </a:ext>
            </a:extLst>
          </p:cNvPr>
          <p:cNvSpPr/>
          <p:nvPr/>
        </p:nvSpPr>
        <p:spPr>
          <a:xfrm>
            <a:off x="3510580" y="3381218"/>
            <a:ext cx="5368181" cy="566583"/>
          </a:xfrm>
          <a:prstGeom prst="round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5" dirty="0">
                <a:solidFill>
                  <a:sysClr val="windowText" lastClr="000000"/>
                </a:solidFill>
                <a:latin typeface="メイリオ" panose="020B0604030504040204" pitchFamily="50" charset="-128"/>
                <a:ea typeface="メイリオ" panose="020B0604030504040204" pitchFamily="50" charset="-128"/>
              </a:rPr>
              <a:t>いくつの地方厚生局管轄区域に所在している？</a:t>
            </a:r>
            <a:endParaRPr kumimoji="1" lang="en-US" altLang="ja-JP" sz="1905" dirty="0">
              <a:solidFill>
                <a:sysClr val="windowText" lastClr="000000"/>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55EBA990-26CF-45DB-8A39-E4D0B2CD9147}"/>
              </a:ext>
            </a:extLst>
          </p:cNvPr>
          <p:cNvSpPr/>
          <p:nvPr/>
        </p:nvSpPr>
        <p:spPr>
          <a:xfrm>
            <a:off x="4247508" y="4201673"/>
            <a:ext cx="1429415" cy="566583"/>
          </a:xfrm>
          <a:prstGeom prst="round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5" dirty="0">
                <a:solidFill>
                  <a:sysClr val="windowText" lastClr="000000"/>
                </a:solidFill>
                <a:latin typeface="メイリオ" panose="020B0604030504040204" pitchFamily="50" charset="-128"/>
                <a:ea typeface="メイリオ" panose="020B0604030504040204" pitchFamily="50" charset="-128"/>
              </a:rPr>
              <a:t>２以下</a:t>
            </a:r>
            <a:endParaRPr kumimoji="1" lang="en-US" altLang="ja-JP" sz="1905" dirty="0">
              <a:solidFill>
                <a:sysClr val="windowText" lastClr="000000"/>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34F6A053-F2B4-4F63-9C50-CC244822DA92}"/>
              </a:ext>
            </a:extLst>
          </p:cNvPr>
          <p:cNvSpPr/>
          <p:nvPr/>
        </p:nvSpPr>
        <p:spPr>
          <a:xfrm>
            <a:off x="6961922" y="4205376"/>
            <a:ext cx="1429415" cy="566583"/>
          </a:xfrm>
          <a:prstGeom prst="round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5" dirty="0">
                <a:solidFill>
                  <a:sysClr val="windowText" lastClr="000000"/>
                </a:solidFill>
                <a:latin typeface="メイリオ" panose="020B0604030504040204" pitchFamily="50" charset="-128"/>
                <a:ea typeface="メイリオ" panose="020B0604030504040204" pitchFamily="50" charset="-128"/>
              </a:rPr>
              <a:t>３以上</a:t>
            </a:r>
            <a:endParaRPr kumimoji="1" lang="en-US" altLang="ja-JP" sz="1905" dirty="0">
              <a:solidFill>
                <a:sysClr val="windowText" lastClr="000000"/>
              </a:solidFill>
              <a:latin typeface="メイリオ" panose="020B0604030504040204" pitchFamily="50" charset="-128"/>
              <a:ea typeface="メイリオ" panose="020B0604030504040204" pitchFamily="50" charset="-128"/>
            </a:endParaRPr>
          </a:p>
        </p:txBody>
      </p:sp>
      <p:sp>
        <p:nvSpPr>
          <p:cNvPr id="2" name="矢印: 下 1">
            <a:extLst>
              <a:ext uri="{FF2B5EF4-FFF2-40B4-BE49-F238E27FC236}">
                <a16:creationId xmlns:a16="http://schemas.microsoft.com/office/drawing/2014/main" id="{FDA89185-0945-42A4-B37A-00222FDBE33C}"/>
              </a:ext>
            </a:extLst>
          </p:cNvPr>
          <p:cNvSpPr/>
          <p:nvPr/>
        </p:nvSpPr>
        <p:spPr>
          <a:xfrm>
            <a:off x="897308" y="3193492"/>
            <a:ext cx="363737" cy="1837686"/>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1" name="矢印: 下 20">
            <a:extLst>
              <a:ext uri="{FF2B5EF4-FFF2-40B4-BE49-F238E27FC236}">
                <a16:creationId xmlns:a16="http://schemas.microsoft.com/office/drawing/2014/main" id="{2397A4BA-D87F-46B1-BA9D-D0B31C6554B1}"/>
              </a:ext>
            </a:extLst>
          </p:cNvPr>
          <p:cNvSpPr/>
          <p:nvPr/>
        </p:nvSpPr>
        <p:spPr>
          <a:xfrm>
            <a:off x="2445227" y="3186084"/>
            <a:ext cx="363737" cy="1837686"/>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2" name="矢印: 下 21">
            <a:extLst>
              <a:ext uri="{FF2B5EF4-FFF2-40B4-BE49-F238E27FC236}">
                <a16:creationId xmlns:a16="http://schemas.microsoft.com/office/drawing/2014/main" id="{26D4FC50-A189-4BFB-A5C9-363F90CE5FAE}"/>
              </a:ext>
            </a:extLst>
          </p:cNvPr>
          <p:cNvSpPr/>
          <p:nvPr/>
        </p:nvSpPr>
        <p:spPr>
          <a:xfrm>
            <a:off x="897307" y="2268218"/>
            <a:ext cx="369170" cy="337912"/>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3" name="矢印: 下 22">
            <a:extLst>
              <a:ext uri="{FF2B5EF4-FFF2-40B4-BE49-F238E27FC236}">
                <a16:creationId xmlns:a16="http://schemas.microsoft.com/office/drawing/2014/main" id="{B7522358-1E81-461B-8A70-C289C6ADD656}"/>
              </a:ext>
            </a:extLst>
          </p:cNvPr>
          <p:cNvSpPr/>
          <p:nvPr/>
        </p:nvSpPr>
        <p:spPr>
          <a:xfrm>
            <a:off x="2423005" y="2271918"/>
            <a:ext cx="369170" cy="337912"/>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4" name="矢印: 下 23">
            <a:extLst>
              <a:ext uri="{FF2B5EF4-FFF2-40B4-BE49-F238E27FC236}">
                <a16:creationId xmlns:a16="http://schemas.microsoft.com/office/drawing/2014/main" id="{74D9C920-B256-4578-992E-359BB73E8FB5}"/>
              </a:ext>
            </a:extLst>
          </p:cNvPr>
          <p:cNvSpPr/>
          <p:nvPr/>
        </p:nvSpPr>
        <p:spPr>
          <a:xfrm>
            <a:off x="4978190" y="2271920"/>
            <a:ext cx="369170" cy="337912"/>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5" name="矢印: 下 24">
            <a:extLst>
              <a:ext uri="{FF2B5EF4-FFF2-40B4-BE49-F238E27FC236}">
                <a16:creationId xmlns:a16="http://schemas.microsoft.com/office/drawing/2014/main" id="{0F46BC05-0CB9-4886-9B4C-449CA1505F3D}"/>
              </a:ext>
            </a:extLst>
          </p:cNvPr>
          <p:cNvSpPr/>
          <p:nvPr/>
        </p:nvSpPr>
        <p:spPr>
          <a:xfrm>
            <a:off x="4781921" y="4753033"/>
            <a:ext cx="369170" cy="337912"/>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6" name="矢印: 下 25">
            <a:extLst>
              <a:ext uri="{FF2B5EF4-FFF2-40B4-BE49-F238E27FC236}">
                <a16:creationId xmlns:a16="http://schemas.microsoft.com/office/drawing/2014/main" id="{DA58E0FF-36D4-42A3-A0BA-4B0553030D09}"/>
              </a:ext>
            </a:extLst>
          </p:cNvPr>
          <p:cNvSpPr/>
          <p:nvPr/>
        </p:nvSpPr>
        <p:spPr>
          <a:xfrm>
            <a:off x="7492045" y="4732662"/>
            <a:ext cx="369170" cy="337912"/>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7" name="矢印: 下 26">
            <a:extLst>
              <a:ext uri="{FF2B5EF4-FFF2-40B4-BE49-F238E27FC236}">
                <a16:creationId xmlns:a16="http://schemas.microsoft.com/office/drawing/2014/main" id="{E8C5932F-F342-47A0-AE3B-C3DD5EC87F49}"/>
              </a:ext>
            </a:extLst>
          </p:cNvPr>
          <p:cNvSpPr/>
          <p:nvPr/>
        </p:nvSpPr>
        <p:spPr>
          <a:xfrm>
            <a:off x="6048450" y="3163251"/>
            <a:ext cx="382970" cy="217968"/>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8" name="矢印: 下 27">
            <a:extLst>
              <a:ext uri="{FF2B5EF4-FFF2-40B4-BE49-F238E27FC236}">
                <a16:creationId xmlns:a16="http://schemas.microsoft.com/office/drawing/2014/main" id="{EBA4137E-57E2-4C2F-BFED-31EEAAA13412}"/>
              </a:ext>
            </a:extLst>
          </p:cNvPr>
          <p:cNvSpPr/>
          <p:nvPr/>
        </p:nvSpPr>
        <p:spPr>
          <a:xfrm>
            <a:off x="7513787" y="3915993"/>
            <a:ext cx="369170" cy="337912"/>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
        <p:nvSpPr>
          <p:cNvPr id="29" name="矢印: 下 28">
            <a:extLst>
              <a:ext uri="{FF2B5EF4-FFF2-40B4-BE49-F238E27FC236}">
                <a16:creationId xmlns:a16="http://schemas.microsoft.com/office/drawing/2014/main" id="{77B10674-8492-47C1-BD01-9F18D7EE9CA5}"/>
              </a:ext>
            </a:extLst>
          </p:cNvPr>
          <p:cNvSpPr/>
          <p:nvPr/>
        </p:nvSpPr>
        <p:spPr>
          <a:xfrm>
            <a:off x="4786415" y="3905781"/>
            <a:ext cx="369170" cy="337912"/>
          </a:xfrm>
          <a:prstGeom prst="downArrow">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dirty="0"/>
          </a:p>
        </p:txBody>
      </p:sp>
    </p:spTree>
    <p:extLst>
      <p:ext uri="{BB962C8B-B14F-4D97-AF65-F5344CB8AC3E}">
        <p14:creationId xmlns:p14="http://schemas.microsoft.com/office/powerpoint/2010/main" val="1018548081"/>
      </p:ext>
    </p:extLst>
  </p:cSld>
  <p:clrMapOvr>
    <a:masterClrMapping/>
  </p:clrMapOvr>
  <p:transition advTm="3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2853"/>
            <a:ext cx="7886700" cy="1325563"/>
          </a:xfrm>
        </p:spPr>
        <p:txBody>
          <a:bodyPr>
            <a:normAutofit/>
          </a:bodyPr>
          <a:lstStyle/>
          <a:p>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５</a:t>
            </a:r>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管理体制の届出が必要となる事由</a:t>
            </a:r>
            <a:endParaRPr lang="ja-JP" altLang="en-US" sz="2994" dirty="0"/>
          </a:p>
        </p:txBody>
      </p:sp>
      <p:sp>
        <p:nvSpPr>
          <p:cNvPr id="6" name="テキスト ボックス 5">
            <a:extLst>
              <a:ext uri="{FF2B5EF4-FFF2-40B4-BE49-F238E27FC236}">
                <a16:creationId xmlns:a16="http://schemas.microsoft.com/office/drawing/2014/main" id="{425E2E63-EC19-4100-862B-745E3B7D7E93}"/>
              </a:ext>
            </a:extLst>
          </p:cNvPr>
          <p:cNvSpPr txBox="1"/>
          <p:nvPr/>
        </p:nvSpPr>
        <p:spPr>
          <a:xfrm>
            <a:off x="1053787" y="1291202"/>
            <a:ext cx="6065758" cy="469231"/>
          </a:xfrm>
          <a:prstGeom prst="rect">
            <a:avLst/>
          </a:prstGeom>
          <a:noFill/>
        </p:spPr>
        <p:txBody>
          <a:bodyPr wrap="square" rtlCol="0">
            <a:spAutoFit/>
          </a:bodyPr>
          <a:lstStyle/>
          <a:p>
            <a:r>
              <a:rPr lang="ja-JP" altLang="en-US" sz="2449" dirty="0" smtClean="0">
                <a:latin typeface="メイリオ" panose="020B0604030504040204" pitchFamily="50" charset="-128"/>
                <a:ea typeface="メイリオ" panose="020B0604030504040204" pitchFamily="50" charset="-128"/>
              </a:rPr>
              <a:t>以下の場合に届出が必要</a:t>
            </a:r>
            <a:endParaRPr kumimoji="1" lang="ja-JP" altLang="en-US" sz="2449"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40D8441-9F42-44D3-BBE2-1D063453D110}"/>
              </a:ext>
            </a:extLst>
          </p:cNvPr>
          <p:cNvSpPr txBox="1"/>
          <p:nvPr/>
        </p:nvSpPr>
        <p:spPr>
          <a:xfrm>
            <a:off x="931776" y="1760433"/>
            <a:ext cx="7721991" cy="1449243"/>
          </a:xfrm>
          <a:prstGeom prst="rect">
            <a:avLst/>
          </a:prstGeom>
          <a:noFill/>
        </p:spPr>
        <p:txBody>
          <a:bodyPr wrap="square" rtlCol="0">
            <a:spAutoFit/>
          </a:bodyPr>
          <a:lstStyle/>
          <a:p>
            <a:pPr>
              <a:lnSpc>
                <a:spcPct val="120000"/>
              </a:lnSpc>
              <a:buClr>
                <a:schemeClr val="tx1"/>
              </a:buClr>
            </a:pPr>
            <a:r>
              <a:rPr kumimoji="1" lang="ja-JP" altLang="en-US" sz="2449" dirty="0" smtClean="0">
                <a:latin typeface="メイリオ" panose="020B0604030504040204" pitchFamily="50" charset="-128"/>
                <a:ea typeface="メイリオ" panose="020B0604030504040204" pitchFamily="50" charset="-128"/>
              </a:rPr>
              <a:t>（</a:t>
            </a:r>
            <a:r>
              <a:rPr kumimoji="1" lang="en-US" altLang="ja-JP" sz="2449" dirty="0">
                <a:latin typeface="メイリオ" panose="020B0604030504040204" pitchFamily="50" charset="-128"/>
                <a:ea typeface="メイリオ" panose="020B0604030504040204" pitchFamily="50" charset="-128"/>
              </a:rPr>
              <a:t>1</a:t>
            </a:r>
            <a:r>
              <a:rPr kumimoji="1" lang="ja-JP" altLang="en-US" sz="2449" dirty="0" smtClean="0">
                <a:latin typeface="メイリオ" panose="020B0604030504040204" pitchFamily="50" charset="-128"/>
                <a:ea typeface="メイリオ" panose="020B0604030504040204" pitchFamily="50" charset="-128"/>
              </a:rPr>
              <a:t>）新規</a:t>
            </a:r>
            <a:r>
              <a:rPr kumimoji="1" lang="ja-JP" altLang="en-US" sz="2449" dirty="0">
                <a:latin typeface="メイリオ" panose="020B0604030504040204" pitchFamily="50" charset="-128"/>
                <a:ea typeface="メイリオ" panose="020B0604030504040204" pitchFamily="50" charset="-128"/>
              </a:rPr>
              <a:t>に業務管理体制を整備した</a:t>
            </a:r>
            <a:r>
              <a:rPr kumimoji="1" lang="ja-JP" altLang="en-US" sz="2449" dirty="0" smtClean="0">
                <a:latin typeface="メイリオ" panose="020B0604030504040204" pitchFamily="50" charset="-128"/>
                <a:ea typeface="メイリオ" panose="020B0604030504040204" pitchFamily="50" charset="-128"/>
              </a:rPr>
              <a:t>場合</a:t>
            </a:r>
            <a:endParaRPr kumimoji="1" lang="en-US" altLang="ja-JP" sz="2449" dirty="0" smtClean="0">
              <a:latin typeface="メイリオ" panose="020B0604030504040204" pitchFamily="50" charset="-128"/>
              <a:ea typeface="メイリオ" panose="020B0604030504040204" pitchFamily="50" charset="-128"/>
            </a:endParaRPr>
          </a:p>
          <a:p>
            <a:pPr>
              <a:lnSpc>
                <a:spcPct val="120000"/>
              </a:lnSpc>
              <a:buClr>
                <a:schemeClr val="tx1"/>
              </a:buClr>
            </a:pPr>
            <a:r>
              <a:rPr kumimoji="1" lang="ja-JP" altLang="en-US" sz="2449" dirty="0" smtClean="0">
                <a:latin typeface="メイリオ" panose="020B0604030504040204" pitchFamily="50" charset="-128"/>
                <a:ea typeface="メイリオ" panose="020B0604030504040204" pitchFamily="50" charset="-128"/>
              </a:rPr>
              <a:t>（</a:t>
            </a:r>
            <a:r>
              <a:rPr kumimoji="1" lang="en-US" altLang="ja-JP" sz="2449" dirty="0" smtClean="0">
                <a:latin typeface="メイリオ" panose="020B0604030504040204" pitchFamily="50" charset="-128"/>
                <a:ea typeface="メイリオ" panose="020B0604030504040204" pitchFamily="50" charset="-128"/>
              </a:rPr>
              <a:t>2</a:t>
            </a:r>
            <a:r>
              <a:rPr kumimoji="1" lang="ja-JP" altLang="en-US" sz="2449" dirty="0" smtClean="0">
                <a:latin typeface="メイリオ" panose="020B0604030504040204" pitchFamily="50" charset="-128"/>
                <a:ea typeface="メイリオ" panose="020B0604030504040204" pitchFamily="50" charset="-128"/>
              </a:rPr>
              <a:t>）届出先</a:t>
            </a:r>
            <a:r>
              <a:rPr kumimoji="1" lang="ja-JP" altLang="en-US" sz="2449" dirty="0">
                <a:latin typeface="メイリオ" panose="020B0604030504040204" pitchFamily="50" charset="-128"/>
                <a:ea typeface="メイリオ" panose="020B0604030504040204" pitchFamily="50" charset="-128"/>
              </a:rPr>
              <a:t>区分が変わる</a:t>
            </a:r>
            <a:r>
              <a:rPr kumimoji="1" lang="ja-JP" altLang="en-US" sz="2449" dirty="0" smtClean="0">
                <a:latin typeface="メイリオ" panose="020B0604030504040204" pitchFamily="50" charset="-128"/>
                <a:ea typeface="メイリオ" panose="020B0604030504040204" pitchFamily="50" charset="-128"/>
              </a:rPr>
              <a:t>場合</a:t>
            </a:r>
            <a:endParaRPr kumimoji="1" lang="en-US" altLang="ja-JP" sz="2449" dirty="0" smtClean="0">
              <a:latin typeface="メイリオ" panose="020B0604030504040204" pitchFamily="50" charset="-128"/>
              <a:ea typeface="メイリオ" panose="020B0604030504040204" pitchFamily="50" charset="-128"/>
            </a:endParaRPr>
          </a:p>
          <a:p>
            <a:pPr>
              <a:lnSpc>
                <a:spcPct val="120000"/>
              </a:lnSpc>
              <a:buClr>
                <a:schemeClr val="tx1"/>
              </a:buClr>
            </a:pPr>
            <a:r>
              <a:rPr kumimoji="1" lang="ja-JP" altLang="en-US" sz="2449" dirty="0" smtClean="0">
                <a:latin typeface="メイリオ" panose="020B0604030504040204" pitchFamily="50" charset="-128"/>
                <a:ea typeface="メイリオ" panose="020B0604030504040204" pitchFamily="50" charset="-128"/>
              </a:rPr>
              <a:t>（</a:t>
            </a:r>
            <a:r>
              <a:rPr kumimoji="1" lang="en-US" altLang="ja-JP" sz="2449" dirty="0" smtClean="0">
                <a:latin typeface="メイリオ" panose="020B0604030504040204" pitchFamily="50" charset="-128"/>
                <a:ea typeface="メイリオ" panose="020B0604030504040204" pitchFamily="50" charset="-128"/>
              </a:rPr>
              <a:t>3</a:t>
            </a:r>
            <a:r>
              <a:rPr kumimoji="1" lang="ja-JP" altLang="en-US" sz="2449" dirty="0" smtClean="0">
                <a:latin typeface="メイリオ" panose="020B0604030504040204" pitchFamily="50" charset="-128"/>
                <a:ea typeface="メイリオ" panose="020B0604030504040204" pitchFamily="50" charset="-128"/>
              </a:rPr>
              <a:t>）届出事項</a:t>
            </a:r>
            <a:r>
              <a:rPr kumimoji="1" lang="ja-JP" altLang="en-US" sz="2449" dirty="0">
                <a:latin typeface="メイリオ" panose="020B0604030504040204" pitchFamily="50" charset="-128"/>
                <a:ea typeface="メイリオ" panose="020B0604030504040204" pitchFamily="50" charset="-128"/>
              </a:rPr>
              <a:t>に変更がある</a:t>
            </a:r>
            <a:r>
              <a:rPr kumimoji="1" lang="ja-JP" altLang="en-US" sz="2449" dirty="0" smtClean="0">
                <a:latin typeface="メイリオ" panose="020B0604030504040204" pitchFamily="50" charset="-128"/>
                <a:ea typeface="メイリオ" panose="020B0604030504040204" pitchFamily="50" charset="-128"/>
              </a:rPr>
              <a:t>場合</a:t>
            </a:r>
            <a:endParaRPr kumimoji="1" lang="en-US" altLang="ja-JP" sz="2449" dirty="0" smtClean="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40D8441-9F42-44D3-BBE2-1D063453D110}"/>
              </a:ext>
            </a:extLst>
          </p:cNvPr>
          <p:cNvSpPr txBox="1"/>
          <p:nvPr/>
        </p:nvSpPr>
        <p:spPr>
          <a:xfrm>
            <a:off x="1422009" y="3235909"/>
            <a:ext cx="7721991" cy="3416320"/>
          </a:xfrm>
          <a:prstGeom prst="rect">
            <a:avLst/>
          </a:prstGeom>
          <a:noFill/>
        </p:spPr>
        <p:txBody>
          <a:bodyPr wrap="square" rtlCol="0">
            <a:spAutoFit/>
          </a:bodyPr>
          <a:lstStyle/>
          <a:p>
            <a:pPr>
              <a:lnSpc>
                <a:spcPct val="120000"/>
              </a:lnSpc>
              <a:buClr>
                <a:schemeClr val="tx1"/>
              </a:buClr>
            </a:pP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届出事項</a:t>
            </a:r>
            <a:endParaRPr kumimoji="1" lang="en-US" altLang="ja-JP" sz="2000" dirty="0" smtClean="0">
              <a:latin typeface="メイリオ" panose="020B0604030504040204" pitchFamily="50" charset="-128"/>
              <a:ea typeface="メイリオ" panose="020B0604030504040204" pitchFamily="50" charset="-128"/>
            </a:endParaRPr>
          </a:p>
          <a:p>
            <a:pPr>
              <a:lnSpc>
                <a:spcPct val="120000"/>
              </a:lnSpc>
              <a:buClr>
                <a:schemeClr val="tx1"/>
              </a:buClr>
            </a:pPr>
            <a:r>
              <a:rPr kumimoji="1" lang="ja-JP" altLang="en-US" sz="2000" dirty="0" smtClean="0">
                <a:latin typeface="メイリオ" panose="020B0604030504040204" pitchFamily="50" charset="-128"/>
                <a:ea typeface="メイリオ" panose="020B0604030504040204" pitchFamily="50" charset="-128"/>
              </a:rPr>
              <a:t>ア</a:t>
            </a:r>
            <a:r>
              <a:rPr kumimoji="1" lang="ja-JP" altLang="en-US" sz="2000" dirty="0">
                <a:latin typeface="メイリオ" panose="020B0604030504040204" pitchFamily="50" charset="-128"/>
                <a:ea typeface="メイリオ" panose="020B0604030504040204" pitchFamily="50" charset="-128"/>
              </a:rPr>
              <a:t>　法人の種別</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名称</a:t>
            </a:r>
            <a:endParaRPr kumimoji="1" lang="en-US" altLang="ja-JP" sz="2000" dirty="0" smtClean="0">
              <a:latin typeface="メイリオ" panose="020B0604030504040204" pitchFamily="50" charset="-128"/>
              <a:ea typeface="メイリオ" panose="020B0604030504040204" pitchFamily="50" charset="-128"/>
            </a:endParaRPr>
          </a:p>
          <a:p>
            <a:pPr>
              <a:lnSpc>
                <a:spcPct val="120000"/>
              </a:lnSpc>
              <a:buClr>
                <a:schemeClr val="tx1"/>
              </a:buClr>
            </a:pPr>
            <a:r>
              <a:rPr kumimoji="1" lang="ja-JP" altLang="en-US" sz="2000" dirty="0" smtClean="0">
                <a:latin typeface="メイリオ" panose="020B0604030504040204" pitchFamily="50" charset="-128"/>
                <a:ea typeface="メイリオ" panose="020B0604030504040204" pitchFamily="50" charset="-128"/>
              </a:rPr>
              <a:t>イ</a:t>
            </a:r>
            <a:r>
              <a:rPr kumimoji="1" lang="ja-JP" altLang="en-US" sz="2000" dirty="0">
                <a:latin typeface="メイリオ" panose="020B0604030504040204" pitchFamily="50" charset="-128"/>
                <a:ea typeface="メイリオ" panose="020B0604030504040204" pitchFamily="50" charset="-128"/>
              </a:rPr>
              <a:t>　主たる事務所の所在地</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電話番号、ＦＡＸ番号</a:t>
            </a:r>
          </a:p>
          <a:p>
            <a:pPr>
              <a:lnSpc>
                <a:spcPct val="120000"/>
              </a:lnSpc>
              <a:buClr>
                <a:schemeClr val="tx1"/>
              </a:buClr>
            </a:pPr>
            <a:r>
              <a:rPr kumimoji="1" lang="ja-JP" altLang="en-US" sz="2000" dirty="0" smtClean="0">
                <a:latin typeface="メイリオ" panose="020B0604030504040204" pitchFamily="50" charset="-128"/>
                <a:ea typeface="メイリオ" panose="020B0604030504040204" pitchFamily="50" charset="-128"/>
              </a:rPr>
              <a:t>ウ</a:t>
            </a:r>
            <a:r>
              <a:rPr kumimoji="1" lang="ja-JP" altLang="en-US" sz="2000" dirty="0">
                <a:latin typeface="メイリオ" panose="020B0604030504040204" pitchFamily="50" charset="-128"/>
                <a:ea typeface="メイリオ" panose="020B0604030504040204" pitchFamily="50" charset="-128"/>
              </a:rPr>
              <a:t>　代表者</a:t>
            </a:r>
            <a:r>
              <a:rPr kumimoji="1" lang="ja-JP" altLang="en-US" sz="2000" dirty="0" smtClean="0">
                <a:latin typeface="メイリオ" panose="020B0604030504040204" pitchFamily="50" charset="-128"/>
                <a:ea typeface="メイリオ" panose="020B0604030504040204" pitchFamily="50" charset="-128"/>
              </a:rPr>
              <a:t>氏名</a:t>
            </a: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生年月日</a:t>
            </a:r>
          </a:p>
          <a:p>
            <a:pPr>
              <a:lnSpc>
                <a:spcPct val="120000"/>
              </a:lnSpc>
              <a:buClr>
                <a:schemeClr val="tx1"/>
              </a:buClr>
            </a:pPr>
            <a:r>
              <a:rPr kumimoji="1" lang="ja-JP" altLang="en-US" sz="2000" dirty="0" smtClean="0">
                <a:latin typeface="メイリオ" panose="020B0604030504040204" pitchFamily="50" charset="-128"/>
                <a:ea typeface="メイリオ" panose="020B0604030504040204" pitchFamily="50" charset="-128"/>
              </a:rPr>
              <a:t>エ</a:t>
            </a:r>
            <a:r>
              <a:rPr kumimoji="1" lang="ja-JP" altLang="en-US" sz="2000" dirty="0">
                <a:latin typeface="メイリオ" panose="020B0604030504040204" pitchFamily="50" charset="-128"/>
                <a:ea typeface="メイリオ" panose="020B0604030504040204" pitchFamily="50" charset="-128"/>
              </a:rPr>
              <a:t>　代表者の住所</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職名</a:t>
            </a:r>
          </a:p>
          <a:p>
            <a:pPr>
              <a:lnSpc>
                <a:spcPct val="120000"/>
              </a:lnSpc>
              <a:buClr>
                <a:schemeClr val="tx1"/>
              </a:buClr>
            </a:pPr>
            <a:r>
              <a:rPr kumimoji="1" lang="ja-JP" altLang="en-US" sz="2000" dirty="0" smtClean="0">
                <a:latin typeface="メイリオ" panose="020B0604030504040204" pitchFamily="50" charset="-128"/>
                <a:ea typeface="メイリオ" panose="020B0604030504040204" pitchFamily="50" charset="-128"/>
              </a:rPr>
              <a:t>オ</a:t>
            </a:r>
            <a:r>
              <a:rPr kumimoji="1" lang="ja-JP" altLang="en-US" sz="2000" dirty="0">
                <a:latin typeface="メイリオ" panose="020B0604030504040204" pitchFamily="50" charset="-128"/>
                <a:ea typeface="メイリオ" panose="020B0604030504040204" pitchFamily="50" charset="-128"/>
              </a:rPr>
              <a:t>　事業所名称等及び所在地</a:t>
            </a:r>
          </a:p>
          <a:p>
            <a:pPr>
              <a:lnSpc>
                <a:spcPct val="120000"/>
              </a:lnSpc>
              <a:buClr>
                <a:schemeClr val="tx1"/>
              </a:buClr>
            </a:pPr>
            <a:r>
              <a:rPr kumimoji="1" lang="ja-JP" altLang="en-US" sz="2000" dirty="0" smtClean="0">
                <a:latin typeface="メイリオ" panose="020B0604030504040204" pitchFamily="50" charset="-128"/>
                <a:ea typeface="メイリオ" panose="020B0604030504040204" pitchFamily="50" charset="-128"/>
              </a:rPr>
              <a:t>カ</a:t>
            </a:r>
            <a:r>
              <a:rPr kumimoji="1" lang="ja-JP" altLang="en-US" sz="2000" dirty="0">
                <a:latin typeface="メイリオ" panose="020B0604030504040204" pitchFamily="50" charset="-128"/>
                <a:ea typeface="メイリオ" panose="020B0604030504040204" pitchFamily="50" charset="-128"/>
              </a:rPr>
              <a:t>　法令遵守責任者の</a:t>
            </a:r>
            <a:r>
              <a:rPr kumimoji="1" lang="ja-JP" altLang="en-US" sz="2000" dirty="0" smtClean="0">
                <a:latin typeface="メイリオ" panose="020B0604030504040204" pitchFamily="50" charset="-128"/>
                <a:ea typeface="メイリオ" panose="020B0604030504040204" pitchFamily="50" charset="-128"/>
              </a:rPr>
              <a:t>氏名及び</a:t>
            </a:r>
            <a:r>
              <a:rPr kumimoji="1" lang="ja-JP" altLang="en-US" sz="2000" dirty="0">
                <a:latin typeface="メイリオ" panose="020B0604030504040204" pitchFamily="50" charset="-128"/>
                <a:ea typeface="メイリオ" panose="020B0604030504040204" pitchFamily="50" charset="-128"/>
              </a:rPr>
              <a:t>生年月日</a:t>
            </a:r>
          </a:p>
          <a:p>
            <a:pPr>
              <a:lnSpc>
                <a:spcPct val="120000"/>
              </a:lnSpc>
              <a:buClr>
                <a:schemeClr val="tx1"/>
              </a:buClr>
            </a:pPr>
            <a:r>
              <a:rPr kumimoji="1" lang="ja-JP" altLang="en-US" sz="2000" dirty="0" smtClean="0">
                <a:latin typeface="メイリオ" panose="020B0604030504040204" pitchFamily="50" charset="-128"/>
                <a:ea typeface="メイリオ" panose="020B0604030504040204" pitchFamily="50" charset="-128"/>
              </a:rPr>
              <a:t>キ</a:t>
            </a:r>
            <a:r>
              <a:rPr kumimoji="1" lang="ja-JP" altLang="en-US" sz="2000" dirty="0">
                <a:latin typeface="メイリオ" panose="020B0604030504040204" pitchFamily="50" charset="-128"/>
                <a:ea typeface="メイリオ" panose="020B0604030504040204" pitchFamily="50" charset="-128"/>
              </a:rPr>
              <a:t>　業務が法令に適合することを確保するための規程の概要</a:t>
            </a:r>
          </a:p>
          <a:p>
            <a:pPr>
              <a:lnSpc>
                <a:spcPct val="120000"/>
              </a:lnSpc>
              <a:buClr>
                <a:schemeClr val="tx1"/>
              </a:buClr>
            </a:pPr>
            <a:r>
              <a:rPr kumimoji="1" lang="ja-JP" altLang="en-US" sz="2000" dirty="0" smtClean="0">
                <a:latin typeface="メイリオ" panose="020B0604030504040204" pitchFamily="50" charset="-128"/>
                <a:ea typeface="メイリオ" panose="020B0604030504040204" pitchFamily="50" charset="-128"/>
              </a:rPr>
              <a:t>ク</a:t>
            </a:r>
            <a:r>
              <a:rPr kumimoji="1" lang="ja-JP" altLang="en-US" sz="2000" dirty="0">
                <a:latin typeface="メイリオ" panose="020B0604030504040204" pitchFamily="50" charset="-128"/>
                <a:ea typeface="メイリオ" panose="020B0604030504040204" pitchFamily="50" charset="-128"/>
              </a:rPr>
              <a:t>　業務執行の状況の監査の方法の概要</a:t>
            </a:r>
          </a:p>
        </p:txBody>
      </p:sp>
    </p:spTree>
    <p:extLst>
      <p:ext uri="{BB962C8B-B14F-4D97-AF65-F5344CB8AC3E}">
        <p14:creationId xmlns:p14="http://schemas.microsoft.com/office/powerpoint/2010/main" val="2687049259"/>
      </p:ext>
    </p:extLst>
  </p:cSld>
  <p:clrMapOvr>
    <a:masterClrMapping/>
  </p:clrMapOvr>
  <p:transition advTm="54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６</a:t>
            </a:r>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管理体制の整備に関する届出システムを用いた電子</a:t>
            </a:r>
            <a:r>
              <a:rPr lang="ja-JP" altLang="en-US" sz="2994" b="1" dirty="0" smtClean="0">
                <a:solidFill>
                  <a:srgbClr val="033355"/>
                </a:solidFill>
                <a:latin typeface="Meiryo" panose="020B0604030504040204" pitchFamily="50" charset="-128"/>
                <a:ea typeface="Meiryo" panose="020B0604030504040204" pitchFamily="50" charset="-128"/>
              </a:rPr>
              <a:t>申請について</a:t>
            </a:r>
            <a:endParaRPr lang="ja-JP" altLang="en-US" sz="2994" dirty="0"/>
          </a:p>
        </p:txBody>
      </p:sp>
      <p:sp>
        <p:nvSpPr>
          <p:cNvPr id="7" name="テキスト ボックス 6">
            <a:extLst>
              <a:ext uri="{FF2B5EF4-FFF2-40B4-BE49-F238E27FC236}">
                <a16:creationId xmlns:a16="http://schemas.microsoft.com/office/drawing/2014/main" id="{640D8441-9F42-44D3-BBE2-1D063453D110}"/>
              </a:ext>
            </a:extLst>
          </p:cNvPr>
          <p:cNvSpPr txBox="1"/>
          <p:nvPr/>
        </p:nvSpPr>
        <p:spPr>
          <a:xfrm>
            <a:off x="1084496" y="1280146"/>
            <a:ext cx="7721991" cy="1569660"/>
          </a:xfrm>
          <a:prstGeom prst="rect">
            <a:avLst/>
          </a:prstGeom>
          <a:noFill/>
        </p:spPr>
        <p:txBody>
          <a:bodyPr wrap="square" rtlCol="0">
            <a:spAutoFit/>
          </a:bodyPr>
          <a:lstStyle/>
          <a:p>
            <a:pPr marL="342900" indent="-342900">
              <a:lnSpc>
                <a:spcPct val="120000"/>
              </a:lnSpc>
              <a:buFont typeface="Wingdings" panose="05000000000000000000" pitchFamily="2" charset="2"/>
              <a:buChar char="Ø"/>
            </a:pPr>
            <a:r>
              <a:rPr kumimoji="1" lang="ja-JP" altLang="en-US" sz="2000" dirty="0">
                <a:latin typeface="メイリオ" panose="020B0604030504040204" pitchFamily="50" charset="-128"/>
                <a:ea typeface="メイリオ" panose="020B0604030504040204" pitchFamily="50" charset="-128"/>
              </a:rPr>
              <a:t>届出</a:t>
            </a:r>
            <a:r>
              <a:rPr kumimoji="1" lang="ja-JP" altLang="en-US" sz="2000" dirty="0" smtClean="0">
                <a:latin typeface="メイリオ" panose="020B0604030504040204" pitchFamily="50" charset="-128"/>
                <a:ea typeface="メイリオ" panose="020B0604030504040204" pitchFamily="50" charset="-128"/>
              </a:rPr>
              <a:t>は、原則として、電子申請。 </a:t>
            </a:r>
            <a:endParaRPr kumimoji="1" lang="en-US" altLang="ja-JP" sz="2000" dirty="0" smtClean="0">
              <a:latin typeface="メイリオ" panose="020B0604030504040204" pitchFamily="50" charset="-128"/>
              <a:ea typeface="メイリオ" panose="020B0604030504040204" pitchFamily="50" charset="-128"/>
            </a:endParaRPr>
          </a:p>
          <a:p>
            <a:pPr marL="342900" indent="-342900">
              <a:lnSpc>
                <a:spcPct val="120000"/>
              </a:lnSpc>
              <a:buFont typeface="Wingdings" panose="05000000000000000000" pitchFamily="2" charset="2"/>
              <a:buChar char="Ø"/>
            </a:pPr>
            <a:r>
              <a:rPr kumimoji="1" lang="ja-JP" altLang="en-US" sz="2000" dirty="0" smtClean="0">
                <a:latin typeface="メイリオ" panose="020B0604030504040204" pitchFamily="50" charset="-128"/>
                <a:ea typeface="メイリオ" panose="020B0604030504040204" pitchFamily="50" charset="-128"/>
              </a:rPr>
              <a:t>「業務</a:t>
            </a:r>
            <a:r>
              <a:rPr kumimoji="1" lang="ja-JP" altLang="en-US" sz="2000" dirty="0">
                <a:latin typeface="メイリオ" panose="020B0604030504040204" pitchFamily="50" charset="-128"/>
                <a:ea typeface="メイリオ" panose="020B0604030504040204" pitchFamily="50" charset="-128"/>
              </a:rPr>
              <a:t>管理体制の整備に関する届出</a:t>
            </a:r>
            <a:r>
              <a:rPr kumimoji="1" lang="ja-JP" altLang="en-US" sz="2000" dirty="0" smtClean="0">
                <a:latin typeface="メイリオ" panose="020B0604030504040204" pitchFamily="50" charset="-128"/>
                <a:ea typeface="メイリオ" panose="020B0604030504040204" pitchFamily="50" charset="-128"/>
              </a:rPr>
              <a:t>システム」を用いて申請。</a:t>
            </a:r>
            <a:endParaRPr kumimoji="1" lang="en-US" altLang="ja-JP" sz="2000" dirty="0" smtClean="0">
              <a:latin typeface="メイリオ" panose="020B0604030504040204" pitchFamily="50" charset="-128"/>
              <a:ea typeface="メイリオ" panose="020B0604030504040204" pitchFamily="50" charset="-128"/>
            </a:endParaRPr>
          </a:p>
          <a:p>
            <a:pPr marL="342900" indent="-342900">
              <a:lnSpc>
                <a:spcPct val="120000"/>
              </a:lnSpc>
              <a:buFont typeface="Wingdings" panose="05000000000000000000" pitchFamily="2" charset="2"/>
              <a:buChar char="Ø"/>
            </a:pPr>
            <a:r>
              <a:rPr kumimoji="1" lang="en-US" altLang="ja-JP" sz="2000" dirty="0">
                <a:latin typeface="メイリオ" panose="020B0604030504040204" pitchFamily="50" charset="-128"/>
                <a:ea typeface="メイリオ" panose="020B0604030504040204" pitchFamily="50" charset="-128"/>
              </a:rPr>
              <a:t>https://www.laicomea.org/laicomea/cmns01l/cmns01l1/init.do</a:t>
            </a:r>
            <a:endParaRPr kumimoji="1" lang="en-US" altLang="ja-JP" sz="2000" dirty="0" smtClean="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40D8441-9F42-44D3-BBE2-1D063453D110}"/>
              </a:ext>
            </a:extLst>
          </p:cNvPr>
          <p:cNvSpPr txBox="1"/>
          <p:nvPr/>
        </p:nvSpPr>
        <p:spPr>
          <a:xfrm>
            <a:off x="1084496" y="5301208"/>
            <a:ext cx="7721991" cy="830997"/>
          </a:xfrm>
          <a:prstGeom prst="rect">
            <a:avLst/>
          </a:prstGeom>
          <a:noFill/>
        </p:spPr>
        <p:txBody>
          <a:bodyPr wrap="square" rtlCol="0">
            <a:spAutoFit/>
          </a:bodyPr>
          <a:lstStyle/>
          <a:p>
            <a:pPr>
              <a:lnSpc>
                <a:spcPct val="120000"/>
              </a:lnSpc>
            </a:pP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ご注意ください</a:t>
            </a:r>
            <a:r>
              <a:rPr kumimoji="1" lang="en-US" altLang="ja-JP" sz="2000" dirty="0" smtClean="0">
                <a:latin typeface="メイリオ" panose="020B0604030504040204" pitchFamily="50" charset="-128"/>
                <a:ea typeface="メイリオ" panose="020B0604030504040204" pitchFamily="50" charset="-128"/>
              </a:rPr>
              <a:t>※</a:t>
            </a:r>
          </a:p>
          <a:p>
            <a:pPr>
              <a:lnSpc>
                <a:spcPct val="120000"/>
              </a:lnSpc>
            </a:pPr>
            <a:r>
              <a:rPr kumimoji="1" lang="ja-JP" altLang="en-US" sz="2000" dirty="0" smtClean="0">
                <a:latin typeface="メイリオ" panose="020B0604030504040204" pitchFamily="50" charset="-128"/>
                <a:ea typeface="メイリオ" panose="020B0604030504040204" pitchFamily="50" charset="-128"/>
              </a:rPr>
              <a:t>変更等があった場合のみ電子申請での届出をお願いします。</a:t>
            </a:r>
            <a:endParaRPr kumimoji="1" lang="ja-JP" altLang="en-US" sz="2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40D8441-9F42-44D3-BBE2-1D063453D110}"/>
              </a:ext>
            </a:extLst>
          </p:cNvPr>
          <p:cNvSpPr txBox="1"/>
          <p:nvPr/>
        </p:nvSpPr>
        <p:spPr>
          <a:xfrm>
            <a:off x="1084497" y="3120210"/>
            <a:ext cx="7721991" cy="1569660"/>
          </a:xfrm>
          <a:prstGeom prst="rect">
            <a:avLst/>
          </a:prstGeom>
          <a:noFill/>
        </p:spPr>
        <p:txBody>
          <a:bodyPr wrap="square" rtlCol="0">
            <a:spAutoFit/>
          </a:bodyPr>
          <a:lstStyle/>
          <a:p>
            <a:pPr marL="342900" indent="-342900">
              <a:lnSpc>
                <a:spcPct val="120000"/>
              </a:lnSpc>
              <a:buFont typeface="Wingdings" panose="05000000000000000000" pitchFamily="2" charset="2"/>
              <a:buChar char="Ø"/>
            </a:pPr>
            <a:r>
              <a:rPr kumimoji="1" lang="ja-JP" altLang="en-US" sz="2000" dirty="0" smtClean="0">
                <a:latin typeface="メイリオ" panose="020B0604030504040204" pitchFamily="50" charset="-128"/>
                <a:ea typeface="メイリオ" panose="020B0604030504040204" pitchFamily="50" charset="-128"/>
              </a:rPr>
              <a:t>「業務</a:t>
            </a:r>
            <a:r>
              <a:rPr kumimoji="1" lang="ja-JP" altLang="en-US" sz="2000" dirty="0">
                <a:latin typeface="メイリオ" panose="020B0604030504040204" pitchFamily="50" charset="-128"/>
                <a:ea typeface="メイリオ" panose="020B0604030504040204" pitchFamily="50" charset="-128"/>
              </a:rPr>
              <a:t>管理体制の整備に関する届出</a:t>
            </a:r>
            <a:r>
              <a:rPr kumimoji="1" lang="ja-JP" altLang="en-US" sz="2000" dirty="0" smtClean="0">
                <a:latin typeface="メイリオ" panose="020B0604030504040204" pitchFamily="50" charset="-128"/>
                <a:ea typeface="メイリオ" panose="020B0604030504040204" pitchFamily="50" charset="-128"/>
              </a:rPr>
              <a:t>システム」の利用マニュアルは</a:t>
            </a:r>
            <a:r>
              <a:rPr kumimoji="1" lang="ja-JP" altLang="en-US" sz="2000" dirty="0">
                <a:latin typeface="メイリオ" panose="020B0604030504040204" pitchFamily="50" charset="-128"/>
                <a:ea typeface="メイリオ" panose="020B0604030504040204" pitchFamily="50" charset="-128"/>
              </a:rPr>
              <a:t>吹田市</a:t>
            </a:r>
            <a:r>
              <a:rPr kumimoji="1" lang="en-US" altLang="ja-JP" sz="2000" dirty="0">
                <a:latin typeface="メイリオ" panose="020B0604030504040204" pitchFamily="50" charset="-128"/>
                <a:ea typeface="メイリオ" panose="020B0604030504040204" pitchFamily="50" charset="-128"/>
              </a:rPr>
              <a:t>HP</a:t>
            </a:r>
            <a:r>
              <a:rPr kumimoji="1" lang="ja-JP" altLang="en-US" sz="2000" dirty="0">
                <a:latin typeface="メイリオ" panose="020B0604030504040204" pitchFamily="50" charset="-128"/>
                <a:ea typeface="メイリオ" panose="020B0604030504040204" pitchFamily="50" charset="-128"/>
              </a:rPr>
              <a:t>に</a:t>
            </a:r>
            <a:r>
              <a:rPr kumimoji="1" lang="ja-JP" altLang="en-US" sz="2000" dirty="0" smtClean="0">
                <a:latin typeface="メイリオ" panose="020B0604030504040204" pitchFamily="50" charset="-128"/>
                <a:ea typeface="メイリオ" panose="020B0604030504040204" pitchFamily="50" charset="-128"/>
              </a:rPr>
              <a:t>掲載</a:t>
            </a:r>
            <a:endParaRPr kumimoji="1" lang="en-US" altLang="ja-JP" sz="2000" dirty="0" smtClean="0">
              <a:latin typeface="メイリオ" panose="020B0604030504040204" pitchFamily="50" charset="-128"/>
              <a:ea typeface="メイリオ" panose="020B0604030504040204" pitchFamily="50" charset="-128"/>
            </a:endParaRPr>
          </a:p>
          <a:p>
            <a:pPr>
              <a:lnSpc>
                <a:spcPct val="120000"/>
              </a:lnSpc>
            </a:pPr>
            <a:r>
              <a:rPr kumimoji="1" lang="ja-JP" altLang="en-US" sz="2000" dirty="0" smtClean="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業務管理体制の整備に関する届出システム操作</a:t>
            </a:r>
            <a:r>
              <a:rPr kumimoji="1" lang="ja-JP" altLang="en-US" sz="2000" dirty="0" smtClean="0">
                <a:latin typeface="メイリオ" panose="020B0604030504040204" pitchFamily="50" charset="-128"/>
                <a:ea typeface="メイリオ" panose="020B0604030504040204" pitchFamily="50" charset="-128"/>
              </a:rPr>
              <a:t>マニュアル</a:t>
            </a:r>
            <a:endParaRPr kumimoji="1" lang="en-US" altLang="ja-JP" sz="2000" dirty="0" smtClean="0">
              <a:latin typeface="メイリオ" panose="020B0604030504040204" pitchFamily="50" charset="-128"/>
              <a:ea typeface="メイリオ" panose="020B0604030504040204" pitchFamily="50" charset="-128"/>
            </a:endParaRPr>
          </a:p>
          <a:p>
            <a:pPr>
              <a:lnSpc>
                <a:spcPct val="120000"/>
              </a:lnSpc>
            </a:pPr>
            <a:r>
              <a:rPr kumimoji="1" lang="ja-JP" altLang="en-US" sz="2000" dirty="0">
                <a:latin typeface="メイリオ" panose="020B0604030504040204" pitchFamily="50" charset="-128"/>
                <a:ea typeface="メイリオ" panose="020B0604030504040204" pitchFamily="50" charset="-128"/>
              </a:rPr>
              <a:t>　</a:t>
            </a:r>
            <a:r>
              <a:rPr kumimoji="1" lang="ja-JP" altLang="en-US" sz="2000" dirty="0" smtClean="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事業者版）</a:t>
            </a:r>
            <a:r>
              <a:rPr kumimoji="1" lang="ja-JP" altLang="en-US" sz="2000" dirty="0" smtClean="0">
                <a:latin typeface="メイリオ" panose="020B0604030504040204" pitchFamily="50" charset="-128"/>
                <a:ea typeface="メイリオ" panose="020B0604030504040204" pitchFamily="50" charset="-128"/>
              </a:rPr>
              <a:t>」</a:t>
            </a:r>
            <a:endParaRPr kumimoji="1" lang="en-US" altLang="ja-JP"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05054722"/>
      </p:ext>
    </p:extLst>
  </p:cSld>
  <p:clrMapOvr>
    <a:masterClrMapping/>
  </p:clrMapOvr>
  <p:transition advTm="82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７</a:t>
            </a:r>
            <a:r>
              <a:rPr lang="en-US" altLang="ja-JP" sz="2994" b="1" dirty="0" smtClean="0">
                <a:solidFill>
                  <a:srgbClr val="033355"/>
                </a:solidFill>
                <a:latin typeface="Meiryo" panose="020B0604030504040204" pitchFamily="50" charset="-128"/>
                <a:ea typeface="Meiryo" panose="020B0604030504040204" pitchFamily="50" charset="-128"/>
              </a:rPr>
              <a:t>)</a:t>
            </a:r>
            <a:r>
              <a:rPr lang="ja-JP" altLang="en-US" sz="2994" b="1" dirty="0" smtClean="0">
                <a:solidFill>
                  <a:srgbClr val="033355"/>
                </a:solidFill>
                <a:latin typeface="Meiryo" panose="020B0604030504040204" pitchFamily="50" charset="-128"/>
                <a:ea typeface="Meiryo" panose="020B0604030504040204" pitchFamily="50" charset="-128"/>
              </a:rPr>
              <a:t>業務</a:t>
            </a:r>
            <a:r>
              <a:rPr lang="ja-JP" altLang="en-US" sz="2994" b="1" dirty="0">
                <a:solidFill>
                  <a:srgbClr val="033355"/>
                </a:solidFill>
                <a:latin typeface="Meiryo" panose="020B0604030504040204" pitchFamily="50" charset="-128"/>
                <a:ea typeface="Meiryo" panose="020B0604030504040204" pitchFamily="50" charset="-128"/>
              </a:rPr>
              <a:t>管理体制の整備確認検査について</a:t>
            </a:r>
            <a:endParaRPr lang="ja-JP" altLang="en-US" sz="2994" dirty="0"/>
          </a:p>
        </p:txBody>
      </p:sp>
      <p:sp>
        <p:nvSpPr>
          <p:cNvPr id="6" name="テキスト ボックス 5">
            <a:extLst>
              <a:ext uri="{FF2B5EF4-FFF2-40B4-BE49-F238E27FC236}">
                <a16:creationId xmlns:a16="http://schemas.microsoft.com/office/drawing/2014/main" id="{425E2E63-EC19-4100-862B-745E3B7D7E93}"/>
              </a:ext>
            </a:extLst>
          </p:cNvPr>
          <p:cNvSpPr txBox="1"/>
          <p:nvPr/>
        </p:nvSpPr>
        <p:spPr>
          <a:xfrm>
            <a:off x="1033178" y="1830222"/>
            <a:ext cx="7798831" cy="469231"/>
          </a:xfrm>
          <a:prstGeom prst="rect">
            <a:avLst/>
          </a:prstGeom>
          <a:noFill/>
        </p:spPr>
        <p:txBody>
          <a:bodyPr wrap="square" rtlCol="0">
            <a:spAutoFit/>
          </a:bodyPr>
          <a:lstStyle/>
          <a:p>
            <a:r>
              <a:rPr lang="en-US" altLang="ja-JP" sz="2449" dirty="0">
                <a:solidFill>
                  <a:schemeClr val="accent2">
                    <a:lumMod val="50000"/>
                  </a:schemeClr>
                </a:solidFill>
                <a:latin typeface="メイリオ" panose="020B0604030504040204" pitchFamily="50" charset="-128"/>
                <a:ea typeface="メイリオ" panose="020B0604030504040204" pitchFamily="50" charset="-128"/>
              </a:rPr>
              <a:t>【</a:t>
            </a:r>
            <a:r>
              <a:rPr lang="ja-JP" altLang="en-US" sz="2449" dirty="0">
                <a:solidFill>
                  <a:schemeClr val="accent2">
                    <a:lumMod val="50000"/>
                  </a:schemeClr>
                </a:solidFill>
                <a:latin typeface="メイリオ" panose="020B0604030504040204" pitchFamily="50" charset="-128"/>
                <a:ea typeface="メイリオ" panose="020B0604030504040204" pitchFamily="50" charset="-128"/>
              </a:rPr>
              <a:t>一般検査</a:t>
            </a:r>
            <a:r>
              <a:rPr lang="en-US" altLang="ja-JP" sz="2449" dirty="0">
                <a:solidFill>
                  <a:schemeClr val="accent2">
                    <a:lumMod val="50000"/>
                  </a:schemeClr>
                </a:solidFill>
                <a:latin typeface="メイリオ" panose="020B0604030504040204" pitchFamily="50" charset="-128"/>
                <a:ea typeface="メイリオ" panose="020B0604030504040204" pitchFamily="50" charset="-128"/>
              </a:rPr>
              <a:t>】</a:t>
            </a:r>
            <a:r>
              <a:rPr lang="ja-JP" altLang="en-US" sz="2449" dirty="0">
                <a:latin typeface="メイリオ" panose="020B0604030504040204" pitchFamily="50" charset="-128"/>
                <a:ea typeface="メイリオ" panose="020B0604030504040204" pitchFamily="50" charset="-128"/>
              </a:rPr>
              <a:t>　</a:t>
            </a:r>
            <a:endParaRPr kumimoji="1" lang="ja-JP" altLang="en-US" sz="2449"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32335A9-2EB3-48BD-8155-59E3FF2BF49E}"/>
              </a:ext>
            </a:extLst>
          </p:cNvPr>
          <p:cNvSpPr txBox="1"/>
          <p:nvPr/>
        </p:nvSpPr>
        <p:spPr>
          <a:xfrm>
            <a:off x="1183117" y="2253039"/>
            <a:ext cx="7332234" cy="1264962"/>
          </a:xfrm>
          <a:prstGeom prst="rect">
            <a:avLst/>
          </a:prstGeom>
          <a:noFill/>
        </p:spPr>
        <p:txBody>
          <a:bodyPr wrap="square" rtlCol="0">
            <a:spAutoFit/>
          </a:bodyPr>
          <a:lstStyle/>
          <a:p>
            <a:r>
              <a:rPr lang="ja-JP" altLang="en-US" sz="1905" dirty="0">
                <a:latin typeface="メイリオ" panose="020B0604030504040204" pitchFamily="50" charset="-128"/>
                <a:ea typeface="メイリオ" panose="020B0604030504040204" pitchFamily="50" charset="-128"/>
              </a:rPr>
              <a:t>　介護サービス事業者における業務管理体制の整備及び運用状況を確認するため、全ての介護サービス事業者を対象として、定期的（概ね</a:t>
            </a:r>
            <a:r>
              <a:rPr lang="en-US" altLang="ja-JP" sz="1905" dirty="0">
                <a:latin typeface="メイリオ" panose="020B0604030504040204" pitchFamily="50" charset="-128"/>
                <a:ea typeface="メイリオ" panose="020B0604030504040204" pitchFamily="50" charset="-128"/>
              </a:rPr>
              <a:t>6</a:t>
            </a:r>
            <a:r>
              <a:rPr lang="ja-JP" altLang="en-US" sz="1905" dirty="0">
                <a:latin typeface="メイリオ" panose="020B0604030504040204" pitchFamily="50" charset="-128"/>
                <a:ea typeface="メイリオ" panose="020B0604030504040204" pitchFamily="50" charset="-128"/>
              </a:rPr>
              <a:t>年に１回）に業務管理体制の整備及び運用状況の報告を求めるもの。　</a:t>
            </a:r>
            <a:r>
              <a:rPr lang="ja-JP" altLang="en-US" sz="1905" dirty="0">
                <a:solidFill>
                  <a:srgbClr val="FF0000"/>
                </a:solidFill>
                <a:latin typeface="メイリオ" panose="020B0604030504040204" pitchFamily="50" charset="-128"/>
                <a:ea typeface="メイリオ" panose="020B0604030504040204" pitchFamily="50" charset="-128"/>
              </a:rPr>
              <a:t>実施方法</a:t>
            </a:r>
            <a:r>
              <a:rPr lang="ja-JP" altLang="en-US" sz="1905" dirty="0" smtClean="0">
                <a:solidFill>
                  <a:srgbClr val="FF0000"/>
                </a:solidFill>
                <a:latin typeface="メイリオ" panose="020B0604030504040204" pitchFamily="50" charset="-128"/>
                <a:ea typeface="メイリオ" panose="020B0604030504040204" pitchFamily="50" charset="-128"/>
              </a:rPr>
              <a:t>は主に書面</a:t>
            </a:r>
            <a:r>
              <a:rPr lang="ja-JP" altLang="en-US" sz="1905" dirty="0">
                <a:solidFill>
                  <a:srgbClr val="FF0000"/>
                </a:solidFill>
                <a:latin typeface="メイリオ" panose="020B0604030504040204" pitchFamily="50" charset="-128"/>
                <a:ea typeface="メイリオ" panose="020B0604030504040204" pitchFamily="50" charset="-128"/>
              </a:rPr>
              <a:t>検査</a:t>
            </a:r>
            <a:r>
              <a:rPr kumimoji="1" lang="ja-JP" altLang="en-US" sz="1905" u="sng" dirty="0">
                <a:latin typeface="メイリオ" panose="020B0604030504040204" pitchFamily="50" charset="-128"/>
                <a:ea typeface="メイリオ" panose="020B0604030504040204" pitchFamily="50" charset="-128"/>
              </a:rPr>
              <a:t>　</a:t>
            </a:r>
          </a:p>
        </p:txBody>
      </p:sp>
      <p:sp>
        <p:nvSpPr>
          <p:cNvPr id="7" name="テキスト ボックス 6">
            <a:extLst>
              <a:ext uri="{FF2B5EF4-FFF2-40B4-BE49-F238E27FC236}">
                <a16:creationId xmlns:a16="http://schemas.microsoft.com/office/drawing/2014/main" id="{832335A9-2EB3-48BD-8155-59E3FF2BF49E}"/>
              </a:ext>
            </a:extLst>
          </p:cNvPr>
          <p:cNvSpPr txBox="1"/>
          <p:nvPr/>
        </p:nvSpPr>
        <p:spPr>
          <a:xfrm>
            <a:off x="1266476" y="4219831"/>
            <a:ext cx="7332234" cy="1264962"/>
          </a:xfrm>
          <a:prstGeom prst="rect">
            <a:avLst/>
          </a:prstGeom>
          <a:noFill/>
        </p:spPr>
        <p:txBody>
          <a:bodyPr wrap="square" rtlCol="0">
            <a:spAutoFit/>
          </a:bodyPr>
          <a:lstStyle/>
          <a:p>
            <a:r>
              <a:rPr lang="ja-JP" altLang="en-US" sz="1905" dirty="0">
                <a:latin typeface="メイリオ" panose="020B0604030504040204" pitchFamily="50" charset="-128"/>
                <a:ea typeface="メイリオ" panose="020B0604030504040204" pitchFamily="50" charset="-128"/>
              </a:rPr>
              <a:t>　介護サービス事業者における指定取消処分相当の事案が発生した場合、その事業者に対して業務管理体制の整備状況やその運用状況を検証し、当該事案への組織的関与の有無などを検証するもの。　</a:t>
            </a:r>
            <a:r>
              <a:rPr lang="ja-JP" altLang="en-US" sz="1905" dirty="0">
                <a:solidFill>
                  <a:srgbClr val="FF0000"/>
                </a:solidFill>
                <a:latin typeface="メイリオ" panose="020B0604030504040204" pitchFamily="50" charset="-128"/>
                <a:ea typeface="メイリオ" panose="020B0604030504040204" pitchFamily="50" charset="-128"/>
              </a:rPr>
              <a:t>実施方法は</a:t>
            </a:r>
            <a:r>
              <a:rPr lang="ja-JP" altLang="en-US" sz="1905" dirty="0" smtClean="0">
                <a:solidFill>
                  <a:srgbClr val="FF0000"/>
                </a:solidFill>
                <a:latin typeface="メイリオ" panose="020B0604030504040204" pitchFamily="50" charset="-128"/>
                <a:ea typeface="メイリオ" panose="020B0604030504040204" pitchFamily="50" charset="-128"/>
              </a:rPr>
              <a:t>立入検査</a:t>
            </a:r>
            <a:endParaRPr kumimoji="1" lang="ja-JP" altLang="en-US" sz="1905" u="sng"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425E2E63-EC19-4100-862B-745E3B7D7E93}"/>
              </a:ext>
            </a:extLst>
          </p:cNvPr>
          <p:cNvSpPr txBox="1"/>
          <p:nvPr/>
        </p:nvSpPr>
        <p:spPr>
          <a:xfrm>
            <a:off x="1033178" y="3776213"/>
            <a:ext cx="7798831" cy="469231"/>
          </a:xfrm>
          <a:prstGeom prst="rect">
            <a:avLst/>
          </a:prstGeom>
          <a:noFill/>
        </p:spPr>
        <p:txBody>
          <a:bodyPr wrap="square" rtlCol="0">
            <a:spAutoFit/>
          </a:bodyPr>
          <a:lstStyle/>
          <a:p>
            <a:r>
              <a:rPr lang="en-US" altLang="ja-JP" sz="2449" dirty="0">
                <a:solidFill>
                  <a:schemeClr val="accent2">
                    <a:lumMod val="50000"/>
                  </a:schemeClr>
                </a:solidFill>
                <a:latin typeface="メイリオ" panose="020B0604030504040204" pitchFamily="50" charset="-128"/>
                <a:ea typeface="メイリオ" panose="020B0604030504040204" pitchFamily="50" charset="-128"/>
              </a:rPr>
              <a:t>【</a:t>
            </a:r>
            <a:r>
              <a:rPr lang="ja-JP" altLang="en-US" sz="2449" dirty="0">
                <a:solidFill>
                  <a:schemeClr val="accent2">
                    <a:lumMod val="50000"/>
                  </a:schemeClr>
                </a:solidFill>
                <a:latin typeface="メイリオ" panose="020B0604030504040204" pitchFamily="50" charset="-128"/>
                <a:ea typeface="メイリオ" panose="020B0604030504040204" pitchFamily="50" charset="-128"/>
              </a:rPr>
              <a:t>特別検査</a:t>
            </a:r>
            <a:r>
              <a:rPr lang="en-US" altLang="ja-JP" sz="2449" dirty="0">
                <a:solidFill>
                  <a:schemeClr val="accent2">
                    <a:lumMod val="50000"/>
                  </a:schemeClr>
                </a:solidFill>
                <a:latin typeface="メイリオ" panose="020B0604030504040204" pitchFamily="50" charset="-128"/>
                <a:ea typeface="メイリオ" panose="020B0604030504040204" pitchFamily="50" charset="-128"/>
              </a:rPr>
              <a:t>】</a:t>
            </a:r>
            <a:r>
              <a:rPr lang="ja-JP" altLang="en-US" sz="2449" dirty="0">
                <a:latin typeface="メイリオ" panose="020B0604030504040204" pitchFamily="50" charset="-128"/>
                <a:ea typeface="メイリオ" panose="020B0604030504040204" pitchFamily="50" charset="-128"/>
              </a:rPr>
              <a:t>　</a:t>
            </a:r>
            <a:endParaRPr kumimoji="1" lang="ja-JP" altLang="en-US" sz="2449"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607241"/>
      </p:ext>
    </p:extLst>
  </p:cSld>
  <p:clrMapOvr>
    <a:masterClrMapping/>
  </p:clrMapOvr>
  <p:transition advTm="124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001000" cy="1112838"/>
          </a:xfrm>
        </p:spPr>
        <p:txBody>
          <a:bodyPr>
            <a:normAutofit fontScale="90000"/>
          </a:bodyPr>
          <a:lstStyle/>
          <a:p>
            <a:r>
              <a:rPr lang="ja-JP" altLang="en-US" b="1" dirty="0"/>
              <a:t>９</a:t>
            </a:r>
            <a:r>
              <a:rPr lang="ja-JP" altLang="en-US" b="1" dirty="0" smtClean="0"/>
              <a:t>　</a:t>
            </a:r>
            <a:r>
              <a:rPr lang="ja-JP" altLang="ja-JP" b="1" dirty="0" smtClean="0"/>
              <a:t>介護</a:t>
            </a:r>
            <a:r>
              <a:rPr lang="ja-JP" altLang="ja-JP" b="1" dirty="0"/>
              <a:t>サービス情報の公表制度</a:t>
            </a:r>
            <a:endParaRPr kumimoji="1" lang="ja-JP" b="1" dirty="0"/>
          </a:p>
        </p:txBody>
      </p:sp>
      <p:sp>
        <p:nvSpPr>
          <p:cNvPr id="3" name="Rectangle 2"/>
          <p:cNvSpPr>
            <a:spLocks noGrp="1"/>
          </p:cNvSpPr>
          <p:nvPr>
            <p:ph idx="1"/>
          </p:nvPr>
        </p:nvSpPr>
        <p:spPr>
          <a:xfrm>
            <a:off x="685800" y="1556792"/>
            <a:ext cx="8001000" cy="4896544"/>
          </a:xfrm>
          <a:solidFill>
            <a:srgbClr val="CCECFF"/>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dirty="0"/>
              <a:t>☆</a:t>
            </a:r>
            <a:r>
              <a:rPr lang="ja-JP" altLang="en-US" b="1" u="sng" dirty="0" smtClean="0">
                <a:solidFill>
                  <a:srgbClr val="FF0000"/>
                </a:solidFill>
              </a:rPr>
              <a:t>利用者</a:t>
            </a:r>
            <a:r>
              <a:rPr lang="ja-JP" altLang="ja-JP" b="1" u="sng" dirty="0" smtClean="0">
                <a:solidFill>
                  <a:srgbClr val="FF0000"/>
                </a:solidFill>
              </a:rPr>
              <a:t>が</a:t>
            </a:r>
            <a:r>
              <a:rPr lang="ja-JP" altLang="ja-JP" b="1" u="sng" dirty="0">
                <a:solidFill>
                  <a:srgbClr val="FF0000"/>
                </a:solidFill>
              </a:rPr>
              <a:t>適切にサービス事業者を選択</a:t>
            </a:r>
            <a:r>
              <a:rPr lang="ja-JP" altLang="ja-JP" dirty="0"/>
              <a:t>できるよう、事業者の皆様からご報告いただいた情報を、</a:t>
            </a:r>
            <a:r>
              <a:rPr lang="ja-JP" altLang="ja-JP" dirty="0" smtClean="0"/>
              <a:t>国</a:t>
            </a:r>
            <a:r>
              <a:rPr lang="ja-JP" altLang="en-US" dirty="0" smtClean="0"/>
              <a:t>の</a:t>
            </a:r>
            <a:r>
              <a:rPr lang="ja-JP" altLang="ja-JP" dirty="0" smtClean="0"/>
              <a:t>「</a:t>
            </a:r>
            <a:r>
              <a:rPr lang="ja-JP" altLang="ja-JP" dirty="0"/>
              <a:t>介護サービス情報公表システム」において公表するものです</a:t>
            </a:r>
            <a:r>
              <a:rPr lang="ja-JP" altLang="ja-JP" dirty="0" smtClean="0"/>
              <a:t>。</a:t>
            </a:r>
            <a:endParaRPr lang="en-US" altLang="ja-JP" dirty="0" smtClean="0"/>
          </a:p>
          <a:p>
            <a:pPr marL="0" indent="0">
              <a:lnSpc>
                <a:spcPts val="300"/>
              </a:lnSpc>
              <a:buNone/>
            </a:pPr>
            <a:endParaRPr lang="ja-JP" altLang="ja-JP" dirty="0" smtClean="0"/>
          </a:p>
          <a:p>
            <a:pPr marL="0" indent="0">
              <a:buNone/>
            </a:pPr>
            <a:r>
              <a:rPr lang="ja-JP" altLang="en-US" dirty="0" smtClean="0"/>
              <a:t>☆</a:t>
            </a:r>
            <a:r>
              <a:rPr lang="ja-JP" altLang="en-US" dirty="0"/>
              <a:t>毎年</a:t>
            </a:r>
            <a:r>
              <a:rPr lang="en-US" altLang="ja-JP" dirty="0"/>
              <a:t>7</a:t>
            </a:r>
            <a:r>
              <a:rPr lang="ja-JP" altLang="en-US" dirty="0"/>
              <a:t>月以降、対象事業者に対し、大阪府指定情報公表センターから郵送により、介護サービス情報の報告依頼・手数料の納付依頼を行っています</a:t>
            </a:r>
            <a:r>
              <a:rPr lang="ja-JP" altLang="en-US" dirty="0" smtClean="0"/>
              <a:t>。</a:t>
            </a:r>
            <a:endParaRPr lang="en-US" altLang="ja-JP" dirty="0" smtClean="0"/>
          </a:p>
          <a:p>
            <a:pPr marL="0" indent="0">
              <a:lnSpc>
                <a:spcPts val="300"/>
              </a:lnSpc>
              <a:buNone/>
            </a:pPr>
            <a:endParaRPr lang="en-US" altLang="ja-JP" dirty="0" smtClean="0"/>
          </a:p>
          <a:p>
            <a:pPr marL="0" indent="0">
              <a:buNone/>
            </a:pPr>
            <a:r>
              <a:rPr lang="ja-JP" altLang="en-US" dirty="0" smtClean="0"/>
              <a:t>☆</a:t>
            </a:r>
            <a:r>
              <a:rPr lang="ja-JP" altLang="ja-JP" dirty="0" smtClean="0"/>
              <a:t>報告と併せて、必ず</a:t>
            </a:r>
            <a:r>
              <a:rPr lang="ja-JP" altLang="ja-JP" b="1" u="sng" dirty="0" smtClean="0">
                <a:solidFill>
                  <a:srgbClr val="FF0000"/>
                </a:solidFill>
              </a:rPr>
              <a:t>手数料</a:t>
            </a:r>
            <a:r>
              <a:rPr lang="en-US" altLang="ja-JP" b="1" u="sng" dirty="0" smtClean="0">
                <a:solidFill>
                  <a:srgbClr val="FF0000"/>
                </a:solidFill>
              </a:rPr>
              <a:t>2,000</a:t>
            </a:r>
            <a:r>
              <a:rPr lang="ja-JP" altLang="ja-JP" b="1" u="sng" dirty="0" smtClean="0">
                <a:solidFill>
                  <a:srgbClr val="FF0000"/>
                </a:solidFill>
              </a:rPr>
              <a:t>円</a:t>
            </a:r>
            <a:r>
              <a:rPr lang="ja-JP" altLang="ja-JP" dirty="0" smtClean="0"/>
              <a:t>のお支払をお願いします。</a:t>
            </a:r>
            <a:endParaRPr lang="ja-JP" altLang="en-US" dirty="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44</a:t>
            </a:fld>
            <a:endParaRPr kumimoji="1" lang="ja-JP" altLang="en-US" dirty="0"/>
          </a:p>
        </p:txBody>
      </p:sp>
    </p:spTree>
    <p:extLst>
      <p:ext uri="{BB962C8B-B14F-4D97-AF65-F5344CB8AC3E}">
        <p14:creationId xmlns:p14="http://schemas.microsoft.com/office/powerpoint/2010/main" val="3486689416"/>
      </p:ext>
    </p:extLst>
  </p:cSld>
  <p:clrMapOvr>
    <a:masterClrMapping/>
  </p:clrMapOvr>
  <p:transition advTm="6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rmAutofit/>
          </a:bodyPr>
          <a:lstStyle/>
          <a:p>
            <a:r>
              <a:rPr lang="en-US" altLang="ja-JP" sz="4000" b="1" dirty="0"/>
              <a:t>10</a:t>
            </a:r>
            <a:r>
              <a:rPr lang="ja-JP" altLang="en-US" sz="4000" b="1" dirty="0" smtClean="0"/>
              <a:t>　主な指導事項①</a:t>
            </a:r>
            <a:r>
              <a:rPr lang="en-US" altLang="ja-JP" sz="4000" b="1" dirty="0" smtClean="0"/>
              <a:t/>
            </a:r>
            <a:br>
              <a:rPr lang="en-US" altLang="ja-JP" sz="4000" b="1" dirty="0" smtClean="0"/>
            </a:br>
            <a:r>
              <a:rPr lang="ja-JP" altLang="en-US" sz="2800" b="1" dirty="0" smtClean="0"/>
              <a:t>（</a:t>
            </a:r>
            <a:r>
              <a:rPr lang="ja-JP" altLang="en-US" sz="2800" b="1" dirty="0"/>
              <a:t>全</a:t>
            </a:r>
            <a:r>
              <a:rPr lang="ja-JP" altLang="en-US" sz="2800" b="1" dirty="0" smtClean="0"/>
              <a:t>サービス共通－設備・備品</a:t>
            </a:r>
            <a:r>
              <a:rPr lang="ja-JP" altLang="en-US" sz="2800" b="1" dirty="0"/>
              <a:t>等</a:t>
            </a:r>
            <a:r>
              <a:rPr lang="ja-JP" altLang="en-US" sz="2800" b="1" dirty="0" smtClean="0"/>
              <a:t>）</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45</a:t>
            </a:fld>
            <a:endParaRPr kumimoji="1" lang="ja-JP" altLang="en-US" dirty="0"/>
          </a:p>
        </p:txBody>
      </p:sp>
      <p:sp>
        <p:nvSpPr>
          <p:cNvPr id="6" name="コンテンツ プレースホルダー 4"/>
          <p:cNvSpPr txBox="1">
            <a:spLocks/>
          </p:cNvSpPr>
          <p:nvPr/>
        </p:nvSpPr>
        <p:spPr>
          <a:xfrm>
            <a:off x="323528" y="1386477"/>
            <a:ext cx="8496944" cy="2186539"/>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t>【</a:t>
            </a:r>
            <a:r>
              <a:rPr lang="zh-TW" altLang="en-US" b="1" dirty="0" smtClean="0"/>
              <a:t>基準等（要旨）</a:t>
            </a:r>
            <a:r>
              <a:rPr lang="en-US" altLang="ja-JP" b="1" dirty="0" smtClean="0"/>
              <a:t>】</a:t>
            </a:r>
          </a:p>
          <a:p>
            <a:pPr marL="0" indent="0">
              <a:buNone/>
            </a:pPr>
            <a:r>
              <a:rPr lang="ja-JP" altLang="en-US" dirty="0">
                <a:solidFill>
                  <a:srgbClr val="FF0000"/>
                </a:solidFill>
              </a:rPr>
              <a:t>　</a:t>
            </a:r>
            <a:r>
              <a:rPr lang="ja-JP" altLang="en-US" b="1" u="sng" dirty="0" smtClean="0">
                <a:solidFill>
                  <a:srgbClr val="FF0000"/>
                </a:solidFill>
              </a:rPr>
              <a:t>専用</a:t>
            </a:r>
            <a:r>
              <a:rPr lang="ja-JP" altLang="en-US" b="1" u="sng" dirty="0">
                <a:solidFill>
                  <a:srgbClr val="FF0000"/>
                </a:solidFill>
              </a:rPr>
              <a:t>区画</a:t>
            </a:r>
            <a:r>
              <a:rPr lang="ja-JP" altLang="en-US" dirty="0"/>
              <a:t>（事務室、相談室、静養室等）</a:t>
            </a:r>
            <a:r>
              <a:rPr lang="ja-JP" altLang="en-US" b="1" u="sng" dirty="0">
                <a:solidFill>
                  <a:srgbClr val="FF0000"/>
                </a:solidFill>
              </a:rPr>
              <a:t>に変更がある</a:t>
            </a:r>
            <a:r>
              <a:rPr lang="ja-JP" altLang="en-US" b="1" u="sng" dirty="0" smtClean="0">
                <a:solidFill>
                  <a:srgbClr val="FF0000"/>
                </a:solidFill>
              </a:rPr>
              <a:t>場合や、事業所の所在地が変わった場合は</a:t>
            </a:r>
            <a:r>
              <a:rPr lang="ja-JP" altLang="en-US" b="1" u="sng" dirty="0">
                <a:solidFill>
                  <a:srgbClr val="FF0000"/>
                </a:solidFill>
              </a:rPr>
              <a:t>、遅滞なく変更届出書の提出を行わなければならない。</a:t>
            </a:r>
            <a:endParaRPr lang="en-US" altLang="ja-JP" b="1" u="sng" dirty="0" smtClean="0">
              <a:solidFill>
                <a:srgbClr val="FF0000"/>
              </a:solidFill>
            </a:endParaRPr>
          </a:p>
        </p:txBody>
      </p:sp>
      <p:sp>
        <p:nvSpPr>
          <p:cNvPr id="12" name="下矢印 11"/>
          <p:cNvSpPr/>
          <p:nvPr/>
        </p:nvSpPr>
        <p:spPr>
          <a:xfrm>
            <a:off x="4031940" y="3749191"/>
            <a:ext cx="1080120" cy="52569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4636394"/>
            <a:ext cx="8496944" cy="1960958"/>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t>【</a:t>
            </a:r>
            <a:r>
              <a:rPr lang="ja-JP" altLang="en-US" b="1" dirty="0" smtClean="0"/>
              <a:t>指導事項（ポイント）</a:t>
            </a:r>
            <a:r>
              <a:rPr lang="en-US" altLang="ja-JP" b="1" dirty="0" smtClean="0"/>
              <a:t>】</a:t>
            </a:r>
          </a:p>
          <a:p>
            <a:pPr marL="0" indent="0">
              <a:buNone/>
            </a:pPr>
            <a:r>
              <a:rPr lang="ja-JP" altLang="en-US" dirty="0"/>
              <a:t>　</a:t>
            </a:r>
            <a:r>
              <a:rPr lang="ja-JP" altLang="en-US" dirty="0" smtClean="0"/>
              <a:t>事業所</a:t>
            </a:r>
            <a:r>
              <a:rPr lang="ja-JP" altLang="en-US" dirty="0"/>
              <a:t>の</a:t>
            </a:r>
            <a:r>
              <a:rPr lang="ja-JP" altLang="en-US" dirty="0" smtClean="0"/>
              <a:t>改築等に</a:t>
            </a:r>
            <a:r>
              <a:rPr lang="ja-JP" altLang="en-US" dirty="0"/>
              <a:t>より、専用区画の配置等を変更した</a:t>
            </a:r>
            <a:r>
              <a:rPr lang="ja-JP" altLang="en-US" dirty="0" smtClean="0"/>
              <a:t>場合や、事業所が移転した場合は</a:t>
            </a:r>
            <a:r>
              <a:rPr lang="ja-JP" altLang="en-US" dirty="0"/>
              <a:t>、</a:t>
            </a:r>
            <a:r>
              <a:rPr lang="ja-JP" altLang="en-US" b="1" u="sng" dirty="0">
                <a:solidFill>
                  <a:srgbClr val="FF0000"/>
                </a:solidFill>
              </a:rPr>
              <a:t>速やかに所管庁へ届け出ること</a:t>
            </a:r>
            <a:r>
              <a:rPr lang="ja-JP" altLang="en-US" b="1" u="sng" dirty="0" smtClean="0">
                <a:solidFill>
                  <a:srgbClr val="FF0000"/>
                </a:solidFill>
              </a:rPr>
              <a:t>。</a:t>
            </a:r>
            <a:endParaRPr lang="en-US" altLang="ja-JP" b="1" u="sng" dirty="0" smtClean="0">
              <a:solidFill>
                <a:srgbClr val="FF0000"/>
              </a:solidFill>
            </a:endParaRPr>
          </a:p>
        </p:txBody>
      </p:sp>
    </p:spTree>
    <p:extLst>
      <p:ext uri="{BB962C8B-B14F-4D97-AF65-F5344CB8AC3E}">
        <p14:creationId xmlns:p14="http://schemas.microsoft.com/office/powerpoint/2010/main" val="459736628"/>
      </p:ext>
    </p:extLst>
  </p:cSld>
  <p:clrMapOvr>
    <a:masterClrMapping/>
  </p:clrMapOvr>
  <p:transition advTm="3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rmAutofit/>
          </a:bodyPr>
          <a:lstStyle/>
          <a:p>
            <a:r>
              <a:rPr lang="en-US" altLang="ja-JP" sz="4000" b="1" dirty="0" smtClean="0"/>
              <a:t>10</a:t>
            </a:r>
            <a:r>
              <a:rPr lang="ja-JP" altLang="en-US" sz="4000" b="1" dirty="0"/>
              <a:t>　</a:t>
            </a:r>
            <a:r>
              <a:rPr lang="ja-JP" altLang="en-US" sz="4000" b="1" dirty="0" smtClean="0"/>
              <a:t>主な指導事項②</a:t>
            </a:r>
            <a:r>
              <a:rPr lang="en-US" altLang="ja-JP" sz="4000" b="1" dirty="0" smtClean="0"/>
              <a:t/>
            </a:r>
            <a:br>
              <a:rPr lang="en-US" altLang="ja-JP" sz="4000" b="1" dirty="0" smtClean="0"/>
            </a:br>
            <a:r>
              <a:rPr lang="ja-JP" altLang="en-US" sz="2800" b="1" dirty="0" smtClean="0"/>
              <a:t>（</a:t>
            </a:r>
            <a:r>
              <a:rPr lang="ja-JP" altLang="en-US" sz="2800" b="1" dirty="0"/>
              <a:t>全</a:t>
            </a:r>
            <a:r>
              <a:rPr lang="ja-JP" altLang="en-US" sz="2800" b="1" dirty="0" smtClean="0"/>
              <a:t>サービス</a:t>
            </a:r>
            <a:r>
              <a:rPr lang="ja-JP" altLang="en-US" sz="2800" b="1" dirty="0"/>
              <a:t>共通－内容</a:t>
            </a:r>
            <a:r>
              <a:rPr lang="ja-JP" altLang="en-US" sz="2800" b="1" dirty="0" smtClean="0"/>
              <a:t>・手続の説明・同意）</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46</a:t>
            </a:fld>
            <a:endParaRPr kumimoji="1" lang="ja-JP" altLang="en-US" dirty="0"/>
          </a:p>
        </p:txBody>
      </p:sp>
      <p:sp>
        <p:nvSpPr>
          <p:cNvPr id="6" name="コンテンツ プレースホルダー 4"/>
          <p:cNvSpPr txBox="1">
            <a:spLocks/>
          </p:cNvSpPr>
          <p:nvPr/>
        </p:nvSpPr>
        <p:spPr>
          <a:xfrm>
            <a:off x="323528" y="1463417"/>
            <a:ext cx="8496944" cy="2470469"/>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t>【</a:t>
            </a:r>
            <a:r>
              <a:rPr lang="zh-TW" altLang="en-US" b="1" dirty="0" smtClean="0"/>
              <a:t>基準等（要旨）</a:t>
            </a:r>
            <a:r>
              <a:rPr lang="en-US" altLang="ja-JP" b="1" dirty="0" smtClean="0"/>
              <a:t>】</a:t>
            </a:r>
          </a:p>
          <a:p>
            <a:pPr marL="0" indent="0">
              <a:buNone/>
            </a:pPr>
            <a:r>
              <a:rPr lang="ja-JP" altLang="en-US" dirty="0">
                <a:solidFill>
                  <a:srgbClr val="FF0000"/>
                </a:solidFill>
              </a:rPr>
              <a:t>　</a:t>
            </a:r>
            <a:r>
              <a:rPr lang="ja-JP" altLang="en-US" dirty="0" smtClean="0"/>
              <a:t>サービス</a:t>
            </a:r>
            <a:r>
              <a:rPr lang="ja-JP" altLang="en-US" dirty="0"/>
              <a:t>の</a:t>
            </a:r>
            <a:r>
              <a:rPr lang="ja-JP" altLang="en-US" dirty="0" smtClean="0"/>
              <a:t>提供開始</a:t>
            </a:r>
            <a:r>
              <a:rPr lang="ja-JP" altLang="en-US" dirty="0"/>
              <a:t>に際し、</a:t>
            </a:r>
            <a:r>
              <a:rPr lang="ja-JP" altLang="en-US" b="1" u="sng" dirty="0">
                <a:solidFill>
                  <a:srgbClr val="FF0000"/>
                </a:solidFill>
              </a:rPr>
              <a:t>あらかじめ</a:t>
            </a:r>
            <a:r>
              <a:rPr lang="ja-JP" altLang="en-US" dirty="0"/>
              <a:t>、利用申込者又はその家族に対し</a:t>
            </a:r>
            <a:r>
              <a:rPr lang="ja-JP" altLang="en-US" dirty="0" smtClean="0"/>
              <a:t>、重要</a:t>
            </a:r>
            <a:r>
              <a:rPr lang="ja-JP" altLang="en-US" dirty="0"/>
              <a:t>事項を記した</a:t>
            </a:r>
            <a:r>
              <a:rPr lang="ja-JP" altLang="en-US" dirty="0" smtClean="0"/>
              <a:t>文書（重要事項説明書など）を</a:t>
            </a:r>
            <a:r>
              <a:rPr lang="ja-JP" altLang="en-US" b="1" u="sng" dirty="0">
                <a:solidFill>
                  <a:srgbClr val="FF0000"/>
                </a:solidFill>
              </a:rPr>
              <a:t>交付</a:t>
            </a:r>
            <a:r>
              <a:rPr lang="ja-JP" altLang="en-US" dirty="0"/>
              <a:t>して</a:t>
            </a:r>
            <a:r>
              <a:rPr lang="ja-JP" altLang="en-US" b="1" u="sng" dirty="0">
                <a:solidFill>
                  <a:srgbClr val="FF0000"/>
                </a:solidFill>
              </a:rPr>
              <a:t>説明</a:t>
            </a:r>
            <a:r>
              <a:rPr lang="ja-JP" altLang="en-US" dirty="0"/>
              <a:t>を行い</a:t>
            </a:r>
            <a:r>
              <a:rPr lang="ja-JP" altLang="en-US" dirty="0" smtClean="0"/>
              <a:t>、利用</a:t>
            </a:r>
            <a:r>
              <a:rPr lang="ja-JP" altLang="en-US" dirty="0"/>
              <a:t>申込者の</a:t>
            </a:r>
            <a:r>
              <a:rPr lang="ja-JP" altLang="en-US" b="1" u="sng" dirty="0">
                <a:solidFill>
                  <a:srgbClr val="FF0000"/>
                </a:solidFill>
              </a:rPr>
              <a:t>同意</a:t>
            </a:r>
            <a:r>
              <a:rPr lang="ja-JP" altLang="en-US" dirty="0"/>
              <a:t>を得なければならない。</a:t>
            </a:r>
            <a:endParaRPr lang="en-US" altLang="ja-JP" dirty="0" smtClean="0"/>
          </a:p>
        </p:txBody>
      </p:sp>
      <p:sp>
        <p:nvSpPr>
          <p:cNvPr id="12" name="下矢印 11"/>
          <p:cNvSpPr/>
          <p:nvPr/>
        </p:nvSpPr>
        <p:spPr>
          <a:xfrm>
            <a:off x="4031940" y="3950202"/>
            <a:ext cx="1080120" cy="52569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4492215"/>
            <a:ext cx="8496944" cy="2134979"/>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t>【</a:t>
            </a:r>
            <a:r>
              <a:rPr lang="ja-JP" altLang="en-US" b="1" dirty="0" smtClean="0"/>
              <a:t>指導事項（ポ</a:t>
            </a:r>
            <a:r>
              <a:rPr lang="ja-JP" altLang="en-US" b="1" dirty="0"/>
              <a:t>イント</a:t>
            </a:r>
            <a:r>
              <a:rPr lang="ja-JP" altLang="en-US" b="1" dirty="0" smtClean="0"/>
              <a:t>）</a:t>
            </a:r>
            <a:r>
              <a:rPr lang="en-US" altLang="ja-JP" b="1" dirty="0"/>
              <a:t>】</a:t>
            </a:r>
          </a:p>
          <a:p>
            <a:pPr marL="0" indent="0">
              <a:buNone/>
            </a:pPr>
            <a:r>
              <a:rPr lang="ja-JP" altLang="en-US" dirty="0"/>
              <a:t>　</a:t>
            </a:r>
            <a:r>
              <a:rPr lang="ja-JP" altLang="ja-JP" dirty="0"/>
              <a:t>利用申込者が</a:t>
            </a:r>
            <a:r>
              <a:rPr lang="ja-JP" altLang="ja-JP" dirty="0" smtClean="0"/>
              <a:t>事業所を</a:t>
            </a:r>
            <a:r>
              <a:rPr lang="ja-JP" altLang="ja-JP" dirty="0"/>
              <a:t>選択するために重要な事項を説明するもの</a:t>
            </a:r>
            <a:r>
              <a:rPr lang="ja-JP" altLang="ja-JP" dirty="0" smtClean="0"/>
              <a:t>であ</a:t>
            </a:r>
            <a:r>
              <a:rPr lang="ja-JP" altLang="en-US" dirty="0" smtClean="0"/>
              <a:t>るため</a:t>
            </a:r>
            <a:r>
              <a:rPr lang="ja-JP" altLang="ja-JP" dirty="0" smtClean="0"/>
              <a:t>、</a:t>
            </a:r>
            <a:r>
              <a:rPr lang="ja-JP" altLang="ja-JP" b="1" u="sng" dirty="0" smtClean="0">
                <a:solidFill>
                  <a:srgbClr val="FF0000"/>
                </a:solidFill>
              </a:rPr>
              <a:t>契約前</a:t>
            </a:r>
            <a:r>
              <a:rPr lang="ja-JP" altLang="ja-JP" dirty="0" smtClean="0"/>
              <a:t>に説明</a:t>
            </a:r>
            <a:r>
              <a:rPr lang="ja-JP" altLang="ja-JP" dirty="0"/>
              <a:t>を</a:t>
            </a:r>
            <a:r>
              <a:rPr lang="ja-JP" altLang="ja-JP" dirty="0" smtClean="0"/>
              <a:t>行う</a:t>
            </a:r>
            <a:r>
              <a:rPr lang="ja-JP" altLang="en-US" dirty="0" smtClean="0"/>
              <a:t>こと。</a:t>
            </a:r>
            <a:endParaRPr lang="en-US" altLang="ja-JP" b="1" u="sng" dirty="0" smtClean="0">
              <a:solidFill>
                <a:srgbClr val="FF0000"/>
              </a:solidFill>
            </a:endParaRPr>
          </a:p>
        </p:txBody>
      </p:sp>
    </p:spTree>
    <p:extLst>
      <p:ext uri="{BB962C8B-B14F-4D97-AF65-F5344CB8AC3E}">
        <p14:creationId xmlns:p14="http://schemas.microsoft.com/office/powerpoint/2010/main" val="447207360"/>
      </p:ext>
    </p:extLst>
  </p:cSld>
  <p:clrMapOvr>
    <a:masterClrMapping/>
  </p:clrMapOvr>
  <p:transition advTm="36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en-US" altLang="ja-JP" sz="4000" b="1" dirty="0" smtClean="0"/>
              <a:t>10</a:t>
            </a:r>
            <a:r>
              <a:rPr lang="ja-JP" altLang="en-US" sz="4000" b="1" dirty="0"/>
              <a:t>　</a:t>
            </a:r>
            <a:r>
              <a:rPr lang="ja-JP" altLang="en-US" sz="4000" b="1" dirty="0" smtClean="0"/>
              <a:t>主な指導事項③</a:t>
            </a:r>
            <a:r>
              <a:rPr lang="en-US" altLang="ja-JP" sz="4000" b="1" dirty="0" smtClean="0"/>
              <a:t/>
            </a:r>
            <a:br>
              <a:rPr lang="en-US" altLang="ja-JP" sz="4000" b="1" dirty="0" smtClean="0"/>
            </a:br>
            <a:r>
              <a:rPr lang="ja-JP" altLang="en-US" sz="2800" b="1" dirty="0" smtClean="0"/>
              <a:t>（</a:t>
            </a:r>
            <a:r>
              <a:rPr lang="ja-JP" altLang="en-US" sz="2800" b="1" dirty="0"/>
              <a:t>全</a:t>
            </a:r>
            <a:r>
              <a:rPr lang="ja-JP" altLang="en-US" sz="2800" b="1" dirty="0" smtClean="0"/>
              <a:t>サービス</a:t>
            </a:r>
            <a:r>
              <a:rPr lang="ja-JP" altLang="en-US" sz="2800" b="1" dirty="0"/>
              <a:t>共通－勤務</a:t>
            </a:r>
            <a:r>
              <a:rPr lang="ja-JP" altLang="en-US" sz="2800" b="1" dirty="0" smtClean="0"/>
              <a:t>体制の確保等）</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47</a:t>
            </a:fld>
            <a:endParaRPr kumimoji="1" lang="ja-JP" altLang="en-US" dirty="0"/>
          </a:p>
        </p:txBody>
      </p:sp>
      <p:sp>
        <p:nvSpPr>
          <p:cNvPr id="6" name="コンテンツ プレースホルダー 4"/>
          <p:cNvSpPr txBox="1">
            <a:spLocks/>
          </p:cNvSpPr>
          <p:nvPr/>
        </p:nvSpPr>
        <p:spPr>
          <a:xfrm>
            <a:off x="323528" y="1052736"/>
            <a:ext cx="8496944" cy="2486400"/>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t>【</a:t>
            </a:r>
            <a:r>
              <a:rPr lang="zh-TW" altLang="en-US" sz="2400" b="1" dirty="0" smtClean="0"/>
              <a:t>基準等（要旨）</a:t>
            </a:r>
            <a:r>
              <a:rPr lang="en-US" altLang="ja-JP" sz="2400" b="1" dirty="0" smtClean="0"/>
              <a:t>】</a:t>
            </a:r>
            <a:endParaRPr lang="en-US" altLang="ja-JP" sz="2400" b="1" dirty="0">
              <a:solidFill>
                <a:srgbClr val="FF0000"/>
              </a:solidFill>
            </a:endParaRPr>
          </a:p>
          <a:p>
            <a:pPr marL="0" indent="0">
              <a:buNone/>
            </a:pPr>
            <a:r>
              <a:rPr lang="ja-JP" altLang="en-US" sz="2400" dirty="0" smtClean="0"/>
              <a:t>☆従業者等</a:t>
            </a:r>
            <a:r>
              <a:rPr lang="ja-JP" altLang="en-US" sz="2400" dirty="0"/>
              <a:t>の</a:t>
            </a:r>
            <a:r>
              <a:rPr lang="ja-JP" altLang="en-US" sz="2400" b="1" u="sng" dirty="0">
                <a:solidFill>
                  <a:srgbClr val="FF0000"/>
                </a:solidFill>
              </a:rPr>
              <a:t>勤務の体制</a:t>
            </a:r>
            <a:r>
              <a:rPr lang="ja-JP" altLang="en-US" sz="2400" dirty="0"/>
              <a:t>を整備しておかなければならない</a:t>
            </a:r>
            <a:r>
              <a:rPr lang="ja-JP" altLang="en-US" sz="2400" dirty="0" smtClean="0"/>
              <a:t>。</a:t>
            </a:r>
            <a:endParaRPr lang="en-US" altLang="ja-JP" sz="2400" dirty="0" smtClean="0"/>
          </a:p>
          <a:p>
            <a:pPr marL="0" indent="0">
              <a:buNone/>
            </a:pPr>
            <a:r>
              <a:rPr lang="ja-JP" altLang="en-US" sz="2400" dirty="0" smtClean="0"/>
              <a:t>☆</a:t>
            </a:r>
            <a:r>
              <a:rPr lang="ja-JP" altLang="en-US" sz="2400" b="1" u="sng" dirty="0" smtClean="0">
                <a:solidFill>
                  <a:srgbClr val="FF0000"/>
                </a:solidFill>
              </a:rPr>
              <a:t>事業所</a:t>
            </a:r>
            <a:r>
              <a:rPr lang="ja-JP" altLang="en-US" sz="2400" b="1" u="sng" dirty="0">
                <a:solidFill>
                  <a:srgbClr val="FF0000"/>
                </a:solidFill>
              </a:rPr>
              <a:t>の</a:t>
            </a:r>
            <a:r>
              <a:rPr lang="ja-JP" altLang="en-US" sz="2400" b="1" u="sng" dirty="0" smtClean="0">
                <a:solidFill>
                  <a:srgbClr val="FF0000"/>
                </a:solidFill>
              </a:rPr>
              <a:t>従業者等</a:t>
            </a:r>
            <a:r>
              <a:rPr lang="ja-JP" altLang="en-US" sz="2400" b="1" u="sng" dirty="0">
                <a:solidFill>
                  <a:srgbClr val="FF0000"/>
                </a:solidFill>
              </a:rPr>
              <a:t>に</a:t>
            </a:r>
            <a:r>
              <a:rPr lang="ja-JP" altLang="en-US" sz="2400" b="1" u="sng" dirty="0" smtClean="0">
                <a:solidFill>
                  <a:srgbClr val="FF0000"/>
                </a:solidFill>
              </a:rPr>
              <a:t>よって</a:t>
            </a:r>
            <a:r>
              <a:rPr lang="ja-JP" altLang="en-US" sz="2400" dirty="0" smtClean="0"/>
              <a:t>サービス提供</a:t>
            </a:r>
            <a:r>
              <a:rPr lang="ja-JP" altLang="en-US" sz="2400" dirty="0"/>
              <a:t>しなければならない</a:t>
            </a:r>
            <a:r>
              <a:rPr lang="ja-JP" altLang="en-US" sz="2400" dirty="0" smtClean="0"/>
              <a:t>。</a:t>
            </a:r>
            <a:endParaRPr lang="en-US" altLang="ja-JP" sz="2400" dirty="0" smtClean="0"/>
          </a:p>
          <a:p>
            <a:pPr marL="0" indent="0">
              <a:buNone/>
            </a:pPr>
            <a:r>
              <a:rPr lang="ja-JP" altLang="en-US" sz="2400" dirty="0"/>
              <a:t>☆</a:t>
            </a:r>
            <a:r>
              <a:rPr lang="ja-JP" altLang="en-US" sz="2400" b="1" u="sng" dirty="0">
                <a:solidFill>
                  <a:srgbClr val="FF0000"/>
                </a:solidFill>
              </a:rPr>
              <a:t>研修の機会</a:t>
            </a:r>
            <a:r>
              <a:rPr lang="ja-JP" altLang="en-US" sz="2400" dirty="0"/>
              <a:t>を確保しなければならない。</a:t>
            </a:r>
          </a:p>
        </p:txBody>
      </p:sp>
      <p:sp>
        <p:nvSpPr>
          <p:cNvPr id="12" name="下矢印 11"/>
          <p:cNvSpPr/>
          <p:nvPr/>
        </p:nvSpPr>
        <p:spPr>
          <a:xfrm>
            <a:off x="3923928" y="3573016"/>
            <a:ext cx="1080120" cy="47152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4044545"/>
            <a:ext cx="8496944" cy="2696826"/>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t>【</a:t>
            </a:r>
            <a:r>
              <a:rPr lang="ja-JP" altLang="en-US" sz="2400" b="1" dirty="0" smtClean="0"/>
              <a:t>指導事項（ポイント）</a:t>
            </a:r>
            <a:r>
              <a:rPr lang="en-US" altLang="ja-JP" sz="2400" b="1" dirty="0" smtClean="0"/>
              <a:t>】</a:t>
            </a:r>
          </a:p>
          <a:p>
            <a:pPr marL="0" indent="0">
              <a:buNone/>
            </a:pPr>
            <a:r>
              <a:rPr lang="ja-JP" altLang="en-US" sz="2400" dirty="0"/>
              <a:t>☆</a:t>
            </a:r>
            <a:r>
              <a:rPr lang="ja-JP" altLang="en-US" sz="2400" b="1" u="sng" dirty="0" smtClean="0">
                <a:solidFill>
                  <a:srgbClr val="FF0000"/>
                </a:solidFill>
              </a:rPr>
              <a:t>勤務表</a:t>
            </a:r>
            <a:r>
              <a:rPr lang="ja-JP" altLang="en-US" sz="2400" dirty="0" smtClean="0"/>
              <a:t>を作成するなど、</a:t>
            </a:r>
            <a:r>
              <a:rPr lang="ja-JP" altLang="en-US" sz="2400" b="1" u="sng" dirty="0" smtClean="0">
                <a:solidFill>
                  <a:srgbClr val="FF0000"/>
                </a:solidFill>
              </a:rPr>
              <a:t>従業者等の管理に努めること。</a:t>
            </a:r>
            <a:endParaRPr lang="en-US" altLang="ja-JP" sz="2400" b="1" u="sng" dirty="0" smtClean="0">
              <a:solidFill>
                <a:srgbClr val="FF0000"/>
              </a:solidFill>
            </a:endParaRPr>
          </a:p>
          <a:p>
            <a:pPr marL="0" indent="0">
              <a:buNone/>
            </a:pPr>
            <a:r>
              <a:rPr lang="ja-JP" altLang="en-US" sz="2400" dirty="0"/>
              <a:t>☆雇用</a:t>
            </a:r>
            <a:r>
              <a:rPr lang="ja-JP" altLang="en-US" sz="2400" dirty="0" smtClean="0"/>
              <a:t>契約書・労働</a:t>
            </a:r>
            <a:r>
              <a:rPr lang="ja-JP" altLang="en-US" sz="2400" dirty="0"/>
              <a:t>条件通知書等に</a:t>
            </a:r>
            <a:r>
              <a:rPr lang="ja-JP" altLang="en-US" sz="2400" dirty="0" smtClean="0"/>
              <a:t>より、従業者等が</a:t>
            </a:r>
            <a:r>
              <a:rPr lang="ja-JP" altLang="en-US" sz="2400" b="1" u="sng" dirty="0" smtClean="0">
                <a:solidFill>
                  <a:srgbClr val="FF0000"/>
                </a:solidFill>
              </a:rPr>
              <a:t>事業所の</a:t>
            </a:r>
            <a:r>
              <a:rPr lang="ja-JP" altLang="en-US" sz="2400" b="1" u="sng" dirty="0">
                <a:solidFill>
                  <a:srgbClr val="FF0000"/>
                </a:solidFill>
              </a:rPr>
              <a:t>指揮命令下にある</a:t>
            </a:r>
            <a:r>
              <a:rPr lang="ja-JP" altLang="en-US" sz="2400" b="1" u="sng" dirty="0" smtClean="0">
                <a:solidFill>
                  <a:srgbClr val="FF0000"/>
                </a:solidFill>
              </a:rPr>
              <a:t>こと</a:t>
            </a:r>
            <a:r>
              <a:rPr lang="ja-JP" altLang="en-US" sz="2400" b="1" u="sng" dirty="0">
                <a:solidFill>
                  <a:srgbClr val="FF0000"/>
                </a:solidFill>
              </a:rPr>
              <a:t>・</a:t>
            </a:r>
            <a:r>
              <a:rPr lang="ja-JP" altLang="en-US" sz="2400" b="1" u="sng" dirty="0" smtClean="0">
                <a:solidFill>
                  <a:srgbClr val="FF0000"/>
                </a:solidFill>
              </a:rPr>
              <a:t>職務内容を明確にすること。</a:t>
            </a:r>
            <a:endParaRPr lang="en-US" altLang="ja-JP" sz="2400" b="1" u="sng" dirty="0" smtClean="0">
              <a:solidFill>
                <a:srgbClr val="FF0000"/>
              </a:solidFill>
            </a:endParaRPr>
          </a:p>
          <a:p>
            <a:pPr marL="0" indent="0">
              <a:buNone/>
            </a:pPr>
            <a:r>
              <a:rPr lang="ja-JP" altLang="en-US" sz="2400" dirty="0"/>
              <a:t>☆</a:t>
            </a:r>
            <a:r>
              <a:rPr lang="ja-JP" altLang="en-US" sz="2400" dirty="0" smtClean="0"/>
              <a:t>従業者等</a:t>
            </a:r>
            <a:r>
              <a:rPr lang="ja-JP" altLang="en-US" sz="2400" dirty="0"/>
              <a:t>の</a:t>
            </a:r>
            <a:r>
              <a:rPr lang="ja-JP" altLang="en-US" sz="2400" dirty="0" smtClean="0"/>
              <a:t>資質の向上</a:t>
            </a:r>
            <a:r>
              <a:rPr lang="ja-JP" altLang="en-US" sz="2400" dirty="0"/>
              <a:t>のために</a:t>
            </a:r>
            <a:r>
              <a:rPr lang="ja-JP" altLang="en-US" sz="2400" dirty="0" smtClean="0"/>
              <a:t>、</a:t>
            </a:r>
            <a:r>
              <a:rPr lang="ja-JP" altLang="en-US" sz="2400" b="1" u="sng" dirty="0" smtClean="0">
                <a:solidFill>
                  <a:srgbClr val="FF0000"/>
                </a:solidFill>
              </a:rPr>
              <a:t>研修</a:t>
            </a:r>
            <a:r>
              <a:rPr lang="ja-JP" altLang="en-US" sz="2400" b="1" u="sng" dirty="0">
                <a:solidFill>
                  <a:srgbClr val="FF0000"/>
                </a:solidFill>
              </a:rPr>
              <a:t>の機会を</a:t>
            </a:r>
            <a:r>
              <a:rPr lang="ja-JP" altLang="en-US" sz="2400" b="1" u="sng" dirty="0" smtClean="0">
                <a:solidFill>
                  <a:srgbClr val="FF0000"/>
                </a:solidFill>
              </a:rPr>
              <a:t>確保すること。</a:t>
            </a:r>
            <a:endParaRPr lang="en-US" altLang="ja-JP" sz="2400" b="1" u="sng" dirty="0" smtClean="0">
              <a:solidFill>
                <a:srgbClr val="FF0000"/>
              </a:solidFill>
            </a:endParaRPr>
          </a:p>
        </p:txBody>
      </p:sp>
    </p:spTree>
    <p:extLst>
      <p:ext uri="{BB962C8B-B14F-4D97-AF65-F5344CB8AC3E}">
        <p14:creationId xmlns:p14="http://schemas.microsoft.com/office/powerpoint/2010/main" val="2227854067"/>
      </p:ext>
    </p:extLst>
  </p:cSld>
  <p:clrMapOvr>
    <a:masterClrMapping/>
  </p:clrMapOvr>
  <p:transition advTm="4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1918771"/>
            <a:ext cx="7829550" cy="2158301"/>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sz="3200" dirty="0" smtClean="0"/>
              <a:t>少なくとも１年に１回は、事業所ごとに、自主点検を行い、基準に適合しているかを、必ずご確認ください。</a:t>
            </a:r>
            <a:endParaRPr lang="en-US" altLang="ja-JP" sz="3200"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5</a:t>
            </a:fld>
            <a:endParaRPr kumimoji="1" lang="ja-JP" altLang="en-US" dirty="0"/>
          </a:p>
        </p:txBody>
      </p:sp>
      <p:sp>
        <p:nvSpPr>
          <p:cNvPr id="4" name="角丸四角形 3"/>
          <p:cNvSpPr/>
          <p:nvPr/>
        </p:nvSpPr>
        <p:spPr>
          <a:xfrm>
            <a:off x="439713" y="184809"/>
            <a:ext cx="8320980" cy="1578105"/>
          </a:xfrm>
          <a:prstGeom prst="roundRect">
            <a:avLst>
              <a:gd name="adj" fmla="val 5000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dirty="0"/>
              <a:t>人員・設備・運営及び加算要件の</a:t>
            </a:r>
            <a:endParaRPr lang="en-US" altLang="ja-JP" sz="3600" b="1" dirty="0"/>
          </a:p>
          <a:p>
            <a:pPr algn="ctr"/>
            <a:r>
              <a:rPr lang="ja-JP" altLang="en-US" sz="3600" b="1" dirty="0"/>
              <a:t>自主点検について</a:t>
            </a:r>
            <a:endParaRPr lang="en-US" altLang="ja-JP" sz="3600" b="1" dirty="0"/>
          </a:p>
        </p:txBody>
      </p:sp>
      <p:sp>
        <p:nvSpPr>
          <p:cNvPr id="9" name="Rectangle 1"/>
          <p:cNvSpPr txBox="1">
            <a:spLocks/>
          </p:cNvSpPr>
          <p:nvPr/>
        </p:nvSpPr>
        <p:spPr>
          <a:xfrm>
            <a:off x="685056" y="4232929"/>
            <a:ext cx="7830294" cy="2123421"/>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t>市福祉指導監査室のホームページよりダウンロードしてお使いください。</a:t>
            </a:r>
            <a:endParaRPr lang="en-US" altLang="ja-JP" sz="2800" dirty="0" smtClean="0"/>
          </a:p>
          <a:p>
            <a:r>
              <a:rPr lang="en-US" altLang="ja-JP" sz="2800" dirty="0"/>
              <a:t>https://www.city.suita.osaka.jp/kenko/1018719/1022113/1032412.html</a:t>
            </a:r>
            <a:endParaRPr lang="ja-JP" sz="2800" dirty="0"/>
          </a:p>
        </p:txBody>
      </p:sp>
    </p:spTree>
    <p:extLst>
      <p:ext uri="{BB962C8B-B14F-4D97-AF65-F5344CB8AC3E}">
        <p14:creationId xmlns:p14="http://schemas.microsoft.com/office/powerpoint/2010/main" val="698309228"/>
      </p:ext>
    </p:extLst>
  </p:cSld>
  <p:clrMapOvr>
    <a:masterClrMapping/>
  </p:clrMapOvr>
  <p:transition advTm="1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　変更届の提出について①</a:t>
            </a:r>
            <a:endParaRPr kumimoji="1" lang="ja-JP" altLang="en-US" dirty="0"/>
          </a:p>
        </p:txBody>
      </p:sp>
      <p:sp>
        <p:nvSpPr>
          <p:cNvPr id="3" name="コンテンツ プレースホルダー 2"/>
          <p:cNvSpPr>
            <a:spLocks noGrp="1"/>
          </p:cNvSpPr>
          <p:nvPr>
            <p:ph idx="1"/>
          </p:nvPr>
        </p:nvSpPr>
        <p:spPr>
          <a:xfrm>
            <a:off x="665018" y="2249039"/>
            <a:ext cx="7886700" cy="3251324"/>
          </a:xfrm>
        </p:spPr>
        <p:txBody>
          <a:bodyPr>
            <a:normAutofit fontScale="77500" lnSpcReduction="20000"/>
          </a:bodyPr>
          <a:lstStyle/>
          <a:p>
            <a:r>
              <a:rPr lang="ja-JP" altLang="ja-JP" dirty="0"/>
              <a:t>介護支援専門員の異動など、一度に複数遡って提出される件が多数見受けられます</a:t>
            </a:r>
            <a:r>
              <a:rPr lang="ja-JP" altLang="ja-JP" dirty="0" smtClean="0"/>
              <a:t>。異動</a:t>
            </a:r>
            <a:r>
              <a:rPr lang="ja-JP" altLang="ja-JP" dirty="0"/>
              <a:t>等により登録情報に</a:t>
            </a:r>
            <a:r>
              <a:rPr lang="ja-JP" altLang="ja-JP" dirty="0" smtClean="0"/>
              <a:t>変更が</a:t>
            </a:r>
            <a:r>
              <a:rPr lang="ja-JP" altLang="en-US" dirty="0"/>
              <a:t>生じた</a:t>
            </a:r>
            <a:r>
              <a:rPr lang="ja-JP" altLang="ja-JP" dirty="0" smtClean="0"/>
              <a:t>場合</a:t>
            </a:r>
            <a:r>
              <a:rPr lang="ja-JP" altLang="ja-JP" dirty="0"/>
              <a:t>は速やかに変更届を提出してください。</a:t>
            </a:r>
          </a:p>
          <a:p>
            <a:pPr marL="0" indent="0">
              <a:buNone/>
            </a:pPr>
            <a:endParaRPr lang="ja-JP" altLang="ja-JP" dirty="0"/>
          </a:p>
          <a:p>
            <a:r>
              <a:rPr kumimoji="1" lang="ja-JP" altLang="en-US" dirty="0" smtClean="0"/>
              <a:t>提出された後、</a:t>
            </a:r>
            <a:r>
              <a:rPr lang="ja-JP" altLang="en-US" dirty="0"/>
              <a:t>福祉指導監査室</a:t>
            </a:r>
            <a:r>
              <a:rPr kumimoji="1" lang="ja-JP" altLang="en-US" dirty="0" smtClean="0"/>
              <a:t>から内容確認・修正依頼の連絡をする場合がありますので、提出書類の控えを取っておいてください。</a:t>
            </a:r>
            <a:endParaRPr kumimoji="1" lang="en-US" altLang="ja-JP" dirty="0" smtClean="0"/>
          </a:p>
          <a:p>
            <a:pPr marL="0" indent="0">
              <a:buNone/>
            </a:pPr>
            <a:endParaRPr lang="en-US" altLang="ja-JP" dirty="0"/>
          </a:p>
          <a:p>
            <a:r>
              <a:rPr kumimoji="1" lang="ja-JP" altLang="en-US" dirty="0" smtClean="0"/>
              <a:t>また、内容確認の</a:t>
            </a:r>
            <a:r>
              <a:rPr lang="ja-JP" altLang="en-US" dirty="0" smtClean="0"/>
              <a:t>連絡のため、書類作成者のお名前と電話番号のメモを同封してください。</a:t>
            </a:r>
            <a:endParaRPr kumimoji="1" lang="ja-JP" altLang="en-US" dirty="0"/>
          </a:p>
        </p:txBody>
      </p:sp>
    </p:spTree>
    <p:extLst>
      <p:ext uri="{BB962C8B-B14F-4D97-AF65-F5344CB8AC3E}">
        <p14:creationId xmlns:p14="http://schemas.microsoft.com/office/powerpoint/2010/main" val="2174532981"/>
      </p:ext>
    </p:extLst>
  </p:cSld>
  <p:clrMapOvr>
    <a:masterClrMapping/>
  </p:clrMapOvr>
  <p:transition advClick="0" advTm="37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変更届</a:t>
            </a:r>
            <a:r>
              <a:rPr lang="ja-JP" altLang="en-US" dirty="0" smtClean="0"/>
              <a:t>の提出について②</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加算の区分が変更になる度に「介護給付費算定に係る体制等に関する届出」を提出してください</a:t>
            </a:r>
            <a:endParaRPr lang="en-US" altLang="ja-JP" dirty="0" smtClean="0"/>
          </a:p>
          <a:p>
            <a:pPr marL="0" indent="0">
              <a:buNone/>
            </a:pPr>
            <a:r>
              <a:rPr lang="ja-JP" altLang="en-US" dirty="0" smtClean="0"/>
              <a:t>　</a:t>
            </a:r>
            <a:r>
              <a:rPr lang="en-US" altLang="ja-JP" dirty="0" smtClean="0"/>
              <a:t>Ex</a:t>
            </a:r>
            <a:r>
              <a:rPr lang="ja-JP" altLang="en-US" dirty="0" smtClean="0"/>
              <a:t>）通所介護　個別機能訓練加算</a:t>
            </a:r>
            <a:endParaRPr lang="en-US" altLang="ja-JP" dirty="0" smtClean="0"/>
          </a:p>
          <a:p>
            <a:pPr marL="0" indent="0">
              <a:buNone/>
            </a:pPr>
            <a:r>
              <a:rPr lang="ja-JP" altLang="en-US" dirty="0"/>
              <a:t>　</a:t>
            </a:r>
            <a:r>
              <a:rPr lang="ja-JP" altLang="en-US" dirty="0" smtClean="0"/>
              <a:t>　　</a:t>
            </a:r>
            <a:r>
              <a:rPr lang="en-US" altLang="ja-JP" dirty="0" smtClean="0"/>
              <a:t>Ⅰ</a:t>
            </a:r>
            <a:r>
              <a:rPr lang="ja-JP" altLang="en-US" dirty="0" smtClean="0"/>
              <a:t>ロ（</a:t>
            </a:r>
            <a:r>
              <a:rPr lang="ja-JP" altLang="en-US" dirty="0"/>
              <a:t>７６</a:t>
            </a:r>
            <a:r>
              <a:rPr lang="ja-JP" altLang="en-US" dirty="0" smtClean="0"/>
              <a:t>単位）→</a:t>
            </a:r>
            <a:r>
              <a:rPr lang="en-US" altLang="ja-JP" dirty="0" smtClean="0"/>
              <a:t>Ⅰ</a:t>
            </a:r>
            <a:r>
              <a:rPr lang="ja-JP" altLang="en-US" dirty="0" smtClean="0"/>
              <a:t>イ（５６単位）</a:t>
            </a:r>
            <a:endParaRPr lang="en-US" altLang="ja-JP" dirty="0" smtClean="0"/>
          </a:p>
          <a:p>
            <a:pPr marL="0" indent="0">
              <a:buNone/>
            </a:pPr>
            <a:r>
              <a:rPr lang="ja-JP" altLang="en-US" dirty="0" smtClean="0"/>
              <a:t>　　　のように下位の加算算定となった場合でも変</a:t>
            </a:r>
            <a:endParaRPr lang="en-US" altLang="ja-JP" dirty="0" smtClean="0"/>
          </a:p>
          <a:p>
            <a:pPr marL="0" indent="0">
              <a:buNone/>
            </a:pPr>
            <a:r>
              <a:rPr lang="ja-JP" altLang="en-US" dirty="0" smtClean="0"/>
              <a:t>　　　わる度に届出が必要です。</a:t>
            </a:r>
            <a:endParaRPr lang="en-US" altLang="ja-JP" dirty="0" smtClean="0"/>
          </a:p>
          <a:p>
            <a:pPr marL="0" indent="0">
              <a:buNone/>
            </a:pPr>
            <a:r>
              <a:rPr lang="ja-JP" altLang="en-US" dirty="0" smtClean="0"/>
              <a:t>・変更届の変更の内容欄に記載されているもの以外</a:t>
            </a:r>
            <a:endParaRPr lang="en-US" altLang="ja-JP" dirty="0" smtClean="0"/>
          </a:p>
          <a:p>
            <a:pPr marL="0" indent="0">
              <a:buNone/>
            </a:pPr>
            <a:r>
              <a:rPr lang="ja-JP" altLang="en-US" dirty="0" smtClean="0"/>
              <a:t>　の変更は基本的に確認しません。変更箇所がある　</a:t>
            </a:r>
            <a:endParaRPr lang="en-US" altLang="ja-JP" dirty="0" smtClean="0"/>
          </a:p>
          <a:p>
            <a:pPr marL="0" indent="0">
              <a:buNone/>
            </a:pPr>
            <a:r>
              <a:rPr lang="ja-JP" altLang="en-US" dirty="0"/>
              <a:t>　</a:t>
            </a:r>
            <a:r>
              <a:rPr lang="ja-JP" altLang="en-US" dirty="0" smtClean="0"/>
              <a:t>場合は必ずすべて記載の上、関係書類をつけてく</a:t>
            </a:r>
            <a:endParaRPr lang="en-US" altLang="ja-JP" dirty="0" smtClean="0"/>
          </a:p>
          <a:p>
            <a:pPr marL="0" indent="0">
              <a:buNone/>
            </a:pPr>
            <a:r>
              <a:rPr lang="ja-JP" altLang="en-US" dirty="0"/>
              <a:t>　</a:t>
            </a:r>
            <a:r>
              <a:rPr lang="ja-JP" altLang="en-US" dirty="0" smtClean="0"/>
              <a:t>ださい。　　　　</a:t>
            </a:r>
            <a:endParaRPr lang="en-US" altLang="ja-JP" dirty="0" smtClean="0"/>
          </a:p>
          <a:p>
            <a:endParaRPr kumimoji="1" lang="ja-JP" altLang="en-US" dirty="0"/>
          </a:p>
        </p:txBody>
      </p:sp>
    </p:spTree>
    <p:extLst>
      <p:ext uri="{BB962C8B-B14F-4D97-AF65-F5344CB8AC3E}">
        <p14:creationId xmlns:p14="http://schemas.microsoft.com/office/powerpoint/2010/main" val="3223758933"/>
      </p:ext>
    </p:extLst>
  </p:cSld>
  <p:clrMapOvr>
    <a:masterClrMapping/>
  </p:clrMapOvr>
  <p:transition advTm="32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兼務・専従の考え方について</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a:t>一覧表変更届</a:t>
            </a:r>
            <a:r>
              <a:rPr kumimoji="1" lang="ja-JP" altLang="en-US" dirty="0" smtClean="0"/>
              <a:t>や更新申請で提出される「指定に係る記載事項（付表）」や「勤務形態」等における従業員の勤務区分の考え方について、吹田市では以下の</a:t>
            </a:r>
            <a:r>
              <a:rPr lang="ja-JP" altLang="en-US" dirty="0"/>
              <a:t>とおり</a:t>
            </a:r>
            <a:r>
              <a:rPr kumimoji="1" lang="ja-JP" altLang="en-US" dirty="0" smtClean="0"/>
              <a:t>取り扱っておりますので、ご留意ください</a:t>
            </a:r>
            <a:r>
              <a:rPr lang="ja-JP" altLang="en-US" dirty="0" smtClean="0"/>
              <a:t>。</a:t>
            </a:r>
            <a:endParaRPr lang="en-US" altLang="ja-JP" dirty="0" smtClean="0"/>
          </a:p>
          <a:p>
            <a:endParaRPr lang="en-US" altLang="ja-JP" dirty="0" smtClean="0"/>
          </a:p>
          <a:p>
            <a:r>
              <a:rPr kumimoji="1" lang="ja-JP" altLang="en-US" dirty="0"/>
              <a:t>介護</a:t>
            </a:r>
            <a:r>
              <a:rPr kumimoji="1" lang="ja-JP" altLang="en-US" dirty="0" smtClean="0"/>
              <a:t>事業と介護予防事業、訪問介護</a:t>
            </a:r>
            <a:r>
              <a:rPr lang="ja-JP" altLang="en-US" dirty="0" smtClean="0"/>
              <a:t>と総合事業、</a:t>
            </a:r>
            <a:r>
              <a:rPr lang="ja-JP" altLang="en-US" dirty="0" err="1" smtClean="0"/>
              <a:t>障がい</a:t>
            </a:r>
            <a:r>
              <a:rPr lang="ja-JP" altLang="en-US" dirty="0" smtClean="0"/>
              <a:t>事業と介護事業でも兼務とは考えません。</a:t>
            </a:r>
            <a:endParaRPr lang="en-US" altLang="ja-JP" dirty="0" smtClean="0"/>
          </a:p>
          <a:p>
            <a:r>
              <a:rPr lang="ja-JP" altLang="en-US" dirty="0" smtClean="0"/>
              <a:t>一つの事業所内で一つの職務に従事し、常勤の従業者の勤務すべき時間数に達している場合は常勤専従</a:t>
            </a:r>
            <a:endParaRPr lang="en-US" altLang="ja-JP" dirty="0" smtClean="0"/>
          </a:p>
          <a:p>
            <a:r>
              <a:rPr lang="ja-JP" altLang="en-US" dirty="0" smtClean="0"/>
              <a:t>一つの事業所内で二つの職務に従事し、常勤の従業者の勤務すべき時間数に達している場合は常勤兼務</a:t>
            </a:r>
            <a:endParaRPr lang="en-US" altLang="ja-JP" dirty="0" smtClean="0"/>
          </a:p>
          <a:p>
            <a:r>
              <a:rPr lang="ja-JP" altLang="en-US" dirty="0" smtClean="0"/>
              <a:t>一つの事業所内で一つの</a:t>
            </a:r>
            <a:r>
              <a:rPr lang="ja-JP" altLang="en-US" dirty="0"/>
              <a:t>職務</a:t>
            </a:r>
            <a:r>
              <a:rPr lang="ja-JP" altLang="en-US" dirty="0" smtClean="0"/>
              <a:t>に従事し、常勤の従業者の勤務すべき時間数に達していない場合は非常勤専従</a:t>
            </a:r>
            <a:endParaRPr lang="en-US" altLang="ja-JP" dirty="0" smtClean="0"/>
          </a:p>
          <a:p>
            <a:r>
              <a:rPr lang="ja-JP" altLang="en-US" dirty="0"/>
              <a:t>一つ</a:t>
            </a:r>
            <a:r>
              <a:rPr lang="ja-JP" altLang="en-US" dirty="0" smtClean="0"/>
              <a:t>の事業所内で二つの</a:t>
            </a:r>
            <a:r>
              <a:rPr lang="ja-JP" altLang="en-US" dirty="0"/>
              <a:t>職務</a:t>
            </a:r>
            <a:r>
              <a:rPr lang="ja-JP" altLang="en-US" dirty="0" smtClean="0"/>
              <a:t>に従事し、常勤の従業者が勤務すべき時間数に達していない場合は非常勤兼務</a:t>
            </a:r>
            <a:endParaRPr lang="en-US" altLang="ja-JP" dirty="0" smtClean="0"/>
          </a:p>
        </p:txBody>
      </p:sp>
    </p:spTree>
    <p:extLst>
      <p:ext uri="{BB962C8B-B14F-4D97-AF65-F5344CB8AC3E}">
        <p14:creationId xmlns:p14="http://schemas.microsoft.com/office/powerpoint/2010/main" val="3149166041"/>
      </p:ext>
    </p:extLst>
  </p:cSld>
  <p:clrMapOvr>
    <a:masterClrMapping/>
  </p:clrMapOvr>
  <p:transition advClick="0" advTm="7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1095336" y="1439142"/>
            <a:ext cx="7420014" cy="4074466"/>
          </a:xfrm>
          <a:prstGeom prst="rect">
            <a:avLst/>
          </a:prstGeom>
        </p:spPr>
      </p:pic>
      <p:sp>
        <p:nvSpPr>
          <p:cNvPr id="4" name="タイトル 1"/>
          <p:cNvSpPr>
            <a:spLocks noGrp="1"/>
          </p:cNvSpPr>
          <p:nvPr>
            <p:ph type="title"/>
          </p:nvPr>
        </p:nvSpPr>
        <p:spPr>
          <a:xfrm>
            <a:off x="628650" y="365126"/>
            <a:ext cx="7886700" cy="1325563"/>
          </a:xfrm>
        </p:spPr>
        <p:txBody>
          <a:bodyPr/>
          <a:lstStyle/>
          <a:p>
            <a:r>
              <a:rPr lang="ja-JP" altLang="en-US" dirty="0"/>
              <a:t>兼務・専従の考え方について</a:t>
            </a:r>
            <a:endParaRPr kumimoji="1" lang="ja-JP" altLang="en-US" dirty="0"/>
          </a:p>
        </p:txBody>
      </p:sp>
    </p:spTree>
    <p:extLst>
      <p:ext uri="{BB962C8B-B14F-4D97-AF65-F5344CB8AC3E}">
        <p14:creationId xmlns:p14="http://schemas.microsoft.com/office/powerpoint/2010/main" val="2173234146"/>
      </p:ext>
    </p:extLst>
  </p:cSld>
  <p:clrMapOvr>
    <a:masterClrMapping/>
  </p:clrMapOvr>
  <p:transition advTm="3400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32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53F5DD-A01A-4DC6-80A9-674443BFAF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4552</Words>
  <Application>Microsoft Office PowerPoint</Application>
  <PresentationFormat>画面に合わせる (4:3)</PresentationFormat>
  <Paragraphs>473</Paragraphs>
  <Slides>47</Slides>
  <Notes>47</Notes>
  <HiddenSlides>0</HiddenSlides>
  <MMClips>1</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47</vt:i4>
      </vt:variant>
    </vt:vector>
  </HeadingPairs>
  <TitlesOfParts>
    <vt:vector size="58" baseType="lpstr">
      <vt:lpstr>ＭＳ Ｐゴシック</vt:lpstr>
      <vt:lpstr>新細明體</vt:lpstr>
      <vt:lpstr>Meiryo</vt:lpstr>
      <vt:lpstr>Meiryo</vt:lpstr>
      <vt:lpstr>游ゴシック</vt:lpstr>
      <vt:lpstr>游ゴシック Light</vt:lpstr>
      <vt:lpstr>Arial</vt:lpstr>
      <vt:lpstr>Calibri</vt:lpstr>
      <vt:lpstr>Calibri Light</vt:lpstr>
      <vt:lpstr>Wingdings</vt:lpstr>
      <vt:lpstr>Office Theme</vt:lpstr>
      <vt:lpstr>令和6年度 介護事業者等集団指導 （各サービス共通） </vt:lpstr>
      <vt:lpstr>もくじ</vt:lpstr>
      <vt:lpstr>はじめに</vt:lpstr>
      <vt:lpstr>お気を付けください！！</vt:lpstr>
      <vt:lpstr>PowerPoint プレゼンテーション</vt:lpstr>
      <vt:lpstr>２　変更届の提出について①</vt:lpstr>
      <vt:lpstr>変更届の提出について②</vt:lpstr>
      <vt:lpstr>兼務・専従の考え方について</vt:lpstr>
      <vt:lpstr>兼務・専従の考え方について</vt:lpstr>
      <vt:lpstr>お問い合わせについて</vt:lpstr>
      <vt:lpstr>３　経過措置が終了となる事項</vt:lpstr>
      <vt:lpstr>感染症対策に関する措置 （全サービス共通－ 令和６年４月１日より義務化） 　</vt:lpstr>
      <vt:lpstr>1感染症対策検討委員会</vt:lpstr>
      <vt:lpstr>２指針の整備</vt:lpstr>
      <vt:lpstr>３定期的な研修及び訓練の実施</vt:lpstr>
      <vt:lpstr>業務継続計画未策定事業所に対する減算の導入</vt:lpstr>
      <vt:lpstr>認知症介護基礎研修の受講の義務付け</vt:lpstr>
      <vt:lpstr>虐待の防止に関する措置 （全サービス共通－ 令和６年４月１日より義務化） 　</vt:lpstr>
      <vt:lpstr>1虐待防止委員会</vt:lpstr>
      <vt:lpstr>２指針の整備</vt:lpstr>
      <vt:lpstr>３定期的な研修の実施</vt:lpstr>
      <vt:lpstr>４　令和６年度報酬改定について</vt:lpstr>
      <vt:lpstr>管理者の責務及び兼務範囲の明確化</vt:lpstr>
      <vt:lpstr>「書面掲示」規制の見直し</vt:lpstr>
      <vt:lpstr>５　介護職員の処遇改善</vt:lpstr>
      <vt:lpstr>６　吹田市介護職員等処遇改善支援事業 （福祉部高齢福祉室所管事業）</vt:lpstr>
      <vt:lpstr>吹田市介護保険サービス事業所 人材確保支援事業  （福祉部高齢福祉室所管事業）</vt:lpstr>
      <vt:lpstr>７　科学的介護情報システム（ＬＩＦＥ）について</vt:lpstr>
      <vt:lpstr>PowerPoint プレゼンテーション</vt:lpstr>
      <vt:lpstr>科学的介護情報システム（ＬＩＦＥ）について</vt:lpstr>
      <vt:lpstr>科学的介護情報システム（ＬＩＦＥ）について</vt:lpstr>
      <vt:lpstr>８　業務管理体制の整備と検査 について</vt:lpstr>
      <vt:lpstr>(１) 業務管理体制の目的</vt:lpstr>
      <vt:lpstr>(２) 適切な業務管理体制とは</vt:lpstr>
      <vt:lpstr>(３)業務管理体制整備の内容</vt:lpstr>
      <vt:lpstr>(３)業務管理体制整備の内容</vt:lpstr>
      <vt:lpstr>(３)業務管理体制整備の内容</vt:lpstr>
      <vt:lpstr>(３)業務管理体制整備の内容</vt:lpstr>
      <vt:lpstr>(３)業務管理体制整備の内容</vt:lpstr>
      <vt:lpstr>(４)業務管理体制の整備に関する事項の届出先</vt:lpstr>
      <vt:lpstr>(５)業務管理体制の届出が必要となる事由</vt:lpstr>
      <vt:lpstr>(６)業務管理体制の整備に関する届出システムを用いた電子申請について</vt:lpstr>
      <vt:lpstr>(７)業務管理体制の整備確認検査について</vt:lpstr>
      <vt:lpstr>９　介護サービス情報の公表制度</vt:lpstr>
      <vt:lpstr>10　主な指導事項① （全サービス共通－設備・備品等）</vt:lpstr>
      <vt:lpstr>10　主な指導事項② （全サービス共通－内容・手続の説明・同意）</vt:lpstr>
      <vt:lpstr>10　主な指導事項③ （全サービス共通－勤務体制の確保等）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2024-08-15T05:43:02Z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