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22"/>
  </p:notesMasterIdLst>
  <p:sldIdLst>
    <p:sldId id="256" r:id="rId3"/>
    <p:sldId id="312"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291" r:id="rId19"/>
    <p:sldId id="292" r:id="rId20"/>
    <p:sldId id="293"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36" autoAdjust="0"/>
    <p:restoredTop sz="95320" autoAdjust="0"/>
  </p:normalViewPr>
  <p:slideViewPr>
    <p:cSldViewPr snapToGrid="0">
      <p:cViewPr varScale="1">
        <p:scale>
          <a:sx n="87" d="100"/>
          <a:sy n="87" d="100"/>
        </p:scale>
        <p:origin x="749"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46" d="100"/>
          <a:sy n="146" d="100"/>
        </p:scale>
        <p:origin x="1464" y="-10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B466715-FC90-442E-9656-154E42BE8424}" type="datetimeFigureOut">
              <a:rPr kumimoji="1" lang="ja-JP" altLang="en-US" smtClean="0"/>
              <a:t>2025/8/12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A0D4801-36BB-4E9A-8683-D0F4979045C2}" type="slidenum">
              <a:rPr kumimoji="1" lang="ja-JP" altLang="en-US" smtClean="0"/>
              <a:t>‹#›</a:t>
            </a:fld>
            <a:endParaRPr kumimoji="1" lang="ja-JP" altLang="en-US"/>
          </a:p>
        </p:txBody>
      </p:sp>
    </p:spTree>
    <p:extLst>
      <p:ext uri="{BB962C8B-B14F-4D97-AF65-F5344CB8AC3E}">
        <p14:creationId xmlns:p14="http://schemas.microsoft.com/office/powerpoint/2010/main" val="2877813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87178" y="5486425"/>
            <a:ext cx="5388610" cy="3884861"/>
          </a:xfrm>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1</a:t>
            </a:fld>
            <a:endParaRPr kumimoji="1" lang="ja-JP" altLang="en-US"/>
          </a:p>
        </p:txBody>
      </p:sp>
      <p:sp>
        <p:nvSpPr>
          <p:cNvPr id="2" name="スライド イメージ プレースホルダー 1"/>
          <p:cNvSpPr>
            <a:spLocks noGrp="1" noRot="1" noChangeAspect="1"/>
          </p:cNvSpPr>
          <p:nvPr>
            <p:ph type="sldImg"/>
          </p:nvPr>
        </p:nvSpPr>
        <p:spPr>
          <a:xfrm>
            <a:off x="487363" y="960438"/>
            <a:ext cx="5916612" cy="3328987"/>
          </a:xfrm>
        </p:spPr>
      </p:sp>
    </p:spTree>
    <p:extLst>
      <p:ext uri="{BB962C8B-B14F-4D97-AF65-F5344CB8AC3E}">
        <p14:creationId xmlns:p14="http://schemas.microsoft.com/office/powerpoint/2010/main" val="69755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24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78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kumimoji="1" lang="ja-JP" altLang="ja-JP"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12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03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188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15</a:t>
            </a:fld>
            <a:endParaRPr lang="en-US" dirty="0"/>
          </a:p>
        </p:txBody>
      </p:sp>
    </p:spTree>
    <p:extLst>
      <p:ext uri="{BB962C8B-B14F-4D97-AF65-F5344CB8AC3E}">
        <p14:creationId xmlns:p14="http://schemas.microsoft.com/office/powerpoint/2010/main" val="312878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16</a:t>
            </a:fld>
            <a:endParaRPr lang="en-US" dirty="0"/>
          </a:p>
        </p:txBody>
      </p:sp>
    </p:spTree>
    <p:extLst>
      <p:ext uri="{BB962C8B-B14F-4D97-AF65-F5344CB8AC3E}">
        <p14:creationId xmlns:p14="http://schemas.microsoft.com/office/powerpoint/2010/main" val="2135461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indent="0">
              <a:buNone/>
            </a:pPr>
            <a:endParaRPr kumimoji="1" lang="en-US" altLang="ja-JP" dirty="0" smtClean="0"/>
          </a:p>
        </p:txBody>
      </p:sp>
      <p:sp>
        <p:nvSpPr>
          <p:cNvPr id="4" name="Slide Number Placeholder 3"/>
          <p:cNvSpPr>
            <a:spLocks noGrp="1"/>
          </p:cNvSpPr>
          <p:nvPr>
            <p:ph type="sldNum" sz="quarter" idx="10"/>
          </p:nvPr>
        </p:nvSpPr>
        <p:spPr/>
        <p:txBody>
          <a:bodyPr/>
          <a:lstStyle/>
          <a:p>
            <a:fld id="{FE16532C-7DFC-4EC2-AFA5-3731AA0E8AFA}" type="slidenum">
              <a:rPr lang="en-US" smtClean="0"/>
              <a:pPr/>
              <a:t>17</a:t>
            </a:fld>
            <a:endParaRPr lang="en-US" dirty="0"/>
          </a:p>
        </p:txBody>
      </p:sp>
    </p:spTree>
    <p:extLst>
      <p:ext uri="{BB962C8B-B14F-4D97-AF65-F5344CB8AC3E}">
        <p14:creationId xmlns:p14="http://schemas.microsoft.com/office/powerpoint/2010/main" val="8173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pPr marL="0" indent="0">
              <a:buNone/>
              <a:defRPr/>
            </a:pPr>
            <a:endParaRPr lang="en-US" altLang="ja-JP" sz="1600" dirty="0">
              <a:solidFill>
                <a:prstClr val="black"/>
              </a:solidFill>
              <a:latin typeface="Calibri" panose="020F0502020204030204"/>
              <a:ea typeface="+mn-ea"/>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506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065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09575" y="5024450"/>
            <a:ext cx="5388610" cy="3884861"/>
          </a:xfrm>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0D4801-36BB-4E9A-8683-D0F4979045C2}" type="slidenum">
              <a:rPr kumimoji="1" lang="ja-JP" altLang="en-US" smtClean="0"/>
              <a:t>2</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171245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a:t>
            </a:fld>
            <a:endParaRPr lang="en-US" dirty="0"/>
          </a:p>
        </p:txBody>
      </p:sp>
    </p:spTree>
    <p:extLst>
      <p:ext uri="{BB962C8B-B14F-4D97-AF65-F5344CB8AC3E}">
        <p14:creationId xmlns:p14="http://schemas.microsoft.com/office/powerpoint/2010/main" val="152904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a:t>
            </a:fld>
            <a:endParaRPr lang="en-US" dirty="0"/>
          </a:p>
        </p:txBody>
      </p:sp>
    </p:spTree>
    <p:extLst>
      <p:ext uri="{BB962C8B-B14F-4D97-AF65-F5344CB8AC3E}">
        <p14:creationId xmlns:p14="http://schemas.microsoft.com/office/powerpoint/2010/main" val="393587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5</a:t>
            </a:fld>
            <a:endParaRPr lang="en-US" dirty="0"/>
          </a:p>
        </p:txBody>
      </p:sp>
    </p:spTree>
    <p:extLst>
      <p:ext uri="{BB962C8B-B14F-4D97-AF65-F5344CB8AC3E}">
        <p14:creationId xmlns:p14="http://schemas.microsoft.com/office/powerpoint/2010/main" val="414321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6</a:t>
            </a:fld>
            <a:endParaRPr lang="en-US" dirty="0"/>
          </a:p>
        </p:txBody>
      </p:sp>
    </p:spTree>
    <p:extLst>
      <p:ext uri="{BB962C8B-B14F-4D97-AF65-F5344CB8AC3E}">
        <p14:creationId xmlns:p14="http://schemas.microsoft.com/office/powerpoint/2010/main" val="143492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7</a:t>
            </a:fld>
            <a:endParaRPr lang="en-US" dirty="0"/>
          </a:p>
        </p:txBody>
      </p:sp>
    </p:spTree>
    <p:extLst>
      <p:ext uri="{BB962C8B-B14F-4D97-AF65-F5344CB8AC3E}">
        <p14:creationId xmlns:p14="http://schemas.microsoft.com/office/powerpoint/2010/main" val="91774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8</a:t>
            </a:fld>
            <a:endParaRPr lang="en-US" dirty="0"/>
          </a:p>
        </p:txBody>
      </p:sp>
    </p:spTree>
    <p:extLst>
      <p:ext uri="{BB962C8B-B14F-4D97-AF65-F5344CB8AC3E}">
        <p14:creationId xmlns:p14="http://schemas.microsoft.com/office/powerpoint/2010/main" val="149088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9</a:t>
            </a:fld>
            <a:endParaRPr lang="en-US" dirty="0"/>
          </a:p>
        </p:txBody>
      </p:sp>
    </p:spTree>
    <p:extLst>
      <p:ext uri="{BB962C8B-B14F-4D97-AF65-F5344CB8AC3E}">
        <p14:creationId xmlns:p14="http://schemas.microsoft.com/office/powerpoint/2010/main" val="248258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38EA3FE-37A6-4F35-AC6B-9FB4BD199B85}"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6E33062-BA28-418C-804F-4BA67839A975}"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A1712EC-DC1D-4134-A474-12AC06BB2623}"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4993C56-A2D4-4A10-9276-82DE0563620D}"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842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0B2BB50-DF40-442F-81FC-661D7C4F11F1}" type="datetime1">
              <a:rPr lang="en-US" altLang="ja-JP" smtClean="0"/>
              <a:t>8/12/2025</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994357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02FE2FE-50BE-4306-AB2F-B83AEA2B35A3}"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3008253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4DC79E6-7998-4710-A6D5-9D54E8F18047}" type="datetime1">
              <a:rPr kumimoji="1" lang="en-US" altLang="ja-JP" smtClean="0">
                <a:solidFill>
                  <a:schemeClr val="tx1"/>
                </a:solidFill>
              </a:rPr>
              <a:t>8/12/2025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4904526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9409406-EC34-4E97-BCC4-158A17FF27DD}" type="datetime1">
              <a:rPr lang="en-US" altLang="ja-JP" smtClean="0"/>
              <a:t>8/12/2025</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8513061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0AFC1032-7050-42DB-988B-C567FF3ABB41}" type="datetime1">
              <a:rPr lang="en-US" altLang="ja-JP" smtClean="0"/>
              <a:t>8/12/2025</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229629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26DAB4-61B7-4D6B-94E4-D502EB3920B2}" type="datetime1">
              <a:rPr lang="en-US" altLang="ja-JP" smtClean="0"/>
              <a:t>8/12/2025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061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28FBDAFA-CBF4-4ED6-9255-6BDA48E3D1B6}" type="datetime1">
              <a:rPr kumimoji="1" lang="en-US" altLang="ja-JP" smtClean="0">
                <a:solidFill>
                  <a:schemeClr val="tx1"/>
                </a:solidFill>
              </a:rPr>
              <a:t>8/12/2025</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929269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C3CBFF1-340A-45FF-8437-5742C9A8AA12}"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DA1C74-FAE1-4DEE-81AC-DB3CBC024032}" type="datetime1">
              <a:rPr kumimoji="1" lang="en-US" altLang="ja-JP" smtClean="0">
                <a:solidFill>
                  <a:schemeClr val="tx1"/>
                </a:solidFill>
              </a:rPr>
              <a:t>8/12/2025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6175871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41A0D0-549E-48B3-AF35-F6A28F3E787D}" type="datetime1">
              <a:rPr kumimoji="1" lang="en-US" altLang="ja-JP" smtClean="0">
                <a:solidFill>
                  <a:schemeClr val="tx1"/>
                </a:solidFill>
              </a:rPr>
              <a:t>8/12/2025</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0419720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4A3EA4F-78F6-45FE-9116-EE8EB5239BCC}"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6439457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930903" y="3771174"/>
            <a:ext cx="7387752"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CF2CBF0-255F-4059-A3F2-2C03885EB6F9}"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509728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5256" y="3124201"/>
            <a:ext cx="8827957"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5489BAA-DBAB-4D9D-96C3-3DF215E84F5E}"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728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733805-2F04-4B93-A48E-392C470E9C6A}" type="datetime1">
              <a:rPr kumimoji="1" lang="en-US" altLang="ja-JP" smtClean="0">
                <a:solidFill>
                  <a:schemeClr val="tx1"/>
                </a:solidFill>
              </a:rPr>
              <a:t>8/12/2025</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5255125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0620D5-D134-4CE9-85F4-16F6ED75A534}" type="datetime1">
              <a:rPr kumimoji="1" lang="en-US" altLang="ja-JP" smtClean="0">
                <a:solidFill>
                  <a:schemeClr val="tx1"/>
                </a:solidFill>
              </a:rPr>
              <a:t>8/12/2025</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901080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C9B036-37FE-49F2-8904-5EB8F2402C77}"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2805589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9B974E-45F5-4058-B093-B78C085A8879}"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091725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C419D98-484B-4F16-B404-9A832E893DDD}" type="datetime1">
              <a:rPr lang="en-US" altLang="ja-JP" smtClean="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A1CAD80-821A-4DDC-A9CC-09A3858862E5}" type="datetime1">
              <a:rPr lang="en-US" altLang="ja-JP" smtClean="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CF952C5-DBD1-43C6-A313-522E3635B8C6}" type="datetime1">
              <a:rPr lang="en-US" altLang="ja-JP" smtClean="0"/>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9EE153A-53E3-489D-837C-41793CE4F6A4}" type="datetime1">
              <a:rPr lang="en-US" altLang="ja-JP" smtClean="0"/>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A4C1A1D-7247-477B-B916-9D765CFD5A1C}" type="datetime1">
              <a:rPr lang="en-US" altLang="ja-JP" smtClean="0"/>
              <a:t>8/12/2025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4A8120-1FDB-40EA-8AD5-03AE933D7647}" type="datetime1">
              <a:rPr lang="en-US" altLang="ja-JP" smtClean="0"/>
              <a:t>8/12/2025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6977FFD-9797-4C40-8C1E-81E331EB9BEB}" type="datetime1">
              <a:rPr lang="en-US" altLang="ja-JP" smtClean="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FDA52A-D772-48A3-8E56-573ECBC191DB}" type="datetime1">
              <a:rPr lang="en-US" altLang="ja-JP" smtClean="0"/>
              <a:t>8/12/2025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7FE62B-FB84-43E7-B440-D008205FACC2}" type="datetime1">
              <a:rPr kumimoji="1" lang="en-US" altLang="ja-JP" smtClean="0">
                <a:solidFill>
                  <a:schemeClr val="tx1"/>
                </a:solidFill>
              </a:rPr>
              <a:t>8/12/2025</a:t>
            </a:fld>
            <a:endParaRPr kumimoji="1" lang="ja-JP" dirty="0">
              <a:solidFill>
                <a:schemeClr val="tx1"/>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67925818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p:fade/>
  </p:transition>
  <p:timing>
    <p:tnLst>
      <p:par>
        <p:cTn id="1" dur="indefinite" restart="never" nodeType="tmRoot"/>
      </p:par>
    </p:tnLst>
  </p:timing>
  <p:hf sldNum="0"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00051" y="2534194"/>
            <a:ext cx="9418320" cy="1647224"/>
          </a:xfrm>
        </p:spPr>
        <p:txBody>
          <a:bodyPr>
            <a:normAutofit/>
          </a:bodyPr>
          <a:lstStyle/>
          <a:p>
            <a:r>
              <a:rPr lang="ja-JP" altLang="en-US" sz="4400" b="1" dirty="0" smtClean="0">
                <a:latin typeface="游ゴシック" panose="020B0400000000000000" pitchFamily="50" charset="-128"/>
                <a:ea typeface="游ゴシック" panose="020B0400000000000000" pitchFamily="50" charset="-128"/>
              </a:rPr>
              <a:t>居宅介護支援及び介護予防支援事</a:t>
            </a:r>
            <a:r>
              <a:rPr lang="ja-JP" altLang="en-US" sz="4400" b="1" dirty="0">
                <a:latin typeface="游ゴシック" panose="020B0400000000000000" pitchFamily="50" charset="-128"/>
                <a:ea typeface="游ゴシック" panose="020B0400000000000000" pitchFamily="50" charset="-128"/>
              </a:rPr>
              <a:t>業者</a:t>
            </a:r>
            <a:r>
              <a:rPr lang="ja-JP" altLang="en-US" sz="4400" b="1" dirty="0" smtClean="0">
                <a:latin typeface="游ゴシック" panose="020B0400000000000000" pitchFamily="50" charset="-128"/>
                <a:ea typeface="游ゴシック" panose="020B0400000000000000" pitchFamily="50" charset="-128"/>
              </a:rPr>
              <a:t>の主</a:t>
            </a:r>
            <a:r>
              <a:rPr lang="ja-JP" altLang="en-US" sz="4400" b="1" dirty="0">
                <a:latin typeface="游ゴシック" panose="020B0400000000000000" pitchFamily="50" charset="-128"/>
                <a:ea typeface="游ゴシック" panose="020B0400000000000000" pitchFamily="50" charset="-128"/>
              </a:rPr>
              <a:t>な指導事項</a:t>
            </a:r>
            <a:endParaRPr kumimoji="1" lang="ja-JP" altLang="en-US" sz="4400" b="1" dirty="0">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a:xfrm>
            <a:off x="1100051" y="4520934"/>
            <a:ext cx="10058400" cy="724834"/>
          </a:xfrm>
        </p:spPr>
        <p:txBody>
          <a:bodyPr>
            <a:normAutofit/>
          </a:bodyPr>
          <a:lstStyle/>
          <a:p>
            <a:r>
              <a:rPr kumimoji="1" lang="ja-JP" altLang="en-US" b="1" dirty="0" smtClean="0">
                <a:latin typeface="游ゴシック" panose="020B0400000000000000" pitchFamily="50" charset="-128"/>
                <a:ea typeface="游ゴシック" panose="020B0400000000000000" pitchFamily="50" charset="-128"/>
              </a:rPr>
              <a:t>共通及び各サービスごとの主な指導事項</a:t>
            </a:r>
            <a:endParaRPr kumimoji="1" lang="en-US" altLang="ja-JP" b="1" dirty="0" smtClean="0">
              <a:latin typeface="游ゴシック" panose="020B0400000000000000" pitchFamily="50" charset="-128"/>
              <a:ea typeface="游ゴシック" panose="020B0400000000000000" pitchFamily="50" charset="-128"/>
            </a:endParaRPr>
          </a:p>
        </p:txBody>
      </p:sp>
      <p:sp>
        <p:nvSpPr>
          <p:cNvPr id="4" name="サブタイトル 2"/>
          <p:cNvSpPr txBox="1">
            <a:spLocks/>
          </p:cNvSpPr>
          <p:nvPr/>
        </p:nvSpPr>
        <p:spPr>
          <a:xfrm>
            <a:off x="279132" y="5985419"/>
            <a:ext cx="11694695" cy="379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pPr algn="r"/>
            <a:r>
              <a:rPr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吹田市福祉指導監査室　介護事業者担当</a:t>
            </a:r>
          </a:p>
          <a:p>
            <a:endParaRPr lang="en-US" altLang="ja-JP" b="1" dirty="0" smtClean="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91756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624254" y="1541225"/>
            <a:ext cx="10928838" cy="3224206"/>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r>
              <a:rPr lang="ja-JP" altLang="en-US" sz="1600" b="1" dirty="0" smtClean="0">
                <a:solidFill>
                  <a:prstClr val="black"/>
                </a:solidFill>
                <a:latin typeface="游ゴシック" panose="020B0400000000000000" pitchFamily="50" charset="-128"/>
                <a:ea typeface="游ゴシック" panose="020B0400000000000000" pitchFamily="50" charset="-128"/>
              </a:rPr>
              <a:t>次</a:t>
            </a:r>
            <a:r>
              <a:rPr lang="ja-JP" altLang="en-US" sz="1600" b="1" dirty="0">
                <a:solidFill>
                  <a:prstClr val="black"/>
                </a:solidFill>
                <a:latin typeface="游ゴシック" panose="020B0400000000000000" pitchFamily="50" charset="-128"/>
                <a:ea typeface="游ゴシック" panose="020B0400000000000000" pitchFamily="50" charset="-128"/>
              </a:rPr>
              <a:t>の（</a:t>
            </a:r>
            <a:r>
              <a:rPr lang="en-US" altLang="ja-JP" sz="1600" b="1" dirty="0">
                <a:solidFill>
                  <a:prstClr val="black"/>
                </a:solidFill>
                <a:latin typeface="游ゴシック" panose="020B0400000000000000" pitchFamily="50" charset="-128"/>
                <a:ea typeface="游ゴシック" panose="020B0400000000000000" pitchFamily="50" charset="-128"/>
              </a:rPr>
              <a:t>1</a:t>
            </a:r>
            <a:r>
              <a:rPr lang="ja-JP" altLang="en-US" sz="1600" b="1" dirty="0">
                <a:solidFill>
                  <a:prstClr val="black"/>
                </a:solidFill>
                <a:latin typeface="游ゴシック" panose="020B0400000000000000" pitchFamily="50" charset="-128"/>
                <a:ea typeface="游ゴシック" panose="020B0400000000000000" pitchFamily="50" charset="-128"/>
              </a:rPr>
              <a:t>）～</a:t>
            </a:r>
            <a:r>
              <a:rPr lang="ja-JP" altLang="en-US" sz="1600" b="1" dirty="0" smtClean="0">
                <a:solidFill>
                  <a:prstClr val="black"/>
                </a:solidFill>
                <a:latin typeface="游ゴシック" panose="020B0400000000000000" pitchFamily="50" charset="-128"/>
                <a:ea typeface="游ゴシック" panose="020B0400000000000000" pitchFamily="50" charset="-128"/>
              </a:rPr>
              <a:t>（</a:t>
            </a:r>
            <a:r>
              <a:rPr lang="en-US" altLang="ja-JP" sz="1600" b="1" dirty="0">
                <a:solidFill>
                  <a:prstClr val="black"/>
                </a:solidFill>
                <a:latin typeface="游ゴシック" panose="020B0400000000000000" pitchFamily="50" charset="-128"/>
                <a:ea typeface="游ゴシック" panose="020B0400000000000000" pitchFamily="50" charset="-128"/>
              </a:rPr>
              <a:t>5</a:t>
            </a:r>
            <a:r>
              <a:rPr lang="ja-JP" altLang="en-US" sz="1600" b="1" dirty="0" smtClean="0">
                <a:solidFill>
                  <a:prstClr val="black"/>
                </a:solidFill>
                <a:latin typeface="游ゴシック" panose="020B0400000000000000" pitchFamily="50" charset="-128"/>
                <a:ea typeface="游ゴシック" panose="020B0400000000000000" pitchFamily="50" charset="-128"/>
              </a:rPr>
              <a:t>）</a:t>
            </a:r>
            <a:r>
              <a:rPr lang="ja-JP" altLang="en-US" sz="1600" b="1" dirty="0">
                <a:solidFill>
                  <a:prstClr val="black"/>
                </a:solidFill>
                <a:latin typeface="游ゴシック" panose="020B0400000000000000" pitchFamily="50" charset="-128"/>
                <a:ea typeface="游ゴシック" panose="020B0400000000000000" pitchFamily="50" charset="-128"/>
              </a:rPr>
              <a:t>のいずれかに該当する場合に減算される</a:t>
            </a:r>
            <a:r>
              <a:rPr lang="ja-JP" altLang="en-US" sz="1600" b="1" dirty="0" smtClean="0">
                <a:solidFill>
                  <a:prstClr val="black"/>
                </a:solidFill>
                <a:latin typeface="游ゴシック" panose="020B0400000000000000" pitchFamily="50" charset="-128"/>
                <a:ea typeface="游ゴシック" panose="020B0400000000000000" pitchFamily="50" charset="-128"/>
              </a:rPr>
              <a:t>。</a:t>
            </a:r>
            <a:endParaRPr lang="en-US" altLang="ja-JP" sz="1600" b="1"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a:t>
            </a:r>
            <a:r>
              <a:rPr lang="en-US" altLang="ja-JP" sz="1600" dirty="0">
                <a:solidFill>
                  <a:prstClr val="black"/>
                </a:solidFill>
                <a:latin typeface="游ゴシック" panose="020B0400000000000000" pitchFamily="50" charset="-128"/>
                <a:ea typeface="游ゴシック" panose="020B0400000000000000" pitchFamily="50" charset="-128"/>
              </a:rPr>
              <a:t>1</a:t>
            </a:r>
            <a:r>
              <a:rPr lang="ja-JP" altLang="en-US" sz="1600" dirty="0">
                <a:solidFill>
                  <a:prstClr val="black"/>
                </a:solidFill>
                <a:latin typeface="游ゴシック" panose="020B0400000000000000" pitchFamily="50" charset="-128"/>
                <a:ea typeface="游ゴシック" panose="020B0400000000000000" pitchFamily="50" charset="-128"/>
              </a:rPr>
              <a:t>）指定居宅介護支援の</a:t>
            </a:r>
            <a:r>
              <a:rPr lang="ja-JP" altLang="en-US" sz="1600" b="1" dirty="0">
                <a:solidFill>
                  <a:srgbClr val="FF0000"/>
                </a:solidFill>
                <a:latin typeface="游ゴシック" panose="020B0400000000000000" pitchFamily="50" charset="-128"/>
                <a:ea typeface="游ゴシック" panose="020B0400000000000000" pitchFamily="50" charset="-128"/>
              </a:rPr>
              <a:t>提供の開始に際し、あらかじめ利用者に対して、利用者は複数の指定居宅サービス事業者等を紹介するよう求めることができることについて説明を行っていない場合には、</a:t>
            </a:r>
            <a:r>
              <a:rPr lang="ja-JP" altLang="en-US" sz="1600" dirty="0">
                <a:solidFill>
                  <a:prstClr val="black"/>
                </a:solidFill>
                <a:latin typeface="游ゴシック" panose="020B0400000000000000" pitchFamily="50" charset="-128"/>
                <a:ea typeface="游ゴシック" panose="020B0400000000000000" pitchFamily="50" charset="-128"/>
              </a:rPr>
              <a:t>契約月から当該状態が解消されるに至った月の前月まで減算する。</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a:t>
            </a:r>
            <a:r>
              <a:rPr lang="ja-JP" altLang="en-US" sz="1600" dirty="0">
                <a:solidFill>
                  <a:prstClr val="black"/>
                </a:solidFill>
                <a:latin typeface="游ゴシック" panose="020B0400000000000000" pitchFamily="50" charset="-128"/>
                <a:ea typeface="游ゴシック" panose="020B0400000000000000" pitchFamily="50" charset="-128"/>
              </a:rPr>
              <a:t>上記内容を重要事項説明書に追記し、既存の重要事項説明書の内容と合わせて説明を行ってもよい。</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endParaRPr lang="en-US" altLang="ja-JP" sz="1400" b="1" dirty="0">
              <a:solidFill>
                <a:prstClr val="black"/>
              </a:solidFill>
              <a:latin typeface="Century Gothic" panose="020B0502020202020204"/>
              <a:ea typeface="メイリオ" panose="020B0604030504040204" pitchFamily="50" charset="-128"/>
            </a:endParaRPr>
          </a:p>
        </p:txBody>
      </p:sp>
      <p:sp>
        <p:nvSpPr>
          <p:cNvPr id="7" name="正方形/長方形 6"/>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8-1</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754969" y="1717944"/>
            <a:ext cx="2172870"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en-US" altLang="ja-JP" b="1" dirty="0">
                <a:solidFill>
                  <a:prstClr val="black"/>
                </a:solidFill>
                <a:latin typeface="游ゴシック" panose="020B0400000000000000" pitchFamily="50" charset="-128"/>
                <a:ea typeface="游ゴシック" panose="020B0400000000000000" pitchFamily="50" charset="-128"/>
              </a:rPr>
              <a:t>【</a:t>
            </a:r>
            <a:r>
              <a:rPr lang="ja-JP" altLang="en-US" b="1" dirty="0">
                <a:solidFill>
                  <a:prstClr val="black"/>
                </a:solidFill>
                <a:latin typeface="游ゴシック" panose="020B0400000000000000" pitchFamily="50" charset="-128"/>
                <a:ea typeface="游ゴシック" panose="020B0400000000000000" pitchFamily="50" charset="-128"/>
              </a:rPr>
              <a:t>運営基準減算</a:t>
            </a:r>
            <a:r>
              <a:rPr lang="en-US" altLang="ja-JP" b="1" dirty="0">
                <a:solidFill>
                  <a:prstClr val="black"/>
                </a:solidFill>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3035950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284616"/>
            <a:ext cx="11155680" cy="4043522"/>
          </a:xfrm>
          <a:prstGeom prst="rect">
            <a:avLst/>
          </a:prstGeom>
        </p:spPr>
        <p:style>
          <a:lnRef idx="2">
            <a:schemeClr val="accent6"/>
          </a:lnRef>
          <a:fillRef idx="1">
            <a:schemeClr val="lt1"/>
          </a:fillRef>
          <a:effectRef idx="0">
            <a:schemeClr val="accent6"/>
          </a:effectRef>
          <a:fontRef idx="minor">
            <a:schemeClr val="dk1"/>
          </a:fontRef>
        </p:style>
        <p:txBody>
          <a:bodyPr vert="horz" rtlCol="0" anchor="t">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endParaRPr lang="en-US" altLang="ja-JP" sz="1600" b="1"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a:t>
            </a:r>
            <a:r>
              <a:rPr lang="en-US" altLang="ja-JP" sz="1600" dirty="0">
                <a:solidFill>
                  <a:prstClr val="black"/>
                </a:solidFill>
                <a:latin typeface="游ゴシック" panose="020B0400000000000000" pitchFamily="50" charset="-128"/>
                <a:ea typeface="游ゴシック" panose="020B0400000000000000" pitchFamily="50" charset="-128"/>
              </a:rPr>
              <a:t>2</a:t>
            </a:r>
            <a:r>
              <a:rPr lang="ja-JP" altLang="en-US" sz="1600" dirty="0">
                <a:solidFill>
                  <a:prstClr val="black"/>
                </a:solidFill>
                <a:latin typeface="游ゴシック" panose="020B0400000000000000" pitchFamily="50" charset="-128"/>
                <a:ea typeface="游ゴシック" panose="020B0400000000000000" pitchFamily="50" charset="-128"/>
              </a:rPr>
              <a:t>）居宅サービス計画の</a:t>
            </a:r>
            <a:r>
              <a:rPr lang="ja-JP" altLang="en-US" sz="1600" b="1" dirty="0">
                <a:solidFill>
                  <a:srgbClr val="FF0000"/>
                </a:solidFill>
                <a:latin typeface="游ゴシック" panose="020B0400000000000000" pitchFamily="50" charset="-128"/>
                <a:ea typeface="游ゴシック" panose="020B0400000000000000" pitchFamily="50" charset="-128"/>
              </a:rPr>
              <a:t>新規作成及びその変更に当たっては</a:t>
            </a:r>
            <a:r>
              <a:rPr lang="ja-JP" altLang="en-US" sz="1600" dirty="0">
                <a:solidFill>
                  <a:prstClr val="black"/>
                </a:solidFill>
                <a:latin typeface="游ゴシック" panose="020B0400000000000000" pitchFamily="50" charset="-128"/>
                <a:ea typeface="游ゴシック" panose="020B0400000000000000" pitchFamily="50" charset="-128"/>
              </a:rPr>
              <a:t>、次の場合に減算されるものであること。</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smtClean="0">
                <a:solidFill>
                  <a:prstClr val="black"/>
                </a:solidFill>
                <a:latin typeface="游ゴシック" panose="020B0400000000000000" pitchFamily="50" charset="-128"/>
                <a:ea typeface="游ゴシック" panose="020B0400000000000000" pitchFamily="50" charset="-128"/>
              </a:rPr>
              <a:t>　ア</a:t>
            </a:r>
            <a:r>
              <a:rPr lang="ja-JP" altLang="en-US" sz="1600" dirty="0">
                <a:solidFill>
                  <a:prstClr val="black"/>
                </a:solidFill>
                <a:latin typeface="游ゴシック" panose="020B0400000000000000" pitchFamily="50" charset="-128"/>
                <a:ea typeface="游ゴシック" panose="020B0400000000000000" pitchFamily="50" charset="-128"/>
              </a:rPr>
              <a:t>　当該事業所の介護支援専門員が、</a:t>
            </a:r>
            <a:r>
              <a:rPr lang="ja-JP" altLang="en-US" sz="1600" b="1" dirty="0">
                <a:solidFill>
                  <a:srgbClr val="FF0000"/>
                </a:solidFill>
                <a:latin typeface="游ゴシック" panose="020B0400000000000000" pitchFamily="50" charset="-128"/>
                <a:ea typeface="游ゴシック" panose="020B0400000000000000" pitchFamily="50" charset="-128"/>
              </a:rPr>
              <a:t>利用者の居宅を訪問し、利用者及びその家族に面接していない場合</a:t>
            </a:r>
            <a:r>
              <a:rPr lang="ja-JP" altLang="en-US" sz="1600" dirty="0">
                <a:solidFill>
                  <a:prstClr val="black"/>
                </a:solidFill>
                <a:latin typeface="游ゴシック" panose="020B0400000000000000" pitchFamily="50" charset="-128"/>
                <a:ea typeface="游ゴシック" panose="020B0400000000000000" pitchFamily="50" charset="-128"/>
              </a:rPr>
              <a:t>には</a:t>
            </a:r>
            <a:r>
              <a:rPr lang="ja-JP" altLang="en-US" sz="1600" dirty="0" smtClean="0">
                <a:solidFill>
                  <a:prstClr val="black"/>
                </a:solidFill>
                <a:latin typeface="游ゴシック" panose="020B0400000000000000" pitchFamily="50" charset="-128"/>
                <a:ea typeface="游ゴシック" panose="020B0400000000000000" pitchFamily="50" charset="-128"/>
              </a:rPr>
              <a:t>、</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　</a:t>
            </a:r>
            <a:r>
              <a:rPr lang="ja-JP" altLang="en-US" sz="1600" dirty="0" smtClean="0">
                <a:solidFill>
                  <a:prstClr val="black"/>
                </a:solidFill>
                <a:latin typeface="游ゴシック" panose="020B0400000000000000" pitchFamily="50" charset="-128"/>
                <a:ea typeface="游ゴシック" panose="020B0400000000000000" pitchFamily="50" charset="-128"/>
              </a:rPr>
              <a:t>当該居宅</a:t>
            </a:r>
            <a:r>
              <a:rPr lang="ja-JP" altLang="en-US" sz="1600" dirty="0">
                <a:solidFill>
                  <a:prstClr val="black"/>
                </a:solidFill>
                <a:latin typeface="游ゴシック" panose="020B0400000000000000" pitchFamily="50" charset="-128"/>
                <a:ea typeface="游ゴシック" panose="020B0400000000000000" pitchFamily="50" charset="-128"/>
              </a:rPr>
              <a:t>サービス計画に係る月（以下「当該月」という。）から当該状態が解消されるに至った月の前月まで減算する。</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smtClean="0">
                <a:solidFill>
                  <a:prstClr val="black"/>
                </a:solidFill>
                <a:latin typeface="游ゴシック" panose="020B0400000000000000" pitchFamily="50" charset="-128"/>
                <a:ea typeface="游ゴシック" panose="020B0400000000000000" pitchFamily="50" charset="-128"/>
              </a:rPr>
              <a:t>　イ</a:t>
            </a:r>
            <a:r>
              <a:rPr lang="ja-JP" altLang="en-US" sz="1600" dirty="0">
                <a:solidFill>
                  <a:prstClr val="black"/>
                </a:solidFill>
                <a:latin typeface="游ゴシック" panose="020B0400000000000000" pitchFamily="50" charset="-128"/>
                <a:ea typeface="游ゴシック" panose="020B0400000000000000" pitchFamily="50" charset="-128"/>
              </a:rPr>
              <a:t>　当該事業所の介護支援専門員が、</a:t>
            </a:r>
            <a:r>
              <a:rPr lang="ja-JP" altLang="en-US" sz="1600" b="1" dirty="0">
                <a:solidFill>
                  <a:srgbClr val="FF0000"/>
                </a:solidFill>
                <a:latin typeface="游ゴシック" panose="020B0400000000000000" pitchFamily="50" charset="-128"/>
                <a:ea typeface="游ゴシック" panose="020B0400000000000000" pitchFamily="50" charset="-128"/>
              </a:rPr>
              <a:t>サービス担当者会議の開催等を行っていない</a:t>
            </a:r>
            <a:r>
              <a:rPr lang="ja-JP" altLang="en-US" sz="1600" b="1" dirty="0" smtClean="0">
                <a:solidFill>
                  <a:srgbClr val="FF0000"/>
                </a:solidFill>
                <a:latin typeface="游ゴシック" panose="020B0400000000000000" pitchFamily="50" charset="-128"/>
                <a:ea typeface="游ゴシック" panose="020B0400000000000000" pitchFamily="50" charset="-128"/>
              </a:rPr>
              <a:t>場合</a:t>
            </a:r>
            <a:endParaRPr lang="en-US" altLang="ja-JP" sz="1600" b="1" dirty="0" smtClean="0">
              <a:solidFill>
                <a:srgbClr val="FF0000"/>
              </a:solidFill>
              <a:latin typeface="游ゴシック" panose="020B0400000000000000" pitchFamily="50" charset="-128"/>
              <a:ea typeface="游ゴシック" panose="020B0400000000000000" pitchFamily="50" charset="-128"/>
            </a:endParaRPr>
          </a:p>
          <a:p>
            <a:pPr marL="0" indent="0">
              <a:buNone/>
              <a:defRPr/>
            </a:pPr>
            <a:r>
              <a:rPr lang="ja-JP" altLang="en-US" sz="1600" dirty="0" smtClean="0">
                <a:solidFill>
                  <a:prstClr val="black"/>
                </a:solidFill>
                <a:latin typeface="游ゴシック" panose="020B0400000000000000" pitchFamily="50" charset="-128"/>
                <a:ea typeface="游ゴシック" panose="020B0400000000000000" pitchFamily="50" charset="-128"/>
              </a:rPr>
              <a:t>（</a:t>
            </a:r>
            <a:r>
              <a:rPr lang="ja-JP" altLang="en-US" sz="1600" dirty="0">
                <a:solidFill>
                  <a:prstClr val="black"/>
                </a:solidFill>
                <a:latin typeface="游ゴシック" panose="020B0400000000000000" pitchFamily="50" charset="-128"/>
                <a:ea typeface="游ゴシック" panose="020B0400000000000000" pitchFamily="50" charset="-128"/>
              </a:rPr>
              <a:t>やむをえない事情がある場合を除く。以下同じ。）には、当該月から当該状態が解消されるに至った月の前月まで</a:t>
            </a:r>
            <a:r>
              <a:rPr lang="ja-JP" altLang="en-US" sz="1600" dirty="0" smtClean="0">
                <a:solidFill>
                  <a:prstClr val="black"/>
                </a:solidFill>
                <a:latin typeface="游ゴシック" panose="020B0400000000000000" pitchFamily="50" charset="-128"/>
                <a:ea typeface="游ゴシック" panose="020B0400000000000000" pitchFamily="50" charset="-128"/>
              </a:rPr>
              <a:t>減算</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smtClean="0">
                <a:solidFill>
                  <a:prstClr val="black"/>
                </a:solidFill>
                <a:latin typeface="游ゴシック" panose="020B0400000000000000" pitchFamily="50" charset="-128"/>
                <a:ea typeface="游ゴシック" panose="020B0400000000000000" pitchFamily="50" charset="-128"/>
              </a:rPr>
              <a:t>　する</a:t>
            </a:r>
            <a:r>
              <a:rPr lang="ja-JP" altLang="en-US" sz="1600" dirty="0">
                <a:solidFill>
                  <a:prstClr val="black"/>
                </a:solidFill>
                <a:latin typeface="游ゴシック" panose="020B0400000000000000" pitchFamily="50" charset="-128"/>
                <a:ea typeface="游ゴシック" panose="020B0400000000000000" pitchFamily="50" charset="-128"/>
              </a:rPr>
              <a:t>。</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smtClean="0">
                <a:solidFill>
                  <a:prstClr val="black"/>
                </a:solidFill>
                <a:latin typeface="游ゴシック" panose="020B0400000000000000" pitchFamily="50" charset="-128"/>
                <a:ea typeface="游ゴシック" panose="020B0400000000000000" pitchFamily="50" charset="-128"/>
              </a:rPr>
              <a:t>　ウ</a:t>
            </a:r>
            <a:r>
              <a:rPr lang="ja-JP" altLang="en-US" sz="1600" dirty="0">
                <a:solidFill>
                  <a:prstClr val="black"/>
                </a:solidFill>
                <a:latin typeface="游ゴシック" panose="020B0400000000000000" pitchFamily="50" charset="-128"/>
                <a:ea typeface="游ゴシック" panose="020B0400000000000000" pitchFamily="50" charset="-128"/>
              </a:rPr>
              <a:t>　当該事業所の介護支援専門員が、</a:t>
            </a:r>
            <a:r>
              <a:rPr lang="ja-JP" altLang="en-US" sz="1600" b="1" dirty="0">
                <a:solidFill>
                  <a:srgbClr val="FF0000"/>
                </a:solidFill>
                <a:latin typeface="游ゴシック" panose="020B0400000000000000" pitchFamily="50" charset="-128"/>
                <a:ea typeface="游ゴシック" panose="020B0400000000000000" pitchFamily="50" charset="-128"/>
              </a:rPr>
              <a:t>居宅サービス計画の原案の内容について利用者又はその家族に対して説明し</a:t>
            </a:r>
            <a:r>
              <a:rPr lang="ja-JP" altLang="en-US" sz="1600" b="1" dirty="0" smtClean="0">
                <a:solidFill>
                  <a:srgbClr val="FF0000"/>
                </a:solidFill>
                <a:latin typeface="游ゴシック" panose="020B0400000000000000" pitchFamily="50" charset="-128"/>
                <a:ea typeface="游ゴシック" panose="020B0400000000000000" pitchFamily="50" charset="-128"/>
              </a:rPr>
              <a:t>、</a:t>
            </a:r>
            <a:endParaRPr lang="en-US" altLang="ja-JP" sz="1600" b="1" dirty="0">
              <a:solidFill>
                <a:srgbClr val="FF0000"/>
              </a:solidFill>
              <a:latin typeface="游ゴシック" panose="020B0400000000000000" pitchFamily="50" charset="-128"/>
              <a:ea typeface="游ゴシック" panose="020B0400000000000000" pitchFamily="50" charset="-128"/>
            </a:endParaRPr>
          </a:p>
          <a:p>
            <a:pPr marL="0" indent="0">
              <a:buNone/>
              <a:defRPr/>
            </a:pPr>
            <a:r>
              <a:rPr lang="ja-JP" altLang="en-US" sz="1600" b="1" dirty="0" smtClean="0">
                <a:solidFill>
                  <a:srgbClr val="FF0000"/>
                </a:solidFill>
                <a:latin typeface="游ゴシック" panose="020B0400000000000000" pitchFamily="50" charset="-128"/>
                <a:ea typeface="游ゴシック" panose="020B0400000000000000" pitchFamily="50" charset="-128"/>
              </a:rPr>
              <a:t>　文書</a:t>
            </a:r>
            <a:r>
              <a:rPr lang="ja-JP" altLang="en-US" sz="1600" b="1" dirty="0">
                <a:solidFill>
                  <a:srgbClr val="FF0000"/>
                </a:solidFill>
                <a:latin typeface="游ゴシック" panose="020B0400000000000000" pitchFamily="50" charset="-128"/>
                <a:ea typeface="游ゴシック" panose="020B0400000000000000" pitchFamily="50" charset="-128"/>
              </a:rPr>
              <a:t>により利用者の同意を得た上で、居宅サービス計画を利用者及び担当者に交付していない場合</a:t>
            </a:r>
            <a:r>
              <a:rPr lang="ja-JP" altLang="en-US" sz="1600" dirty="0">
                <a:solidFill>
                  <a:prstClr val="black"/>
                </a:solidFill>
                <a:latin typeface="游ゴシック" panose="020B0400000000000000" pitchFamily="50" charset="-128"/>
                <a:ea typeface="游ゴシック" panose="020B0400000000000000" pitchFamily="50" charset="-128"/>
              </a:rPr>
              <a:t>には、当該月</a:t>
            </a:r>
            <a:r>
              <a:rPr lang="ja-JP" altLang="en-US" sz="1600" dirty="0" smtClean="0">
                <a:solidFill>
                  <a:prstClr val="black"/>
                </a:solidFill>
                <a:latin typeface="游ゴシック" panose="020B0400000000000000" pitchFamily="50" charset="-128"/>
                <a:ea typeface="游ゴシック" panose="020B0400000000000000" pitchFamily="50" charset="-128"/>
              </a:rPr>
              <a:t>から</a:t>
            </a:r>
            <a:endParaRPr lang="en-US" altLang="ja-JP" sz="1600" dirty="0" smtClean="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　</a:t>
            </a:r>
            <a:r>
              <a:rPr lang="ja-JP" altLang="en-US" sz="1600" dirty="0" smtClean="0">
                <a:solidFill>
                  <a:prstClr val="black"/>
                </a:solidFill>
                <a:latin typeface="游ゴシック" panose="020B0400000000000000" pitchFamily="50" charset="-128"/>
                <a:ea typeface="游ゴシック" panose="020B0400000000000000" pitchFamily="50" charset="-128"/>
              </a:rPr>
              <a:t>当該</a:t>
            </a:r>
            <a:r>
              <a:rPr lang="ja-JP" altLang="en-US" sz="1600" dirty="0">
                <a:solidFill>
                  <a:prstClr val="black"/>
                </a:solidFill>
                <a:latin typeface="游ゴシック" panose="020B0400000000000000" pitchFamily="50" charset="-128"/>
                <a:ea typeface="游ゴシック" panose="020B0400000000000000" pitchFamily="50" charset="-128"/>
              </a:rPr>
              <a:t>状態が解消されるに至った月の前月まで減算する。　　</a:t>
            </a:r>
            <a:r>
              <a:rPr lang="ja-JP" altLang="en-US" sz="1800" dirty="0">
                <a:solidFill>
                  <a:prstClr val="black"/>
                </a:solidFill>
                <a:latin typeface="Century Gothic" panose="020B0502020202020204"/>
                <a:ea typeface="メイリオ" panose="020B0604030504040204" pitchFamily="50" charset="-128"/>
              </a:rPr>
              <a:t>　</a:t>
            </a:r>
            <a:r>
              <a:rPr lang="ja-JP" altLang="en-US" sz="1800" b="1" dirty="0">
                <a:solidFill>
                  <a:prstClr val="black"/>
                </a:solidFill>
                <a:latin typeface="Century Gothic" panose="020B0502020202020204"/>
                <a:ea typeface="メイリオ" panose="020B0604030504040204" pitchFamily="50" charset="-128"/>
              </a:rPr>
              <a:t>　　</a:t>
            </a:r>
            <a:r>
              <a:rPr lang="ja-JP" altLang="en-US" sz="1400" b="1" dirty="0">
                <a:solidFill>
                  <a:prstClr val="black"/>
                </a:solidFill>
                <a:latin typeface="Century Gothic" panose="020B0502020202020204"/>
                <a:ea typeface="メイリオ" panose="020B0604030504040204" pitchFamily="50" charset="-128"/>
              </a:rPr>
              <a:t>　　　　　　　　　　　　　　　</a:t>
            </a:r>
            <a:endParaRPr lang="en-US" altLang="ja-JP" sz="1400" b="1" dirty="0">
              <a:solidFill>
                <a:prstClr val="black"/>
              </a:solidFill>
              <a:latin typeface="Century Gothic" panose="020B0502020202020204"/>
              <a:ea typeface="メイリオ" panose="020B0604030504040204" pitchFamily="50" charset="-128"/>
            </a:endParaRPr>
          </a:p>
          <a:p>
            <a:pPr marL="0" indent="0">
              <a:buNone/>
              <a:defRPr/>
            </a:pPr>
            <a:endParaRPr lang="en-US" altLang="ja-JP" sz="1400" b="1" dirty="0">
              <a:solidFill>
                <a:prstClr val="black"/>
              </a:solidFill>
              <a:latin typeface="Century Gothic" panose="020B0502020202020204"/>
              <a:ea typeface="メイリオ" panose="020B0604030504040204" pitchFamily="50" charset="-128"/>
            </a:endParaRPr>
          </a:p>
        </p:txBody>
      </p:sp>
      <p:sp>
        <p:nvSpPr>
          <p:cNvPr id="5" name="正方形/長方形 4"/>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8-2</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981225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324929"/>
            <a:ext cx="11155680" cy="2895379"/>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endParaRPr lang="en-US" altLang="ja-JP" sz="1600" b="1"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a:t>
            </a:r>
            <a:r>
              <a:rPr lang="en-US" altLang="ja-JP" sz="1600" dirty="0">
                <a:solidFill>
                  <a:prstClr val="black"/>
                </a:solidFill>
                <a:latin typeface="游ゴシック" panose="020B0400000000000000" pitchFamily="50" charset="-128"/>
                <a:ea typeface="游ゴシック" panose="020B0400000000000000" pitchFamily="50" charset="-128"/>
              </a:rPr>
              <a:t>3</a:t>
            </a:r>
            <a:r>
              <a:rPr lang="ja-JP" altLang="en-US" sz="1600" dirty="0">
                <a:solidFill>
                  <a:prstClr val="black"/>
                </a:solidFill>
                <a:latin typeface="游ゴシック" panose="020B0400000000000000" pitchFamily="50" charset="-128"/>
                <a:ea typeface="游ゴシック" panose="020B0400000000000000" pitchFamily="50" charset="-128"/>
              </a:rPr>
              <a:t>）次に掲げる場合においては、</a:t>
            </a:r>
            <a:r>
              <a:rPr lang="ja-JP" altLang="en-US" sz="1600" b="1" dirty="0">
                <a:solidFill>
                  <a:srgbClr val="FF0000"/>
                </a:solidFill>
                <a:latin typeface="游ゴシック" panose="020B0400000000000000" pitchFamily="50" charset="-128"/>
                <a:ea typeface="游ゴシック" panose="020B0400000000000000" pitchFamily="50" charset="-128"/>
              </a:rPr>
              <a:t>当該事業所の介護支援専門員が、サービス担当者会議等を行っていないとき</a:t>
            </a:r>
            <a:r>
              <a:rPr lang="ja-JP" altLang="en-US" sz="1600" dirty="0">
                <a:solidFill>
                  <a:prstClr val="black"/>
                </a:solidFill>
                <a:latin typeface="游ゴシック" panose="020B0400000000000000" pitchFamily="50" charset="-128"/>
                <a:ea typeface="游ゴシック" panose="020B0400000000000000" pitchFamily="50" charset="-128"/>
              </a:rPr>
              <a:t>には、当該月から当該状態が解消されるに至った月の前月まで減算する。</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ア　</a:t>
            </a:r>
            <a:r>
              <a:rPr lang="ja-JP" altLang="en-US" sz="1600" b="1" dirty="0">
                <a:solidFill>
                  <a:srgbClr val="FF0000"/>
                </a:solidFill>
                <a:latin typeface="游ゴシック" panose="020B0400000000000000" pitchFamily="50" charset="-128"/>
                <a:ea typeface="游ゴシック" panose="020B0400000000000000" pitchFamily="50" charset="-128"/>
              </a:rPr>
              <a:t>居宅サービス計画を新規に作成した場合</a:t>
            </a:r>
            <a:endParaRPr lang="en-US" altLang="ja-JP" sz="1600" b="1" dirty="0">
              <a:solidFill>
                <a:srgbClr val="FF0000"/>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イ　要介護認定をうけている利用者が</a:t>
            </a:r>
            <a:r>
              <a:rPr lang="ja-JP" altLang="en-US" sz="1600" b="1" dirty="0">
                <a:solidFill>
                  <a:srgbClr val="FF0000"/>
                </a:solidFill>
                <a:latin typeface="游ゴシック" panose="020B0400000000000000" pitchFamily="50" charset="-128"/>
                <a:ea typeface="游ゴシック" panose="020B0400000000000000" pitchFamily="50" charset="-128"/>
              </a:rPr>
              <a:t>要介護更新認定を受けた場合</a:t>
            </a:r>
            <a:endParaRPr lang="en-US" altLang="ja-JP" sz="1600" b="1" dirty="0">
              <a:solidFill>
                <a:srgbClr val="FF0000"/>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ウ　要介護認定を受けている利用者が</a:t>
            </a:r>
            <a:r>
              <a:rPr lang="ja-JP" altLang="en-US" sz="1600" b="1" dirty="0">
                <a:solidFill>
                  <a:srgbClr val="FF0000"/>
                </a:solidFill>
                <a:latin typeface="游ゴシック" panose="020B0400000000000000" pitchFamily="50" charset="-128"/>
                <a:ea typeface="游ゴシック" panose="020B0400000000000000" pitchFamily="50" charset="-128"/>
              </a:rPr>
              <a:t>要介護状態区分の変更の認定を受けた場合　</a:t>
            </a:r>
            <a:endParaRPr lang="en-US" altLang="ja-JP" sz="1600" b="1" dirty="0">
              <a:solidFill>
                <a:srgbClr val="FF0000"/>
              </a:solidFill>
              <a:latin typeface="游ゴシック" panose="020B0400000000000000" pitchFamily="50" charset="-128"/>
              <a:ea typeface="游ゴシック" panose="020B0400000000000000" pitchFamily="50" charset="-128"/>
            </a:endParaRPr>
          </a:p>
          <a:p>
            <a:pPr marL="0" indent="0">
              <a:buNone/>
              <a:defRPr/>
            </a:pPr>
            <a:endParaRPr lang="en-US" altLang="ja-JP" sz="1800" dirty="0">
              <a:solidFill>
                <a:prstClr val="black"/>
              </a:solidFill>
              <a:latin typeface="Century Gothic" panose="020B0502020202020204"/>
              <a:ea typeface="メイリオ" panose="020B0604030504040204" pitchFamily="50" charset="-128"/>
            </a:endParaRPr>
          </a:p>
          <a:p>
            <a:pPr marL="0" indent="0">
              <a:buNone/>
              <a:defRPr/>
            </a:pPr>
            <a:endParaRPr lang="en-US" altLang="ja-JP" sz="1400" b="1" dirty="0">
              <a:solidFill>
                <a:prstClr val="black"/>
              </a:solidFill>
              <a:latin typeface="Century Gothic" panose="020B0502020202020204"/>
              <a:ea typeface="メイリオ" panose="020B0604030504040204" pitchFamily="50" charset="-128"/>
            </a:endParaRPr>
          </a:p>
        </p:txBody>
      </p:sp>
      <p:sp>
        <p:nvSpPr>
          <p:cNvPr id="4" name="正方形/長方形 3"/>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8-3</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514111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692696"/>
            <a:ext cx="11155680" cy="5690519"/>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endParaRPr lang="en-US" altLang="ja-JP" sz="1800" b="1" dirty="0">
              <a:solidFill>
                <a:prstClr val="black"/>
              </a:solidFill>
              <a:latin typeface="Century Gothic" panose="020B0502020202020204"/>
              <a:ea typeface="メイリオ" panose="020B0604030504040204"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a:t>
            </a:r>
            <a:r>
              <a:rPr lang="en-US" altLang="ja-JP" sz="1600" dirty="0">
                <a:solidFill>
                  <a:prstClr val="black"/>
                </a:solidFill>
                <a:latin typeface="游ゴシック" panose="020B0400000000000000" pitchFamily="50" charset="-128"/>
                <a:ea typeface="游ゴシック" panose="020B0400000000000000" pitchFamily="50" charset="-128"/>
              </a:rPr>
              <a:t>4</a:t>
            </a:r>
            <a:r>
              <a:rPr lang="ja-JP" altLang="en-US" sz="1600" dirty="0">
                <a:solidFill>
                  <a:prstClr val="black"/>
                </a:solidFill>
                <a:latin typeface="游ゴシック" panose="020B0400000000000000" pitchFamily="50" charset="-128"/>
                <a:ea typeface="游ゴシック" panose="020B0400000000000000" pitchFamily="50" charset="-128"/>
              </a:rPr>
              <a:t>）居宅サービス計画の作成後、</a:t>
            </a:r>
            <a:r>
              <a:rPr lang="ja-JP" altLang="en-US" sz="1600" b="1" dirty="0">
                <a:solidFill>
                  <a:srgbClr val="FF0000"/>
                </a:solidFill>
                <a:latin typeface="游ゴシック" panose="020B0400000000000000" pitchFamily="50" charset="-128"/>
                <a:ea typeface="游ゴシック" panose="020B0400000000000000" pitchFamily="50" charset="-128"/>
              </a:rPr>
              <a:t>居宅サービス計画の実施状況の把握（以下「モニタリング」という。）に当たって</a:t>
            </a:r>
            <a:r>
              <a:rPr lang="ja-JP" altLang="en-US" sz="1600" dirty="0">
                <a:solidFill>
                  <a:prstClr val="black"/>
                </a:solidFill>
                <a:latin typeface="游ゴシック" panose="020B0400000000000000" pitchFamily="50" charset="-128"/>
                <a:ea typeface="游ゴシック" panose="020B0400000000000000" pitchFamily="50" charset="-128"/>
              </a:rPr>
              <a:t>は、次の場合に減算されるものであること。</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ア　当該事業所の介護支援専門員が 次に掲げるいずれかの方法により、利用者に面接していない場合には、特段の事情のない限り、その月から当該状態が解消されるに至った月の前月まで減算する。</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400050" lvl="1"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a:t>
            </a:r>
            <a:r>
              <a:rPr lang="ja-JP" altLang="en-US" sz="1600" dirty="0">
                <a:solidFill>
                  <a:prstClr val="black"/>
                </a:solidFill>
                <a:latin typeface="游ゴシック" panose="020B0400000000000000" pitchFamily="50" charset="-128"/>
                <a:ea typeface="游ゴシック" panose="020B0400000000000000" pitchFamily="50" charset="-128"/>
              </a:rPr>
              <a:t>ア</a:t>
            </a:r>
            <a:r>
              <a:rPr lang="en-US" altLang="ja-JP" sz="1600" dirty="0">
                <a:solidFill>
                  <a:prstClr val="black"/>
                </a:solidFill>
                <a:latin typeface="游ゴシック" panose="020B0400000000000000" pitchFamily="50" charset="-128"/>
                <a:ea typeface="游ゴシック" panose="020B0400000000000000" pitchFamily="50" charset="-128"/>
              </a:rPr>
              <a:t>)</a:t>
            </a:r>
            <a:r>
              <a:rPr lang="ja-JP" altLang="en-US" sz="1600" b="1" dirty="0">
                <a:solidFill>
                  <a:srgbClr val="FF0000"/>
                </a:solidFill>
                <a:latin typeface="游ゴシック" panose="020B0400000000000000" pitchFamily="50" charset="-128"/>
                <a:ea typeface="游ゴシック" panose="020B0400000000000000" pitchFamily="50" charset="-128"/>
              </a:rPr>
              <a:t>１月に１回、利用者の居宅を訪問することよって行う</a:t>
            </a:r>
            <a:r>
              <a:rPr lang="ja-JP" altLang="en-US" sz="1600" dirty="0">
                <a:solidFill>
                  <a:prstClr val="black"/>
                </a:solidFill>
                <a:latin typeface="游ゴシック" panose="020B0400000000000000" pitchFamily="50" charset="-128"/>
                <a:ea typeface="游ゴシック" panose="020B0400000000000000" pitchFamily="50" charset="-128"/>
              </a:rPr>
              <a:t>方法。</a:t>
            </a:r>
          </a:p>
          <a:p>
            <a:pPr marL="400050" lvl="1"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a:t>
            </a:r>
            <a:r>
              <a:rPr lang="ja-JP" altLang="en-US" sz="1600" dirty="0">
                <a:solidFill>
                  <a:prstClr val="black"/>
                </a:solidFill>
                <a:latin typeface="游ゴシック" panose="020B0400000000000000" pitchFamily="50" charset="-128"/>
                <a:ea typeface="游ゴシック" panose="020B0400000000000000" pitchFamily="50" charset="-128"/>
              </a:rPr>
              <a:t>イ</a:t>
            </a:r>
            <a:r>
              <a:rPr lang="en-US" altLang="ja-JP" sz="1600" dirty="0">
                <a:solidFill>
                  <a:prstClr val="black"/>
                </a:solidFill>
                <a:latin typeface="游ゴシック" panose="020B0400000000000000" pitchFamily="50" charset="-128"/>
                <a:ea typeface="游ゴシック" panose="020B0400000000000000" pitchFamily="50" charset="-128"/>
              </a:rPr>
              <a:t>)</a:t>
            </a:r>
            <a:r>
              <a:rPr lang="ja-JP" altLang="en-US" sz="1600" dirty="0">
                <a:solidFill>
                  <a:prstClr val="black"/>
                </a:solidFill>
                <a:latin typeface="游ゴシック" panose="020B0400000000000000" pitchFamily="50" charset="-128"/>
                <a:ea typeface="游ゴシック" panose="020B0400000000000000" pitchFamily="50" charset="-128"/>
              </a:rPr>
              <a:t> 次のいずれにも該当する場合であって、</a:t>
            </a:r>
            <a:r>
              <a:rPr lang="ja-JP" altLang="en-US" sz="1600" b="1" dirty="0">
                <a:solidFill>
                  <a:srgbClr val="FF0000"/>
                </a:solidFill>
                <a:latin typeface="游ゴシック" panose="020B0400000000000000" pitchFamily="50" charset="-128"/>
                <a:ea typeface="游ゴシック" panose="020B0400000000000000" pitchFamily="50" charset="-128"/>
              </a:rPr>
              <a:t>２月に１回</a:t>
            </a:r>
            <a:r>
              <a:rPr lang="ja-JP" altLang="en-US" sz="1600" dirty="0">
                <a:solidFill>
                  <a:srgbClr val="FF0000"/>
                </a:solidFill>
                <a:latin typeface="游ゴシック" panose="020B0400000000000000" pitchFamily="50" charset="-128"/>
                <a:ea typeface="游ゴシック" panose="020B0400000000000000" pitchFamily="50" charset="-128"/>
              </a:rPr>
              <a:t>、</a:t>
            </a:r>
            <a:r>
              <a:rPr lang="ja-JP" altLang="en-US" sz="1600" b="1" dirty="0">
                <a:solidFill>
                  <a:srgbClr val="FF0000"/>
                </a:solidFill>
                <a:latin typeface="游ゴシック" panose="020B0400000000000000" pitchFamily="50" charset="-128"/>
                <a:ea typeface="游ゴシック" panose="020B0400000000000000" pitchFamily="50" charset="-128"/>
              </a:rPr>
              <a:t>利用者の居宅を訪問し、利用者の居宅を訪問しない月においては、テレビ電話装置等 を活用して行う</a:t>
            </a:r>
            <a:r>
              <a:rPr lang="ja-JP" altLang="en-US" sz="1600" dirty="0">
                <a:solidFill>
                  <a:prstClr val="black"/>
                </a:solidFill>
                <a:latin typeface="游ゴシック" panose="020B0400000000000000" pitchFamily="50" charset="-128"/>
                <a:ea typeface="游ゴシック" panose="020B0400000000000000" pitchFamily="50" charset="-128"/>
              </a:rPr>
              <a:t>方法。</a:t>
            </a:r>
          </a:p>
          <a:p>
            <a:pPr marL="800100" lvl="2"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a </a:t>
            </a:r>
            <a:r>
              <a:rPr lang="ja-JP" altLang="en-US" sz="1600" dirty="0">
                <a:solidFill>
                  <a:prstClr val="black"/>
                </a:solidFill>
                <a:latin typeface="游ゴシック" panose="020B0400000000000000" pitchFamily="50" charset="-128"/>
                <a:ea typeface="游ゴシック" panose="020B0400000000000000" pitchFamily="50" charset="-128"/>
              </a:rPr>
              <a:t>テレビ電話装置等を活用して面接を行うことについて、文書により利用者の同意を得ていること。</a:t>
            </a:r>
          </a:p>
          <a:p>
            <a:pPr marL="800100" lvl="2"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b</a:t>
            </a:r>
            <a:r>
              <a:rPr lang="ja-JP" altLang="en-US" sz="1600" dirty="0">
                <a:solidFill>
                  <a:prstClr val="black"/>
                </a:solidFill>
                <a:latin typeface="游ゴシック" panose="020B0400000000000000" pitchFamily="50" charset="-128"/>
                <a:ea typeface="游ゴシック" panose="020B0400000000000000" pitchFamily="50" charset="-128"/>
              </a:rPr>
              <a:t> サービス担当者会議等において、次に掲げる事項について主治の医師、担当者その他の関係者の合意を得ていること。</a:t>
            </a:r>
          </a:p>
          <a:p>
            <a:pPr marL="1257300" lvl="3"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(a) </a:t>
            </a:r>
            <a:r>
              <a:rPr lang="ja-JP" altLang="en-US" sz="1600" dirty="0">
                <a:solidFill>
                  <a:prstClr val="black"/>
                </a:solidFill>
                <a:latin typeface="游ゴシック" panose="020B0400000000000000" pitchFamily="50" charset="-128"/>
                <a:ea typeface="游ゴシック" panose="020B0400000000000000" pitchFamily="50" charset="-128"/>
              </a:rPr>
              <a:t>利用者の心身状況が安定していること。</a:t>
            </a:r>
          </a:p>
          <a:p>
            <a:pPr marL="1257300" lvl="3"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(b) </a:t>
            </a:r>
            <a:r>
              <a:rPr lang="ja-JP" altLang="en-US" sz="1600" dirty="0">
                <a:solidFill>
                  <a:prstClr val="black"/>
                </a:solidFill>
                <a:latin typeface="游ゴシック" panose="020B0400000000000000" pitchFamily="50" charset="-128"/>
                <a:ea typeface="游ゴシック" panose="020B0400000000000000" pitchFamily="50" charset="-128"/>
              </a:rPr>
              <a:t>利用者がテレビ電話装置等を活用して意思疎通を行うことができること。</a:t>
            </a:r>
          </a:p>
          <a:p>
            <a:pPr marL="1257300" lvl="3" indent="0">
              <a:buNone/>
              <a:defRPr/>
            </a:pPr>
            <a:r>
              <a:rPr lang="en-US" altLang="ja-JP" sz="1600" dirty="0">
                <a:solidFill>
                  <a:prstClr val="black"/>
                </a:solidFill>
                <a:latin typeface="游ゴシック" panose="020B0400000000000000" pitchFamily="50" charset="-128"/>
                <a:ea typeface="游ゴシック" panose="020B0400000000000000" pitchFamily="50" charset="-128"/>
              </a:rPr>
              <a:t>(c) </a:t>
            </a:r>
            <a:r>
              <a:rPr lang="ja-JP" altLang="en-US" sz="1600" dirty="0">
                <a:solidFill>
                  <a:prstClr val="black"/>
                </a:solidFill>
                <a:latin typeface="游ゴシック" panose="020B0400000000000000" pitchFamily="50" charset="-128"/>
                <a:ea typeface="游ゴシック" panose="020B0400000000000000" pitchFamily="50" charset="-128"/>
              </a:rPr>
              <a:t>介護支援専門員が、テレビ電話装置等を活用したモニタリングでは把握できない情報について、担当者から提供を受けること。</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600" dirty="0">
                <a:solidFill>
                  <a:prstClr val="black"/>
                </a:solidFill>
                <a:latin typeface="游ゴシック" panose="020B0400000000000000" pitchFamily="50" charset="-128"/>
                <a:ea typeface="游ゴシック" panose="020B0400000000000000" pitchFamily="50" charset="-128"/>
              </a:rPr>
              <a:t>イ　当該事業所の介護支援専門員が</a:t>
            </a:r>
            <a:r>
              <a:rPr lang="ja-JP" altLang="en-US" sz="1600" b="1" dirty="0">
                <a:solidFill>
                  <a:srgbClr val="FF0000"/>
                </a:solidFill>
                <a:latin typeface="游ゴシック" panose="020B0400000000000000" pitchFamily="50" charset="-128"/>
                <a:ea typeface="游ゴシック" panose="020B0400000000000000" pitchFamily="50" charset="-128"/>
              </a:rPr>
              <a:t>モニタリングの結果を記録していない状態が</a:t>
            </a:r>
            <a:r>
              <a:rPr lang="en-US" altLang="ja-JP" sz="1600" b="1" dirty="0">
                <a:solidFill>
                  <a:srgbClr val="FF0000"/>
                </a:solidFill>
                <a:latin typeface="游ゴシック" panose="020B0400000000000000" pitchFamily="50" charset="-128"/>
                <a:ea typeface="游ゴシック" panose="020B0400000000000000" pitchFamily="50" charset="-128"/>
              </a:rPr>
              <a:t>1</a:t>
            </a:r>
            <a:r>
              <a:rPr lang="ja-JP" altLang="en-US" sz="1600" b="1" dirty="0">
                <a:solidFill>
                  <a:srgbClr val="FF0000"/>
                </a:solidFill>
                <a:latin typeface="游ゴシック" panose="020B0400000000000000" pitchFamily="50" charset="-128"/>
                <a:ea typeface="游ゴシック" panose="020B0400000000000000" pitchFamily="50" charset="-128"/>
              </a:rPr>
              <a:t>月以上継続する場合</a:t>
            </a:r>
            <a:r>
              <a:rPr lang="ja-JP" altLang="en-US" sz="1600" dirty="0">
                <a:solidFill>
                  <a:prstClr val="black"/>
                </a:solidFill>
                <a:latin typeface="游ゴシック" panose="020B0400000000000000" pitchFamily="50" charset="-128"/>
                <a:ea typeface="游ゴシック" panose="020B0400000000000000" pitchFamily="50" charset="-128"/>
              </a:rPr>
              <a:t>には、特段の事情のない限り、その月から当該状態が解消されるに至った月の前月まで減算する。</a:t>
            </a:r>
            <a:endParaRPr lang="en-US" altLang="ja-JP" sz="1600" dirty="0">
              <a:solidFill>
                <a:prstClr val="black"/>
              </a:solidFill>
              <a:latin typeface="游ゴシック" panose="020B0400000000000000" pitchFamily="50" charset="-128"/>
              <a:ea typeface="游ゴシック" panose="020B0400000000000000" pitchFamily="50" charset="-128"/>
            </a:endParaRPr>
          </a:p>
          <a:p>
            <a:pPr marL="0" indent="0">
              <a:buNone/>
              <a:defRPr/>
            </a:pPr>
            <a:endParaRPr lang="en-US" altLang="ja-JP" sz="1200" b="1" dirty="0">
              <a:solidFill>
                <a:prstClr val="black"/>
              </a:solidFill>
              <a:latin typeface="Century Gothic" panose="020B0502020202020204"/>
              <a:ea typeface="メイリオ" panose="020B0604030504040204" pitchFamily="50" charset="-128"/>
            </a:endParaRPr>
          </a:p>
        </p:txBody>
      </p:sp>
      <p:sp>
        <p:nvSpPr>
          <p:cNvPr id="4" name="正方形/長方形 3"/>
          <p:cNvSpPr/>
          <p:nvPr/>
        </p:nvSpPr>
        <p:spPr>
          <a:xfrm>
            <a:off x="518160" y="230060"/>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8-4</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644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139579"/>
            <a:ext cx="11155680" cy="2298213"/>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r>
              <a:rPr lang="ja-JP" altLang="en-US" sz="1800" b="1" u="sng" dirty="0" smtClean="0">
                <a:solidFill>
                  <a:srgbClr val="FF0000"/>
                </a:solidFill>
                <a:latin typeface="游ゴシック" panose="020B0400000000000000" pitchFamily="50" charset="-128"/>
                <a:ea typeface="游ゴシック" panose="020B0400000000000000" pitchFamily="50" charset="-128"/>
              </a:rPr>
              <a:t>（５）運営基</a:t>
            </a:r>
            <a:r>
              <a:rPr lang="ja-JP" altLang="en-US" sz="1800" b="1" u="sng" dirty="0">
                <a:solidFill>
                  <a:srgbClr val="FF0000"/>
                </a:solidFill>
                <a:latin typeface="游ゴシック" panose="020B0400000000000000" pitchFamily="50" charset="-128"/>
                <a:ea typeface="游ゴシック" panose="020B0400000000000000" pitchFamily="50" charset="-128"/>
              </a:rPr>
              <a:t>準減算の対象となった</a:t>
            </a:r>
            <a:r>
              <a:rPr lang="ja-JP" altLang="en-US" sz="1800" b="1" u="sng" dirty="0" smtClean="0">
                <a:solidFill>
                  <a:srgbClr val="FF0000"/>
                </a:solidFill>
                <a:latin typeface="游ゴシック" panose="020B0400000000000000" pitchFamily="50" charset="-128"/>
                <a:ea typeface="游ゴシック" panose="020B0400000000000000" pitchFamily="50" charset="-128"/>
              </a:rPr>
              <a:t>場合</a:t>
            </a:r>
            <a:endParaRPr lang="en-US" altLang="ja-JP" sz="1800" b="1" u="sng" dirty="0">
              <a:solidFill>
                <a:srgbClr val="FF0000"/>
              </a:solidFill>
              <a:latin typeface="游ゴシック" panose="020B0400000000000000" pitchFamily="50" charset="-128"/>
              <a:ea typeface="游ゴシック" panose="020B0400000000000000" pitchFamily="50" charset="-128"/>
            </a:endParaRPr>
          </a:p>
          <a:p>
            <a:pPr marL="0" indent="0">
              <a:buNone/>
              <a:defRPr/>
            </a:pPr>
            <a:r>
              <a:rPr lang="ja-JP" altLang="en-US" sz="1600" b="1"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所定</a:t>
            </a:r>
            <a:r>
              <a:rPr lang="ja-JP" altLang="en-US" sz="1600" dirty="0">
                <a:latin typeface="游ゴシック" panose="020B0400000000000000" pitchFamily="50" charset="-128"/>
                <a:ea typeface="游ゴシック" panose="020B0400000000000000" pitchFamily="50" charset="-128"/>
              </a:rPr>
              <a:t>単位数の</a:t>
            </a:r>
            <a:r>
              <a:rPr lang="en-US" altLang="ja-JP" sz="1600" b="1" dirty="0">
                <a:latin typeface="游ゴシック" panose="020B0400000000000000" pitchFamily="50" charset="-128"/>
                <a:ea typeface="游ゴシック" panose="020B0400000000000000" pitchFamily="50" charset="-128"/>
              </a:rPr>
              <a:t>100</a:t>
            </a:r>
            <a:r>
              <a:rPr lang="ja-JP" altLang="en-US" sz="1600" b="1" dirty="0">
                <a:latin typeface="游ゴシック" panose="020B0400000000000000" pitchFamily="50" charset="-128"/>
                <a:ea typeface="游ゴシック" panose="020B0400000000000000" pitchFamily="50" charset="-128"/>
              </a:rPr>
              <a:t>分の</a:t>
            </a:r>
            <a:r>
              <a:rPr lang="en-US" altLang="ja-JP" sz="1600" b="1" dirty="0">
                <a:latin typeface="游ゴシック" panose="020B0400000000000000" pitchFamily="50" charset="-128"/>
                <a:ea typeface="游ゴシック" panose="020B0400000000000000" pitchFamily="50" charset="-128"/>
              </a:rPr>
              <a:t>50</a:t>
            </a:r>
            <a:r>
              <a:rPr lang="ja-JP" altLang="en-US" sz="1600" dirty="0">
                <a:latin typeface="游ゴシック" panose="020B0400000000000000" pitchFamily="50" charset="-128"/>
                <a:ea typeface="游ゴシック" panose="020B0400000000000000" pitchFamily="50" charset="-128"/>
              </a:rPr>
              <a:t>に相当する単位数を算定する</a:t>
            </a:r>
            <a:r>
              <a:rPr lang="ja-JP" altLang="en-US" sz="1600" dirty="0" smtClean="0">
                <a:latin typeface="游ゴシック" panose="020B0400000000000000" pitchFamily="50" charset="-128"/>
                <a:ea typeface="游ゴシック" panose="020B0400000000000000" pitchFamily="50" charset="-128"/>
              </a:rPr>
              <a:t>。</a:t>
            </a:r>
            <a:endParaRPr lang="en-US" altLang="ja-JP" sz="1600" dirty="0" smtClean="0">
              <a:latin typeface="游ゴシック" panose="020B0400000000000000" pitchFamily="50" charset="-128"/>
              <a:ea typeface="游ゴシック" panose="020B0400000000000000" pitchFamily="50" charset="-128"/>
            </a:endParaRPr>
          </a:p>
          <a:p>
            <a:pPr marL="0" indent="0">
              <a:buNone/>
              <a:defRPr/>
            </a:pPr>
            <a:r>
              <a:rPr lang="ja-JP" altLang="en-US" sz="1600" dirty="0" smtClean="0">
                <a:latin typeface="游ゴシック" panose="020B0400000000000000" pitchFamily="50" charset="-128"/>
                <a:ea typeface="游ゴシック" panose="020B0400000000000000" pitchFamily="50" charset="-128"/>
              </a:rPr>
              <a:t>また</a:t>
            </a:r>
            <a:r>
              <a:rPr lang="ja-JP" altLang="en-US" sz="1600" dirty="0">
                <a:latin typeface="游ゴシック" panose="020B0400000000000000" pitchFamily="50" charset="-128"/>
                <a:ea typeface="游ゴシック" panose="020B0400000000000000" pitchFamily="50" charset="-128"/>
              </a:rPr>
              <a:t>、運営基準減算が</a:t>
            </a:r>
            <a:r>
              <a:rPr lang="en-US" altLang="ja-JP" sz="1600" dirty="0">
                <a:latin typeface="游ゴシック" panose="020B0400000000000000" pitchFamily="50" charset="-128"/>
                <a:ea typeface="游ゴシック" panose="020B0400000000000000" pitchFamily="50" charset="-128"/>
              </a:rPr>
              <a:t>2</a:t>
            </a:r>
            <a:r>
              <a:rPr lang="ja-JP" altLang="en-US" sz="1600" dirty="0">
                <a:latin typeface="游ゴシック" panose="020B0400000000000000" pitchFamily="50" charset="-128"/>
                <a:ea typeface="游ゴシック" panose="020B0400000000000000" pitchFamily="50" charset="-128"/>
              </a:rPr>
              <a:t>月以上継続している場合、所定単位数</a:t>
            </a:r>
            <a:r>
              <a:rPr lang="ja-JP" altLang="en-US" sz="1600" dirty="0" smtClean="0">
                <a:latin typeface="游ゴシック" panose="020B0400000000000000" pitchFamily="50" charset="-128"/>
                <a:ea typeface="游ゴシック" panose="020B0400000000000000" pitchFamily="50" charset="-128"/>
              </a:rPr>
              <a:t>は</a:t>
            </a:r>
            <a:r>
              <a:rPr lang="ja-JP" altLang="en-US" sz="1600" b="1" dirty="0" smtClean="0">
                <a:latin typeface="游ゴシック" panose="020B0400000000000000" pitchFamily="50" charset="-128"/>
                <a:ea typeface="游ゴシック" panose="020B0400000000000000" pitchFamily="50" charset="-128"/>
              </a:rPr>
              <a:t>算定</a:t>
            </a:r>
            <a:r>
              <a:rPr lang="ja-JP" altLang="en-US" sz="1600" b="1" dirty="0">
                <a:latin typeface="游ゴシック" panose="020B0400000000000000" pitchFamily="50" charset="-128"/>
                <a:ea typeface="游ゴシック" panose="020B0400000000000000" pitchFamily="50" charset="-128"/>
              </a:rPr>
              <a:t>しない</a:t>
            </a:r>
            <a:r>
              <a:rPr lang="ja-JP" altLang="en-US" sz="1600" b="1" dirty="0" smtClean="0">
                <a:latin typeface="游ゴシック" panose="020B0400000000000000" pitchFamily="50" charset="-128"/>
                <a:ea typeface="游ゴシック" panose="020B0400000000000000" pitchFamily="50" charset="-128"/>
              </a:rPr>
              <a:t>。</a:t>
            </a:r>
            <a:endParaRPr lang="en-US" altLang="ja-JP" sz="1600" b="1" dirty="0" smtClean="0">
              <a:latin typeface="游ゴシック" panose="020B0400000000000000" pitchFamily="50" charset="-128"/>
              <a:ea typeface="游ゴシック" panose="020B0400000000000000" pitchFamily="50" charset="-128"/>
            </a:endParaRPr>
          </a:p>
          <a:p>
            <a:pPr marL="0" indent="0">
              <a:buNone/>
              <a:defRPr/>
            </a:pPr>
            <a:r>
              <a:rPr lang="ja-JP" altLang="en-US" sz="1600" b="1"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運営基</a:t>
            </a:r>
            <a:r>
              <a:rPr lang="ja-JP" altLang="en-US" sz="1600" dirty="0">
                <a:latin typeface="游ゴシック" panose="020B0400000000000000" pitchFamily="50" charset="-128"/>
                <a:ea typeface="游ゴシック" panose="020B0400000000000000" pitchFamily="50" charset="-128"/>
              </a:rPr>
              <a:t>準減算に該当する利用者について、初回加算を算定することは</a:t>
            </a:r>
            <a:r>
              <a:rPr lang="ja-JP" altLang="en-US" sz="1600" dirty="0" smtClean="0">
                <a:latin typeface="游ゴシック" panose="020B0400000000000000" pitchFamily="50" charset="-128"/>
                <a:ea typeface="游ゴシック" panose="020B0400000000000000" pitchFamily="50" charset="-128"/>
              </a:rPr>
              <a:t>できない</a:t>
            </a:r>
            <a:r>
              <a:rPr lang="ja-JP" altLang="en-US" sz="1600" dirty="0">
                <a:latin typeface="游ゴシック" panose="020B0400000000000000" pitchFamily="50" charset="-128"/>
                <a:ea typeface="游ゴシック" panose="020B0400000000000000" pitchFamily="50" charset="-128"/>
              </a:rPr>
              <a:t>。</a:t>
            </a:r>
            <a:endParaRPr lang="en-US" altLang="ja-JP" sz="1600"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230060"/>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8-5</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300695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703513" y="71414"/>
            <a:ext cx="8640960" cy="549274"/>
          </a:xfrm>
        </p:spPr>
        <p:txBody>
          <a:bodyPr>
            <a:noAutofit/>
          </a:bodyPr>
          <a:lstStyle/>
          <a:p>
            <a:r>
              <a:rPr lang="ja-JP" altLang="en-US" sz="2000" b="1" dirty="0">
                <a:solidFill>
                  <a:schemeClr val="bg1"/>
                </a:solidFill>
              </a:rPr>
              <a:t>１　主な指導事項㉜　（介護予防支援－モニタリング）①</a:t>
            </a:r>
            <a:endParaRPr lang="en-US" sz="2000" b="1" dirty="0">
              <a:solidFill>
                <a:schemeClr val="bg1"/>
              </a:solidFill>
            </a:endParaRPr>
          </a:p>
        </p:txBody>
      </p:sp>
      <p:sp>
        <p:nvSpPr>
          <p:cNvPr id="6" name="コンテンツ プレースホルダー 4"/>
          <p:cNvSpPr txBox="1">
            <a:spLocks/>
          </p:cNvSpPr>
          <p:nvPr/>
        </p:nvSpPr>
        <p:spPr>
          <a:xfrm>
            <a:off x="446153" y="1086681"/>
            <a:ext cx="11155680" cy="5176500"/>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400" dirty="0" smtClean="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a:t>
            </a:r>
            <a:r>
              <a:rPr lang="ja-JP" altLang="en-US" sz="1400" b="1" u="sng" dirty="0">
                <a:latin typeface="游ゴシック" panose="020B0400000000000000" pitchFamily="50" charset="-128"/>
                <a:ea typeface="游ゴシック" panose="020B0400000000000000" pitchFamily="50" charset="-128"/>
              </a:rPr>
              <a:t>少なくとも３月に１回及びサービス評価期間が終了する月並びに利用者の状況に著しい変化があったとき</a:t>
            </a:r>
            <a:r>
              <a:rPr lang="ja-JP" altLang="en-US" sz="1400" dirty="0">
                <a:latin typeface="游ゴシック" panose="020B0400000000000000" pitchFamily="50" charset="-128"/>
                <a:ea typeface="游ゴシック" panose="020B0400000000000000" pitchFamily="50" charset="-128"/>
              </a:rPr>
              <a:t>は、</a:t>
            </a:r>
            <a:r>
              <a:rPr lang="ja-JP" altLang="en-US" sz="1400" b="1" u="sng" dirty="0">
                <a:latin typeface="游ゴシック" panose="020B0400000000000000" pitchFamily="50" charset="-128"/>
                <a:ea typeface="游ゴシック" panose="020B0400000000000000" pitchFamily="50" charset="-128"/>
              </a:rPr>
              <a:t>利用者の居宅を訪問し、面接</a:t>
            </a:r>
            <a:r>
              <a:rPr lang="ja-JP" altLang="en-US" sz="1400" dirty="0">
                <a:latin typeface="游ゴシック" panose="020B0400000000000000" pitchFamily="50" charset="-128"/>
                <a:ea typeface="游ゴシック" panose="020B0400000000000000" pitchFamily="50" charset="-128"/>
              </a:rPr>
              <a:t>すること。</a:t>
            </a:r>
            <a:endParaRPr lang="en-US" altLang="ja-JP" sz="1400" dirty="0">
              <a:latin typeface="游ゴシック" panose="020B0400000000000000" pitchFamily="50" charset="-128"/>
              <a:ea typeface="游ゴシック" panose="020B0400000000000000" pitchFamily="50" charset="-128"/>
            </a:endParaRPr>
          </a:p>
          <a:p>
            <a:pPr marL="0" indent="0">
              <a:buNone/>
            </a:pP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）上記の規定による面接は利用者の居宅を訪問することによって行うこと。ただし、次のいずれにも該当する場合であって、</a:t>
            </a:r>
            <a:r>
              <a:rPr lang="ja-JP" altLang="en-US" sz="1400" b="1" u="sng" dirty="0">
                <a:latin typeface="游ゴシック" panose="020B0400000000000000" pitchFamily="50" charset="-128"/>
                <a:ea typeface="游ゴシック" panose="020B0400000000000000" pitchFamily="50" charset="-128"/>
              </a:rPr>
              <a:t>サービスの提供を開始する月の翌月から起算して</a:t>
            </a:r>
            <a:r>
              <a:rPr lang="en-US" altLang="ja-JP" sz="1400" b="1" u="sng" dirty="0">
                <a:latin typeface="游ゴシック" panose="020B0400000000000000" pitchFamily="50" charset="-128"/>
                <a:ea typeface="游ゴシック" panose="020B0400000000000000" pitchFamily="50" charset="-128"/>
              </a:rPr>
              <a:t>3</a:t>
            </a:r>
            <a:r>
              <a:rPr lang="ja-JP" altLang="en-US" sz="1400" b="1" u="sng" dirty="0">
                <a:latin typeface="游ゴシック" panose="020B0400000000000000" pitchFamily="50" charset="-128"/>
                <a:ea typeface="游ゴシック" panose="020B0400000000000000" pitchFamily="50" charset="-128"/>
              </a:rPr>
              <a:t>月ごとの期間について、少なくとも連続する</a:t>
            </a:r>
            <a:r>
              <a:rPr lang="en-US" altLang="ja-JP" sz="1400" b="1" u="sng" dirty="0">
                <a:latin typeface="游ゴシック" panose="020B0400000000000000" pitchFamily="50" charset="-128"/>
                <a:ea typeface="游ゴシック" panose="020B0400000000000000" pitchFamily="50" charset="-128"/>
              </a:rPr>
              <a:t>2</a:t>
            </a:r>
            <a:r>
              <a:rPr lang="ja-JP" altLang="en-US" sz="1400" b="1" u="sng" dirty="0">
                <a:latin typeface="游ゴシック" panose="020B0400000000000000" pitchFamily="50" charset="-128"/>
                <a:ea typeface="游ゴシック" panose="020B0400000000000000" pitchFamily="50" charset="-128"/>
              </a:rPr>
              <a:t>期間に</a:t>
            </a:r>
            <a:r>
              <a:rPr lang="en-US" altLang="ja-JP" sz="1400" b="1" u="sng" dirty="0">
                <a:latin typeface="游ゴシック" panose="020B0400000000000000" pitchFamily="50" charset="-128"/>
                <a:ea typeface="游ゴシック" panose="020B0400000000000000" pitchFamily="50" charset="-128"/>
              </a:rPr>
              <a:t>1</a:t>
            </a:r>
            <a:r>
              <a:rPr lang="ja-JP" altLang="en-US" sz="1400" b="1" u="sng" dirty="0">
                <a:latin typeface="游ゴシック" panose="020B0400000000000000" pitchFamily="50" charset="-128"/>
                <a:ea typeface="游ゴシック" panose="020B0400000000000000" pitchFamily="50" charset="-128"/>
              </a:rPr>
              <a:t>回利用者の居宅を訪問して面接するときは、利用者の居宅を訪問しない期間においてテレビ電話装置等を活用して利用者に面接</a:t>
            </a:r>
            <a:r>
              <a:rPr lang="ja-JP" altLang="en-US" sz="1400" dirty="0">
                <a:latin typeface="游ゴシック" panose="020B0400000000000000" pitchFamily="50" charset="-128"/>
                <a:ea typeface="游ゴシック" panose="020B0400000000000000" pitchFamily="50" charset="-128"/>
              </a:rPr>
              <a:t>することができる。</a:t>
            </a:r>
            <a:endParaRPr lang="en-US" altLang="ja-JP" sz="1400" dirty="0">
              <a:latin typeface="游ゴシック" panose="020B0400000000000000" pitchFamily="50" charset="-128"/>
              <a:ea typeface="游ゴシック" panose="020B0400000000000000" pitchFamily="50" charset="-128"/>
            </a:endParaRPr>
          </a:p>
          <a:p>
            <a:pPr marL="400050" lvl="1" indent="0">
              <a:buNone/>
            </a:pPr>
            <a:r>
              <a:rPr lang="ja-JP" altLang="en-US" sz="1400" dirty="0">
                <a:latin typeface="游ゴシック" panose="020B0400000000000000" pitchFamily="50" charset="-128"/>
                <a:ea typeface="游ゴシック" panose="020B0400000000000000" pitchFamily="50" charset="-128"/>
              </a:rPr>
              <a:t>ア　</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テレビ電話装置等を活用して面接を行うことについて文書により利用者の同意を得ていること。</a:t>
            </a:r>
          </a:p>
          <a:p>
            <a:pPr marL="400050" lvl="1" indent="0">
              <a:buNone/>
            </a:pPr>
            <a:r>
              <a:rPr lang="ja-JP" altLang="en-US" sz="1400" dirty="0">
                <a:latin typeface="游ゴシック" panose="020B0400000000000000" pitchFamily="50" charset="-128"/>
                <a:ea typeface="游ゴシック" panose="020B0400000000000000" pitchFamily="50" charset="-128"/>
              </a:rPr>
              <a:t>イ　サービス担当者会議等において、次に掲げる事項について主治の医師、担当者その他の関係者の合意を得ていること。</a:t>
            </a:r>
          </a:p>
          <a:p>
            <a:pPr marL="800100" lvl="2" indent="0">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ア</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利用者の心身状況が安定していること。</a:t>
            </a:r>
          </a:p>
          <a:p>
            <a:pPr marL="800100" lvl="2" indent="0">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イ</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利用者がテレビ電話装置等を活用して意思疎通を行うことができること。</a:t>
            </a:r>
          </a:p>
          <a:p>
            <a:pPr marL="800100" lvl="2" indent="0">
              <a:buNone/>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ウ</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介護支援専門員が、テレビ電話装置等を活用したモニタリングでは把握できない情報について、担当者から提供を受けること。</a:t>
            </a:r>
          </a:p>
          <a:p>
            <a:pPr marL="0" indent="0">
              <a:buNone/>
            </a:pP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）利用者居宅を訪問しない月においては、</a:t>
            </a:r>
            <a:r>
              <a:rPr lang="ja-JP" altLang="en-US" sz="1400" b="1" u="sng" dirty="0">
                <a:latin typeface="游ゴシック" panose="020B0400000000000000" pitchFamily="50" charset="-128"/>
                <a:ea typeface="游ゴシック" panose="020B0400000000000000" pitchFamily="50" charset="-128"/>
              </a:rPr>
              <a:t>電話等</a:t>
            </a:r>
            <a:r>
              <a:rPr lang="ja-JP" altLang="en-US" sz="1400" dirty="0">
                <a:latin typeface="游ゴシック" panose="020B0400000000000000" pitchFamily="50" charset="-128"/>
                <a:ea typeface="游ゴシック" panose="020B0400000000000000" pitchFamily="50" charset="-128"/>
              </a:rPr>
              <a:t>により利用者との連絡を実施すること。</a:t>
            </a:r>
            <a:endParaRPr lang="en-US" altLang="ja-JP" sz="1400" dirty="0">
              <a:latin typeface="游ゴシック" panose="020B0400000000000000" pitchFamily="50" charset="-128"/>
              <a:ea typeface="游ゴシック" panose="020B0400000000000000" pitchFamily="50" charset="-128"/>
            </a:endParaRPr>
          </a:p>
          <a:p>
            <a:pPr marL="0" indent="0">
              <a:buNone/>
            </a:pPr>
            <a:r>
              <a:rPr lang="ja-JP" altLang="en-US" sz="1400" dirty="0" smtClean="0">
                <a:latin typeface="游ゴシック" panose="020B0400000000000000" pitchFamily="50" charset="-128"/>
                <a:ea typeface="游ゴシック" panose="020B0400000000000000" pitchFamily="50" charset="-128"/>
              </a:rPr>
              <a:t>（</a:t>
            </a:r>
            <a:r>
              <a:rPr lang="en-US" altLang="ja-JP" sz="1400" dirty="0" smtClean="0">
                <a:latin typeface="游ゴシック" panose="020B0400000000000000" pitchFamily="50" charset="-128"/>
                <a:ea typeface="游ゴシック" panose="020B0400000000000000" pitchFamily="50" charset="-128"/>
              </a:rPr>
              <a:t>4</a:t>
            </a:r>
            <a:r>
              <a:rPr lang="ja-JP" altLang="en-US" sz="1400" dirty="0" smtClean="0">
                <a:latin typeface="游ゴシック" panose="020B0400000000000000" pitchFamily="50" charset="-128"/>
                <a:ea typeface="游ゴシック" panose="020B0400000000000000" pitchFamily="50" charset="-128"/>
              </a:rPr>
              <a:t>）少なく</a:t>
            </a:r>
            <a:r>
              <a:rPr lang="ja-JP" altLang="en-US" sz="1400" dirty="0">
                <a:latin typeface="游ゴシック" panose="020B0400000000000000" pitchFamily="50" charset="-128"/>
                <a:ea typeface="游ゴシック" panose="020B0400000000000000" pitchFamily="50" charset="-128"/>
              </a:rPr>
              <a:t>とも</a:t>
            </a:r>
            <a:r>
              <a:rPr lang="ja-JP" altLang="en-US" sz="1400" b="1" u="sng" dirty="0">
                <a:latin typeface="游ゴシック" panose="020B0400000000000000" pitchFamily="50" charset="-128"/>
                <a:ea typeface="游ゴシック" panose="020B0400000000000000" pitchFamily="50" charset="-128"/>
              </a:rPr>
              <a:t>１月１回</a:t>
            </a:r>
            <a:r>
              <a:rPr lang="ja-JP" altLang="en-US" sz="1400" dirty="0">
                <a:latin typeface="游ゴシック" panose="020B0400000000000000" pitchFamily="50" charset="-128"/>
                <a:ea typeface="游ゴシック" panose="020B0400000000000000" pitchFamily="50" charset="-128"/>
              </a:rPr>
              <a:t>、モニタリングの結果を</a:t>
            </a:r>
            <a:r>
              <a:rPr lang="ja-JP" altLang="en-US" sz="1400" b="1" u="sng" dirty="0">
                <a:latin typeface="游ゴシック" panose="020B0400000000000000" pitchFamily="50" charset="-128"/>
                <a:ea typeface="游ゴシック" panose="020B0400000000000000" pitchFamily="50" charset="-128"/>
              </a:rPr>
              <a:t>記録すること</a:t>
            </a:r>
            <a:r>
              <a:rPr lang="ja-JP" altLang="en-US" sz="1400" dirty="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446153" y="165565"/>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9-1</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モニタリングについて（介護予防支援）</a:t>
            </a:r>
          </a:p>
        </p:txBody>
      </p:sp>
      <p:sp>
        <p:nvSpPr>
          <p:cNvPr id="7" name="角丸四角形 6"/>
          <p:cNvSpPr/>
          <p:nvPr/>
        </p:nvSpPr>
        <p:spPr>
          <a:xfrm>
            <a:off x="518160" y="1262454"/>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199345923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703513" y="71414"/>
            <a:ext cx="8640960" cy="549274"/>
          </a:xfrm>
        </p:spPr>
        <p:txBody>
          <a:bodyPr>
            <a:noAutofit/>
          </a:bodyPr>
          <a:lstStyle/>
          <a:p>
            <a:r>
              <a:rPr lang="ja-JP" altLang="en-US" sz="2000" b="1" dirty="0">
                <a:solidFill>
                  <a:schemeClr val="bg1"/>
                </a:solidFill>
              </a:rPr>
              <a:t>１　主な指導事項㉜　（介護予防支援－モニタリング）②</a:t>
            </a:r>
            <a:endParaRPr lang="en-US" sz="2000" b="1" dirty="0">
              <a:solidFill>
                <a:schemeClr val="bg1"/>
              </a:solidFill>
            </a:endParaRPr>
          </a:p>
        </p:txBody>
      </p:sp>
      <p:sp>
        <p:nvSpPr>
          <p:cNvPr id="7" name="コンテンツ プレースホルダー 4"/>
          <p:cNvSpPr txBox="1">
            <a:spLocks/>
          </p:cNvSpPr>
          <p:nvPr/>
        </p:nvSpPr>
        <p:spPr>
          <a:xfrm>
            <a:off x="446153" y="1122116"/>
            <a:ext cx="11155680" cy="3098192"/>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smtClean="0">
                <a:latin typeface="游ゴシック" panose="020B0400000000000000" pitchFamily="50" charset="-128"/>
                <a:ea typeface="游ゴシック" panose="020B0400000000000000" pitchFamily="50" charset="-128"/>
              </a:rPr>
              <a:t>以下</a:t>
            </a:r>
            <a:r>
              <a:rPr lang="ja-JP" altLang="en-US" sz="1600" dirty="0">
                <a:latin typeface="游ゴシック" panose="020B0400000000000000" pitchFamily="50" charset="-128"/>
                <a:ea typeface="游ゴシック" panose="020B0400000000000000" pitchFamily="50" charset="-128"/>
              </a:rPr>
              <a:t>の内容を記録すること。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①要支援者等の意向・満足度等</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②援助目標の達成度</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③事業者との調整内容</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④介護予防サービス・支援計画書の変更の必要性等</a:t>
            </a:r>
            <a:endParaRPr lang="en-US" altLang="ja-JP" sz="1600"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446153" y="165565"/>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9-2</a:t>
            </a:r>
            <a:r>
              <a:rPr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モニタリングについて（介護予防支援）</a:t>
            </a:r>
          </a:p>
        </p:txBody>
      </p:sp>
      <p:sp>
        <p:nvSpPr>
          <p:cNvPr id="5" name="角丸四角形 4"/>
          <p:cNvSpPr/>
          <p:nvPr/>
        </p:nvSpPr>
        <p:spPr>
          <a:xfrm>
            <a:off x="552743" y="1300060"/>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897056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4"/>
          <p:cNvSpPr txBox="1">
            <a:spLocks/>
          </p:cNvSpPr>
          <p:nvPr/>
        </p:nvSpPr>
        <p:spPr>
          <a:xfrm>
            <a:off x="1559496" y="1772816"/>
            <a:ext cx="9073008" cy="381642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t>居宅サービス</a:t>
            </a:r>
            <a:r>
              <a:rPr lang="ja-JP" altLang="en-US" sz="2400" dirty="0" smtClean="0"/>
              <a:t>担当</a:t>
            </a:r>
            <a:r>
              <a:rPr lang="ja-JP" altLang="en-US" sz="2400" dirty="0"/>
              <a:t> </a:t>
            </a:r>
            <a:r>
              <a:rPr lang="ja-JP" altLang="en-US" sz="2400" dirty="0" smtClean="0"/>
              <a:t>                </a:t>
            </a:r>
            <a:r>
              <a:rPr lang="en-US" altLang="ja-JP" sz="2400" dirty="0" smtClean="0"/>
              <a:t>06-6155-4668</a:t>
            </a:r>
            <a:endParaRPr lang="en-US" altLang="ja-JP" sz="2400" dirty="0"/>
          </a:p>
          <a:p>
            <a:pPr marL="0" indent="0">
              <a:buNone/>
            </a:pPr>
            <a:r>
              <a:rPr lang="ja-JP" altLang="en-US" sz="2400" dirty="0"/>
              <a:t>地域密着型サービス</a:t>
            </a:r>
            <a:r>
              <a:rPr lang="ja-JP" altLang="en-US" sz="2400" dirty="0" smtClean="0"/>
              <a:t>担当    </a:t>
            </a:r>
            <a:r>
              <a:rPr lang="en-US" altLang="ja-JP" sz="2400" dirty="0" smtClean="0"/>
              <a:t>06-6155-4667</a:t>
            </a:r>
            <a:endParaRPr lang="en-US" altLang="ja-JP" sz="2400" dirty="0"/>
          </a:p>
          <a:p>
            <a:pPr marL="0" indent="0">
              <a:buNone/>
            </a:pPr>
            <a:r>
              <a:rPr lang="ja-JP" altLang="en-US" sz="2400" dirty="0"/>
              <a:t>施設サービス担当　　　　</a:t>
            </a:r>
            <a:r>
              <a:rPr lang="ja-JP" altLang="en-US" sz="2400" dirty="0" smtClean="0"/>
              <a:t>     </a:t>
            </a:r>
            <a:r>
              <a:rPr lang="en-US" altLang="ja-JP" sz="2400" dirty="0" smtClean="0"/>
              <a:t>06-6105-8009</a:t>
            </a:r>
            <a:r>
              <a:rPr lang="ja-JP" altLang="en-US" sz="2400" dirty="0"/>
              <a:t>　</a:t>
            </a:r>
            <a:endParaRPr lang="en-US" altLang="ja-JP" sz="2400" dirty="0"/>
          </a:p>
          <a:p>
            <a:pPr marL="0" indent="0">
              <a:buNone/>
            </a:pPr>
            <a:r>
              <a:rPr lang="ja-JP" altLang="en-US" sz="2400" dirty="0"/>
              <a:t>メールアドレス　　　　</a:t>
            </a:r>
            <a:r>
              <a:rPr lang="ja-JP" altLang="en-US" b="1" u="sng" dirty="0"/>
              <a:t>　</a:t>
            </a:r>
            <a:r>
              <a:rPr lang="en-US" altLang="ja-JP" b="1" u="sng" dirty="0"/>
              <a:t>fsk-kaigo@city.suita.osaka.jp</a:t>
            </a:r>
            <a:endParaRPr lang="en-US" altLang="ja-JP" sz="2400" b="1" u="sng" dirty="0"/>
          </a:p>
        </p:txBody>
      </p:sp>
      <p:sp>
        <p:nvSpPr>
          <p:cNvPr id="4" name="Rectangle 1"/>
          <p:cNvSpPr>
            <a:spLocks noGrp="1"/>
          </p:cNvSpPr>
          <p:nvPr>
            <p:ph type="title"/>
          </p:nvPr>
        </p:nvSpPr>
        <p:spPr>
          <a:xfrm>
            <a:off x="2209800" y="227930"/>
            <a:ext cx="8134672" cy="1112838"/>
          </a:xfrm>
        </p:spPr>
        <p:txBody>
          <a:bodyPr>
            <a:noAutofit/>
          </a:bodyPr>
          <a:lstStyle/>
          <a:p>
            <a:r>
              <a:rPr lang="ja-JP" altLang="en-US" sz="2800" b="1" dirty="0"/>
              <a:t>福祉指導監査室へ</a:t>
            </a:r>
            <a:r>
              <a:rPr lang="ja-JP" altLang="en-US" sz="2800" b="1" dirty="0" smtClean="0"/>
              <a:t>のお問合せ先につ</a:t>
            </a:r>
            <a:r>
              <a:rPr lang="ja-JP" altLang="en-US" sz="2800" b="1" dirty="0"/>
              <a:t>いて</a:t>
            </a:r>
            <a:endParaRPr lang="en-US" sz="2800" b="1" dirty="0"/>
          </a:p>
        </p:txBody>
      </p:sp>
    </p:spTree>
    <p:extLst>
      <p:ext uri="{BB962C8B-B14F-4D97-AF65-F5344CB8AC3E}">
        <p14:creationId xmlns:p14="http://schemas.microsoft.com/office/powerpoint/2010/main" val="5231110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82615" y="238336"/>
            <a:ext cx="9117623" cy="498452"/>
          </a:xfrm>
        </p:spPr>
        <p:txBody>
          <a:bodyPr>
            <a:noAutofit/>
          </a:bodyPr>
          <a:lstStyle/>
          <a:p>
            <a:r>
              <a:rPr lang="ja-JP" altLang="en-US" sz="2400" b="1" dirty="0"/>
              <a:t>電子申込システムで集団指導の受講報告を御提出いただく際のお願い</a:t>
            </a:r>
            <a:endParaRPr lang="en-US" sz="2400" b="1" dirty="0"/>
          </a:p>
        </p:txBody>
      </p:sp>
      <p:sp>
        <p:nvSpPr>
          <p:cNvPr id="7" name="コンテンツ プレースホルダー 4"/>
          <p:cNvSpPr txBox="1">
            <a:spLocks/>
          </p:cNvSpPr>
          <p:nvPr/>
        </p:nvSpPr>
        <p:spPr>
          <a:xfrm>
            <a:off x="1582615" y="1052736"/>
            <a:ext cx="9117623"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集団指導の動画を見終えられましたら、電子申込システムから受講の御報告をお願いします。恐れ入りますが、その御報告の際にお願いしたいことがございます。</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受講報告を御提出いただく際に、誤った内容が入力されることがあり、毎年、確認作業にかなりの時間がかかっております。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電子申込システムには、福祉指導監査室が発行した指定書に記載されている、正確な事業所名、事業所番号、サービス名を御入力ください。</a:t>
            </a:r>
            <a:endParaRPr lang="en-US" altLang="ja-JP" sz="1800" dirty="0">
              <a:solidFill>
                <a:prstClr val="black"/>
              </a:solidFill>
              <a:latin typeface="游ゴシック" panose="020B0400000000000000" pitchFamily="50" charset="-128"/>
              <a:ea typeface="游ゴシック" panose="020B0400000000000000" pitchFamily="50" charset="-128"/>
            </a:endParaRP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通称の事業所名が入力されている、事業所名を記載いただく欄にサービス名が一緒に入力されている、介護予防のサービスをされている事業所が介護予防支援にチェックを入れられているなどの誤りが多くみられます。</a:t>
            </a:r>
          </a:p>
          <a:p>
            <a:pPr marL="0" indent="0">
              <a:buNone/>
              <a:defRPr/>
            </a:pPr>
            <a:r>
              <a:rPr lang="ja-JP" altLang="en-US" sz="1800" dirty="0">
                <a:solidFill>
                  <a:prstClr val="black"/>
                </a:solidFill>
                <a:latin typeface="游ゴシック" panose="020B0400000000000000" pitchFamily="50" charset="-128"/>
                <a:ea typeface="游ゴシック" panose="020B0400000000000000" pitchFamily="50" charset="-128"/>
              </a:rPr>
              <a:t>お手数をおかけしますが、指定書を見ながら御入力いただく</a:t>
            </a:r>
            <a:r>
              <a:rPr lang="ja-JP" altLang="en-US" sz="1800" dirty="0" smtClean="0">
                <a:solidFill>
                  <a:prstClr val="black"/>
                </a:solidFill>
                <a:latin typeface="游ゴシック" panose="020B0400000000000000" pitchFamily="50" charset="-128"/>
                <a:ea typeface="游ゴシック" panose="020B0400000000000000" pitchFamily="50" charset="-128"/>
              </a:rPr>
              <a:t>ようお願い</a:t>
            </a:r>
            <a:r>
              <a:rPr lang="ja-JP" altLang="en-US" sz="1800" dirty="0">
                <a:solidFill>
                  <a:prstClr val="black"/>
                </a:solidFill>
                <a:latin typeface="游ゴシック" panose="020B0400000000000000" pitchFamily="50" charset="-128"/>
                <a:ea typeface="游ゴシック" panose="020B0400000000000000" pitchFamily="50" charset="-128"/>
              </a:rPr>
              <a:t>します。</a:t>
            </a:r>
            <a:endParaRPr lang="en-US" altLang="ja-JP" sz="2400" dirty="0">
              <a:solidFill>
                <a:prstClr val="black"/>
              </a:solidFill>
              <a:latin typeface="Calibri" panose="020F0502020204030204"/>
              <a:ea typeface="游ゴシック" panose="020B0400000000000000" pitchFamily="50" charset="-128"/>
            </a:endParaRPr>
          </a:p>
        </p:txBody>
      </p:sp>
      <p:pic>
        <p:nvPicPr>
          <p:cNvPr id="8" name="図 7"/>
          <p:cNvPicPr>
            <a:picLocks noChangeAspect="1"/>
          </p:cNvPicPr>
          <p:nvPr/>
        </p:nvPicPr>
        <p:blipFill>
          <a:blip r:embed="rId3"/>
          <a:stretch>
            <a:fillRect/>
          </a:stretch>
        </p:blipFill>
        <p:spPr>
          <a:xfrm>
            <a:off x="3287688" y="4572227"/>
            <a:ext cx="5112568" cy="2204864"/>
          </a:xfrm>
          <a:prstGeom prst="rect">
            <a:avLst/>
          </a:prstGeom>
        </p:spPr>
      </p:pic>
    </p:spTree>
    <p:extLst>
      <p:ext uri="{BB962C8B-B14F-4D97-AF65-F5344CB8AC3E}">
        <p14:creationId xmlns:p14="http://schemas.microsoft.com/office/powerpoint/2010/main" val="7007650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518747" y="1851843"/>
            <a:ext cx="10621108" cy="1400530"/>
          </a:xfrm>
        </p:spPr>
        <p:txBody>
          <a:bodyPr/>
          <a:lstStyle/>
          <a:p>
            <a:r>
              <a:rPr kumimoji="1" lang="ja-JP" altLang="en-US" dirty="0" smtClean="0">
                <a:solidFill>
                  <a:schemeClr val="bg1"/>
                </a:solidFill>
                <a:latin typeface="+mn-ea"/>
                <a:ea typeface="+mn-ea"/>
              </a:rPr>
              <a:t>以上で、</a:t>
            </a:r>
            <a:r>
              <a:rPr lang="ja-JP" altLang="en-US" sz="4000" dirty="0" smtClean="0">
                <a:solidFill>
                  <a:schemeClr val="bg1"/>
                </a:solidFill>
                <a:latin typeface="+mn-ea"/>
                <a:ea typeface="+mn-ea"/>
              </a:rPr>
              <a:t>居宅介護支援及び</a:t>
            </a:r>
            <a:r>
              <a:rPr lang="ja-JP" altLang="en-US" sz="4000" dirty="0">
                <a:solidFill>
                  <a:schemeClr val="bg1"/>
                </a:solidFill>
                <a:latin typeface="+mn-ea"/>
                <a:ea typeface="+mn-ea"/>
              </a:rPr>
              <a:t>介護予防</a:t>
            </a:r>
            <a:r>
              <a:rPr lang="ja-JP" altLang="en-US" sz="4000" dirty="0" smtClean="0">
                <a:solidFill>
                  <a:schemeClr val="bg1"/>
                </a:solidFill>
                <a:latin typeface="+mn-ea"/>
                <a:ea typeface="+mn-ea"/>
              </a:rPr>
              <a:t>支援事業者</a:t>
            </a:r>
            <a:r>
              <a:rPr kumimoji="1" lang="ja-JP" altLang="en-US" dirty="0" smtClean="0">
                <a:solidFill>
                  <a:schemeClr val="bg1"/>
                </a:solidFill>
                <a:latin typeface="+mn-ea"/>
                <a:ea typeface="+mn-ea"/>
              </a:rPr>
              <a:t>の集団指導を終わります。</a:t>
            </a:r>
            <a:r>
              <a:rPr kumimoji="1" lang="en-US" altLang="ja-JP" dirty="0" smtClean="0">
                <a:solidFill>
                  <a:schemeClr val="bg1"/>
                </a:solidFill>
                <a:latin typeface="+mn-ea"/>
                <a:ea typeface="+mn-ea"/>
              </a:rPr>
              <a:t/>
            </a:r>
            <a:br>
              <a:rPr kumimoji="1" lang="en-US" altLang="ja-JP" dirty="0" smtClean="0">
                <a:solidFill>
                  <a:schemeClr val="bg1"/>
                </a:solidFill>
                <a:latin typeface="+mn-ea"/>
                <a:ea typeface="+mn-ea"/>
              </a:rPr>
            </a:br>
            <a:r>
              <a:rPr kumimoji="1" lang="en-US" altLang="ja-JP" dirty="0" smtClean="0">
                <a:solidFill>
                  <a:schemeClr val="bg1"/>
                </a:solidFill>
                <a:latin typeface="+mn-ea"/>
                <a:ea typeface="+mn-ea"/>
              </a:rPr>
              <a:t/>
            </a:r>
            <a:br>
              <a:rPr kumimoji="1" lang="en-US" altLang="ja-JP" dirty="0" smtClean="0">
                <a:solidFill>
                  <a:schemeClr val="bg1"/>
                </a:solidFill>
                <a:latin typeface="+mn-ea"/>
                <a:ea typeface="+mn-ea"/>
              </a:rPr>
            </a:br>
            <a:r>
              <a:rPr lang="ja-JP" altLang="en-US" dirty="0" smtClean="0">
                <a:solidFill>
                  <a:schemeClr val="bg1"/>
                </a:solidFill>
                <a:latin typeface="+mn-ea"/>
                <a:ea typeface="+mn-ea"/>
              </a:rPr>
              <a:t>御視聴いただき、ありがとうございました。</a:t>
            </a:r>
            <a:endParaRPr kumimoji="1" lang="ja-JP" altLang="en-US" dirty="0">
              <a:solidFill>
                <a:schemeClr val="bg1"/>
              </a:solidFill>
              <a:latin typeface="+mn-ea"/>
              <a:ea typeface="+mn-ea"/>
            </a:endParaRPr>
          </a:p>
        </p:txBody>
      </p:sp>
    </p:spTree>
    <p:extLst>
      <p:ext uri="{BB962C8B-B14F-4D97-AF65-F5344CB8AC3E}">
        <p14:creationId xmlns:p14="http://schemas.microsoft.com/office/powerpoint/2010/main" val="41398017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08523" y="108213"/>
            <a:ext cx="10058400" cy="371628"/>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2400"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400" dirty="0" smtClean="0">
                <a:solidFill>
                  <a:schemeClr val="tx1">
                    <a:lumMod val="85000"/>
                    <a:lumOff val="15000"/>
                  </a:schemeClr>
                </a:solidFill>
                <a:latin typeface="游ゴシック" panose="020B0400000000000000" pitchFamily="50" charset="-128"/>
                <a:ea typeface="游ゴシック" panose="020B0400000000000000" pitchFamily="50" charset="-128"/>
              </a:rPr>
              <a:t>目次－</a:t>
            </a:r>
            <a:r>
              <a:rPr lang="ja-JP" altLang="en-US" sz="2400" dirty="0" smtClean="0">
                <a:latin typeface="游ゴシック" panose="020B0400000000000000" pitchFamily="50" charset="-128"/>
                <a:ea typeface="游ゴシック" panose="020B0400000000000000" pitchFamily="50" charset="-128"/>
              </a:rPr>
              <a:t>居宅介護支援及び</a:t>
            </a:r>
            <a:r>
              <a:rPr lang="ja-JP" altLang="en-US" sz="2400" dirty="0">
                <a:latin typeface="游ゴシック" panose="020B0400000000000000" pitchFamily="50" charset="-128"/>
                <a:ea typeface="游ゴシック" panose="020B0400000000000000" pitchFamily="50" charset="-128"/>
              </a:rPr>
              <a:t>介護</a:t>
            </a:r>
            <a:r>
              <a:rPr lang="ja-JP" altLang="en-US" sz="2400" dirty="0" smtClean="0">
                <a:latin typeface="游ゴシック" panose="020B0400000000000000" pitchFamily="50" charset="-128"/>
                <a:ea typeface="游ゴシック" panose="020B0400000000000000" pitchFamily="50" charset="-128"/>
              </a:rPr>
              <a:t>予防</a:t>
            </a:r>
            <a:r>
              <a:rPr lang="ja-JP" altLang="en-US" sz="2400" dirty="0">
                <a:latin typeface="游ゴシック" panose="020B0400000000000000" pitchFamily="50" charset="-128"/>
                <a:ea typeface="游ゴシック" panose="020B0400000000000000" pitchFamily="50" charset="-128"/>
              </a:rPr>
              <a:t>支援</a:t>
            </a:r>
            <a:r>
              <a:rPr lang="ja-JP" altLang="en-US" sz="2400" dirty="0" smtClean="0">
                <a:latin typeface="游ゴシック" panose="020B0400000000000000" pitchFamily="50" charset="-128"/>
                <a:ea typeface="游ゴシック" panose="020B0400000000000000" pitchFamily="50" charset="-128"/>
              </a:rPr>
              <a:t>事</a:t>
            </a:r>
            <a:r>
              <a:rPr lang="ja-JP" altLang="en-US" sz="2400" dirty="0">
                <a:latin typeface="游ゴシック" panose="020B0400000000000000" pitchFamily="50" charset="-128"/>
                <a:ea typeface="游ゴシック" panose="020B0400000000000000" pitchFamily="50" charset="-128"/>
              </a:rPr>
              <a:t>業者の主な指導</a:t>
            </a:r>
            <a:r>
              <a:rPr lang="ja-JP" altLang="en-US" sz="2400" dirty="0" smtClean="0">
                <a:latin typeface="游ゴシック" panose="020B0400000000000000" pitchFamily="50" charset="-128"/>
                <a:ea typeface="游ゴシック" panose="020B0400000000000000" pitchFamily="50" charset="-128"/>
              </a:rPr>
              <a:t>事項</a:t>
            </a:r>
            <a:endParaRPr lang="ja-JP" altLang="en-US" sz="2800"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3" name="コンテンツ プレースホルダー 2"/>
          <p:cNvSpPr txBox="1">
            <a:spLocks/>
          </p:cNvSpPr>
          <p:nvPr/>
        </p:nvSpPr>
        <p:spPr>
          <a:xfrm>
            <a:off x="808523" y="584556"/>
            <a:ext cx="10058400" cy="573632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１　公正中立性の確保について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２　アセスメントについて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３　サービス担当者会議について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４　総合的な計画の作成について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５　居宅サービス計画の作成・交付について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６　モニタリングについて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７</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主治の医師の意見等について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８</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運営基準減算について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（居宅介護支援、介護予防支援）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９</a:t>
            </a:r>
            <a:r>
              <a:rPr lang="ja-JP" altLang="en-US" sz="1600" u="dotted" dirty="0">
                <a:solidFill>
                  <a:schemeClr val="tx1">
                    <a:lumMod val="85000"/>
                    <a:lumOff val="15000"/>
                  </a:schemeClr>
                </a:solidFill>
                <a:latin typeface="游ゴシック" panose="020B0400000000000000" pitchFamily="50" charset="-128"/>
                <a:ea typeface="游ゴシック" panose="020B0400000000000000" pitchFamily="50" charset="-128"/>
              </a:rPr>
              <a:t>　</a:t>
            </a:r>
            <a:r>
              <a:rPr lang="ja-JP" altLang="en-US"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モニタリングについて</a:t>
            </a:r>
            <a:r>
              <a:rPr lang="ja-JP" altLang="en-US"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rPr>
              <a:t>（介護予防支援）</a:t>
            </a:r>
            <a:endParaRPr lang="en-US" altLang="ja-JP" sz="16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a:p>
            <a:pPr marL="0" indent="0">
              <a:buNone/>
            </a:pPr>
            <a:endParaRPr lang="en-US" altLang="ja-JP" sz="1800" u="dotted" dirty="0" smtClean="0">
              <a:solidFill>
                <a:schemeClr val="tx1">
                  <a:lumMod val="85000"/>
                  <a:lumOff val="15000"/>
                </a:schemeClr>
              </a:solidFill>
              <a:latin typeface="游ゴシック" panose="020B0400000000000000" pitchFamily="50" charset="-128"/>
              <a:ea typeface="游ゴシック" panose="020B0400000000000000" pitchFamily="50" charset="-128"/>
            </a:endParaRPr>
          </a:p>
        </p:txBody>
      </p:sp>
      <p:cxnSp>
        <p:nvCxnSpPr>
          <p:cNvPr id="5" name="直線コネクタ 4"/>
          <p:cNvCxnSpPr/>
          <p:nvPr/>
        </p:nvCxnSpPr>
        <p:spPr>
          <a:xfrm>
            <a:off x="808523" y="479841"/>
            <a:ext cx="105332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1960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310259"/>
            <a:ext cx="11155680" cy="2090128"/>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600" dirty="0" smtClean="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介護支援の提供の開始に際して、あらかじめ</a:t>
            </a:r>
            <a:r>
              <a:rPr lang="ja-JP" altLang="en-US" sz="1600" b="1" u="sng" dirty="0">
                <a:latin typeface="游ゴシック" panose="020B0400000000000000" pitchFamily="50" charset="-128"/>
                <a:ea typeface="游ゴシック" panose="020B0400000000000000" pitchFamily="50" charset="-128"/>
              </a:rPr>
              <a:t>利用者又はその家族</a:t>
            </a:r>
            <a:r>
              <a:rPr lang="ja-JP" altLang="en-US" sz="1600" dirty="0">
                <a:latin typeface="游ゴシック" panose="020B0400000000000000" pitchFamily="50" charset="-128"/>
                <a:ea typeface="游ゴシック" panose="020B0400000000000000" pitchFamily="50" charset="-128"/>
              </a:rPr>
              <a:t>に対し、</a:t>
            </a:r>
            <a:endParaRPr lang="en-US" altLang="ja-JP" sz="1600" b="1"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「利用者は、複数の指定居宅サービス事業者等を紹介するよう求めることができること」等について</a:t>
            </a:r>
            <a:r>
              <a:rPr lang="ja-JP" altLang="en-US" sz="1600" b="1" u="sng" dirty="0">
                <a:latin typeface="游ゴシック" panose="020B0400000000000000" pitchFamily="50" charset="-128"/>
                <a:ea typeface="游ゴシック" panose="020B0400000000000000" pitchFamily="50" charset="-128"/>
              </a:rPr>
              <a:t>説明を行うこと</a:t>
            </a:r>
            <a:r>
              <a:rPr lang="ja-JP" altLang="en-US" sz="1600" dirty="0">
                <a:latin typeface="游ゴシック" panose="020B0400000000000000" pitchFamily="50" charset="-128"/>
                <a:ea typeface="游ゴシック" panose="020B0400000000000000" pitchFamily="50" charset="-128"/>
              </a:rPr>
              <a:t>。 </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利用者は、居宅サービス計画原案に位置付けた指定居宅サービス事業者等の選定理由の説明を求めることができること」につき、文書の交付に加えて口頭での説明を行い、利用者から署名を得ることが望ましい。</a:t>
            </a:r>
            <a:endParaRPr lang="en-US" altLang="ja-JP" sz="1600" dirty="0">
              <a:latin typeface="游ゴシック" panose="020B0400000000000000" pitchFamily="50" charset="-128"/>
              <a:ea typeface="游ゴシック" panose="020B0400000000000000" pitchFamily="50" charset="-128"/>
            </a:endParaRPr>
          </a:p>
        </p:txBody>
      </p:sp>
      <p:sp>
        <p:nvSpPr>
          <p:cNvPr id="7" name="コンテンツ プレースホルダー 4"/>
          <p:cNvSpPr txBox="1">
            <a:spLocks/>
          </p:cNvSpPr>
          <p:nvPr/>
        </p:nvSpPr>
        <p:spPr>
          <a:xfrm>
            <a:off x="518160" y="4224783"/>
            <a:ext cx="11155680" cy="1368152"/>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800" b="1" dirty="0" smtClean="0"/>
              <a:t>重要</a:t>
            </a:r>
            <a:r>
              <a:rPr lang="ja-JP" altLang="en-US" sz="1800" b="1" dirty="0"/>
              <a:t>事項説明書等に複数事業所が選択できる事等を記載すること。</a:t>
            </a:r>
            <a:endParaRPr lang="en-US" altLang="ja-JP" sz="1800" b="1" dirty="0"/>
          </a:p>
        </p:txBody>
      </p:sp>
      <p:sp>
        <p:nvSpPr>
          <p:cNvPr id="8" name="下矢印 7"/>
          <p:cNvSpPr/>
          <p:nvPr/>
        </p:nvSpPr>
        <p:spPr>
          <a:xfrm>
            <a:off x="5652655" y="3640015"/>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88453" y="383644"/>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1</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公正中立性の確保について</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r>
              <a:rPr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　</a:t>
            </a:r>
            <a:r>
              <a:rPr kumimoji="1" lang="en-US" altLang="ja-JP"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 </a:t>
            </a:r>
            <a:endParaRPr lang="en-US" altLang="ja-JP"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1" name="角丸四角形 10"/>
          <p:cNvSpPr/>
          <p:nvPr/>
        </p:nvSpPr>
        <p:spPr>
          <a:xfrm>
            <a:off x="596705" y="4289868"/>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3" name="角丸四角形 12"/>
          <p:cNvSpPr/>
          <p:nvPr/>
        </p:nvSpPr>
        <p:spPr>
          <a:xfrm>
            <a:off x="596705" y="1428717"/>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6118421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523839"/>
            <a:ext cx="11155680" cy="2697249"/>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b="1"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サービス計画の</a:t>
            </a:r>
            <a:r>
              <a:rPr lang="ja-JP" altLang="en-US" sz="1600" b="1" u="sng" dirty="0">
                <a:latin typeface="游ゴシック" panose="020B0400000000000000" pitchFamily="50" charset="-128"/>
                <a:ea typeface="游ゴシック" panose="020B0400000000000000" pitchFamily="50" charset="-128"/>
              </a:rPr>
              <a:t>新規作成時・変更時・要介護認定更新時・区分変更時に実施すること。</a:t>
            </a:r>
            <a:endParaRPr lang="en-US" altLang="ja-JP" sz="1600" b="1" u="sng"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・利用者</a:t>
            </a:r>
            <a:r>
              <a:rPr lang="ja-JP" altLang="en-US" sz="1600" dirty="0">
                <a:latin typeface="游ゴシック" panose="020B0400000000000000" pitchFamily="50" charset="-128"/>
                <a:ea typeface="游ゴシック" panose="020B0400000000000000" pitchFamily="50" charset="-128"/>
              </a:rPr>
              <a:t>の</a:t>
            </a:r>
            <a:r>
              <a:rPr lang="ja-JP" altLang="en-US" sz="1600" b="1" u="sng" dirty="0">
                <a:latin typeface="游ゴシック" panose="020B0400000000000000" pitchFamily="50" charset="-128"/>
                <a:ea typeface="游ゴシック" panose="020B0400000000000000" pitchFamily="50" charset="-128"/>
              </a:rPr>
              <a:t>居宅を訪問</a:t>
            </a:r>
            <a:r>
              <a:rPr lang="ja-JP" altLang="en-US" sz="1600" dirty="0">
                <a:latin typeface="游ゴシック" panose="020B0400000000000000" pitchFamily="50" charset="-128"/>
                <a:ea typeface="游ゴシック" panose="020B0400000000000000" pitchFamily="50" charset="-128"/>
              </a:rPr>
              <a:t>し、利用者及びその家族にアセスメントを実施すること。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a:t>
            </a:r>
            <a:r>
              <a:rPr lang="ja-JP" altLang="en-US" sz="1600" b="1" u="sng" dirty="0" smtClean="0">
                <a:latin typeface="游ゴシック" panose="020B0400000000000000" pitchFamily="50" charset="-128"/>
                <a:ea typeface="游ゴシック" panose="020B0400000000000000" pitchFamily="50" charset="-128"/>
              </a:rPr>
              <a:t>課題</a:t>
            </a:r>
            <a:r>
              <a:rPr lang="ja-JP" altLang="en-US" sz="1600" b="1" u="sng" dirty="0">
                <a:latin typeface="游ゴシック" panose="020B0400000000000000" pitchFamily="50" charset="-128"/>
                <a:ea typeface="游ゴシック" panose="020B0400000000000000" pitchFamily="50" charset="-128"/>
              </a:rPr>
              <a:t>分析標準項目（２３項目）すべて</a:t>
            </a:r>
            <a:r>
              <a:rPr lang="ja-JP" altLang="en-US" sz="1600" dirty="0">
                <a:latin typeface="游ゴシック" panose="020B0400000000000000" pitchFamily="50" charset="-128"/>
                <a:ea typeface="游ゴシック" panose="020B0400000000000000" pitchFamily="50" charset="-128"/>
              </a:rPr>
              <a:t>について分析し、記録すること。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・利用者</a:t>
            </a:r>
            <a:r>
              <a:rPr lang="ja-JP" altLang="en-US" sz="1600" dirty="0">
                <a:latin typeface="游ゴシック" panose="020B0400000000000000" pitchFamily="50" charset="-128"/>
                <a:ea typeface="游ゴシック" panose="020B0400000000000000" pitchFamily="50" charset="-128"/>
              </a:rPr>
              <a:t>が自立した日常生活を営むことができるよう支援する上で解決すべき課題を把握すること。</a:t>
            </a:r>
            <a:endParaRPr lang="en-US" altLang="ja-JP" sz="1600"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en-US" altLang="ja-JP"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2</a:t>
            </a:r>
            <a:r>
              <a:rPr kumimoji="1" lang="ja-JP" altLang="en-US" sz="2000" b="1" dirty="0" err="1"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アセスメントについて</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r>
              <a:rPr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endPar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8" name="角丸四角形 7"/>
          <p:cNvSpPr/>
          <p:nvPr/>
        </p:nvSpPr>
        <p:spPr>
          <a:xfrm>
            <a:off x="623082" y="1622148"/>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4110150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01122" y="1375017"/>
            <a:ext cx="11172718" cy="1863589"/>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a:p>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サービス計画の</a:t>
            </a:r>
            <a:r>
              <a:rPr lang="ja-JP" altLang="en-US" sz="1600" b="1" u="sng" dirty="0">
                <a:latin typeface="游ゴシック" panose="020B0400000000000000" pitchFamily="50" charset="-128"/>
                <a:ea typeface="游ゴシック" panose="020B0400000000000000" pitchFamily="50" charset="-128"/>
              </a:rPr>
              <a:t>新規作成時・変更時・要介護認定の更新時・区分変更時</a:t>
            </a:r>
            <a:r>
              <a:rPr lang="ja-JP" altLang="en-US" sz="1600" dirty="0">
                <a:latin typeface="游ゴシック" panose="020B0400000000000000" pitchFamily="50" charset="-128"/>
                <a:ea typeface="游ゴシック" panose="020B0400000000000000" pitchFamily="50" charset="-128"/>
              </a:rPr>
              <a:t>に必ず開催し、記録すること。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利用者</a:t>
            </a:r>
            <a:r>
              <a:rPr lang="ja-JP" altLang="en-US" sz="1600" dirty="0">
                <a:latin typeface="游ゴシック" panose="020B0400000000000000" pitchFamily="50" charset="-128"/>
                <a:ea typeface="游ゴシック" panose="020B0400000000000000" pitchFamily="50" charset="-128"/>
              </a:rPr>
              <a:t>の状況等に関する情報を担当者と共有するとともに、居宅サービス計画の原案の内容について、</a:t>
            </a:r>
            <a:r>
              <a:rPr lang="ja-JP" altLang="en-US" sz="1600" b="1" u="sng" dirty="0">
                <a:latin typeface="游ゴシック" panose="020B0400000000000000" pitchFamily="50" charset="-128"/>
                <a:ea typeface="游ゴシック" panose="020B0400000000000000" pitchFamily="50" charset="-128"/>
              </a:rPr>
              <a:t>担当者から専門な見地からの意見を求めること</a:t>
            </a:r>
            <a:r>
              <a:rPr lang="ja-JP" altLang="en-US" sz="1600" dirty="0">
                <a:latin typeface="游ゴシック" panose="020B0400000000000000" pitchFamily="50" charset="-128"/>
                <a:ea typeface="游ゴシック" panose="020B0400000000000000" pitchFamily="50" charset="-128"/>
              </a:rPr>
              <a:t>。</a:t>
            </a:r>
            <a:endParaRPr lang="en-US" altLang="ja-JP" sz="1600" dirty="0">
              <a:latin typeface="游ゴシック" panose="020B0400000000000000" pitchFamily="50" charset="-128"/>
              <a:ea typeface="游ゴシック" panose="020B0400000000000000" pitchFamily="50" charset="-128"/>
            </a:endParaRPr>
          </a:p>
          <a:p>
            <a:pPr marL="0" indent="0">
              <a:buNone/>
            </a:pPr>
            <a:endParaRPr lang="en-US" altLang="ja-JP" sz="1800" b="1" dirty="0"/>
          </a:p>
        </p:txBody>
      </p:sp>
      <p:sp>
        <p:nvSpPr>
          <p:cNvPr id="7" name="コンテンツ プレースホルダー 4"/>
          <p:cNvSpPr txBox="1">
            <a:spLocks/>
          </p:cNvSpPr>
          <p:nvPr/>
        </p:nvSpPr>
        <p:spPr>
          <a:xfrm>
            <a:off x="501122" y="3911799"/>
            <a:ext cx="11268301" cy="2269193"/>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dirty="0"/>
          </a:p>
          <a:p>
            <a:pPr marL="0" indent="0">
              <a:buNone/>
            </a:pPr>
            <a:endParaRPr lang="en-US" altLang="ja-JP" sz="1800" b="1" dirty="0"/>
          </a:p>
          <a:p>
            <a:pPr marL="0" indent="0">
              <a:buNone/>
            </a:pPr>
            <a:r>
              <a:rPr lang="ja-JP" altLang="en-US" sz="1600" dirty="0" smtClean="0">
                <a:latin typeface="游ゴシック" panose="020B0400000000000000" pitchFamily="50" charset="-128"/>
                <a:ea typeface="游ゴシック" panose="020B0400000000000000" pitchFamily="50" charset="-128"/>
              </a:rPr>
              <a:t>サービス</a:t>
            </a:r>
            <a:r>
              <a:rPr lang="ja-JP" altLang="en-US" sz="1600" dirty="0">
                <a:latin typeface="游ゴシック" panose="020B0400000000000000" pitchFamily="50" charset="-128"/>
                <a:ea typeface="游ゴシック" panose="020B0400000000000000" pitchFamily="50" charset="-128"/>
              </a:rPr>
              <a:t>担当者会議の記録において、開催日時・開催場所・参加者の氏名・事業所名・職種・各参加者からの意見等</a:t>
            </a:r>
            <a:r>
              <a:rPr lang="ja-JP" altLang="en-US" sz="1600" dirty="0" smtClean="0">
                <a:latin typeface="游ゴシック" panose="020B0400000000000000" pitchFamily="50" charset="-128"/>
                <a:ea typeface="游ゴシック" panose="020B0400000000000000" pitchFamily="50" charset="-128"/>
              </a:rPr>
              <a:t>を</a:t>
            </a:r>
            <a:endParaRPr lang="en-US" altLang="ja-JP" sz="1600" dirty="0" smtClean="0">
              <a:latin typeface="游ゴシック" panose="020B0400000000000000" pitchFamily="50" charset="-128"/>
              <a:ea typeface="游ゴシック" panose="020B0400000000000000" pitchFamily="50" charset="-128"/>
            </a:endParaRPr>
          </a:p>
          <a:p>
            <a:pPr marL="0" indent="0">
              <a:buNone/>
            </a:pPr>
            <a:r>
              <a:rPr lang="ja-JP" altLang="en-US" sz="1600" b="1" u="sng" dirty="0" smtClean="0">
                <a:latin typeface="游ゴシック" panose="020B0400000000000000" pitchFamily="50" charset="-128"/>
                <a:ea typeface="游ゴシック" panose="020B0400000000000000" pitchFamily="50" charset="-128"/>
              </a:rPr>
              <a:t>明記</a:t>
            </a:r>
            <a:r>
              <a:rPr lang="ja-JP" altLang="en-US" sz="1600" dirty="0">
                <a:latin typeface="游ゴシック" panose="020B0400000000000000" pitchFamily="50" charset="-128"/>
                <a:ea typeface="游ゴシック" panose="020B0400000000000000" pitchFamily="50" charset="-128"/>
              </a:rPr>
              <a:t>しておくこと。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やむを得ず</a:t>
            </a:r>
            <a:r>
              <a:rPr lang="ja-JP" altLang="en-US" sz="1600" dirty="0">
                <a:latin typeface="游ゴシック" panose="020B0400000000000000" pitchFamily="50" charset="-128"/>
                <a:ea typeface="游ゴシック" panose="020B0400000000000000" pitchFamily="50" charset="-128"/>
              </a:rPr>
              <a:t>サービス担当者会議を開催できない場合や、やむを得ずサービス担当者会議に出席できない場合は、その理由を明確にした上で、照会を行い、日時や手段、内容等を記録し、</a:t>
            </a:r>
            <a:r>
              <a:rPr lang="ja-JP" altLang="en-US" sz="1600" b="1" u="sng" dirty="0">
                <a:latin typeface="游ゴシック" panose="020B0400000000000000" pitchFamily="50" charset="-128"/>
                <a:ea typeface="游ゴシック" panose="020B0400000000000000" pitchFamily="50" charset="-128"/>
              </a:rPr>
              <a:t>全ての担当者間でその情報を共有</a:t>
            </a:r>
            <a:r>
              <a:rPr lang="ja-JP" altLang="en-US" sz="1600" dirty="0">
                <a:latin typeface="游ゴシック" panose="020B0400000000000000" pitchFamily="50" charset="-128"/>
                <a:ea typeface="游ゴシック" panose="020B0400000000000000" pitchFamily="50" charset="-128"/>
              </a:rPr>
              <a:t>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2000" b="1" dirty="0"/>
              <a:t>　</a:t>
            </a:r>
            <a:endParaRPr lang="en-US" altLang="ja-JP" sz="2000" b="1" dirty="0"/>
          </a:p>
          <a:p>
            <a:pPr marL="0" indent="0">
              <a:buNone/>
            </a:pPr>
            <a:endParaRPr lang="en-US" altLang="ja-JP" sz="2000" b="1" dirty="0"/>
          </a:p>
        </p:txBody>
      </p:sp>
      <p:sp>
        <p:nvSpPr>
          <p:cNvPr id="9" name="正方形/長方形 8"/>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３</a:t>
            </a:r>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サービス担当者会議について</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p:txBody>
      </p:sp>
      <p:sp>
        <p:nvSpPr>
          <p:cNvPr id="10" name="下矢印 9"/>
          <p:cNvSpPr/>
          <p:nvPr/>
        </p:nvSpPr>
        <p:spPr>
          <a:xfrm>
            <a:off x="5863498" y="3370816"/>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667043" y="3987432"/>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3" name="角丸四角形 12"/>
          <p:cNvSpPr/>
          <p:nvPr/>
        </p:nvSpPr>
        <p:spPr>
          <a:xfrm>
            <a:off x="596705" y="1428717"/>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930715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89085" y="1222435"/>
            <a:ext cx="11084755" cy="1925211"/>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smtClean="0">
                <a:latin typeface="游ゴシック" panose="020B0400000000000000" pitchFamily="50" charset="-128"/>
                <a:ea typeface="游ゴシック" panose="020B0400000000000000" pitchFamily="50" charset="-128"/>
              </a:rPr>
              <a:t>介護</a:t>
            </a:r>
            <a:r>
              <a:rPr lang="ja-JP" altLang="en-US" sz="1600" dirty="0">
                <a:latin typeface="游ゴシック" panose="020B0400000000000000" pitchFamily="50" charset="-128"/>
                <a:ea typeface="游ゴシック" panose="020B0400000000000000" pitchFamily="50" charset="-128"/>
              </a:rPr>
              <a:t>支援専門員は、居宅サービス計画の作成に当たっては、利用者の日常生活全般を支援する観点から、介護給付等対象サービス以外の保険医療サービス又は福祉サービス、当該地域の住民による自発的な活動によるサービス等の利用も含めて居宅サービス計画上に位置付けるよう努めること</a:t>
            </a:r>
            <a:r>
              <a:rPr lang="ja-JP" altLang="en-US" sz="1800" b="1" dirty="0">
                <a:latin typeface="游ゴシック" panose="020B0400000000000000" pitchFamily="50" charset="-128"/>
                <a:ea typeface="游ゴシック" panose="020B0400000000000000" pitchFamily="50" charset="-128"/>
              </a:rPr>
              <a:t>。</a:t>
            </a:r>
            <a:endParaRPr lang="en-US" altLang="ja-JP" sz="1800" b="1" dirty="0">
              <a:latin typeface="游ゴシック" panose="020B0400000000000000" pitchFamily="50" charset="-128"/>
              <a:ea typeface="游ゴシック" panose="020B0400000000000000" pitchFamily="50" charset="-128"/>
            </a:endParaRPr>
          </a:p>
        </p:txBody>
      </p:sp>
      <p:sp>
        <p:nvSpPr>
          <p:cNvPr id="7" name="コンテンツ プレースホルダー 4"/>
          <p:cNvSpPr txBox="1">
            <a:spLocks/>
          </p:cNvSpPr>
          <p:nvPr/>
        </p:nvSpPr>
        <p:spPr>
          <a:xfrm>
            <a:off x="589084" y="4052385"/>
            <a:ext cx="11084755" cy="1882424"/>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smtClean="0">
                <a:latin typeface="游ゴシック" panose="020B0400000000000000" pitchFamily="50" charset="-128"/>
                <a:ea typeface="游ゴシック" panose="020B0400000000000000" pitchFamily="50" charset="-128"/>
              </a:rPr>
              <a:t>家族</a:t>
            </a:r>
            <a:r>
              <a:rPr lang="ja-JP" altLang="en-US" sz="1600" dirty="0">
                <a:latin typeface="游ゴシック" panose="020B0400000000000000" pitchFamily="50" charset="-128"/>
                <a:ea typeface="游ゴシック" panose="020B0400000000000000" pitchFamily="50" charset="-128"/>
              </a:rPr>
              <a:t>や親族等による介護、保健所又は保健センターなどによる保健指導、配食サービスなどの市町村や</a:t>
            </a:r>
            <a:r>
              <a:rPr lang="en-US" altLang="ja-JP" sz="1600" dirty="0">
                <a:latin typeface="游ゴシック" panose="020B0400000000000000" pitchFamily="50" charset="-128"/>
                <a:ea typeface="游ゴシック" panose="020B0400000000000000" pitchFamily="50" charset="-128"/>
              </a:rPr>
              <a:t>NPO</a:t>
            </a:r>
            <a:r>
              <a:rPr lang="ja-JP" altLang="en-US" sz="1600" dirty="0">
                <a:latin typeface="游ゴシック" panose="020B0400000000000000" pitchFamily="50" charset="-128"/>
                <a:ea typeface="游ゴシック" panose="020B0400000000000000" pitchFamily="50" charset="-128"/>
              </a:rPr>
              <a:t>などによるサービス、近隣住民や民生委員などによる見守りの状況、有料老人ホームなどの施設職員の見守りなど、利用者の支援にかかわる様々な機関や個人との連携が必要であり、これらの情報を</a:t>
            </a:r>
            <a:r>
              <a:rPr lang="ja-JP" altLang="en-US" sz="1600" u="sng" dirty="0">
                <a:latin typeface="游ゴシック" panose="020B0400000000000000" pitchFamily="50" charset="-128"/>
                <a:ea typeface="游ゴシック" panose="020B0400000000000000" pitchFamily="50" charset="-128"/>
              </a:rPr>
              <a:t>総合的に把握し、居宅サービス計画に位置付けるように努めること。</a:t>
            </a:r>
            <a:endParaRPr lang="en-US" altLang="ja-JP" sz="1600" u="sng"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smtClean="0">
                <a:solidFill>
                  <a:schemeClr val="tx1">
                    <a:lumMod val="85000"/>
                    <a:lumOff val="15000"/>
                  </a:schemeClr>
                </a:solidFill>
                <a:latin typeface="游ゴシック" panose="020B0400000000000000" pitchFamily="50" charset="-128"/>
                <a:ea typeface="游ゴシック" panose="020B0400000000000000" pitchFamily="50" charset="-128"/>
              </a:rPr>
              <a:t>４、</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総合的な計画の作成について</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p:txBody>
      </p:sp>
      <p:sp>
        <p:nvSpPr>
          <p:cNvPr id="10" name="下矢印 9"/>
          <p:cNvSpPr/>
          <p:nvPr/>
        </p:nvSpPr>
        <p:spPr>
          <a:xfrm>
            <a:off x="5679445" y="3395091"/>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658252" y="4126043"/>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4" name="角丸四角形 13"/>
          <p:cNvSpPr/>
          <p:nvPr/>
        </p:nvSpPr>
        <p:spPr>
          <a:xfrm>
            <a:off x="658252" y="1339874"/>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6362643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259625"/>
            <a:ext cx="11155680" cy="2614023"/>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600" dirty="0" smtClean="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・利用者</a:t>
            </a:r>
            <a:r>
              <a:rPr lang="ja-JP" altLang="en-US" sz="1600" dirty="0">
                <a:latin typeface="游ゴシック" panose="020B0400000000000000" pitchFamily="50" charset="-128"/>
                <a:ea typeface="游ゴシック" panose="020B0400000000000000" pitchFamily="50" charset="-128"/>
              </a:rPr>
              <a:t>及びその家族の生活に対する意向、総合的な援助方針、生活全般の解決すべき課題、提供されるサービスの目標及びその達成時期、サービスの種類、内容及び利用料並びにサービスを提供する上での留意事項等を記載した居宅サービス計画の原案を作成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サービス計画を作成した際には、当該居宅サービス計画を</a:t>
            </a:r>
            <a:r>
              <a:rPr lang="ja-JP" altLang="en-US" sz="1600" b="1" u="sng" dirty="0">
                <a:latin typeface="游ゴシック" panose="020B0400000000000000" pitchFamily="50" charset="-128"/>
                <a:ea typeface="游ゴシック" panose="020B0400000000000000" pitchFamily="50" charset="-128"/>
              </a:rPr>
              <a:t>利用者及び担当者に交付すること。</a:t>
            </a:r>
            <a:endParaRPr lang="en-US" altLang="ja-JP" sz="1600" b="1" u="sng" dirty="0">
              <a:latin typeface="游ゴシック" panose="020B0400000000000000" pitchFamily="50" charset="-128"/>
              <a:ea typeface="游ゴシック" panose="020B0400000000000000" pitchFamily="50" charset="-128"/>
            </a:endParaRPr>
          </a:p>
          <a:p>
            <a:pPr marL="0" indent="0">
              <a:buNone/>
            </a:pPr>
            <a:r>
              <a:rPr lang="ja-JP" altLang="en-US" sz="1600" b="1" dirty="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また</a:t>
            </a:r>
            <a:r>
              <a:rPr lang="ja-JP" altLang="en-US" sz="1600" dirty="0">
                <a:latin typeface="游ゴシック" panose="020B0400000000000000" pitchFamily="50" charset="-128"/>
                <a:ea typeface="游ゴシック" panose="020B0400000000000000" pitchFamily="50" charset="-128"/>
              </a:rPr>
              <a:t>、居宅サービス計画に位置付けた事業所に対し、</a:t>
            </a:r>
            <a:r>
              <a:rPr lang="ja-JP" altLang="en-US" sz="1600" b="1" u="sng" dirty="0">
                <a:latin typeface="游ゴシック" panose="020B0400000000000000" pitchFamily="50" charset="-128"/>
                <a:ea typeface="游ゴシック" panose="020B0400000000000000" pitchFamily="50" charset="-128"/>
              </a:rPr>
              <a:t>個別サービス計画の提出</a:t>
            </a:r>
            <a:r>
              <a:rPr lang="ja-JP" altLang="en-US" sz="1600" dirty="0">
                <a:latin typeface="游ゴシック" panose="020B0400000000000000" pitchFamily="50" charset="-128"/>
                <a:ea typeface="游ゴシック" panose="020B0400000000000000" pitchFamily="50" charset="-128"/>
              </a:rPr>
              <a:t>を求め、居宅介護支援事業所で保管すること。</a:t>
            </a:r>
            <a:endParaRPr lang="en-US" altLang="ja-JP" sz="1600" dirty="0">
              <a:latin typeface="游ゴシック" panose="020B0400000000000000" pitchFamily="50" charset="-128"/>
              <a:ea typeface="游ゴシック" panose="020B0400000000000000" pitchFamily="50" charset="-128"/>
            </a:endParaRPr>
          </a:p>
        </p:txBody>
      </p:sp>
      <p:sp>
        <p:nvSpPr>
          <p:cNvPr id="7" name="コンテンツ プレースホルダー 4"/>
          <p:cNvSpPr txBox="1">
            <a:spLocks/>
          </p:cNvSpPr>
          <p:nvPr/>
        </p:nvSpPr>
        <p:spPr>
          <a:xfrm>
            <a:off x="446153" y="4640643"/>
            <a:ext cx="11155679" cy="1600201"/>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サービス計画における短期目標は、解決すべき課題及び長期目標に段階的に対応し、解決に結びつけるものとし、長期、短期目標ともわかりやすい具体的な表現とすること。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サービス計画を交付した日を明確にすること。</a:t>
            </a:r>
            <a:endParaRPr lang="en-US" altLang="ja-JP" sz="1800"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５、居宅サービス計画の作成・交付について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a:t>
            </a:r>
            <a:r>
              <a:rPr kumimoji="1" lang="ja-JP" altLang="en-US" sz="1600" b="1" dirty="0" smtClean="0">
                <a:solidFill>
                  <a:schemeClr val="tx1">
                    <a:lumMod val="85000"/>
                    <a:lumOff val="15000"/>
                  </a:schemeClr>
                </a:solidFill>
                <a:latin typeface="游ゴシック" panose="020B0400000000000000" pitchFamily="50" charset="-128"/>
                <a:ea typeface="游ゴシック" panose="020B0400000000000000" pitchFamily="50" charset="-128"/>
              </a:rPr>
              <a:t>支援）</a:t>
            </a:r>
            <a:endParaRPr lang="ja-JP" altLang="en-US" sz="1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角丸四角形 9"/>
          <p:cNvSpPr/>
          <p:nvPr/>
        </p:nvSpPr>
        <p:spPr>
          <a:xfrm>
            <a:off x="518160" y="4640643"/>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1" name="下矢印 10"/>
          <p:cNvSpPr/>
          <p:nvPr/>
        </p:nvSpPr>
        <p:spPr>
          <a:xfrm>
            <a:off x="5673570" y="4065870"/>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角丸四角形 12"/>
          <p:cNvSpPr/>
          <p:nvPr/>
        </p:nvSpPr>
        <p:spPr>
          <a:xfrm>
            <a:off x="635790" y="1405497"/>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17575820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211390"/>
            <a:ext cx="11155680" cy="2264299"/>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a:latin typeface="游ゴシック" panose="020B0400000000000000" pitchFamily="50" charset="-128"/>
              <a:ea typeface="游ゴシック" panose="020B0400000000000000" pitchFamily="50" charset="-128"/>
            </a:endParaRPr>
          </a:p>
          <a:p>
            <a:pPr marL="0" indent="0">
              <a:buNone/>
            </a:pPr>
            <a:r>
              <a:rPr lang="ja-JP" altLang="en-US" sz="1600" dirty="0">
                <a:latin typeface="游ゴシック" panose="020B0400000000000000" pitchFamily="50" charset="-128"/>
                <a:ea typeface="游ゴシック" panose="020B0400000000000000" pitchFamily="50" charset="-128"/>
              </a:rPr>
              <a:t>利用者及び家族、指定居宅サービス事業者等との連絡を継続的に行うこととし、特段の事情のない限り次に定めるところにより行うこと。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a:t>
            </a:r>
            <a:r>
              <a:rPr lang="ja-JP" altLang="en-US" sz="1600" b="1" u="sng" dirty="0" smtClean="0">
                <a:latin typeface="游ゴシック" panose="020B0400000000000000" pitchFamily="50" charset="-128"/>
                <a:ea typeface="游ゴシック" panose="020B0400000000000000" pitchFamily="50" charset="-128"/>
              </a:rPr>
              <a:t>少なく</a:t>
            </a:r>
            <a:r>
              <a:rPr lang="ja-JP" altLang="en-US" sz="1600" b="1" u="sng" dirty="0">
                <a:latin typeface="游ゴシック" panose="020B0400000000000000" pitchFamily="50" charset="-128"/>
                <a:ea typeface="游ゴシック" panose="020B0400000000000000" pitchFamily="50" charset="-128"/>
              </a:rPr>
              <a:t>とも一月に一回</a:t>
            </a:r>
            <a:r>
              <a:rPr lang="ja-JP" altLang="en-US" sz="1600" dirty="0">
                <a:latin typeface="游ゴシック" panose="020B0400000000000000" pitchFamily="50" charset="-128"/>
                <a:ea typeface="游ゴシック" panose="020B0400000000000000" pitchFamily="50" charset="-128"/>
              </a:rPr>
              <a:t>、 「利用者の居宅での面接」または「テレビ電話装置等を活用した面接」を行うこと。</a:t>
            </a:r>
            <a:endParaRPr lang="en-US" altLang="ja-JP" sz="1600"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a:t>
            </a:r>
            <a:r>
              <a:rPr lang="ja-JP" altLang="en-US" sz="1600" b="1" u="sng" dirty="0" smtClean="0">
                <a:latin typeface="游ゴシック" panose="020B0400000000000000" pitchFamily="50" charset="-128"/>
                <a:ea typeface="游ゴシック" panose="020B0400000000000000" pitchFamily="50" charset="-128"/>
              </a:rPr>
              <a:t>少なく</a:t>
            </a:r>
            <a:r>
              <a:rPr lang="ja-JP" altLang="en-US" sz="1600" b="1" u="sng" dirty="0">
                <a:latin typeface="游ゴシック" panose="020B0400000000000000" pitchFamily="50" charset="-128"/>
                <a:ea typeface="游ゴシック" panose="020B0400000000000000" pitchFamily="50" charset="-128"/>
              </a:rPr>
              <a:t>とも一月に一回</a:t>
            </a:r>
            <a:r>
              <a:rPr lang="ja-JP" altLang="en-US" sz="1600" dirty="0" smtClean="0">
                <a:latin typeface="游ゴシック" panose="020B0400000000000000" pitchFamily="50" charset="-128"/>
                <a:ea typeface="游ゴシック" panose="020B0400000000000000" pitchFamily="50" charset="-128"/>
              </a:rPr>
              <a:t>、　モニタリング</a:t>
            </a:r>
            <a:r>
              <a:rPr lang="ja-JP" altLang="en-US" sz="1600" dirty="0">
                <a:latin typeface="游ゴシック" panose="020B0400000000000000" pitchFamily="50" charset="-128"/>
                <a:ea typeface="游ゴシック" panose="020B0400000000000000" pitchFamily="50" charset="-128"/>
              </a:rPr>
              <a:t>の</a:t>
            </a:r>
            <a:r>
              <a:rPr lang="ja-JP" altLang="en-US" sz="1600" b="1" u="sng" dirty="0">
                <a:latin typeface="游ゴシック" panose="020B0400000000000000" pitchFamily="50" charset="-128"/>
                <a:ea typeface="游ゴシック" panose="020B0400000000000000" pitchFamily="50" charset="-128"/>
              </a:rPr>
              <a:t>結果を記録すること</a:t>
            </a:r>
            <a:r>
              <a:rPr lang="ja-JP" altLang="en-US" sz="1600" b="1" dirty="0">
                <a:latin typeface="游ゴシック" panose="020B0400000000000000" pitchFamily="50" charset="-128"/>
                <a:ea typeface="游ゴシック" panose="020B0400000000000000" pitchFamily="50" charset="-128"/>
              </a:rPr>
              <a:t>。</a:t>
            </a:r>
            <a:endParaRPr lang="en-US" altLang="ja-JP" sz="1600" b="1" dirty="0">
              <a:latin typeface="游ゴシック" panose="020B0400000000000000" pitchFamily="50" charset="-128"/>
              <a:ea typeface="游ゴシック" panose="020B0400000000000000" pitchFamily="50" charset="-128"/>
            </a:endParaRPr>
          </a:p>
        </p:txBody>
      </p:sp>
      <p:sp>
        <p:nvSpPr>
          <p:cNvPr id="7" name="コンテンツ プレースホルダー 4"/>
          <p:cNvSpPr txBox="1">
            <a:spLocks/>
          </p:cNvSpPr>
          <p:nvPr/>
        </p:nvSpPr>
        <p:spPr>
          <a:xfrm>
            <a:off x="518161" y="4561245"/>
            <a:ext cx="11155679" cy="1584578"/>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u="sng"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モニタリング</a:t>
            </a:r>
            <a:r>
              <a:rPr lang="ja-JP" altLang="en-US" sz="1600" dirty="0">
                <a:latin typeface="游ゴシック" panose="020B0400000000000000" pitchFamily="50" charset="-128"/>
                <a:ea typeface="游ゴシック" panose="020B0400000000000000" pitchFamily="50" charset="-128"/>
              </a:rPr>
              <a:t>に当たっては、居宅サービス計画作成後も、少なくとも一月に一回は「利用者の居宅での面接」または「テレビ電話装置等を活用した面接」を行い、利用者の解決すべき課題に変化がないかどうか把握し、解決すべき課題の変化が認められる場合、必要に応じて居宅サービス計画の変更等が必要となる。</a:t>
            </a:r>
            <a:r>
              <a:rPr lang="ja-JP" altLang="en-US" sz="1600" b="1" dirty="0">
                <a:latin typeface="游ゴシック" panose="020B0400000000000000" pitchFamily="50" charset="-128"/>
                <a:ea typeface="游ゴシック" panose="020B0400000000000000" pitchFamily="50" charset="-128"/>
              </a:rPr>
              <a:t>　</a:t>
            </a:r>
            <a:endParaRPr lang="en-US" altLang="ja-JP" sz="1600" b="1" dirty="0">
              <a:latin typeface="游ゴシック" panose="020B0400000000000000" pitchFamily="50" charset="-128"/>
              <a:ea typeface="游ゴシック" panose="020B0400000000000000" pitchFamily="50" charset="-128"/>
            </a:endParaRPr>
          </a:p>
          <a:p>
            <a:pPr marL="0" indent="0">
              <a:buNone/>
            </a:pPr>
            <a:endParaRPr lang="en-US" altLang="ja-JP" sz="2000" b="1" dirty="0"/>
          </a:p>
        </p:txBody>
      </p:sp>
      <p:sp>
        <p:nvSpPr>
          <p:cNvPr id="9" name="正方形/長方形 8"/>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６、モニタリングについて</a:t>
            </a:r>
            <a:r>
              <a:rPr kumimoji="1"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p>
        </p:txBody>
      </p:sp>
      <p:sp>
        <p:nvSpPr>
          <p:cNvPr id="10" name="下矢印 9"/>
          <p:cNvSpPr/>
          <p:nvPr/>
        </p:nvSpPr>
        <p:spPr>
          <a:xfrm>
            <a:off x="5682362" y="3838210"/>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596705" y="4588383"/>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4" name="角丸四角形 13"/>
          <p:cNvSpPr/>
          <p:nvPr/>
        </p:nvSpPr>
        <p:spPr>
          <a:xfrm>
            <a:off x="596705" y="1337173"/>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6261495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txBox="1">
            <a:spLocks/>
          </p:cNvSpPr>
          <p:nvPr/>
        </p:nvSpPr>
        <p:spPr>
          <a:xfrm>
            <a:off x="518160" y="1184252"/>
            <a:ext cx="11155680" cy="2315086"/>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a:latin typeface="游ゴシック" panose="020B0400000000000000" pitchFamily="50" charset="-128"/>
              <a:ea typeface="游ゴシック" panose="020B0400000000000000" pitchFamily="50" charset="-128"/>
            </a:endParaRPr>
          </a:p>
          <a:p>
            <a:pPr marL="0" indent="0">
              <a:buNone/>
            </a:pPr>
            <a:r>
              <a:rPr lang="ja-JP" altLang="en-US" sz="1600" b="1" dirty="0" smtClean="0">
                <a:latin typeface="游ゴシック" panose="020B0400000000000000" pitchFamily="50" charset="-128"/>
                <a:ea typeface="游ゴシック" panose="020B0400000000000000" pitchFamily="50" charset="-128"/>
              </a:rPr>
              <a:t>・</a:t>
            </a:r>
            <a:r>
              <a:rPr lang="ja-JP" altLang="en-US" sz="1600" dirty="0" smtClean="0">
                <a:latin typeface="游ゴシック" panose="020B0400000000000000" pitchFamily="50" charset="-128"/>
                <a:ea typeface="游ゴシック" panose="020B0400000000000000" pitchFamily="50" charset="-128"/>
              </a:rPr>
              <a:t>利用者</a:t>
            </a:r>
            <a:r>
              <a:rPr lang="ja-JP" altLang="en-US" sz="1600" dirty="0">
                <a:latin typeface="游ゴシック" panose="020B0400000000000000" pitchFamily="50" charset="-128"/>
                <a:ea typeface="游ゴシック" panose="020B0400000000000000" pitchFamily="50" charset="-128"/>
              </a:rPr>
              <a:t>が訪問看護・通所リハビリテーション等の医療系サービスの利用を希望している</a:t>
            </a:r>
            <a:r>
              <a:rPr lang="ja-JP" altLang="en-US" sz="1600" dirty="0" smtClean="0">
                <a:latin typeface="游ゴシック" panose="020B0400000000000000" pitchFamily="50" charset="-128"/>
                <a:ea typeface="游ゴシック" panose="020B0400000000000000" pitchFamily="50" charset="-128"/>
              </a:rPr>
              <a:t>場合やその他</a:t>
            </a:r>
            <a:r>
              <a:rPr lang="ja-JP" altLang="en-US" sz="1600" dirty="0">
                <a:latin typeface="游ゴシック" panose="020B0400000000000000" pitchFamily="50" charset="-128"/>
                <a:ea typeface="游ゴシック" panose="020B0400000000000000" pitchFamily="50" charset="-128"/>
              </a:rPr>
              <a:t>必要な場合には</a:t>
            </a:r>
            <a:r>
              <a:rPr lang="ja-JP" altLang="en-US" sz="1600" dirty="0" smtClean="0">
                <a:latin typeface="游ゴシック" panose="020B0400000000000000" pitchFamily="50" charset="-128"/>
                <a:ea typeface="游ゴシック" panose="020B0400000000000000" pitchFamily="50" charset="-128"/>
              </a:rPr>
              <a:t>、</a:t>
            </a:r>
            <a:r>
              <a:rPr lang="ja-JP" altLang="en-US" sz="1600" b="1" u="sng" dirty="0" smtClean="0">
                <a:latin typeface="游ゴシック" panose="020B0400000000000000" pitchFamily="50" charset="-128"/>
                <a:ea typeface="游ゴシック" panose="020B0400000000000000" pitchFamily="50" charset="-128"/>
              </a:rPr>
              <a:t>利用者</a:t>
            </a:r>
            <a:r>
              <a:rPr lang="ja-JP" altLang="en-US" sz="1600" b="1" u="sng" dirty="0">
                <a:latin typeface="游ゴシック" panose="020B0400000000000000" pitchFamily="50" charset="-128"/>
                <a:ea typeface="游ゴシック" panose="020B0400000000000000" pitchFamily="50" charset="-128"/>
              </a:rPr>
              <a:t>の同意を得て主治の医師等の意見を求めること。</a:t>
            </a:r>
            <a:endParaRPr lang="en-US" altLang="ja-JP" sz="1600" b="1" u="sng"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・居宅</a:t>
            </a:r>
            <a:r>
              <a:rPr lang="ja-JP" altLang="en-US" sz="1600" dirty="0">
                <a:latin typeface="游ゴシック" panose="020B0400000000000000" pitchFamily="50" charset="-128"/>
                <a:ea typeface="游ゴシック" panose="020B0400000000000000" pitchFamily="50" charset="-128"/>
              </a:rPr>
              <a:t>サービス計画に訪問看護等の医療系サービスを位置付ける場合にあっては、当該医療に係る主治の医師等の指示がある場合に限りこれを行うものとし、医療系サービス以外の指定居宅サービス等を位置付ける場合にあっては、当該居宅サービス等に係る主治の医師等の医学的観点から留意事項が示されているときは、当該留意点を尊重してこれを行うこと。</a:t>
            </a:r>
            <a:endParaRPr lang="en-US" altLang="ja-JP" sz="1600" dirty="0">
              <a:latin typeface="游ゴシック" panose="020B0400000000000000" pitchFamily="50" charset="-128"/>
              <a:ea typeface="游ゴシック" panose="020B0400000000000000" pitchFamily="50" charset="-128"/>
            </a:endParaRPr>
          </a:p>
        </p:txBody>
      </p:sp>
      <p:sp>
        <p:nvSpPr>
          <p:cNvPr id="7" name="コンテンツ プレースホルダー 4"/>
          <p:cNvSpPr txBox="1">
            <a:spLocks/>
          </p:cNvSpPr>
          <p:nvPr/>
        </p:nvSpPr>
        <p:spPr>
          <a:xfrm>
            <a:off x="518160" y="4510455"/>
            <a:ext cx="11155680" cy="1617784"/>
          </a:xfrm>
          <a:prstGeom prst="rect">
            <a:avLst/>
          </a:prstGeom>
        </p:spPr>
        <p:style>
          <a:lnRef idx="2">
            <a:schemeClr val="accent6"/>
          </a:lnRef>
          <a:fillRef idx="1">
            <a:schemeClr val="lt1"/>
          </a:fillRef>
          <a:effectRef idx="0">
            <a:schemeClr val="accent6"/>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a:latin typeface="游ゴシック" panose="020B0400000000000000" pitchFamily="50" charset="-128"/>
              <a:ea typeface="游ゴシック" panose="020B0400000000000000" pitchFamily="50" charset="-128"/>
            </a:endParaRPr>
          </a:p>
          <a:p>
            <a:pPr marL="0" indent="0">
              <a:buNone/>
            </a:pPr>
            <a:r>
              <a:rPr lang="ja-JP" altLang="en-US" sz="1600" dirty="0" smtClean="0">
                <a:latin typeface="游ゴシック" panose="020B0400000000000000" pitchFamily="50" charset="-128"/>
                <a:ea typeface="游ゴシック" panose="020B0400000000000000" pitchFamily="50" charset="-128"/>
              </a:rPr>
              <a:t>医療</a:t>
            </a:r>
            <a:r>
              <a:rPr lang="ja-JP" altLang="en-US" sz="1600" dirty="0">
                <a:latin typeface="游ゴシック" panose="020B0400000000000000" pitchFamily="50" charset="-128"/>
                <a:ea typeface="游ゴシック" panose="020B0400000000000000" pitchFamily="50" charset="-128"/>
              </a:rPr>
              <a:t>系のサービスを計画に位置付けるにあたり、主治の医師等の意見を求めていない場合は、その必要性について</a:t>
            </a:r>
            <a:r>
              <a:rPr lang="ja-JP" altLang="en-US" sz="1600" dirty="0" smtClean="0">
                <a:latin typeface="游ゴシック" panose="020B0400000000000000" pitchFamily="50" charset="-128"/>
                <a:ea typeface="游ゴシック" panose="020B0400000000000000" pitchFamily="50" charset="-128"/>
              </a:rPr>
              <a:t>、</a:t>
            </a:r>
            <a:endParaRPr lang="en-US" altLang="ja-JP" sz="1600" dirty="0" smtClean="0">
              <a:latin typeface="游ゴシック" panose="020B0400000000000000" pitchFamily="50" charset="-128"/>
              <a:ea typeface="游ゴシック" panose="020B0400000000000000" pitchFamily="50" charset="-128"/>
            </a:endParaRPr>
          </a:p>
          <a:p>
            <a:pPr marL="0" indent="0">
              <a:buNone/>
            </a:pPr>
            <a:r>
              <a:rPr lang="ja-JP" altLang="en-US" sz="1600" b="1" u="sng" dirty="0" smtClean="0">
                <a:latin typeface="游ゴシック" panose="020B0400000000000000" pitchFamily="50" charset="-128"/>
                <a:ea typeface="游ゴシック" panose="020B0400000000000000" pitchFamily="50" charset="-128"/>
              </a:rPr>
              <a:t>当該</a:t>
            </a:r>
            <a:r>
              <a:rPr lang="ja-JP" altLang="en-US" sz="1600" b="1" u="sng" dirty="0">
                <a:latin typeface="游ゴシック" panose="020B0400000000000000" pitchFamily="50" charset="-128"/>
                <a:ea typeface="游ゴシック" panose="020B0400000000000000" pitchFamily="50" charset="-128"/>
              </a:rPr>
              <a:t>利用者の同意を得て、主治の医師等の指示があることを確認すること。</a:t>
            </a:r>
            <a:endParaRPr lang="en-US" altLang="ja-JP" sz="1600" b="1" u="sng" dirty="0">
              <a:latin typeface="游ゴシック" panose="020B0400000000000000" pitchFamily="50" charset="-128"/>
              <a:ea typeface="游ゴシック" panose="020B0400000000000000" pitchFamily="50" charset="-128"/>
            </a:endParaRPr>
          </a:p>
          <a:p>
            <a:pPr marL="0" indent="0">
              <a:buNone/>
            </a:pPr>
            <a:endParaRPr lang="en-US" altLang="ja-JP" sz="1800" b="1" dirty="0"/>
          </a:p>
        </p:txBody>
      </p:sp>
      <p:sp>
        <p:nvSpPr>
          <p:cNvPr id="9" name="正方形/長方形 8"/>
          <p:cNvSpPr/>
          <p:nvPr/>
        </p:nvSpPr>
        <p:spPr>
          <a:xfrm>
            <a:off x="518160" y="315329"/>
            <a:ext cx="11155680" cy="625008"/>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７</a:t>
            </a:r>
            <a:r>
              <a:rPr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2000" b="1" dirty="0">
                <a:solidFill>
                  <a:schemeClr val="tx1">
                    <a:lumMod val="85000"/>
                    <a:lumOff val="15000"/>
                  </a:schemeClr>
                </a:solidFill>
                <a:latin typeface="游ゴシック" panose="020B0400000000000000" pitchFamily="50" charset="-128"/>
                <a:ea typeface="游ゴシック" panose="020B0400000000000000" pitchFamily="50" charset="-128"/>
              </a:rPr>
              <a:t>主治の医師の意見等について</a:t>
            </a:r>
            <a:r>
              <a:rPr lang="ja-JP" altLang="en-US" sz="1600" b="1" dirty="0">
                <a:solidFill>
                  <a:schemeClr val="tx1">
                    <a:lumMod val="85000"/>
                    <a:lumOff val="15000"/>
                  </a:schemeClr>
                </a:solidFill>
                <a:latin typeface="游ゴシック" panose="020B0400000000000000" pitchFamily="50" charset="-128"/>
                <a:ea typeface="游ゴシック" panose="020B0400000000000000" pitchFamily="50" charset="-128"/>
              </a:rPr>
              <a:t>（居宅介護支援）</a:t>
            </a:r>
            <a:endParaRPr lang="en-US" altLang="ja-JP" sz="16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0" name="下矢印 9"/>
          <p:cNvSpPr/>
          <p:nvPr/>
        </p:nvSpPr>
        <p:spPr>
          <a:xfrm>
            <a:off x="5655985" y="3743253"/>
            <a:ext cx="827276" cy="4098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614291" y="4606372"/>
            <a:ext cx="1613095" cy="3365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chemeClr val="tx1">
                    <a:lumMod val="85000"/>
                    <a:lumOff val="15000"/>
                  </a:schemeClr>
                </a:solidFill>
                <a:latin typeface="游ゴシック" panose="020B0400000000000000" pitchFamily="50" charset="-128"/>
                <a:ea typeface="游ゴシック" panose="020B0400000000000000" pitchFamily="50" charset="-128"/>
              </a:rPr>
              <a:t>ポイント</a:t>
            </a:r>
            <a:endParaRPr kumimoji="1" lang="ja-JP" altLang="en-US"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sp>
        <p:nvSpPr>
          <p:cNvPr id="13" name="角丸四角形 12"/>
          <p:cNvSpPr/>
          <p:nvPr/>
        </p:nvSpPr>
        <p:spPr>
          <a:xfrm>
            <a:off x="658252" y="1339874"/>
            <a:ext cx="2427263" cy="3365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b="1" dirty="0">
                <a:latin typeface="游ゴシック" panose="020B0400000000000000" pitchFamily="50" charset="-128"/>
                <a:ea typeface="游ゴシック" panose="020B0400000000000000" pitchFamily="50" charset="-128"/>
              </a:rPr>
              <a:t>【</a:t>
            </a:r>
            <a:r>
              <a:rPr lang="zh-TW" altLang="en-US" b="1" dirty="0">
                <a:latin typeface="游ゴシック" panose="020B0400000000000000" pitchFamily="50" charset="-128"/>
                <a:ea typeface="游ゴシック" panose="020B0400000000000000" pitchFamily="50" charset="-128"/>
              </a:rPr>
              <a:t>基準等（要旨）</a:t>
            </a:r>
            <a:r>
              <a:rPr lang="en-US" altLang="ja-JP" b="1" dirty="0">
                <a:latin typeface="游ゴシック" panose="020B0400000000000000" pitchFamily="50" charset="-128"/>
                <a:ea typeface="游ゴシック" panose="020B0400000000000000" pitchFamily="50" charset="-128"/>
              </a:rPr>
              <a:t>】</a:t>
            </a:r>
          </a:p>
        </p:txBody>
      </p:sp>
    </p:spTree>
    <p:extLst>
      <p:ext uri="{BB962C8B-B14F-4D97-AF65-F5344CB8AC3E}">
        <p14:creationId xmlns:p14="http://schemas.microsoft.com/office/powerpoint/2010/main" val="2058679909"/>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2898</Words>
  <Application>Microsoft Office PowerPoint</Application>
  <PresentationFormat>ワイド画面</PresentationFormat>
  <Paragraphs>161</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19</vt:i4>
      </vt:variant>
    </vt:vector>
  </HeadingPairs>
  <TitlesOfParts>
    <vt:vector size="29" baseType="lpstr">
      <vt:lpstr>ＭＳ Ｐゴシック</vt:lpstr>
      <vt:lpstr>メイリオ</vt:lpstr>
      <vt:lpstr>游ゴシック</vt:lpstr>
      <vt:lpstr>Arial</vt:lpstr>
      <vt:lpstr>Calibri</vt:lpstr>
      <vt:lpstr>Calibri Light</vt:lpstr>
      <vt:lpstr>Century Gothic</vt:lpstr>
      <vt:lpstr>Wingdings 3</vt:lpstr>
      <vt:lpstr>レトロスペクト</vt:lpstr>
      <vt:lpstr>イオン</vt:lpstr>
      <vt:lpstr>居宅介護支援及び介護予防支援事業者の主な指導事項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　主な指導事項㉜　（介護予防支援－モニタリング）①</vt:lpstr>
      <vt:lpstr>１　主な指導事項㉜　（介護予防支援－モニタリング）②</vt:lpstr>
      <vt:lpstr>福祉指導監査室へのお問合せ先について</vt:lpstr>
      <vt:lpstr>電子申込システムで集団指導の受講報告を御提出いただく際のお願い</vt:lpstr>
      <vt:lpstr>以上で、居宅介護支援及び介護予防支援事業者の集団指導を終わります。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地域密着型サービス事業者の 主な指導事項</dc:title>
  <dc:creator>原田　八重乃</dc:creator>
  <cp:lastModifiedBy>根間　裕美</cp:lastModifiedBy>
  <cp:revision>173</cp:revision>
  <cp:lastPrinted>2025-08-04T05:18:44Z</cp:lastPrinted>
  <dcterms:modified xsi:type="dcterms:W3CDTF">2025-08-12T07:15:20Z</dcterms:modified>
</cp:coreProperties>
</file>