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22"/>
  </p:notesMasterIdLst>
  <p:sldIdLst>
    <p:sldId id="256" r:id="rId3"/>
    <p:sldId id="288" r:id="rId4"/>
    <p:sldId id="258" r:id="rId5"/>
    <p:sldId id="274" r:id="rId6"/>
    <p:sldId id="276" r:id="rId7"/>
    <p:sldId id="277" r:id="rId8"/>
    <p:sldId id="278" r:id="rId9"/>
    <p:sldId id="279" r:id="rId10"/>
    <p:sldId id="280" r:id="rId11"/>
    <p:sldId id="297" r:id="rId12"/>
    <p:sldId id="287" r:id="rId13"/>
    <p:sldId id="289" r:id="rId14"/>
    <p:sldId id="294" r:id="rId15"/>
    <p:sldId id="295" r:id="rId16"/>
    <p:sldId id="290" r:id="rId17"/>
    <p:sldId id="296" r:id="rId18"/>
    <p:sldId id="291" r:id="rId19"/>
    <p:sldId id="292" r:id="rId20"/>
    <p:sldId id="293" r:id="rId2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5320" autoAdjust="0"/>
  </p:normalViewPr>
  <p:slideViewPr>
    <p:cSldViewPr snapToGrid="0">
      <p:cViewPr varScale="1">
        <p:scale>
          <a:sx n="87" d="100"/>
          <a:sy n="87" d="100"/>
        </p:scale>
        <p:origin x="749" y="7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46" d="100"/>
          <a:sy n="146" d="100"/>
        </p:scale>
        <p:origin x="1464" y="-10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B466715-FC90-442E-9656-154E42BE8424}" type="datetimeFigureOut">
              <a:rPr kumimoji="1" lang="ja-JP" altLang="en-US" smtClean="0"/>
              <a:t>2025/8/12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A0D4801-36BB-4E9A-8683-D0F4979045C2}" type="slidenum">
              <a:rPr kumimoji="1" lang="ja-JP" altLang="en-US" smtClean="0"/>
              <a:t>‹#›</a:t>
            </a:fld>
            <a:endParaRPr kumimoji="1" lang="ja-JP" altLang="en-US"/>
          </a:p>
        </p:txBody>
      </p:sp>
    </p:spTree>
    <p:extLst>
      <p:ext uri="{BB962C8B-B14F-4D97-AF65-F5344CB8AC3E}">
        <p14:creationId xmlns:p14="http://schemas.microsoft.com/office/powerpoint/2010/main" val="2877813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87178" y="5486425"/>
            <a:ext cx="5388610" cy="3884861"/>
          </a:xfrm>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a:t>
            </a:fld>
            <a:endParaRPr kumimoji="1" lang="ja-JP" altLang="en-US"/>
          </a:p>
        </p:txBody>
      </p:sp>
      <p:sp>
        <p:nvSpPr>
          <p:cNvPr id="2" name="スライド イメージ プレースホルダー 1"/>
          <p:cNvSpPr>
            <a:spLocks noGrp="1" noRot="1" noChangeAspect="1"/>
          </p:cNvSpPr>
          <p:nvPr>
            <p:ph type="sldImg"/>
          </p:nvPr>
        </p:nvSpPr>
        <p:spPr>
          <a:xfrm>
            <a:off x="487363" y="960438"/>
            <a:ext cx="5916612" cy="3328987"/>
          </a:xfrm>
        </p:spPr>
      </p:sp>
    </p:spTree>
    <p:extLst>
      <p:ext uri="{BB962C8B-B14F-4D97-AF65-F5344CB8AC3E}">
        <p14:creationId xmlns:p14="http://schemas.microsoft.com/office/powerpoint/2010/main" val="69755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3133"/>
            <a:ext cx="5916613" cy="4478154"/>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10</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53428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5008782"/>
            <a:ext cx="5916613" cy="4857531"/>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11</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311273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3133"/>
            <a:ext cx="5916613" cy="4478154"/>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12</a:t>
            </a:fld>
            <a:endParaRPr kumimoji="1" lang="ja-JP" altLang="en-US"/>
          </a:p>
        </p:txBody>
      </p:sp>
      <p:sp>
        <p:nvSpPr>
          <p:cNvPr id="2" name="スライド イメージ プレースホルダー 1"/>
          <p:cNvSpPr>
            <a:spLocks noGrp="1" noRot="1" noChangeAspect="1"/>
          </p:cNvSpPr>
          <p:nvPr>
            <p:ph type="sldImg"/>
          </p:nvPr>
        </p:nvSpPr>
        <p:spPr>
          <a:xfrm>
            <a:off x="409575" y="1254125"/>
            <a:ext cx="5916613" cy="3328988"/>
          </a:xfrm>
        </p:spPr>
      </p:sp>
    </p:spTree>
    <p:extLst>
      <p:ext uri="{BB962C8B-B14F-4D97-AF65-F5344CB8AC3E}">
        <p14:creationId xmlns:p14="http://schemas.microsoft.com/office/powerpoint/2010/main" val="216161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3133"/>
            <a:ext cx="5916613" cy="4478154"/>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13</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705197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3133"/>
            <a:ext cx="5916613" cy="4478154"/>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14</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307590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3133"/>
            <a:ext cx="5916613" cy="4478154"/>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15</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49733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3133"/>
            <a:ext cx="5916613" cy="4478154"/>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16</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395685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pPr marL="0" indent="0">
              <a:buNone/>
            </a:pPr>
            <a:endParaRPr kumimoji="1"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17</a:t>
            </a:fld>
            <a:endParaRPr lang="en-US" dirty="0"/>
          </a:p>
        </p:txBody>
      </p:sp>
    </p:spTree>
    <p:extLst>
      <p:ext uri="{BB962C8B-B14F-4D97-AF65-F5344CB8AC3E}">
        <p14:creationId xmlns:p14="http://schemas.microsoft.com/office/powerpoint/2010/main" val="8173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pPr marL="0" indent="0">
              <a:buNone/>
              <a:defRPr/>
            </a:pPr>
            <a:endParaRPr lang="en-US" altLang="ja-JP" sz="1600" dirty="0">
              <a:solidFill>
                <a:prstClr val="black"/>
              </a:solidFill>
              <a:latin typeface="Calibri" panose="020F0502020204030204"/>
              <a:ea typeface="+mn-ea"/>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506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065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5024450"/>
            <a:ext cx="5388610" cy="3884861"/>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2</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73521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5169705"/>
            <a:ext cx="5388610" cy="3884861"/>
          </a:xfrm>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3</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00064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2" y="3662566"/>
            <a:ext cx="5916613" cy="5520345"/>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4</a:t>
            </a:fld>
            <a:endParaRPr kumimoji="1" lang="ja-JP" altLang="en-US" dirty="0"/>
          </a:p>
        </p:txBody>
      </p:sp>
      <p:sp>
        <p:nvSpPr>
          <p:cNvPr id="2" name="スライド イメージ プレースホルダー 1"/>
          <p:cNvSpPr>
            <a:spLocks noGrp="1" noRot="1" noChangeAspect="1"/>
          </p:cNvSpPr>
          <p:nvPr>
            <p:ph type="sldImg"/>
          </p:nvPr>
        </p:nvSpPr>
        <p:spPr>
          <a:xfrm>
            <a:off x="409575" y="182563"/>
            <a:ext cx="5916613" cy="3328987"/>
          </a:xfrm>
        </p:spPr>
      </p:sp>
    </p:spTree>
    <p:extLst>
      <p:ext uri="{BB962C8B-B14F-4D97-AF65-F5344CB8AC3E}">
        <p14:creationId xmlns:p14="http://schemas.microsoft.com/office/powerpoint/2010/main" val="263940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3922885"/>
            <a:ext cx="5916613" cy="5448401"/>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5</a:t>
            </a:fld>
            <a:endParaRPr kumimoji="1" lang="ja-JP" altLang="en-US"/>
          </a:p>
        </p:txBody>
      </p:sp>
      <p:sp>
        <p:nvSpPr>
          <p:cNvPr id="2" name="スライド イメージ プレースホルダー 1"/>
          <p:cNvSpPr>
            <a:spLocks noGrp="1" noRot="1" noChangeAspect="1"/>
          </p:cNvSpPr>
          <p:nvPr>
            <p:ph type="sldImg"/>
          </p:nvPr>
        </p:nvSpPr>
        <p:spPr>
          <a:xfrm>
            <a:off x="409575" y="396875"/>
            <a:ext cx="5916613" cy="3328988"/>
          </a:xfrm>
        </p:spPr>
      </p:sp>
    </p:spTree>
    <p:extLst>
      <p:ext uri="{BB962C8B-B14F-4D97-AF65-F5344CB8AC3E}">
        <p14:creationId xmlns:p14="http://schemas.microsoft.com/office/powerpoint/2010/main" val="282629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09989"/>
            <a:ext cx="5916613" cy="4808811"/>
          </a:xfrm>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6</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49233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795017"/>
            <a:ext cx="5916613" cy="4576270"/>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7</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7814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9009"/>
            <a:ext cx="5916613" cy="4731374"/>
          </a:xfrm>
        </p:spPr>
        <p:txBody>
          <a:bodyPr/>
          <a:lstStyle/>
          <a:p>
            <a:endParaRPr kumimoji="1" lang="ja-JP" altLang="en-US" sz="1200" dirty="0" smtClean="0">
              <a:solidFill>
                <a:schemeClr val="tx1"/>
              </a:solidFill>
              <a:latin typeface="游ゴシック" panose="020B0400000000000000" pitchFamily="50" charset="-128"/>
              <a:ea typeface="+mn-ea"/>
            </a:endParaRPr>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8</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78827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4748162"/>
            <a:ext cx="5388610" cy="5118152"/>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9</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10816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8422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0525E24-3A22-4797-98A3-092E7E66133D}" type="datetime1">
              <a:rPr lang="ja-JP" altLang="en-US" smtClean="0"/>
              <a:t>2025/8/12</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994357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300825314"/>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490452682"/>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2025/8/12</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8513061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BB1706AA-7451-4483-9C58-5A67D3F9A48B}" type="datetime1">
              <a:rPr lang="ja-JP" altLang="en-US" smtClean="0"/>
              <a:t>2025/8/12</a:t>
            </a:fld>
            <a:endParaRPr kumimoji="1" lang="ja-JP" dirty="0"/>
          </a:p>
        </p:txBody>
      </p:sp>
      <p:sp>
        <p:nvSpPr>
          <p:cNvPr id="5" name="Footer Placeholder 3"/>
          <p:cNvSpPr>
            <a:spLocks noGrp="1"/>
          </p:cNvSpPr>
          <p:nvPr>
            <p:ph type="ftr" sz="quarter" idx="11"/>
          </p:nvPr>
        </p:nvSpPr>
        <p:spPr/>
        <p:txBody>
          <a:bodyPr/>
          <a:lstStyle/>
          <a:p>
            <a:endParaRPr kumimoji="1" lang="ja-JP" dirty="0"/>
          </a:p>
        </p:txBody>
      </p:sp>
      <p:sp>
        <p:nvSpPr>
          <p:cNvPr id="6"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2296292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8061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5"/>
          <p:cNvSpPr>
            <a:spLocks noGrp="1"/>
          </p:cNvSpPr>
          <p:nvPr>
            <p:ph type="ftr" sz="quarter" idx="11"/>
          </p:nvPr>
        </p:nvSpPr>
        <p:spPr/>
        <p:txBody>
          <a:bodyPr/>
          <a:lstStyle/>
          <a:p>
            <a:endParaRPr kumimoji="1" lang="ja-JP" dirty="0">
              <a:solidFill>
                <a:schemeClr val="tx1"/>
              </a:solidFill>
            </a:endParaRPr>
          </a:p>
        </p:txBody>
      </p:sp>
      <p:sp>
        <p:nvSpPr>
          <p:cNvPr id="6"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929269778"/>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617587197"/>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04197201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64394573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ja-JP" altLang="en-US" smtClean="0"/>
              <a:t>マスター タイトルの書式設定</a:t>
            </a:r>
            <a:endParaRPr lang="en-US" dirty="0"/>
          </a:p>
        </p:txBody>
      </p:sp>
      <p:sp>
        <p:nvSpPr>
          <p:cNvPr id="14" name="Text Placeholder 3"/>
          <p:cNvSpPr>
            <a:spLocks noGrp="1"/>
          </p:cNvSpPr>
          <p:nvPr>
            <p:ph type="body" sz="half" idx="13"/>
          </p:nvPr>
        </p:nvSpPr>
        <p:spPr>
          <a:xfrm>
            <a:off x="1930903" y="3771174"/>
            <a:ext cx="7387752"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11" name="TextBox 10"/>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50972873"/>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5256" y="3124201"/>
            <a:ext cx="8827957"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972858"/>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52551252"/>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90108032"/>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280558914"/>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09172573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EBB0C4-6273-4C6E-B9BD-2EDC30F1CD52}"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8/12/2025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8/12/2025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9CAD897-D46E-4AD2-BD9B-49DD3E640873}" type="datetimeFigureOut">
              <a:rPr lang="en-US" dirty="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8/12/2025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67925818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7280" y="576070"/>
            <a:ext cx="9418320" cy="3566160"/>
          </a:xfrm>
        </p:spPr>
        <p:txBody>
          <a:bodyPr>
            <a:normAutofit/>
          </a:bodyPr>
          <a:lstStyle/>
          <a:p>
            <a:r>
              <a:rPr lang="ja-JP" altLang="en-US" sz="4400" b="1" dirty="0">
                <a:latin typeface="游ゴシック" panose="020B0400000000000000" pitchFamily="50" charset="-128"/>
                <a:ea typeface="游ゴシック" panose="020B0400000000000000" pitchFamily="50" charset="-128"/>
              </a:rPr>
              <a:t>地域密着型</a:t>
            </a:r>
            <a:r>
              <a:rPr lang="ja-JP" altLang="en-US" sz="4400" b="1" dirty="0" smtClean="0">
                <a:latin typeface="游ゴシック" panose="020B0400000000000000" pitchFamily="50" charset="-128"/>
                <a:ea typeface="游ゴシック" panose="020B0400000000000000" pitchFamily="50" charset="-128"/>
              </a:rPr>
              <a:t>サービス事業者の主</a:t>
            </a:r>
            <a:r>
              <a:rPr lang="ja-JP" altLang="en-US" sz="4400" b="1" dirty="0">
                <a:latin typeface="游ゴシック" panose="020B0400000000000000" pitchFamily="50" charset="-128"/>
                <a:ea typeface="游ゴシック" panose="020B0400000000000000" pitchFamily="50" charset="-128"/>
              </a:rPr>
              <a:t>な指導事項</a:t>
            </a:r>
            <a:endParaRPr kumimoji="1" lang="ja-JP" altLang="en-US" sz="4400" b="1" dirty="0">
              <a:latin typeface="游ゴシック" panose="020B0400000000000000" pitchFamily="50" charset="-128"/>
              <a:ea typeface="游ゴシック" panose="020B0400000000000000" pitchFamily="50" charset="-128"/>
            </a:endParaRPr>
          </a:p>
        </p:txBody>
      </p:sp>
      <p:sp>
        <p:nvSpPr>
          <p:cNvPr id="3" name="サブタイトル 2"/>
          <p:cNvSpPr>
            <a:spLocks noGrp="1"/>
          </p:cNvSpPr>
          <p:nvPr>
            <p:ph type="subTitle" idx="1"/>
          </p:nvPr>
        </p:nvSpPr>
        <p:spPr>
          <a:xfrm>
            <a:off x="1100051" y="4520934"/>
            <a:ext cx="10058400" cy="724834"/>
          </a:xfrm>
        </p:spPr>
        <p:txBody>
          <a:bodyPr>
            <a:normAutofit/>
          </a:bodyPr>
          <a:lstStyle/>
          <a:p>
            <a:r>
              <a:rPr kumimoji="1" lang="ja-JP" altLang="en-US" b="1" dirty="0" smtClean="0">
                <a:latin typeface="游ゴシック" panose="020B0400000000000000" pitchFamily="50" charset="-128"/>
                <a:ea typeface="游ゴシック" panose="020B0400000000000000" pitchFamily="50" charset="-128"/>
              </a:rPr>
              <a:t>地域密着型サービス共通及び各サービスごとの主な指導事項</a:t>
            </a:r>
            <a:endParaRPr kumimoji="1" lang="en-US" altLang="ja-JP" b="1" dirty="0" smtClean="0">
              <a:latin typeface="游ゴシック" panose="020B0400000000000000" pitchFamily="50" charset="-128"/>
              <a:ea typeface="游ゴシック" panose="020B0400000000000000" pitchFamily="50" charset="-128"/>
            </a:endParaRPr>
          </a:p>
        </p:txBody>
      </p:sp>
      <p:sp>
        <p:nvSpPr>
          <p:cNvPr id="4" name="サブタイトル 2"/>
          <p:cNvSpPr txBox="1">
            <a:spLocks/>
          </p:cNvSpPr>
          <p:nvPr/>
        </p:nvSpPr>
        <p:spPr>
          <a:xfrm>
            <a:off x="279132" y="5985419"/>
            <a:ext cx="11694695" cy="3792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r"/>
            <a:r>
              <a:rPr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吹田市福祉指導監査室　介護事業者担当</a:t>
            </a:r>
          </a:p>
          <a:p>
            <a:endParaRPr lang="en-US" altLang="ja-JP" b="1"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9175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794574"/>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solidFill>
                <a:latin typeface="游ゴシック" panose="020B0400000000000000" pitchFamily="50" charset="-128"/>
                <a:ea typeface="游ゴシック" panose="020B0400000000000000" pitchFamily="50" charset="-128"/>
              </a:rPr>
              <a:t>5</a:t>
            </a:r>
            <a:r>
              <a:rPr kumimoji="1" lang="en-US" altLang="ja-JP" sz="2000" b="1" dirty="0" smtClean="0">
                <a:solidFill>
                  <a:schemeClr val="tx1"/>
                </a:solidFill>
                <a:latin typeface="游ゴシック" panose="020B0400000000000000" pitchFamily="50" charset="-128"/>
                <a:ea typeface="游ゴシック" panose="020B0400000000000000" pitchFamily="50" charset="-128"/>
              </a:rPr>
              <a:t>-3</a:t>
            </a:r>
            <a:r>
              <a:rPr kumimoji="1" lang="ja-JP" altLang="en-US" sz="2000" b="1" dirty="0" err="1" smtClean="0">
                <a:solidFill>
                  <a:schemeClr val="tx1"/>
                </a:solidFill>
                <a:latin typeface="游ゴシック" panose="020B0400000000000000" pitchFamily="50" charset="-128"/>
                <a:ea typeface="游ゴシック" panose="020B0400000000000000" pitchFamily="50" charset="-128"/>
              </a:rPr>
              <a:t>、</a:t>
            </a:r>
            <a:r>
              <a:rPr kumimoji="1" lang="ja-JP" altLang="en-US" sz="2000" b="1" dirty="0">
                <a:solidFill>
                  <a:schemeClr val="tx1"/>
                </a:solidFill>
                <a:latin typeface="游ゴシック" panose="020B0400000000000000" pitchFamily="50" charset="-128"/>
                <a:ea typeface="游ゴシック" panose="020B0400000000000000" pitchFamily="50" charset="-128"/>
              </a:rPr>
              <a:t>人員配置について</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（地域密着型介護老人福祉施設入居者</a:t>
            </a:r>
            <a:r>
              <a:rPr kumimoji="1" lang="ja-JP" altLang="en-US" sz="1600" b="1" dirty="0">
                <a:solidFill>
                  <a:schemeClr val="tx1"/>
                </a:solidFill>
                <a:latin typeface="游ゴシック" panose="020B0400000000000000" pitchFamily="50" charset="-128"/>
                <a:ea typeface="游ゴシック" panose="020B0400000000000000" pitchFamily="50" charset="-128"/>
              </a:rPr>
              <a:t>生活</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介護、小規模</a:t>
            </a:r>
            <a:r>
              <a:rPr kumimoji="1" lang="ja-JP" altLang="en-US" sz="1600" b="1" dirty="0">
                <a:solidFill>
                  <a:schemeClr val="tx1"/>
                </a:solidFill>
                <a:latin typeface="游ゴシック" panose="020B0400000000000000" pitchFamily="50" charset="-128"/>
                <a:ea typeface="游ゴシック" panose="020B0400000000000000" pitchFamily="50" charset="-128"/>
              </a:rPr>
              <a:t>多機能型居宅介護</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、看護小規模多機能型居宅介護、</a:t>
            </a:r>
            <a:r>
              <a:rPr kumimoji="1" lang="zh-TW" altLang="en-US" sz="1600" b="1" dirty="0" smtClean="0">
                <a:solidFill>
                  <a:schemeClr val="tx1"/>
                </a:solidFill>
                <a:latin typeface="游ゴシック" panose="020B0400000000000000" pitchFamily="50" charset="-128"/>
                <a:ea typeface="游ゴシック" panose="020B0400000000000000" pitchFamily="50" charset="-128"/>
              </a:rPr>
              <a:t>認知症</a:t>
            </a:r>
            <a:r>
              <a:rPr kumimoji="1" lang="zh-TW" altLang="en-US" sz="1600" b="1" dirty="0">
                <a:solidFill>
                  <a:schemeClr val="tx1"/>
                </a:solidFill>
                <a:latin typeface="游ゴシック" panose="020B0400000000000000" pitchFamily="50" charset="-128"/>
                <a:ea typeface="游ゴシック" panose="020B0400000000000000" pitchFamily="50" charset="-128"/>
              </a:rPr>
              <a:t>対応型共同生活</a:t>
            </a:r>
            <a:r>
              <a:rPr kumimoji="1" lang="zh-TW" altLang="en-US" sz="1600" b="1" dirty="0" smtClean="0">
                <a:solidFill>
                  <a:schemeClr val="tx1"/>
                </a:solidFill>
                <a:latin typeface="游ゴシック" panose="020B0400000000000000" pitchFamily="50" charset="-128"/>
                <a:ea typeface="游ゴシック" panose="020B0400000000000000" pitchFamily="50" charset="-128"/>
              </a:rPr>
              <a:t>介護</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22055" y="1301262"/>
            <a:ext cx="11155680" cy="193204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・介護</a:t>
            </a:r>
            <a:r>
              <a:rPr kumimoji="1" lang="ja-JP" altLang="en-US" sz="1600" dirty="0">
                <a:solidFill>
                  <a:schemeClr val="tx1"/>
                </a:solidFill>
                <a:latin typeface="游ゴシック" panose="020B0400000000000000" pitchFamily="50" charset="-128"/>
                <a:ea typeface="游ゴシック" panose="020B0400000000000000" pitchFamily="50" charset="-128"/>
              </a:rPr>
              <a:t>支援</a:t>
            </a:r>
            <a:r>
              <a:rPr kumimoji="1" lang="ja-JP" altLang="en-US" sz="1600" dirty="0" smtClean="0">
                <a:solidFill>
                  <a:schemeClr val="tx1"/>
                </a:solidFill>
                <a:latin typeface="游ゴシック" panose="020B0400000000000000" pitchFamily="50" charset="-128"/>
                <a:ea typeface="游ゴシック" panose="020B0400000000000000" pitchFamily="50" charset="-128"/>
              </a:rPr>
              <a:t>専門員</a:t>
            </a:r>
            <a:r>
              <a:rPr kumimoji="1" lang="ja-JP" altLang="en-US" sz="1600" dirty="0">
                <a:solidFill>
                  <a:schemeClr val="tx1"/>
                </a:solidFill>
                <a:latin typeface="游ゴシック" panose="020B0400000000000000" pitchFamily="50" charset="-128"/>
                <a:ea typeface="游ゴシック" panose="020B0400000000000000" pitchFamily="50" charset="-128"/>
              </a:rPr>
              <a:t>又は</a:t>
            </a:r>
            <a:r>
              <a:rPr kumimoji="1" lang="ja-JP" altLang="en-US" sz="1600" dirty="0" smtClean="0">
                <a:solidFill>
                  <a:schemeClr val="tx1"/>
                </a:solidFill>
                <a:latin typeface="游ゴシック" panose="020B0400000000000000" pitchFamily="50" charset="-128"/>
                <a:ea typeface="游ゴシック" panose="020B0400000000000000" pitchFamily="50" charset="-128"/>
              </a:rPr>
              <a:t>計画</a:t>
            </a:r>
            <a:r>
              <a:rPr kumimoji="1" lang="ja-JP" altLang="en-US" sz="1600" dirty="0">
                <a:solidFill>
                  <a:schemeClr val="tx1"/>
                </a:solidFill>
                <a:latin typeface="游ゴシック" panose="020B0400000000000000" pitchFamily="50" charset="-128"/>
                <a:ea typeface="游ゴシック" panose="020B0400000000000000" pitchFamily="50" charset="-128"/>
              </a:rPr>
              <a:t>作成担当者（</a:t>
            </a:r>
            <a:r>
              <a:rPr kumimoji="1" lang="ja-JP" altLang="en-US" sz="1600" dirty="0" smtClean="0">
                <a:solidFill>
                  <a:schemeClr val="tx1"/>
                </a:solidFill>
                <a:latin typeface="游ゴシック" panose="020B0400000000000000" pitchFamily="50" charset="-128"/>
                <a:ea typeface="游ゴシック" panose="020B0400000000000000" pitchFamily="50" charset="-128"/>
              </a:rPr>
              <a:t>以下介護支援専門員等）が</a:t>
            </a:r>
            <a:r>
              <a:rPr kumimoji="1" lang="ja-JP" altLang="en-US" sz="1600" dirty="0">
                <a:solidFill>
                  <a:schemeClr val="tx1"/>
                </a:solidFill>
                <a:latin typeface="游ゴシック" panose="020B0400000000000000" pitchFamily="50" charset="-128"/>
                <a:ea typeface="游ゴシック" panose="020B0400000000000000" pitchFamily="50" charset="-128"/>
              </a:rPr>
              <a:t>介護職員を兼務しているが</a:t>
            </a:r>
            <a:r>
              <a:rPr kumimoji="1" lang="ja-JP" altLang="en-US" sz="1600" dirty="0" smtClean="0">
                <a:solidFill>
                  <a:schemeClr val="tx1"/>
                </a:solidFill>
                <a:latin typeface="游ゴシック" panose="020B0400000000000000" pitchFamily="50" charset="-128"/>
                <a:ea typeface="游ゴシック" panose="020B0400000000000000" pitchFamily="50" charset="-128"/>
              </a:rPr>
              <a:t>、</a:t>
            </a:r>
            <a:r>
              <a:rPr kumimoji="1" lang="ja-JP" altLang="en-US" sz="1600" dirty="0">
                <a:solidFill>
                  <a:schemeClr val="tx1"/>
                </a:solidFill>
                <a:latin typeface="游ゴシック" panose="020B0400000000000000" pitchFamily="50" charset="-128"/>
                <a:ea typeface="游ゴシック" panose="020B0400000000000000" pitchFamily="50" charset="-128"/>
              </a:rPr>
              <a:t>介護支援専門員</a:t>
            </a:r>
            <a:r>
              <a:rPr kumimoji="1" lang="ja-JP" altLang="en-US" sz="1600" dirty="0" smtClean="0">
                <a:solidFill>
                  <a:schemeClr val="tx1"/>
                </a:solidFill>
                <a:latin typeface="游ゴシック" panose="020B0400000000000000" pitchFamily="50" charset="-128"/>
                <a:ea typeface="游ゴシック" panose="020B0400000000000000" pitchFamily="50" charset="-128"/>
              </a:rPr>
              <a:t>等と</a:t>
            </a:r>
            <a:r>
              <a:rPr kumimoji="1" lang="ja-JP" altLang="en-US" sz="1600" dirty="0">
                <a:solidFill>
                  <a:schemeClr val="tx1"/>
                </a:solidFill>
                <a:latin typeface="游ゴシック" panose="020B0400000000000000" pitchFamily="50" charset="-128"/>
                <a:ea typeface="游ゴシック" panose="020B0400000000000000" pitchFamily="50" charset="-128"/>
              </a:rPr>
              <a:t>しての勤務時間が少なく、計画作成</a:t>
            </a:r>
            <a:r>
              <a:rPr kumimoji="1" lang="ja-JP" altLang="en-US" sz="1600" dirty="0" smtClean="0">
                <a:solidFill>
                  <a:schemeClr val="tx1"/>
                </a:solidFill>
                <a:latin typeface="游ゴシック" panose="020B0400000000000000" pitchFamily="50" charset="-128"/>
                <a:ea typeface="游ゴシック" panose="020B0400000000000000" pitchFamily="50" charset="-128"/>
              </a:rPr>
              <a:t>担当者等と</a:t>
            </a:r>
            <a:r>
              <a:rPr kumimoji="1" lang="ja-JP" altLang="en-US" sz="1600" dirty="0">
                <a:solidFill>
                  <a:schemeClr val="tx1"/>
                </a:solidFill>
                <a:latin typeface="游ゴシック" panose="020B0400000000000000" pitchFamily="50" charset="-128"/>
                <a:ea typeface="游ゴシック" panose="020B0400000000000000" pitchFamily="50" charset="-128"/>
              </a:rPr>
              <a:t>しての業務に支障をきたして</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いる。</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a:p>
            <a:endParaRPr kumimoji="1" lang="ja-JP" altLang="en-US" sz="800" dirty="0">
              <a:solidFill>
                <a:schemeClr val="tx1"/>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a:t>
            </a:r>
            <a:r>
              <a:rPr kumimoji="1" lang="ja-JP" altLang="en-US" sz="1600" dirty="0">
                <a:solidFill>
                  <a:schemeClr val="tx1"/>
                </a:solidFill>
                <a:latin typeface="游ゴシック" panose="020B0400000000000000" pitchFamily="50" charset="-128"/>
                <a:ea typeface="游ゴシック" panose="020B0400000000000000" pitchFamily="50" charset="-128"/>
              </a:rPr>
              <a:t>介護支援</a:t>
            </a:r>
            <a:r>
              <a:rPr kumimoji="1" lang="ja-JP" altLang="en-US" sz="1600" dirty="0" smtClean="0">
                <a:solidFill>
                  <a:schemeClr val="tx1"/>
                </a:solidFill>
                <a:latin typeface="游ゴシック" panose="020B0400000000000000" pitchFamily="50" charset="-128"/>
                <a:ea typeface="游ゴシック" panose="020B0400000000000000" pitchFamily="50" charset="-128"/>
              </a:rPr>
              <a:t>専門員等が管理者等を</a:t>
            </a:r>
            <a:r>
              <a:rPr kumimoji="1" lang="ja-JP" altLang="en-US" sz="1600" dirty="0">
                <a:solidFill>
                  <a:schemeClr val="tx1"/>
                </a:solidFill>
                <a:latin typeface="游ゴシック" panose="020B0400000000000000" pitchFamily="50" charset="-128"/>
                <a:ea typeface="游ゴシック" panose="020B0400000000000000" pitchFamily="50" charset="-128"/>
              </a:rPr>
              <a:t>兼務し、かつ夜勤職員としても定期的に勤務して</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いるため、</a:t>
            </a:r>
            <a:r>
              <a:rPr kumimoji="1" lang="ja-JP" altLang="en-US" sz="1600" dirty="0">
                <a:solidFill>
                  <a:schemeClr val="tx1"/>
                </a:solidFill>
                <a:latin typeface="游ゴシック" panose="020B0400000000000000" pitchFamily="50" charset="-128"/>
                <a:ea typeface="游ゴシック" panose="020B0400000000000000" pitchFamily="50" charset="-128"/>
              </a:rPr>
              <a:t>介護支援専門員</a:t>
            </a:r>
            <a:r>
              <a:rPr kumimoji="1" lang="ja-JP" altLang="en-US" sz="1600" dirty="0" smtClean="0">
                <a:solidFill>
                  <a:schemeClr val="tx1"/>
                </a:solidFill>
                <a:latin typeface="游ゴシック" panose="020B0400000000000000" pitchFamily="50" charset="-128"/>
                <a:ea typeface="游ゴシック" panose="020B0400000000000000" pitchFamily="50" charset="-128"/>
              </a:rPr>
              <a:t>等及び</a:t>
            </a:r>
            <a:r>
              <a:rPr kumimoji="1" lang="ja-JP" altLang="en-US" sz="1600" dirty="0">
                <a:solidFill>
                  <a:schemeClr val="tx1"/>
                </a:solidFill>
                <a:latin typeface="游ゴシック" panose="020B0400000000000000" pitchFamily="50" charset="-128"/>
                <a:ea typeface="游ゴシック" panose="020B0400000000000000" pitchFamily="50" charset="-128"/>
              </a:rPr>
              <a:t>管理者としてのそれぞれの業務に支障をきたしている</a:t>
            </a:r>
            <a:r>
              <a:rPr kumimoji="1" lang="ja-JP" altLang="en-US" sz="1600" dirty="0" smtClean="0">
                <a:solidFill>
                  <a:schemeClr val="tx1"/>
                </a:solidFill>
                <a:latin typeface="游ゴシック" panose="020B0400000000000000" pitchFamily="50" charset="-128"/>
                <a:ea typeface="游ゴシック" panose="020B0400000000000000" pitchFamily="50" charset="-128"/>
              </a:rPr>
              <a:t>。</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a:p>
            <a:endParaRPr kumimoji="1" lang="ja-JP" altLang="en-US" sz="800" dirty="0" smtClean="0">
              <a:latin typeface="游ゴシック" panose="020B0400000000000000" pitchFamily="50" charset="-128"/>
              <a:ea typeface="游ゴシック" panose="020B0400000000000000" pitchFamily="50" charset="-128"/>
            </a:endParaRPr>
          </a:p>
          <a:p>
            <a:r>
              <a:rPr kumimoji="1" lang="ja-JP" altLang="en-US" sz="1300" dirty="0" smtClean="0">
                <a:latin typeface="游ゴシック" panose="020B0400000000000000" pitchFamily="50" charset="-128"/>
                <a:ea typeface="游ゴシック" panose="020B0400000000000000" pitchFamily="50" charset="-128"/>
              </a:rPr>
              <a:t>　</a:t>
            </a:r>
            <a:endParaRPr kumimoji="1" lang="en-US" altLang="ja-JP" sz="13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18160" y="1368168"/>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674913" y="3675185"/>
            <a:ext cx="11155680" cy="203102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a:t>
            </a:r>
            <a:r>
              <a:rPr kumimoji="1" lang="ja-JP" altLang="en-US" sz="1600" dirty="0" smtClean="0">
                <a:solidFill>
                  <a:schemeClr val="tx1"/>
                </a:solidFill>
                <a:latin typeface="游ゴシック" panose="020B0400000000000000" pitchFamily="50" charset="-128"/>
                <a:ea typeface="游ゴシック" panose="020B0400000000000000" pitchFamily="50" charset="-128"/>
              </a:rPr>
              <a:t>介護支援専門員等</a:t>
            </a:r>
            <a:r>
              <a:rPr kumimoji="1" lang="ja-JP" altLang="en-US" sz="1600" dirty="0" smtClean="0">
                <a:latin typeface="游ゴシック" panose="020B0400000000000000" pitchFamily="50" charset="-128"/>
                <a:ea typeface="游ゴシック" panose="020B0400000000000000" pitchFamily="50" charset="-128"/>
              </a:rPr>
              <a:t>は</a:t>
            </a:r>
            <a:r>
              <a:rPr kumimoji="1" lang="ja-JP" altLang="en-US" sz="1600" dirty="0">
                <a:latin typeface="游ゴシック" panose="020B0400000000000000" pitchFamily="50" charset="-128"/>
                <a:ea typeface="游ゴシック" panose="020B0400000000000000" pitchFamily="50" charset="-128"/>
              </a:rPr>
              <a:t>、</a:t>
            </a:r>
            <a:r>
              <a:rPr kumimoji="1" lang="ja-JP" altLang="en-US" sz="1600" b="1" u="sng" dirty="0">
                <a:solidFill>
                  <a:srgbClr val="FF0000"/>
                </a:solidFill>
                <a:latin typeface="游ゴシック" panose="020B0400000000000000" pitchFamily="50" charset="-128"/>
                <a:ea typeface="游ゴシック" panose="020B0400000000000000" pitchFamily="50" charset="-128"/>
              </a:rPr>
              <a:t>利用者の処遇に支障がない場合</a:t>
            </a:r>
            <a:r>
              <a:rPr kumimoji="1" lang="ja-JP" altLang="en-US" sz="1600" dirty="0">
                <a:latin typeface="游ゴシック" panose="020B0400000000000000" pitchFamily="50" charset="-128"/>
                <a:ea typeface="游ゴシック" panose="020B0400000000000000" pitchFamily="50" charset="-128"/>
              </a:rPr>
              <a:t>は、当該事業所における他の職務に従事することができる。</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　</a:t>
            </a:r>
            <a:r>
              <a:rPr kumimoji="1" lang="en-US" altLang="ja-JP" sz="140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dirty="0">
                <a:solidFill>
                  <a:schemeClr val="tx1"/>
                </a:solidFill>
                <a:latin typeface="游ゴシック" panose="020B0400000000000000" pitchFamily="50" charset="-128"/>
                <a:ea typeface="游ゴシック" panose="020B0400000000000000" pitchFamily="50" charset="-128"/>
              </a:rPr>
              <a:t>利用者の処遇に支障がない場合は、</a:t>
            </a:r>
            <a:r>
              <a:rPr kumimoji="1" lang="ja-JP" altLang="en-US" sz="1400" dirty="0">
                <a:latin typeface="游ゴシック" panose="020B0400000000000000" pitchFamily="50" charset="-128"/>
                <a:ea typeface="游ゴシック" panose="020B0400000000000000" pitchFamily="50" charset="-128"/>
              </a:rPr>
              <a:t>管理者との兼務、又は介護職員との兼務も可能</a:t>
            </a:r>
            <a:r>
              <a:rPr kumimoji="1" lang="ja-JP" altLang="en-US" sz="1400" dirty="0" smtClean="0">
                <a:latin typeface="游ゴシック" panose="020B0400000000000000" pitchFamily="50" charset="-128"/>
                <a:ea typeface="游ゴシック" panose="020B0400000000000000" pitchFamily="50" charset="-128"/>
              </a:rPr>
              <a:t>。</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●兼務する場合は、アセスメントや計画作成、モニタリングなどの運営基準を遵守</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し、介護支援専門員等の業務について入居者の処遇に支障なく業務が行える時間配分を確保すること。</a:t>
            </a:r>
            <a:endParaRPr kumimoji="1" lang="en-US" altLang="ja-JP" sz="1600" dirty="0">
              <a:solidFill>
                <a:schemeClr val="tx1"/>
              </a:solidFill>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640519" y="3789485"/>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116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779303"/>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6</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加算の要件に係る認知症</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高齢者の日常生活自立度</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の</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確認</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1402421"/>
            <a:ext cx="11155680" cy="140232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・認知症高齢者の日常生活自立度の判定</a:t>
            </a:r>
            <a:r>
              <a:rPr kumimoji="1" lang="ja-JP" altLang="en-US" dirty="0" smtClean="0">
                <a:latin typeface="游ゴシック" panose="020B0400000000000000" pitchFamily="50" charset="-128"/>
                <a:ea typeface="游ゴシック" panose="020B0400000000000000" pitchFamily="50" charset="-128"/>
              </a:rPr>
              <a:t>を主治医</a:t>
            </a:r>
            <a:r>
              <a:rPr kumimoji="1" lang="ja-JP" altLang="en-US" dirty="0">
                <a:latin typeface="游ゴシック" panose="020B0400000000000000" pitchFamily="50" charset="-128"/>
                <a:ea typeface="游ゴシック" panose="020B0400000000000000" pitchFamily="50" charset="-128"/>
              </a:rPr>
              <a:t>意見書等で確認して</a:t>
            </a:r>
            <a:r>
              <a:rPr kumimoji="1" lang="ja-JP" altLang="en-US" dirty="0" smtClean="0">
                <a:latin typeface="游ゴシック" panose="020B0400000000000000" pitchFamily="50" charset="-128"/>
                <a:ea typeface="游ゴシック" panose="020B0400000000000000" pitchFamily="50" charset="-128"/>
              </a:rPr>
              <a:t>いない。</a:t>
            </a:r>
            <a:endParaRPr kumimoji="1" lang="ja-JP" altLang="en-US" dirty="0">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9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例</a:t>
            </a:r>
            <a:r>
              <a:rPr kumimoji="1" lang="ja-JP" altLang="en-US" sz="1600" dirty="0" smtClean="0">
                <a:latin typeface="游ゴシック" panose="020B0400000000000000" pitchFamily="50" charset="-128"/>
                <a:ea typeface="游ゴシック" panose="020B0400000000000000" pitchFamily="50" charset="-128"/>
              </a:rPr>
              <a:t>）認知症</a:t>
            </a:r>
            <a:r>
              <a:rPr kumimoji="1" lang="ja-JP" altLang="en-US" sz="1600" dirty="0">
                <a:latin typeface="游ゴシック" panose="020B0400000000000000" pitchFamily="50" charset="-128"/>
                <a:ea typeface="游ゴシック" panose="020B0400000000000000" pitchFamily="50" charset="-128"/>
              </a:rPr>
              <a:t>加算、認知症専門ケア加算、日常生活継続支援加算</a:t>
            </a: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1244381"/>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3054618"/>
            <a:ext cx="11155680" cy="293614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●認知症高齢者の日常生活自立度の決定に当たっては、「</a:t>
            </a:r>
            <a:r>
              <a:rPr kumimoji="1" lang="ja-JP" altLang="en-US" sz="1600" b="1" dirty="0">
                <a:latin typeface="游ゴシック" panose="020B0400000000000000" pitchFamily="50" charset="-128"/>
                <a:ea typeface="游ゴシック" panose="020B0400000000000000" pitchFamily="50" charset="-128"/>
              </a:rPr>
              <a:t>医師の判定結果又は主治医意見書</a:t>
            </a:r>
            <a:r>
              <a:rPr kumimoji="1" lang="ja-JP" altLang="en-US" sz="1600" dirty="0">
                <a:latin typeface="游ゴシック" panose="020B0400000000000000" pitchFamily="50" charset="-128"/>
                <a:ea typeface="游ゴシック" panose="020B0400000000000000" pitchFamily="50" charset="-128"/>
              </a:rPr>
              <a:t>」（</a:t>
            </a: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）を用いて、居宅サービス計画又は各サービスの計画に記載することとなる。なお、</a:t>
            </a:r>
            <a:r>
              <a:rPr kumimoji="1" lang="ja-JP" altLang="en-US" sz="1600" b="1" u="sng" dirty="0">
                <a:latin typeface="游ゴシック" panose="020B0400000000000000" pitchFamily="50" charset="-128"/>
                <a:ea typeface="游ゴシック" panose="020B0400000000000000" pitchFamily="50" charset="-128"/>
              </a:rPr>
              <a:t>複数の判定結果がある場合には、最も新しい判定を用いる</a:t>
            </a:r>
            <a:r>
              <a:rPr kumimoji="1" lang="ja-JP" altLang="en-US" sz="1600" dirty="0">
                <a:latin typeface="游ゴシック" panose="020B0400000000000000" pitchFamily="50" charset="-128"/>
                <a:ea typeface="游ゴシック" panose="020B0400000000000000" pitchFamily="50" charset="-128"/>
              </a:rPr>
              <a:t>。</a:t>
            </a:r>
            <a:endParaRPr kumimoji="1" lang="en-US" altLang="ja-JP" sz="1600" dirty="0">
              <a:latin typeface="游ゴシック" panose="020B0400000000000000" pitchFamily="50" charset="-128"/>
              <a:ea typeface="游ゴシック" panose="020B0400000000000000" pitchFamily="50" charset="-128"/>
            </a:endParaRPr>
          </a:p>
          <a:p>
            <a:endParaRPr kumimoji="1" lang="ja-JP" altLang="en-US" sz="8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a:t>
            </a:r>
            <a:r>
              <a:rPr kumimoji="1" lang="ja-JP" altLang="en-US" sz="1600" u="sng" dirty="0">
                <a:latin typeface="游ゴシック" panose="020B0400000000000000" pitchFamily="50" charset="-128"/>
                <a:ea typeface="游ゴシック" panose="020B0400000000000000" pitchFamily="50" charset="-128"/>
              </a:rPr>
              <a:t>医師の判定が無い場合</a:t>
            </a:r>
            <a:r>
              <a:rPr kumimoji="1" lang="ja-JP" altLang="en-US" sz="1600" dirty="0">
                <a:latin typeface="游ゴシック" panose="020B0400000000000000" pitchFamily="50" charset="-128"/>
                <a:ea typeface="游ゴシック" panose="020B0400000000000000" pitchFamily="50" charset="-128"/>
              </a:rPr>
              <a:t>は、「要介護認定等の実施について」に基づき、認定調査員が記入</a:t>
            </a:r>
            <a:r>
              <a:rPr kumimoji="1" lang="ja-JP" altLang="en-US" sz="1600" dirty="0" smtClean="0">
                <a:latin typeface="游ゴシック" panose="020B0400000000000000" pitchFamily="50" charset="-128"/>
                <a:ea typeface="游ゴシック" panose="020B0400000000000000" pitchFamily="50" charset="-128"/>
              </a:rPr>
              <a:t>した「</a:t>
            </a:r>
            <a:r>
              <a:rPr kumimoji="1" lang="ja-JP" altLang="en-US" sz="1600" b="1" dirty="0">
                <a:latin typeface="游ゴシック" panose="020B0400000000000000" pitchFamily="50" charset="-128"/>
                <a:ea typeface="游ゴシック" panose="020B0400000000000000" pitchFamily="50" charset="-128"/>
              </a:rPr>
              <a:t>認定調査票</a:t>
            </a:r>
            <a:r>
              <a:rPr kumimoji="1" lang="ja-JP" altLang="en-US" sz="1600" dirty="0" smtClean="0">
                <a:latin typeface="游ゴシック" panose="020B0400000000000000" pitchFamily="50" charset="-128"/>
                <a:ea typeface="游ゴシック" panose="020B0400000000000000" pitchFamily="50" charset="-128"/>
              </a:rPr>
              <a:t>」の</a:t>
            </a:r>
            <a:r>
              <a:rPr kumimoji="1" lang="ja-JP" altLang="en-US" sz="1600" dirty="0">
                <a:latin typeface="游ゴシック" panose="020B0400000000000000" pitchFamily="50" charset="-128"/>
                <a:ea typeface="游ゴシック" panose="020B0400000000000000" pitchFamily="50" charset="-128"/>
              </a:rPr>
              <a:t>「認知症高齢者の日常生活自立度」欄の記載を用いるものとする。</a:t>
            </a:r>
            <a:endParaRPr kumimoji="1" lang="en-US" altLang="ja-JP" sz="1600" dirty="0">
              <a:latin typeface="游ゴシック" panose="020B0400000000000000" pitchFamily="50" charset="-128"/>
              <a:ea typeface="游ゴシック" panose="020B0400000000000000" pitchFamily="50" charset="-128"/>
            </a:endParaRPr>
          </a:p>
          <a:p>
            <a:endParaRPr kumimoji="1" lang="ja-JP" altLang="en-US" sz="8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●これらについて、介護支援専門員はサービス担当者会議などを通じて、認知症高齢者の日常生活自立度も含めて情報を共有することとなる。</a:t>
            </a:r>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医師が判定した場合の情報提供の方法については特に定めず、必ずしも診断書や文書による診療情報提供を義務づけるものではない。</a:t>
            </a:r>
            <a:endParaRPr kumimoji="1" lang="en-US" altLang="ja-JP" sz="16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2903500"/>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103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7</a:t>
            </a:r>
            <a:r>
              <a:rPr kumimoji="1" lang="en-US" altLang="ja-JP" sz="2000" b="1" dirty="0" smtClean="0">
                <a:solidFill>
                  <a:schemeClr val="tx1"/>
                </a:solidFill>
                <a:latin typeface="游ゴシック" panose="020B0400000000000000" pitchFamily="50" charset="-128"/>
                <a:ea typeface="游ゴシック" panose="020B0400000000000000" pitchFamily="50" charset="-128"/>
              </a:rPr>
              <a:t>-1</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運営推進会議議（介護・医療連携推進会議</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）に</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p:txBody>
      </p:sp>
      <p:sp>
        <p:nvSpPr>
          <p:cNvPr id="4" name="正方形/長方形 3"/>
          <p:cNvSpPr/>
          <p:nvPr/>
        </p:nvSpPr>
        <p:spPr>
          <a:xfrm>
            <a:off x="518160" y="1249070"/>
            <a:ext cx="11155680" cy="166118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・運営推進会議</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（介護・医療連携推進会議）</a:t>
            </a:r>
            <a:r>
              <a:rPr kumimoji="1" lang="ja-JP" altLang="en-US" sz="1600" dirty="0" smtClean="0">
                <a:latin typeface="游ゴシック" panose="020B0400000000000000" pitchFamily="50" charset="-128"/>
                <a:ea typeface="游ゴシック" panose="020B0400000000000000" pitchFamily="50" charset="-128"/>
              </a:rPr>
              <a:t>は、</a:t>
            </a:r>
            <a:r>
              <a:rPr kumimoji="1" lang="ja-JP" altLang="en-US" sz="1600" dirty="0">
                <a:latin typeface="游ゴシック" panose="020B0400000000000000" pitchFamily="50" charset="-128"/>
                <a:ea typeface="游ゴシック" panose="020B0400000000000000" pitchFamily="50" charset="-128"/>
              </a:rPr>
              <a:t>概ね</a:t>
            </a:r>
            <a:r>
              <a:rPr kumimoji="1" lang="ja-JP" altLang="en-US" sz="1600" dirty="0" smtClean="0">
                <a:latin typeface="游ゴシック" panose="020B0400000000000000" pitchFamily="50" charset="-128"/>
                <a:ea typeface="游ゴシック" panose="020B0400000000000000" pitchFamily="50" charset="-128"/>
              </a:rPr>
              <a:t>２カ月に１回</a:t>
            </a:r>
            <a:r>
              <a:rPr kumimoji="1" lang="ja-JP" altLang="en-US" sz="1600" dirty="0">
                <a:latin typeface="游ゴシック" panose="020B0400000000000000" pitchFamily="50" charset="-128"/>
                <a:ea typeface="游ゴシック" panose="020B0400000000000000" pitchFamily="50" charset="-128"/>
              </a:rPr>
              <a:t>以上（地域密着型通所介護・認知症対応型通所介護については６カ月に１回以上）開催</a:t>
            </a:r>
            <a:r>
              <a:rPr kumimoji="1" lang="ja-JP" altLang="en-US" sz="1600" dirty="0" smtClean="0">
                <a:latin typeface="游ゴシック" panose="020B0400000000000000" pitchFamily="50" charset="-128"/>
                <a:ea typeface="游ゴシック" panose="020B0400000000000000" pitchFamily="50" charset="-128"/>
              </a:rPr>
              <a:t>する必要があるが、１年に１回しか行っていなかった</a:t>
            </a:r>
            <a:r>
              <a:rPr kumimoji="1" lang="ja-JP" altLang="en-US" sz="1600" dirty="0">
                <a:latin typeface="游ゴシック" panose="020B0400000000000000" pitchFamily="50" charset="-128"/>
                <a:ea typeface="游ゴシック" panose="020B0400000000000000" pitchFamily="50" charset="-128"/>
              </a:rPr>
              <a:t>。</a:t>
            </a:r>
            <a:endParaRPr kumimoji="1" lang="ja-JP" altLang="en-US" sz="8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18160" y="1249071"/>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3024554"/>
            <a:ext cx="11155680" cy="315443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２カ月に１回以上（地域密着型通所介護・認知症対応型通所介護については６カ月に１回以上）開催し、活動状況を報告し、運営推進会議による評価を受けるとともに、運営推進会議から必要な要望、助言等を聴く機会を設けること。</a:t>
            </a:r>
            <a:endParaRPr kumimoji="1" lang="en-US" altLang="ja-JP" sz="1600" dirty="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テレビ電話装置等を活用して行うことができる。ただし、利用者又はその家族が参加する場合は、当該利用者等の同意をもらうこと</a:t>
            </a:r>
            <a:r>
              <a:rPr lang="ja-JP" altLang="en-US" sz="1600" dirty="0" smtClean="0">
                <a:latin typeface="游ゴシック" panose="020B0400000000000000" pitchFamily="50" charset="-128"/>
                <a:ea typeface="游ゴシック" panose="020B0400000000000000" pitchFamily="50" charset="-128"/>
              </a:rPr>
              <a:t>。なお、テレビ電話装置等の活用に</a:t>
            </a:r>
            <a:r>
              <a:rPr lang="ja-JP" altLang="en-US" sz="1600" dirty="0">
                <a:latin typeface="游ゴシック" panose="020B0400000000000000" pitchFamily="50" charset="-128"/>
                <a:ea typeface="游ゴシック" panose="020B0400000000000000" pitchFamily="50" charset="-128"/>
              </a:rPr>
              <a:t>当たって</a:t>
            </a:r>
            <a:r>
              <a:rPr lang="ja-JP" altLang="en-US" sz="1600" dirty="0" smtClean="0">
                <a:latin typeface="游ゴシック" panose="020B0400000000000000" pitchFamily="50" charset="-128"/>
                <a:ea typeface="游ゴシック" panose="020B0400000000000000" pitchFamily="50" charset="-128"/>
              </a:rPr>
              <a:t>は、「医療・介護関係事業者における個人情報の適切な取り扱いのためのガイダンス」「医療情報システムの安全管理に関するガイドライン」を遵守すること。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a:t>
            </a:r>
            <a:r>
              <a:rPr lang="ja-JP" altLang="ja-JP" sz="1600" dirty="0">
                <a:latin typeface="游ゴシック" panose="020B0400000000000000" pitchFamily="50" charset="-128"/>
                <a:ea typeface="游ゴシック" panose="020B0400000000000000" pitchFamily="50" charset="-128"/>
              </a:rPr>
              <a:t>運営推進会議を複数の事業所で合同開催する場合については</a:t>
            </a:r>
            <a:r>
              <a:rPr lang="ja-JP" altLang="ja-JP" sz="1600"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利用者</a:t>
            </a:r>
            <a:r>
              <a:rPr lang="ja-JP" altLang="ja-JP" sz="1600" dirty="0">
                <a:latin typeface="游ゴシック" panose="020B0400000000000000" pitchFamily="50" charset="-128"/>
                <a:ea typeface="游ゴシック" panose="020B0400000000000000" pitchFamily="50" charset="-128"/>
              </a:rPr>
              <a:t>及び利用者家族について</a:t>
            </a:r>
            <a:r>
              <a:rPr lang="ja-JP" altLang="ja-JP" sz="1600" dirty="0" smtClean="0">
                <a:latin typeface="游ゴシック" panose="020B0400000000000000" pitchFamily="50" charset="-128"/>
                <a:ea typeface="游ゴシック" panose="020B0400000000000000" pitchFamily="50" charset="-128"/>
              </a:rPr>
              <a:t>は</a:t>
            </a:r>
            <a:r>
              <a:rPr lang="ja-JP" altLang="ja-JP" sz="1600" dirty="0">
                <a:latin typeface="游ゴシック" panose="020B0400000000000000" pitchFamily="50" charset="-128"/>
                <a:ea typeface="游ゴシック" panose="020B0400000000000000" pitchFamily="50" charset="-128"/>
              </a:rPr>
              <a:t>個人情報・プライバシー</a:t>
            </a:r>
            <a:r>
              <a:rPr lang="ja-JP" altLang="ja-JP" sz="1600" dirty="0" smtClean="0">
                <a:latin typeface="游ゴシック" panose="020B0400000000000000" pitchFamily="50" charset="-128"/>
                <a:ea typeface="游ゴシック" panose="020B0400000000000000" pitchFamily="50" charset="-128"/>
              </a:rPr>
              <a:t>を保護</a:t>
            </a:r>
            <a:r>
              <a:rPr lang="ja-JP" altLang="ja-JP" sz="1600" dirty="0">
                <a:latin typeface="游ゴシック" panose="020B0400000000000000" pitchFamily="50" charset="-128"/>
                <a:ea typeface="游ゴシック" panose="020B0400000000000000" pitchFamily="50" charset="-128"/>
              </a:rPr>
              <a:t>する</a:t>
            </a:r>
            <a:r>
              <a:rPr lang="ja-JP" altLang="ja-JP" sz="1600" dirty="0" smtClean="0">
                <a:latin typeface="游ゴシック" panose="020B0400000000000000" pitchFamily="50" charset="-128"/>
                <a:ea typeface="游ゴシック" panose="020B0400000000000000" pitchFamily="50" charset="-128"/>
              </a:rPr>
              <a:t>こと</a:t>
            </a:r>
            <a:r>
              <a:rPr lang="ja-JP" altLang="en-US" sz="1600" dirty="0" smtClean="0">
                <a:latin typeface="游ゴシック" panose="020B0400000000000000" pitchFamily="50" charset="-128"/>
                <a:ea typeface="游ゴシック" panose="020B0400000000000000" pitchFamily="50" charset="-128"/>
              </a:rPr>
              <a:t>」「</a:t>
            </a:r>
            <a:r>
              <a:rPr lang="ja-JP" altLang="ja-JP" sz="1600" dirty="0">
                <a:latin typeface="游ゴシック" panose="020B0400000000000000" pitchFamily="50" charset="-128"/>
                <a:ea typeface="游ゴシック" panose="020B0400000000000000" pitchFamily="50" charset="-128"/>
              </a:rPr>
              <a:t>同一の日常生活圏域内に所在する事業所である</a:t>
            </a:r>
            <a:r>
              <a:rPr lang="ja-JP" altLang="ja-JP" sz="1600" dirty="0" smtClean="0">
                <a:latin typeface="游ゴシック" panose="020B0400000000000000" pitchFamily="50" charset="-128"/>
                <a:ea typeface="游ゴシック" panose="020B0400000000000000" pitchFamily="50" charset="-128"/>
              </a:rPr>
              <a:t>こと</a:t>
            </a:r>
            <a:r>
              <a:rPr lang="ja-JP" altLang="en-US" sz="1600" dirty="0" smtClean="0">
                <a:latin typeface="游ゴシック" panose="020B0400000000000000" pitchFamily="50" charset="-128"/>
                <a:ea typeface="游ゴシック" panose="020B0400000000000000" pitchFamily="50" charset="-128"/>
              </a:rPr>
              <a:t>」「合</a:t>
            </a:r>
            <a:r>
              <a:rPr lang="ja-JP" altLang="ja-JP" sz="1600" dirty="0" smtClean="0">
                <a:latin typeface="游ゴシック" panose="020B0400000000000000" pitchFamily="50" charset="-128"/>
                <a:ea typeface="游ゴシック" panose="020B0400000000000000" pitchFamily="50" charset="-128"/>
              </a:rPr>
              <a:t>同</a:t>
            </a:r>
            <a:r>
              <a:rPr lang="ja-JP" altLang="ja-JP" sz="1600" dirty="0">
                <a:latin typeface="游ゴシック" panose="020B0400000000000000" pitchFamily="50" charset="-128"/>
                <a:ea typeface="游ゴシック" panose="020B0400000000000000" pitchFamily="50" charset="-128"/>
              </a:rPr>
              <a:t>で開催する回数が、１年度に開催すべき運営推進会議の開催回数の半数</a:t>
            </a:r>
            <a:r>
              <a:rPr lang="ja-JP" altLang="ja-JP" sz="1600" dirty="0" smtClean="0">
                <a:latin typeface="游ゴシック" panose="020B0400000000000000" pitchFamily="50" charset="-128"/>
                <a:ea typeface="游ゴシック" panose="020B0400000000000000" pitchFamily="50" charset="-128"/>
              </a:rPr>
              <a:t>を超えないこと</a:t>
            </a:r>
            <a:r>
              <a:rPr lang="ja-JP" altLang="en-US" sz="1600" dirty="0" smtClean="0">
                <a:latin typeface="游ゴシック" panose="020B0400000000000000" pitchFamily="50" charset="-128"/>
                <a:ea typeface="游ゴシック" panose="020B0400000000000000" pitchFamily="50" charset="-128"/>
              </a:rPr>
              <a:t>」「</a:t>
            </a:r>
            <a:r>
              <a:rPr lang="ja-JP" altLang="ja-JP" sz="1600" dirty="0">
                <a:latin typeface="游ゴシック" panose="020B0400000000000000" pitchFamily="50" charset="-128"/>
                <a:ea typeface="游ゴシック" panose="020B0400000000000000" pitchFamily="50" charset="-128"/>
              </a:rPr>
              <a:t>外部評価を行う運営推進会議は、単独で行う</a:t>
            </a:r>
            <a:r>
              <a:rPr lang="ja-JP" altLang="ja-JP" sz="1600" dirty="0" smtClean="0">
                <a:latin typeface="游ゴシック" panose="020B0400000000000000" pitchFamily="50" charset="-128"/>
                <a:ea typeface="游ゴシック" panose="020B0400000000000000" pitchFamily="50" charset="-128"/>
              </a:rPr>
              <a:t>こと</a:t>
            </a:r>
            <a:r>
              <a:rPr lang="ja-JP" altLang="en-US" sz="1600" dirty="0" smtClean="0">
                <a:latin typeface="游ゴシック" panose="020B0400000000000000" pitchFamily="50" charset="-128"/>
                <a:ea typeface="游ゴシック" panose="020B0400000000000000" pitchFamily="50" charset="-128"/>
              </a:rPr>
              <a:t>」の要件を満たすこと。</a:t>
            </a:r>
            <a:endParaRPr lang="en-US" altLang="ja-JP" sz="1600" dirty="0" smtClean="0">
              <a:latin typeface="游ゴシック" panose="020B0400000000000000" pitchFamily="50" charset="-128"/>
              <a:ea typeface="游ゴシック" panose="020B0400000000000000" pitchFamily="50" charset="-128"/>
            </a:endParaRPr>
          </a:p>
          <a:p>
            <a:endParaRPr lang="ja-JP" altLang="ja-JP" dirty="0"/>
          </a:p>
          <a:p>
            <a:endParaRPr lang="ja-JP" altLang="ja-JP" sz="1600" dirty="0"/>
          </a:p>
          <a:p>
            <a:endParaRPr kumimoji="1" lang="en-US" altLang="ja-JP" sz="8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18160" y="2910253"/>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3085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7</a:t>
            </a:r>
            <a:r>
              <a:rPr kumimoji="1" lang="en-US" altLang="ja-JP" sz="2000" b="1" dirty="0" smtClean="0">
                <a:solidFill>
                  <a:schemeClr val="tx1"/>
                </a:solidFill>
                <a:latin typeface="游ゴシック" panose="020B0400000000000000" pitchFamily="50" charset="-128"/>
                <a:ea typeface="游ゴシック" panose="020B0400000000000000" pitchFamily="50" charset="-128"/>
              </a:rPr>
              <a:t>-2</a:t>
            </a:r>
            <a:r>
              <a:rPr kumimoji="1" lang="ja-JP" altLang="en-US" sz="2000" b="1" dirty="0" err="1" smtClean="0">
                <a:solidFill>
                  <a:schemeClr val="tx1"/>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運営推進会議議（介護・医療連携推進会議</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）に</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p:txBody>
      </p:sp>
      <p:sp>
        <p:nvSpPr>
          <p:cNvPr id="4" name="正方形/長方形 3"/>
          <p:cNvSpPr/>
          <p:nvPr/>
        </p:nvSpPr>
        <p:spPr>
          <a:xfrm>
            <a:off x="518160" y="1160253"/>
            <a:ext cx="11155680" cy="122246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・運営推進会議</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（介護・医療連携推進会議）</a:t>
            </a:r>
            <a:r>
              <a:rPr kumimoji="1" lang="ja-JP" altLang="en-US" sz="1600" dirty="0" smtClean="0">
                <a:latin typeface="游ゴシック" panose="020B0400000000000000" pitchFamily="50" charset="-128"/>
                <a:ea typeface="游ゴシック" panose="020B0400000000000000" pitchFamily="50" charset="-128"/>
              </a:rPr>
              <a:t>の構成員として、地域住民の代表や市職員又は地域包括支援センターの職員が出席していなかった。</a:t>
            </a:r>
            <a:endParaRPr kumimoji="1" lang="ja-JP" altLang="en-US" sz="8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18160" y="1190902"/>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2819181"/>
            <a:ext cx="11155680" cy="206719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800" dirty="0" smtClean="0">
              <a:latin typeface="游ゴシック" panose="020B0400000000000000" pitchFamily="50" charset="-128"/>
              <a:ea typeface="游ゴシック" panose="020B0400000000000000" pitchFamily="50" charset="-128"/>
            </a:endParaRPr>
          </a:p>
          <a:p>
            <a:endParaRPr lang="en-US" altLang="ja-JP" sz="1600" dirty="0" smtClean="0">
              <a:latin typeface="游ゴシック" panose="020B0400000000000000" pitchFamily="50" charset="-128"/>
              <a:ea typeface="游ゴシック" panose="020B0400000000000000" pitchFamily="50" charset="-128"/>
            </a:endParaRPr>
          </a:p>
          <a:p>
            <a:endParaRPr lang="en-US" altLang="ja-JP" sz="1600" dirty="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構成員として「利用者」「利用者の家族」「地域住民の代表」「事業所が所在する市町村の職員又は事業所が所在する区域を管轄する地域包括支援センター職員」「各実施事業について知見を有する者」を含め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dirty="0" smtClean="0"/>
              <a:t>●</a:t>
            </a:r>
            <a:r>
              <a:rPr lang="ja-JP" altLang="en-US" sz="1600" dirty="0" smtClean="0">
                <a:latin typeface="游ゴシック" panose="020B0400000000000000" pitchFamily="50" charset="-128"/>
                <a:ea typeface="游ゴシック" panose="020B0400000000000000" pitchFamily="50" charset="-128"/>
              </a:rPr>
              <a:t>地域の住民の代表者とは、町内会役員、民生委員、老人クラブの代表者等が考えられる。</a:t>
            </a:r>
            <a:endParaRPr lang="ja-JP" altLang="ja-JP" sz="1600" dirty="0">
              <a:latin typeface="游ゴシック" panose="020B0400000000000000" pitchFamily="50" charset="-128"/>
              <a:ea typeface="游ゴシック" panose="020B0400000000000000" pitchFamily="50" charset="-128"/>
            </a:endParaRPr>
          </a:p>
          <a:p>
            <a:endParaRPr lang="ja-JP" altLang="ja-JP" sz="1600" dirty="0"/>
          </a:p>
          <a:p>
            <a:endParaRPr kumimoji="1" lang="en-US" altLang="ja-JP" sz="8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18160" y="2819497"/>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3468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7</a:t>
            </a:r>
            <a:r>
              <a:rPr kumimoji="1" lang="en-US" altLang="ja-JP" sz="2000" b="1" dirty="0" smtClean="0">
                <a:solidFill>
                  <a:srgbClr val="0070C0"/>
                </a:solidFill>
                <a:latin typeface="游ゴシック" panose="020B0400000000000000" pitchFamily="50" charset="-128"/>
                <a:ea typeface="游ゴシック" panose="020B0400000000000000" pitchFamily="50" charset="-128"/>
              </a:rPr>
              <a:t>-</a:t>
            </a:r>
            <a:r>
              <a:rPr kumimoji="1" lang="en-US" altLang="ja-JP" sz="2000" b="1" dirty="0" smtClean="0">
                <a:solidFill>
                  <a:schemeClr val="tx1"/>
                </a:solidFill>
                <a:latin typeface="游ゴシック" panose="020B0400000000000000" pitchFamily="50" charset="-128"/>
                <a:ea typeface="游ゴシック" panose="020B0400000000000000" pitchFamily="50" charset="-128"/>
              </a:rPr>
              <a:t>3</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運営推進会議議（介護・医療連携推進会議</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）に</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p:txBody>
      </p:sp>
      <p:sp>
        <p:nvSpPr>
          <p:cNvPr id="4" name="正方形/長方形 3"/>
          <p:cNvSpPr/>
          <p:nvPr/>
        </p:nvSpPr>
        <p:spPr>
          <a:xfrm>
            <a:off x="518160" y="1248203"/>
            <a:ext cx="11155680" cy="142468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・運営</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推進会議（介護・医療連携推進会議）の</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議事録が記録されていなかった。</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運営</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推進会議（介護・医療連携推進会議）を</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行っているが、報告内容について公表されていなかった。</a:t>
            </a:r>
            <a:endParaRPr kumimoji="1" lang="ja-JP" altLang="en-US" sz="16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18160" y="1248203"/>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3096570"/>
            <a:ext cx="11155680" cy="263205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800" dirty="0" smtClean="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運営</a:t>
            </a:r>
            <a:r>
              <a:rPr lang="ja-JP" altLang="ja-JP" sz="1600" dirty="0">
                <a:latin typeface="游ゴシック" panose="020B0400000000000000" pitchFamily="50" charset="-128"/>
                <a:ea typeface="游ゴシック" panose="020B0400000000000000" pitchFamily="50" charset="-128"/>
              </a:rPr>
              <a:t>推進会議の報告、評価、要望、助言等についての記録を作成すると共に、当該記録を</a:t>
            </a:r>
            <a:r>
              <a:rPr lang="ja-JP" altLang="ja-JP" sz="1600" dirty="0" smtClean="0">
                <a:latin typeface="游ゴシック" panose="020B0400000000000000" pitchFamily="50" charset="-128"/>
                <a:ea typeface="游ゴシック" panose="020B0400000000000000" pitchFamily="50" charset="-128"/>
              </a:rPr>
              <a:t>公表</a:t>
            </a:r>
            <a:r>
              <a:rPr lang="ja-JP" altLang="en-US" sz="1600" dirty="0">
                <a:latin typeface="游ゴシック" panose="020B0400000000000000" pitchFamily="50" charset="-128"/>
                <a:ea typeface="游ゴシック" panose="020B0400000000000000" pitchFamily="50" charset="-128"/>
              </a:rPr>
              <a:t>すること</a:t>
            </a:r>
            <a:r>
              <a:rPr lang="ja-JP" altLang="en-US" sz="1600" dirty="0" smtClean="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公表</a:t>
            </a:r>
            <a:r>
              <a:rPr lang="ja-JP" altLang="ja-JP" sz="1600" dirty="0">
                <a:latin typeface="游ゴシック" panose="020B0400000000000000" pitchFamily="50" charset="-128"/>
                <a:ea typeface="游ゴシック" panose="020B0400000000000000" pitchFamily="50" charset="-128"/>
              </a:rPr>
              <a:t>の</a:t>
            </a:r>
            <a:r>
              <a:rPr lang="ja-JP" altLang="ja-JP" sz="1600" dirty="0" smtClean="0">
                <a:latin typeface="游ゴシック" panose="020B0400000000000000" pitchFamily="50" charset="-128"/>
                <a:ea typeface="游ゴシック" panose="020B0400000000000000" pitchFamily="50" charset="-128"/>
              </a:rPr>
              <a:t>仕方</a:t>
            </a:r>
            <a:r>
              <a:rPr lang="ja-JP" altLang="en-US" sz="1600" dirty="0">
                <a:latin typeface="游ゴシック" panose="020B0400000000000000" pitchFamily="50" charset="-128"/>
                <a:ea typeface="游ゴシック" panose="020B0400000000000000" pitchFamily="50" charset="-128"/>
              </a:rPr>
              <a:t>として</a:t>
            </a:r>
            <a:r>
              <a:rPr lang="ja-JP" altLang="en-US" sz="1600" dirty="0" smtClean="0">
                <a:latin typeface="游ゴシック" panose="020B0400000000000000" pitchFamily="50" charset="-128"/>
                <a:ea typeface="游ゴシック" panose="020B0400000000000000" pitchFamily="50" charset="-128"/>
              </a:rPr>
              <a:t>は、</a:t>
            </a:r>
            <a:r>
              <a:rPr lang="ja-JP" altLang="en-US" sz="1600" dirty="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事業所</a:t>
            </a:r>
            <a:r>
              <a:rPr lang="ja-JP" altLang="ja-JP" sz="1600" dirty="0">
                <a:latin typeface="游ゴシック" panose="020B0400000000000000" pitchFamily="50" charset="-128"/>
                <a:ea typeface="游ゴシック" panose="020B0400000000000000" pitchFamily="50" charset="-128"/>
              </a:rPr>
              <a:t>のホームページに</a:t>
            </a:r>
            <a:r>
              <a:rPr lang="ja-JP" altLang="ja-JP" sz="1600" dirty="0" smtClean="0">
                <a:latin typeface="游ゴシック" panose="020B0400000000000000" pitchFamily="50" charset="-128"/>
                <a:ea typeface="游ゴシック" panose="020B0400000000000000" pitchFamily="50" charset="-128"/>
              </a:rPr>
              <a:t>掲載</a:t>
            </a:r>
            <a:r>
              <a:rPr lang="ja-JP" altLang="en-US"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事業所</a:t>
            </a:r>
            <a:r>
              <a:rPr lang="ja-JP" altLang="ja-JP" sz="1600" dirty="0">
                <a:latin typeface="游ゴシック" panose="020B0400000000000000" pitchFamily="50" charset="-128"/>
                <a:ea typeface="游ゴシック" panose="020B0400000000000000" pitchFamily="50" charset="-128"/>
              </a:rPr>
              <a:t>の玄関など、訪問者が見やすいところへ</a:t>
            </a:r>
            <a:r>
              <a:rPr lang="ja-JP" altLang="ja-JP" sz="1600" dirty="0" smtClean="0">
                <a:latin typeface="游ゴシック" panose="020B0400000000000000" pitchFamily="50" charset="-128"/>
                <a:ea typeface="游ゴシック" panose="020B0400000000000000" pitchFamily="50" charset="-128"/>
              </a:rPr>
              <a:t>掲示</a:t>
            </a:r>
            <a:r>
              <a:rPr lang="ja-JP" altLang="en-US"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会報</a:t>
            </a:r>
            <a:r>
              <a:rPr lang="ja-JP" altLang="ja-JP" sz="1600" dirty="0">
                <a:latin typeface="游ゴシック" panose="020B0400000000000000" pitchFamily="50" charset="-128"/>
                <a:ea typeface="游ゴシック" panose="020B0400000000000000" pitchFamily="50" charset="-128"/>
              </a:rPr>
              <a:t>などにより、利用者宅、地域団体、会議出席者その他の関係者へ</a:t>
            </a:r>
            <a:r>
              <a:rPr lang="ja-JP" altLang="ja-JP" sz="1600" dirty="0" smtClean="0">
                <a:latin typeface="游ゴシック" panose="020B0400000000000000" pitchFamily="50" charset="-128"/>
                <a:ea typeface="游ゴシック" panose="020B0400000000000000" pitchFamily="50" charset="-128"/>
              </a:rPr>
              <a:t>配布</a:t>
            </a:r>
            <a:r>
              <a:rPr lang="ja-JP" altLang="en-US" sz="1600" dirty="0" smtClean="0">
                <a:latin typeface="游ゴシック" panose="020B0400000000000000" pitchFamily="50" charset="-128"/>
                <a:ea typeface="游ゴシック" panose="020B0400000000000000" pitchFamily="50" charset="-128"/>
              </a:rPr>
              <a:t>」などがあげられる。</a:t>
            </a:r>
            <a:endParaRPr lang="en-US" altLang="ja-JP" sz="1600" dirty="0" smtClean="0">
              <a:latin typeface="游ゴシック" panose="020B0400000000000000" pitchFamily="50" charset="-128"/>
              <a:ea typeface="游ゴシック" panose="020B0400000000000000" pitchFamily="50" charset="-128"/>
            </a:endParaRPr>
          </a:p>
          <a:p>
            <a:endParaRPr lang="ja-JP" altLang="ja-JP" sz="1600" dirty="0"/>
          </a:p>
          <a:p>
            <a:endParaRPr kumimoji="1" lang="en-US" altLang="ja-JP" sz="8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18160" y="3085068"/>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805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211016"/>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8</a:t>
            </a:r>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-1</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自己評価・外部評価について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（小規模多機能型居宅介護、看護小規模多機能型居宅介護、定期巡回随時対応型訪問介護看護）</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1001586"/>
            <a:ext cx="11155680" cy="131917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lang="en-US" altLang="ja-JP" sz="1600" dirty="0" smtClean="0"/>
          </a:p>
          <a:p>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・年に１回、</a:t>
            </a:r>
            <a:r>
              <a:rPr lang="ja-JP" altLang="ja-JP" sz="1600" dirty="0" smtClean="0">
                <a:latin typeface="游ゴシック" panose="020B0400000000000000" pitchFamily="50" charset="-128"/>
                <a:ea typeface="游ゴシック" panose="020B0400000000000000" pitchFamily="50" charset="-128"/>
              </a:rPr>
              <a:t>自己</a:t>
            </a:r>
            <a:r>
              <a:rPr lang="ja-JP" altLang="ja-JP" sz="1600" dirty="0">
                <a:latin typeface="游ゴシック" panose="020B0400000000000000" pitchFamily="50" charset="-128"/>
                <a:ea typeface="游ゴシック" panose="020B0400000000000000" pitchFamily="50" charset="-128"/>
              </a:rPr>
              <a:t>評価と外部評価が行われていなかった</a:t>
            </a:r>
            <a:r>
              <a:rPr lang="ja-JP" altLang="ja-JP" sz="1600" dirty="0" smtClean="0">
                <a:latin typeface="游ゴシック" panose="020B0400000000000000" pitchFamily="50" charset="-128"/>
                <a:ea typeface="游ゴシック" panose="020B0400000000000000" pitchFamily="50" charset="-128"/>
              </a:rPr>
              <a:t>。</a:t>
            </a:r>
            <a:endParaRPr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・外部評価の結果を利用者及び利用者の家族へ提供していなかった</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・外部評価の結果を公表していなかった</a:t>
            </a:r>
            <a:endParaRPr kumimoji="1" lang="en-US" altLang="ja-JP" sz="16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18160" y="100158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2492828"/>
            <a:ext cx="11155680" cy="348958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dirty="0" smtClean="0"/>
          </a:p>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ja-JP" sz="1600" dirty="0" smtClean="0">
                <a:latin typeface="游ゴシック" panose="020B0400000000000000" pitchFamily="50" charset="-128"/>
                <a:ea typeface="游ゴシック" panose="020B0400000000000000" pitchFamily="50" charset="-128"/>
              </a:rPr>
              <a:t>●１年に１回以上、サービスの改善及び質の向上を目的として、各事業所が自ら提供するサービスについて評価・点検（自己評価）を行うこと。</a:t>
            </a:r>
            <a:endParaRPr lang="ja-JP" altLang="ja-JP" sz="1600" dirty="0" smtClean="0">
              <a:latin typeface="游ゴシック" panose="020B0400000000000000" pitchFamily="50" charset="-128"/>
              <a:ea typeface="游ゴシック" panose="020B0400000000000000" pitchFamily="50" charset="-128"/>
            </a:endParaRPr>
          </a:p>
          <a:p>
            <a:r>
              <a:rPr lang="ja-JP" altLang="ja-JP" sz="1600" dirty="0" smtClean="0">
                <a:latin typeface="游ゴシック" panose="020B0400000000000000" pitchFamily="50" charset="-128"/>
                <a:ea typeface="游ゴシック" panose="020B0400000000000000" pitchFamily="50" charset="-128"/>
              </a:rPr>
              <a:t>●</a:t>
            </a:r>
            <a:r>
              <a:rPr kumimoji="1" lang="ja-JP" altLang="ja-JP" sz="1600" dirty="0" smtClean="0">
                <a:latin typeface="游ゴシック" panose="020B0400000000000000" pitchFamily="50" charset="-128"/>
                <a:ea typeface="游ゴシック" panose="020B0400000000000000" pitchFamily="50" charset="-128"/>
              </a:rPr>
              <a:t>当該自己評価結果について、（介護・医療連携推進会議）運営推進会議において第三者の観点からサービスの評価（外部評価）を行うこと。</a:t>
            </a:r>
            <a:r>
              <a:rPr lang="ja-JP" altLang="ja-JP" sz="1600" dirty="0" smtClean="0">
                <a:latin typeface="游ゴシック" panose="020B0400000000000000" pitchFamily="50" charset="-128"/>
                <a:ea typeface="游ゴシック" panose="020B0400000000000000" pitchFamily="50" charset="-128"/>
              </a:rPr>
              <a:t>（外部評価を行う運営推進会議は、各事業所単独で行うこと。）</a:t>
            </a:r>
          </a:p>
          <a:p>
            <a:r>
              <a:rPr lang="ja-JP" altLang="ja-JP" sz="1600" dirty="0" smtClean="0">
                <a:latin typeface="游ゴシック" panose="020B0400000000000000" pitchFamily="50" charset="-128"/>
                <a:ea typeface="游ゴシック" panose="020B0400000000000000" pitchFamily="50" charset="-128"/>
              </a:rPr>
              <a:t>●自己評価結果及び外部評価結果は、利用者及び利用者の家族へ提供すること</a:t>
            </a:r>
            <a:endParaRPr lang="en-US" altLang="ja-JP" sz="1600" dirty="0" smtClean="0">
              <a:latin typeface="游ゴシック" panose="020B0400000000000000" pitchFamily="50" charset="-128"/>
              <a:ea typeface="游ゴシック" panose="020B0400000000000000" pitchFamily="50" charset="-128"/>
            </a:endParaRPr>
          </a:p>
          <a:p>
            <a:r>
              <a:rPr lang="ja-JP" altLang="ja-JP" sz="1600" dirty="0" smtClean="0">
                <a:latin typeface="游ゴシック" panose="020B0400000000000000" pitchFamily="50" charset="-128"/>
                <a:ea typeface="游ゴシック" panose="020B0400000000000000" pitchFamily="50" charset="-128"/>
              </a:rPr>
              <a:t>●介護サービス情報公開システムの活用、法人のホームページの掲載、事業所内の者にも確認しやすい場所へ掲示等により公表すること。</a:t>
            </a:r>
          </a:p>
          <a:p>
            <a:r>
              <a:rPr lang="ja-JP" altLang="ja-JP" sz="1600" dirty="0" smtClean="0">
                <a:latin typeface="游ゴシック" panose="020B0400000000000000" pitchFamily="50" charset="-128"/>
                <a:ea typeface="游ゴシック" panose="020B0400000000000000" pitchFamily="50" charset="-128"/>
              </a:rPr>
              <a:t>●自己評価について、当該事業所として提供するサービスについて個々の従業者の問題意識を向上させ、事業所全体の質の向上につなげていくことを目指すものとなっていること。</a:t>
            </a:r>
          </a:p>
          <a:p>
            <a:r>
              <a:rPr lang="ja-JP" altLang="ja-JP" sz="1600" dirty="0" smtClean="0">
                <a:latin typeface="游ゴシック" panose="020B0400000000000000" pitchFamily="50" charset="-128"/>
                <a:ea typeface="游ゴシック" panose="020B0400000000000000" pitchFamily="50" charset="-128"/>
              </a:rPr>
              <a:t>●外部評価は、当該事業所で提供されているサービスの内容や課題等について共有を図るとともに、第三者の観点から評価を行うことにより、新たな課題や改善点を明らかにすること。</a:t>
            </a:r>
            <a:endParaRPr kumimoji="1" lang="en-US" altLang="ja-JP" sz="16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18160" y="2492828"/>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1351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211016"/>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8</a:t>
            </a:r>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-2</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自己評価・外部評価について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70328" y="1154710"/>
            <a:ext cx="11155680" cy="97302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lang="en-US" altLang="ja-JP" sz="1600" dirty="0" smtClean="0">
              <a:latin typeface="游ゴシック" panose="020B0400000000000000" pitchFamily="50" charset="-128"/>
              <a:ea typeface="游ゴシック" panose="020B0400000000000000" pitchFamily="50" charset="-128"/>
            </a:endParaRPr>
          </a:p>
          <a:p>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・年に１回評価機関又は運営推進会議において外部評価が行われていなかった。</a:t>
            </a:r>
            <a:endParaRPr lang="en-US" altLang="ja-JP" sz="1600" dirty="0" smtClean="0">
              <a:latin typeface="游ゴシック" panose="020B0400000000000000" pitchFamily="50" charset="-128"/>
              <a:ea typeface="游ゴシック" panose="020B0400000000000000" pitchFamily="50" charset="-128"/>
            </a:endParaRPr>
          </a:p>
          <a:p>
            <a:endParaRPr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endParaRPr kumimoji="1" lang="ja-JP" altLang="en-US" sz="16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606083" y="1154710"/>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2891891"/>
            <a:ext cx="11155680" cy="3289101"/>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600" dirty="0" smtClean="0">
                <a:latin typeface="游ゴシック" panose="020B0400000000000000" pitchFamily="50" charset="-128"/>
                <a:ea typeface="游ゴシック" panose="020B0400000000000000" pitchFamily="50" charset="-128"/>
              </a:rPr>
              <a:t>　　</a:t>
            </a:r>
            <a:endParaRPr kumimoji="1" lang="en-US" altLang="ja-JP" sz="1600" dirty="0" smtClean="0">
              <a:latin typeface="游ゴシック" panose="020B0400000000000000" pitchFamily="50" charset="-128"/>
              <a:ea typeface="游ゴシック" panose="020B0400000000000000" pitchFamily="50" charset="-128"/>
            </a:endParaRPr>
          </a:p>
          <a:p>
            <a:endParaRPr lang="en-US" altLang="ja-JP" sz="1600" dirty="0" smtClean="0"/>
          </a:p>
          <a:p>
            <a:r>
              <a:rPr lang="ja-JP" altLang="en-US" sz="1600" dirty="0" smtClean="0">
                <a:latin typeface="游ゴシック" panose="020B0400000000000000" pitchFamily="50" charset="-128"/>
                <a:ea typeface="游ゴシック" panose="020B0400000000000000" pitchFamily="50" charset="-128"/>
              </a:rPr>
              <a:t>●少なくとも年に１回は自己評価及び外部評価を実施すること。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評価機関により外部評価を実施すること。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●運営推進会議を活用し、外部の者による評価を受けた場合は、外部評価を受けたものとみなす。なお、以下の点に留意すること。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　①複数の事業所による合同開催ではなく、単独で開催すること。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　②地域包括支援センターの職員又は市の職員、サービスに関する知見を有し、公正・中立な第三者の立場にある者の参</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　加が必要。</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　③外部評価機関による評価を２年に１回にする受審頻度緩和の要件の一つの「過去に外部評価を５年間継続して実施し　</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　ている」継続年数に含めることはできない。</a:t>
            </a:r>
            <a:endParaRPr lang="ja-JP" altLang="ja-JP" sz="1600" dirty="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70328" y="2891891"/>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3895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17</a:t>
            </a:fld>
            <a:endParaRPr kumimoji="1" lang="ja-JP" altLang="en-US" dirty="0"/>
          </a:p>
        </p:txBody>
      </p:sp>
      <p:sp>
        <p:nvSpPr>
          <p:cNvPr id="7" name="コンテンツ プレースホルダー 4"/>
          <p:cNvSpPr txBox="1">
            <a:spLocks/>
          </p:cNvSpPr>
          <p:nvPr/>
        </p:nvSpPr>
        <p:spPr>
          <a:xfrm>
            <a:off x="1559496" y="1772816"/>
            <a:ext cx="9073008" cy="381642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2400" dirty="0"/>
              <a:t>居宅サービス</a:t>
            </a:r>
            <a:r>
              <a:rPr lang="ja-JP" altLang="en-US" sz="2400" dirty="0" smtClean="0"/>
              <a:t>担当</a:t>
            </a:r>
            <a:r>
              <a:rPr lang="ja-JP" altLang="en-US" sz="2400" dirty="0"/>
              <a:t> </a:t>
            </a:r>
            <a:r>
              <a:rPr lang="ja-JP" altLang="en-US" sz="2400" dirty="0" smtClean="0"/>
              <a:t>                </a:t>
            </a:r>
            <a:r>
              <a:rPr lang="en-US" altLang="ja-JP" sz="2400" dirty="0" smtClean="0"/>
              <a:t>06-6155-4668</a:t>
            </a:r>
            <a:endParaRPr lang="en-US" altLang="ja-JP" sz="2400" dirty="0"/>
          </a:p>
          <a:p>
            <a:pPr marL="0" indent="0">
              <a:buNone/>
            </a:pPr>
            <a:r>
              <a:rPr lang="ja-JP" altLang="en-US" sz="2400" dirty="0"/>
              <a:t>地域密着型サービス</a:t>
            </a:r>
            <a:r>
              <a:rPr lang="ja-JP" altLang="en-US" sz="2400" dirty="0" smtClean="0"/>
              <a:t>担当    </a:t>
            </a:r>
            <a:r>
              <a:rPr lang="en-US" altLang="ja-JP" sz="2400" dirty="0" smtClean="0"/>
              <a:t>06-6155-4667</a:t>
            </a:r>
            <a:endParaRPr lang="en-US" altLang="ja-JP" sz="2400" dirty="0"/>
          </a:p>
          <a:p>
            <a:pPr marL="0" indent="0">
              <a:buNone/>
            </a:pPr>
            <a:r>
              <a:rPr lang="ja-JP" altLang="en-US" sz="2400" dirty="0"/>
              <a:t>施設サービス担当　　　　</a:t>
            </a:r>
            <a:r>
              <a:rPr lang="ja-JP" altLang="en-US" sz="2400" dirty="0" smtClean="0"/>
              <a:t>     </a:t>
            </a:r>
            <a:r>
              <a:rPr lang="en-US" altLang="ja-JP" sz="2400" dirty="0" smtClean="0"/>
              <a:t>06-6105-8009</a:t>
            </a:r>
            <a:r>
              <a:rPr lang="ja-JP" altLang="en-US" sz="2400" dirty="0"/>
              <a:t>　</a:t>
            </a:r>
            <a:endParaRPr lang="en-US" altLang="ja-JP" sz="2400" dirty="0"/>
          </a:p>
          <a:p>
            <a:pPr marL="0" indent="0">
              <a:buNone/>
            </a:pPr>
            <a:r>
              <a:rPr lang="ja-JP" altLang="en-US" sz="2400" dirty="0"/>
              <a:t>メールアドレス　　　　</a:t>
            </a:r>
            <a:r>
              <a:rPr lang="ja-JP" altLang="en-US" b="1" u="sng" dirty="0"/>
              <a:t>　</a:t>
            </a:r>
            <a:r>
              <a:rPr lang="en-US" altLang="ja-JP" b="1" u="sng" dirty="0"/>
              <a:t>fsk-kaigo@city.suita.osaka.jp</a:t>
            </a:r>
            <a:endParaRPr lang="en-US" altLang="ja-JP" sz="2400" b="1" u="sng" dirty="0"/>
          </a:p>
        </p:txBody>
      </p:sp>
      <p:sp>
        <p:nvSpPr>
          <p:cNvPr id="4" name="Rectangle 1"/>
          <p:cNvSpPr>
            <a:spLocks noGrp="1"/>
          </p:cNvSpPr>
          <p:nvPr>
            <p:ph type="title"/>
          </p:nvPr>
        </p:nvSpPr>
        <p:spPr>
          <a:xfrm>
            <a:off x="2209800" y="227930"/>
            <a:ext cx="8134672" cy="1112838"/>
          </a:xfrm>
        </p:spPr>
        <p:txBody>
          <a:bodyPr>
            <a:noAutofit/>
          </a:bodyPr>
          <a:lstStyle/>
          <a:p>
            <a:r>
              <a:rPr lang="ja-JP" altLang="en-US" sz="2800" b="1" dirty="0"/>
              <a:t>福祉指導監査室へ</a:t>
            </a:r>
            <a:r>
              <a:rPr lang="ja-JP" altLang="en-US" sz="2800" b="1" dirty="0" smtClean="0"/>
              <a:t>のお問合せ先につ</a:t>
            </a:r>
            <a:r>
              <a:rPr lang="ja-JP" altLang="en-US" sz="2800" b="1" dirty="0"/>
              <a:t>いて</a:t>
            </a:r>
            <a:endParaRPr lang="en-US" sz="2800" b="1" dirty="0"/>
          </a:p>
        </p:txBody>
      </p:sp>
    </p:spTree>
    <p:extLst>
      <p:ext uri="{BB962C8B-B14F-4D97-AF65-F5344CB8AC3E}">
        <p14:creationId xmlns:p14="http://schemas.microsoft.com/office/powerpoint/2010/main" val="5231110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82615" y="238336"/>
            <a:ext cx="9117623" cy="498452"/>
          </a:xfrm>
        </p:spPr>
        <p:txBody>
          <a:bodyPr>
            <a:noAutofit/>
          </a:bodyPr>
          <a:lstStyle/>
          <a:p>
            <a:r>
              <a:rPr lang="ja-JP" altLang="en-US" sz="2400" b="1" dirty="0"/>
              <a:t>電子申込システムで集団指導の受講報告を御提出いただく際のお願い</a:t>
            </a:r>
            <a:endParaRPr lang="en-US" sz="2400" b="1" dirty="0"/>
          </a:p>
        </p:txBody>
      </p:sp>
      <p:sp>
        <p:nvSpPr>
          <p:cNvPr id="7" name="コンテンツ プレースホルダー 4"/>
          <p:cNvSpPr txBox="1">
            <a:spLocks/>
          </p:cNvSpPr>
          <p:nvPr/>
        </p:nvSpPr>
        <p:spPr>
          <a:xfrm>
            <a:off x="1582615" y="1052736"/>
            <a:ext cx="9117623" cy="345638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集団指導の動画を見終えられましたら、電子申込システムから受講の御報告をお願いします。恐れ入りますが、その御報告の際にお願いしたいことがございます。</a:t>
            </a:r>
            <a:endParaRPr lang="en-US" altLang="ja-JP" sz="18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受講報告を御提出いただく際に、誤った内容が入力されることがあり、毎年、確認作業にかなりの時間がかかっております。</a:t>
            </a: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電子申込システムには、福祉指導監査室が発行した指定書に記載されている、正確な事業所名、事業所番号、サービス名を御入力ください。</a:t>
            </a:r>
            <a:endParaRPr lang="en-US" altLang="ja-JP" sz="18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通称の事業所名が入力されている、事業所名を記載いただく欄にサービス名が一緒に入力されている、介護予防のサービスをされている事業所が介護予防支援にチェックを入れられているなどの誤りが多くみられます。</a:t>
            </a: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お手数をおかけしますが、指定書を見ながら御入力いただく</a:t>
            </a:r>
            <a:r>
              <a:rPr lang="ja-JP" altLang="en-US" sz="1800" dirty="0" smtClean="0">
                <a:solidFill>
                  <a:prstClr val="black"/>
                </a:solidFill>
                <a:latin typeface="游ゴシック" panose="020B0400000000000000" pitchFamily="50" charset="-128"/>
                <a:ea typeface="游ゴシック" panose="020B0400000000000000" pitchFamily="50" charset="-128"/>
              </a:rPr>
              <a:t>ようお願い</a:t>
            </a:r>
            <a:r>
              <a:rPr lang="ja-JP" altLang="en-US" sz="1800" dirty="0">
                <a:solidFill>
                  <a:prstClr val="black"/>
                </a:solidFill>
                <a:latin typeface="游ゴシック" panose="020B0400000000000000" pitchFamily="50" charset="-128"/>
                <a:ea typeface="游ゴシック" panose="020B0400000000000000" pitchFamily="50" charset="-128"/>
              </a:rPr>
              <a:t>します。</a:t>
            </a:r>
            <a:endParaRPr lang="en-US" altLang="ja-JP" sz="2400" dirty="0">
              <a:solidFill>
                <a:prstClr val="black"/>
              </a:solidFill>
              <a:latin typeface="Calibri" panose="020F0502020204030204"/>
              <a:ea typeface="游ゴシック" panose="020B0400000000000000" pitchFamily="50" charset="-128"/>
            </a:endParaRPr>
          </a:p>
        </p:txBody>
      </p:sp>
      <p:pic>
        <p:nvPicPr>
          <p:cNvPr id="8" name="図 7"/>
          <p:cNvPicPr>
            <a:picLocks noChangeAspect="1"/>
          </p:cNvPicPr>
          <p:nvPr/>
        </p:nvPicPr>
        <p:blipFill>
          <a:blip r:embed="rId3"/>
          <a:stretch>
            <a:fillRect/>
          </a:stretch>
        </p:blipFill>
        <p:spPr>
          <a:xfrm>
            <a:off x="3287688" y="4572227"/>
            <a:ext cx="5112568" cy="2204864"/>
          </a:xfrm>
          <a:prstGeom prst="rect">
            <a:avLst/>
          </a:prstGeom>
        </p:spPr>
      </p:pic>
    </p:spTree>
    <p:extLst>
      <p:ext uri="{BB962C8B-B14F-4D97-AF65-F5344CB8AC3E}">
        <p14:creationId xmlns:p14="http://schemas.microsoft.com/office/powerpoint/2010/main" val="7007650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8" name="タイトル 7"/>
          <p:cNvSpPr>
            <a:spLocks noGrp="1"/>
          </p:cNvSpPr>
          <p:nvPr>
            <p:ph type="title"/>
          </p:nvPr>
        </p:nvSpPr>
        <p:spPr>
          <a:xfrm>
            <a:off x="518747" y="1851843"/>
            <a:ext cx="10621108" cy="1400530"/>
          </a:xfrm>
        </p:spPr>
        <p:txBody>
          <a:bodyPr/>
          <a:lstStyle/>
          <a:p>
            <a:r>
              <a:rPr kumimoji="1" lang="ja-JP" altLang="en-US" dirty="0" smtClean="0">
                <a:solidFill>
                  <a:schemeClr val="bg1"/>
                </a:solidFill>
                <a:latin typeface="+mn-ea"/>
                <a:ea typeface="+mn-ea"/>
              </a:rPr>
              <a:t>以上で、</a:t>
            </a:r>
            <a:r>
              <a:rPr lang="ja-JP" altLang="en-US" dirty="0">
                <a:solidFill>
                  <a:schemeClr val="bg1"/>
                </a:solidFill>
                <a:latin typeface="+mn-ea"/>
                <a:ea typeface="+mn-ea"/>
              </a:rPr>
              <a:t>地域密着型</a:t>
            </a:r>
            <a:r>
              <a:rPr lang="ja-JP" altLang="en-US" dirty="0" smtClean="0">
                <a:solidFill>
                  <a:schemeClr val="bg1"/>
                </a:solidFill>
                <a:latin typeface="+mn-ea"/>
                <a:ea typeface="+mn-ea"/>
              </a:rPr>
              <a:t>サービス</a:t>
            </a:r>
            <a:r>
              <a:rPr lang="ja-JP" altLang="en-US" sz="4000" dirty="0" smtClean="0">
                <a:solidFill>
                  <a:schemeClr val="bg1"/>
                </a:solidFill>
                <a:latin typeface="+mn-ea"/>
                <a:ea typeface="+mn-ea"/>
              </a:rPr>
              <a:t>事業者</a:t>
            </a:r>
            <a:r>
              <a:rPr kumimoji="1" lang="ja-JP" altLang="en-US" dirty="0" smtClean="0">
                <a:solidFill>
                  <a:schemeClr val="bg1"/>
                </a:solidFill>
                <a:latin typeface="+mn-ea"/>
                <a:ea typeface="+mn-ea"/>
              </a:rPr>
              <a:t>の</a:t>
            </a:r>
            <a:r>
              <a:rPr kumimoji="1" lang="en-US" altLang="ja-JP" smtClean="0">
                <a:solidFill>
                  <a:schemeClr val="bg1"/>
                </a:solidFill>
                <a:latin typeface="+mn-ea"/>
                <a:ea typeface="+mn-ea"/>
              </a:rPr>
              <a:t/>
            </a:r>
            <a:br>
              <a:rPr kumimoji="1" lang="en-US" altLang="ja-JP" smtClean="0">
                <a:solidFill>
                  <a:schemeClr val="bg1"/>
                </a:solidFill>
                <a:latin typeface="+mn-ea"/>
                <a:ea typeface="+mn-ea"/>
              </a:rPr>
            </a:br>
            <a:r>
              <a:rPr kumimoji="1" lang="ja-JP" altLang="en-US" smtClean="0">
                <a:solidFill>
                  <a:schemeClr val="bg1"/>
                </a:solidFill>
                <a:latin typeface="+mn-ea"/>
                <a:ea typeface="+mn-ea"/>
              </a:rPr>
              <a:t>集団</a:t>
            </a:r>
            <a:r>
              <a:rPr kumimoji="1" lang="ja-JP" altLang="en-US" dirty="0" smtClean="0">
                <a:solidFill>
                  <a:schemeClr val="bg1"/>
                </a:solidFill>
                <a:latin typeface="+mn-ea"/>
                <a:ea typeface="+mn-ea"/>
              </a:rPr>
              <a:t>指導を終わります。</a:t>
            </a:r>
            <a:r>
              <a:rPr kumimoji="1" lang="en-US" altLang="ja-JP" dirty="0" smtClean="0">
                <a:solidFill>
                  <a:schemeClr val="bg1"/>
                </a:solidFill>
                <a:latin typeface="+mn-ea"/>
                <a:ea typeface="+mn-ea"/>
              </a:rPr>
              <a:t/>
            </a:r>
            <a:br>
              <a:rPr kumimoji="1" lang="en-US" altLang="ja-JP" dirty="0" smtClean="0">
                <a:solidFill>
                  <a:schemeClr val="bg1"/>
                </a:solidFill>
                <a:latin typeface="+mn-ea"/>
                <a:ea typeface="+mn-ea"/>
              </a:rPr>
            </a:br>
            <a:r>
              <a:rPr kumimoji="1" lang="en-US" altLang="ja-JP" dirty="0" smtClean="0">
                <a:solidFill>
                  <a:schemeClr val="bg1"/>
                </a:solidFill>
                <a:latin typeface="+mn-ea"/>
                <a:ea typeface="+mn-ea"/>
              </a:rPr>
              <a:t/>
            </a:r>
            <a:br>
              <a:rPr kumimoji="1" lang="en-US" altLang="ja-JP" dirty="0" smtClean="0">
                <a:solidFill>
                  <a:schemeClr val="bg1"/>
                </a:solidFill>
                <a:latin typeface="+mn-ea"/>
                <a:ea typeface="+mn-ea"/>
              </a:rPr>
            </a:br>
            <a:r>
              <a:rPr lang="ja-JP" altLang="en-US" dirty="0" smtClean="0">
                <a:solidFill>
                  <a:schemeClr val="bg1"/>
                </a:solidFill>
                <a:latin typeface="+mn-ea"/>
                <a:ea typeface="+mn-ea"/>
              </a:rPr>
              <a:t>御視聴いただき、ありがとうございました。</a:t>
            </a:r>
            <a:endParaRPr kumimoji="1" lang="ja-JP" altLang="en-US" dirty="0">
              <a:solidFill>
                <a:schemeClr val="bg1"/>
              </a:solidFill>
              <a:latin typeface="+mn-ea"/>
              <a:ea typeface="+mn-ea"/>
            </a:endParaRPr>
          </a:p>
        </p:txBody>
      </p:sp>
    </p:spTree>
    <p:extLst>
      <p:ext uri="{BB962C8B-B14F-4D97-AF65-F5344CB8AC3E}">
        <p14:creationId xmlns:p14="http://schemas.microsoft.com/office/powerpoint/2010/main" val="41398017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8523" y="101671"/>
            <a:ext cx="10058400" cy="756337"/>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dirty="0" err="1" smtClean="0">
                <a:solidFill>
                  <a:schemeClr val="tx1">
                    <a:lumMod val="85000"/>
                    <a:lumOff val="15000"/>
                  </a:schemeClr>
                </a:solidFill>
                <a:latin typeface="游ゴシック" panose="020B0400000000000000" pitchFamily="50" charset="-128"/>
                <a:ea typeface="游ゴシック" panose="020B0400000000000000" pitchFamily="50" charset="-128"/>
              </a:rPr>
              <a:t>ー</a:t>
            </a:r>
            <a:r>
              <a:rPr lang="ja-JP" altLang="en-US" sz="2400" dirty="0" smtClean="0">
                <a:solidFill>
                  <a:schemeClr val="tx1">
                    <a:lumMod val="85000"/>
                    <a:lumOff val="15000"/>
                  </a:schemeClr>
                </a:solidFill>
                <a:latin typeface="游ゴシック" panose="020B0400000000000000" pitchFamily="50" charset="-128"/>
                <a:ea typeface="游ゴシック" panose="020B0400000000000000" pitchFamily="50" charset="-128"/>
              </a:rPr>
              <a:t>目次－</a:t>
            </a:r>
            <a:r>
              <a:rPr lang="ja-JP" altLang="en-US" sz="2400" dirty="0" smtClean="0">
                <a:latin typeface="游ゴシック" panose="020B0400000000000000" pitchFamily="50" charset="-128"/>
                <a:ea typeface="游ゴシック" panose="020B0400000000000000" pitchFamily="50" charset="-128"/>
              </a:rPr>
              <a:t>地域</a:t>
            </a:r>
            <a:r>
              <a:rPr lang="ja-JP" altLang="en-US" sz="2400" dirty="0">
                <a:latin typeface="游ゴシック" panose="020B0400000000000000" pitchFamily="50" charset="-128"/>
                <a:ea typeface="游ゴシック" panose="020B0400000000000000" pitchFamily="50" charset="-128"/>
              </a:rPr>
              <a:t>密着型</a:t>
            </a:r>
            <a:r>
              <a:rPr lang="ja-JP" altLang="en-US" sz="2400" dirty="0" smtClean="0">
                <a:latin typeface="游ゴシック" panose="020B0400000000000000" pitchFamily="50" charset="-128"/>
                <a:ea typeface="游ゴシック" panose="020B0400000000000000" pitchFamily="50" charset="-128"/>
              </a:rPr>
              <a:t>サービス事</a:t>
            </a:r>
            <a:r>
              <a:rPr lang="ja-JP" altLang="en-US" sz="2400" dirty="0">
                <a:latin typeface="游ゴシック" panose="020B0400000000000000" pitchFamily="50" charset="-128"/>
                <a:ea typeface="游ゴシック" panose="020B0400000000000000" pitchFamily="50" charset="-128"/>
              </a:rPr>
              <a:t>業者の主な指導事項</a:t>
            </a:r>
            <a:endParaRPr lang="ja-JP" altLang="en-US" sz="24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3" name="コンテンツ プレースホルダー 2"/>
          <p:cNvSpPr txBox="1">
            <a:spLocks/>
          </p:cNvSpPr>
          <p:nvPr/>
        </p:nvSpPr>
        <p:spPr>
          <a:xfrm>
            <a:off x="808523" y="479841"/>
            <a:ext cx="10533246" cy="462786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１</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人員基準欠如について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endParaRPr lang="en-US" altLang="ja-JP"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２　他市町村の被保険者の利用について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３</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計画の作成について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（認知症対応型共同生活介護、（看護）小規模多機能型居宅介護、地域密着型介護老人福祉施設入所者生活介護）</a:t>
            </a:r>
            <a:endPar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４</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身体拘束廃止未実施減算について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zh-TW"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認知症対応型共同生活介護、地域密着型介護老人福祉施設入所者生活介護</a:t>
            </a:r>
            <a:r>
              <a:rPr lang="ja-JP" altLang="en-US" sz="1400" u="dotted" dirty="0" err="1">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400" u="dotted" dirty="0">
                <a:solidFill>
                  <a:schemeClr val="tx1">
                    <a:lumMod val="85000"/>
                    <a:lumOff val="15000"/>
                  </a:schemeClr>
                </a:solidFill>
                <a:latin typeface="游ゴシック" panose="020B0400000000000000" pitchFamily="50" charset="-128"/>
                <a:ea typeface="游ゴシック" panose="020B0400000000000000" pitchFamily="50" charset="-128"/>
              </a:rPr>
              <a:t>小規模多機能型居宅</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介護、</a:t>
            </a:r>
            <a:r>
              <a:rPr lang="ja-JP" altLang="en-US" sz="1400" u="dotted" dirty="0">
                <a:solidFill>
                  <a:schemeClr val="tx1">
                    <a:lumMod val="85000"/>
                    <a:lumOff val="15000"/>
                  </a:schemeClr>
                </a:solidFill>
                <a:latin typeface="游ゴシック" panose="020B0400000000000000" pitchFamily="50" charset="-128"/>
                <a:ea typeface="游ゴシック" panose="020B0400000000000000" pitchFamily="50" charset="-128"/>
              </a:rPr>
              <a:t>看護小規模多機能型居宅介護</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５</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人員配置について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（地域密着型通所介護）</a:t>
            </a:r>
            <a:endParaRPr lang="en-US" altLang="ja-JP"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６</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認知症高齢者の日常生活自立度の判定</a:t>
            </a:r>
            <a:r>
              <a:rPr lang="ja-JP" altLang="en-US" sz="1400" u="dotted" dirty="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endPar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７</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運営推進会議、介護・医療連携推進会議について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endParaRPr lang="en-US" altLang="ja-JP"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８</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自己評価、外部評価について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（認知症対応型共同生活介護、小規模多機能型居宅介護、看護小規模多機能型居宅介護、定期巡回随時対応型訪問介護看護</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p>
          <a:p>
            <a:endParaRPr lang="en-US" altLang="ja-JP"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cxnSp>
        <p:nvCxnSpPr>
          <p:cNvPr id="5" name="直線コネクタ 4"/>
          <p:cNvCxnSpPr/>
          <p:nvPr/>
        </p:nvCxnSpPr>
        <p:spPr>
          <a:xfrm>
            <a:off x="808523" y="479841"/>
            <a:ext cx="10533246" cy="0"/>
          </a:xfrm>
          <a:prstGeom prst="line">
            <a:avLst/>
          </a:prstGeom>
        </p:spPr>
        <p:style>
          <a:lnRef idx="1">
            <a:schemeClr val="dk1"/>
          </a:lnRef>
          <a:fillRef idx="0">
            <a:schemeClr val="dk1"/>
          </a:fillRef>
          <a:effectRef idx="0">
            <a:schemeClr val="dk1"/>
          </a:effectRef>
          <a:fontRef idx="minor">
            <a:schemeClr val="tx1"/>
          </a:fontRef>
        </p:style>
      </p:cxn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6801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１</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、人員基</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準欠如について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1101636"/>
            <a:ext cx="11155680" cy="381435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基準上必要な人員配置ができて</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いない（人員欠如による減算は原則</a:t>
            </a:r>
            <a:r>
              <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100</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分の</a:t>
            </a:r>
            <a:r>
              <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70</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83815513"/>
              </p:ext>
            </p:extLst>
          </p:nvPr>
        </p:nvGraphicFramePr>
        <p:xfrm>
          <a:off x="521698" y="1699648"/>
          <a:ext cx="11155680" cy="3230880"/>
        </p:xfrm>
        <a:graphic>
          <a:graphicData uri="http://schemas.openxmlformats.org/drawingml/2006/table">
            <a:tbl>
              <a:tblPr firstRow="1" bandRow="1">
                <a:tableStyleId>{8799B23B-EC83-4686-B30A-512413B5E67A}</a:tableStyleId>
              </a:tblPr>
              <a:tblGrid>
                <a:gridCol w="4979455">
                  <a:extLst>
                    <a:ext uri="{9D8B030D-6E8A-4147-A177-3AD203B41FA5}">
                      <a16:colId xmlns:a16="http://schemas.microsoft.com/office/drawing/2014/main" val="868365239"/>
                    </a:ext>
                  </a:extLst>
                </a:gridCol>
                <a:gridCol w="6176225">
                  <a:extLst>
                    <a:ext uri="{9D8B030D-6E8A-4147-A177-3AD203B41FA5}">
                      <a16:colId xmlns:a16="http://schemas.microsoft.com/office/drawing/2014/main" val="1327066658"/>
                    </a:ext>
                  </a:extLst>
                </a:gridCol>
              </a:tblGrid>
              <a:tr h="0">
                <a:tc>
                  <a:txBody>
                    <a:bodyPr/>
                    <a:lstStyle/>
                    <a:p>
                      <a:r>
                        <a:rPr kumimoji="1" lang="ja-JP" altLang="en-US" sz="1400" dirty="0" smtClean="0">
                          <a:latin typeface="游ゴシック" panose="020B0400000000000000" pitchFamily="50" charset="-128"/>
                          <a:ea typeface="游ゴシック" panose="020B0400000000000000" pitchFamily="50" charset="-128"/>
                        </a:rPr>
                        <a:t>人員基準欠如の職種</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solidFill>
                      <a:schemeClr val="accent3">
                        <a:lumMod val="60000"/>
                        <a:lumOff val="40000"/>
                      </a:schemeClr>
                    </a:solidFill>
                  </a:tcPr>
                </a:tc>
                <a:tc>
                  <a:txBody>
                    <a:bodyPr/>
                    <a:lstStyle/>
                    <a:p>
                      <a:r>
                        <a:rPr kumimoji="1" lang="ja-JP" altLang="en-US" sz="1400" dirty="0" smtClean="0">
                          <a:latin typeface="游ゴシック" panose="020B0400000000000000" pitchFamily="50" charset="-128"/>
                          <a:ea typeface="游ゴシック" panose="020B0400000000000000" pitchFamily="50" charset="-128"/>
                        </a:rPr>
                        <a:t>減算が行われる期間</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solidFill>
                      <a:schemeClr val="accent3">
                        <a:lumMod val="60000"/>
                        <a:lumOff val="40000"/>
                      </a:schemeClr>
                    </a:solidFill>
                  </a:tcPr>
                </a:tc>
                <a:extLst>
                  <a:ext uri="{0D108BD9-81ED-4DB2-BD59-A6C34878D82A}">
                    <a16:rowId xmlns:a16="http://schemas.microsoft.com/office/drawing/2014/main" val="918243065"/>
                  </a:ext>
                </a:extLst>
              </a:tr>
              <a:tr h="945914">
                <a:tc>
                  <a:txBody>
                    <a:bodyPr/>
                    <a:lstStyle/>
                    <a:p>
                      <a:r>
                        <a:rPr kumimoji="1" lang="ja-JP" altLang="en-US" sz="1400" dirty="0" smtClean="0">
                          <a:latin typeface="游ゴシック" panose="020B0400000000000000" pitchFamily="50" charset="-128"/>
                          <a:ea typeface="游ゴシック" panose="020B0400000000000000" pitchFamily="50" charset="-128"/>
                        </a:rPr>
                        <a:t>看護職員（下記以外）</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介護職員</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小規模多機能型居宅介護・看護小規模多機能型居宅介護従業者（通い及び訪問サービスの提供に当たる者）</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介護従業者（認知症対応型共同生活介護）</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lnB w="12700" cap="flat" cmpd="sng" algn="ctr">
                      <a:solidFill>
                        <a:schemeClr val="tx1"/>
                      </a:solidFill>
                      <a:prstDash val="dot"/>
                      <a:round/>
                      <a:headEnd type="none" w="med" len="med"/>
                      <a:tailEnd type="none" w="med" len="med"/>
                    </a:lnB>
                    <a:solidFill>
                      <a:schemeClr val="accent3">
                        <a:lumMod val="20000"/>
                        <a:lumOff val="80000"/>
                      </a:schemeClr>
                    </a:solidFill>
                  </a:tcPr>
                </a:tc>
                <a:tc>
                  <a:txBody>
                    <a:bodyPr/>
                    <a:lstStyle/>
                    <a:p>
                      <a:r>
                        <a:rPr kumimoji="1" lang="ja-JP" altLang="en-US" sz="1400" dirty="0" smtClean="0">
                          <a:latin typeface="游ゴシック" panose="020B0400000000000000" pitchFamily="50" charset="-128"/>
                          <a:ea typeface="游ゴシック" panose="020B0400000000000000" pitchFamily="50" charset="-128"/>
                        </a:rPr>
                        <a:t>①人員欠如の割合が１割を超える場合</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　人員基準欠如開始月の翌月から解消月まで</a:t>
                      </a:r>
                      <a:endParaRPr kumimoji="1" lang="en-US" altLang="ja-JP" sz="14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②人員欠如の割合が１割以下である場合</a:t>
                      </a:r>
                      <a:endParaRPr kumimoji="1" lang="en-US" altLang="ja-JP" sz="14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　人員基準欠如開始月の翌々月から解消月まで（翌月の末日に人員基準を満たすようになっていれば減算は行われない）</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lnB w="12700" cap="flat" cmpd="sng" algn="ctr">
                      <a:solidFill>
                        <a:schemeClr val="tx1"/>
                      </a:solidFill>
                      <a:prstDash val="dot"/>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4829296"/>
                  </a:ext>
                </a:extLst>
              </a:tr>
              <a:tr h="42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小規模多機能型居宅介護・看護小規模多機能型居宅介護従業者（看護職員）</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lnT w="12700" cap="flat" cmpd="sng" algn="ctr">
                      <a:solidFill>
                        <a:schemeClr val="tx1"/>
                      </a:solidFill>
                      <a:prstDash val="dot"/>
                      <a:round/>
                      <a:headEnd type="none" w="med" len="med"/>
                      <a:tailEnd type="none" w="med" len="med"/>
                    </a:lnT>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人員基準欠如開始月の翌々月から解消月まで（翌月の末日に人員基準を満たすようになっていれば減算は行われない）</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lnT w="12700" cap="flat" cmpd="sng" algn="ctr">
                      <a:solidFill>
                        <a:schemeClr val="tx1"/>
                      </a:solidFill>
                      <a:prstDash val="dot"/>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4062686806"/>
                  </a:ext>
                </a:extLst>
              </a:tr>
              <a:tr h="597419">
                <a:tc>
                  <a:txBody>
                    <a:bodyPr/>
                    <a:lstStyle/>
                    <a:p>
                      <a:r>
                        <a:rPr kumimoji="1" lang="ja-JP" altLang="en-US" sz="1400" dirty="0" smtClean="0">
                          <a:latin typeface="游ゴシック" panose="020B0400000000000000" pitchFamily="50" charset="-128"/>
                          <a:ea typeface="游ゴシック" panose="020B0400000000000000" pitchFamily="50" charset="-128"/>
                        </a:rPr>
                        <a:t>小規模多機能型居宅介護・看護小規模多機能型居宅介護従業者（夜勤職員、宿直職員及びサテライト型事業所の訪問サービスの提供に当たる者）</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noFill/>
                  </a:tcPr>
                </a:tc>
                <a:tc>
                  <a:txBody>
                    <a:bodyPr/>
                    <a:lstStyle/>
                    <a:p>
                      <a:r>
                        <a:rPr kumimoji="1" lang="ja-JP" altLang="en-US" sz="1400" dirty="0" smtClean="0">
                          <a:latin typeface="游ゴシック" panose="020B0400000000000000" pitchFamily="50" charset="-128"/>
                          <a:ea typeface="游ゴシック" panose="020B0400000000000000" pitchFamily="50" charset="-128"/>
                        </a:rPr>
                        <a:t>人員基準欠如の翌月</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noFill/>
                  </a:tcPr>
                </a:tc>
                <a:extLst>
                  <a:ext uri="{0D108BD9-81ED-4DB2-BD59-A6C34878D82A}">
                    <a16:rowId xmlns:a16="http://schemas.microsoft.com/office/drawing/2014/main" val="1743685824"/>
                  </a:ext>
                </a:extLst>
              </a:tr>
              <a:tr h="450626">
                <a:tc>
                  <a:txBody>
                    <a:bodyPr/>
                    <a:lstStyle/>
                    <a:p>
                      <a:r>
                        <a:rPr kumimoji="1" lang="ja-JP" altLang="en-US" sz="1400" dirty="0" smtClean="0">
                          <a:latin typeface="游ゴシック" panose="020B0400000000000000" pitchFamily="50" charset="-128"/>
                          <a:ea typeface="游ゴシック" panose="020B0400000000000000" pitchFamily="50" charset="-128"/>
                        </a:rPr>
                        <a:t>上記以外の従業者</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人員基準欠如開始月の翌々月から解消月まで（翌月の末日に人員基準を満たすようになっていれば減算は行われない）</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solidFill>
                      <a:schemeClr val="accent3">
                        <a:lumMod val="20000"/>
                        <a:lumOff val="80000"/>
                      </a:schemeClr>
                    </a:solidFill>
                  </a:tcPr>
                </a:tc>
                <a:extLst>
                  <a:ext uri="{0D108BD9-81ED-4DB2-BD59-A6C34878D82A}">
                    <a16:rowId xmlns:a16="http://schemas.microsoft.com/office/drawing/2014/main" val="3034128720"/>
                  </a:ext>
                </a:extLst>
              </a:tr>
            </a:tbl>
          </a:graphicData>
        </a:graphic>
      </p:graphicFrame>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5181602"/>
            <a:ext cx="11155680" cy="93181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●必要</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な員数が確保されなくなった場合は、早急に改善すること。</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en-US" altLang="ja-JP" sz="1600" b="1" dirty="0">
                <a:solidFill>
                  <a:srgbClr val="FF0000"/>
                </a:solidFill>
                <a:latin typeface="游ゴシック" panose="020B0400000000000000" pitchFamily="50" charset="-128"/>
                <a:ea typeface="游ゴシック" panose="020B0400000000000000" pitchFamily="50" charset="-128"/>
              </a:rPr>
              <a:t>※</a:t>
            </a:r>
            <a:r>
              <a:rPr kumimoji="1" lang="ja-JP" altLang="en-US" sz="1600" b="1" dirty="0">
                <a:solidFill>
                  <a:srgbClr val="FF0000"/>
                </a:solidFill>
                <a:latin typeface="游ゴシック" panose="020B0400000000000000" pitchFamily="50" charset="-128"/>
                <a:ea typeface="游ゴシック" panose="020B0400000000000000" pitchFamily="50" charset="-128"/>
              </a:rPr>
              <a:t>人員基準を満たさなくなった場合は、速やかに福祉指導監査室に相談すること。</a:t>
            </a:r>
          </a:p>
        </p:txBody>
      </p:sp>
      <p:sp>
        <p:nvSpPr>
          <p:cNvPr id="10" name="角丸四角形 9"/>
          <p:cNvSpPr/>
          <p:nvPr/>
        </p:nvSpPr>
        <p:spPr>
          <a:xfrm>
            <a:off x="508635" y="5030485"/>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改善のポイント</a:t>
            </a:r>
          </a:p>
        </p:txBody>
      </p:sp>
    </p:spTree>
    <p:extLst>
      <p:ext uri="{BB962C8B-B14F-4D97-AF65-F5344CB8AC3E}">
        <p14:creationId xmlns:p14="http://schemas.microsoft.com/office/powerpoint/2010/main" val="323770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２、他</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市町村の被</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保険者の利用について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p:txBody>
      </p:sp>
      <p:sp>
        <p:nvSpPr>
          <p:cNvPr id="4" name="正方形/長方形 3"/>
          <p:cNvSpPr/>
          <p:nvPr/>
        </p:nvSpPr>
        <p:spPr>
          <a:xfrm>
            <a:off x="518160" y="1101636"/>
            <a:ext cx="11155680" cy="3122724"/>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・他市町村の被保険者（住所地特例者以外）を当該市町村及び指定権者（吹田市）の許可なく受け入れている。</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他市町村の被保険者（住所地特例者以外）の住民票を直接、吹田市内の認知症対応型共同生活</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介護事業所など</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に異動させている</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密着型サービスは、高齢者が可能な限り住み慣れた身近な地域において、きめ細かい介護サービスを受けながら生活を継続できるようにとの配慮から、</a:t>
            </a:r>
            <a:r>
              <a:rPr kumimoji="1" lang="ja-JP" altLang="en-US" sz="1400" u="sng" dirty="0" smtClean="0">
                <a:solidFill>
                  <a:srgbClr val="FF0000"/>
                </a:solidFill>
                <a:latin typeface="游ゴシック" panose="020B0400000000000000" pitchFamily="50" charset="-128"/>
                <a:ea typeface="游ゴシック" panose="020B0400000000000000" pitchFamily="50" charset="-128"/>
              </a:rPr>
              <a:t>原則、吹田市</a:t>
            </a:r>
            <a:r>
              <a:rPr kumimoji="1" lang="ja-JP" altLang="en-US" sz="1400" u="sng" dirty="0">
                <a:solidFill>
                  <a:srgbClr val="FF0000"/>
                </a:solidFill>
                <a:latin typeface="游ゴシック" panose="020B0400000000000000" pitchFamily="50" charset="-128"/>
                <a:ea typeface="游ゴシック" panose="020B0400000000000000" pitchFamily="50" charset="-128"/>
              </a:rPr>
              <a:t>の被保険者のみ</a:t>
            </a:r>
            <a:r>
              <a:rPr kumimoji="1" lang="ja-JP" altLang="en-US" sz="1400" u="sng" dirty="0" smtClean="0">
                <a:solidFill>
                  <a:srgbClr val="FF0000"/>
                </a:solidFill>
                <a:latin typeface="游ゴシック" panose="020B0400000000000000" pitchFamily="50" charset="-128"/>
                <a:ea typeface="游ゴシック" panose="020B0400000000000000" pitchFamily="50" charset="-128"/>
              </a:rPr>
              <a:t>が吹田市の地域密着型サービス</a:t>
            </a:r>
            <a:r>
              <a:rPr kumimoji="1" lang="ja-JP" altLang="en-US" sz="1400" u="sng" dirty="0">
                <a:solidFill>
                  <a:srgbClr val="FF0000"/>
                </a:solidFill>
                <a:latin typeface="游ゴシック" panose="020B0400000000000000" pitchFamily="50" charset="-128"/>
                <a:ea typeface="游ゴシック" panose="020B0400000000000000" pitchFamily="50" charset="-128"/>
              </a:rPr>
              <a:t>を利用できる</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こととなっています</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地域密着型特別養護老人ホームにおいて、事業所の所在地を住所とした転入は、明らかに本サービス利用を目的としたものであり、本来の地域密着型サービスの制度の趣旨とは異なりますのでご留意ください</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例外として、他市町村の被保険者が、居住地に住所登録を継続することができない理由があり、住民登録を変更することがやむを得ない場合で、居住している他市町村内の介護サービス事業所の利用が困難である場合等に限り、吹田市への転入による地域密着型サービスの利用を認めています</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4375478"/>
            <a:ext cx="11155680" cy="174859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●利用</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契約前に必要な被保険者証</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の確認、アセスメント等を行い、吹田市の地域密着型サービスを利用できるか確認をすること。</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●他市町村の被保険者から、やむを得ない事情（災害・虐待等）での利用相談があれば</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u="sng" dirty="0" smtClean="0">
                <a:solidFill>
                  <a:srgbClr val="FF0000"/>
                </a:solidFill>
                <a:latin typeface="游ゴシック" panose="020B0400000000000000" pitchFamily="50" charset="-128"/>
                <a:ea typeface="游ゴシック" panose="020B0400000000000000" pitchFamily="50" charset="-128"/>
              </a:rPr>
              <a:t>吹田市（福祉</a:t>
            </a:r>
            <a:r>
              <a:rPr kumimoji="1" lang="ja-JP" altLang="en-US" sz="1600" u="sng" dirty="0">
                <a:solidFill>
                  <a:srgbClr val="FF0000"/>
                </a:solidFill>
                <a:latin typeface="游ゴシック" panose="020B0400000000000000" pitchFamily="50" charset="-128"/>
                <a:ea typeface="游ゴシック" panose="020B0400000000000000" pitchFamily="50" charset="-128"/>
              </a:rPr>
              <a:t>指導</a:t>
            </a:r>
            <a:r>
              <a:rPr kumimoji="1" lang="ja-JP" altLang="en-US" sz="1600" u="sng" dirty="0" smtClean="0">
                <a:solidFill>
                  <a:srgbClr val="FF0000"/>
                </a:solidFill>
                <a:latin typeface="游ゴシック" panose="020B0400000000000000" pitchFamily="50" charset="-128"/>
                <a:ea typeface="游ゴシック" panose="020B0400000000000000" pitchFamily="50" charset="-128"/>
              </a:rPr>
              <a:t>監査室）及び</a:t>
            </a:r>
            <a:r>
              <a:rPr kumimoji="1" lang="ja-JP" altLang="en-US" sz="1600" u="sng" dirty="0">
                <a:solidFill>
                  <a:srgbClr val="FF0000"/>
                </a:solidFill>
                <a:latin typeface="游ゴシック" panose="020B0400000000000000" pitchFamily="50" charset="-128"/>
                <a:ea typeface="游ゴシック" panose="020B0400000000000000" pitchFamily="50" charset="-128"/>
              </a:rPr>
              <a:t>保険者の市町村に事前に相談すること</a:t>
            </a:r>
            <a:r>
              <a:rPr kumimoji="1" lang="ja-JP" altLang="en-US"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a:p>
            <a:r>
              <a:rPr kumimoji="1" lang="en-US" altLang="ja-JP" sz="1600" b="1" dirty="0" smtClean="0">
                <a:solidFill>
                  <a:srgbClr val="FF0000"/>
                </a:solidFill>
                <a:latin typeface="游ゴシック" panose="020B0400000000000000" pitchFamily="50" charset="-128"/>
                <a:ea typeface="游ゴシック" panose="020B0400000000000000" pitchFamily="50" charset="-128"/>
              </a:rPr>
              <a:t>※</a:t>
            </a:r>
            <a:r>
              <a:rPr kumimoji="1" lang="ja-JP" altLang="en-US" sz="1600" b="1" dirty="0" smtClean="0">
                <a:solidFill>
                  <a:srgbClr val="FF0000"/>
                </a:solidFill>
                <a:latin typeface="游ゴシック" panose="020B0400000000000000" pitchFamily="50" charset="-128"/>
                <a:ea typeface="游ゴシック" panose="020B0400000000000000" pitchFamily="50" charset="-128"/>
              </a:rPr>
              <a:t>必ず事前に</a:t>
            </a:r>
            <a:r>
              <a:rPr kumimoji="1" lang="ja-JP" altLang="en-US" sz="1600" b="1" dirty="0">
                <a:solidFill>
                  <a:srgbClr val="FF0000"/>
                </a:solidFill>
                <a:latin typeface="游ゴシック" panose="020B0400000000000000" pitchFamily="50" charset="-128"/>
                <a:ea typeface="游ゴシック" panose="020B0400000000000000" pitchFamily="50" charset="-128"/>
              </a:rPr>
              <a:t>相談していただき、事業所で勝手に判断して、利用を開始することが無いようにしてください。</a:t>
            </a:r>
          </a:p>
          <a:p>
            <a:endParaRPr kumimoji="1" lang="ja-JP" altLang="en-US" sz="16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4224360"/>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改善のポイント</a:t>
            </a:r>
          </a:p>
        </p:txBody>
      </p:sp>
    </p:spTree>
    <p:extLst>
      <p:ext uri="{BB962C8B-B14F-4D97-AF65-F5344CB8AC3E}">
        <p14:creationId xmlns:p14="http://schemas.microsoft.com/office/powerpoint/2010/main" val="273621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779303"/>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3</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計画</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の作成について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、（看護）小規模</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多機能型居宅介護、</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地域密着型介護老人福祉施設入所者</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生活介護）</a:t>
            </a:r>
          </a:p>
        </p:txBody>
      </p:sp>
      <p:sp>
        <p:nvSpPr>
          <p:cNvPr id="4" name="正方形/長方形 3"/>
          <p:cNvSpPr/>
          <p:nvPr/>
        </p:nvSpPr>
        <p:spPr>
          <a:xfrm>
            <a:off x="518160" y="1402420"/>
            <a:ext cx="11155680" cy="163057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利用者の心身の状況、希望及びその置かれている環境を踏まえた計画の作成が行われていない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・アセスメントやモニタリング、サービス担当者会議の記録が不十分。</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・計画の内容について利用者又は家族に対し説明し同意を得ていない、あるいは交付していない。</a:t>
            </a:r>
          </a:p>
          <a:p>
            <a:r>
              <a:rPr kumimoji="1" lang="ja-JP" altLang="en-US" sz="1600" dirty="0">
                <a:latin typeface="游ゴシック" panose="020B0400000000000000" pitchFamily="50" charset="-128"/>
                <a:ea typeface="游ゴシック" panose="020B0400000000000000" pitchFamily="50" charset="-128"/>
              </a:rPr>
              <a:t>・利用者の状態の変化に応じて、適宜</a:t>
            </a:r>
            <a:r>
              <a:rPr kumimoji="1" lang="ja-JP" altLang="en-US" sz="1600" dirty="0" smtClean="0">
                <a:latin typeface="游ゴシック" panose="020B0400000000000000" pitchFamily="50" charset="-128"/>
                <a:ea typeface="游ゴシック" panose="020B0400000000000000" pitchFamily="50" charset="-128"/>
              </a:rPr>
              <a:t>、計画</a:t>
            </a:r>
            <a:r>
              <a:rPr kumimoji="1" lang="ja-JP" altLang="en-US" sz="1600" dirty="0">
                <a:latin typeface="游ゴシック" panose="020B0400000000000000" pitchFamily="50" charset="-128"/>
                <a:ea typeface="游ゴシック" panose="020B0400000000000000" pitchFamily="50" charset="-128"/>
              </a:rPr>
              <a:t>の</a:t>
            </a:r>
            <a:r>
              <a:rPr kumimoji="1" lang="ja-JP" altLang="en-US" sz="1600" dirty="0" smtClean="0">
                <a:latin typeface="游ゴシック" panose="020B0400000000000000" pitchFamily="50" charset="-128"/>
                <a:ea typeface="游ゴシック" panose="020B0400000000000000" pitchFamily="50" charset="-128"/>
              </a:rPr>
              <a:t>見直しや</a:t>
            </a:r>
            <a:r>
              <a:rPr kumimoji="1" lang="ja-JP" altLang="en-US" sz="1600" dirty="0">
                <a:latin typeface="游ゴシック" panose="020B0400000000000000" pitchFamily="50" charset="-128"/>
                <a:ea typeface="游ゴシック" panose="020B0400000000000000" pitchFamily="50" charset="-128"/>
              </a:rPr>
              <a:t>変更がなされていない。</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・ほかの職種の職員と協議を実施していない。実施していても記録がなされていない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1244381"/>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3336091"/>
            <a:ext cx="11155680" cy="282401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計画作成担当者は、利用者の心身の状況、希望及びその置かれている環境を踏まえて、他の介護従業者との協議の上、援助の目標、当該目標を達成するための具体的なサービスの内容等を記載した計画を作成すること</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●サービス内容等への利用者の意向の反映の機会を保障するため、計画作成担当者</a:t>
            </a:r>
            <a:r>
              <a:rPr kumimoji="1" lang="ja-JP" altLang="en-US" sz="1600" dirty="0" smtClean="0">
                <a:latin typeface="游ゴシック" panose="020B0400000000000000" pitchFamily="50" charset="-128"/>
                <a:ea typeface="游ゴシック" panose="020B0400000000000000" pitchFamily="50" charset="-128"/>
              </a:rPr>
              <a:t>は計画</a:t>
            </a:r>
            <a:r>
              <a:rPr kumimoji="1" lang="ja-JP" altLang="en-US" sz="1600" dirty="0">
                <a:latin typeface="游ゴシック" panose="020B0400000000000000" pitchFamily="50" charset="-128"/>
                <a:ea typeface="游ゴシック" panose="020B0400000000000000" pitchFamily="50" charset="-128"/>
              </a:rPr>
              <a:t>の作成に当たっては、その内容等を説明した上で利用者の同意を得ること。</a:t>
            </a:r>
            <a:r>
              <a:rPr kumimoji="1" lang="ja-JP" altLang="en-US" sz="1600" dirty="0" smtClean="0">
                <a:latin typeface="游ゴシック" panose="020B0400000000000000" pitchFamily="50" charset="-128"/>
                <a:ea typeface="游ゴシック" panose="020B0400000000000000" pitchFamily="50" charset="-128"/>
              </a:rPr>
              <a:t>また、当該</a:t>
            </a:r>
            <a:r>
              <a:rPr kumimoji="1" lang="ja-JP" altLang="en-US" sz="1600" dirty="0">
                <a:latin typeface="游ゴシック" panose="020B0400000000000000" pitchFamily="50" charset="-128"/>
                <a:ea typeface="游ゴシック" panose="020B0400000000000000" pitchFamily="50" charset="-128"/>
              </a:rPr>
              <a:t>計画を利用者に交付すること。</a:t>
            </a:r>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8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計画作成担当者は、</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他の介護従業者及び他の居宅サービス等を行う者と連携して当該計画に基づいたサービスの実施状況を把握し、また、必要に応じて計画の変更を行うこと。</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計画作成担当者のうち１以上の者は、介護支援専門員を充て、介護支援専門員は、介護支援専門員でない他の計画作成担当者の業務を監督すること。（</a:t>
            </a:r>
            <a:r>
              <a:rPr kumimoji="1" lang="zh-TW"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8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3184973"/>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改善のポイント</a:t>
            </a:r>
          </a:p>
        </p:txBody>
      </p:sp>
    </p:spTree>
    <p:extLst>
      <p:ext uri="{BB962C8B-B14F-4D97-AF65-F5344CB8AC3E}">
        <p14:creationId xmlns:p14="http://schemas.microsoft.com/office/powerpoint/2010/main" val="54085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779303"/>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4</a:t>
            </a:r>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-1</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身体拘束廃止未実施</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減算に</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認知症対応型共同生活介護、地域密着型介護老人福祉施設入所者生活</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介護、小規模多機能型居宅介護、看護小規模多機能型居宅介護）</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1402422"/>
            <a:ext cx="11155680" cy="86972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身体的拘束</a:t>
            </a:r>
            <a:r>
              <a:rPr kumimoji="1" lang="ja-JP" altLang="en-US" sz="1600" dirty="0">
                <a:latin typeface="游ゴシック" panose="020B0400000000000000" pitchFamily="50" charset="-128"/>
                <a:ea typeface="游ゴシック" panose="020B0400000000000000" pitchFamily="50" charset="-128"/>
              </a:rPr>
              <a:t>等を行う場合の記録を行っていない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身体的拘束等の適正化のための指針を整備していない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1244381"/>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指導事例①</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2546380"/>
            <a:ext cx="11155680" cy="357732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緊急やむを得ない</a:t>
            </a:r>
            <a:r>
              <a:rPr kumimoji="1" lang="ja-JP" altLang="en-US" sz="1600" dirty="0" smtClean="0">
                <a:latin typeface="游ゴシック" panose="020B0400000000000000" pitchFamily="50" charset="-128"/>
                <a:ea typeface="游ゴシック" panose="020B0400000000000000" pitchFamily="50" charset="-128"/>
              </a:rPr>
              <a:t>場合（「</a:t>
            </a:r>
            <a:r>
              <a:rPr kumimoji="1" lang="ja-JP" altLang="en-US" sz="1600" dirty="0">
                <a:latin typeface="游ゴシック" panose="020B0400000000000000" pitchFamily="50" charset="-128"/>
                <a:ea typeface="游ゴシック" panose="020B0400000000000000" pitchFamily="50" charset="-128"/>
              </a:rPr>
              <a:t>切迫性」「非代替性」「一時性」</a:t>
            </a:r>
            <a:r>
              <a:rPr kumimoji="1" lang="ja-JP" altLang="en-US" sz="1600" dirty="0" smtClean="0">
                <a:latin typeface="游ゴシック" panose="020B0400000000000000" pitchFamily="50" charset="-128"/>
                <a:ea typeface="游ゴシック" panose="020B0400000000000000" pitchFamily="50" charset="-128"/>
              </a:rPr>
              <a:t>の</a:t>
            </a:r>
            <a:r>
              <a:rPr kumimoji="1" lang="ja-JP" altLang="en-US" sz="1600" dirty="0">
                <a:latin typeface="游ゴシック" panose="020B0400000000000000" pitchFamily="50" charset="-128"/>
                <a:ea typeface="游ゴシック" panose="020B0400000000000000" pitchFamily="50" charset="-128"/>
              </a:rPr>
              <a:t>３</a:t>
            </a:r>
            <a:r>
              <a:rPr kumimoji="1" lang="ja-JP" altLang="en-US" sz="1600" dirty="0" smtClean="0">
                <a:latin typeface="游ゴシック" panose="020B0400000000000000" pitchFamily="50" charset="-128"/>
                <a:ea typeface="游ゴシック" panose="020B0400000000000000" pitchFamily="50" charset="-128"/>
              </a:rPr>
              <a:t>要件</a:t>
            </a:r>
            <a:r>
              <a:rPr kumimoji="1" lang="ja-JP" altLang="en-US" sz="1600" dirty="0">
                <a:latin typeface="游ゴシック" panose="020B0400000000000000" pitchFamily="50" charset="-128"/>
                <a:ea typeface="游ゴシック" panose="020B0400000000000000" pitchFamily="50" charset="-128"/>
              </a:rPr>
              <a:t>を満たし、かつ、それらの要件の確認等の手続きが極めて慎重に実施される</a:t>
            </a:r>
            <a:r>
              <a:rPr kumimoji="1" lang="ja-JP" altLang="en-US" sz="1600" dirty="0" smtClean="0">
                <a:latin typeface="游ゴシック" panose="020B0400000000000000" pitchFamily="50" charset="-128"/>
                <a:ea typeface="游ゴシック" panose="020B0400000000000000" pitchFamily="50" charset="-128"/>
              </a:rPr>
              <a:t>場合）</a:t>
            </a:r>
            <a:r>
              <a:rPr kumimoji="1" lang="ja-JP" altLang="en-US" sz="1600" dirty="0">
                <a:latin typeface="游ゴシック" panose="020B0400000000000000" pitchFamily="50" charset="-128"/>
                <a:ea typeface="游ゴシック" panose="020B0400000000000000" pitchFamily="50" charset="-128"/>
              </a:rPr>
              <a:t>に、身体的拘束等を行う場合には、その態様及び時間、その際の入所者の心身の状況並びに緊急やむを得ない理由を記録すること</a:t>
            </a:r>
            <a:r>
              <a:rPr kumimoji="1" lang="ja-JP" altLang="en-US"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a:p>
            <a:pPr lvl="1"/>
            <a:r>
              <a:rPr kumimoji="1" lang="ja-JP" altLang="en-US" sz="1400" dirty="0" smtClean="0">
                <a:latin typeface="游ゴシック" panose="020B0400000000000000" pitchFamily="50" charset="-128"/>
                <a:ea typeface="游ゴシック" panose="020B0400000000000000" pitchFamily="50" charset="-128"/>
              </a:rPr>
              <a:t>（切迫性）利用者</a:t>
            </a:r>
            <a:r>
              <a:rPr kumimoji="1" lang="ja-JP" altLang="en-US" sz="1400" dirty="0">
                <a:latin typeface="游ゴシック" panose="020B0400000000000000" pitchFamily="50" charset="-128"/>
                <a:ea typeface="游ゴシック" panose="020B0400000000000000" pitchFamily="50" charset="-128"/>
              </a:rPr>
              <a:t>本人または他の利用者等の生命また</a:t>
            </a:r>
            <a:r>
              <a:rPr kumimoji="1" lang="ja-JP" altLang="en-US" sz="1400" dirty="0" smtClean="0">
                <a:latin typeface="游ゴシック" panose="020B0400000000000000" pitchFamily="50" charset="-128"/>
                <a:ea typeface="游ゴシック" panose="020B0400000000000000" pitchFamily="50" charset="-128"/>
              </a:rPr>
              <a:t>は</a:t>
            </a:r>
            <a:r>
              <a:rPr kumimoji="1" lang="ja-JP" altLang="en-US" sz="1400" dirty="0">
                <a:latin typeface="游ゴシック" panose="020B0400000000000000" pitchFamily="50" charset="-128"/>
                <a:ea typeface="游ゴシック" panose="020B0400000000000000" pitchFamily="50" charset="-128"/>
              </a:rPr>
              <a:t>身体</a:t>
            </a:r>
            <a:r>
              <a:rPr kumimoji="1" lang="ja-JP" altLang="en-US" sz="1400" dirty="0" smtClean="0">
                <a:latin typeface="游ゴシック" panose="020B0400000000000000" pitchFamily="50" charset="-128"/>
                <a:ea typeface="游ゴシック" panose="020B0400000000000000" pitchFamily="50" charset="-128"/>
              </a:rPr>
              <a:t>が</a:t>
            </a:r>
            <a:r>
              <a:rPr kumimoji="1" lang="ja-JP" altLang="en-US" sz="1400" dirty="0">
                <a:latin typeface="游ゴシック" panose="020B0400000000000000" pitchFamily="50" charset="-128"/>
                <a:ea typeface="游ゴシック" panose="020B0400000000000000" pitchFamily="50" charset="-128"/>
              </a:rPr>
              <a:t>危険にさらされる可能性が著しく高いこと</a:t>
            </a:r>
          </a:p>
          <a:p>
            <a:pPr lvl="1"/>
            <a:r>
              <a:rPr kumimoji="1" lang="ja-JP" altLang="en-US" sz="1400" dirty="0" smtClean="0">
                <a:latin typeface="游ゴシック" panose="020B0400000000000000" pitchFamily="50" charset="-128"/>
                <a:ea typeface="游ゴシック" panose="020B0400000000000000" pitchFamily="50" charset="-128"/>
              </a:rPr>
              <a:t>（非代替性）身体的拘束</a:t>
            </a:r>
            <a:r>
              <a:rPr kumimoji="1" lang="ja-JP" altLang="en-US" sz="1400" dirty="0">
                <a:latin typeface="游ゴシック" panose="020B0400000000000000" pitchFamily="50" charset="-128"/>
                <a:ea typeface="游ゴシック" panose="020B0400000000000000" pitchFamily="50" charset="-128"/>
              </a:rPr>
              <a:t>その他の行動制限を行う以外に代替する介護方法がないこと</a:t>
            </a:r>
          </a:p>
          <a:p>
            <a:pPr lvl="1"/>
            <a:r>
              <a:rPr kumimoji="1" lang="ja-JP" altLang="en-US" sz="1400" dirty="0" smtClean="0">
                <a:latin typeface="游ゴシック" panose="020B0400000000000000" pitchFamily="50" charset="-128"/>
                <a:ea typeface="游ゴシック" panose="020B0400000000000000" pitchFamily="50" charset="-128"/>
              </a:rPr>
              <a:t>（一時性）身体的拘束</a:t>
            </a:r>
            <a:r>
              <a:rPr kumimoji="1" lang="ja-JP" altLang="en-US" sz="1400" dirty="0">
                <a:latin typeface="游ゴシック" panose="020B0400000000000000" pitchFamily="50" charset="-128"/>
                <a:ea typeface="游ゴシック" panose="020B0400000000000000" pitchFamily="50" charset="-128"/>
              </a:rPr>
              <a:t>その他の行動制限が一時的なものである</a:t>
            </a:r>
            <a:r>
              <a:rPr kumimoji="1" lang="ja-JP" altLang="en-US" sz="1400" dirty="0" smtClean="0">
                <a:latin typeface="游ゴシック" panose="020B0400000000000000" pitchFamily="50" charset="-128"/>
                <a:ea typeface="游ゴシック" panose="020B0400000000000000" pitchFamily="50" charset="-128"/>
              </a:rPr>
              <a:t>こと</a:t>
            </a:r>
            <a:endParaRPr kumimoji="1" lang="en-US" altLang="ja-JP" sz="1400" dirty="0">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●指針には次</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の７項目を盛り込むこ</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と</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１</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事業所（施設）に</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おける身体的拘束等の適正化に関する基本的考え方</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２</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身体的</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拘束適正化検討委員会</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その他事業所（施設）内</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の組織に関する事項</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３</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身体的</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拘束等の適正化のための職員研修に関する基本方針</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４</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事業所（施設）内</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で発生した身体的拘束等の報告方法等のための方策に関する基本方針</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５</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身体的</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拘束等発生時の対応に関する基本方針</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６</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利用者（入所者）等</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に対する当該指針の閲覧に関する基本方針</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７</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その他</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身体的拘束等の適正化の推進のために必要な基本</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方針</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2395261"/>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ポイント①</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067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779303"/>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4</a:t>
            </a:r>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-2</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身体拘束廃止未実施</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減算について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（認知症対応型共同生活介護、地域密着型介護老人福祉施設入所者生活</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介護、小規模多機能型</a:t>
            </a:r>
            <a:r>
              <a:rPr kumimoji="1" lang="ja-JP" altLang="en-US" sz="1600" b="1" dirty="0">
                <a:solidFill>
                  <a:schemeClr val="tx1"/>
                </a:solidFill>
                <a:latin typeface="游ゴシック" panose="020B0400000000000000" pitchFamily="50" charset="-128"/>
                <a:ea typeface="游ゴシック" panose="020B0400000000000000" pitchFamily="50" charset="-128"/>
              </a:rPr>
              <a:t>居宅介護</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、看護</a:t>
            </a:r>
            <a:r>
              <a:rPr kumimoji="1" lang="ja-JP" altLang="en-US" sz="1600" b="1" dirty="0">
                <a:solidFill>
                  <a:schemeClr val="tx1"/>
                </a:solidFill>
                <a:latin typeface="游ゴシック" panose="020B0400000000000000" pitchFamily="50" charset="-128"/>
                <a:ea typeface="游ゴシック" panose="020B0400000000000000" pitchFamily="50" charset="-128"/>
              </a:rPr>
              <a:t>小規模多機能型居宅介護）</a:t>
            </a:r>
          </a:p>
        </p:txBody>
      </p:sp>
      <p:sp>
        <p:nvSpPr>
          <p:cNvPr id="4" name="正方形/長方形 3"/>
          <p:cNvSpPr/>
          <p:nvPr/>
        </p:nvSpPr>
        <p:spPr>
          <a:xfrm>
            <a:off x="518160" y="1402421"/>
            <a:ext cx="11155680" cy="109378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・身体的拘束等の適正化のための対策を検討する委員会を</a:t>
            </a:r>
            <a:r>
              <a:rPr kumimoji="1" lang="ja-JP" altLang="en-US" sz="1600" dirty="0" smtClean="0">
                <a:latin typeface="游ゴシック" panose="020B0400000000000000" pitchFamily="50" charset="-128"/>
                <a:ea typeface="游ゴシック" panose="020B0400000000000000" pitchFamily="50" charset="-128"/>
              </a:rPr>
              <a:t>、３か月に１回</a:t>
            </a:r>
            <a:r>
              <a:rPr kumimoji="1" lang="ja-JP" altLang="en-US" sz="1600" dirty="0">
                <a:latin typeface="游ゴシック" panose="020B0400000000000000" pitchFamily="50" charset="-128"/>
                <a:ea typeface="游ゴシック" panose="020B0400000000000000" pitchFamily="50" charset="-128"/>
              </a:rPr>
              <a:t>以上開催するとともに、その結果について、</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　従業者に周知徹底していない。</a:t>
            </a:r>
          </a:p>
          <a:p>
            <a:r>
              <a:rPr kumimoji="1" lang="ja-JP" altLang="en-US" sz="1600" dirty="0" smtClean="0">
                <a:latin typeface="游ゴシック" panose="020B0400000000000000" pitchFamily="50" charset="-128"/>
                <a:ea typeface="游ゴシック" panose="020B0400000000000000" pitchFamily="50" charset="-128"/>
              </a:rPr>
              <a:t>・介護従業者その他</a:t>
            </a:r>
            <a:r>
              <a:rPr kumimoji="1" lang="ja-JP" altLang="en-US" sz="1600" dirty="0">
                <a:latin typeface="游ゴシック" panose="020B0400000000000000" pitchFamily="50" charset="-128"/>
                <a:ea typeface="游ゴシック" panose="020B0400000000000000" pitchFamily="50" charset="-128"/>
              </a:rPr>
              <a:t>の従業者に対し、身体的拘束等の適正化のための研修を</a:t>
            </a:r>
            <a:r>
              <a:rPr kumimoji="1" lang="ja-JP" altLang="en-US" sz="1600" dirty="0" smtClean="0">
                <a:latin typeface="游ゴシック" panose="020B0400000000000000" pitchFamily="50" charset="-128"/>
                <a:ea typeface="游ゴシック" panose="020B0400000000000000" pitchFamily="50" charset="-128"/>
              </a:rPr>
              <a:t>定期的（</a:t>
            </a:r>
            <a:r>
              <a:rPr kumimoji="1" lang="ja-JP" altLang="en-US" sz="1600" dirty="0">
                <a:latin typeface="游ゴシック" panose="020B0400000000000000" pitchFamily="50" charset="-128"/>
                <a:ea typeface="游ゴシック" panose="020B0400000000000000" pitchFamily="50" charset="-128"/>
              </a:rPr>
              <a:t>年２回）に実施していない。</a:t>
            </a:r>
            <a:endParaRPr kumimoji="1" lang="en-US" altLang="ja-JP" sz="1600" dirty="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1244381"/>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指導事例②</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2781903"/>
            <a:ext cx="11155680" cy="345264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●委員会の</a:t>
            </a:r>
            <a:r>
              <a:rPr kumimoji="1" lang="ja-JP" altLang="en-US" sz="1600" dirty="0" smtClean="0">
                <a:latin typeface="游ゴシック" panose="020B0400000000000000" pitchFamily="50" charset="-128"/>
                <a:ea typeface="游ゴシック" panose="020B0400000000000000" pitchFamily="50" charset="-128"/>
              </a:rPr>
              <a:t>目的を留意し、</a:t>
            </a:r>
            <a:r>
              <a:rPr kumimoji="1" lang="ja-JP" altLang="en-US" sz="1600" dirty="0">
                <a:latin typeface="游ゴシック" panose="020B0400000000000000" pitchFamily="50" charset="-128"/>
                <a:ea typeface="游ゴシック" panose="020B0400000000000000" pitchFamily="50" charset="-128"/>
              </a:rPr>
              <a:t>３か月に１回以上開催するとともに、その結果について</a:t>
            </a:r>
            <a:r>
              <a:rPr kumimoji="1" lang="ja-JP" altLang="en-US" sz="1600" dirty="0" smtClean="0">
                <a:latin typeface="游ゴシック" panose="020B0400000000000000" pitchFamily="50" charset="-128"/>
                <a:ea typeface="游ゴシック" panose="020B0400000000000000" pitchFamily="50" charset="-128"/>
              </a:rPr>
              <a:t>、従</a:t>
            </a:r>
            <a:r>
              <a:rPr kumimoji="1" lang="ja-JP" altLang="en-US" sz="1600" dirty="0">
                <a:latin typeface="游ゴシック" panose="020B0400000000000000" pitchFamily="50" charset="-128"/>
                <a:ea typeface="游ゴシック" panose="020B0400000000000000" pitchFamily="50" charset="-128"/>
              </a:rPr>
              <a:t>業者に周知</a:t>
            </a:r>
            <a:r>
              <a:rPr kumimoji="1" lang="ja-JP" altLang="en-US" sz="1600" dirty="0" smtClean="0">
                <a:latin typeface="游ゴシック" panose="020B0400000000000000" pitchFamily="50" charset="-128"/>
                <a:ea typeface="游ゴシック" panose="020B0400000000000000" pitchFamily="50" charset="-128"/>
              </a:rPr>
              <a:t>徹底するこ</a:t>
            </a:r>
            <a:r>
              <a:rPr kumimoji="1" lang="ja-JP" altLang="en-US" sz="1600" dirty="0">
                <a:latin typeface="游ゴシック" panose="020B0400000000000000" pitchFamily="50" charset="-128"/>
                <a:ea typeface="游ゴシック" panose="020B0400000000000000" pitchFamily="50" charset="-128"/>
              </a:rPr>
              <a:t>と</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pPr lvl="1"/>
            <a:r>
              <a:rPr kumimoji="1" lang="ja-JP" altLang="en-US" sz="1400" dirty="0" smtClean="0">
                <a:latin typeface="游ゴシック" panose="020B0400000000000000" pitchFamily="50" charset="-128"/>
                <a:ea typeface="游ゴシック" panose="020B0400000000000000" pitchFamily="50" charset="-128"/>
              </a:rPr>
              <a:t>１、身体的</a:t>
            </a:r>
            <a:r>
              <a:rPr kumimoji="1" lang="ja-JP" altLang="en-US" sz="1400" dirty="0">
                <a:latin typeface="游ゴシック" panose="020B0400000000000000" pitchFamily="50" charset="-128"/>
                <a:ea typeface="游ゴシック" panose="020B0400000000000000" pitchFamily="50" charset="-128"/>
              </a:rPr>
              <a:t>拘束等について報告するための様式を整備すること。</a:t>
            </a:r>
          </a:p>
          <a:p>
            <a:pPr lvl="1"/>
            <a:r>
              <a:rPr kumimoji="1" lang="ja-JP" altLang="en-US" sz="1400" dirty="0" smtClean="0">
                <a:latin typeface="游ゴシック" panose="020B0400000000000000" pitchFamily="50" charset="-128"/>
                <a:ea typeface="游ゴシック" panose="020B0400000000000000" pitchFamily="50" charset="-128"/>
              </a:rPr>
              <a:t>２</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介護</a:t>
            </a:r>
            <a:r>
              <a:rPr kumimoji="1" lang="ja-JP" altLang="en-US" sz="1400" dirty="0">
                <a:latin typeface="游ゴシック" panose="020B0400000000000000" pitchFamily="50" charset="-128"/>
                <a:ea typeface="游ゴシック" panose="020B0400000000000000" pitchFamily="50" charset="-128"/>
              </a:rPr>
              <a:t>従業者その他の従業者は、身体的拘束等の発生ごとにその状況、背景等を記録するとともに、イの様式に従い、身体的</a:t>
            </a:r>
            <a:r>
              <a:rPr kumimoji="1" lang="ja-JP" altLang="en-US" sz="1400" dirty="0" smtClean="0">
                <a:latin typeface="游ゴシック" panose="020B0400000000000000" pitchFamily="50" charset="-128"/>
                <a:ea typeface="游ゴシック" panose="020B0400000000000000" pitchFamily="50" charset="-128"/>
              </a:rPr>
              <a:t>拘束</a:t>
            </a:r>
            <a:endParaRPr kumimoji="1" lang="en-US" altLang="ja-JP" sz="1400" dirty="0" smtClean="0">
              <a:latin typeface="游ゴシック" panose="020B0400000000000000" pitchFamily="50" charset="-128"/>
              <a:ea typeface="游ゴシック" panose="020B0400000000000000" pitchFamily="50" charset="-128"/>
            </a:endParaRPr>
          </a:p>
          <a:p>
            <a:pPr lvl="1"/>
            <a:r>
              <a:rPr kumimoji="1" lang="ja-JP" altLang="en-US" sz="1400" dirty="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　等</a:t>
            </a:r>
            <a:r>
              <a:rPr kumimoji="1" lang="ja-JP" altLang="en-US" sz="1400" dirty="0">
                <a:latin typeface="游ゴシック" panose="020B0400000000000000" pitchFamily="50" charset="-128"/>
                <a:ea typeface="游ゴシック" panose="020B0400000000000000" pitchFamily="50" charset="-128"/>
              </a:rPr>
              <a:t>について報告すること。</a:t>
            </a:r>
          </a:p>
          <a:p>
            <a:pPr lvl="1"/>
            <a:r>
              <a:rPr kumimoji="1" lang="ja-JP" altLang="en-US" sz="1400" dirty="0" smtClean="0">
                <a:latin typeface="游ゴシック" panose="020B0400000000000000" pitchFamily="50" charset="-128"/>
                <a:ea typeface="游ゴシック" panose="020B0400000000000000" pitchFamily="50" charset="-128"/>
              </a:rPr>
              <a:t>３</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身体的</a:t>
            </a:r>
            <a:r>
              <a:rPr kumimoji="1" lang="ja-JP" altLang="en-US" sz="1400" dirty="0">
                <a:latin typeface="游ゴシック" panose="020B0400000000000000" pitchFamily="50" charset="-128"/>
                <a:ea typeface="游ゴシック" panose="020B0400000000000000" pitchFamily="50" charset="-128"/>
              </a:rPr>
              <a:t>拘束適正化検討委員会において、ロにより報告された事例を集計し、分析すること。</a:t>
            </a:r>
          </a:p>
          <a:p>
            <a:pPr lvl="1"/>
            <a:r>
              <a:rPr kumimoji="1" lang="ja-JP" altLang="en-US" sz="1400" dirty="0" smtClean="0">
                <a:latin typeface="游ゴシック" panose="020B0400000000000000" pitchFamily="50" charset="-128"/>
                <a:ea typeface="游ゴシック" panose="020B0400000000000000" pitchFamily="50" charset="-128"/>
              </a:rPr>
              <a:t>４</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事例</a:t>
            </a:r>
            <a:r>
              <a:rPr kumimoji="1" lang="ja-JP" altLang="en-US" sz="1400" dirty="0">
                <a:latin typeface="游ゴシック" panose="020B0400000000000000" pitchFamily="50" charset="-128"/>
                <a:ea typeface="游ゴシック" panose="020B0400000000000000" pitchFamily="50" charset="-128"/>
              </a:rPr>
              <a:t>の分析に当たっては、身体的拘束等の発生時の状況等を分析し、身体的拘束等の発生</a:t>
            </a:r>
            <a:r>
              <a:rPr kumimoji="1" lang="ja-JP" altLang="en-US" sz="1400" dirty="0" smtClean="0">
                <a:latin typeface="游ゴシック" panose="020B0400000000000000" pitchFamily="50" charset="-128"/>
                <a:ea typeface="游ゴシック" panose="020B0400000000000000" pitchFamily="50" charset="-128"/>
              </a:rPr>
              <a:t>原因、結果</a:t>
            </a:r>
            <a:r>
              <a:rPr kumimoji="1" lang="ja-JP" altLang="en-US" sz="1400" dirty="0">
                <a:latin typeface="游ゴシック" panose="020B0400000000000000" pitchFamily="50" charset="-128"/>
                <a:ea typeface="游ゴシック" panose="020B0400000000000000" pitchFamily="50" charset="-128"/>
              </a:rPr>
              <a:t>等をとりまとめ、当該</a:t>
            </a:r>
            <a:r>
              <a:rPr kumimoji="1" lang="ja-JP" altLang="en-US" sz="1400" dirty="0" smtClean="0">
                <a:latin typeface="游ゴシック" panose="020B0400000000000000" pitchFamily="50" charset="-128"/>
                <a:ea typeface="游ゴシック" panose="020B0400000000000000" pitchFamily="50" charset="-128"/>
              </a:rPr>
              <a:t>事例</a:t>
            </a:r>
            <a:endParaRPr kumimoji="1" lang="en-US" altLang="ja-JP" sz="1400" dirty="0" smtClean="0">
              <a:latin typeface="游ゴシック" panose="020B0400000000000000" pitchFamily="50" charset="-128"/>
              <a:ea typeface="游ゴシック" panose="020B0400000000000000" pitchFamily="50" charset="-128"/>
            </a:endParaRPr>
          </a:p>
          <a:p>
            <a:pPr lvl="1"/>
            <a:r>
              <a:rPr kumimoji="1" lang="ja-JP" altLang="en-US" sz="1400" dirty="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　の</a:t>
            </a:r>
            <a:r>
              <a:rPr kumimoji="1" lang="ja-JP" altLang="en-US" sz="1400" dirty="0">
                <a:latin typeface="游ゴシック" panose="020B0400000000000000" pitchFamily="50" charset="-128"/>
                <a:ea typeface="游ゴシック" panose="020B0400000000000000" pitchFamily="50" charset="-128"/>
              </a:rPr>
              <a:t>適正性と適正化策を検討すること。</a:t>
            </a:r>
          </a:p>
          <a:p>
            <a:pPr lvl="1"/>
            <a:r>
              <a:rPr kumimoji="1" lang="ja-JP" altLang="en-US" sz="1400" dirty="0" smtClean="0">
                <a:latin typeface="游ゴシック" panose="020B0400000000000000" pitchFamily="50" charset="-128"/>
                <a:ea typeface="游ゴシック" panose="020B0400000000000000" pitchFamily="50" charset="-128"/>
              </a:rPr>
              <a:t>５</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報告</a:t>
            </a:r>
            <a:r>
              <a:rPr kumimoji="1" lang="ja-JP" altLang="en-US" sz="1400" dirty="0">
                <a:latin typeface="游ゴシック" panose="020B0400000000000000" pitchFamily="50" charset="-128"/>
                <a:ea typeface="游ゴシック" panose="020B0400000000000000" pitchFamily="50" charset="-128"/>
              </a:rPr>
              <a:t>された事例及び分析結果を従業者に周知徹底すること。</a:t>
            </a:r>
          </a:p>
          <a:p>
            <a:pPr lvl="1"/>
            <a:r>
              <a:rPr kumimoji="1" lang="ja-JP" altLang="en-US" sz="1400" dirty="0" smtClean="0">
                <a:latin typeface="游ゴシック" panose="020B0400000000000000" pitchFamily="50" charset="-128"/>
                <a:ea typeface="游ゴシック" panose="020B0400000000000000" pitchFamily="50" charset="-128"/>
              </a:rPr>
              <a:t>６</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適正化</a:t>
            </a:r>
            <a:r>
              <a:rPr kumimoji="1" lang="ja-JP" altLang="en-US" sz="1400" dirty="0">
                <a:latin typeface="游ゴシック" panose="020B0400000000000000" pitchFamily="50" charset="-128"/>
                <a:ea typeface="游ゴシック" panose="020B0400000000000000" pitchFamily="50" charset="-128"/>
              </a:rPr>
              <a:t>策を講じた後に、その効果について評価すること。</a:t>
            </a:r>
            <a:endParaRPr kumimoji="1" lang="en-US" altLang="ja-JP" sz="1400" dirty="0">
              <a:latin typeface="游ゴシック" panose="020B0400000000000000" pitchFamily="50" charset="-128"/>
              <a:ea typeface="游ゴシック" panose="020B0400000000000000" pitchFamily="50" charset="-128"/>
            </a:endParaRPr>
          </a:p>
          <a:p>
            <a:endParaRPr kumimoji="1" lang="en-US" altLang="ja-JP" sz="8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●年２回以上の定期的な教育を開催するとともに、</a:t>
            </a:r>
            <a:r>
              <a:rPr kumimoji="1" lang="ja-JP" altLang="en-US" sz="1600" dirty="0" smtClean="0">
                <a:latin typeface="游ゴシック" panose="020B0400000000000000" pitchFamily="50" charset="-128"/>
                <a:ea typeface="游ゴシック" panose="020B0400000000000000" pitchFamily="50" charset="-128"/>
              </a:rPr>
              <a:t>新規採用時には必ず、身体的拘束</a:t>
            </a:r>
            <a:r>
              <a:rPr kumimoji="1" lang="ja-JP" altLang="en-US" sz="1600" dirty="0">
                <a:latin typeface="游ゴシック" panose="020B0400000000000000" pitchFamily="50" charset="-128"/>
                <a:ea typeface="游ゴシック" panose="020B0400000000000000" pitchFamily="50" charset="-128"/>
              </a:rPr>
              <a:t>等</a:t>
            </a:r>
            <a:r>
              <a:rPr kumimoji="1" lang="ja-JP" altLang="en-US" sz="1600" dirty="0" smtClean="0">
                <a:latin typeface="游ゴシック" panose="020B0400000000000000" pitchFamily="50" charset="-128"/>
                <a:ea typeface="游ゴシック" panose="020B0400000000000000" pitchFamily="50" charset="-128"/>
              </a:rPr>
              <a:t>の適正化の研修を実施すること。</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　</a:t>
            </a:r>
            <a:r>
              <a:rPr kumimoji="1" lang="ja-JP" altLang="en-US" sz="1600" dirty="0" smtClean="0">
                <a:latin typeface="游ゴシック" panose="020B0400000000000000" pitchFamily="50" charset="-128"/>
                <a:ea typeface="游ゴシック" panose="020B0400000000000000" pitchFamily="50" charset="-128"/>
              </a:rPr>
              <a:t>なお、研修の実施内容についても記録すること。</a:t>
            </a:r>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en-US" altLang="ja-JP" sz="1600" b="1" dirty="0">
                <a:solidFill>
                  <a:srgbClr val="FF0000"/>
                </a:solidFill>
                <a:latin typeface="游ゴシック" panose="020B0400000000000000" pitchFamily="50" charset="-128"/>
                <a:ea typeface="游ゴシック" panose="020B0400000000000000" pitchFamily="50" charset="-128"/>
              </a:rPr>
              <a:t>※</a:t>
            </a:r>
            <a:r>
              <a:rPr kumimoji="1" lang="ja-JP" altLang="en-US" sz="1600" b="1" dirty="0">
                <a:solidFill>
                  <a:srgbClr val="FF0000"/>
                </a:solidFill>
                <a:latin typeface="游ゴシック" panose="020B0400000000000000" pitchFamily="50" charset="-128"/>
                <a:ea typeface="游ゴシック" panose="020B0400000000000000" pitchFamily="50" charset="-128"/>
              </a:rPr>
              <a:t>事業所において</a:t>
            </a:r>
            <a:r>
              <a:rPr kumimoji="1" lang="ja-JP" altLang="en-US" sz="1600" b="1" dirty="0" smtClean="0">
                <a:solidFill>
                  <a:srgbClr val="FF0000"/>
                </a:solidFill>
                <a:latin typeface="游ゴシック" panose="020B0400000000000000" pitchFamily="50" charset="-128"/>
                <a:ea typeface="游ゴシック" panose="020B0400000000000000" pitchFamily="50" charset="-128"/>
              </a:rPr>
              <a:t>身体的拘束</a:t>
            </a:r>
            <a:r>
              <a:rPr kumimoji="1" lang="ja-JP" altLang="en-US" sz="1600" b="1" dirty="0">
                <a:solidFill>
                  <a:srgbClr val="FF0000"/>
                </a:solidFill>
                <a:latin typeface="游ゴシック" panose="020B0400000000000000" pitchFamily="50" charset="-128"/>
                <a:ea typeface="游ゴシック" panose="020B0400000000000000" pitchFamily="50" charset="-128"/>
              </a:rPr>
              <a:t>が行われていた場合ではなく、身体的拘束等の適正化のための措置を講じていない場合に、利用者全員について、所定単位数から減算することになります。</a:t>
            </a:r>
          </a:p>
        </p:txBody>
      </p:sp>
      <p:sp>
        <p:nvSpPr>
          <p:cNvPr id="10" name="角丸四角形 9"/>
          <p:cNvSpPr/>
          <p:nvPr/>
        </p:nvSpPr>
        <p:spPr>
          <a:xfrm>
            <a:off x="508635" y="2630786"/>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ポイント②</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6149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5</a:t>
            </a:r>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-1</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人員配置について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（地域密着型通所介護）</a:t>
            </a:r>
          </a:p>
        </p:txBody>
      </p:sp>
      <p:sp>
        <p:nvSpPr>
          <p:cNvPr id="4" name="正方形/長方形 3"/>
          <p:cNvSpPr/>
          <p:nvPr/>
        </p:nvSpPr>
        <p:spPr>
          <a:xfrm>
            <a:off x="518160" y="1101637"/>
            <a:ext cx="11155680" cy="334786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・看護</a:t>
            </a:r>
            <a:r>
              <a:rPr kumimoji="1" lang="ja-JP" altLang="en-US" sz="1600" dirty="0">
                <a:latin typeface="游ゴシック" panose="020B0400000000000000" pitchFamily="50" charset="-128"/>
                <a:ea typeface="游ゴシック" panose="020B0400000000000000" pitchFamily="50" charset="-128"/>
              </a:rPr>
              <a:t>職員が適切に配置されていない。</a:t>
            </a: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看護職員（</a:t>
            </a:r>
            <a:r>
              <a:rPr kumimoji="1" lang="ja-JP" altLang="en-US" sz="1400" dirty="0" smtClean="0">
                <a:solidFill>
                  <a:srgbClr val="000000"/>
                </a:solidFill>
                <a:latin typeface="游ゴシック" panose="020B0400000000000000" pitchFamily="50" charset="-128"/>
                <a:ea typeface="游ゴシック" panose="020B0400000000000000" pitchFamily="50" charset="-128"/>
              </a:rPr>
              <a:t>定員</a:t>
            </a:r>
            <a:r>
              <a:rPr kumimoji="1" lang="ja-JP" altLang="en-US" sz="1400" dirty="0">
                <a:solidFill>
                  <a:srgbClr val="000000"/>
                </a:solidFill>
                <a:latin typeface="游ゴシック" panose="020B0400000000000000" pitchFamily="50" charset="-128"/>
                <a:ea typeface="游ゴシック" panose="020B0400000000000000" pitchFamily="50" charset="-128"/>
              </a:rPr>
              <a:t>が </a:t>
            </a:r>
            <a:r>
              <a:rPr kumimoji="1" lang="en-US" altLang="ja-JP" sz="1400" dirty="0">
                <a:solidFill>
                  <a:srgbClr val="000000"/>
                </a:solidFill>
                <a:latin typeface="游ゴシック" panose="020B0400000000000000" pitchFamily="50" charset="-128"/>
                <a:ea typeface="游ゴシック" panose="020B0400000000000000" pitchFamily="50" charset="-128"/>
              </a:rPr>
              <a:t>11 </a:t>
            </a:r>
            <a:r>
              <a:rPr kumimoji="1" lang="ja-JP" altLang="en-US" sz="1400" dirty="0">
                <a:solidFill>
                  <a:srgbClr val="000000"/>
                </a:solidFill>
                <a:latin typeface="游ゴシック" panose="020B0400000000000000" pitchFamily="50" charset="-128"/>
                <a:ea typeface="游ゴシック" panose="020B0400000000000000" pitchFamily="50" charset="-128"/>
              </a:rPr>
              <a:t>名以上である</a:t>
            </a:r>
            <a:r>
              <a:rPr kumimoji="1" lang="ja-JP" altLang="en-US" sz="1400" dirty="0" smtClean="0">
                <a:solidFill>
                  <a:srgbClr val="000000"/>
                </a:solidFill>
                <a:latin typeface="游ゴシック" panose="020B0400000000000000" pitchFamily="50" charset="-128"/>
                <a:ea typeface="游ゴシック" panose="020B0400000000000000" pitchFamily="50" charset="-128"/>
              </a:rPr>
              <a:t>事業所</a:t>
            </a:r>
            <a:r>
              <a:rPr kumimoji="1" lang="ja-JP" altLang="en-US" sz="1400" dirty="0">
                <a:solidFill>
                  <a:srgbClr val="000000"/>
                </a:solidFill>
                <a:latin typeface="游ゴシック" panose="020B0400000000000000" pitchFamily="50" charset="-128"/>
                <a:ea typeface="游ゴシック" panose="020B0400000000000000" pitchFamily="50" charset="-128"/>
              </a:rPr>
              <a:t>は</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単位ごとに、専らサービスの提供に当たる者を１以上配置）</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事業所の従業者により</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確保</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することに加え、病院、診療所、訪問看護ステーションとの連携により確保することも可能である。</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　ア　従</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業者により確保する</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場合</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提供</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時間帯を通じて、専ら</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当該事業所の</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提供に</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当たる</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必要はないが、当該看護職員は提供時間帯を通じて</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、事業所</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と密接かつ適切な連携を図るものとする</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pPr lvl="1"/>
            <a:endParaRPr kumimoji="1" lang="ja-JP" altLang="en-US" sz="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　イ　病院、診療所、訪問看護ステーションとの連携により確保する場合</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看護職員が事業所の営業日ごとに利用者の健康状態の確認を行い、病院、診療所、訪問看護ステーションと事業所が提供時間帯を通じて密接かつ適切な連携を図るものとする。</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なお、アとイにおける「密接かつ適切な連携」とは、事業所へ駆けつけることができる体制や適切な指示がでる連絡体制などを確保することである。</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指導事例①</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4713099"/>
            <a:ext cx="11155680" cy="151123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●必要</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な員数が確保されなくなった場合は、早急に改善すること。</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en-US" altLang="ja-JP" sz="1600" b="1" dirty="0">
                <a:solidFill>
                  <a:srgbClr val="FF0000"/>
                </a:solidFill>
                <a:latin typeface="游ゴシック" panose="020B0400000000000000" pitchFamily="50" charset="-128"/>
                <a:ea typeface="游ゴシック" panose="020B0400000000000000" pitchFamily="50" charset="-128"/>
              </a:rPr>
              <a:t>※</a:t>
            </a:r>
            <a:r>
              <a:rPr kumimoji="1" lang="ja-JP" altLang="en-US" sz="1600" b="1" dirty="0">
                <a:solidFill>
                  <a:srgbClr val="FF0000"/>
                </a:solidFill>
                <a:latin typeface="游ゴシック" panose="020B0400000000000000" pitchFamily="50" charset="-128"/>
                <a:ea typeface="游ゴシック" panose="020B0400000000000000" pitchFamily="50" charset="-128"/>
              </a:rPr>
              <a:t>人員基準を満たさなくなった場合は、速やかに福祉指導監査室に相談すること</a:t>
            </a:r>
            <a:r>
              <a:rPr kumimoji="1" lang="ja-JP" altLang="en-US" sz="1600" b="1" dirty="0" smtClean="0">
                <a:solidFill>
                  <a:srgbClr val="FF0000"/>
                </a:solidFill>
                <a:latin typeface="游ゴシック" panose="020B0400000000000000" pitchFamily="50" charset="-128"/>
                <a:ea typeface="游ゴシック" panose="020B0400000000000000" pitchFamily="50" charset="-128"/>
              </a:rPr>
              <a:t>。</a:t>
            </a:r>
            <a:endParaRPr kumimoji="1" lang="en-US" altLang="ja-JP" sz="1600" b="1" dirty="0" smtClean="0">
              <a:solidFill>
                <a:srgbClr val="FF0000"/>
              </a:solidFill>
              <a:latin typeface="游ゴシック" panose="020B0400000000000000" pitchFamily="50" charset="-128"/>
              <a:ea typeface="游ゴシック" panose="020B0400000000000000" pitchFamily="50" charset="-128"/>
            </a:endParaRPr>
          </a:p>
          <a:p>
            <a:endParaRPr kumimoji="1" lang="en-US" altLang="ja-JP" sz="8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病院、診療所、訪問看護ステーションとの連携により確保する</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場合は、</a:t>
            </a:r>
            <a:r>
              <a:rPr kumimoji="1" lang="ja-JP" altLang="en-US" sz="1600" dirty="0" smtClean="0">
                <a:solidFill>
                  <a:schemeClr val="tx1"/>
                </a:solidFill>
                <a:latin typeface="游ゴシック" panose="020B0400000000000000" pitchFamily="50" charset="-128"/>
                <a:ea typeface="游ゴシック" panose="020B0400000000000000" pitchFamily="50" charset="-128"/>
              </a:rPr>
              <a:t>利用者</a:t>
            </a:r>
            <a:r>
              <a:rPr kumimoji="1" lang="ja-JP" altLang="en-US" sz="1600" dirty="0">
                <a:solidFill>
                  <a:schemeClr val="tx1"/>
                </a:solidFill>
                <a:latin typeface="游ゴシック" panose="020B0400000000000000" pitchFamily="50" charset="-128"/>
                <a:ea typeface="游ゴシック" panose="020B0400000000000000" pitchFamily="50" charset="-128"/>
              </a:rPr>
              <a:t>全員に対して適切に健康状態の確認を行えるよう</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に当該病院</a:t>
            </a:r>
            <a:r>
              <a:rPr kumimoji="1" lang="ja-JP" altLang="en-US" sz="1600" dirty="0">
                <a:solidFill>
                  <a:schemeClr val="tx1"/>
                </a:solidFill>
                <a:latin typeface="游ゴシック" panose="020B0400000000000000" pitchFamily="50" charset="-128"/>
                <a:ea typeface="游ゴシック" panose="020B0400000000000000" pitchFamily="50" charset="-128"/>
              </a:rPr>
              <a:t>、診療所又は訪問看護ステーションと契約を</a:t>
            </a:r>
            <a:r>
              <a:rPr kumimoji="1" lang="ja-JP" altLang="en-US" sz="1600" dirty="0" smtClean="0">
                <a:solidFill>
                  <a:schemeClr val="tx1"/>
                </a:solidFill>
                <a:latin typeface="游ゴシック" panose="020B0400000000000000" pitchFamily="50" charset="-128"/>
                <a:ea typeface="游ゴシック" panose="020B0400000000000000" pitchFamily="50" charset="-128"/>
              </a:rPr>
              <a:t>結ぶこ</a:t>
            </a:r>
            <a:r>
              <a:rPr kumimoji="1" lang="ja-JP" altLang="en-US" sz="1600" dirty="0">
                <a:solidFill>
                  <a:schemeClr val="tx1"/>
                </a:solidFill>
                <a:latin typeface="游ゴシック" panose="020B0400000000000000" pitchFamily="50" charset="-128"/>
                <a:ea typeface="游ゴシック" panose="020B0400000000000000" pitchFamily="50" charset="-128"/>
              </a:rPr>
              <a:t>と</a:t>
            </a:r>
            <a:r>
              <a:rPr kumimoji="1" lang="ja-JP" altLang="en-US" sz="160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4561981"/>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ポイント①</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062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5</a:t>
            </a:r>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-2</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人員配置について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（地域密着型通所介護）</a:t>
            </a:r>
          </a:p>
        </p:txBody>
      </p:sp>
      <p:sp>
        <p:nvSpPr>
          <p:cNvPr id="4" name="正方形/長方形 3"/>
          <p:cNvSpPr/>
          <p:nvPr/>
        </p:nvSpPr>
        <p:spPr>
          <a:xfrm>
            <a:off x="518160" y="1101639"/>
            <a:ext cx="11155680" cy="393431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・機能訓練指導員が</a:t>
            </a:r>
            <a:r>
              <a:rPr kumimoji="1" lang="ja-JP" altLang="en-US" sz="1600" dirty="0">
                <a:latin typeface="游ゴシック" panose="020B0400000000000000" pitchFamily="50" charset="-128"/>
                <a:ea typeface="游ゴシック" panose="020B0400000000000000" pitchFamily="50" charset="-128"/>
              </a:rPr>
              <a:t>適切に配置されていない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　看護</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職員、機能訓練指導員とも配置時間に関する規定はないことから、看護職員としての業務に従事していない時間帯において、機能訓練指導員として勤務することは</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差し支えないが、</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機能訓練指導員として勤務している時間数は、専ら指定地域密着型通所介護の提供に当たる看護職員としての勤務時間数に含めない</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指導事例②</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5289887"/>
            <a:ext cx="11155680" cy="88924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必要な員数が確保されなくなった場合は、早急に改善すること。</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en-US" altLang="ja-JP" sz="1600" b="1" dirty="0">
                <a:solidFill>
                  <a:srgbClr val="FF0000"/>
                </a:solidFill>
                <a:latin typeface="游ゴシック" panose="020B0400000000000000" pitchFamily="50" charset="-128"/>
                <a:ea typeface="游ゴシック" panose="020B0400000000000000" pitchFamily="50" charset="-128"/>
              </a:rPr>
              <a:t>※</a:t>
            </a:r>
            <a:r>
              <a:rPr kumimoji="1" lang="ja-JP" altLang="en-US" sz="1600" b="1" dirty="0">
                <a:solidFill>
                  <a:srgbClr val="FF0000"/>
                </a:solidFill>
                <a:latin typeface="游ゴシック" panose="020B0400000000000000" pitchFamily="50" charset="-128"/>
                <a:ea typeface="游ゴシック" panose="020B0400000000000000" pitchFamily="50" charset="-128"/>
              </a:rPr>
              <a:t>人員基準を満たさなくなった場合は、速やかに福祉指導監査室に相談すること。</a:t>
            </a:r>
          </a:p>
          <a:p>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5138770"/>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ポイント②</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588840612"/>
              </p:ext>
            </p:extLst>
          </p:nvPr>
        </p:nvGraphicFramePr>
        <p:xfrm>
          <a:off x="637309" y="1925032"/>
          <a:ext cx="10889674" cy="2120511"/>
        </p:xfrm>
        <a:graphic>
          <a:graphicData uri="http://schemas.openxmlformats.org/drawingml/2006/table">
            <a:tbl>
              <a:tblPr firstRow="1" bandRow="1">
                <a:tableStyleId>{8799B23B-EC83-4686-B30A-512413B5E67A}</a:tableStyleId>
              </a:tblPr>
              <a:tblGrid>
                <a:gridCol w="1672145">
                  <a:extLst>
                    <a:ext uri="{9D8B030D-6E8A-4147-A177-3AD203B41FA5}">
                      <a16:colId xmlns:a16="http://schemas.microsoft.com/office/drawing/2014/main" val="2318779073"/>
                    </a:ext>
                  </a:extLst>
                </a:gridCol>
                <a:gridCol w="9217529">
                  <a:extLst>
                    <a:ext uri="{9D8B030D-6E8A-4147-A177-3AD203B41FA5}">
                      <a16:colId xmlns:a16="http://schemas.microsoft.com/office/drawing/2014/main" val="3740388800"/>
                    </a:ext>
                  </a:extLst>
                </a:gridCol>
              </a:tblGrid>
              <a:tr h="384112">
                <a:tc>
                  <a:txBody>
                    <a:bodyPr/>
                    <a:lstStyle/>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機能訓練指導員</a:t>
                      </a:r>
                      <a:endParaRPr kumimoji="1" lang="ja-JP" altLang="en-US" sz="1600" dirty="0">
                        <a:latin typeface="游ゴシック" panose="020B0400000000000000" pitchFamily="50" charset="-128"/>
                        <a:ea typeface="游ゴシック" panose="020B0400000000000000" pitchFamily="50" charset="-128"/>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lumMod val="85000"/>
                              <a:lumOff val="15000"/>
                            </a:schemeClr>
                          </a:solidFill>
                          <a:latin typeface="游ゴシック" panose="020B0400000000000000" pitchFamily="50" charset="-128"/>
                          <a:ea typeface="游ゴシック" panose="020B0400000000000000" pitchFamily="50" charset="-128"/>
                        </a:rPr>
                        <a:t>指定地域密着型通所介護事業所ごとに１以上</a:t>
                      </a:r>
                    </a:p>
                  </a:txBody>
                  <a:tcPr/>
                </a:tc>
                <a:extLst>
                  <a:ext uri="{0D108BD9-81ED-4DB2-BD59-A6C34878D82A}">
                    <a16:rowId xmlns:a16="http://schemas.microsoft.com/office/drawing/2014/main" val="627440168"/>
                  </a:ext>
                </a:extLst>
              </a:tr>
              <a:tr h="757701">
                <a:tc rowSpan="2">
                  <a:txBody>
                    <a:bodyPr/>
                    <a:lstStyle/>
                    <a:p>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看護職員</a:t>
                      </a:r>
                      <a:endParaRPr kumimoji="1" lang="ja-JP" altLang="en-US" sz="1600" b="1" dirty="0">
                        <a:latin typeface="游ゴシック" panose="020B0400000000000000" pitchFamily="50" charset="-128"/>
                        <a:ea typeface="游ゴシック" panose="020B0400000000000000" pitchFamily="50" charset="-128"/>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①指定地域密着型通所介護事業所（定員が </a:t>
                      </a:r>
                      <a:r>
                        <a:rPr kumimoji="1" lang="en-US" altLang="ja-JP"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11 </a:t>
                      </a:r>
                      <a:r>
                        <a:rPr kumimoji="1" lang="ja-JP" altLang="en-US"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名以上である事業所に限る）における取扱い</a:t>
                      </a: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指定地域密着型通所介護の単位ごとに、専ら当該指定地域密着型通所介護の提供に当たる看護職員が１以上確保されるために必要と認められる数</a:t>
                      </a:r>
                      <a:endParaRPr kumimoji="1" lang="ja-JP" altLang="en-US" sz="1400" dirty="0">
                        <a:latin typeface="游ゴシック" panose="020B0400000000000000" pitchFamily="50" charset="-128"/>
                        <a:ea typeface="游ゴシック" panose="020B0400000000000000" pitchFamily="50" charset="-128"/>
                      </a:endParaRPr>
                    </a:p>
                  </a:txBody>
                  <a:tcPr>
                    <a:noFill/>
                  </a:tcPr>
                </a:tc>
                <a:extLst>
                  <a:ext uri="{0D108BD9-81ED-4DB2-BD59-A6C34878D82A}">
                    <a16:rowId xmlns:a16="http://schemas.microsoft.com/office/drawing/2014/main" val="3766334032"/>
                  </a:ext>
                </a:extLst>
              </a:tr>
              <a:tr h="978698">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②指定地域密着型通所介護事業所</a:t>
                      </a:r>
                      <a:r>
                        <a:rPr kumimoji="1" lang="en-US" altLang="ja-JP"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定員が </a:t>
                      </a:r>
                      <a:r>
                        <a:rPr kumimoji="1" lang="en-US" altLang="ja-JP"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10 </a:t>
                      </a:r>
                      <a:r>
                        <a:rPr kumimoji="1" lang="ja-JP" altLang="en-US"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名以下である事業所に限る</a:t>
                      </a:r>
                      <a:r>
                        <a:rPr kumimoji="1" lang="en-US" altLang="ja-JP"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における取扱い</a:t>
                      </a:r>
                      <a:endParaRPr kumimoji="1" lang="en-US" altLang="ja-JP" sz="1400" b="1"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介護職員と一体のものとして定められており、指定地域密着型通所介護の単位ごとに、指定地域密着型通所介護を提供している時間帯に、専ら指定地域密着型通所介護の提供に当たる看護職員又は介護職員が勤務している時間数の合計数を提供単位時間数で除して得た数が１以上確保されるために必要と認められる数</a:t>
                      </a:r>
                    </a:p>
                  </a:txBody>
                  <a:tcPr/>
                </a:tc>
                <a:extLst>
                  <a:ext uri="{0D108BD9-81ED-4DB2-BD59-A6C34878D82A}">
                    <a16:rowId xmlns:a16="http://schemas.microsoft.com/office/drawing/2014/main" val="3013364474"/>
                  </a:ext>
                </a:extLst>
              </a:tr>
            </a:tbl>
          </a:graphicData>
        </a:graphic>
      </p:graphicFrame>
    </p:spTree>
    <p:extLst>
      <p:ext uri="{BB962C8B-B14F-4D97-AF65-F5344CB8AC3E}">
        <p14:creationId xmlns:p14="http://schemas.microsoft.com/office/powerpoint/2010/main" val="186158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レトロスペクト">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イオン">
  <a:themeElements>
    <a:clrScheme name="イオン">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4584</Words>
  <Application>Microsoft Office PowerPoint</Application>
  <PresentationFormat>ワイド画面</PresentationFormat>
  <Paragraphs>308</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19</vt:i4>
      </vt:variant>
    </vt:vector>
  </HeadingPairs>
  <TitlesOfParts>
    <vt:vector size="29" baseType="lpstr">
      <vt:lpstr>ＭＳ Ｐゴシック</vt:lpstr>
      <vt:lpstr>メイリオ</vt:lpstr>
      <vt:lpstr>游ゴシック</vt:lpstr>
      <vt:lpstr>Arial</vt:lpstr>
      <vt:lpstr>Calibri</vt:lpstr>
      <vt:lpstr>Calibri Light</vt:lpstr>
      <vt:lpstr>Century Gothic</vt:lpstr>
      <vt:lpstr>Wingdings 3</vt:lpstr>
      <vt:lpstr>レトロスペクト</vt:lpstr>
      <vt:lpstr>イオン</vt:lpstr>
      <vt:lpstr>地域密着型サービス事業者の主な指導事項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福祉指導監査室へのお問合せ先について</vt:lpstr>
      <vt:lpstr>電子申込システムで集団指導の受講報告を御提出いただく際のお願い</vt:lpstr>
      <vt:lpstr>以上で、地域密着型サービス事業者の 集団指導を終わります。  御視聴いただき、ありがとうございました。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地域密着型サービス事業者の 主な指導事項</dc:title>
  <dc:creator>原田　八重乃</dc:creator>
  <cp:lastModifiedBy>根間　裕美</cp:lastModifiedBy>
  <cp:revision>174</cp:revision>
  <cp:lastPrinted>2025-08-01T05:48:45Z</cp:lastPrinted>
  <dcterms:modified xsi:type="dcterms:W3CDTF">2025-08-12T07:16:40Z</dcterms:modified>
</cp:coreProperties>
</file>