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2"/>
  </p:sldMasterIdLst>
  <p:notesMasterIdLst>
    <p:notesMasterId r:id="rId18"/>
  </p:notesMasterIdLst>
  <p:handoutMasterIdLst>
    <p:handoutMasterId r:id="rId19"/>
  </p:handoutMasterIdLst>
  <p:sldIdLst>
    <p:sldId id="413" r:id="rId3"/>
    <p:sldId id="398" r:id="rId4"/>
    <p:sldId id="399" r:id="rId5"/>
    <p:sldId id="400" r:id="rId6"/>
    <p:sldId id="401" r:id="rId7"/>
    <p:sldId id="402" r:id="rId8"/>
    <p:sldId id="403" r:id="rId9"/>
    <p:sldId id="404" r:id="rId10"/>
    <p:sldId id="405" r:id="rId11"/>
    <p:sldId id="406" r:id="rId12"/>
    <p:sldId id="407" r:id="rId13"/>
    <p:sldId id="412" r:id="rId14"/>
    <p:sldId id="409" r:id="rId15"/>
    <p:sldId id="410" r:id="rId16"/>
    <p:sldId id="411" r:id="rId1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C202DF2-652A-4C4B-B93E-FA84A9288F23}">
          <p14:sldIdLst>
            <p14:sldId id="413"/>
            <p14:sldId id="398"/>
            <p14:sldId id="399"/>
            <p14:sldId id="400"/>
            <p14:sldId id="401"/>
            <p14:sldId id="402"/>
            <p14:sldId id="403"/>
            <p14:sldId id="404"/>
            <p14:sldId id="405"/>
            <p14:sldId id="406"/>
            <p14:sldId id="407"/>
            <p14:sldId id="412"/>
            <p14:sldId id="409"/>
            <p14:sldId id="410"/>
            <p14:sldId id="4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62888" autoAdjust="0"/>
  </p:normalViewPr>
  <p:slideViewPr>
    <p:cSldViewPr>
      <p:cViewPr varScale="1">
        <p:scale>
          <a:sx n="84" d="100"/>
          <a:sy n="84" d="100"/>
        </p:scale>
        <p:origin x="131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1728" y="-24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18831" cy="493316"/>
          </a:xfrm>
          <a:prstGeom prst="rect">
            <a:avLst/>
          </a:prstGeom>
        </p:spPr>
        <p:txBody>
          <a:bodyPr vert="horz" lIns="90690" tIns="45345" rIns="90690" bIns="45345" rtlCol="0"/>
          <a:lstStyle>
            <a:lvl1pPr algn="l" latinLnBrk="0">
              <a:defRPr kumimoji="1" lang="ja-JP" sz="1200"/>
            </a:lvl1pPr>
          </a:lstStyle>
          <a:p>
            <a:endParaRPr kumimoji="1" lang="ja-JP" dirty="0"/>
          </a:p>
        </p:txBody>
      </p:sp>
      <p:sp>
        <p:nvSpPr>
          <p:cNvPr id="3" name="Rectangle 2"/>
          <p:cNvSpPr>
            <a:spLocks noGrp="1"/>
          </p:cNvSpPr>
          <p:nvPr>
            <p:ph type="dt" sz="quarter" idx="1"/>
          </p:nvPr>
        </p:nvSpPr>
        <p:spPr>
          <a:xfrm>
            <a:off x="3815374" y="0"/>
            <a:ext cx="2918831" cy="493316"/>
          </a:xfrm>
          <a:prstGeom prst="rect">
            <a:avLst/>
          </a:prstGeom>
        </p:spPr>
        <p:txBody>
          <a:bodyPr vert="horz" lIns="90690" tIns="45345" rIns="90690" bIns="45345" rtlCol="0"/>
          <a:lstStyle>
            <a:lvl1pPr algn="r" latinLnBrk="0">
              <a:defRPr kumimoji="1" lang="ja-JP" sz="1200"/>
            </a:lvl1pPr>
          </a:lstStyle>
          <a:p>
            <a:fld id="{010A63A4-3572-4B27-B383-84D7D9E3D83F}" type="datetimeFigureOut">
              <a:rPr kumimoji="1" lang="en-US" altLang="ja-JP" smtClean="0"/>
              <a:pPr/>
              <a:t>10/18/2024</a:t>
            </a:fld>
            <a:endParaRPr kumimoji="1" lang="ja-JP" dirty="0"/>
          </a:p>
        </p:txBody>
      </p:sp>
      <p:sp>
        <p:nvSpPr>
          <p:cNvPr id="4" name="Rectangle 3"/>
          <p:cNvSpPr>
            <a:spLocks noGrp="1"/>
          </p:cNvSpPr>
          <p:nvPr>
            <p:ph type="ftr" sz="quarter" idx="2"/>
          </p:nvPr>
        </p:nvSpPr>
        <p:spPr>
          <a:xfrm>
            <a:off x="0" y="9371286"/>
            <a:ext cx="2918831" cy="493316"/>
          </a:xfrm>
          <a:prstGeom prst="rect">
            <a:avLst/>
          </a:prstGeom>
        </p:spPr>
        <p:txBody>
          <a:bodyPr vert="horz" lIns="90690" tIns="45345" rIns="90690" bIns="45345" rtlCol="0" anchor="b"/>
          <a:lstStyle>
            <a:lvl1pPr algn="l" latinLnBrk="0">
              <a:defRPr kumimoji="1" lang="ja-JP" sz="1200"/>
            </a:lvl1pPr>
          </a:lstStyle>
          <a:p>
            <a:endParaRPr kumimoji="1" lang="ja-JP" dirty="0"/>
          </a:p>
        </p:txBody>
      </p:sp>
      <p:sp>
        <p:nvSpPr>
          <p:cNvPr id="5" name="Rectangle 4"/>
          <p:cNvSpPr>
            <a:spLocks noGrp="1"/>
          </p:cNvSpPr>
          <p:nvPr>
            <p:ph type="sldNum" sz="quarter" idx="3"/>
          </p:nvPr>
        </p:nvSpPr>
        <p:spPr>
          <a:xfrm>
            <a:off x="3815374" y="9371286"/>
            <a:ext cx="2918831" cy="493316"/>
          </a:xfrm>
          <a:prstGeom prst="rect">
            <a:avLst/>
          </a:prstGeom>
        </p:spPr>
        <p:txBody>
          <a:bodyPr vert="horz" lIns="90690" tIns="45345" rIns="90690" bIns="45345" rtlCol="0" anchor="b"/>
          <a:lstStyle>
            <a:lvl1pPr algn="r" latinLnBrk="0">
              <a:defRPr kumimoji="1" lang="ja-JP" sz="1200"/>
            </a:lvl1pPr>
          </a:lstStyle>
          <a:p>
            <a:fld id="{E10D0F4D-A9BC-4899-8372-3ED277D83E2A}" type="slidenum">
              <a:rPr kumimoji="1" lang="en-US" altLang="ja-JP" smtClean="0"/>
              <a:pPr/>
              <a:t>‹#›</a:t>
            </a:fld>
            <a:endParaRPr kumimoji="1" lang="ja-JP"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18831" cy="493316"/>
          </a:xfrm>
          <a:prstGeom prst="rect">
            <a:avLst/>
          </a:prstGeom>
        </p:spPr>
        <p:txBody>
          <a:bodyPr vert="horz" lIns="90690" tIns="45345" rIns="90690" bIns="45345" rtlCol="0"/>
          <a:lstStyle>
            <a:lvl1pPr algn="l" latinLnBrk="0">
              <a:defRPr kumimoji="1" lang="ja-JP" sz="1200"/>
            </a:lvl1pPr>
          </a:lstStyle>
          <a:p>
            <a:endParaRPr kumimoji="1" lang="ja-JP" dirty="0"/>
          </a:p>
        </p:txBody>
      </p:sp>
      <p:sp>
        <p:nvSpPr>
          <p:cNvPr id="3" name="Rectangle 2"/>
          <p:cNvSpPr>
            <a:spLocks noGrp="1"/>
          </p:cNvSpPr>
          <p:nvPr>
            <p:ph type="dt" idx="1"/>
          </p:nvPr>
        </p:nvSpPr>
        <p:spPr>
          <a:xfrm>
            <a:off x="3815374" y="0"/>
            <a:ext cx="2918831" cy="493316"/>
          </a:xfrm>
          <a:prstGeom prst="rect">
            <a:avLst/>
          </a:prstGeom>
        </p:spPr>
        <p:txBody>
          <a:bodyPr vert="horz" lIns="90690" tIns="45345" rIns="90690" bIns="45345" rtlCol="0"/>
          <a:lstStyle>
            <a:lvl1pPr algn="r" latinLnBrk="0">
              <a:defRPr kumimoji="1" lang="ja-JP" sz="1200"/>
            </a:lvl1pPr>
          </a:lstStyle>
          <a:p>
            <a:fld id="{FE58EE69-A876-4E74-86C2-628494CDF3AA}" type="datetimeFigureOut">
              <a:rPr lang="ja-JP" altLang="en-US"/>
              <a:pPr/>
              <a:t>2024/10/18</a:t>
            </a:fld>
            <a:endParaRPr kumimoji="1" lang="ja-JP" dirty="0"/>
          </a:p>
        </p:txBody>
      </p:sp>
      <p:sp>
        <p:nvSpPr>
          <p:cNvPr id="4" name="Rectangle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0690" tIns="45345" rIns="90690" bIns="45345" rtlCol="0" anchor="ctr"/>
          <a:lstStyle/>
          <a:p>
            <a:endParaRPr kumimoji="1" lang="ja-JP" dirty="0"/>
          </a:p>
        </p:txBody>
      </p:sp>
      <p:sp>
        <p:nvSpPr>
          <p:cNvPr id="5" name="Rectangle 4"/>
          <p:cNvSpPr>
            <a:spLocks noGrp="1"/>
          </p:cNvSpPr>
          <p:nvPr>
            <p:ph type="body" sz="quarter" idx="3"/>
          </p:nvPr>
        </p:nvSpPr>
        <p:spPr>
          <a:xfrm>
            <a:off x="673577" y="4686499"/>
            <a:ext cx="5388610" cy="4439841"/>
          </a:xfrm>
          <a:prstGeom prst="rect">
            <a:avLst/>
          </a:prstGeom>
        </p:spPr>
        <p:txBody>
          <a:bodyPr vert="horz" lIns="90690" tIns="45345" rIns="90690" bIns="45345" rtlCol="0">
            <a:normAutofit/>
          </a:bodyPr>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Rectangle 5"/>
          <p:cNvSpPr>
            <a:spLocks noGrp="1"/>
          </p:cNvSpPr>
          <p:nvPr>
            <p:ph type="ftr" sz="quarter" idx="4"/>
          </p:nvPr>
        </p:nvSpPr>
        <p:spPr>
          <a:xfrm>
            <a:off x="0" y="9371286"/>
            <a:ext cx="2918831" cy="493316"/>
          </a:xfrm>
          <a:prstGeom prst="rect">
            <a:avLst/>
          </a:prstGeom>
        </p:spPr>
        <p:txBody>
          <a:bodyPr vert="horz" lIns="90690" tIns="45345" rIns="90690" bIns="45345" rtlCol="0" anchor="b"/>
          <a:lstStyle>
            <a:lvl1pPr algn="l" latinLnBrk="0">
              <a:defRPr kumimoji="1" lang="ja-JP" sz="1200"/>
            </a:lvl1pPr>
          </a:lstStyle>
          <a:p>
            <a:endParaRPr kumimoji="1" lang="ja-JP" dirty="0"/>
          </a:p>
        </p:txBody>
      </p:sp>
      <p:sp>
        <p:nvSpPr>
          <p:cNvPr id="7" name="Rectangle 6"/>
          <p:cNvSpPr>
            <a:spLocks noGrp="1"/>
          </p:cNvSpPr>
          <p:nvPr>
            <p:ph type="sldNum" sz="quarter" idx="5"/>
          </p:nvPr>
        </p:nvSpPr>
        <p:spPr>
          <a:xfrm>
            <a:off x="3815374" y="9371286"/>
            <a:ext cx="2918831" cy="493316"/>
          </a:xfrm>
          <a:prstGeom prst="rect">
            <a:avLst/>
          </a:prstGeom>
        </p:spPr>
        <p:txBody>
          <a:bodyPr vert="horz" lIns="90690" tIns="45345" rIns="90690" bIns="45345" rtlCol="0" anchor="b"/>
          <a:lstStyle>
            <a:lvl1pPr algn="r" latinLnBrk="0">
              <a:defRPr kumimoji="1" lang="ja-JP" sz="1200"/>
            </a:lvl1pPr>
          </a:lstStyle>
          <a:p>
            <a:fld id="{FE16532C-7DFC-4EC2-AFA5-3731AA0E8AFA}" type="slidenum">
              <a:rPr/>
              <a:pPr/>
              <a:t>‹#›</a:t>
            </a:fld>
            <a:endParaRPr kumimoji="1" lang="ja-JP" dirty="0"/>
          </a:p>
        </p:txBody>
      </p:sp>
    </p:spTree>
  </p:cSld>
  <p:clrMap bg1="lt1" tx1="dk1" bg2="lt2" tx2="dk2" accent1="accent1" accent2="accent2" accent3="accent3" accent4="accent4" accent5="accent5" accent6="accent6" hlink="hlink" folHlink="folHlink"/>
  <p:notesStyle>
    <a:lvl1pPr marL="0" algn="l" rtl="0" latinLnBrk="0">
      <a:defRPr kumimoji="1" lang="ja-JP" sz="1200" kern="1200">
        <a:solidFill>
          <a:schemeClr val="tx1"/>
        </a:solidFill>
        <a:latin typeface="+mn-lt"/>
        <a:ea typeface="+mn-ea"/>
        <a:cs typeface="+mn-cs"/>
      </a:defRPr>
    </a:lvl1pPr>
    <a:lvl2pPr marL="457200" algn="l" rtl="0">
      <a:defRPr kumimoji="1" lang="ja-JP" sz="1200" kern="1200">
        <a:solidFill>
          <a:schemeClr val="tx1"/>
        </a:solidFill>
        <a:latin typeface="+mn-lt"/>
        <a:ea typeface="+mn-ea"/>
        <a:cs typeface="+mn-cs"/>
      </a:defRPr>
    </a:lvl2pPr>
    <a:lvl3pPr marL="914400" algn="l" rtl="0">
      <a:defRPr kumimoji="1" lang="ja-JP" sz="1200" kern="1200">
        <a:solidFill>
          <a:schemeClr val="tx1"/>
        </a:solidFill>
        <a:latin typeface="+mn-lt"/>
        <a:ea typeface="+mn-ea"/>
        <a:cs typeface="+mn-cs"/>
      </a:defRPr>
    </a:lvl3pPr>
    <a:lvl4pPr marL="1371600" algn="l" rtl="0">
      <a:defRPr kumimoji="1" lang="ja-JP" sz="1200" kern="1200">
        <a:solidFill>
          <a:schemeClr val="tx1"/>
        </a:solidFill>
        <a:latin typeface="+mn-lt"/>
        <a:ea typeface="+mn-ea"/>
        <a:cs typeface="+mn-cs"/>
      </a:defRPr>
    </a:lvl4pPr>
    <a:lvl5pPr marL="1828800" algn="l" rtl="0">
      <a:defRPr kumimoji="1" lang="ja-JP" sz="1200" kern="1200">
        <a:solidFill>
          <a:schemeClr val="tx1"/>
        </a:solidFill>
        <a:latin typeface="+mn-lt"/>
        <a:ea typeface="+mn-ea"/>
        <a:cs typeface="+mn-cs"/>
      </a:defRPr>
    </a:lvl5pPr>
    <a:lvl6pPr marL="2286000" algn="l" rtl="0">
      <a:defRPr kumimoji="1" lang="ja-JP" sz="1200" kern="1200">
        <a:solidFill>
          <a:schemeClr val="tx1"/>
        </a:solidFill>
        <a:latin typeface="+mn-lt"/>
        <a:ea typeface="+mn-ea"/>
        <a:cs typeface="+mn-cs"/>
      </a:defRPr>
    </a:lvl6pPr>
    <a:lvl7pPr marL="2743200" algn="l" rtl="0">
      <a:defRPr kumimoji="1" lang="ja-JP" sz="1200" kern="1200">
        <a:solidFill>
          <a:schemeClr val="tx1"/>
        </a:solidFill>
        <a:latin typeface="+mn-lt"/>
        <a:ea typeface="+mn-ea"/>
        <a:cs typeface="+mn-cs"/>
      </a:defRPr>
    </a:lvl7pPr>
    <a:lvl8pPr marL="3200400" algn="l" rtl="0">
      <a:defRPr kumimoji="1" lang="ja-JP" sz="1200" kern="1200">
        <a:solidFill>
          <a:schemeClr val="tx1"/>
        </a:solidFill>
        <a:latin typeface="+mn-lt"/>
        <a:ea typeface="+mn-ea"/>
        <a:cs typeface="+mn-cs"/>
      </a:defRPr>
    </a:lvl8pPr>
    <a:lvl9pPr marL="3657600" algn="l" rtl="0">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endParaRPr lang="ja-JP" altLang="en-US" sz="1200" dirty="0" smtClean="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16532C-7DFC-4EC2-AFA5-3731AA0E8AFA}" type="slidenum">
              <a:rPr kumimoji="1"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2335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次に、リハビリテーション・機能訓練、口腔、栄養の一体的取組の推進</a:t>
            </a:r>
            <a:r>
              <a:rPr kumimoji="1" lang="ja-JP" altLang="en-US" b="0" dirty="0" smtClean="0"/>
              <a:t>についてです。</a:t>
            </a:r>
            <a:endParaRPr kumimoji="1" lang="en-US" altLang="ja-JP" b="0" dirty="0" smtClean="0"/>
          </a:p>
          <a:p>
            <a:pPr algn="l"/>
            <a:r>
              <a:rPr lang="ja-JP" altLang="en-US" dirty="0" smtClean="0"/>
              <a:t>リハビリテーション・機能訓練、口腔、栄養の一体的取組を推進し、</a:t>
            </a:r>
            <a:endParaRPr lang="en-US" altLang="ja-JP" dirty="0" smtClean="0"/>
          </a:p>
          <a:p>
            <a:pPr algn="l"/>
            <a:r>
              <a:rPr lang="ja-JP" altLang="en-US" dirty="0" smtClean="0"/>
              <a:t>自立支援、重度化防止を効果的に進める観点から、 </a:t>
            </a:r>
            <a:r>
              <a:rPr kumimoji="1" lang="ja-JP" altLang="en-US" b="0" dirty="0" smtClean="0"/>
              <a:t>加</a:t>
            </a:r>
            <a:r>
              <a:rPr kumimoji="1" lang="ja-JP" altLang="en-US" dirty="0" smtClean="0"/>
              <a:t>算が新設されています。</a:t>
            </a:r>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10</a:t>
            </a:fld>
            <a:endParaRPr kumimoji="1" lang="ja-JP" altLang="en-US"/>
          </a:p>
        </p:txBody>
      </p:sp>
    </p:spTree>
    <p:extLst>
      <p:ext uri="{BB962C8B-B14F-4D97-AF65-F5344CB8AC3E}">
        <p14:creationId xmlns:p14="http://schemas.microsoft.com/office/powerpoint/2010/main" val="1258625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次に、介護保険施設における口腔衛生管理の強化についてです。</a:t>
            </a: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介護保険施設において、事業所の職員による適切な口腔管理等の実施と、歯科専門職による適切な口腔管理につなげる観点から、事業者に利用者の入所時及び入所後の定期的な口腔衛生状態・口腔機能の評価</a:t>
            </a:r>
            <a:r>
              <a:rPr lang="ja-JP" altLang="en-US" sz="1200" smtClean="0"/>
              <a:t>の実施が義務付けられました</a:t>
            </a:r>
            <a:r>
              <a:rPr lang="ja-JP" altLang="en-US" sz="1200" dirty="0" smtClean="0"/>
              <a:t>。</a:t>
            </a: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lvl="0" indent="0" algn="l" defTabSz="914400" rtl="0" eaLnBrk="1" fontAlgn="auto" latinLnBrk="0" hangingPunct="1">
              <a:lnSpc>
                <a:spcPct val="100000"/>
              </a:lnSpc>
              <a:spcBef>
                <a:spcPts val="300"/>
              </a:spcBef>
              <a:spcAft>
                <a:spcPts val="300"/>
              </a:spcAft>
              <a:buClrTx/>
              <a:buSzTx/>
              <a:buFontTx/>
              <a:buNone/>
              <a:tabLst/>
              <a:defRPr/>
            </a:pPr>
            <a:r>
              <a:rPr lang="ja-JP" altLang="en-US" sz="1200" dirty="0" smtClean="0"/>
              <a:t>評価を実施する者は、「</a:t>
            </a:r>
            <a:r>
              <a:rPr lang="ja-JP" altLang="en-US" sz="1200" dirty="0" smtClean="0">
                <a:latin typeface="YuGothic-Regular"/>
              </a:rPr>
              <a:t>当該施設の従業者</a:t>
            </a:r>
            <a:r>
              <a:rPr lang="ja-JP" altLang="en-US" sz="1200" dirty="0" smtClean="0"/>
              <a:t>」、「</a:t>
            </a:r>
            <a:r>
              <a:rPr lang="ja-JP" altLang="en-US" sz="1200" dirty="0" smtClean="0">
                <a:latin typeface="YuGothic-Regular"/>
              </a:rPr>
              <a:t>歯科医師</a:t>
            </a:r>
            <a:r>
              <a:rPr lang="ja-JP" altLang="en-US" sz="1200" dirty="0" smtClean="0"/>
              <a:t>」、「</a:t>
            </a:r>
            <a:r>
              <a:rPr lang="ja-JP" altLang="en-US" sz="1200" dirty="0" smtClean="0">
                <a:latin typeface="YuGothic-Regular"/>
              </a:rPr>
              <a:t>歯科医師の指示を受けた歯科衛生士</a:t>
            </a:r>
            <a:r>
              <a:rPr lang="ja-JP" altLang="en-US" sz="1200" dirty="0" smtClean="0"/>
              <a:t>」です。</a:t>
            </a:r>
            <a:endParaRPr lang="en-US" altLang="ja-JP" sz="1200" dirty="0" smtClean="0">
              <a:latin typeface="YuGothic-Regular"/>
            </a:endParaRPr>
          </a:p>
          <a:p>
            <a:pPr marL="0" marR="0" lvl="0" indent="0" algn="l" defTabSz="914400" rtl="0" eaLnBrk="1" fontAlgn="auto" latinLnBrk="0" hangingPunct="1">
              <a:lnSpc>
                <a:spcPct val="100000"/>
              </a:lnSpc>
              <a:spcBef>
                <a:spcPts val="300"/>
              </a:spcBef>
              <a:spcAft>
                <a:spcPts val="300"/>
              </a:spcAft>
              <a:buClrTx/>
              <a:buSzTx/>
              <a:buFontTx/>
              <a:buNone/>
              <a:tabLst/>
              <a:defRPr/>
            </a:pPr>
            <a:r>
              <a:rPr lang="ja-JP" altLang="en-US" sz="1200" dirty="0" smtClean="0">
                <a:latin typeface="YuGothic-Regular"/>
              </a:rPr>
              <a:t>評価の実施時期は、施設入所時及び入所後月に１回程度です。</a:t>
            </a:r>
            <a:endParaRPr lang="en-US" altLang="ja-JP" sz="1200" dirty="0" smtClean="0">
              <a:latin typeface="YuGothic-Regular"/>
            </a:endParaRPr>
          </a:p>
          <a:p>
            <a:pPr marL="0" marR="0" lvl="0" indent="0" algn="l" defTabSz="914400" rtl="0" eaLnBrk="1" fontAlgn="auto" latinLnBrk="0" hangingPunct="1">
              <a:lnSpc>
                <a:spcPct val="100000"/>
              </a:lnSpc>
              <a:spcBef>
                <a:spcPts val="300"/>
              </a:spcBef>
              <a:spcAft>
                <a:spcPts val="300"/>
              </a:spcAft>
              <a:buClrTx/>
              <a:buSzTx/>
              <a:buFontTx/>
              <a:buNone/>
              <a:tabLst/>
              <a:defRPr/>
            </a:pPr>
            <a:endParaRPr lang="en-US" altLang="ja-JP" sz="1200" dirty="0" smtClean="0">
              <a:latin typeface="YuGothic-Regular"/>
            </a:endParaRPr>
          </a:p>
          <a:p>
            <a:pPr marL="0" marR="0" lvl="0" indent="0" algn="l" defTabSz="914400" rtl="0" eaLnBrk="1" fontAlgn="auto" latinLnBrk="0" hangingPunct="1">
              <a:lnSpc>
                <a:spcPct val="100000"/>
              </a:lnSpc>
              <a:spcBef>
                <a:spcPts val="300"/>
              </a:spcBef>
              <a:spcAft>
                <a:spcPts val="300"/>
              </a:spcAft>
              <a:buClrTx/>
              <a:buSzTx/>
              <a:buFontTx/>
              <a:buNone/>
              <a:tabLst/>
              <a:defRPr/>
            </a:pPr>
            <a:r>
              <a:rPr lang="ja-JP" altLang="en-US" sz="1200" dirty="0" smtClean="0">
                <a:latin typeface="YuGothic-Regular"/>
              </a:rPr>
              <a:t>歯科医師若しくは歯科医師の指示を受けた歯科衛生士は、技術的助言若しくは指導又は口腔の健康状態の評価を行うことができます。</a:t>
            </a:r>
            <a:endParaRPr lang="en-US" altLang="ja-JP" sz="1200" dirty="0" smtClean="0">
              <a:latin typeface="YuGothic-Regular"/>
            </a:endParaRPr>
          </a:p>
          <a:p>
            <a:pPr marL="0" marR="0" lvl="0" indent="0" algn="l" defTabSz="914400" rtl="0" eaLnBrk="1" fontAlgn="auto" latinLnBrk="0" hangingPunct="1">
              <a:lnSpc>
                <a:spcPct val="100000"/>
              </a:lnSpc>
              <a:spcBef>
                <a:spcPts val="300"/>
              </a:spcBef>
              <a:spcAft>
                <a:spcPts val="300"/>
              </a:spcAft>
              <a:buClrTx/>
              <a:buSzTx/>
              <a:buFontTx/>
              <a:buNone/>
              <a:tabLst/>
              <a:defRPr/>
            </a:pPr>
            <a:r>
              <a:rPr lang="ja-JP" altLang="en-US" sz="1200" dirty="0" smtClean="0">
                <a:latin typeface="YuGothic-Regular"/>
              </a:rPr>
              <a:t>ただしその場合、当該施設との連携について、実施事項等を文書等で取り決めておく必要があるのでご留意ください。</a:t>
            </a:r>
            <a:endParaRPr lang="en-US" altLang="ja-JP" sz="1200" dirty="0" smtClean="0">
              <a:latin typeface="YuGothic-Regular"/>
            </a:endParaRPr>
          </a:p>
          <a:p>
            <a:pPr marL="0" marR="0" lvl="0" indent="0" algn="l" defTabSz="914400" rtl="0" eaLnBrk="1" fontAlgn="auto" latinLnBrk="0" hangingPunct="1">
              <a:lnSpc>
                <a:spcPct val="100000"/>
              </a:lnSpc>
              <a:spcBef>
                <a:spcPts val="300"/>
              </a:spcBef>
              <a:spcAft>
                <a:spcPts val="300"/>
              </a:spcAft>
              <a:buClrTx/>
              <a:buSzTx/>
              <a:buFontTx/>
              <a:buNone/>
              <a:tabLst/>
              <a:defRPr/>
            </a:pPr>
            <a:endParaRPr lang="en-US" altLang="ja-JP" sz="1200" dirty="0" smtClean="0">
              <a:latin typeface="YuGothic-Regular"/>
            </a:endParaRPr>
          </a:p>
          <a:p>
            <a:pPr marL="0" marR="0" lvl="0" indent="0" algn="l" defTabSz="914400" rtl="0" eaLnBrk="1" fontAlgn="auto" latinLnBrk="0" hangingPunct="1">
              <a:lnSpc>
                <a:spcPct val="100000"/>
              </a:lnSpc>
              <a:spcBef>
                <a:spcPts val="300"/>
              </a:spcBef>
              <a:spcAft>
                <a:spcPts val="300"/>
              </a:spcAft>
              <a:buClrTx/>
              <a:buSzTx/>
              <a:buFontTx/>
              <a:buNone/>
              <a:tabLst/>
              <a:defRPr/>
            </a:pPr>
            <a:r>
              <a:rPr lang="ja-JP" altLang="en-US" sz="1400" dirty="0" smtClean="0"/>
              <a:t>次のスライドに介護保険施設における口腔衛生管理についてまとめた図を載せておりますのでご確認ください。</a:t>
            </a:r>
            <a:endParaRPr lang="en-US" altLang="ja-JP" sz="1400" dirty="0" smtClean="0"/>
          </a:p>
          <a:p>
            <a:pPr marL="0" indent="0">
              <a:spcBef>
                <a:spcPts val="300"/>
              </a:spcBef>
              <a:spcAft>
                <a:spcPts val="300"/>
              </a:spcAft>
              <a:buNone/>
            </a:pP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endParaRPr lang="ja-JP" altLang="ja-JP" dirty="0"/>
          </a:p>
        </p:txBody>
      </p:sp>
      <p:sp>
        <p:nvSpPr>
          <p:cNvPr id="4" name="Slide Number Placeholder 3"/>
          <p:cNvSpPr>
            <a:spLocks noGrp="1"/>
          </p:cNvSpPr>
          <p:nvPr>
            <p:ph type="sldNum" sz="quarter" idx="10"/>
          </p:nvPr>
        </p:nvSpPr>
        <p:spPr/>
        <p:txBody>
          <a:bodyPr/>
          <a:lstStyle/>
          <a:p>
            <a:fld id="{FE16532C-7DFC-4EC2-AFA5-3731AA0E8AFA}" type="slidenum">
              <a:rPr lang="en-US" smtClean="0"/>
              <a:pPr/>
              <a:t>11</a:t>
            </a:fld>
            <a:endParaRPr lang="en-US" dirty="0"/>
          </a:p>
        </p:txBody>
      </p:sp>
    </p:spTree>
    <p:extLst>
      <p:ext uri="{BB962C8B-B14F-4D97-AF65-F5344CB8AC3E}">
        <p14:creationId xmlns:p14="http://schemas.microsoft.com/office/powerpoint/2010/main" val="2702659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3288" y="739775"/>
            <a:ext cx="4929187" cy="3698875"/>
          </a:xfrm>
        </p:spPr>
      </p:sp>
      <p:sp>
        <p:nvSpPr>
          <p:cNvPr id="3" name="Notes Placeholder 2"/>
          <p:cNvSpPr>
            <a:spLocks noGrp="1"/>
          </p:cNvSpPr>
          <p:nvPr>
            <p:ph type="body" idx="1"/>
          </p:nvPr>
        </p:nvSpPr>
        <p:spPr/>
        <p:txBody>
          <a:bodyPr>
            <a:normAutofit/>
          </a:bodyPr>
          <a:lstStyle/>
          <a:p>
            <a:endParaRPr lang="ja-JP" altLang="ja-JP" dirty="0"/>
          </a:p>
        </p:txBody>
      </p:sp>
      <p:sp>
        <p:nvSpPr>
          <p:cNvPr id="4" name="Slide Number Placeholder 3"/>
          <p:cNvSpPr>
            <a:spLocks noGrp="1"/>
          </p:cNvSpPr>
          <p:nvPr>
            <p:ph type="sldNum" sz="quarter" idx="10"/>
          </p:nvPr>
        </p:nvSpPr>
        <p:spPr/>
        <p:txBody>
          <a:bodyPr/>
          <a:lstStyle/>
          <a:p>
            <a:fld id="{FE16532C-7DFC-4EC2-AFA5-3731AA0E8AFA}" type="slidenum">
              <a:rPr lang="en-US" smtClean="0"/>
              <a:pPr/>
              <a:t>12</a:t>
            </a:fld>
            <a:endParaRPr lang="en-US" dirty="0"/>
          </a:p>
        </p:txBody>
      </p:sp>
    </p:spTree>
    <p:extLst>
      <p:ext uri="{BB962C8B-B14F-4D97-AF65-F5344CB8AC3E}">
        <p14:creationId xmlns:p14="http://schemas.microsoft.com/office/powerpoint/2010/main" val="2695020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次に、ユニットケア施設管理者研修の努力義務化</a:t>
            </a:r>
            <a:r>
              <a:rPr kumimoji="1" lang="ja-JP" altLang="en-US" b="0" dirty="0" smtClean="0"/>
              <a:t>についてです。</a:t>
            </a:r>
            <a:endParaRPr kumimoji="1" lang="en-US" altLang="ja-JP" b="0" dirty="0" smtClean="0"/>
          </a:p>
          <a:p>
            <a:pPr algn="l"/>
            <a:r>
              <a:rPr lang="ja-JP" altLang="en-US" dirty="0" smtClean="0"/>
              <a:t>ユニットケアの質の向上の観点から、個室ユニット型施設の管理者は、ユニットケア施設管理者研修を受講するよう努めなければならないこととなりました。</a:t>
            </a:r>
            <a:endParaRPr lang="en-US" altLang="ja-JP" dirty="0" smtClean="0"/>
          </a:p>
          <a:p>
            <a:pPr algn="l"/>
            <a:r>
              <a:rPr kumimoji="1" lang="ja-JP" altLang="en-US" smtClean="0"/>
              <a:t>努力義務ですが、積極的に受講していただくようお願いします。</a:t>
            </a:r>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13</a:t>
            </a:fld>
            <a:endParaRPr kumimoji="1" lang="ja-JP" altLang="en-US"/>
          </a:p>
        </p:txBody>
      </p:sp>
    </p:spTree>
    <p:extLst>
      <p:ext uri="{BB962C8B-B14F-4D97-AF65-F5344CB8AC3E}">
        <p14:creationId xmlns:p14="http://schemas.microsoft.com/office/powerpoint/2010/main" val="3097304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次に、科学的介護推進体制加算の見直しについて</a:t>
            </a:r>
            <a:r>
              <a:rPr kumimoji="1" lang="ja-JP" altLang="en-US" b="0" dirty="0" smtClean="0"/>
              <a:t>です。</a:t>
            </a:r>
            <a:endParaRPr kumimoji="1" lang="en-US" altLang="ja-JP" b="0" dirty="0" smtClean="0"/>
          </a:p>
          <a:p>
            <a:pPr algn="l"/>
            <a:r>
              <a:rPr lang="ja-JP" altLang="en-US" dirty="0" smtClean="0"/>
              <a:t>質の高い情報の収集、分析を可能とし、入力負担を軽減し科学的介護を</a:t>
            </a:r>
            <a:endParaRPr lang="en-US" altLang="ja-JP" dirty="0" smtClean="0"/>
          </a:p>
          <a:p>
            <a:pPr algn="l"/>
            <a:r>
              <a:rPr lang="ja-JP" altLang="en-US" dirty="0" smtClean="0"/>
              <a:t>推進する観点から、らいふへのデータ提出頻度が少なくとも</a:t>
            </a:r>
            <a:endParaRPr lang="en-US" altLang="ja-JP" dirty="0" smtClean="0"/>
          </a:p>
          <a:p>
            <a:pPr algn="l"/>
            <a:r>
              <a:rPr kumimoji="1" lang="ja-JP" altLang="en-US" dirty="0" smtClean="0"/>
              <a:t>みつきに</a:t>
            </a:r>
            <a:r>
              <a:rPr kumimoji="1" lang="en-US" altLang="ja-JP" dirty="0" smtClean="0"/>
              <a:t>1</a:t>
            </a:r>
            <a:r>
              <a:rPr kumimoji="1" lang="ja-JP" altLang="en-US" dirty="0" smtClean="0"/>
              <a:t>回に見直し、入力項目の定義</a:t>
            </a:r>
            <a:r>
              <a:rPr kumimoji="1" lang="ja-JP" altLang="en-US" smtClean="0"/>
              <a:t>の明確化などを行います。</a:t>
            </a:r>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14</a:t>
            </a:fld>
            <a:endParaRPr kumimoji="1" lang="ja-JP" altLang="en-US"/>
          </a:p>
        </p:txBody>
      </p:sp>
    </p:spTree>
    <p:extLst>
      <p:ext uri="{BB962C8B-B14F-4D97-AF65-F5344CB8AC3E}">
        <p14:creationId xmlns:p14="http://schemas.microsoft.com/office/powerpoint/2010/main" val="3802204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最後に、アウトカム評価の充実のための加算等の見直しについて</a:t>
            </a:r>
            <a:r>
              <a:rPr kumimoji="1" lang="ja-JP" altLang="en-US" b="0" dirty="0" smtClean="0"/>
              <a:t>です。</a:t>
            </a:r>
            <a:endParaRPr kumimoji="1" lang="en-US" altLang="ja-JP" b="0" dirty="0" smtClean="0"/>
          </a:p>
          <a:p>
            <a:pPr algn="l"/>
            <a:r>
              <a:rPr lang="ja-JP" altLang="en-US" dirty="0" smtClean="0"/>
              <a:t>介護の質の向上に係る取組を一層推進する観点や自立支援、重度化防止</a:t>
            </a:r>
            <a:endParaRPr lang="en-US" altLang="ja-JP" dirty="0" smtClean="0"/>
          </a:p>
          <a:p>
            <a:pPr algn="l"/>
            <a:r>
              <a:rPr lang="ja-JP" altLang="en-US" dirty="0" smtClean="0"/>
              <a:t>に向け</a:t>
            </a:r>
            <a:r>
              <a:rPr lang="ja-JP" altLang="en-US" dirty="0" smtClean="0">
                <a:latin typeface="+mn-ea"/>
              </a:rPr>
              <a:t>た取組をより一層推進する観点から</a:t>
            </a:r>
            <a:r>
              <a:rPr lang="en-US" altLang="ja-JP" dirty="0" smtClean="0">
                <a:latin typeface="+mn-ea"/>
              </a:rPr>
              <a:t>3</a:t>
            </a:r>
            <a:r>
              <a:rPr lang="ja-JP" altLang="en-US" dirty="0" err="1" smtClean="0">
                <a:latin typeface="+mn-ea"/>
              </a:rPr>
              <a:t>つの</a:t>
            </a:r>
            <a:r>
              <a:rPr lang="ja-JP" altLang="en-US" dirty="0" smtClean="0">
                <a:latin typeface="+mn-ea"/>
              </a:rPr>
              <a:t>加算について見直しを行います。</a:t>
            </a:r>
            <a:endParaRPr lang="en-US" altLang="ja-JP" dirty="0" smtClean="0">
              <a:latin typeface="+mn-ea"/>
            </a:endParaRPr>
          </a:p>
          <a:p>
            <a:pPr algn="l"/>
            <a:endParaRPr kumimoji="1" lang="en-US" altLang="ja-JP" dirty="0" smtClean="0">
              <a:latin typeface="+mn-ea"/>
            </a:endParaRPr>
          </a:p>
          <a:p>
            <a:pPr algn="l"/>
            <a:r>
              <a:rPr kumimoji="1" lang="ja-JP" altLang="en-US" dirty="0" smtClean="0">
                <a:latin typeface="+mn-ea"/>
              </a:rPr>
              <a:t>以上が、令和</a:t>
            </a:r>
            <a:r>
              <a:rPr kumimoji="1" lang="en-US" altLang="ja-JP" dirty="0" smtClean="0">
                <a:latin typeface="+mn-ea"/>
              </a:rPr>
              <a:t>6</a:t>
            </a:r>
            <a:r>
              <a:rPr kumimoji="1" lang="ja-JP" altLang="en-US" smtClean="0">
                <a:latin typeface="+mn-ea"/>
              </a:rPr>
              <a:t>年度主な報酬改定の内容になります。</a:t>
            </a:r>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15</a:t>
            </a:fld>
            <a:endParaRPr kumimoji="1" lang="ja-JP" altLang="en-US"/>
          </a:p>
        </p:txBody>
      </p:sp>
    </p:spTree>
    <p:extLst>
      <p:ext uri="{BB962C8B-B14F-4D97-AF65-F5344CB8AC3E}">
        <p14:creationId xmlns:p14="http://schemas.microsoft.com/office/powerpoint/2010/main" val="223545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b="0" dirty="0" smtClean="0"/>
              <a:t>まずは、総合医学管理加算の見直し</a:t>
            </a:r>
            <a:r>
              <a:rPr kumimoji="1" lang="ja-JP" altLang="en-US" b="0" dirty="0" smtClean="0"/>
              <a:t>についてです。</a:t>
            </a:r>
            <a:endParaRPr kumimoji="1" lang="en-US" altLang="ja-JP" b="0" dirty="0" smtClean="0"/>
          </a:p>
          <a:p>
            <a:pPr algn="l"/>
            <a:r>
              <a:rPr kumimoji="1" lang="ja-JP" altLang="en-US" b="0" dirty="0" smtClean="0"/>
              <a:t>従来は、居宅サービス計画において計画的に行うこととなっていない場合に対象としていましたが、</a:t>
            </a:r>
            <a:endParaRPr kumimoji="1" lang="en-US" altLang="ja-JP" b="0" dirty="0" smtClean="0"/>
          </a:p>
          <a:p>
            <a:pPr algn="l"/>
            <a:r>
              <a:rPr kumimoji="1" lang="ja-JP" altLang="en-US" b="0" dirty="0" smtClean="0"/>
              <a:t>改定後は、計画的に行うこととなっている場合についても治療管理を</a:t>
            </a:r>
            <a:endParaRPr kumimoji="1" lang="en-US" altLang="ja-JP" b="0" dirty="0" smtClean="0"/>
          </a:p>
          <a:p>
            <a:pPr algn="l"/>
            <a:r>
              <a:rPr kumimoji="1" lang="ja-JP" altLang="en-US" b="0" dirty="0" smtClean="0"/>
              <a:t>目的とするものについては、対象としています。</a:t>
            </a:r>
            <a:endParaRPr kumimoji="1" lang="en-US" altLang="ja-JP" b="0" dirty="0" smtClean="0"/>
          </a:p>
          <a:p>
            <a:pPr algn="l"/>
            <a:r>
              <a:rPr kumimoji="1" lang="ja-JP" altLang="en-US" b="0" dirty="0" smtClean="0"/>
              <a:t>また、</a:t>
            </a:r>
            <a:r>
              <a:rPr kumimoji="1" lang="en-US" altLang="ja-JP" b="0" dirty="0" smtClean="0"/>
              <a:t>7</a:t>
            </a:r>
            <a:r>
              <a:rPr kumimoji="1" lang="ja-JP" altLang="en-US" b="0" smtClean="0"/>
              <a:t>カからとおか</a:t>
            </a:r>
            <a:r>
              <a:rPr kumimoji="1" lang="ja-JP" altLang="en-US" b="0" dirty="0" smtClean="0"/>
              <a:t>かんに限度が変更に</a:t>
            </a:r>
            <a:r>
              <a:rPr kumimoji="1" lang="ja-JP" altLang="en-US" b="0" smtClean="0"/>
              <a:t>なっています。</a:t>
            </a:r>
            <a:endParaRPr kumimoji="1" lang="en-US" altLang="ja-JP" b="0" dirty="0"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2</a:t>
            </a:fld>
            <a:endParaRPr kumimoji="1" lang="ja-JP" altLang="en-US"/>
          </a:p>
        </p:txBody>
      </p:sp>
    </p:spTree>
    <p:extLst>
      <p:ext uri="{BB962C8B-B14F-4D97-AF65-F5344CB8AC3E}">
        <p14:creationId xmlns:p14="http://schemas.microsoft.com/office/powerpoint/2010/main" val="393797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次に、配置医師緊急時対応加算の見直し</a:t>
            </a:r>
            <a:r>
              <a:rPr kumimoji="1" lang="ja-JP" altLang="en-US" b="0" dirty="0" smtClean="0"/>
              <a:t>についてです。</a:t>
            </a:r>
            <a:endParaRPr kumimoji="1" lang="en-US" altLang="ja-JP" b="0" dirty="0" smtClean="0"/>
          </a:p>
          <a:p>
            <a:pPr algn="l"/>
            <a:r>
              <a:rPr kumimoji="1" lang="ja-JP" altLang="en-US" b="0" dirty="0" smtClean="0"/>
              <a:t>従来は、</a:t>
            </a:r>
            <a:r>
              <a:rPr lang="ja-JP" altLang="en-US" dirty="0" smtClean="0">
                <a:latin typeface="+mn-ea"/>
              </a:rPr>
              <a:t>早朝、夜間及び深夜にのみ算定可能</a:t>
            </a:r>
            <a:r>
              <a:rPr kumimoji="1" lang="ja-JP" altLang="en-US" b="0" dirty="0" smtClean="0">
                <a:latin typeface="+mn-lt"/>
              </a:rPr>
              <a:t>でしたが</a:t>
            </a:r>
            <a:r>
              <a:rPr kumimoji="1" lang="ja-JP" altLang="en-US" b="0" dirty="0" smtClean="0"/>
              <a:t>、</a:t>
            </a:r>
            <a:endParaRPr kumimoji="1" lang="en-US" altLang="ja-JP" b="0" dirty="0" smtClean="0"/>
          </a:p>
          <a:p>
            <a:pPr algn="l"/>
            <a:r>
              <a:rPr kumimoji="1" lang="ja-JP" altLang="en-US" b="0" dirty="0" smtClean="0"/>
              <a:t>改定後は、にっちゅうも、対象として</a:t>
            </a:r>
            <a:r>
              <a:rPr kumimoji="1" lang="ja-JP" altLang="en-US" b="0" smtClean="0"/>
              <a:t>います。</a:t>
            </a:r>
            <a:endParaRPr kumimoji="1" lang="en-US" altLang="ja-JP" b="0" dirty="0"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3</a:t>
            </a:fld>
            <a:endParaRPr kumimoji="1" lang="ja-JP" altLang="en-US"/>
          </a:p>
        </p:txBody>
      </p:sp>
    </p:spTree>
    <p:extLst>
      <p:ext uri="{BB962C8B-B14F-4D97-AF65-F5344CB8AC3E}">
        <p14:creationId xmlns:p14="http://schemas.microsoft.com/office/powerpoint/2010/main" val="2860088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次に、協力医療機関との連携体制の構築</a:t>
            </a:r>
            <a:r>
              <a:rPr kumimoji="1" lang="ja-JP" altLang="en-US" b="0" dirty="0" smtClean="0"/>
              <a:t>についてです。</a:t>
            </a:r>
            <a:endParaRPr kumimoji="1" lang="en-US" altLang="ja-JP" b="0" dirty="0" smtClean="0"/>
          </a:p>
          <a:p>
            <a:pPr algn="l"/>
            <a:r>
              <a:rPr lang="ja-JP" altLang="en-US" b="0" dirty="0" smtClean="0">
                <a:latin typeface="+mn-ea"/>
              </a:rPr>
              <a:t>以下の３つの要件を満たす協力医療機関を定めることが義務付けられています。</a:t>
            </a:r>
            <a:endParaRPr lang="en-US" altLang="ja-JP" b="0" dirty="0" smtClean="0">
              <a:latin typeface="+mn-ea"/>
            </a:endParaRPr>
          </a:p>
          <a:p>
            <a:pPr algn="l"/>
            <a:r>
              <a:rPr lang="ja-JP" altLang="en-US" b="0" dirty="0" smtClean="0">
                <a:latin typeface="+mn-ea"/>
              </a:rPr>
              <a:t>また、この３つの要件にある対応について、毎年、１年に１回以上、協力医療機関との間で確認をし、指定権者である吹田市に協力医療機関の名称等について、提出することも義務づけられています。</a:t>
            </a:r>
            <a:endParaRPr lang="en-US" altLang="ja-JP" b="0" dirty="0" smtClean="0">
              <a:latin typeface="+mn-ea"/>
            </a:endParaRPr>
          </a:p>
          <a:p>
            <a:pPr algn="l"/>
            <a:r>
              <a:rPr lang="ja-JP" altLang="en-US" b="0" dirty="0" smtClean="0">
                <a:latin typeface="+mn-ea"/>
              </a:rPr>
              <a:t>最後に、努力義務として入院した入所者が退院した場合、速やかに再入所させることができるよう努めることとされています。</a:t>
            </a:r>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4</a:t>
            </a:fld>
            <a:endParaRPr kumimoji="1" lang="ja-JP" altLang="en-US"/>
          </a:p>
        </p:txBody>
      </p:sp>
    </p:spTree>
    <p:extLst>
      <p:ext uri="{BB962C8B-B14F-4D97-AF65-F5344CB8AC3E}">
        <p14:creationId xmlns:p14="http://schemas.microsoft.com/office/powerpoint/2010/main" val="43928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次に、協力医療機関との定期的な会議の実施</a:t>
            </a:r>
            <a:r>
              <a:rPr kumimoji="1" lang="ja-JP" altLang="en-US" b="0" dirty="0" smtClean="0"/>
              <a:t>についてです。</a:t>
            </a:r>
            <a:endParaRPr kumimoji="1" lang="en-US" altLang="ja-JP"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入所者の現病歴等の情報共有を行う会議を定期的に開催することを評価する新たな加算が創設されました。</a:t>
            </a:r>
            <a:endParaRPr lang="en-US" altLang="ja-JP" dirty="0" smtClean="0"/>
          </a:p>
          <a:p>
            <a:pPr algn="l"/>
            <a:r>
              <a:rPr lang="ja-JP" altLang="en-US" b="0" smtClean="0">
                <a:latin typeface="+mn-ea"/>
              </a:rPr>
              <a:t>ひとつ前のシートの協力</a:t>
            </a:r>
            <a:r>
              <a:rPr lang="ja-JP" altLang="en-US" b="0" dirty="0" smtClean="0">
                <a:latin typeface="+mn-ea"/>
              </a:rPr>
              <a:t>医療機関との連携体制の構築で示した３つの要件をすべて満たす場合は、令和６年度は月</a:t>
            </a:r>
            <a:r>
              <a:rPr lang="en-US" altLang="ja-JP" b="0" dirty="0" smtClean="0">
                <a:latin typeface="+mn-ea"/>
              </a:rPr>
              <a:t>100</a:t>
            </a:r>
            <a:r>
              <a:rPr lang="ja-JP" altLang="en-US" b="0" dirty="0" smtClean="0">
                <a:latin typeface="+mn-ea"/>
              </a:rPr>
              <a:t>単位を加算できることとなりました。</a:t>
            </a:r>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5</a:t>
            </a:fld>
            <a:endParaRPr kumimoji="1" lang="ja-JP" altLang="en-US"/>
          </a:p>
        </p:txBody>
      </p:sp>
    </p:spTree>
    <p:extLst>
      <p:ext uri="{BB962C8B-B14F-4D97-AF65-F5344CB8AC3E}">
        <p14:creationId xmlns:p14="http://schemas.microsoft.com/office/powerpoint/2010/main" val="734563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次に、緊急時とうの対応方法の定期的な見直し</a:t>
            </a:r>
            <a:r>
              <a:rPr kumimoji="1" lang="ja-JP" altLang="en-US" b="0" dirty="0" smtClean="0"/>
              <a:t>についてです。</a:t>
            </a:r>
            <a:endParaRPr kumimoji="1" lang="en-US" altLang="ja-JP" b="0" dirty="0" smtClean="0"/>
          </a:p>
          <a:p>
            <a:pPr algn="l"/>
            <a:r>
              <a:rPr lang="ja-JP" altLang="en-US" b="0" dirty="0" smtClean="0">
                <a:latin typeface="+mn-ea"/>
              </a:rPr>
              <a:t>緊急時とうの対応方法について、配置医師及び協力医療機関の</a:t>
            </a:r>
            <a:endParaRPr lang="en-US" altLang="ja-JP" b="0" dirty="0" smtClean="0">
              <a:latin typeface="+mn-ea"/>
            </a:endParaRPr>
          </a:p>
          <a:p>
            <a:pPr algn="l"/>
            <a:r>
              <a:rPr lang="ja-JP" altLang="en-US" b="0" dirty="0" smtClean="0">
                <a:latin typeface="+mn-ea"/>
              </a:rPr>
              <a:t>協力を得て定めることとしております。また、</a:t>
            </a:r>
            <a:r>
              <a:rPr lang="en-US" altLang="ja-JP" b="0" dirty="0" smtClean="0">
                <a:latin typeface="+mn-ea"/>
              </a:rPr>
              <a:t>1</a:t>
            </a:r>
            <a:r>
              <a:rPr lang="ja-JP" altLang="en-US" b="0" dirty="0" smtClean="0">
                <a:latin typeface="+mn-ea"/>
              </a:rPr>
              <a:t>年に</a:t>
            </a:r>
            <a:r>
              <a:rPr lang="en-US" altLang="ja-JP" b="0" dirty="0" smtClean="0">
                <a:latin typeface="+mn-ea"/>
              </a:rPr>
              <a:t>1</a:t>
            </a:r>
            <a:r>
              <a:rPr lang="ja-JP" altLang="en-US" b="0" dirty="0" smtClean="0">
                <a:latin typeface="+mn-ea"/>
              </a:rPr>
              <a:t>回以上見直しを行ってください。</a:t>
            </a:r>
            <a:endParaRPr lang="en-US" altLang="ja-JP" b="0" dirty="0" smtClean="0">
              <a:latin typeface="+mn-ea"/>
            </a:endParaRPr>
          </a:p>
          <a:p>
            <a:pPr algn="l"/>
            <a:r>
              <a:rPr lang="ja-JP" altLang="en-US" b="0" dirty="0" smtClean="0">
                <a:latin typeface="+mn-ea"/>
              </a:rPr>
              <a:t>なお、緊急時とうの対応方法にさだめる規定の例としては、</a:t>
            </a:r>
            <a:endParaRPr lang="en-US" altLang="ja-JP" b="0" dirty="0" smtClean="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緊急時の注意事項</a:t>
            </a:r>
            <a:r>
              <a:rPr lang="ja-JP" altLang="en-US" smtClean="0"/>
              <a:t>や病状とうに</a:t>
            </a:r>
            <a:r>
              <a:rPr lang="ja-JP" altLang="en-US" dirty="0" smtClean="0"/>
              <a:t>ついての情報共有の</a:t>
            </a:r>
            <a:r>
              <a:rPr lang="ja-JP" altLang="en-US" smtClean="0"/>
              <a:t>方法などが挙げられます。</a:t>
            </a:r>
            <a:endParaRPr lang="ja-JP" altLang="en-US" dirty="0" smtClean="0"/>
          </a:p>
          <a:p>
            <a:pPr algn="l"/>
            <a:endParaRPr lang="en-US" altLang="ja-JP" b="0" dirty="0" smtClean="0">
              <a:latin typeface="+mn-ea"/>
            </a:endParaRPr>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6</a:t>
            </a:fld>
            <a:endParaRPr kumimoji="1" lang="ja-JP" altLang="en-US"/>
          </a:p>
        </p:txBody>
      </p:sp>
    </p:spTree>
    <p:extLst>
      <p:ext uri="{BB962C8B-B14F-4D97-AF65-F5344CB8AC3E}">
        <p14:creationId xmlns:p14="http://schemas.microsoft.com/office/powerpoint/2010/main" val="2076681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次に、介護老人保健施設におけるターミナルケア加算の見直し</a:t>
            </a:r>
            <a:r>
              <a:rPr kumimoji="1" lang="ja-JP" altLang="en-US" b="0" dirty="0" smtClean="0"/>
              <a:t>についてです。</a:t>
            </a:r>
            <a:endParaRPr kumimoji="1" lang="en-US" altLang="ja-JP" b="0" dirty="0" smtClean="0"/>
          </a:p>
          <a:p>
            <a:pPr algn="l"/>
            <a:r>
              <a:rPr lang="ja-JP" altLang="en-US" dirty="0" smtClean="0"/>
              <a:t>従来は、死亡日以前</a:t>
            </a:r>
            <a:r>
              <a:rPr lang="en-US" altLang="ja-JP" dirty="0" smtClean="0"/>
              <a:t>31</a:t>
            </a:r>
            <a:r>
              <a:rPr lang="ja-JP" altLang="en-US" dirty="0" smtClean="0"/>
              <a:t>日以上</a:t>
            </a:r>
            <a:r>
              <a:rPr lang="en-US" altLang="ja-JP" dirty="0" smtClean="0"/>
              <a:t>45</a:t>
            </a:r>
            <a:r>
              <a:rPr lang="ja-JP" altLang="en-US" dirty="0" smtClean="0"/>
              <a:t>日以下の区分の評価を見直し、死亡日の前日</a:t>
            </a:r>
            <a:endParaRPr lang="en-US" altLang="ja-JP" dirty="0" smtClean="0"/>
          </a:p>
          <a:p>
            <a:pPr algn="l"/>
            <a:r>
              <a:rPr lang="ja-JP" altLang="en-US" dirty="0" smtClean="0"/>
              <a:t>及び前々日並びに死亡日の区分への重点化を図っています。</a:t>
            </a:r>
            <a:endParaRPr lang="en-US" altLang="ja-JP" dirty="0" smtClean="0"/>
          </a:p>
          <a:p>
            <a:pPr algn="l"/>
            <a:r>
              <a:rPr lang="ja-JP" altLang="en-US" b="0" dirty="0" smtClean="0">
                <a:latin typeface="+mn-ea"/>
              </a:rPr>
              <a:t>これにより単位数が改定されています。</a:t>
            </a:r>
            <a:endParaRPr lang="en-US" altLang="ja-JP" b="0" dirty="0" smtClean="0">
              <a:latin typeface="+mn-ea"/>
            </a:endParaRPr>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7</a:t>
            </a:fld>
            <a:endParaRPr kumimoji="1" lang="ja-JP" altLang="en-US"/>
          </a:p>
        </p:txBody>
      </p:sp>
    </p:spTree>
    <p:extLst>
      <p:ext uri="{BB962C8B-B14F-4D97-AF65-F5344CB8AC3E}">
        <p14:creationId xmlns:p14="http://schemas.microsoft.com/office/powerpoint/2010/main" val="2065918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次に、新興感染症発生時等の対応を行う医療機関との連携</a:t>
            </a:r>
            <a:r>
              <a:rPr kumimoji="1" lang="ja-JP" altLang="en-US" b="0" dirty="0" smtClean="0"/>
              <a:t>についてです。</a:t>
            </a:r>
            <a:endParaRPr kumimoji="1" lang="en-US" altLang="ja-JP" b="0" dirty="0" smtClean="0"/>
          </a:p>
          <a:p>
            <a:pPr algn="l"/>
            <a:r>
              <a:rPr lang="ja-JP" altLang="en-US" dirty="0" smtClean="0"/>
              <a:t>利用者及び入所者における新興感染症の発生時等に、感染者の診療等を迅速に対応できる体制を平時から構築しておくため、感染者の診療等を行う協定締結医療機関と連携し、新興感染症発生時における対応を取り決めるよう努めることされました。これは努力義務です。</a:t>
            </a:r>
          </a:p>
          <a:p>
            <a:pPr algn="l"/>
            <a:r>
              <a:rPr lang="ja-JP" altLang="en-US" dirty="0" smtClean="0"/>
              <a:t>また、協力医療機関が協定締結医療機関である場合には、当該協力医療機関との間で、新興感染症の発生時等の対応について協議を行うことが義務付けられていますので、必ず実施してください。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8</a:t>
            </a:fld>
            <a:endParaRPr kumimoji="1" lang="ja-JP" altLang="en-US"/>
          </a:p>
        </p:txBody>
      </p:sp>
    </p:spTree>
    <p:extLst>
      <p:ext uri="{BB962C8B-B14F-4D97-AF65-F5344CB8AC3E}">
        <p14:creationId xmlns:p14="http://schemas.microsoft.com/office/powerpoint/2010/main" val="13540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200" b="0" dirty="0" smtClean="0"/>
              <a:t>次に、平時からの認知症の行動・心理症状の予防、早期対応の推進</a:t>
            </a:r>
            <a:r>
              <a:rPr kumimoji="1" lang="ja-JP" altLang="en-US" b="0" dirty="0" smtClean="0"/>
              <a:t>についてです。</a:t>
            </a:r>
            <a:endParaRPr kumimoji="1" lang="en-US" altLang="ja-JP" b="0" dirty="0" smtClean="0"/>
          </a:p>
          <a:p>
            <a:pPr algn="l"/>
            <a:r>
              <a:rPr lang="ja-JP" altLang="en-US" dirty="0" smtClean="0"/>
              <a:t>認知症の行動、心理症状のはつげんを未然に防ぐため、あるいは、</a:t>
            </a:r>
            <a:endParaRPr lang="en-US" altLang="ja-JP" dirty="0" smtClean="0"/>
          </a:p>
          <a:p>
            <a:pPr algn="l"/>
            <a:r>
              <a:rPr kumimoji="1" lang="ja-JP" altLang="en-US" dirty="0" smtClean="0"/>
              <a:t>早期に対応するための日常からの取組を推進する観点から、加算が新設されています。</a:t>
            </a:r>
            <a:endParaRPr kumimoji="1" lang="en-US" altLang="ja-JP" dirty="0" smtClean="0"/>
          </a:p>
          <a:p>
            <a:pPr algn="l"/>
            <a:endParaRPr kumimoji="1" lang="en-US" altLang="ja-JP"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F38887E9-6B34-4439-9D13-BF874E9DDBEB}" type="slidenum">
              <a:rPr kumimoji="1" lang="ja-JP" altLang="en-US" smtClean="0"/>
              <a:t>9</a:t>
            </a:fld>
            <a:endParaRPr kumimoji="1" lang="ja-JP" altLang="en-US"/>
          </a:p>
        </p:txBody>
      </p:sp>
    </p:spTree>
    <p:extLst>
      <p:ext uri="{BB962C8B-B14F-4D97-AF65-F5344CB8AC3E}">
        <p14:creationId xmlns:p14="http://schemas.microsoft.com/office/powerpoint/2010/main" val="328945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7519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2024/10/18</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6" name="Slide Number Placeholder 5"/>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211808276"/>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2024/10/18</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6" name="Slide Number Placeholder 5"/>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4161347935"/>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0525E24-3A22-4797-98A3-092E7E66133D}" type="datetime1">
              <a:rPr lang="ja-JP" altLang="en-US" smtClean="0"/>
              <a:t>2024/10/18</a:t>
            </a:fld>
            <a:endParaRPr kumimoji="1" lang="ja-JP" dirty="0"/>
          </a:p>
        </p:txBody>
      </p:sp>
      <p:sp>
        <p:nvSpPr>
          <p:cNvPr id="5" name="Footer Placeholder 4"/>
          <p:cNvSpPr>
            <a:spLocks noGrp="1"/>
          </p:cNvSpPr>
          <p:nvPr>
            <p:ph type="ftr" sz="quarter" idx="11"/>
          </p:nvPr>
        </p:nvSpPr>
        <p:spPr/>
        <p:txBody>
          <a:bodyPr/>
          <a:lstStyle/>
          <a:p>
            <a:endParaRPr kumimoji="1" lang="ja-JP" dirty="0"/>
          </a:p>
        </p:txBody>
      </p:sp>
      <p:sp>
        <p:nvSpPr>
          <p:cNvPr id="6" name="Slide Number Placeholder 5"/>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34765168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0A493D5-7D79-4D49-BF15-7A5097767888}" type="datetime1">
              <a:rPr kumimoji="1" lang="ja-JP" altLang="en-US" smtClean="0">
                <a:solidFill>
                  <a:schemeClr val="tx1"/>
                </a:solidFill>
              </a:rPr>
              <a:t>2024/10/18</a:t>
            </a:fld>
            <a:endParaRPr kumimoji="1" lang="ja-JP" dirty="0">
              <a:solidFill>
                <a:schemeClr val="tx1"/>
              </a:solidFill>
            </a:endParaRPr>
          </a:p>
        </p:txBody>
      </p:sp>
      <p:sp>
        <p:nvSpPr>
          <p:cNvPr id="5" name="Footer Placeholder 4"/>
          <p:cNvSpPr>
            <a:spLocks noGrp="1"/>
          </p:cNvSpPr>
          <p:nvPr>
            <p:ph type="ftr" sz="quarter" idx="11"/>
          </p:nvPr>
        </p:nvSpPr>
        <p:spPr/>
        <p:txBody>
          <a:bodyPr/>
          <a:lstStyle/>
          <a:p>
            <a:endParaRPr kumimoji="1" lang="ja-JP" dirty="0">
              <a:solidFill>
                <a:schemeClr val="tx1"/>
              </a:solidFill>
            </a:endParaRPr>
          </a:p>
        </p:txBody>
      </p:sp>
      <p:sp>
        <p:nvSpPr>
          <p:cNvPr id="6" name="Slide Number Placeholder 5"/>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102703176"/>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DA85A3B-40A2-4A4C-8705-5964F6129D33}" type="datetime1">
              <a:rPr lang="ja-JP" altLang="en-US" smtClean="0"/>
              <a:t>2024/10/18</a:t>
            </a:fld>
            <a:endParaRPr kumimoji="1" lang="ja-JP" dirty="0"/>
          </a:p>
        </p:txBody>
      </p:sp>
      <p:sp>
        <p:nvSpPr>
          <p:cNvPr id="6" name="Footer Placeholder 5"/>
          <p:cNvSpPr>
            <a:spLocks noGrp="1"/>
          </p:cNvSpPr>
          <p:nvPr>
            <p:ph type="ftr" sz="quarter" idx="11"/>
          </p:nvPr>
        </p:nvSpPr>
        <p:spPr/>
        <p:txBody>
          <a:bodyPr/>
          <a:lstStyle/>
          <a:p>
            <a:endParaRPr kumimoji="1" lang="ja-JP" dirty="0"/>
          </a:p>
        </p:txBody>
      </p:sp>
      <p:sp>
        <p:nvSpPr>
          <p:cNvPr id="7" name="Slide Number Placeholder 6"/>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31901751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180A85-4B8C-4093-954F-EC6C317FEA6D}" type="datetime1">
              <a:rPr lang="ja-JP" altLang="en-US" smtClean="0"/>
              <a:t>2024/10/18</a:t>
            </a:fld>
            <a:endParaRPr kumimoji="1" lang="ja-JP" dirty="0"/>
          </a:p>
        </p:txBody>
      </p:sp>
      <p:sp>
        <p:nvSpPr>
          <p:cNvPr id="8" name="Footer Placeholder 7"/>
          <p:cNvSpPr>
            <a:spLocks noGrp="1"/>
          </p:cNvSpPr>
          <p:nvPr>
            <p:ph type="ftr" sz="quarter" idx="11"/>
          </p:nvPr>
        </p:nvSpPr>
        <p:spPr/>
        <p:txBody>
          <a:bodyPr/>
          <a:lstStyle/>
          <a:p>
            <a:endParaRPr kumimoji="1" lang="ja-JP" dirty="0"/>
          </a:p>
        </p:txBody>
      </p:sp>
      <p:sp>
        <p:nvSpPr>
          <p:cNvPr id="9" name="Slide Number Placeholder 8"/>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9376557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1706AA-7451-4483-9C58-5A67D3F9A48B}" type="datetime1">
              <a:rPr lang="ja-JP" altLang="en-US" smtClean="0"/>
              <a:t>2024/10/18</a:t>
            </a:fld>
            <a:endParaRPr kumimoji="1" lang="ja-JP" dirty="0"/>
          </a:p>
        </p:txBody>
      </p:sp>
      <p:sp>
        <p:nvSpPr>
          <p:cNvPr id="4" name="Footer Placeholder 3"/>
          <p:cNvSpPr>
            <a:spLocks noGrp="1"/>
          </p:cNvSpPr>
          <p:nvPr>
            <p:ph type="ftr" sz="quarter" idx="11"/>
          </p:nvPr>
        </p:nvSpPr>
        <p:spPr/>
        <p:txBody>
          <a:bodyPr/>
          <a:lstStyle/>
          <a:p>
            <a:endParaRPr kumimoji="1" lang="ja-JP" dirty="0"/>
          </a:p>
        </p:txBody>
      </p:sp>
      <p:sp>
        <p:nvSpPr>
          <p:cNvPr id="5" name="Slide Number Placeholder 4"/>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29057274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99946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0A493D5-7D79-4D49-BF15-7A5097767888}" type="datetime1">
              <a:rPr kumimoji="1" lang="ja-JP" altLang="en-US" smtClean="0">
                <a:solidFill>
                  <a:schemeClr val="tx1"/>
                </a:solidFill>
              </a:rPr>
              <a:t>2024/10/18</a:t>
            </a:fld>
            <a:endParaRPr kumimoji="1" lang="ja-JP" dirty="0">
              <a:solidFill>
                <a:schemeClr val="tx1"/>
              </a:solidFill>
            </a:endParaRPr>
          </a:p>
        </p:txBody>
      </p:sp>
      <p:sp>
        <p:nvSpPr>
          <p:cNvPr id="6" name="Footer Placeholder 5"/>
          <p:cNvSpPr>
            <a:spLocks noGrp="1"/>
          </p:cNvSpPr>
          <p:nvPr>
            <p:ph type="ftr" sz="quarter" idx="11"/>
          </p:nvPr>
        </p:nvSpPr>
        <p:spPr/>
        <p:txBody>
          <a:bodyPr/>
          <a:lstStyle/>
          <a:p>
            <a:endParaRPr kumimoji="1" lang="ja-JP" dirty="0">
              <a:solidFill>
                <a:schemeClr val="tx1"/>
              </a:solidFill>
            </a:endParaRPr>
          </a:p>
        </p:txBody>
      </p:sp>
      <p:sp>
        <p:nvSpPr>
          <p:cNvPr id="7" name="Slide Number Placeholder 6"/>
          <p:cNvSpPr>
            <a:spLocks noGrp="1"/>
          </p:cNvSpPr>
          <p:nvPr>
            <p:ph type="sldNum" sz="quarter" idx="12"/>
          </p:nvPr>
        </p:nvSpPr>
        <p:spPr/>
        <p:txBody>
          <a:body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2113134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CBF52AD-E1DB-48A7-AA16-25C354F7E027}" type="datetime1">
              <a:rPr lang="ja-JP" altLang="en-US" smtClean="0"/>
              <a:t>2024/10/18</a:t>
            </a:fld>
            <a:endParaRPr kumimoji="1" lang="ja-JP" dirty="0"/>
          </a:p>
        </p:txBody>
      </p:sp>
      <p:sp>
        <p:nvSpPr>
          <p:cNvPr id="6" name="Footer Placeholder 5"/>
          <p:cNvSpPr>
            <a:spLocks noGrp="1"/>
          </p:cNvSpPr>
          <p:nvPr>
            <p:ph type="ftr" sz="quarter" idx="11"/>
          </p:nvPr>
        </p:nvSpPr>
        <p:spPr/>
        <p:txBody>
          <a:bodyPr/>
          <a:lstStyle/>
          <a:p>
            <a:endParaRPr kumimoji="1" lang="ja-JP" dirty="0"/>
          </a:p>
        </p:txBody>
      </p:sp>
      <p:sp>
        <p:nvSpPr>
          <p:cNvPr id="7" name="Slide Number Placeholder 6"/>
          <p:cNvSpPr>
            <a:spLocks noGrp="1"/>
          </p:cNvSpPr>
          <p:nvPr>
            <p:ph type="sldNum" sz="quarter" idx="12"/>
          </p:nvPr>
        </p:nvSpPr>
        <p:spPr/>
        <p:txBody>
          <a:bodyPr/>
          <a:lstStyle/>
          <a:p>
            <a:fld id="{4B6EAAFC-84C7-4BE1-BC5E-CE208EE20C26}" type="slidenum">
              <a:rPr lang="en-US" altLang="ja-JP" smtClean="0"/>
              <a:pPr/>
              <a:t>‹#›</a:t>
            </a:fld>
            <a:endParaRPr kumimoji="1" lang="ja-JP" altLang="en-US" dirty="0"/>
          </a:p>
        </p:txBody>
      </p:sp>
    </p:spTree>
    <p:extLst>
      <p:ext uri="{BB962C8B-B14F-4D97-AF65-F5344CB8AC3E}">
        <p14:creationId xmlns:p14="http://schemas.microsoft.com/office/powerpoint/2010/main" val="14601263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493D5-7D79-4D49-BF15-7A5097767888}" type="datetime1">
              <a:rPr kumimoji="1" lang="ja-JP" altLang="en-US" smtClean="0">
                <a:solidFill>
                  <a:schemeClr val="tx1"/>
                </a:solidFill>
              </a:rPr>
              <a:t>2024/10/18</a:t>
            </a:fld>
            <a:endParaRPr kumimoji="1" lang="ja-JP" dirty="0">
              <a:solidFill>
                <a:schemeClr val="tx1"/>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dirty="0">
              <a:solidFill>
                <a:schemeClr val="tx1"/>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6EAAFC-84C7-4BE1-BC5E-CE208EE20C26}" type="slidenum">
              <a:rPr kumimoji="1" lang="en-US" altLang="ja-JP" smtClean="0">
                <a:solidFill>
                  <a:schemeClr val="tx1"/>
                </a:solidFill>
              </a:rPr>
              <a:pPr/>
              <a:t>‹#›</a:t>
            </a:fld>
            <a:endParaRPr kumimoji="1" lang="ja-JP" dirty="0">
              <a:solidFill>
                <a:schemeClr val="tx1"/>
              </a:solidFill>
            </a:endParaRPr>
          </a:p>
        </p:txBody>
      </p:sp>
    </p:spTree>
    <p:extLst>
      <p:ext uri="{BB962C8B-B14F-4D97-AF65-F5344CB8AC3E}">
        <p14:creationId xmlns:p14="http://schemas.microsoft.com/office/powerpoint/2010/main" val="254865044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ransition>
    <p:fade/>
  </p:transition>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p:txBody>
          <a:bodyPr>
            <a:noAutofit/>
          </a:bodyPr>
          <a:lstStyle/>
          <a:p>
            <a:r>
              <a:rPr lang="ja-JP" altLang="en-US" sz="4000" b="1" dirty="0" smtClean="0">
                <a:latin typeface="游ゴシック" panose="020B0400000000000000" pitchFamily="50" charset="-128"/>
                <a:ea typeface="游ゴシック" panose="020B0400000000000000" pitchFamily="50" charset="-128"/>
              </a:rPr>
              <a:t>令和</a:t>
            </a:r>
            <a:r>
              <a:rPr lang="en-US" altLang="ja-JP" sz="4000" b="1" dirty="0">
                <a:latin typeface="游ゴシック" panose="020B0400000000000000" pitchFamily="50" charset="-128"/>
                <a:ea typeface="游ゴシック" panose="020B0400000000000000" pitchFamily="50" charset="-128"/>
              </a:rPr>
              <a:t>6</a:t>
            </a:r>
            <a:r>
              <a:rPr lang="ja-JP" altLang="en-US" sz="4000" b="1" dirty="0" smtClean="0">
                <a:latin typeface="游ゴシック" panose="020B0400000000000000" pitchFamily="50" charset="-128"/>
                <a:ea typeface="游ゴシック" panose="020B0400000000000000" pitchFamily="50" charset="-128"/>
              </a:rPr>
              <a:t>年度介護報酬</a:t>
            </a:r>
            <a:r>
              <a:rPr lang="ja-JP" altLang="en-US" sz="4000" b="1" dirty="0">
                <a:latin typeface="游ゴシック" panose="020B0400000000000000" pitchFamily="50" charset="-128"/>
                <a:ea typeface="游ゴシック" panose="020B0400000000000000" pitchFamily="50" charset="-128"/>
              </a:rPr>
              <a:t>改定における</a:t>
            </a:r>
            <a:br>
              <a:rPr lang="ja-JP" altLang="en-US" sz="4000" b="1" dirty="0">
                <a:latin typeface="游ゴシック" panose="020B0400000000000000" pitchFamily="50" charset="-128"/>
                <a:ea typeface="游ゴシック" panose="020B0400000000000000" pitchFamily="50" charset="-128"/>
              </a:rPr>
            </a:br>
            <a:r>
              <a:rPr lang="ja-JP" altLang="en-US" sz="4000" b="1" dirty="0" smtClean="0">
                <a:latin typeface="游ゴシック" panose="020B0400000000000000" pitchFamily="50" charset="-128"/>
                <a:ea typeface="游ゴシック" panose="020B0400000000000000" pitchFamily="50" charset="-128"/>
              </a:rPr>
              <a:t>施設サービス</a:t>
            </a:r>
            <a:r>
              <a:rPr lang="ja-JP" altLang="en-US" sz="4000" b="1" dirty="0">
                <a:latin typeface="游ゴシック" panose="020B0400000000000000" pitchFamily="50" charset="-128"/>
                <a:ea typeface="游ゴシック" panose="020B0400000000000000" pitchFamily="50" charset="-128"/>
              </a:rPr>
              <a:t>の</a:t>
            </a:r>
            <a:r>
              <a:rPr lang="ja-JP" altLang="en-US" sz="4000" b="1" dirty="0" smtClean="0">
                <a:latin typeface="游ゴシック" panose="020B0400000000000000" pitchFamily="50" charset="-128"/>
                <a:ea typeface="游ゴシック" panose="020B0400000000000000" pitchFamily="50" charset="-128"/>
              </a:rPr>
              <a:t>主</a:t>
            </a:r>
            <a:r>
              <a:rPr lang="ja-JP" altLang="en-US" sz="4000" b="1" dirty="0">
                <a:latin typeface="游ゴシック" panose="020B0400000000000000" pitchFamily="50" charset="-128"/>
                <a:ea typeface="游ゴシック" panose="020B0400000000000000" pitchFamily="50" charset="-128"/>
              </a:rPr>
              <a:t>な</a:t>
            </a:r>
            <a:r>
              <a:rPr lang="ja-JP" altLang="en-US" sz="4000" b="1" dirty="0" smtClean="0">
                <a:latin typeface="游ゴシック" panose="020B0400000000000000" pitchFamily="50" charset="-128"/>
                <a:ea typeface="游ゴシック" panose="020B0400000000000000" pitchFamily="50" charset="-128"/>
              </a:rPr>
              <a:t>変更事項</a:t>
            </a:r>
            <a:endParaRPr lang="en-US" sz="4000" b="1"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B6EAAFC-84C7-4BE1-BC5E-CE208EE20C26}" type="slidenum">
              <a:rPr kumimoji="0"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 name="サブタイトル 2"/>
          <p:cNvSpPr txBox="1">
            <a:spLocks/>
          </p:cNvSpPr>
          <p:nvPr/>
        </p:nvSpPr>
        <p:spPr>
          <a:xfrm>
            <a:off x="-2772816" y="5949280"/>
            <a:ext cx="11694695" cy="379286"/>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kumimoji="1"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kumimoji="1"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kumimoji="1"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kumimoji="1" sz="2000" kern="1200">
                <a:solidFill>
                  <a:schemeClr val="tx1">
                    <a:lumMod val="75000"/>
                    <a:lumOff val="25000"/>
                  </a:schemeClr>
                </a:solidFill>
                <a:latin typeface="+mn-lt"/>
                <a:ea typeface="+mn-ea"/>
                <a:cs typeface="+mn-cs"/>
              </a:defRPr>
            </a:lvl9pPr>
          </a:lstStyle>
          <a:p>
            <a:pPr algn="r"/>
            <a:r>
              <a:rPr lang="ja-JP" altLang="en-US" sz="2000" b="1" dirty="0" smtClean="0">
                <a:solidFill>
                  <a:schemeClr val="tx1">
                    <a:lumMod val="85000"/>
                    <a:lumOff val="15000"/>
                  </a:schemeClr>
                </a:solidFill>
                <a:latin typeface="游ゴシック" panose="020B0400000000000000" pitchFamily="50" charset="-128"/>
                <a:ea typeface="游ゴシック" panose="020B0400000000000000" pitchFamily="50" charset="-128"/>
              </a:rPr>
              <a:t>吹田市福祉指導監査室　介護事業者担当</a:t>
            </a:r>
          </a:p>
          <a:p>
            <a:endParaRPr lang="en-US" altLang="ja-JP" b="1" dirty="0" smtClean="0">
              <a:latin typeface="游ゴシック" panose="020B0400000000000000" pitchFamily="50" charset="-128"/>
              <a:ea typeface="游ゴシック" panose="020B0400000000000000" pitchFamily="50" charset="-128"/>
            </a:endParaRPr>
          </a:p>
        </p:txBody>
      </p:sp>
      <p:sp>
        <p:nvSpPr>
          <p:cNvPr id="7" name="角丸四角形 6"/>
          <p:cNvSpPr/>
          <p:nvPr/>
        </p:nvSpPr>
        <p:spPr>
          <a:xfrm>
            <a:off x="-3472" y="6489952"/>
            <a:ext cx="9147472" cy="3680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sz="1500" dirty="0"/>
          </a:p>
        </p:txBody>
      </p:sp>
    </p:spTree>
    <p:extLst>
      <p:ext uri="{BB962C8B-B14F-4D97-AF65-F5344CB8AC3E}">
        <p14:creationId xmlns:p14="http://schemas.microsoft.com/office/powerpoint/2010/main" val="109675867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444615" y="260648"/>
            <a:ext cx="8083296" cy="265176"/>
          </a:xfrm>
        </p:spPr>
        <p:txBody>
          <a:bodyPr>
            <a:noAutofit/>
          </a:bodyPr>
          <a:lstStyle/>
          <a:p>
            <a:pPr algn="l"/>
            <a:r>
              <a:rPr lang="ja-JP" altLang="en-US" sz="1800" b="1" dirty="0"/>
              <a:t>リハビリテーション・機能訓練、口腔、栄養の一体的取組の推進</a:t>
            </a:r>
            <a:endParaRPr lang="ja-JP" altLang="en-US" sz="1800" dirty="0"/>
          </a:p>
        </p:txBody>
      </p:sp>
      <p:sp>
        <p:nvSpPr>
          <p:cNvPr id="9" name="サブタイトル 8"/>
          <p:cNvSpPr>
            <a:spLocks noGrp="1"/>
          </p:cNvSpPr>
          <p:nvPr>
            <p:ph type="subTitle" idx="1"/>
          </p:nvPr>
        </p:nvSpPr>
        <p:spPr>
          <a:xfrm>
            <a:off x="80590" y="525824"/>
            <a:ext cx="8739882" cy="5999520"/>
          </a:xfrm>
          <a:solidFill>
            <a:schemeClr val="accent6">
              <a:lumMod val="40000"/>
              <a:lumOff val="60000"/>
            </a:schemeClr>
          </a:solidFill>
        </p:spPr>
        <p:txBody>
          <a:bodyPr>
            <a:normAutofit/>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b="1" dirty="0">
                <a:latin typeface="+mn-ea"/>
              </a:rPr>
              <a:t>　</a:t>
            </a:r>
            <a:r>
              <a:rPr lang="ja-JP" altLang="en-US" sz="2000" dirty="0"/>
              <a:t>通所リハビリテーション、介護老人保健施設</a:t>
            </a:r>
            <a:r>
              <a:rPr lang="ja-JP" altLang="en-US" sz="2000" dirty="0" smtClean="0"/>
              <a:t>、介護</a:t>
            </a:r>
            <a:r>
              <a:rPr lang="ja-JP" altLang="en-US" sz="2000" dirty="0"/>
              <a:t>老人福祉施設</a:t>
            </a:r>
            <a:r>
              <a:rPr lang="ja-JP" altLang="en-US" sz="2000" dirty="0" smtClean="0"/>
              <a:t>等</a:t>
            </a:r>
            <a:endParaRPr lang="en-US" altLang="ja-JP" sz="2000" dirty="0" smtClean="0"/>
          </a:p>
          <a:p>
            <a:pPr algn="l"/>
            <a:endParaRPr lang="en-US" altLang="ja-JP" sz="1050" dirty="0" smtClean="0">
              <a:latin typeface="+mn-ea"/>
            </a:endParaRPr>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algn="l"/>
            <a:r>
              <a:rPr lang="ja-JP" altLang="en-US" dirty="0" smtClean="0">
                <a:latin typeface="+mn-ea"/>
              </a:rPr>
              <a:t>　</a:t>
            </a:r>
            <a:r>
              <a:rPr lang="ja-JP" altLang="en-US" dirty="0" smtClean="0"/>
              <a:t> リハビリテーション</a:t>
            </a:r>
            <a:r>
              <a:rPr lang="ja-JP" altLang="en-US" dirty="0"/>
              <a:t>・機能訓練、口腔、栄養の一体的取組を推進し、自立支援・重度化防止を効果的に進める観点から、 新たな区分を設ける。</a:t>
            </a:r>
            <a:endParaRPr lang="en-US" altLang="ja-JP" dirty="0"/>
          </a:p>
          <a:p>
            <a:pPr algn="l"/>
            <a:endParaRPr lang="en-US" altLang="ja-JP" b="1" dirty="0" smtClean="0">
              <a:latin typeface="+mn-ea"/>
            </a:endParaRPr>
          </a:p>
          <a:p>
            <a:pPr marL="539354" indent="-539354" algn="l"/>
            <a:endParaRPr lang="en-US" altLang="ja-JP" b="1" dirty="0">
              <a:latin typeface="+mn-ea"/>
            </a:endParaRPr>
          </a:p>
        </p:txBody>
      </p:sp>
      <p:pic>
        <p:nvPicPr>
          <p:cNvPr id="2" name="図 1"/>
          <p:cNvPicPr>
            <a:picLocks noChangeAspect="1"/>
          </p:cNvPicPr>
          <p:nvPr/>
        </p:nvPicPr>
        <p:blipFill>
          <a:blip r:embed="rId3"/>
          <a:stretch>
            <a:fillRect/>
          </a:stretch>
        </p:blipFill>
        <p:spPr>
          <a:xfrm>
            <a:off x="532612" y="3717032"/>
            <a:ext cx="7835837" cy="2583180"/>
          </a:xfrm>
          <a:prstGeom prst="rect">
            <a:avLst/>
          </a:prstGeom>
        </p:spPr>
      </p:pic>
    </p:spTree>
    <p:extLst>
      <p:ext uri="{BB962C8B-B14F-4D97-AF65-F5344CB8AC3E}">
        <p14:creationId xmlns:p14="http://schemas.microsoft.com/office/powerpoint/2010/main" val="2824617365"/>
      </p:ext>
    </p:extLst>
  </p:cSld>
  <p:clrMapOvr>
    <a:masterClrMapping/>
  </p:clrMapOvr>
  <p:transition advClick="0" advTm="25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85800" y="71414"/>
            <a:ext cx="8134672" cy="1112838"/>
          </a:xfrm>
        </p:spPr>
        <p:txBody>
          <a:bodyPr>
            <a:noAutofit/>
          </a:bodyPr>
          <a:lstStyle/>
          <a:p>
            <a:r>
              <a:rPr lang="ja-JP" altLang="en-US" sz="2400" b="1" dirty="0" smtClean="0"/>
              <a:t>介護</a:t>
            </a:r>
            <a:r>
              <a:rPr lang="ja-JP" altLang="en-US" sz="2400" b="1" dirty="0"/>
              <a:t>保険施設における口腔衛生管理の強化</a:t>
            </a:r>
            <a:endParaRPr lang="en-US" sz="2400" b="1" dirty="0"/>
          </a:p>
        </p:txBody>
      </p:sp>
      <p:sp>
        <p:nvSpPr>
          <p:cNvPr id="7" name="コンテンツ プレースホルダー 4"/>
          <p:cNvSpPr txBox="1">
            <a:spLocks/>
          </p:cNvSpPr>
          <p:nvPr/>
        </p:nvSpPr>
        <p:spPr>
          <a:xfrm>
            <a:off x="323528" y="1052736"/>
            <a:ext cx="8496944" cy="5441316"/>
          </a:xfrm>
          <a:prstGeom prst="rect">
            <a:avLst/>
          </a:prstGeom>
          <a:solidFill>
            <a:schemeClr val="accent6">
              <a:lumMod val="40000"/>
              <a:lumOff val="60000"/>
            </a:schemeClr>
          </a:solidFill>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buNone/>
            </a:pPr>
            <a:r>
              <a:rPr lang="ja-JP" altLang="en-US" sz="1600" dirty="0" smtClean="0"/>
              <a:t>介護</a:t>
            </a:r>
            <a:r>
              <a:rPr lang="ja-JP" altLang="en-US" sz="1600" dirty="0"/>
              <a:t>保険施設において、事業所の職員による適切な口腔管理等の実施と、歯科専門職による適切な口腔管理に</a:t>
            </a:r>
            <a:r>
              <a:rPr lang="ja-JP" altLang="en-US" sz="1600" dirty="0" smtClean="0"/>
              <a:t>つなげる</a:t>
            </a:r>
            <a:r>
              <a:rPr lang="ja-JP" altLang="en-US" sz="1600" dirty="0"/>
              <a:t>観点から、事</a:t>
            </a:r>
            <a:r>
              <a:rPr lang="ja-JP" altLang="en-US" sz="1600" dirty="0" smtClean="0"/>
              <a:t>業者に利用者</a:t>
            </a:r>
            <a:r>
              <a:rPr lang="ja-JP" altLang="en-US" sz="1600" dirty="0"/>
              <a:t>の入所時及び入所後の定期的な口腔衛生状態・口腔機能の評価の実施を</a:t>
            </a:r>
            <a:r>
              <a:rPr lang="ja-JP" altLang="en-US" sz="1600" dirty="0" smtClean="0"/>
              <a:t>義務付ける。</a:t>
            </a:r>
            <a:endParaRPr lang="en-US" altLang="ja-JP" sz="1600" dirty="0"/>
          </a:p>
          <a:p>
            <a:pPr marL="0" indent="0">
              <a:spcAft>
                <a:spcPts val="300"/>
              </a:spcAft>
              <a:buNone/>
            </a:pPr>
            <a:r>
              <a:rPr lang="ja-JP" altLang="en-US" sz="1600" dirty="0" smtClean="0"/>
              <a:t>〇評価を実施する者</a:t>
            </a:r>
            <a:endParaRPr lang="en-US" altLang="ja-JP" sz="1600" dirty="0" smtClean="0"/>
          </a:p>
          <a:p>
            <a:pPr marL="0" indent="0">
              <a:spcBef>
                <a:spcPts val="300"/>
              </a:spcBef>
              <a:spcAft>
                <a:spcPts val="300"/>
              </a:spcAft>
              <a:buNone/>
            </a:pPr>
            <a:r>
              <a:rPr lang="ja-JP" altLang="en-US" sz="1600" dirty="0" smtClean="0">
                <a:latin typeface="YuGothic-Regular"/>
              </a:rPr>
              <a:t>・当該</a:t>
            </a:r>
            <a:r>
              <a:rPr lang="ja-JP" altLang="en-US" sz="1600" dirty="0">
                <a:latin typeface="YuGothic-Regular"/>
              </a:rPr>
              <a:t>施設の</a:t>
            </a:r>
            <a:r>
              <a:rPr lang="ja-JP" altLang="en-US" sz="1600" dirty="0" smtClean="0">
                <a:latin typeface="YuGothic-Regular"/>
              </a:rPr>
              <a:t>従業者</a:t>
            </a:r>
            <a:endParaRPr lang="en-US" altLang="ja-JP" sz="1600" dirty="0" smtClean="0">
              <a:latin typeface="YuGothic-Regular"/>
            </a:endParaRPr>
          </a:p>
          <a:p>
            <a:pPr marL="0" indent="0">
              <a:spcBef>
                <a:spcPts val="300"/>
              </a:spcBef>
              <a:spcAft>
                <a:spcPts val="300"/>
              </a:spcAft>
              <a:buNone/>
            </a:pPr>
            <a:r>
              <a:rPr lang="ja-JP" altLang="en-US" sz="1600" dirty="0" smtClean="0">
                <a:latin typeface="YuGothic-Regular"/>
              </a:rPr>
              <a:t>・</a:t>
            </a:r>
            <a:r>
              <a:rPr lang="ja-JP" altLang="en-US" sz="1600" dirty="0">
                <a:latin typeface="YuGothic-Regular"/>
              </a:rPr>
              <a:t>歯科</a:t>
            </a:r>
            <a:r>
              <a:rPr lang="ja-JP" altLang="en-US" sz="1600" dirty="0" smtClean="0">
                <a:latin typeface="YuGothic-Regular"/>
              </a:rPr>
              <a:t>医師</a:t>
            </a:r>
            <a:endParaRPr lang="en-US" altLang="ja-JP" sz="1600" dirty="0" smtClean="0">
              <a:latin typeface="YuGothic-Regular"/>
            </a:endParaRPr>
          </a:p>
          <a:p>
            <a:pPr marL="0" indent="0">
              <a:spcBef>
                <a:spcPts val="300"/>
              </a:spcBef>
              <a:spcAft>
                <a:spcPts val="300"/>
              </a:spcAft>
              <a:buNone/>
            </a:pPr>
            <a:r>
              <a:rPr lang="ja-JP" altLang="en-US" sz="1600" dirty="0">
                <a:latin typeface="YuGothic-Regular"/>
              </a:rPr>
              <a:t>・歯科医師の指示を受けた歯科</a:t>
            </a:r>
            <a:r>
              <a:rPr lang="ja-JP" altLang="en-US" sz="1600" dirty="0" smtClean="0">
                <a:latin typeface="YuGothic-Regular"/>
              </a:rPr>
              <a:t>衛生士</a:t>
            </a:r>
            <a:endParaRPr lang="en-US" altLang="ja-JP" sz="1600" dirty="0" smtClean="0">
              <a:latin typeface="YuGothic-Regular"/>
            </a:endParaRPr>
          </a:p>
          <a:p>
            <a:pPr marL="0" indent="0">
              <a:spcBef>
                <a:spcPts val="300"/>
              </a:spcBef>
              <a:spcAft>
                <a:spcPts val="300"/>
              </a:spcAft>
              <a:buNone/>
            </a:pPr>
            <a:endParaRPr lang="en-US" altLang="ja-JP" sz="1600" dirty="0">
              <a:latin typeface="YuGothic-Regular"/>
            </a:endParaRPr>
          </a:p>
          <a:p>
            <a:pPr marL="0" indent="0">
              <a:spcBef>
                <a:spcPts val="300"/>
              </a:spcBef>
              <a:spcAft>
                <a:spcPts val="300"/>
              </a:spcAft>
              <a:buNone/>
            </a:pPr>
            <a:r>
              <a:rPr lang="ja-JP" altLang="en-US" sz="1600" dirty="0">
                <a:latin typeface="YuGothic-Regular"/>
              </a:rPr>
              <a:t>〇評価の実施</a:t>
            </a:r>
            <a:r>
              <a:rPr lang="ja-JP" altLang="en-US" sz="1600" dirty="0" smtClean="0">
                <a:latin typeface="YuGothic-Regular"/>
              </a:rPr>
              <a:t>時期</a:t>
            </a:r>
            <a:endParaRPr lang="en-US" altLang="ja-JP" sz="1600" dirty="0" smtClean="0">
              <a:latin typeface="YuGothic-Regular"/>
            </a:endParaRPr>
          </a:p>
          <a:p>
            <a:pPr marL="0" indent="0">
              <a:spcBef>
                <a:spcPts val="300"/>
              </a:spcBef>
              <a:spcAft>
                <a:spcPts val="300"/>
              </a:spcAft>
              <a:buNone/>
            </a:pPr>
            <a:r>
              <a:rPr lang="ja-JP" altLang="en-US" sz="1600" dirty="0">
                <a:latin typeface="YuGothic-Regular"/>
              </a:rPr>
              <a:t>・施設入所時及び入所後月に１回</a:t>
            </a:r>
            <a:r>
              <a:rPr lang="ja-JP" altLang="en-US" sz="1600" dirty="0" smtClean="0">
                <a:latin typeface="YuGothic-Regular"/>
              </a:rPr>
              <a:t>程度</a:t>
            </a:r>
            <a:endParaRPr lang="en-US" altLang="ja-JP" sz="1600" dirty="0" smtClean="0">
              <a:latin typeface="YuGothic-Regular"/>
            </a:endParaRPr>
          </a:p>
          <a:p>
            <a:pPr marL="0" indent="0">
              <a:spcBef>
                <a:spcPts val="300"/>
              </a:spcBef>
              <a:spcAft>
                <a:spcPts val="300"/>
              </a:spcAft>
              <a:buNone/>
            </a:pPr>
            <a:endParaRPr lang="en-US" altLang="ja-JP" sz="1600" dirty="0" smtClean="0">
              <a:latin typeface="YuGothic-Regular"/>
            </a:endParaRPr>
          </a:p>
          <a:p>
            <a:pPr marL="0" indent="0">
              <a:spcBef>
                <a:spcPts val="300"/>
              </a:spcBef>
              <a:spcAft>
                <a:spcPts val="300"/>
              </a:spcAft>
              <a:buNone/>
            </a:pPr>
            <a:r>
              <a:rPr lang="ja-JP" altLang="en-US" sz="1600" dirty="0" smtClean="0">
                <a:latin typeface="YuGothic-Regular"/>
              </a:rPr>
              <a:t>〇留意点</a:t>
            </a:r>
            <a:endParaRPr lang="en-US" altLang="ja-JP" sz="1600" dirty="0" smtClean="0">
              <a:latin typeface="YuGothic-Regular"/>
            </a:endParaRPr>
          </a:p>
          <a:p>
            <a:pPr marL="0" indent="0">
              <a:spcBef>
                <a:spcPts val="300"/>
              </a:spcBef>
              <a:spcAft>
                <a:spcPts val="300"/>
              </a:spcAft>
              <a:buNone/>
            </a:pPr>
            <a:r>
              <a:rPr lang="ja-JP" altLang="en-US" sz="1600" dirty="0" smtClean="0">
                <a:latin typeface="YuGothic-Regular"/>
              </a:rPr>
              <a:t>・歯科</a:t>
            </a:r>
            <a:r>
              <a:rPr lang="ja-JP" altLang="en-US" sz="1600" dirty="0">
                <a:latin typeface="YuGothic-Regular"/>
              </a:rPr>
              <a:t>医師若しくは歯科医師の指示を受けた歯科</a:t>
            </a:r>
            <a:r>
              <a:rPr lang="ja-JP" altLang="en-US" sz="1600" dirty="0" smtClean="0">
                <a:latin typeface="YuGothic-Regular"/>
              </a:rPr>
              <a:t>衛生士は、技術的</a:t>
            </a:r>
            <a:r>
              <a:rPr lang="ja-JP" altLang="en-US" sz="1600" dirty="0">
                <a:latin typeface="YuGothic-Regular"/>
              </a:rPr>
              <a:t>助言若しくは指導又は口腔の健康状態の評価を</a:t>
            </a:r>
            <a:r>
              <a:rPr lang="ja-JP" altLang="en-US" sz="1600" dirty="0" smtClean="0">
                <a:latin typeface="YuGothic-Regular"/>
              </a:rPr>
              <a:t>行うことができる。ただしその場合、当該</a:t>
            </a:r>
            <a:r>
              <a:rPr lang="ja-JP" altLang="en-US" sz="1600" dirty="0">
                <a:latin typeface="YuGothic-Regular"/>
              </a:rPr>
              <a:t>施設との連携について、実施事項等を文書等で</a:t>
            </a:r>
            <a:r>
              <a:rPr lang="ja-JP" altLang="en-US" sz="1600" dirty="0" smtClean="0">
                <a:latin typeface="YuGothic-Regular"/>
              </a:rPr>
              <a:t>取り決めておく必要がある。</a:t>
            </a:r>
            <a:endParaRPr lang="en-US" altLang="ja-JP" sz="1800" dirty="0"/>
          </a:p>
        </p:txBody>
      </p:sp>
    </p:spTree>
    <p:extLst>
      <p:ext uri="{BB962C8B-B14F-4D97-AF65-F5344CB8AC3E}">
        <p14:creationId xmlns:p14="http://schemas.microsoft.com/office/powerpoint/2010/main" val="56913013"/>
      </p:ext>
    </p:extLst>
  </p:cSld>
  <p:clrMapOvr>
    <a:masterClrMapping/>
  </p:clrMapOvr>
  <p:transition advClick="0" advTm="84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85800" y="71414"/>
            <a:ext cx="8134672" cy="1112838"/>
          </a:xfrm>
        </p:spPr>
        <p:txBody>
          <a:bodyPr>
            <a:noAutofit/>
          </a:bodyPr>
          <a:lstStyle/>
          <a:p>
            <a:r>
              <a:rPr lang="ja-JP" altLang="en-US" sz="3200" b="1" dirty="0" smtClean="0"/>
              <a:t>介護</a:t>
            </a:r>
            <a:r>
              <a:rPr lang="ja-JP" altLang="en-US" sz="3200" b="1" dirty="0"/>
              <a:t>保険施設における口腔衛生管理の強化</a:t>
            </a:r>
            <a:endParaRPr lang="en-US" sz="3200" b="1" dirty="0"/>
          </a:p>
        </p:txBody>
      </p:sp>
      <p:sp>
        <p:nvSpPr>
          <p:cNvPr id="3" name="スライド番号プレースホルダー 2"/>
          <p:cNvSpPr>
            <a:spLocks noGrp="1"/>
          </p:cNvSpPr>
          <p:nvPr>
            <p:ph type="sldNum" sz="quarter" idx="12"/>
          </p:nvPr>
        </p:nvSpPr>
        <p:spPr/>
        <p:txBody>
          <a:bodyPr/>
          <a:lstStyle/>
          <a:p>
            <a:fld id="{4B6EAAFC-84C7-4BE1-BC5E-CE208EE20C26}" type="slidenum">
              <a:rPr lang="en-US" altLang="ja-JP" smtClean="0"/>
              <a:pPr/>
              <a:t>12</a:t>
            </a:fld>
            <a:endParaRPr kumimoji="1" lang="ja-JP" altLang="en-US" dirty="0"/>
          </a:p>
        </p:txBody>
      </p:sp>
      <p:sp>
        <p:nvSpPr>
          <p:cNvPr id="7" name="コンテンツ プレースホルダー 4"/>
          <p:cNvSpPr txBox="1">
            <a:spLocks/>
          </p:cNvSpPr>
          <p:nvPr/>
        </p:nvSpPr>
        <p:spPr>
          <a:xfrm>
            <a:off x="107504" y="1052736"/>
            <a:ext cx="8928992" cy="5441316"/>
          </a:xfrm>
          <a:prstGeom prst="rect">
            <a:avLst/>
          </a:prstGeom>
          <a:solidFill>
            <a:schemeClr val="accent6">
              <a:lumMod val="40000"/>
              <a:lumOff val="60000"/>
            </a:schemeClr>
          </a:solidFill>
        </p:spPr>
        <p:style>
          <a:lnRef idx="1">
            <a:schemeClr val="accent3"/>
          </a:lnRef>
          <a:fillRef idx="2">
            <a:schemeClr val="accent3"/>
          </a:fillRef>
          <a:effectRef idx="1">
            <a:schemeClr val="accent3"/>
          </a:effectRef>
          <a:fontRef idx="minor">
            <a:schemeClr val="dk1"/>
          </a:fontRef>
        </p:style>
        <p:txBody>
          <a:bodyPr vert="horz" rtlCol="0" anchor="ctr">
            <a:noAutofit/>
          </a:bodyPr>
          <a:lstStyle>
            <a:lvl1pPr marL="342900" indent="-342900" algn="l" rtl="0" eaLnBrk="1" latinLnBrk="0" hangingPunct="1">
              <a:spcBef>
                <a:spcPts val="600"/>
              </a:spcBef>
              <a:spcAft>
                <a:spcPts val="600"/>
              </a:spcAft>
              <a:buFont typeface="Arial"/>
              <a:buChar char="•"/>
              <a:defRPr kumimoji="1" lang="ja-JP" sz="2800" kern="1200">
                <a:solidFill>
                  <a:schemeClr val="tx1"/>
                </a:solidFill>
                <a:latin typeface="+mn-lt"/>
                <a:ea typeface="+mn-ea"/>
                <a:cs typeface="+mn-cs"/>
              </a:defRPr>
            </a:lvl1pPr>
            <a:lvl2pPr marL="742950" indent="-285750" algn="l" rtl="0" eaLnBrk="1" latinLnBrk="0" hangingPunct="1">
              <a:spcBef>
                <a:spcPts val="600"/>
              </a:spcBef>
              <a:spcAft>
                <a:spcPts val="600"/>
              </a:spcAft>
              <a:buFont typeface="Arial"/>
              <a:buChar char="–"/>
              <a:defRPr kumimoji="1" lang="ja-JP" sz="2400" kern="1200">
                <a:solidFill>
                  <a:schemeClr val="tx1"/>
                </a:solidFill>
                <a:latin typeface="+mn-lt"/>
                <a:ea typeface="+mn-ea"/>
                <a:cs typeface="+mn-cs"/>
              </a:defRPr>
            </a:lvl2pPr>
            <a:lvl3pPr marL="1143000" indent="-228600" algn="l" rtl="0" eaLnBrk="1" latinLnBrk="0" hangingPunct="1">
              <a:spcBef>
                <a:spcPts val="600"/>
              </a:spcBef>
              <a:spcAft>
                <a:spcPts val="600"/>
              </a:spcAft>
              <a:buFont typeface="Arial"/>
              <a:buChar char="•"/>
              <a:defRPr kumimoji="1" lang="ja-JP" sz="2000" kern="1200">
                <a:solidFill>
                  <a:schemeClr val="tx1"/>
                </a:solidFill>
                <a:latin typeface="+mn-lt"/>
                <a:ea typeface="+mn-ea"/>
                <a:cs typeface="+mn-cs"/>
              </a:defRPr>
            </a:lvl3pPr>
            <a:lvl4pPr marL="16002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4pPr>
            <a:lvl5pPr marL="2057400" indent="-228600" algn="l" rtl="0" eaLnBrk="1" latinLnBrk="0" hangingPunct="1">
              <a:spcBef>
                <a:spcPts val="600"/>
              </a:spcBef>
              <a:spcAft>
                <a:spcPts val="600"/>
              </a:spcAft>
              <a:buFont typeface="Arial"/>
              <a:buChar char="»"/>
              <a:defRPr kumimoji="1" lang="ja-JP"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1" lang="ja-JP"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1" lang="ja-JP"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1" lang="ja-JP"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1" lang="ja-JP" sz="2000" kern="1200">
                <a:solidFill>
                  <a:schemeClr val="tx1"/>
                </a:solidFill>
                <a:latin typeface="+mn-lt"/>
                <a:ea typeface="+mn-ea"/>
                <a:cs typeface="+mn-cs"/>
              </a:defRPr>
            </a:lvl9pPr>
          </a:lstStyle>
          <a:p>
            <a:pPr marL="0" indent="0">
              <a:buNone/>
            </a:pPr>
            <a:endParaRPr lang="en-US" altLang="ja-JP" sz="1800" dirty="0"/>
          </a:p>
        </p:txBody>
      </p:sp>
      <p:pic>
        <p:nvPicPr>
          <p:cNvPr id="5" name="図 4"/>
          <p:cNvPicPr>
            <a:picLocks noChangeAspect="1"/>
          </p:cNvPicPr>
          <p:nvPr/>
        </p:nvPicPr>
        <p:blipFill>
          <a:blip r:embed="rId3"/>
          <a:stretch>
            <a:fillRect/>
          </a:stretch>
        </p:blipFill>
        <p:spPr>
          <a:xfrm>
            <a:off x="127874" y="2110476"/>
            <a:ext cx="8884881" cy="3319650"/>
          </a:xfrm>
          <a:prstGeom prst="rect">
            <a:avLst/>
          </a:prstGeom>
        </p:spPr>
      </p:pic>
    </p:spTree>
    <p:extLst>
      <p:ext uri="{BB962C8B-B14F-4D97-AF65-F5344CB8AC3E}">
        <p14:creationId xmlns:p14="http://schemas.microsoft.com/office/powerpoint/2010/main" val="3240304557"/>
      </p:ext>
    </p:extLst>
  </p:cSld>
  <p:clrMapOvr>
    <a:masterClrMapping/>
  </p:clrMapOvr>
  <p:transition advClick="0" advTm="6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13232" y="548680"/>
            <a:ext cx="8083296" cy="532602"/>
          </a:xfrm>
        </p:spPr>
        <p:txBody>
          <a:bodyPr>
            <a:noAutofit/>
          </a:bodyPr>
          <a:lstStyle/>
          <a:p>
            <a:pPr algn="l"/>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2100" dirty="0"/>
              <a:t/>
            </a:r>
            <a:br>
              <a:rPr lang="en-US" altLang="ja-JP" sz="2100" dirty="0"/>
            </a:br>
            <a:r>
              <a:rPr lang="ja-JP" altLang="en-US" sz="2400" b="1" dirty="0"/>
              <a:t>ユニットケア施設管理者研修の努力義務化</a:t>
            </a:r>
          </a:p>
        </p:txBody>
      </p:sp>
      <p:sp>
        <p:nvSpPr>
          <p:cNvPr id="9" name="サブタイトル 8"/>
          <p:cNvSpPr>
            <a:spLocks noGrp="1"/>
          </p:cNvSpPr>
          <p:nvPr>
            <p:ph type="subTitle" idx="1"/>
          </p:nvPr>
        </p:nvSpPr>
        <p:spPr>
          <a:xfrm>
            <a:off x="548640" y="1412776"/>
            <a:ext cx="8349615" cy="4032448"/>
          </a:xfrm>
          <a:solidFill>
            <a:schemeClr val="accent6">
              <a:lumMod val="40000"/>
              <a:lumOff val="60000"/>
            </a:schemeClr>
          </a:solidFill>
        </p:spPr>
        <p:txBody>
          <a:bodyPr>
            <a:normAutofit/>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b="1" dirty="0">
                <a:latin typeface="+mn-ea"/>
              </a:rPr>
              <a:t>　</a:t>
            </a:r>
            <a:r>
              <a:rPr lang="ja-JP" altLang="en-US" dirty="0" smtClean="0"/>
              <a:t>短期入所生活介護、短期入所療養介護、介護老人福祉施設、地域</a:t>
            </a:r>
            <a:r>
              <a:rPr lang="ja-JP" altLang="en-US" smtClean="0"/>
              <a:t>密着型</a:t>
            </a:r>
            <a:r>
              <a:rPr lang="ja-JP" altLang="en-US" smtClean="0"/>
              <a:t>介護老人</a:t>
            </a:r>
            <a:r>
              <a:rPr lang="ja-JP" altLang="en-US" dirty="0" smtClean="0"/>
              <a:t>福祉施設入所者生活介護、介護老人保健施設</a:t>
            </a:r>
            <a:endParaRPr lang="en-US" altLang="zh-TW" dirty="0" smtClean="0"/>
          </a:p>
          <a:p>
            <a:pPr algn="l"/>
            <a:r>
              <a:rPr lang="ja-JP" altLang="en-US" b="1" dirty="0" smtClean="0"/>
              <a:t>　</a:t>
            </a:r>
            <a:endParaRPr lang="en-US" altLang="ja-JP" b="1" dirty="0" smtClean="0"/>
          </a:p>
          <a:p>
            <a:pPr algn="l"/>
            <a:r>
              <a:rPr lang="en-US" altLang="ja-JP" b="1" dirty="0" smtClean="0"/>
              <a:t>【</a:t>
            </a:r>
            <a:r>
              <a:rPr lang="ja-JP" altLang="en-US" b="1" dirty="0" smtClean="0"/>
              <a:t>概要</a:t>
            </a:r>
            <a:r>
              <a:rPr lang="en-US" altLang="ja-JP" b="1" dirty="0" smtClean="0"/>
              <a:t>】</a:t>
            </a:r>
          </a:p>
          <a:p>
            <a:pPr marL="201216" algn="l"/>
            <a:r>
              <a:rPr lang="ja-JP" altLang="en-US" dirty="0" smtClean="0"/>
              <a:t>ユニットケアの質の向上の観点から、個室ユニット型施設の管理者は、</a:t>
            </a:r>
            <a:r>
              <a:rPr lang="ja-JP" altLang="en-US" dirty="0" smtClean="0"/>
              <a:t>ユニットケア</a:t>
            </a:r>
            <a:r>
              <a:rPr lang="ja-JP" altLang="en-US" dirty="0" smtClean="0"/>
              <a:t>施設管理者研修を受講するよう努めなければならないこととする。　</a:t>
            </a:r>
            <a:endParaRPr lang="en-US" altLang="ja-JP" dirty="0"/>
          </a:p>
          <a:p>
            <a:pPr algn="l"/>
            <a:endParaRPr lang="en-US" altLang="ja-JP" dirty="0" smtClean="0"/>
          </a:p>
          <a:p>
            <a:pPr marL="201216" algn="l"/>
            <a:endParaRPr lang="en-US" altLang="ja-JP" b="1" dirty="0">
              <a:latin typeface="+mn-ea"/>
            </a:endParaRPr>
          </a:p>
          <a:p>
            <a:pPr marL="201216" algn="l"/>
            <a:endParaRPr lang="en-US" altLang="ja-JP" b="1" dirty="0">
              <a:latin typeface="+mn-ea"/>
            </a:endParaRPr>
          </a:p>
          <a:p>
            <a:pPr algn="l"/>
            <a:endParaRPr lang="en-US" altLang="ja-JP" b="1" dirty="0" smtClean="0">
              <a:latin typeface="+mn-ea"/>
            </a:endParaRPr>
          </a:p>
          <a:p>
            <a:pPr marL="539354" indent="-539354" algn="l"/>
            <a:endParaRPr lang="en-US" altLang="ja-JP" b="1" dirty="0">
              <a:latin typeface="+mn-ea"/>
            </a:endParaRPr>
          </a:p>
        </p:txBody>
      </p:sp>
    </p:spTree>
    <p:extLst>
      <p:ext uri="{BB962C8B-B14F-4D97-AF65-F5344CB8AC3E}">
        <p14:creationId xmlns:p14="http://schemas.microsoft.com/office/powerpoint/2010/main" val="283286499"/>
      </p:ext>
    </p:extLst>
  </p:cSld>
  <p:clrMapOvr>
    <a:masterClrMapping/>
  </p:clrMapOvr>
  <p:transition advClick="0" advTm="212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476631" y="476672"/>
            <a:ext cx="8083296" cy="578322"/>
          </a:xfrm>
        </p:spPr>
        <p:txBody>
          <a:bodyPr>
            <a:noAutofit/>
          </a:bodyPr>
          <a:lstStyle/>
          <a:p>
            <a:pPr algn="l"/>
            <a:r>
              <a:rPr lang="ja-JP" altLang="en-US" sz="2400" b="1" dirty="0"/>
              <a:t>科学的介護推進体制加算の見直し</a:t>
            </a:r>
            <a:endParaRPr lang="ja-JP" altLang="en-US" sz="2400" dirty="0"/>
          </a:p>
        </p:txBody>
      </p:sp>
      <p:sp>
        <p:nvSpPr>
          <p:cNvPr id="9" name="サブタイトル 8"/>
          <p:cNvSpPr>
            <a:spLocks noGrp="1"/>
          </p:cNvSpPr>
          <p:nvPr>
            <p:ph type="subTitle" idx="1"/>
          </p:nvPr>
        </p:nvSpPr>
        <p:spPr>
          <a:xfrm>
            <a:off x="210312" y="1415034"/>
            <a:ext cx="8349615" cy="4251960"/>
          </a:xfrm>
          <a:solidFill>
            <a:schemeClr val="accent6">
              <a:lumMod val="40000"/>
              <a:lumOff val="60000"/>
            </a:schemeClr>
          </a:solidFill>
        </p:spPr>
        <p:txBody>
          <a:bodyPr>
            <a:normAutofit fontScale="70000" lnSpcReduction="20000"/>
          </a:bodyPr>
          <a:lstStyle/>
          <a:p>
            <a:pPr algn="l"/>
            <a:endParaRPr lang="en-US" altLang="ja-JP" sz="900" b="1" dirty="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sz="1500" dirty="0">
                <a:latin typeface="+mn-ea"/>
              </a:rPr>
              <a:t>　　</a:t>
            </a:r>
            <a:r>
              <a:rPr lang="zh-TW" altLang="en-US" sz="2300" dirty="0"/>
              <a:t>介護老人福祉施設、地域密着型介護老人福祉施設入所者生活介護、介護老人保健施設</a:t>
            </a:r>
            <a:endParaRPr lang="en-US" altLang="zh-TW" sz="2300" dirty="0"/>
          </a:p>
          <a:p>
            <a:pPr algn="l"/>
            <a:endParaRPr lang="en-US" altLang="zh-TW" sz="1500" dirty="0"/>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algn="l"/>
            <a:r>
              <a:rPr lang="ja-JP" altLang="en-US" b="1" dirty="0">
                <a:latin typeface="+mn-ea"/>
              </a:rPr>
              <a:t>　</a:t>
            </a:r>
            <a:r>
              <a:rPr lang="ja-JP" altLang="en-US" b="1" dirty="0" smtClean="0">
                <a:latin typeface="+mn-ea"/>
              </a:rPr>
              <a:t>　</a:t>
            </a:r>
            <a:r>
              <a:rPr lang="ja-JP" altLang="en-US" dirty="0" smtClean="0"/>
              <a:t>質</a:t>
            </a:r>
            <a:r>
              <a:rPr lang="ja-JP" altLang="en-US" dirty="0"/>
              <a:t>の高い情報の収集・分析を可能</a:t>
            </a:r>
            <a:r>
              <a:rPr lang="ja-JP" altLang="en-US" dirty="0" smtClean="0"/>
              <a:t>とし</a:t>
            </a:r>
            <a:r>
              <a:rPr lang="ja-JP" altLang="en-US" dirty="0"/>
              <a:t>、入力負担を軽減し科学的介護</a:t>
            </a:r>
            <a:r>
              <a:rPr lang="ja-JP" altLang="en-US" dirty="0" smtClean="0"/>
              <a:t>を</a:t>
            </a:r>
            <a:endParaRPr lang="en-US" altLang="ja-JP" dirty="0" smtClean="0"/>
          </a:p>
          <a:p>
            <a:pPr algn="l"/>
            <a:r>
              <a:rPr lang="ja-JP" altLang="en-US" dirty="0"/>
              <a:t>　</a:t>
            </a:r>
            <a:r>
              <a:rPr lang="ja-JP" altLang="en-US" dirty="0" smtClean="0"/>
              <a:t>　推進する</a:t>
            </a:r>
            <a:r>
              <a:rPr lang="ja-JP" altLang="en-US" dirty="0"/>
              <a:t>観点から、見直しを行う。</a:t>
            </a:r>
            <a:endParaRPr lang="en-US" altLang="ja-JP" dirty="0" smtClean="0"/>
          </a:p>
          <a:p>
            <a:pPr algn="l"/>
            <a:r>
              <a:rPr lang="ja-JP" altLang="en-US" dirty="0" smtClean="0"/>
              <a:t> </a:t>
            </a:r>
            <a:endParaRPr lang="en-US" altLang="ja-JP" dirty="0">
              <a:latin typeface="+mn-ea"/>
            </a:endParaRPr>
          </a:p>
          <a:p>
            <a:pPr algn="l"/>
            <a:r>
              <a:rPr lang="en-US" altLang="ja-JP" b="1" dirty="0" smtClean="0">
                <a:latin typeface="+mn-ea"/>
              </a:rPr>
              <a:t>【</a:t>
            </a:r>
            <a:r>
              <a:rPr lang="ja-JP" altLang="en-US" b="1" dirty="0">
                <a:latin typeface="+mn-ea"/>
              </a:rPr>
              <a:t>内容</a:t>
            </a:r>
            <a:r>
              <a:rPr lang="en-US" altLang="ja-JP" b="1" dirty="0" smtClean="0">
                <a:latin typeface="+mn-ea"/>
              </a:rPr>
              <a:t>】</a:t>
            </a:r>
            <a:endParaRPr lang="en-US" altLang="ja-JP" b="1" dirty="0">
              <a:latin typeface="+mn-ea"/>
            </a:endParaRPr>
          </a:p>
          <a:p>
            <a:pPr algn="l"/>
            <a:r>
              <a:rPr lang="ja-JP" altLang="en-US" b="1" dirty="0" smtClean="0">
                <a:latin typeface="+mn-ea"/>
              </a:rPr>
              <a:t>　　</a:t>
            </a:r>
            <a:r>
              <a:rPr lang="ja-JP" altLang="en-US" dirty="0" smtClean="0">
                <a:latin typeface="+mn-ea"/>
              </a:rPr>
              <a:t>・</a:t>
            </a:r>
            <a:r>
              <a:rPr lang="en-US" altLang="ja-JP" dirty="0"/>
              <a:t>LIFE</a:t>
            </a:r>
            <a:r>
              <a:rPr lang="ja-JP" altLang="en-US" dirty="0" err="1"/>
              <a:t>への</a:t>
            </a:r>
            <a:r>
              <a:rPr lang="ja-JP" altLang="en-US" dirty="0"/>
              <a:t>データ提出頻度について</a:t>
            </a:r>
            <a:r>
              <a:rPr lang="ja-JP" altLang="en-US" dirty="0" smtClean="0"/>
              <a:t>、少なく</a:t>
            </a:r>
            <a:r>
              <a:rPr lang="ja-JP" altLang="en-US" dirty="0"/>
              <a:t>とも「３月に１回」に</a:t>
            </a:r>
            <a:r>
              <a:rPr lang="ja-JP" altLang="en-US" dirty="0" smtClean="0"/>
              <a:t>見直す</a:t>
            </a:r>
            <a:endParaRPr lang="en-US" altLang="ja-JP" dirty="0" smtClean="0"/>
          </a:p>
          <a:p>
            <a:pPr algn="l"/>
            <a:r>
              <a:rPr lang="ja-JP" altLang="en-US" dirty="0" smtClean="0"/>
              <a:t>　　・入力</a:t>
            </a:r>
            <a:r>
              <a:rPr lang="ja-JP" altLang="en-US" dirty="0"/>
              <a:t>項目の定義の明確化や、他の加算と共通する項目の選択肢を統一化</a:t>
            </a:r>
            <a:endParaRPr lang="en-US" altLang="ja-JP" dirty="0">
              <a:latin typeface="+mn-ea"/>
            </a:endParaRPr>
          </a:p>
          <a:p>
            <a:pPr algn="l"/>
            <a:r>
              <a:rPr lang="ja-JP" altLang="en-US" dirty="0" smtClean="0">
                <a:latin typeface="+mn-ea"/>
              </a:rPr>
              <a:t>　　・</a:t>
            </a:r>
            <a:r>
              <a:rPr lang="ja-JP" altLang="en-US" dirty="0"/>
              <a:t>同一の利用者に複数の加算を算定する場合に、一定の条件下でデータ</a:t>
            </a:r>
            <a:r>
              <a:rPr lang="ja-JP" altLang="en-US" dirty="0" smtClean="0"/>
              <a:t>提</a:t>
            </a:r>
            <a:endParaRPr lang="en-US" altLang="ja-JP" dirty="0" smtClean="0"/>
          </a:p>
          <a:p>
            <a:pPr algn="l"/>
            <a:r>
              <a:rPr lang="ja-JP" altLang="en-US" dirty="0"/>
              <a:t>　</a:t>
            </a:r>
            <a:r>
              <a:rPr lang="ja-JP" altLang="en-US" dirty="0" smtClean="0"/>
              <a:t>　　出</a:t>
            </a:r>
            <a:r>
              <a:rPr lang="ja-JP" altLang="en-US" dirty="0"/>
              <a:t>のタイミングを統一</a:t>
            </a:r>
            <a:endParaRPr lang="en-US" altLang="ja-JP" dirty="0" smtClean="0">
              <a:latin typeface="+mn-ea"/>
            </a:endParaRPr>
          </a:p>
        </p:txBody>
      </p:sp>
    </p:spTree>
    <p:extLst>
      <p:ext uri="{BB962C8B-B14F-4D97-AF65-F5344CB8AC3E}">
        <p14:creationId xmlns:p14="http://schemas.microsoft.com/office/powerpoint/2010/main" val="2276548491"/>
      </p:ext>
    </p:extLst>
  </p:cSld>
  <p:clrMapOvr>
    <a:masterClrMapping/>
  </p:clrMapOvr>
  <p:transition advClick="0" advTm="293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416560" y="447592"/>
            <a:ext cx="8083296" cy="578322"/>
          </a:xfrm>
        </p:spPr>
        <p:txBody>
          <a:bodyPr>
            <a:noAutofit/>
          </a:bodyPr>
          <a:lstStyle/>
          <a:p>
            <a:pPr algn="l"/>
            <a:r>
              <a:rPr lang="ja-JP" altLang="en-US" sz="2400" b="1" dirty="0"/>
              <a:t>アウトカム評価の充実のための加算等の見直し</a:t>
            </a:r>
            <a:endParaRPr lang="ja-JP" altLang="en-US" sz="2400" dirty="0"/>
          </a:p>
        </p:txBody>
      </p:sp>
      <p:sp>
        <p:nvSpPr>
          <p:cNvPr id="9" name="サブタイトル 8"/>
          <p:cNvSpPr>
            <a:spLocks noGrp="1"/>
          </p:cNvSpPr>
          <p:nvPr>
            <p:ph type="subTitle" idx="1"/>
          </p:nvPr>
        </p:nvSpPr>
        <p:spPr>
          <a:xfrm>
            <a:off x="210312" y="1415034"/>
            <a:ext cx="8610160" cy="4379976"/>
          </a:xfrm>
          <a:solidFill>
            <a:schemeClr val="accent6">
              <a:lumMod val="40000"/>
              <a:lumOff val="60000"/>
            </a:schemeClr>
          </a:solidFill>
        </p:spPr>
        <p:txBody>
          <a:bodyPr>
            <a:normAutofit fontScale="85000" lnSpcReduction="10000"/>
          </a:bodyPr>
          <a:lstStyle/>
          <a:p>
            <a:pPr algn="l"/>
            <a:endParaRPr lang="en-US" altLang="ja-JP" sz="900" b="1" dirty="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sz="1500" dirty="0">
                <a:latin typeface="+mn-ea"/>
              </a:rPr>
              <a:t>　　</a:t>
            </a:r>
            <a:r>
              <a:rPr lang="zh-TW" altLang="en-US" sz="1900" dirty="0"/>
              <a:t>介護老人福祉施設、地域密着型介護老人福祉施設入所者生活介護、</a:t>
            </a:r>
            <a:r>
              <a:rPr lang="ja-JP" altLang="en-US" sz="1900" dirty="0"/>
              <a:t>介護老人保健施設</a:t>
            </a:r>
            <a:endParaRPr lang="en-US" altLang="ja-JP" sz="1900" dirty="0"/>
          </a:p>
          <a:p>
            <a:pPr algn="l"/>
            <a:endParaRPr lang="en-US" altLang="zh-TW" sz="1500" dirty="0"/>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algn="l"/>
            <a:r>
              <a:rPr lang="ja-JP" altLang="en-US" b="1" dirty="0">
                <a:latin typeface="+mn-ea"/>
              </a:rPr>
              <a:t> </a:t>
            </a:r>
            <a:r>
              <a:rPr lang="ja-JP" altLang="en-US" b="1" dirty="0" smtClean="0">
                <a:latin typeface="+mn-ea"/>
              </a:rPr>
              <a:t>  </a:t>
            </a:r>
            <a:r>
              <a:rPr lang="en-US" altLang="ja-JP" dirty="0" smtClean="0"/>
              <a:t>ADL</a:t>
            </a:r>
            <a:r>
              <a:rPr lang="ja-JP" altLang="en-US" dirty="0"/>
              <a:t>維持等加算、排せつ支援加算、褥瘡マネジメント</a:t>
            </a:r>
            <a:r>
              <a:rPr lang="ja-JP" altLang="en-US" dirty="0" smtClean="0"/>
              <a:t>加算に</a:t>
            </a:r>
            <a:r>
              <a:rPr lang="ja-JP" altLang="en-US" dirty="0"/>
              <a:t>ついて、</a:t>
            </a:r>
            <a:r>
              <a:rPr lang="ja-JP" altLang="en-US" dirty="0" smtClean="0"/>
              <a:t>介護の</a:t>
            </a:r>
            <a:r>
              <a:rPr lang="ja-JP" altLang="en-US" dirty="0"/>
              <a:t>質の向上に係る</a:t>
            </a:r>
            <a:r>
              <a:rPr lang="ja-JP" altLang="en-US" dirty="0" smtClean="0"/>
              <a:t>取組を</a:t>
            </a:r>
            <a:r>
              <a:rPr lang="ja-JP" altLang="en-US" dirty="0"/>
              <a:t>一層推進する観点や自立支援・重度化防止に</a:t>
            </a:r>
            <a:r>
              <a:rPr lang="ja-JP" altLang="en-US" dirty="0" smtClean="0"/>
              <a:t>向け</a:t>
            </a:r>
            <a:r>
              <a:rPr lang="ja-JP" altLang="en-US" dirty="0" smtClean="0">
                <a:latin typeface="+mn-ea"/>
              </a:rPr>
              <a:t>た</a:t>
            </a:r>
            <a:r>
              <a:rPr lang="ja-JP" altLang="en-US" dirty="0">
                <a:latin typeface="+mn-ea"/>
              </a:rPr>
              <a:t>取組</a:t>
            </a:r>
            <a:r>
              <a:rPr lang="ja-JP" altLang="en-US" dirty="0" smtClean="0">
                <a:latin typeface="+mn-ea"/>
              </a:rPr>
              <a:t>をより一層推進</a:t>
            </a:r>
            <a:endParaRPr lang="en-US" altLang="ja-JP" dirty="0" smtClean="0">
              <a:latin typeface="+mn-ea"/>
            </a:endParaRPr>
          </a:p>
          <a:p>
            <a:pPr algn="l"/>
            <a:endParaRPr lang="en-US" altLang="ja-JP" dirty="0">
              <a:latin typeface="+mn-ea"/>
            </a:endParaRPr>
          </a:p>
          <a:p>
            <a:pPr algn="l"/>
            <a:r>
              <a:rPr lang="en-US" altLang="ja-JP" b="1" dirty="0" smtClean="0">
                <a:latin typeface="+mn-ea"/>
              </a:rPr>
              <a:t>【</a:t>
            </a:r>
            <a:r>
              <a:rPr lang="ja-JP" altLang="en-US" b="1" dirty="0">
                <a:latin typeface="+mn-ea"/>
              </a:rPr>
              <a:t>内容</a:t>
            </a:r>
            <a:r>
              <a:rPr lang="en-US" altLang="ja-JP" b="1" dirty="0" smtClean="0">
                <a:latin typeface="+mn-ea"/>
              </a:rPr>
              <a:t>】</a:t>
            </a:r>
            <a:endParaRPr lang="en-US" altLang="ja-JP" b="1" dirty="0">
              <a:latin typeface="+mn-ea"/>
            </a:endParaRPr>
          </a:p>
          <a:p>
            <a:pPr algn="l"/>
            <a:r>
              <a:rPr lang="ja-JP" altLang="en-US" b="1" dirty="0" smtClean="0">
                <a:latin typeface="+mn-ea"/>
              </a:rPr>
              <a:t>　</a:t>
            </a:r>
            <a:r>
              <a:rPr lang="ja-JP" altLang="en-US" dirty="0" smtClean="0">
                <a:latin typeface="+mn-ea"/>
              </a:rPr>
              <a:t>〇</a:t>
            </a:r>
            <a:r>
              <a:rPr lang="en-US" altLang="ja-JP" dirty="0"/>
              <a:t>ADL</a:t>
            </a:r>
            <a:r>
              <a:rPr lang="ja-JP" altLang="en-US" dirty="0"/>
              <a:t>維持</a:t>
            </a:r>
            <a:r>
              <a:rPr lang="ja-JP" altLang="en-US" dirty="0" smtClean="0"/>
              <a:t>等加算　　          </a:t>
            </a:r>
            <a:r>
              <a:rPr lang="en-US" altLang="ja-JP" dirty="0" smtClean="0"/>
              <a:t>ADL</a:t>
            </a:r>
            <a:r>
              <a:rPr lang="ja-JP" altLang="en-US" dirty="0"/>
              <a:t>利得の計算方法に</a:t>
            </a:r>
            <a:r>
              <a:rPr lang="ja-JP" altLang="en-US" dirty="0" smtClean="0"/>
              <a:t>ついて、要件の簡素化　　</a:t>
            </a:r>
            <a:endParaRPr lang="en-US" altLang="ja-JP" dirty="0" smtClean="0"/>
          </a:p>
          <a:p>
            <a:pPr algn="l"/>
            <a:r>
              <a:rPr lang="ja-JP" altLang="en-US" dirty="0"/>
              <a:t>　</a:t>
            </a:r>
            <a:r>
              <a:rPr lang="ja-JP" altLang="en-US" dirty="0" smtClean="0">
                <a:latin typeface="+mn-ea"/>
              </a:rPr>
              <a:t>〇</a:t>
            </a:r>
            <a:r>
              <a:rPr lang="ja-JP" altLang="en-US" dirty="0"/>
              <a:t>排せつ支援</a:t>
            </a:r>
            <a:r>
              <a:rPr lang="ja-JP" altLang="en-US" dirty="0" smtClean="0"/>
              <a:t>加算　　         尿道</a:t>
            </a:r>
            <a:r>
              <a:rPr lang="ja-JP" altLang="en-US" dirty="0"/>
              <a:t>カテーテルの</a:t>
            </a:r>
            <a:r>
              <a:rPr lang="ja-JP" altLang="en-US" dirty="0" smtClean="0"/>
              <a:t>抜去について、追加</a:t>
            </a:r>
            <a:endParaRPr lang="en-US" altLang="ja-JP" dirty="0"/>
          </a:p>
          <a:p>
            <a:pPr algn="l"/>
            <a:r>
              <a:rPr lang="ja-JP" altLang="en-US" dirty="0" smtClean="0">
                <a:latin typeface="+mn-ea"/>
              </a:rPr>
              <a:t>　〇</a:t>
            </a:r>
            <a:r>
              <a:rPr lang="ja-JP" altLang="en-US" dirty="0"/>
              <a:t>褥瘡マネジメント</a:t>
            </a:r>
            <a:r>
              <a:rPr lang="ja-JP" altLang="en-US" dirty="0" smtClean="0"/>
              <a:t>加算　治癒</a:t>
            </a:r>
            <a:r>
              <a:rPr lang="ja-JP" altLang="en-US" dirty="0"/>
              <a:t>に</a:t>
            </a:r>
            <a:r>
              <a:rPr lang="ja-JP" altLang="en-US" dirty="0" smtClean="0"/>
              <a:t>ついて、追加 　</a:t>
            </a:r>
            <a:endParaRPr lang="en-US" altLang="ja-JP" dirty="0" smtClean="0">
              <a:latin typeface="+mn-ea"/>
            </a:endParaRPr>
          </a:p>
        </p:txBody>
      </p:sp>
      <p:sp>
        <p:nvSpPr>
          <p:cNvPr id="2" name="角丸四角形 1"/>
          <p:cNvSpPr/>
          <p:nvPr/>
        </p:nvSpPr>
        <p:spPr>
          <a:xfrm>
            <a:off x="585176" y="5949280"/>
            <a:ext cx="7746064"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以上で、「令和６年度　主な報酬改定について」の説明を終了します。</a:t>
            </a:r>
            <a:endParaRPr kumimoji="1" lang="ja-JP" altLang="en-US" dirty="0">
              <a:solidFill>
                <a:schemeClr val="tx1"/>
              </a:solidFill>
            </a:endParaRPr>
          </a:p>
        </p:txBody>
      </p:sp>
    </p:spTree>
    <p:extLst>
      <p:ext uri="{BB962C8B-B14F-4D97-AF65-F5344CB8AC3E}">
        <p14:creationId xmlns:p14="http://schemas.microsoft.com/office/powerpoint/2010/main" val="1794608958"/>
      </p:ext>
    </p:extLst>
  </p:cSld>
  <p:clrMapOvr>
    <a:masterClrMapping/>
  </p:clrMapOvr>
  <p:transition advClick="0" advTm="3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000" fill="hold"/>
                                        <p:tgtEl>
                                          <p:spTgt spid="2"/>
                                        </p:tgtEl>
                                        <p:attrNameLst>
                                          <p:attrName>ppt_x</p:attrName>
                                        </p:attrNameLst>
                                      </p:cBhvr>
                                      <p:tavLst>
                                        <p:tav tm="0">
                                          <p:val>
                                            <p:strVal val="#ppt_x"/>
                                          </p:val>
                                        </p:tav>
                                        <p:tav tm="100000">
                                          <p:val>
                                            <p:strVal val="#ppt_x"/>
                                          </p:val>
                                        </p:tav>
                                      </p:tavLst>
                                    </p:anim>
                                    <p:anim calcmode="lin" valueType="num">
                                      <p:cBhvr additive="base">
                                        <p:cTn id="8" dur="7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803555" y="188640"/>
            <a:ext cx="7839784" cy="922362"/>
          </a:xfrm>
        </p:spPr>
        <p:txBody>
          <a:bodyPr>
            <a:noAutofit/>
          </a:bodyPr>
          <a:lstStyle/>
          <a:p>
            <a:pPr algn="l"/>
            <a:r>
              <a:rPr lang="en-US" altLang="ja-JP" sz="3200" dirty="0"/>
              <a:t/>
            </a:r>
            <a:br>
              <a:rPr lang="en-US" altLang="ja-JP" sz="3200" dirty="0"/>
            </a:br>
            <a:r>
              <a:rPr lang="en-US" altLang="ja-JP" sz="3200" dirty="0"/>
              <a:t/>
            </a:r>
            <a:br>
              <a:rPr lang="en-US" altLang="ja-JP" sz="3200" dirty="0"/>
            </a:br>
            <a:r>
              <a:rPr lang="en-US" altLang="ja-JP" sz="3200" dirty="0"/>
              <a:t/>
            </a:r>
            <a:br>
              <a:rPr lang="en-US" altLang="ja-JP" sz="3200" dirty="0"/>
            </a:br>
            <a:r>
              <a:rPr lang="en-US" altLang="ja-JP" sz="3200" dirty="0"/>
              <a:t/>
            </a:r>
            <a:br>
              <a:rPr lang="en-US" altLang="ja-JP" sz="3200" dirty="0"/>
            </a:br>
            <a:r>
              <a:rPr lang="en-US" altLang="ja-JP" sz="3200" dirty="0"/>
              <a:t/>
            </a:r>
            <a:br>
              <a:rPr lang="en-US" altLang="ja-JP" sz="3200" dirty="0"/>
            </a:br>
            <a:r>
              <a:rPr lang="ja-JP" altLang="en-US" sz="3200" b="1" dirty="0"/>
              <a:t>総合医学管理加算の見直し</a:t>
            </a:r>
            <a:endParaRPr lang="ja-JP" altLang="en-US" sz="3200" dirty="0"/>
          </a:p>
        </p:txBody>
      </p:sp>
      <p:sp>
        <p:nvSpPr>
          <p:cNvPr id="9" name="サブタイトル 8"/>
          <p:cNvSpPr>
            <a:spLocks noGrp="1"/>
          </p:cNvSpPr>
          <p:nvPr>
            <p:ph type="subTitle" idx="1"/>
          </p:nvPr>
        </p:nvSpPr>
        <p:spPr>
          <a:xfrm>
            <a:off x="548640" y="1543050"/>
            <a:ext cx="8349615" cy="4251960"/>
          </a:xfrm>
          <a:solidFill>
            <a:schemeClr val="accent6">
              <a:lumMod val="40000"/>
              <a:lumOff val="60000"/>
            </a:schemeClr>
          </a:solidFill>
        </p:spPr>
        <p:txBody>
          <a:bodyPr>
            <a:normAutofit fontScale="70000" lnSpcReduction="20000"/>
          </a:bodyPr>
          <a:lstStyle/>
          <a:p>
            <a:pPr algn="l"/>
            <a:endParaRPr kumimoji="1" lang="en-US" altLang="ja-JP" b="1" dirty="0" smtClean="0"/>
          </a:p>
          <a:p>
            <a:pPr algn="l"/>
            <a:r>
              <a:rPr kumimoji="1" lang="en-US" altLang="ja-JP" b="1" dirty="0" smtClean="0"/>
              <a:t>【</a:t>
            </a:r>
            <a:r>
              <a:rPr kumimoji="1" lang="ja-JP" altLang="en-US" b="1" dirty="0" smtClean="0"/>
              <a:t>対象サービス</a:t>
            </a:r>
            <a:r>
              <a:rPr kumimoji="1" lang="en-US" altLang="ja-JP" b="1" dirty="0" smtClean="0"/>
              <a:t>】</a:t>
            </a:r>
          </a:p>
          <a:p>
            <a:pPr algn="l"/>
            <a:r>
              <a:rPr lang="ja-JP" altLang="en-US" b="1" dirty="0"/>
              <a:t>　</a:t>
            </a:r>
            <a:r>
              <a:rPr lang="ja-JP" altLang="en-US" dirty="0"/>
              <a:t>短期入所療養介護（介護老人保健施設が提供する場合に限る</a:t>
            </a:r>
            <a:r>
              <a:rPr lang="ja-JP" altLang="en-US" dirty="0" smtClean="0"/>
              <a:t>）</a:t>
            </a:r>
            <a:endParaRPr lang="en-US" altLang="ja-JP" dirty="0" smtClean="0"/>
          </a:p>
          <a:p>
            <a:pPr algn="l"/>
            <a:endParaRPr lang="en-US" altLang="ja-JP" b="1" dirty="0" smtClean="0"/>
          </a:p>
          <a:p>
            <a:pPr algn="l"/>
            <a:r>
              <a:rPr kumimoji="1" lang="en-US" altLang="ja-JP" b="1" dirty="0" smtClean="0"/>
              <a:t>【</a:t>
            </a:r>
            <a:r>
              <a:rPr kumimoji="1" lang="ja-JP" altLang="en-US" b="1" dirty="0" smtClean="0"/>
              <a:t>概要</a:t>
            </a:r>
            <a:r>
              <a:rPr kumimoji="1" lang="en-US" altLang="ja-JP" b="1" dirty="0" smtClean="0"/>
              <a:t>】</a:t>
            </a:r>
          </a:p>
          <a:p>
            <a:pPr marL="265510" algn="l"/>
            <a:r>
              <a:rPr lang="ja-JP" altLang="en-US" dirty="0" smtClean="0"/>
              <a:t>短期</a:t>
            </a:r>
            <a:r>
              <a:rPr lang="ja-JP" altLang="en-US" dirty="0"/>
              <a:t>入所療養介護における総合医学管理加算について、医療ニーズのある利用者</a:t>
            </a:r>
            <a:r>
              <a:rPr lang="ja-JP" altLang="en-US" dirty="0" smtClean="0"/>
              <a:t>の受入れ</a:t>
            </a:r>
            <a:r>
              <a:rPr lang="ja-JP" altLang="en-US" dirty="0"/>
              <a:t>を更に促進する観点から、以下の</a:t>
            </a:r>
            <a:r>
              <a:rPr lang="ja-JP" altLang="en-US" dirty="0" smtClean="0"/>
              <a:t>見直しを</a:t>
            </a:r>
            <a:r>
              <a:rPr lang="ja-JP" altLang="en-US" dirty="0"/>
              <a:t>行う。</a:t>
            </a:r>
          </a:p>
          <a:p>
            <a:pPr marL="201216" indent="64294" algn="l"/>
            <a:r>
              <a:rPr lang="ja-JP" altLang="en-US" dirty="0" smtClean="0"/>
              <a:t>　ア　居宅</a:t>
            </a:r>
            <a:r>
              <a:rPr lang="ja-JP" altLang="en-US" dirty="0"/>
              <a:t>サービス計画において計画的に行うこととなっている</a:t>
            </a:r>
            <a:r>
              <a:rPr lang="ja-JP" altLang="en-US" dirty="0" smtClean="0"/>
              <a:t>指定短期入</a:t>
            </a:r>
            <a:endParaRPr lang="en-US" altLang="ja-JP" dirty="0" smtClean="0"/>
          </a:p>
          <a:p>
            <a:pPr marL="201216" indent="64294" algn="l"/>
            <a:r>
              <a:rPr lang="ja-JP" altLang="en-US" dirty="0"/>
              <a:t>　</a:t>
            </a:r>
            <a:r>
              <a:rPr lang="ja-JP" altLang="en-US" dirty="0" smtClean="0"/>
              <a:t>　　所療養</a:t>
            </a:r>
            <a:r>
              <a:rPr lang="ja-JP" altLang="en-US" dirty="0"/>
              <a:t>介護についても、治療管理を目的とするものについては</a:t>
            </a:r>
            <a:r>
              <a:rPr lang="ja-JP" altLang="en-US" dirty="0" smtClean="0"/>
              <a:t>同加算</a:t>
            </a:r>
            <a:endParaRPr lang="en-US" altLang="ja-JP" dirty="0" smtClean="0"/>
          </a:p>
          <a:p>
            <a:pPr marL="201216" indent="64294" algn="l"/>
            <a:r>
              <a:rPr lang="ja-JP" altLang="en-US" dirty="0"/>
              <a:t>　</a:t>
            </a:r>
            <a:r>
              <a:rPr lang="ja-JP" altLang="en-US" dirty="0" smtClean="0"/>
              <a:t>　　の対象</a:t>
            </a:r>
            <a:r>
              <a:rPr lang="ja-JP" altLang="en-US" dirty="0"/>
              <a:t>とする</a:t>
            </a:r>
            <a:r>
              <a:rPr lang="ja-JP" altLang="en-US" dirty="0" smtClean="0"/>
              <a:t>。</a:t>
            </a:r>
            <a:endParaRPr lang="en-US" altLang="ja-JP" dirty="0"/>
          </a:p>
          <a:p>
            <a:pPr indent="265510" algn="l"/>
            <a:r>
              <a:rPr lang="ja-JP" altLang="en-US" dirty="0" smtClean="0"/>
              <a:t>　イ　算定</a:t>
            </a:r>
            <a:r>
              <a:rPr lang="ja-JP" altLang="en-US" dirty="0"/>
              <a:t>日数について７日を限度としているところ、</a:t>
            </a:r>
            <a:r>
              <a:rPr lang="en-US" altLang="ja-JP" dirty="0"/>
              <a:t>10</a:t>
            </a:r>
            <a:r>
              <a:rPr lang="ja-JP" altLang="en-US" dirty="0"/>
              <a:t>日間を限度とする</a:t>
            </a:r>
            <a:r>
              <a:rPr lang="ja-JP" altLang="en-US" dirty="0" smtClean="0"/>
              <a:t>。</a:t>
            </a:r>
            <a:endParaRPr lang="en-US" altLang="ja-JP" dirty="0" smtClean="0"/>
          </a:p>
          <a:p>
            <a:pPr algn="l"/>
            <a:endParaRPr lang="en-US" altLang="ja-JP" b="1" dirty="0"/>
          </a:p>
          <a:p>
            <a:pPr algn="l"/>
            <a:r>
              <a:rPr lang="en-US" altLang="ja-JP" b="1" dirty="0" smtClean="0"/>
              <a:t>【</a:t>
            </a:r>
            <a:r>
              <a:rPr lang="ja-JP" altLang="en-US" b="1" dirty="0" smtClean="0"/>
              <a:t>単位数</a:t>
            </a:r>
            <a:r>
              <a:rPr lang="en-US" altLang="ja-JP" b="1" dirty="0" smtClean="0"/>
              <a:t>】</a:t>
            </a:r>
          </a:p>
          <a:p>
            <a:pPr algn="l"/>
            <a:r>
              <a:rPr lang="ja-JP" altLang="en-US" dirty="0"/>
              <a:t>　変更なし</a:t>
            </a:r>
            <a:endParaRPr lang="en-US" altLang="ja-JP" dirty="0" smtClean="0"/>
          </a:p>
          <a:p>
            <a:pPr algn="l"/>
            <a:endParaRPr lang="ja-JP" altLang="en-US" sz="1500" dirty="0"/>
          </a:p>
        </p:txBody>
      </p:sp>
    </p:spTree>
    <p:extLst>
      <p:ext uri="{BB962C8B-B14F-4D97-AF65-F5344CB8AC3E}">
        <p14:creationId xmlns:p14="http://schemas.microsoft.com/office/powerpoint/2010/main" val="2965131806"/>
      </p:ext>
    </p:extLst>
  </p:cSld>
  <p:clrMapOvr>
    <a:masterClrMapping/>
  </p:clrMapOvr>
  <p:transition advClick="0" advTm="31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23504" y="924383"/>
            <a:ext cx="6858000" cy="231458"/>
          </a:xfrm>
        </p:spPr>
        <p:txBody>
          <a:bodyPr>
            <a:noAutofit/>
          </a:bodyPr>
          <a:lstStyle/>
          <a:p>
            <a:pPr algn="l"/>
            <a:r>
              <a:rPr lang="en-US" altLang="ja-JP" sz="2700" dirty="0"/>
              <a:t/>
            </a:r>
            <a:br>
              <a:rPr lang="en-US" altLang="ja-JP" sz="2700" dirty="0"/>
            </a:br>
            <a:r>
              <a:rPr lang="en-US" altLang="ja-JP" sz="2700" dirty="0"/>
              <a:t/>
            </a:r>
            <a:br>
              <a:rPr lang="en-US" altLang="ja-JP" sz="2700" dirty="0"/>
            </a:br>
            <a:r>
              <a:rPr lang="en-US" altLang="ja-JP" sz="2700" dirty="0"/>
              <a:t/>
            </a:r>
            <a:br>
              <a:rPr lang="en-US" altLang="ja-JP" sz="2700" dirty="0"/>
            </a:br>
            <a:r>
              <a:rPr lang="en-US" altLang="ja-JP" sz="2700" dirty="0"/>
              <a:t/>
            </a:r>
            <a:br>
              <a:rPr lang="en-US" altLang="ja-JP" sz="2700" dirty="0"/>
            </a:br>
            <a:r>
              <a:rPr lang="en-US" altLang="ja-JP" sz="2700" dirty="0"/>
              <a:t/>
            </a:r>
            <a:br>
              <a:rPr lang="en-US" altLang="ja-JP" sz="2700" dirty="0"/>
            </a:br>
            <a:r>
              <a:rPr lang="ja-JP" altLang="en-US" sz="2700" b="1" dirty="0"/>
              <a:t>配置医師緊急時対応加算の見直し</a:t>
            </a:r>
            <a:endParaRPr lang="ja-JP" altLang="en-US" sz="2700" dirty="0"/>
          </a:p>
        </p:txBody>
      </p:sp>
      <p:sp>
        <p:nvSpPr>
          <p:cNvPr id="9" name="サブタイトル 8"/>
          <p:cNvSpPr>
            <a:spLocks noGrp="1"/>
          </p:cNvSpPr>
          <p:nvPr>
            <p:ph type="subTitle" idx="1"/>
          </p:nvPr>
        </p:nvSpPr>
        <p:spPr>
          <a:xfrm>
            <a:off x="548640" y="1543050"/>
            <a:ext cx="8349615" cy="4451434"/>
          </a:xfrm>
          <a:solidFill>
            <a:schemeClr val="accent6">
              <a:lumMod val="40000"/>
              <a:lumOff val="60000"/>
            </a:schemeClr>
          </a:solidFill>
        </p:spPr>
        <p:txBody>
          <a:bodyPr>
            <a:normAutofit fontScale="70000" lnSpcReduction="2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dirty="0">
                <a:latin typeface="+mn-ea"/>
              </a:rPr>
              <a:t>　</a:t>
            </a:r>
            <a:r>
              <a:rPr lang="zh-TW" altLang="en-US" dirty="0">
                <a:latin typeface="+mn-ea"/>
              </a:rPr>
              <a:t>介護老人福祉施設、地域密着型介護老人福祉施設入所者生活</a:t>
            </a:r>
            <a:r>
              <a:rPr lang="zh-TW" altLang="en-US" dirty="0" smtClean="0">
                <a:latin typeface="+mn-ea"/>
              </a:rPr>
              <a:t>介護</a:t>
            </a:r>
            <a:endParaRPr lang="en-US" altLang="zh-TW" dirty="0" smtClean="0">
              <a:latin typeface="+mn-ea"/>
            </a:endParaRPr>
          </a:p>
          <a:p>
            <a:pPr algn="l"/>
            <a:endParaRPr lang="en-US" altLang="ja-JP" b="1" dirty="0" smtClean="0">
              <a:latin typeface="+mn-ea"/>
            </a:endParaRPr>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marL="201216" algn="l"/>
            <a:r>
              <a:rPr lang="ja-JP" altLang="en-US" dirty="0" smtClean="0">
                <a:latin typeface="+mn-ea"/>
              </a:rPr>
              <a:t>従来、早朝</a:t>
            </a:r>
            <a:r>
              <a:rPr lang="ja-JP" altLang="en-US" dirty="0">
                <a:latin typeface="+mn-ea"/>
              </a:rPr>
              <a:t>・夜間及び深夜にのみ算定可能な配置医師緊急時対応加算に</a:t>
            </a:r>
            <a:r>
              <a:rPr lang="ja-JP" altLang="en-US" dirty="0" smtClean="0">
                <a:latin typeface="+mn-ea"/>
              </a:rPr>
              <a:t>つい</a:t>
            </a:r>
            <a:endParaRPr lang="en-US" altLang="ja-JP" dirty="0" smtClean="0">
              <a:latin typeface="+mn-ea"/>
            </a:endParaRPr>
          </a:p>
          <a:p>
            <a:pPr marL="201216" algn="l"/>
            <a:r>
              <a:rPr lang="ja-JP" altLang="en-US" dirty="0" smtClean="0">
                <a:latin typeface="+mn-ea"/>
              </a:rPr>
              <a:t>て</a:t>
            </a:r>
            <a:r>
              <a:rPr lang="ja-JP" altLang="en-US" dirty="0">
                <a:latin typeface="+mn-ea"/>
              </a:rPr>
              <a:t>、日中であっても、配置医師が</a:t>
            </a:r>
            <a:r>
              <a:rPr lang="ja-JP" altLang="en-US" dirty="0" smtClean="0">
                <a:latin typeface="+mn-ea"/>
              </a:rPr>
              <a:t>通常の</a:t>
            </a:r>
            <a:r>
              <a:rPr lang="ja-JP" altLang="en-US" dirty="0">
                <a:latin typeface="+mn-ea"/>
              </a:rPr>
              <a:t>勤務時間外に駆けつけ対応を</a:t>
            </a:r>
            <a:r>
              <a:rPr lang="ja-JP" altLang="en-US" dirty="0" smtClean="0">
                <a:latin typeface="+mn-ea"/>
              </a:rPr>
              <a:t>行った</a:t>
            </a:r>
            <a:endParaRPr lang="en-US" altLang="ja-JP" dirty="0" smtClean="0">
              <a:latin typeface="+mn-ea"/>
            </a:endParaRPr>
          </a:p>
          <a:p>
            <a:pPr marL="201216" algn="l"/>
            <a:r>
              <a:rPr lang="ja-JP" altLang="en-US" dirty="0" smtClean="0">
                <a:latin typeface="+mn-ea"/>
              </a:rPr>
              <a:t>場合</a:t>
            </a:r>
            <a:r>
              <a:rPr lang="ja-JP" altLang="en-US" dirty="0">
                <a:latin typeface="+mn-ea"/>
              </a:rPr>
              <a:t>を評価する新たな区分を設ける。</a:t>
            </a:r>
            <a:r>
              <a:rPr lang="ja-JP" altLang="en-US" dirty="0" smtClean="0">
                <a:latin typeface="+mn-ea"/>
              </a:rPr>
              <a:t>　</a:t>
            </a:r>
            <a:endParaRPr lang="en-US" altLang="ja-JP" dirty="0" smtClean="0">
              <a:latin typeface="+mn-ea"/>
            </a:endParaRPr>
          </a:p>
          <a:p>
            <a:pPr algn="l"/>
            <a:endParaRPr lang="en-US" altLang="ja-JP" b="1" dirty="0">
              <a:latin typeface="+mn-ea"/>
            </a:endParaRPr>
          </a:p>
          <a:p>
            <a:pPr algn="l"/>
            <a:r>
              <a:rPr lang="en-US" altLang="ja-JP" b="1" dirty="0" smtClean="0">
                <a:latin typeface="+mn-ea"/>
              </a:rPr>
              <a:t>【</a:t>
            </a:r>
            <a:r>
              <a:rPr lang="ja-JP" altLang="en-US" b="1" dirty="0" smtClean="0">
                <a:latin typeface="+mn-ea"/>
              </a:rPr>
              <a:t>単位数</a:t>
            </a:r>
            <a:r>
              <a:rPr lang="en-US" altLang="ja-JP" b="1" dirty="0" smtClean="0">
                <a:latin typeface="+mn-ea"/>
              </a:rPr>
              <a:t>】</a:t>
            </a:r>
          </a:p>
          <a:p>
            <a:pPr algn="l"/>
            <a:r>
              <a:rPr lang="ja-JP" altLang="en-US" sz="1500" dirty="0">
                <a:latin typeface="+mn-ea"/>
              </a:rPr>
              <a:t>　（従来）</a:t>
            </a:r>
            <a:endParaRPr lang="en-US" altLang="ja-JP" sz="1500" dirty="0">
              <a:latin typeface="+mn-ea"/>
            </a:endParaRPr>
          </a:p>
          <a:p>
            <a:pPr algn="l"/>
            <a:r>
              <a:rPr lang="ja-JP" altLang="en-US" sz="1500" dirty="0">
                <a:latin typeface="+mn-ea"/>
              </a:rPr>
              <a:t>　　なし　　　　　　　                       </a:t>
            </a:r>
            <a:r>
              <a:rPr lang="ja-JP" altLang="en-US" sz="1500" dirty="0" smtClean="0">
                <a:latin typeface="+mn-ea"/>
              </a:rPr>
              <a:t>          </a:t>
            </a:r>
            <a:r>
              <a:rPr lang="ja-JP" altLang="en-US" sz="1500" b="1" dirty="0">
                <a:latin typeface="+mn-ea"/>
              </a:rPr>
              <a:t>配置医師の通常の勤務時間外の場合</a:t>
            </a:r>
            <a:r>
              <a:rPr lang="en-US" altLang="ja-JP" sz="1500" dirty="0">
                <a:latin typeface="+mn-ea"/>
              </a:rPr>
              <a:t>325</a:t>
            </a:r>
            <a:r>
              <a:rPr lang="ja-JP" altLang="en-US" sz="1500" dirty="0">
                <a:latin typeface="+mn-ea"/>
              </a:rPr>
              <a:t>単位</a:t>
            </a:r>
            <a:r>
              <a:rPr lang="en-US" altLang="ja-JP" sz="1500" dirty="0">
                <a:latin typeface="+mn-ea"/>
              </a:rPr>
              <a:t>/</a:t>
            </a:r>
            <a:r>
              <a:rPr lang="ja-JP" altLang="en-US" sz="1500" dirty="0">
                <a:latin typeface="+mn-ea"/>
              </a:rPr>
              <a:t>回（新設）</a:t>
            </a:r>
          </a:p>
          <a:p>
            <a:pPr algn="l"/>
            <a:r>
              <a:rPr lang="ja-JP" altLang="en-US" sz="1500" b="1" dirty="0">
                <a:latin typeface="+mn-ea"/>
              </a:rPr>
              <a:t>　　　　　　　　　　　　　　　　      </a:t>
            </a:r>
            <a:r>
              <a:rPr lang="ja-JP" altLang="en-US" sz="1500" b="1" dirty="0" smtClean="0">
                <a:latin typeface="+mn-ea"/>
              </a:rPr>
              <a:t>        </a:t>
            </a:r>
            <a:r>
              <a:rPr lang="ja-JP" altLang="en-US" sz="1500" b="1" dirty="0">
                <a:latin typeface="+mn-ea"/>
              </a:rPr>
              <a:t>（早朝・夜間及び深夜を除く）</a:t>
            </a:r>
            <a:endParaRPr lang="en-US" altLang="ja-JP" sz="1500" b="1" dirty="0">
              <a:latin typeface="+mn-ea"/>
            </a:endParaRPr>
          </a:p>
          <a:p>
            <a:pPr algn="l"/>
            <a:r>
              <a:rPr lang="ja-JP" altLang="en-US" sz="1500" dirty="0">
                <a:latin typeface="+mn-ea"/>
              </a:rPr>
              <a:t>　　早朝・夜間の場合</a:t>
            </a:r>
            <a:r>
              <a:rPr lang="en-US" altLang="ja-JP" sz="1500" dirty="0">
                <a:latin typeface="+mn-ea"/>
              </a:rPr>
              <a:t>650</a:t>
            </a:r>
            <a:r>
              <a:rPr lang="ja-JP" altLang="en-US" sz="1500" dirty="0">
                <a:latin typeface="+mn-ea"/>
              </a:rPr>
              <a:t>単位</a:t>
            </a:r>
            <a:r>
              <a:rPr lang="en-US" altLang="ja-JP" sz="1500" dirty="0">
                <a:latin typeface="+mn-ea"/>
              </a:rPr>
              <a:t>/</a:t>
            </a:r>
            <a:r>
              <a:rPr lang="ja-JP" altLang="en-US" sz="1500" dirty="0">
                <a:latin typeface="+mn-ea"/>
              </a:rPr>
              <a:t>回　　</a:t>
            </a:r>
            <a:r>
              <a:rPr lang="ja-JP" altLang="en-US" sz="1500" dirty="0" smtClean="0">
                <a:latin typeface="+mn-ea"/>
              </a:rPr>
              <a:t>        </a:t>
            </a:r>
            <a:r>
              <a:rPr lang="ja-JP" altLang="en-US" sz="1500" dirty="0">
                <a:latin typeface="+mn-ea"/>
              </a:rPr>
              <a:t>　早朝・夜間の場合</a:t>
            </a:r>
            <a:r>
              <a:rPr lang="en-US" altLang="ja-JP" sz="1500" dirty="0">
                <a:latin typeface="+mn-ea"/>
              </a:rPr>
              <a:t>650</a:t>
            </a:r>
            <a:r>
              <a:rPr lang="ja-JP" altLang="en-US" sz="1500" dirty="0">
                <a:latin typeface="+mn-ea"/>
              </a:rPr>
              <a:t>単位</a:t>
            </a:r>
            <a:r>
              <a:rPr lang="en-US" altLang="ja-JP" sz="1500" dirty="0">
                <a:latin typeface="+mn-ea"/>
              </a:rPr>
              <a:t>/</a:t>
            </a:r>
            <a:r>
              <a:rPr lang="ja-JP" altLang="en-US" sz="1500" dirty="0">
                <a:latin typeface="+mn-ea"/>
              </a:rPr>
              <a:t>回</a:t>
            </a:r>
          </a:p>
          <a:p>
            <a:pPr algn="l"/>
            <a:r>
              <a:rPr lang="ja-JP" altLang="en-US" sz="1500" dirty="0">
                <a:latin typeface="+mn-ea"/>
              </a:rPr>
              <a:t>　　深夜の場合</a:t>
            </a:r>
            <a:r>
              <a:rPr lang="en-US" altLang="ja-JP" sz="1500" dirty="0">
                <a:latin typeface="+mn-ea"/>
              </a:rPr>
              <a:t>1,300</a:t>
            </a:r>
            <a:r>
              <a:rPr lang="ja-JP" altLang="en-US" sz="1500" dirty="0">
                <a:latin typeface="+mn-ea"/>
              </a:rPr>
              <a:t>単位</a:t>
            </a:r>
            <a:r>
              <a:rPr lang="en-US" altLang="ja-JP" sz="1500" dirty="0">
                <a:latin typeface="+mn-ea"/>
              </a:rPr>
              <a:t>/</a:t>
            </a:r>
            <a:r>
              <a:rPr lang="ja-JP" altLang="en-US" sz="1500" dirty="0">
                <a:latin typeface="+mn-ea"/>
              </a:rPr>
              <a:t>回　　　　　</a:t>
            </a:r>
            <a:r>
              <a:rPr lang="ja-JP" altLang="en-US" sz="1500" dirty="0" smtClean="0">
                <a:latin typeface="+mn-ea"/>
              </a:rPr>
              <a:t>         </a:t>
            </a:r>
            <a:r>
              <a:rPr lang="ja-JP" altLang="en-US" sz="1500" dirty="0">
                <a:latin typeface="+mn-ea"/>
              </a:rPr>
              <a:t>深夜の場合</a:t>
            </a:r>
            <a:r>
              <a:rPr lang="en-US" altLang="ja-JP" sz="1500" dirty="0">
                <a:latin typeface="+mn-ea"/>
              </a:rPr>
              <a:t>1,300</a:t>
            </a:r>
            <a:r>
              <a:rPr lang="ja-JP" altLang="en-US" sz="1500" dirty="0">
                <a:latin typeface="+mn-ea"/>
              </a:rPr>
              <a:t>単位</a:t>
            </a:r>
            <a:r>
              <a:rPr lang="en-US" altLang="ja-JP" sz="1500" dirty="0">
                <a:latin typeface="+mn-ea"/>
              </a:rPr>
              <a:t>/</a:t>
            </a:r>
            <a:r>
              <a:rPr lang="ja-JP" altLang="en-US" sz="1500" dirty="0">
                <a:latin typeface="+mn-ea"/>
              </a:rPr>
              <a:t>回</a:t>
            </a:r>
            <a:endParaRPr lang="ja-JP" altLang="en-US" sz="1350" dirty="0">
              <a:latin typeface="+mn-ea"/>
            </a:endParaRPr>
          </a:p>
        </p:txBody>
      </p:sp>
      <p:sp>
        <p:nvSpPr>
          <p:cNvPr id="2" name="二等辺三角形 1"/>
          <p:cNvSpPr/>
          <p:nvPr/>
        </p:nvSpPr>
        <p:spPr>
          <a:xfrm rot="5400000">
            <a:off x="2833520" y="5095472"/>
            <a:ext cx="566928" cy="402336"/>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4272011577"/>
      </p:ext>
    </p:extLst>
  </p:cSld>
  <p:clrMapOvr>
    <a:masterClrMapping/>
  </p:clrMapOvr>
  <p:transition advClick="0" advTm="22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48640" y="1104138"/>
            <a:ext cx="8083296" cy="265176"/>
          </a:xfrm>
        </p:spPr>
        <p:txBody>
          <a:bodyPr>
            <a:noAutofit/>
          </a:bodyPr>
          <a:lstStyle/>
          <a:p>
            <a:pPr algn="l"/>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2100" dirty="0"/>
              <a:t/>
            </a:r>
            <a:br>
              <a:rPr lang="en-US" altLang="ja-JP" sz="2100" dirty="0"/>
            </a:br>
            <a:r>
              <a:rPr lang="ja-JP" altLang="en-US" sz="2100" b="1" dirty="0"/>
              <a:t>協力医療機関との連携体制の構築</a:t>
            </a:r>
            <a:endParaRPr lang="ja-JP" altLang="en-US" sz="2100" dirty="0"/>
          </a:p>
        </p:txBody>
      </p:sp>
      <p:sp>
        <p:nvSpPr>
          <p:cNvPr id="9" name="サブタイトル 8"/>
          <p:cNvSpPr>
            <a:spLocks noGrp="1"/>
          </p:cNvSpPr>
          <p:nvPr>
            <p:ph type="subTitle" idx="1"/>
          </p:nvPr>
        </p:nvSpPr>
        <p:spPr>
          <a:xfrm>
            <a:off x="548641" y="1568450"/>
            <a:ext cx="8083295" cy="4380830"/>
          </a:xfrm>
          <a:solidFill>
            <a:schemeClr val="accent6">
              <a:lumMod val="40000"/>
              <a:lumOff val="60000"/>
            </a:schemeClr>
          </a:solidFill>
        </p:spPr>
        <p:txBody>
          <a:bodyPr>
            <a:normAutofit fontScale="62500" lnSpcReduction="2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dirty="0">
                <a:latin typeface="+mn-ea"/>
              </a:rPr>
              <a:t>　</a:t>
            </a:r>
            <a:r>
              <a:rPr lang="zh-TW" altLang="en-US" dirty="0">
                <a:latin typeface="+mn-ea"/>
              </a:rPr>
              <a:t>介護老人福祉施設、地域密着型介護老人福祉施設入所者生活</a:t>
            </a:r>
            <a:r>
              <a:rPr lang="zh-TW" altLang="en-US" dirty="0" smtClean="0">
                <a:latin typeface="+mn-ea"/>
              </a:rPr>
              <a:t>介護</a:t>
            </a:r>
            <a:r>
              <a:rPr lang="ja-JP" altLang="en-US" dirty="0" err="1" smtClean="0">
                <a:latin typeface="+mn-ea"/>
              </a:rPr>
              <a:t>、</a:t>
            </a:r>
            <a:r>
              <a:rPr lang="ja-JP" altLang="en-US" dirty="0" smtClean="0">
                <a:latin typeface="+mn-ea"/>
              </a:rPr>
              <a:t>介護老人保健施設</a:t>
            </a:r>
            <a:endParaRPr lang="en-US" altLang="zh-TW" dirty="0" smtClean="0">
              <a:latin typeface="+mn-ea"/>
            </a:endParaRPr>
          </a:p>
          <a:p>
            <a:pPr algn="l"/>
            <a:r>
              <a:rPr lang="ja-JP" altLang="en-US" b="1" dirty="0" smtClean="0">
                <a:latin typeface="+mn-ea"/>
              </a:rPr>
              <a:t>　</a:t>
            </a:r>
            <a:endParaRPr lang="en-US" altLang="ja-JP" b="1" dirty="0" smtClean="0">
              <a:latin typeface="+mn-ea"/>
            </a:endParaRPr>
          </a:p>
          <a:p>
            <a:pPr algn="l"/>
            <a:r>
              <a:rPr lang="en-US" altLang="ja-JP" b="1" dirty="0" smtClean="0">
                <a:latin typeface="+mn-ea"/>
              </a:rPr>
              <a:t>【</a:t>
            </a:r>
            <a:r>
              <a:rPr lang="ja-JP" altLang="en-US" b="1" dirty="0" smtClean="0">
                <a:latin typeface="+mn-ea"/>
              </a:rPr>
              <a:t>以下の要件を満たす協力医療機関を定めることを義務付け</a:t>
            </a:r>
            <a:r>
              <a:rPr lang="en-US" altLang="ja-JP" b="1" dirty="0" smtClean="0">
                <a:latin typeface="+mn-ea"/>
              </a:rPr>
              <a:t>】</a:t>
            </a:r>
          </a:p>
          <a:p>
            <a:pPr marL="201216" algn="l"/>
            <a:r>
              <a:rPr lang="ja-JP" altLang="en-US" dirty="0" smtClean="0"/>
              <a:t>○入所者の病状急変時に、医師又は看護職員等が相談対応を行う体制を常時</a:t>
            </a:r>
            <a:endParaRPr lang="en-US" altLang="ja-JP" dirty="0" smtClean="0"/>
          </a:p>
          <a:p>
            <a:pPr marL="201216" algn="l"/>
            <a:r>
              <a:rPr lang="ja-JP" altLang="en-US" dirty="0"/>
              <a:t>　</a:t>
            </a:r>
            <a:r>
              <a:rPr lang="ja-JP" altLang="en-US" dirty="0" smtClean="0"/>
              <a:t>確保している。</a:t>
            </a:r>
            <a:endParaRPr lang="en-US" altLang="ja-JP" dirty="0" smtClean="0"/>
          </a:p>
          <a:p>
            <a:pPr marL="201216" algn="l"/>
            <a:r>
              <a:rPr lang="ja-JP" altLang="en-US" dirty="0" smtClean="0"/>
              <a:t>○求めがあった場合に、診療を行う体制を常時確保している。</a:t>
            </a:r>
            <a:endParaRPr lang="ja-JP" altLang="en-US" dirty="0"/>
          </a:p>
          <a:p>
            <a:pPr marL="201216" algn="l"/>
            <a:r>
              <a:rPr lang="ja-JP" altLang="en-US" dirty="0" smtClean="0"/>
              <a:t>○医師の診療の結果、入院が必要な場合、原則受け入れる体制を確保している。</a:t>
            </a:r>
            <a:endParaRPr lang="en-US" altLang="ja-JP" dirty="0" smtClean="0"/>
          </a:p>
          <a:p>
            <a:pPr marL="201216" algn="l"/>
            <a:endParaRPr lang="en-US" altLang="ja-JP" dirty="0"/>
          </a:p>
          <a:p>
            <a:pPr algn="l"/>
            <a:r>
              <a:rPr lang="en-US" altLang="ja-JP" b="1" dirty="0" smtClean="0">
                <a:latin typeface="+mn-ea"/>
              </a:rPr>
              <a:t>【</a:t>
            </a:r>
            <a:r>
              <a:rPr lang="ja-JP" altLang="en-US" b="1" dirty="0" smtClean="0">
                <a:latin typeface="+mn-ea"/>
              </a:rPr>
              <a:t>その他の義務</a:t>
            </a:r>
            <a:r>
              <a:rPr lang="en-US" altLang="ja-JP" b="1" dirty="0" smtClean="0">
                <a:latin typeface="+mn-ea"/>
              </a:rPr>
              <a:t>】</a:t>
            </a:r>
            <a:endParaRPr lang="en-US" altLang="ja-JP" b="1" dirty="0">
              <a:latin typeface="+mn-ea"/>
            </a:endParaRPr>
          </a:p>
          <a:p>
            <a:pPr algn="l"/>
            <a:r>
              <a:rPr lang="ja-JP" altLang="en-US" b="1" dirty="0">
                <a:latin typeface="+mn-ea"/>
              </a:rPr>
              <a:t>　</a:t>
            </a:r>
            <a:r>
              <a:rPr lang="ja-JP" altLang="en-US" dirty="0" smtClean="0">
                <a:latin typeface="+mn-ea"/>
              </a:rPr>
              <a:t>〇毎年、上記の対応について協力医療機関と確認し、指定権者に</a:t>
            </a:r>
            <a:r>
              <a:rPr lang="ja-JP" altLang="en-US" dirty="0">
                <a:latin typeface="+mn-ea"/>
              </a:rPr>
              <a:t>同機関の名称を</a:t>
            </a:r>
            <a:r>
              <a:rPr lang="ja-JP" altLang="en-US" dirty="0" smtClean="0">
                <a:latin typeface="+mn-ea"/>
              </a:rPr>
              <a:t>提出</a:t>
            </a:r>
            <a:endParaRPr lang="en-US" altLang="ja-JP" dirty="0" smtClean="0">
              <a:latin typeface="+mn-ea"/>
            </a:endParaRPr>
          </a:p>
          <a:p>
            <a:pPr algn="l"/>
            <a:r>
              <a:rPr lang="ja-JP" altLang="en-US" dirty="0">
                <a:latin typeface="+mn-ea"/>
              </a:rPr>
              <a:t>　</a:t>
            </a:r>
            <a:r>
              <a:rPr lang="ja-JP" altLang="en-US" dirty="0" smtClean="0">
                <a:latin typeface="+mn-ea"/>
              </a:rPr>
              <a:t>　する。</a:t>
            </a:r>
            <a:endParaRPr lang="en-US" altLang="ja-JP" dirty="0" smtClean="0">
              <a:latin typeface="+mn-ea"/>
            </a:endParaRPr>
          </a:p>
          <a:p>
            <a:pPr algn="l"/>
            <a:r>
              <a:rPr lang="ja-JP" altLang="en-US" b="1" dirty="0">
                <a:latin typeface="+mn-ea"/>
              </a:rPr>
              <a:t>　</a:t>
            </a:r>
            <a:r>
              <a:rPr lang="ja-JP" altLang="en-US" dirty="0" smtClean="0">
                <a:latin typeface="+mn-ea"/>
              </a:rPr>
              <a:t>〇退院後、再入所させることができるように努める。（努力義務）</a:t>
            </a:r>
            <a:r>
              <a:rPr lang="ja-JP" altLang="en-US" b="1" dirty="0">
                <a:latin typeface="+mn-ea"/>
              </a:rPr>
              <a:t>　</a:t>
            </a:r>
            <a:endParaRPr lang="en-US" altLang="ja-JP" b="1" dirty="0">
              <a:latin typeface="+mn-ea"/>
            </a:endParaRPr>
          </a:p>
          <a:p>
            <a:pPr marL="201216" algn="l"/>
            <a:endParaRPr lang="en-US" altLang="ja-JP" dirty="0" smtClean="0"/>
          </a:p>
          <a:p>
            <a:pPr marL="201216" algn="l"/>
            <a:endParaRPr lang="en-US" altLang="ja-JP" b="1" dirty="0">
              <a:latin typeface="+mn-ea"/>
            </a:endParaRPr>
          </a:p>
          <a:p>
            <a:pPr marL="201216" algn="l"/>
            <a:endParaRPr lang="en-US" altLang="ja-JP" b="1" dirty="0">
              <a:latin typeface="+mn-ea"/>
            </a:endParaRPr>
          </a:p>
          <a:p>
            <a:pPr algn="l"/>
            <a:endParaRPr lang="en-US" altLang="ja-JP" b="1" dirty="0" smtClean="0">
              <a:latin typeface="+mn-ea"/>
            </a:endParaRPr>
          </a:p>
          <a:p>
            <a:pPr marL="539354" indent="-539354" algn="l"/>
            <a:endParaRPr lang="en-US" altLang="ja-JP" b="1" dirty="0">
              <a:latin typeface="+mn-ea"/>
            </a:endParaRPr>
          </a:p>
        </p:txBody>
      </p:sp>
      <p:sp>
        <p:nvSpPr>
          <p:cNvPr id="4" name="角丸四角形 3"/>
          <p:cNvSpPr/>
          <p:nvPr/>
        </p:nvSpPr>
        <p:spPr>
          <a:xfrm>
            <a:off x="4427984" y="1384426"/>
            <a:ext cx="4018744" cy="3680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500" dirty="0" smtClean="0"/>
              <a:t>令和９年３月</a:t>
            </a:r>
            <a:r>
              <a:rPr kumimoji="1" lang="en-US" altLang="ja-JP" sz="1500" dirty="0" smtClean="0"/>
              <a:t>31</a:t>
            </a:r>
            <a:r>
              <a:rPr kumimoji="1" lang="ja-JP" altLang="en-US" sz="1500" dirty="0" smtClean="0"/>
              <a:t>日までは、経過措置</a:t>
            </a:r>
            <a:endParaRPr kumimoji="1" lang="ja-JP" altLang="en-US" sz="1500" dirty="0"/>
          </a:p>
        </p:txBody>
      </p:sp>
    </p:spTree>
    <p:extLst>
      <p:ext uri="{BB962C8B-B14F-4D97-AF65-F5344CB8AC3E}">
        <p14:creationId xmlns:p14="http://schemas.microsoft.com/office/powerpoint/2010/main" val="1359925444"/>
      </p:ext>
    </p:extLst>
  </p:cSld>
  <p:clrMapOvr>
    <a:masterClrMapping/>
  </p:clrMapOvr>
  <p:transition advClick="0" advTm="443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48640" y="1104138"/>
            <a:ext cx="8083296" cy="265176"/>
          </a:xfrm>
        </p:spPr>
        <p:txBody>
          <a:bodyPr>
            <a:noAutofit/>
          </a:bodyPr>
          <a:lstStyle/>
          <a:p>
            <a:pPr algn="l"/>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2100" dirty="0"/>
              <a:t/>
            </a:r>
            <a:br>
              <a:rPr lang="en-US" altLang="ja-JP" sz="2100" dirty="0"/>
            </a:br>
            <a:r>
              <a:rPr lang="ja-JP" altLang="en-US" sz="2100" b="1" dirty="0"/>
              <a:t>協力医療機関との定期的な会議の実施</a:t>
            </a:r>
            <a:endParaRPr lang="ja-JP" altLang="en-US" sz="2100" dirty="0"/>
          </a:p>
        </p:txBody>
      </p:sp>
      <p:sp>
        <p:nvSpPr>
          <p:cNvPr id="9" name="サブタイトル 8"/>
          <p:cNvSpPr>
            <a:spLocks noGrp="1"/>
          </p:cNvSpPr>
          <p:nvPr>
            <p:ph type="subTitle" idx="1"/>
          </p:nvPr>
        </p:nvSpPr>
        <p:spPr>
          <a:xfrm>
            <a:off x="548640" y="1568450"/>
            <a:ext cx="8349615" cy="4236814"/>
          </a:xfrm>
          <a:solidFill>
            <a:schemeClr val="accent6">
              <a:lumMod val="40000"/>
              <a:lumOff val="60000"/>
            </a:schemeClr>
          </a:solidFill>
        </p:spPr>
        <p:txBody>
          <a:bodyPr>
            <a:normAutofit fontScale="62500" lnSpcReduction="2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b="1" dirty="0">
                <a:latin typeface="+mn-ea"/>
              </a:rPr>
              <a:t>　</a:t>
            </a:r>
            <a:r>
              <a:rPr lang="zh-TW" altLang="en-US" dirty="0">
                <a:latin typeface="+mn-ea"/>
              </a:rPr>
              <a:t>介護老人福祉施設、地域密着型介護老人福祉施設入所者生活</a:t>
            </a:r>
            <a:r>
              <a:rPr lang="zh-TW" altLang="en-US" dirty="0" smtClean="0">
                <a:latin typeface="+mn-ea"/>
              </a:rPr>
              <a:t>介護</a:t>
            </a:r>
            <a:r>
              <a:rPr lang="ja-JP" altLang="en-US" dirty="0" err="1" smtClean="0">
                <a:latin typeface="+mn-ea"/>
              </a:rPr>
              <a:t>、</a:t>
            </a:r>
            <a:r>
              <a:rPr lang="ja-JP" altLang="en-US" dirty="0" smtClean="0">
                <a:latin typeface="+mn-ea"/>
              </a:rPr>
              <a:t>介護老人保健施設</a:t>
            </a:r>
            <a:endParaRPr lang="en-US" altLang="ja-JP" dirty="0" smtClean="0">
              <a:latin typeface="+mn-ea"/>
            </a:endParaRPr>
          </a:p>
          <a:p>
            <a:pPr algn="l"/>
            <a:r>
              <a:rPr lang="ja-JP" altLang="en-US" dirty="0" smtClean="0">
                <a:latin typeface="+mn-ea"/>
              </a:rPr>
              <a:t>　</a:t>
            </a:r>
            <a:endParaRPr lang="en-US" altLang="zh-TW" dirty="0" smtClean="0">
              <a:latin typeface="+mn-ea"/>
            </a:endParaRPr>
          </a:p>
          <a:p>
            <a:pPr algn="l"/>
            <a:r>
              <a:rPr lang="ja-JP" altLang="en-US" b="1" dirty="0" smtClean="0">
                <a:latin typeface="+mn-ea"/>
              </a:rPr>
              <a:t>　</a:t>
            </a:r>
            <a:endParaRPr lang="en-US" altLang="ja-JP" b="1" dirty="0" smtClean="0">
              <a:latin typeface="+mn-ea"/>
            </a:endParaRPr>
          </a:p>
          <a:p>
            <a:pPr algn="l"/>
            <a:r>
              <a:rPr lang="en-US" altLang="ja-JP" b="1" dirty="0" smtClean="0">
                <a:latin typeface="+mn-ea"/>
              </a:rPr>
              <a:t>【</a:t>
            </a:r>
            <a:r>
              <a:rPr lang="ja-JP" altLang="en-US" b="1" dirty="0" smtClean="0">
                <a:latin typeface="+mn-ea"/>
              </a:rPr>
              <a:t>概要</a:t>
            </a:r>
            <a:r>
              <a:rPr lang="en-US" altLang="ja-JP" b="1" dirty="0" smtClean="0">
                <a:latin typeface="+mn-ea"/>
              </a:rPr>
              <a:t>】</a:t>
            </a:r>
          </a:p>
          <a:p>
            <a:pPr marL="201216" algn="l"/>
            <a:r>
              <a:rPr lang="ja-JP" altLang="en-US" dirty="0" smtClean="0"/>
              <a:t>入所者の現病歴等の情報共有を行う会議を定期的に開催することを評価する。</a:t>
            </a:r>
            <a:endParaRPr lang="en-US" altLang="ja-JP" dirty="0" smtClean="0"/>
          </a:p>
          <a:p>
            <a:pPr marL="201216" algn="l"/>
            <a:endParaRPr lang="en-US" altLang="ja-JP" dirty="0"/>
          </a:p>
          <a:p>
            <a:pPr algn="l"/>
            <a:r>
              <a:rPr lang="en-US" altLang="ja-JP" b="1" dirty="0" smtClean="0">
                <a:latin typeface="+mn-ea"/>
              </a:rPr>
              <a:t>【</a:t>
            </a:r>
            <a:r>
              <a:rPr lang="ja-JP" altLang="en-US" b="1" dirty="0" smtClean="0">
                <a:latin typeface="+mn-ea"/>
              </a:rPr>
              <a:t>単位数</a:t>
            </a:r>
            <a:r>
              <a:rPr lang="en-US" altLang="ja-JP" b="1" dirty="0" smtClean="0">
                <a:latin typeface="+mn-ea"/>
              </a:rPr>
              <a:t>】</a:t>
            </a:r>
            <a:endParaRPr lang="en-US" altLang="ja-JP" b="1" dirty="0">
              <a:latin typeface="+mn-ea"/>
            </a:endParaRPr>
          </a:p>
          <a:p>
            <a:pPr algn="l"/>
            <a:r>
              <a:rPr lang="ja-JP" altLang="en-US" b="1" dirty="0">
                <a:latin typeface="+mn-ea"/>
              </a:rPr>
              <a:t>　</a:t>
            </a:r>
            <a:r>
              <a:rPr lang="ja-JP" altLang="en-US" dirty="0" smtClean="0">
                <a:latin typeface="+mn-ea"/>
              </a:rPr>
              <a:t>①要件をすべて満たす場合</a:t>
            </a:r>
            <a:endParaRPr lang="en-US" altLang="ja-JP" dirty="0" smtClean="0">
              <a:latin typeface="+mn-ea"/>
            </a:endParaRPr>
          </a:p>
          <a:p>
            <a:pPr algn="l"/>
            <a:r>
              <a:rPr lang="ja-JP" altLang="en-US" b="1" dirty="0">
                <a:latin typeface="+mn-ea"/>
              </a:rPr>
              <a:t>　</a:t>
            </a:r>
            <a:r>
              <a:rPr lang="ja-JP" altLang="en-US" b="1" dirty="0" smtClean="0">
                <a:latin typeface="+mn-ea"/>
              </a:rPr>
              <a:t>　　</a:t>
            </a:r>
            <a:r>
              <a:rPr lang="ja-JP" altLang="en-US" dirty="0" smtClean="0">
                <a:latin typeface="+mn-ea"/>
              </a:rPr>
              <a:t>協力医療機関連携加算　（令和</a:t>
            </a:r>
            <a:r>
              <a:rPr lang="en-US" altLang="ja-JP" dirty="0" smtClean="0">
                <a:latin typeface="+mn-ea"/>
              </a:rPr>
              <a:t>6</a:t>
            </a:r>
            <a:r>
              <a:rPr lang="ja-JP" altLang="en-US" dirty="0" smtClean="0">
                <a:latin typeface="+mn-ea"/>
              </a:rPr>
              <a:t>年度）    </a:t>
            </a:r>
            <a:r>
              <a:rPr lang="en-US" altLang="ja-JP" dirty="0" smtClean="0">
                <a:latin typeface="+mn-ea"/>
              </a:rPr>
              <a:t> </a:t>
            </a:r>
            <a:r>
              <a:rPr lang="en-US" altLang="ja-JP" dirty="0">
                <a:latin typeface="+mn-ea"/>
              </a:rPr>
              <a:t>100</a:t>
            </a:r>
            <a:r>
              <a:rPr lang="ja-JP" altLang="en-US" dirty="0" smtClean="0">
                <a:latin typeface="+mn-ea"/>
              </a:rPr>
              <a:t>単位</a:t>
            </a:r>
            <a:r>
              <a:rPr lang="en-US" altLang="ja-JP" dirty="0" smtClean="0">
                <a:latin typeface="+mn-ea"/>
              </a:rPr>
              <a:t>/</a:t>
            </a:r>
            <a:r>
              <a:rPr lang="ja-JP" altLang="en-US" dirty="0" smtClean="0">
                <a:latin typeface="+mn-ea"/>
              </a:rPr>
              <a:t>月（新設）</a:t>
            </a:r>
            <a:endParaRPr lang="en-US" altLang="ja-JP" dirty="0" smtClean="0">
              <a:latin typeface="+mn-ea"/>
            </a:endParaRPr>
          </a:p>
          <a:p>
            <a:pPr algn="l"/>
            <a:r>
              <a:rPr lang="ja-JP" altLang="en-US" dirty="0">
                <a:latin typeface="+mn-ea"/>
              </a:rPr>
              <a:t>　</a:t>
            </a:r>
            <a:r>
              <a:rPr lang="ja-JP" altLang="en-US" dirty="0" smtClean="0">
                <a:latin typeface="+mn-ea"/>
              </a:rPr>
              <a:t>　　　　　　　　　　　　　（令和７年度～）  </a:t>
            </a:r>
            <a:r>
              <a:rPr lang="en-US" altLang="ja-JP" dirty="0" smtClean="0">
                <a:latin typeface="+mn-ea"/>
              </a:rPr>
              <a:t>50</a:t>
            </a:r>
            <a:r>
              <a:rPr lang="ja-JP" altLang="en-US" dirty="0">
                <a:latin typeface="+mn-ea"/>
              </a:rPr>
              <a:t>単位</a:t>
            </a:r>
            <a:r>
              <a:rPr lang="en-US" altLang="ja-JP" dirty="0">
                <a:latin typeface="+mn-ea"/>
              </a:rPr>
              <a:t>/</a:t>
            </a:r>
            <a:r>
              <a:rPr lang="ja-JP" altLang="en-US" dirty="0" smtClean="0">
                <a:latin typeface="+mn-ea"/>
              </a:rPr>
              <a:t>月</a:t>
            </a:r>
            <a:r>
              <a:rPr lang="ja-JP" altLang="en-US" dirty="0">
                <a:latin typeface="+mn-ea"/>
              </a:rPr>
              <a:t>（新設）</a:t>
            </a:r>
            <a:endParaRPr lang="en-US" altLang="ja-JP" dirty="0">
              <a:latin typeface="+mn-ea"/>
            </a:endParaRPr>
          </a:p>
          <a:p>
            <a:pPr algn="l"/>
            <a:endParaRPr lang="en-US" altLang="ja-JP" dirty="0" smtClean="0">
              <a:latin typeface="+mn-ea"/>
            </a:endParaRPr>
          </a:p>
          <a:p>
            <a:pPr algn="l"/>
            <a:r>
              <a:rPr lang="ja-JP" altLang="en-US" dirty="0">
                <a:latin typeface="+mn-ea"/>
              </a:rPr>
              <a:t>　</a:t>
            </a:r>
            <a:r>
              <a:rPr lang="ja-JP" altLang="en-US" dirty="0" smtClean="0">
                <a:latin typeface="+mn-ea"/>
              </a:rPr>
              <a:t>②</a:t>
            </a:r>
            <a:r>
              <a:rPr lang="ja-JP" altLang="en-US" dirty="0">
                <a:latin typeface="+mn-ea"/>
              </a:rPr>
              <a:t>それ</a:t>
            </a:r>
            <a:r>
              <a:rPr lang="ja-JP" altLang="en-US" dirty="0" smtClean="0">
                <a:latin typeface="+mn-ea"/>
              </a:rPr>
              <a:t>以外　　　　　　　　</a:t>
            </a:r>
            <a:r>
              <a:rPr lang="ja-JP" altLang="en-US" dirty="0">
                <a:latin typeface="+mn-ea"/>
              </a:rPr>
              <a:t>（令和</a:t>
            </a:r>
            <a:r>
              <a:rPr lang="en-US" altLang="ja-JP" dirty="0">
                <a:latin typeface="+mn-ea"/>
              </a:rPr>
              <a:t>6</a:t>
            </a:r>
            <a:r>
              <a:rPr lang="ja-JP" altLang="en-US" dirty="0" smtClean="0">
                <a:latin typeface="+mn-ea"/>
              </a:rPr>
              <a:t>年度～）      </a:t>
            </a:r>
            <a:r>
              <a:rPr lang="en-US" altLang="ja-JP" dirty="0" smtClean="0">
                <a:latin typeface="+mn-ea"/>
              </a:rPr>
              <a:t>5</a:t>
            </a:r>
            <a:r>
              <a:rPr lang="ja-JP" altLang="en-US" dirty="0" smtClean="0">
                <a:latin typeface="+mn-ea"/>
              </a:rPr>
              <a:t>単位</a:t>
            </a:r>
            <a:r>
              <a:rPr lang="en-US" altLang="ja-JP" dirty="0">
                <a:latin typeface="+mn-ea"/>
              </a:rPr>
              <a:t>/</a:t>
            </a:r>
            <a:r>
              <a:rPr lang="ja-JP" altLang="en-US" dirty="0">
                <a:latin typeface="+mn-ea"/>
              </a:rPr>
              <a:t>月（新設</a:t>
            </a:r>
            <a:r>
              <a:rPr lang="ja-JP" altLang="en-US" dirty="0" smtClean="0">
                <a:latin typeface="+mn-ea"/>
              </a:rPr>
              <a:t>）</a:t>
            </a:r>
            <a:endParaRPr lang="en-US" altLang="ja-JP" dirty="0">
              <a:latin typeface="+mn-ea"/>
            </a:endParaRPr>
          </a:p>
          <a:p>
            <a:pPr algn="l"/>
            <a:endParaRPr lang="en-US" altLang="ja-JP" dirty="0" smtClean="0"/>
          </a:p>
          <a:p>
            <a:pPr marL="201216" algn="l"/>
            <a:endParaRPr lang="en-US" altLang="ja-JP" b="1" dirty="0">
              <a:latin typeface="+mn-ea"/>
            </a:endParaRPr>
          </a:p>
          <a:p>
            <a:pPr marL="201216" algn="l"/>
            <a:endParaRPr lang="en-US" altLang="ja-JP" b="1" dirty="0">
              <a:latin typeface="+mn-ea"/>
            </a:endParaRPr>
          </a:p>
          <a:p>
            <a:pPr algn="l"/>
            <a:endParaRPr lang="en-US" altLang="ja-JP" b="1" dirty="0" smtClean="0">
              <a:latin typeface="+mn-ea"/>
            </a:endParaRPr>
          </a:p>
          <a:p>
            <a:pPr marL="539354" indent="-539354" algn="l"/>
            <a:endParaRPr lang="en-US" altLang="ja-JP" b="1" dirty="0">
              <a:latin typeface="+mn-ea"/>
            </a:endParaRPr>
          </a:p>
        </p:txBody>
      </p:sp>
    </p:spTree>
    <p:extLst>
      <p:ext uri="{BB962C8B-B14F-4D97-AF65-F5344CB8AC3E}">
        <p14:creationId xmlns:p14="http://schemas.microsoft.com/office/powerpoint/2010/main" val="3555185872"/>
      </p:ext>
    </p:extLst>
  </p:cSld>
  <p:clrMapOvr>
    <a:masterClrMapping/>
  </p:clrMapOvr>
  <p:transition advClick="0" advTm="34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48640" y="1104138"/>
            <a:ext cx="8083296" cy="265176"/>
          </a:xfrm>
        </p:spPr>
        <p:txBody>
          <a:bodyPr>
            <a:noAutofit/>
          </a:bodyPr>
          <a:lstStyle/>
          <a:p>
            <a:pPr algn="l"/>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1800" dirty="0"/>
              <a:t/>
            </a:r>
            <a:br>
              <a:rPr lang="en-US" altLang="ja-JP" sz="1800" dirty="0"/>
            </a:br>
            <a:r>
              <a:rPr lang="en-US" altLang="ja-JP" sz="2100" dirty="0"/>
              <a:t/>
            </a:r>
            <a:br>
              <a:rPr lang="en-US" altLang="ja-JP" sz="2100" dirty="0"/>
            </a:br>
            <a:r>
              <a:rPr lang="ja-JP" altLang="en-US" sz="2100" b="1" dirty="0"/>
              <a:t>介護老人福祉施設等における緊急時等の対応方法の定期的な見直し</a:t>
            </a:r>
            <a:endParaRPr lang="ja-JP" altLang="en-US" sz="2100" dirty="0"/>
          </a:p>
        </p:txBody>
      </p:sp>
      <p:sp>
        <p:nvSpPr>
          <p:cNvPr id="9" name="サブタイトル 8"/>
          <p:cNvSpPr>
            <a:spLocks noGrp="1"/>
          </p:cNvSpPr>
          <p:nvPr>
            <p:ph type="subTitle" idx="1"/>
          </p:nvPr>
        </p:nvSpPr>
        <p:spPr>
          <a:xfrm>
            <a:off x="548640" y="1543050"/>
            <a:ext cx="8349615" cy="4251960"/>
          </a:xfrm>
          <a:solidFill>
            <a:schemeClr val="accent6">
              <a:lumMod val="40000"/>
              <a:lumOff val="60000"/>
            </a:schemeClr>
          </a:solidFill>
        </p:spPr>
        <p:txBody>
          <a:bodyPr>
            <a:normAutofit fontScale="62500" lnSpcReduction="2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b="1" dirty="0">
                <a:latin typeface="+mn-ea"/>
              </a:rPr>
              <a:t>　</a:t>
            </a:r>
            <a:r>
              <a:rPr lang="zh-TW" altLang="en-US" dirty="0">
                <a:latin typeface="+mn-ea"/>
              </a:rPr>
              <a:t>介護老人福祉施設、地域密着型介護老人福祉施設入所者生活</a:t>
            </a:r>
            <a:r>
              <a:rPr lang="zh-TW" altLang="en-US" dirty="0" smtClean="0">
                <a:latin typeface="+mn-ea"/>
              </a:rPr>
              <a:t>介護</a:t>
            </a:r>
            <a:endParaRPr lang="en-US" altLang="zh-TW" dirty="0" smtClean="0">
              <a:latin typeface="+mn-ea"/>
            </a:endParaRPr>
          </a:p>
          <a:p>
            <a:pPr algn="l"/>
            <a:endParaRPr lang="en-US" altLang="ja-JP" b="1" dirty="0" smtClean="0">
              <a:latin typeface="+mn-ea"/>
            </a:endParaRPr>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algn="l"/>
            <a:r>
              <a:rPr lang="ja-JP" altLang="en-US" b="1" dirty="0" smtClean="0">
                <a:latin typeface="+mn-ea"/>
              </a:rPr>
              <a:t>　</a:t>
            </a:r>
            <a:r>
              <a:rPr lang="ja-JP" altLang="en-US" dirty="0" smtClean="0">
                <a:latin typeface="+mn-ea"/>
              </a:rPr>
              <a:t>入所者</a:t>
            </a:r>
            <a:r>
              <a:rPr lang="ja-JP" altLang="en-US" dirty="0">
                <a:latin typeface="+mn-ea"/>
              </a:rPr>
              <a:t>への医療提供体制を確保する観点から、介護老人福祉施設等が</a:t>
            </a:r>
            <a:r>
              <a:rPr lang="ja-JP" altLang="en-US" dirty="0" smtClean="0">
                <a:latin typeface="+mn-ea"/>
              </a:rPr>
              <a:t>あら</a:t>
            </a:r>
            <a:endParaRPr lang="en-US" altLang="ja-JP" dirty="0" smtClean="0">
              <a:latin typeface="+mn-ea"/>
            </a:endParaRPr>
          </a:p>
          <a:p>
            <a:pPr algn="l"/>
            <a:r>
              <a:rPr lang="ja-JP" altLang="en-US" dirty="0">
                <a:latin typeface="+mn-ea"/>
              </a:rPr>
              <a:t>　</a:t>
            </a:r>
            <a:r>
              <a:rPr lang="ja-JP" altLang="en-US" dirty="0" err="1" smtClean="0">
                <a:latin typeface="+mn-ea"/>
              </a:rPr>
              <a:t>かじめ</a:t>
            </a:r>
            <a:r>
              <a:rPr lang="ja-JP" altLang="en-US" dirty="0" smtClean="0">
                <a:latin typeface="+mn-ea"/>
              </a:rPr>
              <a:t>定める</a:t>
            </a:r>
            <a:r>
              <a:rPr lang="ja-JP" altLang="en-US" dirty="0">
                <a:latin typeface="+mn-ea"/>
              </a:rPr>
              <a:t>緊急時等における対応方法について、配置医師及び協力</a:t>
            </a:r>
            <a:r>
              <a:rPr lang="ja-JP" altLang="en-US" dirty="0" smtClean="0">
                <a:latin typeface="+mn-ea"/>
              </a:rPr>
              <a:t>医療</a:t>
            </a:r>
            <a:endParaRPr lang="en-US" altLang="ja-JP" dirty="0" smtClean="0">
              <a:latin typeface="+mn-ea"/>
            </a:endParaRPr>
          </a:p>
          <a:p>
            <a:pPr algn="l"/>
            <a:r>
              <a:rPr lang="ja-JP" altLang="en-US" dirty="0">
                <a:latin typeface="+mn-ea"/>
              </a:rPr>
              <a:t>　</a:t>
            </a:r>
            <a:r>
              <a:rPr lang="ja-JP" altLang="en-US" dirty="0" smtClean="0">
                <a:latin typeface="+mn-ea"/>
              </a:rPr>
              <a:t>機関</a:t>
            </a:r>
            <a:r>
              <a:rPr lang="ja-JP" altLang="en-US" dirty="0">
                <a:latin typeface="+mn-ea"/>
              </a:rPr>
              <a:t>の協力を得て定めることとする。</a:t>
            </a:r>
            <a:r>
              <a:rPr lang="ja-JP" altLang="en-US" b="1" dirty="0" smtClean="0">
                <a:latin typeface="+mn-ea"/>
              </a:rPr>
              <a:t>　</a:t>
            </a:r>
            <a:endParaRPr lang="en-US" altLang="ja-JP" b="1" dirty="0" smtClean="0">
              <a:latin typeface="+mn-ea"/>
            </a:endParaRPr>
          </a:p>
          <a:p>
            <a:pPr algn="l"/>
            <a:r>
              <a:rPr lang="ja-JP" altLang="en-US" b="1" dirty="0" smtClean="0">
                <a:latin typeface="+mn-ea"/>
              </a:rPr>
              <a:t>　</a:t>
            </a:r>
            <a:endParaRPr lang="en-US" altLang="ja-JP" b="1" dirty="0" smtClean="0">
              <a:latin typeface="+mn-ea"/>
            </a:endParaRPr>
          </a:p>
          <a:p>
            <a:pPr algn="l"/>
            <a:r>
              <a:rPr lang="en-US" altLang="ja-JP" b="1" dirty="0" smtClean="0">
                <a:latin typeface="+mn-ea"/>
              </a:rPr>
              <a:t>【</a:t>
            </a:r>
            <a:r>
              <a:rPr lang="ja-JP" altLang="en-US" b="1" dirty="0"/>
              <a:t>緊急時等の対応方法に定める規定の例</a:t>
            </a:r>
            <a:r>
              <a:rPr lang="en-US" altLang="ja-JP" b="1" dirty="0" smtClean="0">
                <a:latin typeface="+mn-ea"/>
              </a:rPr>
              <a:t>】</a:t>
            </a:r>
          </a:p>
          <a:p>
            <a:pPr marL="201216" algn="l"/>
            <a:r>
              <a:rPr lang="ja-JP" altLang="en-US" dirty="0"/>
              <a:t>○</a:t>
            </a:r>
            <a:r>
              <a:rPr lang="ja-JP" altLang="en-US" dirty="0" smtClean="0"/>
              <a:t>緊急</a:t>
            </a:r>
            <a:r>
              <a:rPr lang="ja-JP" altLang="en-US" dirty="0"/>
              <a:t>時の注意事項</a:t>
            </a:r>
          </a:p>
          <a:p>
            <a:pPr marL="201216" algn="l"/>
            <a:r>
              <a:rPr lang="ja-JP" altLang="en-US" dirty="0"/>
              <a:t>○病状等についての情報共有の方法</a:t>
            </a:r>
          </a:p>
          <a:p>
            <a:pPr marL="201216" algn="l"/>
            <a:r>
              <a:rPr lang="ja-JP" altLang="en-US" dirty="0"/>
              <a:t>○曜日や時間帯ごとの医師との連携方法</a:t>
            </a:r>
          </a:p>
          <a:p>
            <a:pPr marL="201216" algn="l"/>
            <a:r>
              <a:rPr lang="ja-JP" altLang="en-US" dirty="0"/>
              <a:t>○診察を依頼する</a:t>
            </a:r>
            <a:r>
              <a:rPr lang="ja-JP" altLang="en-US" dirty="0" smtClean="0"/>
              <a:t>タイミング　　　　　　　等</a:t>
            </a:r>
            <a:endParaRPr lang="en-US" altLang="ja-JP" b="1" dirty="0">
              <a:latin typeface="+mn-ea"/>
            </a:endParaRPr>
          </a:p>
          <a:p>
            <a:pPr algn="l"/>
            <a:endParaRPr lang="en-US" altLang="ja-JP" b="1" dirty="0" smtClean="0">
              <a:latin typeface="+mn-ea"/>
            </a:endParaRPr>
          </a:p>
          <a:p>
            <a:pPr marL="539354" indent="-539354" algn="l"/>
            <a:endParaRPr lang="en-US" altLang="ja-JP" b="1" dirty="0">
              <a:latin typeface="+mn-ea"/>
            </a:endParaRPr>
          </a:p>
        </p:txBody>
      </p:sp>
      <p:sp>
        <p:nvSpPr>
          <p:cNvPr id="3" name="角丸四角形 2"/>
          <p:cNvSpPr/>
          <p:nvPr/>
        </p:nvSpPr>
        <p:spPr>
          <a:xfrm>
            <a:off x="6358464" y="2348880"/>
            <a:ext cx="2304288" cy="51206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sz="1500" dirty="0"/>
              <a:t>1</a:t>
            </a:r>
            <a:r>
              <a:rPr kumimoji="1" lang="ja-JP" altLang="en-US" sz="1500" dirty="0"/>
              <a:t>年に</a:t>
            </a:r>
            <a:r>
              <a:rPr kumimoji="1" lang="en-US" altLang="ja-JP" sz="1500" dirty="0"/>
              <a:t>1</a:t>
            </a:r>
            <a:r>
              <a:rPr lang="ja-JP" altLang="en-US" sz="1500" dirty="0"/>
              <a:t>回以上、見直し</a:t>
            </a:r>
            <a:endParaRPr kumimoji="1" lang="ja-JP" altLang="en-US" sz="1500" dirty="0"/>
          </a:p>
        </p:txBody>
      </p:sp>
    </p:spTree>
    <p:extLst>
      <p:ext uri="{BB962C8B-B14F-4D97-AF65-F5344CB8AC3E}">
        <p14:creationId xmlns:p14="http://schemas.microsoft.com/office/powerpoint/2010/main" val="771127990"/>
      </p:ext>
    </p:extLst>
  </p:cSld>
  <p:clrMapOvr>
    <a:masterClrMapping/>
  </p:clrMapOvr>
  <p:transition advClick="0" advTm="38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48640" y="1104138"/>
            <a:ext cx="8083296" cy="265176"/>
          </a:xfrm>
        </p:spPr>
        <p:txBody>
          <a:bodyPr>
            <a:noAutofit/>
          </a:bodyPr>
          <a:lstStyle/>
          <a:p>
            <a:pPr algn="l"/>
            <a:r>
              <a:rPr lang="en-US" altLang="ja-JP" sz="2100" dirty="0"/>
              <a:t/>
            </a:r>
            <a:br>
              <a:rPr lang="en-US" altLang="ja-JP" sz="2100" dirty="0"/>
            </a:br>
            <a:r>
              <a:rPr lang="en-US" altLang="ja-JP" sz="2100" dirty="0"/>
              <a:t/>
            </a:r>
            <a:br>
              <a:rPr lang="en-US" altLang="ja-JP" sz="2100" dirty="0"/>
            </a:br>
            <a:r>
              <a:rPr lang="en-US" altLang="ja-JP" sz="2100" dirty="0"/>
              <a:t/>
            </a:r>
            <a:br>
              <a:rPr lang="en-US" altLang="ja-JP" sz="2100" dirty="0"/>
            </a:br>
            <a:r>
              <a:rPr lang="en-US" altLang="ja-JP" sz="2100" dirty="0"/>
              <a:t/>
            </a:r>
            <a:br>
              <a:rPr lang="en-US" altLang="ja-JP" sz="2100" dirty="0"/>
            </a:br>
            <a:r>
              <a:rPr lang="en-US" altLang="ja-JP" sz="2100" dirty="0"/>
              <a:t/>
            </a:r>
            <a:br>
              <a:rPr lang="en-US" altLang="ja-JP" sz="2100" dirty="0"/>
            </a:br>
            <a:r>
              <a:rPr lang="ja-JP" altLang="en-US" sz="2100" b="1" dirty="0"/>
              <a:t>介護老人保健施設におけるターミナルケア加算の見直し</a:t>
            </a:r>
            <a:endParaRPr lang="ja-JP" altLang="en-US" sz="2100" dirty="0"/>
          </a:p>
        </p:txBody>
      </p:sp>
      <p:sp>
        <p:nvSpPr>
          <p:cNvPr id="9" name="サブタイトル 8"/>
          <p:cNvSpPr>
            <a:spLocks noGrp="1"/>
          </p:cNvSpPr>
          <p:nvPr>
            <p:ph type="subTitle" idx="1"/>
          </p:nvPr>
        </p:nvSpPr>
        <p:spPr>
          <a:xfrm>
            <a:off x="548640" y="1543050"/>
            <a:ext cx="8349615" cy="4251960"/>
          </a:xfrm>
          <a:solidFill>
            <a:schemeClr val="accent6">
              <a:lumMod val="40000"/>
              <a:lumOff val="60000"/>
            </a:schemeClr>
          </a:solidFill>
        </p:spPr>
        <p:txBody>
          <a:bodyPr>
            <a:normAutofit lnSpcReduction="1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b="1" dirty="0">
                <a:latin typeface="+mn-ea"/>
              </a:rPr>
              <a:t>　</a:t>
            </a:r>
            <a:r>
              <a:rPr lang="zh-TW" altLang="en-US" dirty="0">
                <a:latin typeface="+mn-ea"/>
              </a:rPr>
              <a:t>介護</a:t>
            </a:r>
            <a:r>
              <a:rPr lang="zh-TW" altLang="en-US" dirty="0" smtClean="0">
                <a:latin typeface="+mn-ea"/>
              </a:rPr>
              <a:t>老人</a:t>
            </a:r>
            <a:r>
              <a:rPr lang="ja-JP" altLang="en-US" b="1" dirty="0">
                <a:latin typeface="+mn-ea"/>
              </a:rPr>
              <a:t>保健</a:t>
            </a:r>
            <a:r>
              <a:rPr lang="zh-TW" altLang="en-US" dirty="0" smtClean="0">
                <a:latin typeface="+mn-ea"/>
              </a:rPr>
              <a:t>施設</a:t>
            </a:r>
            <a:endParaRPr lang="en-US" altLang="zh-TW" dirty="0" smtClean="0">
              <a:latin typeface="+mn-ea"/>
            </a:endParaRPr>
          </a:p>
          <a:p>
            <a:pPr algn="l"/>
            <a:endParaRPr lang="en-US" altLang="ja-JP" b="1" dirty="0" smtClean="0">
              <a:latin typeface="+mn-ea"/>
            </a:endParaRPr>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algn="l"/>
            <a:r>
              <a:rPr lang="ja-JP" altLang="en-US" dirty="0" smtClean="0">
                <a:latin typeface="+mn-ea"/>
              </a:rPr>
              <a:t>　</a:t>
            </a:r>
            <a:r>
              <a:rPr lang="ja-JP" altLang="en-US" dirty="0"/>
              <a:t>看取りへの対応を充実する観点や在宅復帰・在宅療養支援を行う施設に</a:t>
            </a:r>
            <a:r>
              <a:rPr lang="ja-JP" altLang="en-US" dirty="0" smtClean="0"/>
              <a:t>おける看取りへ</a:t>
            </a:r>
            <a:r>
              <a:rPr lang="ja-JP" altLang="en-US" dirty="0"/>
              <a:t>の対応を適切に評価する観点から</a:t>
            </a:r>
            <a:r>
              <a:rPr lang="ja-JP" altLang="en-US" dirty="0" smtClean="0"/>
              <a:t>、</a:t>
            </a:r>
            <a:r>
              <a:rPr lang="ja-JP" altLang="en-US" dirty="0"/>
              <a:t>ターミナルケア加算に</a:t>
            </a:r>
            <a:r>
              <a:rPr lang="ja-JP" altLang="en-US" dirty="0" smtClean="0"/>
              <a:t>ついて</a:t>
            </a:r>
            <a:r>
              <a:rPr lang="ja-JP" altLang="en-US" dirty="0"/>
              <a:t>、死亡日以前</a:t>
            </a:r>
            <a:r>
              <a:rPr lang="en-US" altLang="ja-JP" dirty="0"/>
              <a:t>31</a:t>
            </a:r>
            <a:r>
              <a:rPr lang="ja-JP" altLang="en-US" dirty="0"/>
              <a:t>日以上</a:t>
            </a:r>
            <a:r>
              <a:rPr lang="en-US" altLang="ja-JP" dirty="0"/>
              <a:t>45</a:t>
            </a:r>
            <a:r>
              <a:rPr lang="ja-JP" altLang="en-US" dirty="0"/>
              <a:t>日以下の区分の評価</a:t>
            </a:r>
            <a:r>
              <a:rPr lang="ja-JP" altLang="en-US" dirty="0" smtClean="0"/>
              <a:t>を見直し</a:t>
            </a:r>
            <a:r>
              <a:rPr lang="ja-JP" altLang="en-US" dirty="0"/>
              <a:t>、死亡日の</a:t>
            </a:r>
            <a:r>
              <a:rPr lang="ja-JP" altLang="en-US" dirty="0" smtClean="0"/>
              <a:t>前日及び</a:t>
            </a:r>
            <a:r>
              <a:rPr lang="ja-JP" altLang="en-US" dirty="0"/>
              <a:t>前々日並びに死亡日の区分への重点化を図る。</a:t>
            </a:r>
            <a:r>
              <a:rPr lang="ja-JP" altLang="en-US" dirty="0" smtClean="0">
                <a:latin typeface="+mn-ea"/>
              </a:rPr>
              <a:t>　</a:t>
            </a:r>
            <a:endParaRPr lang="en-US" altLang="ja-JP" dirty="0" smtClean="0">
              <a:latin typeface="+mn-ea"/>
            </a:endParaRPr>
          </a:p>
          <a:p>
            <a:pPr algn="l"/>
            <a:r>
              <a:rPr lang="ja-JP" altLang="en-US" dirty="0" smtClean="0">
                <a:latin typeface="+mn-ea"/>
              </a:rPr>
              <a:t>　</a:t>
            </a:r>
            <a:endParaRPr lang="en-US" altLang="ja-JP" dirty="0" smtClean="0">
              <a:latin typeface="+mn-ea"/>
            </a:endParaRPr>
          </a:p>
          <a:p>
            <a:pPr algn="l"/>
            <a:endParaRPr lang="en-US" altLang="ja-JP" b="1" dirty="0" smtClean="0">
              <a:latin typeface="+mn-ea"/>
            </a:endParaRPr>
          </a:p>
          <a:p>
            <a:pPr marL="539354" indent="-539354" algn="l"/>
            <a:endParaRPr lang="en-US" altLang="ja-JP" b="1" dirty="0">
              <a:latin typeface="+mn-ea"/>
            </a:endParaRPr>
          </a:p>
        </p:txBody>
      </p:sp>
    </p:spTree>
    <p:extLst>
      <p:ext uri="{BB962C8B-B14F-4D97-AF65-F5344CB8AC3E}">
        <p14:creationId xmlns:p14="http://schemas.microsoft.com/office/powerpoint/2010/main" val="1369817580"/>
      </p:ext>
    </p:extLst>
  </p:cSld>
  <p:clrMapOvr>
    <a:masterClrMapping/>
  </p:clrMapOvr>
  <p:transition advClick="0" advTm="31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48640" y="1104138"/>
            <a:ext cx="8083296" cy="265176"/>
          </a:xfrm>
        </p:spPr>
        <p:txBody>
          <a:bodyPr>
            <a:noAutofit/>
          </a:bodyPr>
          <a:lstStyle/>
          <a:p>
            <a:pPr algn="l"/>
            <a:r>
              <a:rPr lang="ja-JP" altLang="en-US" sz="2100" dirty="0"/>
              <a:t>新興感染症発生時等の対応を行う医療機関との連携</a:t>
            </a:r>
            <a:endParaRPr lang="ja-JP" altLang="en-US" sz="2100" b="1" dirty="0"/>
          </a:p>
        </p:txBody>
      </p:sp>
      <p:sp>
        <p:nvSpPr>
          <p:cNvPr id="9" name="サブタイトル 8"/>
          <p:cNvSpPr>
            <a:spLocks noGrp="1"/>
          </p:cNvSpPr>
          <p:nvPr>
            <p:ph type="subTitle" idx="1"/>
          </p:nvPr>
        </p:nvSpPr>
        <p:spPr>
          <a:xfrm>
            <a:off x="548640" y="1847850"/>
            <a:ext cx="8349615" cy="4029422"/>
          </a:xfrm>
          <a:solidFill>
            <a:schemeClr val="accent6">
              <a:lumMod val="40000"/>
              <a:lumOff val="60000"/>
            </a:schemeClr>
          </a:solidFill>
        </p:spPr>
        <p:txBody>
          <a:bodyPr>
            <a:normAutofit fontScale="70000" lnSpcReduction="2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b="1" dirty="0">
                <a:latin typeface="+mn-ea"/>
              </a:rPr>
              <a:t>　</a:t>
            </a:r>
            <a:r>
              <a:rPr lang="ja-JP" altLang="en-US" dirty="0" smtClean="0"/>
              <a:t>特定施設入所者生活介護、認知症対応型共同生活介護、介護老人福祉施設、</a:t>
            </a:r>
            <a:endParaRPr lang="en-US" altLang="ja-JP" dirty="0" smtClean="0"/>
          </a:p>
          <a:p>
            <a:pPr algn="l"/>
            <a:r>
              <a:rPr lang="ja-JP" altLang="en-US" dirty="0"/>
              <a:t>　</a:t>
            </a:r>
            <a:r>
              <a:rPr lang="ja-JP" altLang="en-US" dirty="0" smtClean="0"/>
              <a:t>地域密着型介護老人福祉施設入所者生活介護、介護老人保健施設</a:t>
            </a:r>
            <a:endParaRPr lang="en-US" altLang="zh-TW" dirty="0" smtClean="0"/>
          </a:p>
          <a:p>
            <a:pPr algn="l"/>
            <a:r>
              <a:rPr lang="ja-JP" altLang="en-US" b="1" dirty="0" smtClean="0"/>
              <a:t>　</a:t>
            </a:r>
            <a:endParaRPr lang="en-US" altLang="ja-JP" b="1" dirty="0" smtClean="0"/>
          </a:p>
          <a:p>
            <a:pPr algn="l"/>
            <a:r>
              <a:rPr lang="en-US" altLang="ja-JP" b="1" dirty="0" smtClean="0"/>
              <a:t>【</a:t>
            </a:r>
            <a:r>
              <a:rPr lang="ja-JP" altLang="en-US" b="1" dirty="0" smtClean="0"/>
              <a:t>概要</a:t>
            </a:r>
            <a:r>
              <a:rPr lang="en-US" altLang="ja-JP" b="1" dirty="0" smtClean="0"/>
              <a:t>】</a:t>
            </a:r>
          </a:p>
          <a:p>
            <a:pPr marL="201216" algn="l"/>
            <a:r>
              <a:rPr lang="ja-JP" altLang="en-US" dirty="0" smtClean="0"/>
              <a:t>〇利用者及び入所者における新興感染症の発生時等に、感染者の診療等を迅速</a:t>
            </a:r>
            <a:r>
              <a:rPr lang="ja-JP" altLang="en-US" dirty="0"/>
              <a:t>　</a:t>
            </a:r>
            <a:endParaRPr lang="en-US" altLang="ja-JP" dirty="0" smtClean="0"/>
          </a:p>
          <a:p>
            <a:pPr marL="201216" algn="l"/>
            <a:r>
              <a:rPr lang="ja-JP" altLang="en-US" dirty="0"/>
              <a:t>　</a:t>
            </a:r>
            <a:r>
              <a:rPr lang="ja-JP" altLang="en-US" dirty="0" smtClean="0"/>
              <a:t>に対応できる体制を平時から構築しておくため、感染者の診療等を行う協定</a:t>
            </a:r>
            <a:r>
              <a:rPr lang="ja-JP" altLang="en-US" dirty="0"/>
              <a:t>　</a:t>
            </a:r>
            <a:endParaRPr lang="en-US" altLang="ja-JP" dirty="0" smtClean="0"/>
          </a:p>
          <a:p>
            <a:pPr marL="201216" algn="l"/>
            <a:r>
              <a:rPr lang="ja-JP" altLang="en-US" dirty="0"/>
              <a:t>　</a:t>
            </a:r>
            <a:r>
              <a:rPr lang="ja-JP" altLang="en-US" dirty="0" smtClean="0"/>
              <a:t>締結医療機関と連携し、新興感染症発生時における対応を取り決めるよう努　</a:t>
            </a:r>
            <a:endParaRPr lang="en-US" altLang="ja-JP" dirty="0" smtClean="0"/>
          </a:p>
          <a:p>
            <a:pPr marL="201216" algn="l"/>
            <a:r>
              <a:rPr lang="ja-JP" altLang="en-US" dirty="0"/>
              <a:t>　</a:t>
            </a:r>
            <a:r>
              <a:rPr lang="ja-JP" altLang="en-US" dirty="0" err="1" smtClean="0"/>
              <a:t>める</a:t>
            </a:r>
            <a:r>
              <a:rPr lang="ja-JP" altLang="en-US" dirty="0" smtClean="0"/>
              <a:t>こととする。</a:t>
            </a:r>
            <a:endParaRPr lang="en-US" altLang="ja-JP" dirty="0" smtClean="0"/>
          </a:p>
          <a:p>
            <a:pPr marL="201216" algn="l"/>
            <a:r>
              <a:rPr lang="ja-JP" altLang="en-US" dirty="0" smtClean="0"/>
              <a:t>〇協力医療機関が協定締結医療機関である場合には、当該協力医療機関との間で、</a:t>
            </a:r>
            <a:endParaRPr lang="en-US" altLang="ja-JP" dirty="0" smtClean="0"/>
          </a:p>
          <a:p>
            <a:pPr marL="201216" algn="l"/>
            <a:r>
              <a:rPr lang="ja-JP" altLang="en-US" dirty="0" smtClean="0"/>
              <a:t>　新興感染症の発生時等の対応について協議を行うことを義務付ける。　</a:t>
            </a:r>
            <a:endParaRPr lang="en-US" altLang="ja-JP" dirty="0"/>
          </a:p>
          <a:p>
            <a:pPr algn="l"/>
            <a:endParaRPr lang="en-US" altLang="ja-JP" dirty="0" smtClean="0"/>
          </a:p>
          <a:p>
            <a:pPr marL="201216" algn="l"/>
            <a:endParaRPr lang="en-US" altLang="ja-JP" b="1" dirty="0">
              <a:latin typeface="+mn-ea"/>
            </a:endParaRPr>
          </a:p>
          <a:p>
            <a:pPr marL="201216" algn="l"/>
            <a:endParaRPr lang="en-US" altLang="ja-JP" b="1" dirty="0">
              <a:latin typeface="+mn-ea"/>
            </a:endParaRPr>
          </a:p>
          <a:p>
            <a:pPr algn="l"/>
            <a:endParaRPr lang="en-US" altLang="ja-JP" b="1" dirty="0" smtClean="0">
              <a:latin typeface="+mn-ea"/>
            </a:endParaRPr>
          </a:p>
          <a:p>
            <a:pPr marL="539354" indent="-539354" algn="l"/>
            <a:endParaRPr lang="en-US" altLang="ja-JP" b="1" dirty="0">
              <a:latin typeface="+mn-ea"/>
            </a:endParaRPr>
          </a:p>
        </p:txBody>
      </p:sp>
    </p:spTree>
    <p:extLst>
      <p:ext uri="{BB962C8B-B14F-4D97-AF65-F5344CB8AC3E}">
        <p14:creationId xmlns:p14="http://schemas.microsoft.com/office/powerpoint/2010/main" val="2043476897"/>
      </p:ext>
    </p:extLst>
  </p:cSld>
  <p:clrMapOvr>
    <a:masterClrMapping/>
  </p:clrMapOvr>
  <p:transition advClick="0" advTm="69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548640" y="1104138"/>
            <a:ext cx="8083296" cy="265176"/>
          </a:xfrm>
        </p:spPr>
        <p:txBody>
          <a:bodyPr>
            <a:noAutofit/>
          </a:bodyPr>
          <a:lstStyle/>
          <a:p>
            <a:pPr algn="l"/>
            <a:r>
              <a:rPr lang="en-US" altLang="ja-JP" sz="2100" dirty="0"/>
              <a:t/>
            </a:r>
            <a:br>
              <a:rPr lang="en-US" altLang="ja-JP" sz="2100" dirty="0"/>
            </a:br>
            <a:r>
              <a:rPr lang="en-US" altLang="ja-JP" sz="2100" dirty="0"/>
              <a:t/>
            </a:r>
            <a:br>
              <a:rPr lang="en-US" altLang="ja-JP" sz="2100" dirty="0"/>
            </a:br>
            <a:r>
              <a:rPr lang="en-US" altLang="ja-JP" sz="2100" dirty="0"/>
              <a:t/>
            </a:r>
            <a:br>
              <a:rPr lang="en-US" altLang="ja-JP" sz="2100" dirty="0"/>
            </a:br>
            <a:r>
              <a:rPr lang="en-US" altLang="ja-JP" sz="2100" dirty="0"/>
              <a:t/>
            </a:r>
            <a:br>
              <a:rPr lang="en-US" altLang="ja-JP" sz="2100" dirty="0"/>
            </a:br>
            <a:r>
              <a:rPr lang="en-US" altLang="ja-JP" sz="2100" dirty="0"/>
              <a:t/>
            </a:r>
            <a:br>
              <a:rPr lang="en-US" altLang="ja-JP" sz="2100" dirty="0"/>
            </a:br>
            <a:r>
              <a:rPr lang="ja-JP" altLang="en-US" sz="2100" b="1" dirty="0"/>
              <a:t>平時からの認知症の行動・心理症状の予防、早期対応の推進</a:t>
            </a:r>
            <a:endParaRPr lang="ja-JP" altLang="en-US" sz="2100" dirty="0"/>
          </a:p>
        </p:txBody>
      </p:sp>
      <p:sp>
        <p:nvSpPr>
          <p:cNvPr id="9" name="サブタイトル 8"/>
          <p:cNvSpPr>
            <a:spLocks noGrp="1"/>
          </p:cNvSpPr>
          <p:nvPr>
            <p:ph type="subTitle" idx="1"/>
          </p:nvPr>
        </p:nvSpPr>
        <p:spPr>
          <a:xfrm>
            <a:off x="548640" y="1543050"/>
            <a:ext cx="8349615" cy="4251960"/>
          </a:xfrm>
          <a:solidFill>
            <a:schemeClr val="accent6">
              <a:lumMod val="40000"/>
              <a:lumOff val="60000"/>
            </a:schemeClr>
          </a:solidFill>
        </p:spPr>
        <p:txBody>
          <a:bodyPr>
            <a:normAutofit fontScale="85000" lnSpcReduction="20000"/>
          </a:bodyPr>
          <a:lstStyle/>
          <a:p>
            <a:pPr algn="l"/>
            <a:endParaRPr kumimoji="1" lang="en-US" altLang="ja-JP" b="1" dirty="0" smtClean="0">
              <a:latin typeface="+mn-ea"/>
            </a:endParaRPr>
          </a:p>
          <a:p>
            <a:pPr algn="l"/>
            <a:r>
              <a:rPr kumimoji="1" lang="en-US" altLang="ja-JP" b="1" dirty="0" smtClean="0">
                <a:latin typeface="+mn-ea"/>
              </a:rPr>
              <a:t>【</a:t>
            </a:r>
            <a:r>
              <a:rPr kumimoji="1" lang="ja-JP" altLang="en-US" b="1" dirty="0" smtClean="0">
                <a:latin typeface="+mn-ea"/>
              </a:rPr>
              <a:t>対象サービス</a:t>
            </a:r>
            <a:r>
              <a:rPr kumimoji="1" lang="en-US" altLang="ja-JP" b="1" dirty="0" smtClean="0">
                <a:latin typeface="+mn-ea"/>
              </a:rPr>
              <a:t>】</a:t>
            </a:r>
          </a:p>
          <a:p>
            <a:pPr algn="l"/>
            <a:r>
              <a:rPr lang="ja-JP" altLang="en-US" sz="1500" dirty="0">
                <a:latin typeface="+mn-ea"/>
              </a:rPr>
              <a:t>　</a:t>
            </a:r>
            <a:r>
              <a:rPr lang="zh-TW" altLang="en-US" sz="2100" dirty="0"/>
              <a:t>介護老人福祉施設、地域密着型介護老人福祉施設入所者生活介護、介護老人保健施設</a:t>
            </a:r>
            <a:endParaRPr lang="en-US" altLang="zh-TW" sz="2100" dirty="0"/>
          </a:p>
          <a:p>
            <a:pPr algn="l"/>
            <a:endParaRPr lang="en-US" altLang="ja-JP" sz="1500" dirty="0">
              <a:latin typeface="+mn-ea"/>
            </a:endParaRPr>
          </a:p>
          <a:p>
            <a:pPr algn="l"/>
            <a:r>
              <a:rPr kumimoji="1" lang="en-US" altLang="ja-JP" b="1" dirty="0" smtClean="0">
                <a:latin typeface="+mn-ea"/>
              </a:rPr>
              <a:t>【</a:t>
            </a:r>
            <a:r>
              <a:rPr kumimoji="1" lang="ja-JP" altLang="en-US" b="1" dirty="0" smtClean="0">
                <a:latin typeface="+mn-ea"/>
              </a:rPr>
              <a:t>概要</a:t>
            </a:r>
            <a:r>
              <a:rPr kumimoji="1" lang="en-US" altLang="ja-JP" b="1" dirty="0" smtClean="0">
                <a:latin typeface="+mn-ea"/>
              </a:rPr>
              <a:t>】</a:t>
            </a:r>
          </a:p>
          <a:p>
            <a:pPr algn="l"/>
            <a:r>
              <a:rPr lang="ja-JP" altLang="en-US" dirty="0" smtClean="0">
                <a:latin typeface="+mn-ea"/>
              </a:rPr>
              <a:t>　</a:t>
            </a:r>
            <a:r>
              <a:rPr lang="ja-JP" altLang="en-US" dirty="0"/>
              <a:t>認知症の行動・心理症状（</a:t>
            </a:r>
            <a:r>
              <a:rPr lang="en-US" altLang="ja-JP" dirty="0"/>
              <a:t>BPSD</a:t>
            </a:r>
            <a:r>
              <a:rPr lang="ja-JP" altLang="en-US" dirty="0"/>
              <a:t>）の発現を未然に防ぐため、あるいは</a:t>
            </a:r>
            <a:r>
              <a:rPr lang="ja-JP" altLang="en-US" dirty="0" smtClean="0"/>
              <a:t>出現時</a:t>
            </a:r>
            <a:r>
              <a:rPr lang="ja-JP" altLang="en-US" dirty="0"/>
              <a:t>に早期に対応するための平時</a:t>
            </a:r>
            <a:r>
              <a:rPr lang="ja-JP" altLang="en-US" dirty="0" smtClean="0"/>
              <a:t>からの</a:t>
            </a:r>
            <a:r>
              <a:rPr lang="ja-JP" altLang="en-US" dirty="0"/>
              <a:t>取組を推進する観点から、新たな</a:t>
            </a:r>
            <a:r>
              <a:rPr lang="ja-JP" altLang="en-US" dirty="0" smtClean="0"/>
              <a:t>加算を</a:t>
            </a:r>
            <a:r>
              <a:rPr lang="ja-JP" altLang="en-US" dirty="0"/>
              <a:t>設ける。</a:t>
            </a:r>
            <a:r>
              <a:rPr lang="ja-JP" altLang="en-US" dirty="0" smtClean="0">
                <a:latin typeface="+mn-ea"/>
              </a:rPr>
              <a:t>　</a:t>
            </a:r>
            <a:endParaRPr lang="en-US" altLang="ja-JP" dirty="0" smtClean="0">
              <a:latin typeface="+mn-ea"/>
            </a:endParaRPr>
          </a:p>
          <a:p>
            <a:pPr algn="l"/>
            <a:r>
              <a:rPr lang="ja-JP" altLang="en-US" dirty="0" smtClean="0">
                <a:latin typeface="+mn-ea"/>
              </a:rPr>
              <a:t>　</a:t>
            </a:r>
            <a:endParaRPr lang="en-US" altLang="ja-JP" dirty="0" smtClean="0">
              <a:latin typeface="+mn-ea"/>
            </a:endParaRPr>
          </a:p>
          <a:p>
            <a:pPr algn="l"/>
            <a:r>
              <a:rPr lang="en-US" altLang="ja-JP" b="1" dirty="0"/>
              <a:t>【</a:t>
            </a:r>
            <a:r>
              <a:rPr lang="ja-JP" altLang="en-US" b="1" dirty="0"/>
              <a:t>単位数</a:t>
            </a:r>
            <a:r>
              <a:rPr lang="en-US" altLang="ja-JP" b="1" dirty="0"/>
              <a:t>】</a:t>
            </a:r>
          </a:p>
          <a:p>
            <a:pPr marL="265510" algn="l"/>
            <a:r>
              <a:rPr lang="ja-JP" altLang="en-US" dirty="0"/>
              <a:t>認知症チームケア推進加算（</a:t>
            </a:r>
            <a:r>
              <a:rPr lang="en-US" altLang="ja-JP" dirty="0"/>
              <a:t>Ⅰ</a:t>
            </a:r>
            <a:r>
              <a:rPr lang="ja-JP" altLang="en-US" dirty="0"/>
              <a:t>）</a:t>
            </a:r>
            <a:r>
              <a:rPr lang="en-US" altLang="ja-JP" dirty="0"/>
              <a:t>150</a:t>
            </a:r>
            <a:r>
              <a:rPr lang="ja-JP" altLang="en-US" dirty="0"/>
              <a:t>単位</a:t>
            </a:r>
            <a:r>
              <a:rPr lang="en-US" altLang="ja-JP" dirty="0"/>
              <a:t>/</a:t>
            </a:r>
            <a:r>
              <a:rPr lang="ja-JP" altLang="en-US" dirty="0"/>
              <a:t>月（新設） </a:t>
            </a:r>
            <a:endParaRPr lang="en-US" altLang="ja-JP" dirty="0" smtClean="0"/>
          </a:p>
          <a:p>
            <a:pPr marL="265510" algn="l"/>
            <a:r>
              <a:rPr lang="ja-JP" altLang="en-US" dirty="0" smtClean="0"/>
              <a:t>認知症</a:t>
            </a:r>
            <a:r>
              <a:rPr lang="ja-JP" altLang="en-US" dirty="0"/>
              <a:t>チームケア推進加算（</a:t>
            </a:r>
            <a:r>
              <a:rPr lang="en-US" altLang="ja-JP" dirty="0"/>
              <a:t>Ⅱ</a:t>
            </a:r>
            <a:r>
              <a:rPr lang="ja-JP" altLang="en-US" dirty="0"/>
              <a:t>）</a:t>
            </a:r>
            <a:r>
              <a:rPr lang="en-US" altLang="ja-JP" dirty="0"/>
              <a:t>120</a:t>
            </a:r>
            <a:r>
              <a:rPr lang="ja-JP" altLang="en-US" dirty="0"/>
              <a:t>単位</a:t>
            </a:r>
            <a:r>
              <a:rPr lang="en-US" altLang="ja-JP" dirty="0"/>
              <a:t>/</a:t>
            </a:r>
            <a:r>
              <a:rPr lang="ja-JP" altLang="en-US" dirty="0"/>
              <a:t>月（新設）</a:t>
            </a:r>
            <a:endParaRPr lang="en-US" altLang="ja-JP" dirty="0" smtClean="0">
              <a:latin typeface="+mn-ea"/>
            </a:endParaRPr>
          </a:p>
          <a:p>
            <a:pPr algn="l"/>
            <a:endParaRPr lang="en-US" altLang="ja-JP" b="1" dirty="0" smtClean="0">
              <a:latin typeface="+mn-ea"/>
            </a:endParaRPr>
          </a:p>
          <a:p>
            <a:pPr marL="539354" indent="-539354" algn="l"/>
            <a:endParaRPr lang="en-US" altLang="ja-JP" b="1" dirty="0">
              <a:latin typeface="+mn-ea"/>
            </a:endParaRPr>
          </a:p>
        </p:txBody>
      </p:sp>
    </p:spTree>
    <p:extLst>
      <p:ext uri="{BB962C8B-B14F-4D97-AF65-F5344CB8AC3E}">
        <p14:creationId xmlns:p14="http://schemas.microsoft.com/office/powerpoint/2010/main" val="2869993801"/>
      </p:ext>
    </p:extLst>
  </p:cSld>
  <p:clrMapOvr>
    <a:masterClrMapping/>
  </p:clrMapOvr>
  <p:transition advTm="27000">
    <p:fade/>
  </p:transition>
  <p:timing>
    <p:tnLst>
      <p:par>
        <p:cTn id="1" dur="indefinite" restart="never" nodeType="tmRoot"/>
      </p:par>
    </p:tnLst>
  </p:timing>
</p:sld>
</file>

<file path=ppt/theme/theme1.xml><?xml version="1.0" encoding="utf-8"?>
<a:theme xmlns:a="http://schemas.openxmlformats.org/drawingml/2006/main" name="Office Theme">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z="32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53F5DD-A01A-4DC6-80A9-674443BFAF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2998</Words>
  <Application>Microsoft Office PowerPoint</Application>
  <PresentationFormat>画面に合わせる (4:3)</PresentationFormat>
  <Paragraphs>265</Paragraphs>
  <Slides>15</Slides>
  <Notes>15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ＭＳ Ｐゴシック</vt:lpstr>
      <vt:lpstr>新細明體</vt:lpstr>
      <vt:lpstr>YuGothic-Regular</vt:lpstr>
      <vt:lpstr>游ゴシック</vt:lpstr>
      <vt:lpstr>游ゴシック Light</vt:lpstr>
      <vt:lpstr>Arial</vt:lpstr>
      <vt:lpstr>Calibri</vt:lpstr>
      <vt:lpstr>Calibri Light</vt:lpstr>
      <vt:lpstr>Office Theme</vt:lpstr>
      <vt:lpstr>令和6年度介護報酬改定における 施設サービスの主な変更事項</vt:lpstr>
      <vt:lpstr>     総合医学管理加算の見直し</vt:lpstr>
      <vt:lpstr>     配置医師緊急時対応加算の見直し</vt:lpstr>
      <vt:lpstr>     協力医療機関との連携体制の構築</vt:lpstr>
      <vt:lpstr>     協力医療機関との定期的な会議の実施</vt:lpstr>
      <vt:lpstr>     介護老人福祉施設等における緊急時等の対応方法の定期的な見直し</vt:lpstr>
      <vt:lpstr>     介護老人保健施設におけるターミナルケア加算の見直し</vt:lpstr>
      <vt:lpstr>新興感染症発生時等の対応を行う医療機関との連携</vt:lpstr>
      <vt:lpstr>     平時からの認知症の行動・心理症状の予防、早期対応の推進</vt:lpstr>
      <vt:lpstr>リハビリテーション・機能訓練、口腔、栄養の一体的取組の推進</vt:lpstr>
      <vt:lpstr>介護保険施設における口腔衛生管理の強化</vt:lpstr>
      <vt:lpstr>介護保険施設における口腔衛生管理の強化</vt:lpstr>
      <vt:lpstr>     ユニットケア施設管理者研修の努力義務化</vt:lpstr>
      <vt:lpstr>科学的介護推進体制加算の見直し</vt:lpstr>
      <vt:lpstr>アウトカム評価の充実のための加算等の見直し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2024-10-18T08:59:38Z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TC101659569990</vt:lpwstr>
  </property>
</Properties>
</file>