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1" r:id="rId2"/>
  </p:sldMasterIdLst>
  <p:notesMasterIdLst>
    <p:notesMasterId r:id="rId24"/>
  </p:notesMasterIdLst>
  <p:sldIdLst>
    <p:sldId id="256" r:id="rId3"/>
    <p:sldId id="288" r:id="rId4"/>
    <p:sldId id="258" r:id="rId5"/>
    <p:sldId id="274" r:id="rId6"/>
    <p:sldId id="275" r:id="rId7"/>
    <p:sldId id="276" r:id="rId8"/>
    <p:sldId id="277" r:id="rId9"/>
    <p:sldId id="278" r:id="rId10"/>
    <p:sldId id="279" r:id="rId11"/>
    <p:sldId id="280" r:id="rId12"/>
    <p:sldId id="281" r:id="rId13"/>
    <p:sldId id="284" r:id="rId14"/>
    <p:sldId id="282" r:id="rId15"/>
    <p:sldId id="283" r:id="rId16"/>
    <p:sldId id="287" r:id="rId17"/>
    <p:sldId id="286" r:id="rId18"/>
    <p:sldId id="289" r:id="rId19"/>
    <p:sldId id="290" r:id="rId20"/>
    <p:sldId id="291" r:id="rId21"/>
    <p:sldId id="292" r:id="rId22"/>
    <p:sldId id="293" r:id="rId23"/>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36" autoAdjust="0"/>
    <p:restoredTop sz="74573" autoAdjust="0"/>
  </p:normalViewPr>
  <p:slideViewPr>
    <p:cSldViewPr snapToGrid="0">
      <p:cViewPr varScale="1">
        <p:scale>
          <a:sx n="87" d="100"/>
          <a:sy n="87" d="100"/>
        </p:scale>
        <p:origin x="749" y="77"/>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40" d="100"/>
          <a:sy n="40" d="100"/>
        </p:scale>
        <p:origin x="2554"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CB466715-FC90-442E-9656-154E42BE8424}" type="datetimeFigureOut">
              <a:rPr kumimoji="1" lang="ja-JP" altLang="en-US" smtClean="0"/>
              <a:t>2024/9/20</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BA0D4801-36BB-4E9A-8683-D0F4979045C2}" type="slidenum">
              <a:rPr kumimoji="1" lang="ja-JP" altLang="en-US" smtClean="0"/>
              <a:t>‹#›</a:t>
            </a:fld>
            <a:endParaRPr kumimoji="1" lang="ja-JP" altLang="en-US"/>
          </a:p>
        </p:txBody>
      </p:sp>
    </p:spTree>
    <p:extLst>
      <p:ext uri="{BB962C8B-B14F-4D97-AF65-F5344CB8AC3E}">
        <p14:creationId xmlns:p14="http://schemas.microsoft.com/office/powerpoint/2010/main" val="28778130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487178" y="5486425"/>
            <a:ext cx="5388610" cy="3884861"/>
          </a:xfrm>
        </p:spPr>
        <p:txBody>
          <a:bodyPr/>
          <a:lstStyle/>
          <a:p>
            <a:r>
              <a:rPr kumimoji="1" lang="ja-JP" altLang="en-US" dirty="0" smtClean="0"/>
              <a:t>地域密着型サービス事業者の、主な指導事項です。</a:t>
            </a:r>
            <a:endParaRPr kumimoji="1" lang="en-US" altLang="ja-JP" dirty="0" smtClean="0"/>
          </a:p>
          <a:p>
            <a:endParaRPr kumimoji="1" lang="en-US" altLang="ja-JP" dirty="0" smtClean="0"/>
          </a:p>
          <a:p>
            <a:r>
              <a:rPr kumimoji="1" lang="ja-JP" altLang="en-US" dirty="0" smtClean="0"/>
              <a:t>ここでは、過去に、実地指導で指導をおこなった事例や、問い合わせに対する指導事例について、説明します。</a:t>
            </a:r>
          </a:p>
        </p:txBody>
      </p:sp>
      <p:sp>
        <p:nvSpPr>
          <p:cNvPr id="4" name="スライド番号プレースホルダー 3"/>
          <p:cNvSpPr>
            <a:spLocks noGrp="1"/>
          </p:cNvSpPr>
          <p:nvPr>
            <p:ph type="sldNum" sz="quarter" idx="10"/>
          </p:nvPr>
        </p:nvSpPr>
        <p:spPr/>
        <p:txBody>
          <a:bodyPr/>
          <a:lstStyle/>
          <a:p>
            <a:fld id="{BA0D4801-36BB-4E9A-8683-D0F4979045C2}" type="slidenum">
              <a:rPr kumimoji="1" lang="ja-JP" altLang="en-US" smtClean="0"/>
              <a:t>1</a:t>
            </a:fld>
            <a:endParaRPr kumimoji="1" lang="ja-JP" altLang="en-US"/>
          </a:p>
        </p:txBody>
      </p:sp>
      <p:sp>
        <p:nvSpPr>
          <p:cNvPr id="2" name="スライド イメージ プレースホルダー 1"/>
          <p:cNvSpPr>
            <a:spLocks noGrp="1" noRot="1" noChangeAspect="1"/>
          </p:cNvSpPr>
          <p:nvPr>
            <p:ph type="sldImg"/>
          </p:nvPr>
        </p:nvSpPr>
        <p:spPr>
          <a:xfrm>
            <a:off x="487363" y="960438"/>
            <a:ext cx="5916612" cy="3328987"/>
          </a:xfrm>
        </p:spPr>
      </p:sp>
    </p:spTree>
    <p:extLst>
      <p:ext uri="{BB962C8B-B14F-4D97-AF65-F5344CB8AC3E}">
        <p14:creationId xmlns:p14="http://schemas.microsoft.com/office/powerpoint/2010/main" val="697556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409575" y="4748162"/>
            <a:ext cx="5388610" cy="5118152"/>
          </a:xfrm>
        </p:spPr>
        <p:txBody>
          <a:bodyPr/>
          <a:lstStyle/>
          <a:p>
            <a:r>
              <a:rPr kumimoji="1" lang="ja-JP" altLang="en-US" dirty="0" smtClean="0"/>
              <a:t>二ページ目では、地域密着型つう</a:t>
            </a:r>
            <a:r>
              <a:rPr kumimoji="1" lang="ja-JP" altLang="en-US" dirty="0" err="1" smtClean="0"/>
              <a:t>しょ</a:t>
            </a:r>
            <a:r>
              <a:rPr kumimoji="1" lang="ja-JP" altLang="en-US" dirty="0" smtClean="0"/>
              <a:t>介護における、機能訓練指導員の配置について、説明します。</a:t>
            </a:r>
            <a:endParaRPr kumimoji="1" lang="en-US" altLang="ja-JP" dirty="0" smtClean="0"/>
          </a:p>
          <a:p>
            <a:endParaRPr kumimoji="1" lang="en-US" altLang="ja-JP" dirty="0" smtClean="0"/>
          </a:p>
          <a:p>
            <a:r>
              <a:rPr kumimoji="1" lang="ja-JP" altLang="en-US" dirty="0" smtClean="0"/>
              <a:t>指導事例として、</a:t>
            </a:r>
            <a:endParaRPr kumimoji="1" lang="en-US" altLang="ja-JP" dirty="0" smtClean="0"/>
          </a:p>
          <a:p>
            <a:r>
              <a:rPr kumimoji="1" lang="ja-JP" altLang="en-US" sz="1200" dirty="0" smtClean="0">
                <a:latin typeface="游ゴシック" panose="020B0400000000000000" pitchFamily="50" charset="-128"/>
                <a:ea typeface="+mn-ea"/>
              </a:rPr>
              <a:t>機能訓練指導員が適切に配置されていない。</a:t>
            </a:r>
            <a:endParaRPr kumimoji="1" lang="en-US" altLang="ja-JP" sz="1200" dirty="0" smtClean="0">
              <a:latin typeface="游ゴシック" panose="020B0400000000000000" pitchFamily="50" charset="-128"/>
              <a:ea typeface="+mn-ea"/>
            </a:endParaRPr>
          </a:p>
          <a:p>
            <a:r>
              <a:rPr kumimoji="1" lang="ja-JP" altLang="en-US" sz="1200" dirty="0" smtClean="0">
                <a:latin typeface="游ゴシック" panose="020B0400000000000000" pitchFamily="50" charset="-128"/>
                <a:ea typeface="+mn-ea"/>
              </a:rPr>
              <a:t>ということがありました。</a:t>
            </a:r>
            <a:endParaRPr kumimoji="1" lang="en-US" altLang="ja-JP" dirty="0" smtClean="0"/>
          </a:p>
          <a:p>
            <a:endParaRPr kumimoji="1" lang="en-US" altLang="ja-JP" dirty="0" smtClean="0"/>
          </a:p>
          <a:p>
            <a:r>
              <a:rPr kumimoji="1" lang="ja-JP" altLang="en-US" dirty="0" smtClean="0"/>
              <a:t>改善のポイントとしては、</a:t>
            </a:r>
            <a:endParaRPr kumimoji="1" lang="en-US" altLang="ja-JP" dirty="0" smtClean="0"/>
          </a:p>
          <a:p>
            <a:r>
              <a:rPr kumimoji="1" lang="ja-JP" altLang="en-US" dirty="0" smtClean="0"/>
              <a:t>必要な因数が確保されなくなった場合は、人員を補充するなど、送球に改善し、サービスの提供に支障のないようにしてください。</a:t>
            </a:r>
            <a:endParaRPr kumimoji="1" lang="en-US" altLang="ja-JP" dirty="0" smtClean="0"/>
          </a:p>
          <a:p>
            <a:r>
              <a:rPr kumimoji="1" lang="ja-JP" altLang="en-US" dirty="0" smtClean="0"/>
              <a:t>機能訓練指導員が適切に配置されていない場合は、人員基準欠如として、減産にならなくとも、運営基準違反になりますので、適切な配置をお願いします。</a:t>
            </a:r>
            <a:endParaRPr kumimoji="1" lang="en-US" altLang="ja-JP" dirty="0" smtClean="0"/>
          </a:p>
          <a:p>
            <a:r>
              <a:rPr kumimoji="1" lang="ja-JP" altLang="en-US" dirty="0" smtClean="0"/>
              <a:t>人員基準違反は、して</a:t>
            </a:r>
            <a:r>
              <a:rPr kumimoji="1" lang="ja-JP" altLang="en-US" dirty="0" err="1" smtClean="0"/>
              <a:t>い</a:t>
            </a:r>
            <a:r>
              <a:rPr kumimoji="1" lang="ja-JP" altLang="en-US" dirty="0" smtClean="0"/>
              <a:t>取消しの理由となることもありますので、ご注意ください。</a:t>
            </a:r>
            <a:endParaRPr kumimoji="1" lang="en-US" altLang="ja-JP" dirty="0" smtClean="0"/>
          </a:p>
          <a:p>
            <a:r>
              <a:rPr kumimoji="1" lang="ja-JP" altLang="en-US" dirty="0" smtClean="0"/>
              <a:t>まずは、人員基準を満たさなくなった場合は、速やかに福祉指導監査室に相談してください。</a:t>
            </a:r>
            <a:endParaRPr kumimoji="1" lang="en-US" altLang="ja-JP" dirty="0" smtClean="0"/>
          </a:p>
          <a:p>
            <a:endParaRPr kumimoji="1" lang="en-US" altLang="ja-JP" dirty="0" smtClean="0"/>
          </a:p>
          <a:p>
            <a:r>
              <a:rPr kumimoji="1" lang="ja-JP" altLang="en-US" dirty="0" smtClean="0"/>
              <a:t>なお、看護職員の配置が必要な事業所において、糖が</a:t>
            </a:r>
            <a:r>
              <a:rPr kumimoji="1" lang="ja-JP" altLang="en-US" dirty="0" err="1" smtClean="0"/>
              <a:t>い</a:t>
            </a:r>
            <a:r>
              <a:rPr kumimoji="1" lang="ja-JP" altLang="en-US" dirty="0" smtClean="0"/>
              <a:t>看護職員が機能訓練指導員と兼務している場合は、勤務時間を明確に切り分け、それぞれの配置基準を満たすようにしてください。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BA0D4801-36BB-4E9A-8683-D0F4979045C2}" type="slidenum">
              <a:rPr kumimoji="1" lang="ja-JP" altLang="en-US" smtClean="0"/>
              <a:t>10</a:t>
            </a:fld>
            <a:endParaRPr kumimoji="1" lang="ja-JP" altLang="en-US"/>
          </a:p>
        </p:txBody>
      </p:sp>
      <p:sp>
        <p:nvSpPr>
          <p:cNvPr id="2" name="スライド イメージ プレースホルダー 1"/>
          <p:cNvSpPr>
            <a:spLocks noGrp="1" noRot="1" noChangeAspect="1"/>
          </p:cNvSpPr>
          <p:nvPr>
            <p:ph type="sldImg"/>
          </p:nvPr>
        </p:nvSpPr>
        <p:spPr/>
      </p:sp>
    </p:spTree>
    <p:extLst>
      <p:ext uri="{BB962C8B-B14F-4D97-AF65-F5344CB8AC3E}">
        <p14:creationId xmlns:p14="http://schemas.microsoft.com/office/powerpoint/2010/main" val="1108168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409574" y="5024450"/>
            <a:ext cx="5916613" cy="3884861"/>
          </a:xfrm>
        </p:spPr>
        <p:txBody>
          <a:bodyPr/>
          <a:lstStyle/>
          <a:p>
            <a:r>
              <a:rPr kumimoji="1" lang="ja-JP" altLang="en-US" dirty="0" smtClean="0"/>
              <a:t>所要時間とサービス提供時間について</a:t>
            </a:r>
            <a:endParaRPr kumimoji="1" lang="en-US" altLang="ja-JP" dirty="0" smtClean="0"/>
          </a:p>
          <a:p>
            <a:endParaRPr kumimoji="1" lang="en-US" altLang="ja-JP" dirty="0" smtClean="0"/>
          </a:p>
          <a:p>
            <a:r>
              <a:rPr kumimoji="1" lang="ja-JP" altLang="en-US" dirty="0" smtClean="0"/>
              <a:t>指導事例として、</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游ゴシック" panose="020B0400000000000000" pitchFamily="50" charset="-128"/>
                <a:ea typeface="+mn-ea"/>
              </a:rPr>
              <a:t>送迎時間を含めた時間をサービス提供時間としている。</a:t>
            </a:r>
          </a:p>
          <a:p>
            <a:r>
              <a:rPr kumimoji="1" lang="ja-JP" altLang="en-US" dirty="0" smtClean="0"/>
              <a:t>ということがありました。</a:t>
            </a:r>
            <a:endParaRPr kumimoji="1" lang="en-US" altLang="ja-JP" dirty="0" smtClean="0"/>
          </a:p>
          <a:p>
            <a:endParaRPr kumimoji="1" lang="en-US" altLang="ja-JP" dirty="0" smtClean="0"/>
          </a:p>
          <a:p>
            <a:r>
              <a:rPr kumimoji="1" lang="ja-JP" altLang="en-US" dirty="0" smtClean="0"/>
              <a:t>改善のポイントとしては、</a:t>
            </a:r>
            <a:endParaRPr kumimoji="1" lang="en-US" altLang="ja-JP" dirty="0" smtClean="0"/>
          </a:p>
          <a:p>
            <a:r>
              <a:rPr kumimoji="1" lang="ja-JP" altLang="en-US" dirty="0" smtClean="0"/>
              <a:t>サービス提供時間は、送迎時間を除いた時間としてください。</a:t>
            </a:r>
          </a:p>
          <a:p>
            <a:r>
              <a:rPr kumimoji="1" lang="ja-JP" altLang="en-US" dirty="0" smtClean="0"/>
              <a:t>なお、周辺の交通事情とーから、到着遅れによるサービス開始時刻の遅れとーを勘案し、余裕を持ったサービス提供時間を設定してください。</a:t>
            </a:r>
          </a:p>
          <a:p>
            <a:r>
              <a:rPr kumimoji="1" lang="ja-JP" altLang="en-US" dirty="0" smtClean="0"/>
              <a:t>また、保険外サービスの提供時間についても、介護保険サービスの提供時間から除くようにしてください。</a:t>
            </a:r>
            <a:endParaRPr kumimoji="1" lang="en-US" altLang="ja-JP" dirty="0" smtClean="0"/>
          </a:p>
          <a:p>
            <a:endParaRPr kumimoji="1" lang="en-US" altLang="ja-JP" dirty="0" smtClean="0"/>
          </a:p>
          <a:p>
            <a:r>
              <a:rPr kumimoji="1" lang="ja-JP" altLang="en-US" dirty="0" smtClean="0"/>
              <a:t>保険外サービスとの組み合わせについて、次ページに、関連通知をお示ししますので、ご確認ください。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BA0D4801-36BB-4E9A-8683-D0F4979045C2}" type="slidenum">
              <a:rPr kumimoji="1" lang="ja-JP" altLang="en-US" smtClean="0"/>
              <a:t>11</a:t>
            </a:fld>
            <a:endParaRPr kumimoji="1" lang="ja-JP" altLang="en-US"/>
          </a:p>
        </p:txBody>
      </p:sp>
      <p:sp>
        <p:nvSpPr>
          <p:cNvPr id="2" name="スライド イメージ プレースホルダー 1"/>
          <p:cNvSpPr>
            <a:spLocks noGrp="1" noRot="1" noChangeAspect="1"/>
          </p:cNvSpPr>
          <p:nvPr>
            <p:ph type="sldImg"/>
          </p:nvPr>
        </p:nvSpPr>
        <p:spPr/>
      </p:sp>
    </p:spTree>
    <p:extLst>
      <p:ext uri="{BB962C8B-B14F-4D97-AF65-F5344CB8AC3E}">
        <p14:creationId xmlns:p14="http://schemas.microsoft.com/office/powerpoint/2010/main" val="2022015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409574" y="5024450"/>
            <a:ext cx="5916613" cy="388486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游ゴシック" panose="020B0400000000000000" pitchFamily="50" charset="-128"/>
                <a:ea typeface="+mn-ea"/>
              </a:rPr>
              <a:t>介護保険サービスと保険外サービスを組み合わせて提供する場合について</a:t>
            </a:r>
            <a:r>
              <a:rPr kumimoji="1" lang="ja-JP" altLang="en-US" sz="1200" dirty="0" smtClean="0">
                <a:latin typeface="+mn-lt"/>
                <a:ea typeface="+mn-ea"/>
              </a:rPr>
              <a:t>は、該当の通知をよく読み、サービスの提供にあたってください。</a:t>
            </a:r>
            <a:endParaRPr kumimoji="1" lang="en-US" altLang="ja-JP" sz="1200" dirty="0" smtClean="0">
              <a:latin typeface="+mn-lt"/>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latin typeface="+mn-lt"/>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n-lt"/>
                <a:ea typeface="+mn-ea"/>
              </a:rPr>
              <a:t>ポイントを七つ列挙しています。</a:t>
            </a:r>
            <a:endParaRPr kumimoji="1" lang="en-US" altLang="ja-JP" sz="1200" dirty="0" smtClean="0">
              <a:latin typeface="+mn-lt"/>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n-lt"/>
                <a:ea typeface="+mn-ea"/>
              </a:rPr>
              <a:t>保険外サービスを実施している事業者は、再度内容を確認してください。</a:t>
            </a:r>
            <a:endParaRPr kumimoji="1" lang="en-US" altLang="ja-JP" sz="1200" dirty="0" smtClean="0">
              <a:latin typeface="+mn-lt"/>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n-lt"/>
                <a:ea typeface="+mn-ea"/>
              </a:rPr>
              <a:t>また、今後、保険外サービスを実施する事業者は、これらのポイントを踏まえ、実施するようにしてください。</a:t>
            </a:r>
            <a:endParaRPr kumimoji="1" lang="en-US" altLang="ja-JP" sz="1200" dirty="0" smtClean="0">
              <a:latin typeface="+mn-lt"/>
              <a:ea typeface="+mn-ea"/>
            </a:endParaRPr>
          </a:p>
        </p:txBody>
      </p:sp>
      <p:sp>
        <p:nvSpPr>
          <p:cNvPr id="4" name="スライド番号プレースホルダー 3"/>
          <p:cNvSpPr>
            <a:spLocks noGrp="1"/>
          </p:cNvSpPr>
          <p:nvPr>
            <p:ph type="sldNum" sz="quarter" idx="10"/>
          </p:nvPr>
        </p:nvSpPr>
        <p:spPr/>
        <p:txBody>
          <a:bodyPr/>
          <a:lstStyle/>
          <a:p>
            <a:fld id="{BA0D4801-36BB-4E9A-8683-D0F4979045C2}" type="slidenum">
              <a:rPr kumimoji="1" lang="ja-JP" altLang="en-US" smtClean="0"/>
              <a:t>12</a:t>
            </a:fld>
            <a:endParaRPr kumimoji="1" lang="ja-JP" altLang="en-US"/>
          </a:p>
        </p:txBody>
      </p:sp>
      <p:sp>
        <p:nvSpPr>
          <p:cNvPr id="2" name="スライド イメージ プレースホルダー 1"/>
          <p:cNvSpPr>
            <a:spLocks noGrp="1" noRot="1" noChangeAspect="1"/>
          </p:cNvSpPr>
          <p:nvPr>
            <p:ph type="sldImg"/>
          </p:nvPr>
        </p:nvSpPr>
        <p:spPr/>
      </p:sp>
    </p:spTree>
    <p:extLst>
      <p:ext uri="{BB962C8B-B14F-4D97-AF65-F5344CB8AC3E}">
        <p14:creationId xmlns:p14="http://schemas.microsoft.com/office/powerpoint/2010/main" val="2141720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409574" y="4875357"/>
            <a:ext cx="5916613" cy="3884861"/>
          </a:xfrm>
        </p:spPr>
        <p:txBody>
          <a:bodyPr/>
          <a:lstStyle/>
          <a:p>
            <a:r>
              <a:rPr kumimoji="1" lang="ja-JP" altLang="en-US" dirty="0" smtClean="0"/>
              <a:t>送迎記録について</a:t>
            </a:r>
            <a:endParaRPr kumimoji="1" lang="en-US" altLang="ja-JP" dirty="0" smtClean="0"/>
          </a:p>
          <a:p>
            <a:endParaRPr kumimoji="1" lang="en-US" altLang="ja-JP" dirty="0" smtClean="0"/>
          </a:p>
          <a:p>
            <a:r>
              <a:rPr kumimoji="1" lang="ja-JP" altLang="en-US" dirty="0" smtClean="0"/>
              <a:t>指導事例として、</a:t>
            </a:r>
            <a:endParaRPr kumimoji="1" lang="en-US" altLang="ja-JP" dirty="0" smtClean="0"/>
          </a:p>
          <a:p>
            <a:r>
              <a:rPr kumimoji="1" lang="ja-JP" altLang="en-US" dirty="0" smtClean="0"/>
              <a:t>個々の利用者宅の発着時刻が記録されておらず、送迎記録簿の内容が不十分。</a:t>
            </a:r>
          </a:p>
          <a:p>
            <a:r>
              <a:rPr kumimoji="1" lang="ja-JP" altLang="en-US" dirty="0" smtClean="0"/>
              <a:t>ということがありました。</a:t>
            </a:r>
            <a:endParaRPr kumimoji="1" lang="en-US" altLang="ja-JP" dirty="0" smtClean="0"/>
          </a:p>
          <a:p>
            <a:endParaRPr kumimoji="1" lang="en-US" altLang="ja-JP" dirty="0" smtClean="0"/>
          </a:p>
          <a:p>
            <a:r>
              <a:rPr kumimoji="1" lang="ja-JP" altLang="en-US" dirty="0" smtClean="0"/>
              <a:t>改善のポイントとしては、</a:t>
            </a:r>
            <a:endParaRPr kumimoji="1" lang="en-US" altLang="ja-JP" dirty="0" smtClean="0"/>
          </a:p>
          <a:p>
            <a:r>
              <a:rPr kumimoji="1" lang="ja-JP" altLang="en-US" dirty="0" smtClean="0"/>
              <a:t>車両運行記録簿や送迎記録簿とーを整備し、送迎時刻を実績に基づいて、正確に記録、保管して老いてください。</a:t>
            </a:r>
            <a:endParaRPr kumimoji="1" lang="en-US" altLang="ja-JP" dirty="0" smtClean="0"/>
          </a:p>
          <a:p>
            <a:r>
              <a:rPr kumimoji="1" lang="ja-JP" altLang="en-US" dirty="0" smtClean="0"/>
              <a:t>送迎時刻は、個々の利用者宅、事業所の発着時刻を記録してください。</a:t>
            </a:r>
          </a:p>
          <a:p>
            <a:r>
              <a:rPr kumimoji="1" lang="ja-JP" altLang="en-US" dirty="0" smtClean="0"/>
              <a:t>また、送迎担当者、利用者、送迎先とーについても、明確に記録してください。</a:t>
            </a:r>
          </a:p>
        </p:txBody>
      </p:sp>
      <p:sp>
        <p:nvSpPr>
          <p:cNvPr id="4" name="スライド番号プレースホルダー 3"/>
          <p:cNvSpPr>
            <a:spLocks noGrp="1"/>
          </p:cNvSpPr>
          <p:nvPr>
            <p:ph type="sldNum" sz="quarter" idx="10"/>
          </p:nvPr>
        </p:nvSpPr>
        <p:spPr/>
        <p:txBody>
          <a:bodyPr/>
          <a:lstStyle/>
          <a:p>
            <a:fld id="{BA0D4801-36BB-4E9A-8683-D0F4979045C2}" type="slidenum">
              <a:rPr kumimoji="1" lang="ja-JP" altLang="en-US" smtClean="0"/>
              <a:t>13</a:t>
            </a:fld>
            <a:endParaRPr kumimoji="1" lang="ja-JP" altLang="en-US"/>
          </a:p>
        </p:txBody>
      </p:sp>
      <p:sp>
        <p:nvSpPr>
          <p:cNvPr id="2" name="スライド イメージ プレースホルダー 1"/>
          <p:cNvSpPr>
            <a:spLocks noGrp="1" noRot="1" noChangeAspect="1"/>
          </p:cNvSpPr>
          <p:nvPr>
            <p:ph type="sldImg"/>
          </p:nvPr>
        </p:nvSpPr>
        <p:spPr/>
      </p:sp>
    </p:spTree>
    <p:extLst>
      <p:ext uri="{BB962C8B-B14F-4D97-AF65-F5344CB8AC3E}">
        <p14:creationId xmlns:p14="http://schemas.microsoft.com/office/powerpoint/2010/main" val="2924628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409574" y="5047094"/>
            <a:ext cx="5916613" cy="4324192"/>
          </a:xfrm>
        </p:spPr>
        <p:txBody>
          <a:bodyPr/>
          <a:lstStyle/>
          <a:p>
            <a:r>
              <a:rPr kumimoji="1" lang="ja-JP" altLang="en-US" dirty="0" smtClean="0"/>
              <a:t>事業所街におけるサービスの提供について</a:t>
            </a:r>
            <a:endParaRPr kumimoji="1" lang="en-US" altLang="ja-JP" dirty="0" smtClean="0"/>
          </a:p>
          <a:p>
            <a:endParaRPr kumimoji="1" lang="en-US" altLang="ja-JP" dirty="0" smtClean="0"/>
          </a:p>
          <a:p>
            <a:r>
              <a:rPr kumimoji="1" lang="ja-JP" altLang="en-US" dirty="0" smtClean="0"/>
              <a:t>指導事例として、</a:t>
            </a:r>
            <a:endParaRPr kumimoji="1" lang="en-US" altLang="ja-JP" dirty="0" smtClean="0"/>
          </a:p>
          <a:p>
            <a:r>
              <a:rPr kumimoji="1" lang="ja-JP" altLang="en-US" sz="1200" dirty="0" smtClean="0">
                <a:latin typeface="游ゴシック" panose="020B0400000000000000" pitchFamily="50" charset="-128"/>
                <a:ea typeface="+mn-ea"/>
              </a:rPr>
              <a:t>必要性がない</a:t>
            </a:r>
            <a:r>
              <a:rPr kumimoji="1" lang="ja-JP" altLang="en-US" dirty="0" smtClean="0"/>
              <a:t>事業所街</a:t>
            </a:r>
            <a:r>
              <a:rPr kumimoji="1" lang="ja-JP" altLang="en-US" sz="1200" dirty="0" smtClean="0">
                <a:latin typeface="游ゴシック" panose="020B0400000000000000" pitchFamily="50" charset="-128"/>
                <a:ea typeface="+mn-ea"/>
              </a:rPr>
              <a:t>でのサービスを行っている。</a:t>
            </a:r>
            <a:endParaRPr kumimoji="1" lang="en-US" altLang="ja-JP" dirty="0" smtClean="0"/>
          </a:p>
          <a:p>
            <a:r>
              <a:rPr kumimoji="1" lang="ja-JP" altLang="en-US" dirty="0" smtClean="0"/>
              <a:t>ということがありました。</a:t>
            </a:r>
            <a:endParaRPr kumimoji="1" lang="en-US" altLang="ja-JP" dirty="0" smtClean="0"/>
          </a:p>
          <a:p>
            <a:endParaRPr kumimoji="1" lang="en-US" altLang="ja-JP" dirty="0" smtClean="0"/>
          </a:p>
          <a:p>
            <a:r>
              <a:rPr kumimoji="1" lang="ja-JP" altLang="en-US" dirty="0" smtClean="0"/>
              <a:t>改善のポイントとしては、</a:t>
            </a:r>
            <a:endParaRPr kumimoji="1" lang="en-US" altLang="ja-JP" dirty="0" smtClean="0"/>
          </a:p>
          <a:p>
            <a:r>
              <a:rPr kumimoji="1" lang="ja-JP" altLang="en-US" dirty="0" smtClean="0"/>
              <a:t>通所サービスについては、基本的に事業所内において行われるものですが、例外的に、事業所街でのサービス提供については、一定の要件を満たす場合に限り、算定の対象とすることができます。</a:t>
            </a:r>
            <a:endParaRPr kumimoji="1" lang="en-US" altLang="ja-JP" dirty="0" smtClean="0"/>
          </a:p>
          <a:p>
            <a:r>
              <a:rPr kumimoji="1" lang="ja-JP" altLang="en-US" dirty="0" smtClean="0"/>
              <a:t>その要件とは、</a:t>
            </a:r>
          </a:p>
          <a:p>
            <a:r>
              <a:rPr kumimoji="1" lang="ja-JP" altLang="en-US" dirty="0" smtClean="0"/>
              <a:t>あらかじめ地域密着型通所介護計画に、その必要性、及び具体的なサービスの内容が位置付けられていること。</a:t>
            </a:r>
          </a:p>
          <a:p>
            <a:r>
              <a:rPr kumimoji="1" lang="ja-JP" altLang="en-US" dirty="0" smtClean="0"/>
              <a:t>効果的な機能訓練とーのサービスが提供できること。</a:t>
            </a:r>
            <a:endParaRPr kumimoji="1" lang="en-US" altLang="ja-JP" dirty="0" smtClean="0"/>
          </a:p>
          <a:p>
            <a:r>
              <a:rPr kumimoji="1" lang="ja-JP" altLang="en-US" dirty="0" smtClean="0"/>
              <a:t>この二点を満たす場合は、算定の対象とすることができます。</a:t>
            </a:r>
          </a:p>
          <a:p>
            <a:endParaRPr kumimoji="1" lang="ja-JP" altLang="en-US" dirty="0" smtClean="0"/>
          </a:p>
          <a:p>
            <a:r>
              <a:rPr kumimoji="1" lang="ja-JP" altLang="en-US" dirty="0" smtClean="0"/>
              <a:t>事業所街</a:t>
            </a:r>
            <a:r>
              <a:rPr kumimoji="1" lang="ja-JP" altLang="en-US" sz="1200" dirty="0" smtClean="0">
                <a:latin typeface="游ゴシック" panose="020B0400000000000000" pitchFamily="50" charset="-128"/>
                <a:ea typeface="+mn-ea"/>
              </a:rPr>
              <a:t>でサービスを行う差違の、場所の選定や時間については、利用者が参加しやすい場所で、機能訓練とーの見込める場所であるか、利用者に負担の生じない時間であるか、などを検討してください。</a:t>
            </a:r>
            <a:endParaRPr kumimoji="1" lang="en-US" altLang="ja-JP" sz="1200" dirty="0" smtClean="0">
              <a:latin typeface="游ゴシック" panose="020B0400000000000000" pitchFamily="50" charset="-128"/>
              <a:ea typeface="+mn-ea"/>
            </a:endParaRPr>
          </a:p>
          <a:p>
            <a:r>
              <a:rPr kumimoji="1" lang="ja-JP" altLang="en-US" sz="1200" dirty="0" smtClean="0">
                <a:latin typeface="游ゴシック" panose="020B0400000000000000" pitchFamily="50" charset="-128"/>
                <a:ea typeface="+mn-ea"/>
              </a:rPr>
              <a:t>遠方に移動してのサービスの提供や日帰りの小旅行は、移動時間が長時間になり、機能訓練とーが適正に行えないため、通所サービスとしての目的が達成できないので保険外サービスとしてください。</a:t>
            </a:r>
            <a:endParaRPr kumimoji="1" lang="en-US" altLang="ja-JP" sz="1200" dirty="0" smtClean="0">
              <a:latin typeface="游ゴシック" panose="020B0400000000000000" pitchFamily="50" charset="-128"/>
              <a:ea typeface="+mn-ea"/>
            </a:endParaRPr>
          </a:p>
        </p:txBody>
      </p:sp>
      <p:sp>
        <p:nvSpPr>
          <p:cNvPr id="4" name="スライド番号プレースホルダー 3"/>
          <p:cNvSpPr>
            <a:spLocks noGrp="1"/>
          </p:cNvSpPr>
          <p:nvPr>
            <p:ph type="sldNum" sz="quarter" idx="10"/>
          </p:nvPr>
        </p:nvSpPr>
        <p:spPr/>
        <p:txBody>
          <a:bodyPr/>
          <a:lstStyle/>
          <a:p>
            <a:fld id="{BA0D4801-36BB-4E9A-8683-D0F4979045C2}" type="slidenum">
              <a:rPr kumimoji="1" lang="ja-JP" altLang="en-US" smtClean="0"/>
              <a:t>14</a:t>
            </a:fld>
            <a:endParaRPr kumimoji="1" lang="ja-JP" altLang="en-US"/>
          </a:p>
        </p:txBody>
      </p:sp>
      <p:sp>
        <p:nvSpPr>
          <p:cNvPr id="2" name="スライド イメージ プレースホルダー 1"/>
          <p:cNvSpPr>
            <a:spLocks noGrp="1" noRot="1" noChangeAspect="1"/>
          </p:cNvSpPr>
          <p:nvPr>
            <p:ph type="sldImg"/>
          </p:nvPr>
        </p:nvSpPr>
        <p:spPr/>
      </p:sp>
    </p:spTree>
    <p:extLst>
      <p:ext uri="{BB962C8B-B14F-4D97-AF65-F5344CB8AC3E}">
        <p14:creationId xmlns:p14="http://schemas.microsoft.com/office/powerpoint/2010/main" val="290626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409574" y="5008782"/>
            <a:ext cx="5916613" cy="485753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認知症関連の加算における</a:t>
            </a:r>
            <a:r>
              <a:rPr kumimoji="1" lang="ja-JP" altLang="en-US" sz="1200" dirty="0" smtClean="0">
                <a:latin typeface="游ゴシック" panose="020B0400000000000000" pitchFamily="50" charset="-128"/>
                <a:ea typeface="+mn-ea"/>
              </a:rPr>
              <a:t>認知症高齢者の日常生活自立度の確認についてです。</a:t>
            </a:r>
            <a:endParaRPr kumimoji="1" lang="en-US" altLang="ja-JP" sz="1200" dirty="0" smtClean="0">
              <a:latin typeface="游ゴシック" panose="020B0400000000000000" pitchFamily="50" charset="-128"/>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latin typeface="游ゴシック" panose="020B0400000000000000" pitchFamily="50" charset="-128"/>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游ゴシック" panose="020B0400000000000000" pitchFamily="50" charset="-128"/>
                <a:ea typeface="+mn-ea"/>
              </a:rPr>
              <a:t>認知症加算、認知症専門ケア加算、日常生活継続支援加算は、算定要件を満たしているかを確認するにあたって、</a:t>
            </a:r>
            <a:endParaRPr kumimoji="1" lang="en-US" altLang="ja-JP" sz="1200" dirty="0" smtClean="0">
              <a:latin typeface="游ゴシック" panose="020B0400000000000000" pitchFamily="50" charset="-128"/>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ゴシック" panose="020B0400000000000000" pitchFamily="50" charset="-128"/>
                <a:ea typeface="+mn-ea"/>
              </a:rPr>
              <a:t>認知症高齢者の日常生活自立度の確認が必要です。</a:t>
            </a:r>
            <a:endParaRPr kumimoji="1" lang="en-US" altLang="ja-JP" dirty="0" smtClean="0">
              <a:latin typeface="游ゴシック" panose="020B0400000000000000" pitchFamily="50" charset="-128"/>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latin typeface="游ゴシック" panose="020B0400000000000000" pitchFamily="50" charset="-128"/>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游ゴシック" panose="020B0400000000000000" pitchFamily="50" charset="-128"/>
                <a:ea typeface="+mn-ea"/>
              </a:rPr>
              <a:t>指導事例として、</a:t>
            </a:r>
            <a:endParaRPr kumimoji="1" lang="en-US" altLang="ja-JP" sz="1200" dirty="0" smtClean="0">
              <a:latin typeface="游ゴシック" panose="020B0400000000000000" pitchFamily="50" charset="-128"/>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ゴシック" panose="020B0400000000000000" pitchFamily="50" charset="-128"/>
                <a:ea typeface="+mn-ea"/>
              </a:rPr>
              <a:t>認知症高齢者の日常生活自立度の判定を、主治医意見書とーで確認していない。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smtClean="0"/>
              <a:t>ということがありました。</a:t>
            </a:r>
            <a:endParaRPr kumimoji="1" lang="en-US" altLang="ja-JP"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smtClean="0"/>
              <a:t>改善のポイントとしては、</a:t>
            </a:r>
            <a:endParaRPr kumimoji="1" lang="en-US" altLang="ja-JP"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smtClean="0"/>
              <a:t>認知症高齢者の日常生活自立度の確認に当たっては、医師の判定結果、又は主治医意見書を用いて、居宅サービス計画、又は各サービスの計画に記載してください。</a:t>
            </a:r>
            <a:endParaRPr kumimoji="1" lang="en-US" altLang="ja-JP"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smtClean="0"/>
              <a:t>なお、複数の判定結果がある場合には、最も新しい判定を用いてください。</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smtClean="0"/>
              <a:t>また、医師の判定が無い場合は、</a:t>
            </a:r>
            <a:r>
              <a:rPr kumimoji="1" lang="ja-JP" altLang="en-US" b="0" dirty="0" err="1" smtClean="0"/>
              <a:t>よ</a:t>
            </a:r>
            <a:r>
              <a:rPr kumimoji="1" lang="ja-JP" altLang="en-US" b="0" dirty="0" smtClean="0"/>
              <a:t>ー悔悟任低とーの実施について、に基づき、認定調査員が記入した同通知中、二かっこ四、認定調査員に規定する認定調査票の認定調査票、基本調査、七の、認知症高齢者の、日常生活自立ドランの、記載を用いて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BA0D4801-36BB-4E9A-8683-D0F4979045C2}" type="slidenum">
              <a:rPr kumimoji="1" lang="ja-JP" altLang="en-US" smtClean="0"/>
              <a:t>15</a:t>
            </a:fld>
            <a:endParaRPr kumimoji="1" lang="ja-JP" altLang="en-US"/>
          </a:p>
        </p:txBody>
      </p:sp>
      <p:sp>
        <p:nvSpPr>
          <p:cNvPr id="2" name="スライド イメージ プレースホルダー 1"/>
          <p:cNvSpPr>
            <a:spLocks noGrp="1" noRot="1" noChangeAspect="1"/>
          </p:cNvSpPr>
          <p:nvPr>
            <p:ph type="sldImg"/>
          </p:nvPr>
        </p:nvSpPr>
        <p:spPr/>
      </p:sp>
    </p:spTree>
    <p:extLst>
      <p:ext uri="{BB962C8B-B14F-4D97-AF65-F5344CB8AC3E}">
        <p14:creationId xmlns:p14="http://schemas.microsoft.com/office/powerpoint/2010/main" val="3112734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409574" y="4893133"/>
            <a:ext cx="5916613" cy="4478154"/>
          </a:xfrm>
        </p:spPr>
        <p:txBody>
          <a:bodyPr/>
          <a:lstStyle/>
          <a:p>
            <a:r>
              <a:rPr kumimoji="1" lang="ja-JP" altLang="en-US" dirty="0" smtClean="0"/>
              <a:t>認知症対応型共同生活介護の人員配置について</a:t>
            </a:r>
            <a:endParaRPr kumimoji="1" lang="en-US" altLang="ja-JP" dirty="0" smtClean="0"/>
          </a:p>
          <a:p>
            <a:endParaRPr kumimoji="1" lang="en-US" altLang="ja-JP" dirty="0" smtClean="0"/>
          </a:p>
          <a:p>
            <a:r>
              <a:rPr kumimoji="1" lang="ja-JP" altLang="en-US" dirty="0" smtClean="0"/>
              <a:t>指導事例として、</a:t>
            </a:r>
            <a:endParaRPr kumimoji="1" lang="en-US" altLang="ja-JP" dirty="0" smtClean="0"/>
          </a:p>
          <a:p>
            <a:r>
              <a:rPr kumimoji="1" lang="ja-JP" altLang="en-US" dirty="0" smtClean="0"/>
              <a:t>計画作成担当者が介護職員を兼務しているが、計画作成担当者としての勤務時間が少なく、計画作成担当者としての業務に支障をきたしている。</a:t>
            </a:r>
          </a:p>
          <a:p>
            <a:r>
              <a:rPr kumimoji="1" lang="ja-JP" altLang="en-US" dirty="0" smtClean="0"/>
              <a:t>計画作成担当者が管理者を兼務し、かつ夜勤職員としても定期的に勤務しているため、計画作成担当者、及び管理者としてのそれぞれの業務に支障をきたしている。</a:t>
            </a:r>
            <a:endParaRPr kumimoji="1" lang="en-US" altLang="ja-JP" dirty="0" smtClean="0"/>
          </a:p>
          <a:p>
            <a:r>
              <a:rPr kumimoji="1" lang="ja-JP" altLang="en-US" dirty="0" smtClean="0"/>
              <a:t>ということがありました。</a:t>
            </a:r>
            <a:endParaRPr kumimoji="1" lang="en-US" altLang="ja-JP" dirty="0" smtClean="0"/>
          </a:p>
          <a:p>
            <a:endParaRPr kumimoji="1" lang="en-US" altLang="ja-JP" dirty="0" smtClean="0"/>
          </a:p>
          <a:p>
            <a:r>
              <a:rPr kumimoji="1" lang="ja-JP" altLang="en-US" dirty="0" smtClean="0"/>
              <a:t>計画作成担当者の配置基準は、</a:t>
            </a:r>
            <a:endParaRPr kumimoji="1" lang="en-US" altLang="ja-JP" dirty="0" smtClean="0"/>
          </a:p>
          <a:p>
            <a:r>
              <a:rPr kumimoji="1" lang="ja-JP" altLang="en-US" dirty="0" smtClean="0"/>
              <a:t>指定認知症対応型共同生活介護事業所ごとに、保健医療サービス又は福祉サービスの利用に係る計画の作成に関し知識及び経験を有する者であって、認知症対応型共同生活介護計画の作成を担当させるのに適当と認められるものを、専らその職務に従事する計画作成担当者としなければならない。</a:t>
            </a:r>
            <a:endParaRPr kumimoji="1" lang="en-US" altLang="ja-JP" dirty="0" smtClean="0"/>
          </a:p>
          <a:p>
            <a:r>
              <a:rPr kumimoji="1" lang="ja-JP" altLang="en-US" dirty="0" smtClean="0"/>
              <a:t>となっていますが、利用者の処遇に支障がない場合は、糖が</a:t>
            </a:r>
            <a:r>
              <a:rPr kumimoji="1" lang="ja-JP" altLang="en-US" dirty="0" err="1" smtClean="0"/>
              <a:t>い</a:t>
            </a:r>
            <a:r>
              <a:rPr kumimoji="1" lang="ja-JP" altLang="en-US" dirty="0" smtClean="0"/>
              <a:t>事業所における田の職務に従事することができます。</a:t>
            </a:r>
            <a:endParaRPr kumimoji="1" lang="en-US" altLang="ja-JP" dirty="0" smtClean="0"/>
          </a:p>
          <a:p>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改善のポイントとしては、</a:t>
            </a:r>
          </a:p>
          <a:p>
            <a:r>
              <a:rPr kumimoji="1" lang="ja-JP" altLang="en-US" dirty="0" smtClean="0"/>
              <a:t>計画作成担当者の業務内容を確認し、それらすべてが、十分にできる限りにおいて、兼務をするようにしてください。</a:t>
            </a:r>
            <a:endParaRPr kumimoji="1" lang="en-US" altLang="ja-JP" dirty="0" smtClean="0"/>
          </a:p>
          <a:p>
            <a:r>
              <a:rPr kumimoji="1" lang="ja-JP" altLang="en-US" dirty="0" smtClean="0"/>
              <a:t>計画作成担当者としての業務が不十分で、利用者の計画の必要な変更とーをしていないなど、利用者の処遇に支障が出る場合は、兼務はできませんので、ご注意ください。</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BA0D4801-36BB-4E9A-8683-D0F4979045C2}" type="slidenum">
              <a:rPr kumimoji="1" lang="ja-JP" altLang="en-US" smtClean="0"/>
              <a:t>16</a:t>
            </a:fld>
            <a:endParaRPr kumimoji="1" lang="ja-JP" altLang="en-US"/>
          </a:p>
        </p:txBody>
      </p:sp>
      <p:sp>
        <p:nvSpPr>
          <p:cNvPr id="2" name="スライド イメージ プレースホルダー 1"/>
          <p:cNvSpPr>
            <a:spLocks noGrp="1" noRot="1" noChangeAspect="1"/>
          </p:cNvSpPr>
          <p:nvPr>
            <p:ph type="sldImg"/>
          </p:nvPr>
        </p:nvSpPr>
        <p:spPr/>
      </p:sp>
    </p:spTree>
    <p:extLst>
      <p:ext uri="{BB962C8B-B14F-4D97-AF65-F5344CB8AC3E}">
        <p14:creationId xmlns:p14="http://schemas.microsoft.com/office/powerpoint/2010/main" val="2426962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409574" y="4893133"/>
            <a:ext cx="5916613" cy="4478154"/>
          </a:xfrm>
        </p:spPr>
        <p:txBody>
          <a:bodyPr/>
          <a:lstStyle/>
          <a:p>
            <a:r>
              <a:rPr kumimoji="1" lang="ja-JP" altLang="en-US" dirty="0" smtClean="0"/>
              <a:t>運営推進会議について、定期巡回随時対応型訪問介護看護においては介護・医療連携推進会議について</a:t>
            </a:r>
            <a:endParaRPr kumimoji="1" lang="en-US" altLang="ja-JP" dirty="0" smtClean="0"/>
          </a:p>
          <a:p>
            <a:endParaRPr kumimoji="1" lang="en-US" altLang="ja-JP" dirty="0" smtClean="0"/>
          </a:p>
          <a:p>
            <a:endParaRPr kumimoji="1" lang="en-US" altLang="ja-JP" dirty="0" smtClean="0"/>
          </a:p>
          <a:p>
            <a:r>
              <a:rPr kumimoji="1" lang="ja-JP" altLang="en-US" dirty="0" smtClean="0"/>
              <a:t>運営推進会議及び介護・医療連携推進会議は、サービスの質の確保を目的に設置するものです。施設系サービスは概ね２カ月に１回以上、訪問系・通所系サービスにおいては概ね６カ月に１回以上開催する必要があります。開催方法として、テレビ電話装置等を活用して行うことができます。その場合は個人情報の取り扱いについて留意してください。また、運営推進会議の効率化や事業所間のネットワークの形成の観点から、複数の事業所の運営推進会議を合同開催ができます。開催する場合は、</a:t>
            </a:r>
            <a:r>
              <a:rPr lang="ja-JP" altLang="en-US" sz="1200" dirty="0" smtClean="0">
                <a:latin typeface="游ゴシック" panose="020B0400000000000000" pitchFamily="50" charset="-128"/>
                <a:ea typeface="+mn-ea"/>
              </a:rPr>
              <a:t>「</a:t>
            </a:r>
            <a:r>
              <a:rPr lang="ja-JP" altLang="ja-JP" sz="1200" dirty="0" smtClean="0">
                <a:latin typeface="游ゴシック" panose="020B0400000000000000" pitchFamily="50" charset="-128"/>
                <a:ea typeface="+mn-ea"/>
              </a:rPr>
              <a:t>利用者及び利用者家族については個人情報・プライバシーを保護すること</a:t>
            </a:r>
            <a:r>
              <a:rPr lang="ja-JP" altLang="en-US" sz="1200" dirty="0" smtClean="0">
                <a:latin typeface="游ゴシック" panose="020B0400000000000000" pitchFamily="50" charset="-128"/>
                <a:ea typeface="+mn-ea"/>
              </a:rPr>
              <a:t>」「</a:t>
            </a:r>
            <a:r>
              <a:rPr lang="ja-JP" altLang="ja-JP" sz="1200" dirty="0" smtClean="0">
                <a:latin typeface="游ゴシック" panose="020B0400000000000000" pitchFamily="50" charset="-128"/>
                <a:ea typeface="+mn-ea"/>
              </a:rPr>
              <a:t>同一の日常生活圏域内に所在する事業所であること</a:t>
            </a:r>
            <a:r>
              <a:rPr lang="ja-JP" altLang="en-US" sz="1200" dirty="0" smtClean="0">
                <a:latin typeface="游ゴシック" panose="020B0400000000000000" pitchFamily="50" charset="-128"/>
                <a:ea typeface="+mn-ea"/>
              </a:rPr>
              <a:t>」「合</a:t>
            </a:r>
            <a:r>
              <a:rPr lang="ja-JP" altLang="ja-JP" sz="1200" dirty="0" smtClean="0">
                <a:latin typeface="游ゴシック" panose="020B0400000000000000" pitchFamily="50" charset="-128"/>
                <a:ea typeface="+mn-ea"/>
              </a:rPr>
              <a:t>同で開催する回数が、１年度に開催すべき運営推進会議の開催回数の半数を超えないこと</a:t>
            </a:r>
            <a:r>
              <a:rPr lang="ja-JP" altLang="en-US" sz="1200" dirty="0" smtClean="0">
                <a:latin typeface="游ゴシック" panose="020B0400000000000000" pitchFamily="50" charset="-128"/>
                <a:ea typeface="+mn-ea"/>
              </a:rPr>
              <a:t>」「</a:t>
            </a:r>
            <a:r>
              <a:rPr lang="ja-JP" altLang="ja-JP" sz="1200" dirty="0" smtClean="0">
                <a:latin typeface="游ゴシック" panose="020B0400000000000000" pitchFamily="50" charset="-128"/>
                <a:ea typeface="+mn-ea"/>
              </a:rPr>
              <a:t>外部評価を行う運営推進会議は、単独で行う</a:t>
            </a:r>
            <a:r>
              <a:rPr lang="ja-JP" altLang="en-US" sz="1200" dirty="0" smtClean="0">
                <a:latin typeface="游ゴシック" panose="020B0400000000000000" pitchFamily="50" charset="-128"/>
                <a:ea typeface="+mn-ea"/>
              </a:rPr>
              <a:t>こと」以上の要件をみたしてください。</a:t>
            </a:r>
            <a:endParaRPr kumimoji="1" lang="en-US" altLang="ja-JP" dirty="0" smtClean="0"/>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BA0D4801-36BB-4E9A-8683-D0F4979045C2}" type="slidenum">
              <a:rPr kumimoji="1" lang="ja-JP" altLang="en-US" smtClean="0"/>
              <a:t>17</a:t>
            </a:fld>
            <a:endParaRPr kumimoji="1" lang="ja-JP" altLang="en-US"/>
          </a:p>
        </p:txBody>
      </p:sp>
      <p:sp>
        <p:nvSpPr>
          <p:cNvPr id="2" name="スライド イメージ プレースホルダー 1"/>
          <p:cNvSpPr>
            <a:spLocks noGrp="1" noRot="1" noChangeAspect="1"/>
          </p:cNvSpPr>
          <p:nvPr>
            <p:ph type="sldImg"/>
          </p:nvPr>
        </p:nvSpPr>
        <p:spPr/>
      </p:sp>
    </p:spTree>
    <p:extLst>
      <p:ext uri="{BB962C8B-B14F-4D97-AF65-F5344CB8AC3E}">
        <p14:creationId xmlns:p14="http://schemas.microsoft.com/office/powerpoint/2010/main" val="2161614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409574" y="4893133"/>
            <a:ext cx="5916613" cy="4478154"/>
          </a:xfrm>
        </p:spPr>
        <p:txBody>
          <a:bodyPr/>
          <a:lstStyle/>
          <a:p>
            <a:r>
              <a:rPr kumimoji="1" lang="ja-JP" altLang="en-US" dirty="0" smtClean="0"/>
              <a:t>自己評価・外部評価について</a:t>
            </a:r>
            <a:endParaRPr kumimoji="1" lang="en-US" altLang="ja-JP" dirty="0" smtClean="0"/>
          </a:p>
          <a:p>
            <a:endParaRPr kumimoji="1" lang="en-US" altLang="ja-JP" dirty="0" smtClean="0"/>
          </a:p>
          <a:p>
            <a:r>
              <a:rPr kumimoji="1" lang="ja-JP" altLang="en-US" sz="1200" b="0" dirty="0" smtClean="0">
                <a:solidFill>
                  <a:schemeClr val="tx1">
                    <a:lumMod val="85000"/>
                    <a:lumOff val="15000"/>
                  </a:schemeClr>
                </a:solidFill>
                <a:latin typeface="游ゴシック" panose="020B0400000000000000" pitchFamily="50" charset="-128"/>
                <a:ea typeface="+mn-ea"/>
              </a:rPr>
              <a:t>認知症対応型共同生活介護、小規模多機能型居宅介護、看護小規模多機能型居宅介護、定期巡回随時対応型訪問介護看護において、</a:t>
            </a:r>
            <a:r>
              <a:rPr kumimoji="1" lang="ja-JP" altLang="en-US" dirty="0" smtClean="0"/>
              <a:t>年に１回以上、自己評価及び外部評価が行われていない事例が見受けられました。　サービスの改善及び質の向上を目的として、各事業所が自ら提供するサービスについて評価・点検（自己評価）を行うとともに、当該自己評価結果について運営推進会議等において第三者の観点からサービスの評価（外部評価）を行ってください。自己評価及び外部評価の結果は、介護サービス情報公開システムの活用などで公表してください。以上をもちまして、集団指導を終わります。吹田市電子申込システムより、集団指導受講報告を行ってください。お疲れ様で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BA0D4801-36BB-4E9A-8683-D0F4979045C2}" type="slidenum">
              <a:rPr kumimoji="1" lang="ja-JP" altLang="en-US" smtClean="0"/>
              <a:t>18</a:t>
            </a:fld>
            <a:endParaRPr kumimoji="1" lang="ja-JP" altLang="en-US"/>
          </a:p>
        </p:txBody>
      </p:sp>
      <p:sp>
        <p:nvSpPr>
          <p:cNvPr id="2" name="スライド イメージ プレースホルダー 1"/>
          <p:cNvSpPr>
            <a:spLocks noGrp="1" noRot="1" noChangeAspect="1"/>
          </p:cNvSpPr>
          <p:nvPr>
            <p:ph type="sldImg"/>
          </p:nvPr>
        </p:nvSpPr>
        <p:spPr/>
      </p:sp>
    </p:spTree>
    <p:extLst>
      <p:ext uri="{BB962C8B-B14F-4D97-AF65-F5344CB8AC3E}">
        <p14:creationId xmlns:p14="http://schemas.microsoft.com/office/powerpoint/2010/main" val="1497336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39775"/>
            <a:ext cx="6573837" cy="3698875"/>
          </a:xfrm>
        </p:spPr>
      </p:sp>
      <p:sp>
        <p:nvSpPr>
          <p:cNvPr id="3" name="Notes Placeholder 2"/>
          <p:cNvSpPr>
            <a:spLocks noGrp="1"/>
          </p:cNvSpPr>
          <p:nvPr>
            <p:ph type="body" idx="1"/>
          </p:nvPr>
        </p:nvSpPr>
        <p:spPr/>
        <p:txBody>
          <a:bodyPr>
            <a:normAutofit/>
          </a:bodyPr>
          <a:lstStyle/>
          <a:p>
            <a:pPr marL="0" indent="0">
              <a:buNone/>
            </a:pPr>
            <a:r>
              <a:rPr lang="ja-JP" altLang="en-US" sz="1200" dirty="0" smtClean="0"/>
              <a:t>次に、福祉指導監査室へのお問い合わせについてです。</a:t>
            </a:r>
            <a:endParaRPr lang="en-US" altLang="ja-JP" sz="1200" dirty="0" smtClean="0"/>
          </a:p>
          <a:p>
            <a:pPr marL="0" indent="0">
              <a:buNone/>
            </a:pPr>
            <a:r>
              <a:rPr lang="ja-JP" altLang="en-US" sz="1200" dirty="0" smtClean="0"/>
              <a:t>令和６年度８月から各サービスごとに問い合わせ先電話番号を分けております。</a:t>
            </a:r>
            <a:endParaRPr lang="en-US" altLang="ja-JP" sz="1200" dirty="0" smtClean="0"/>
          </a:p>
          <a:p>
            <a:pPr marL="0" indent="0">
              <a:buNone/>
            </a:pPr>
            <a:r>
              <a:rPr lang="ja-JP" altLang="en-US" sz="1200" dirty="0" smtClean="0"/>
              <a:t>居宅サービス担当、地域密着型サービス担当は今までの電話番号から変わっておりますのでご注意ください。</a:t>
            </a:r>
            <a:endParaRPr lang="en-US" altLang="ja-JP" sz="1200" dirty="0" smtClean="0"/>
          </a:p>
          <a:p>
            <a:pPr marL="0" indent="0">
              <a:buNone/>
            </a:pPr>
            <a:r>
              <a:rPr lang="ja-JP" altLang="en-US" sz="1200" dirty="0" smtClean="0"/>
              <a:t>メールアドレスは変更ありません。</a:t>
            </a:r>
            <a:endParaRPr lang="en-US" altLang="ja-JP" sz="1200" dirty="0" smtClean="0"/>
          </a:p>
          <a:p>
            <a:pPr marL="0" indent="0">
              <a:buNone/>
            </a:pPr>
            <a:endParaRPr lang="en-US" altLang="ja-JP" sz="1200" dirty="0" smtClean="0"/>
          </a:p>
          <a:p>
            <a:r>
              <a:rPr lang="ja-JP" altLang="en-US" sz="1200" dirty="0" smtClean="0"/>
              <a:t>また、繰り返しとなりますが、</a:t>
            </a:r>
            <a:r>
              <a:rPr kumimoji="1" lang="ja-JP" altLang="en-US" dirty="0" smtClean="0"/>
              <a:t>お問い合わせについては、基本的に質問票で受け付けています。</a:t>
            </a:r>
          </a:p>
          <a:p>
            <a:r>
              <a:rPr kumimoji="1" lang="ja-JP" altLang="en-US" dirty="0" smtClean="0"/>
              <a:t>ホームページに事業者質問票を掲載しておりますので、ご利用ください。</a:t>
            </a:r>
          </a:p>
        </p:txBody>
      </p:sp>
      <p:sp>
        <p:nvSpPr>
          <p:cNvPr id="4" name="Slide Number Placeholder 3"/>
          <p:cNvSpPr>
            <a:spLocks noGrp="1"/>
          </p:cNvSpPr>
          <p:nvPr>
            <p:ph type="sldNum" sz="quarter" idx="10"/>
          </p:nvPr>
        </p:nvSpPr>
        <p:spPr/>
        <p:txBody>
          <a:bodyPr/>
          <a:lstStyle/>
          <a:p>
            <a:fld id="{FE16532C-7DFC-4EC2-AFA5-3731AA0E8AFA}" type="slidenum">
              <a:rPr lang="en-US" smtClean="0"/>
              <a:pPr/>
              <a:t>19</a:t>
            </a:fld>
            <a:endParaRPr lang="en-US" dirty="0"/>
          </a:p>
        </p:txBody>
      </p:sp>
    </p:spTree>
    <p:extLst>
      <p:ext uri="{BB962C8B-B14F-4D97-AF65-F5344CB8AC3E}">
        <p14:creationId xmlns:p14="http://schemas.microsoft.com/office/powerpoint/2010/main" val="81738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409575" y="5024450"/>
            <a:ext cx="5388610" cy="3884861"/>
          </a:xfrm>
        </p:spPr>
        <p:txBody>
          <a:bodyPr/>
          <a:lstStyle/>
          <a:p>
            <a:r>
              <a:rPr kumimoji="1" lang="ja-JP" altLang="en-US" dirty="0" smtClean="0"/>
              <a:t>目次です。</a:t>
            </a:r>
            <a:endParaRPr kumimoji="1" lang="en-US" altLang="ja-JP" dirty="0" smtClean="0"/>
          </a:p>
          <a:p>
            <a:endParaRPr kumimoji="1" lang="en-US" altLang="ja-JP" dirty="0" smtClean="0"/>
          </a:p>
          <a:p>
            <a:r>
              <a:rPr kumimoji="1" lang="ja-JP" altLang="en-US" dirty="0" smtClean="0"/>
              <a:t>全部で十</a:t>
            </a:r>
            <a:r>
              <a:rPr kumimoji="1" lang="ja-JP" altLang="en-US" dirty="0" smtClean="0">
                <a:solidFill>
                  <a:srgbClr val="FF0000"/>
                </a:solidFill>
              </a:rPr>
              <a:t>三</a:t>
            </a:r>
            <a:r>
              <a:rPr kumimoji="1" lang="ja-JP" altLang="en-US" dirty="0" smtClean="0"/>
              <a:t>項目です。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内容は、地域密着型サービス共通のものや、特定のサービスに限定したものがあります。</a:t>
            </a:r>
          </a:p>
          <a:p>
            <a:endParaRPr kumimoji="1" lang="en-US" altLang="ja-JP" dirty="0" smtClean="0"/>
          </a:p>
          <a:p>
            <a:r>
              <a:rPr kumimoji="1" lang="ja-JP" altLang="en-US" dirty="0" smtClean="0"/>
              <a:t>一番から順番に説明していきます。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BA0D4801-36BB-4E9A-8683-D0F4979045C2}" type="slidenum">
              <a:rPr kumimoji="1" lang="ja-JP" altLang="en-US" smtClean="0"/>
              <a:t>2</a:t>
            </a:fld>
            <a:endParaRPr kumimoji="1" lang="ja-JP" altLang="en-US"/>
          </a:p>
        </p:txBody>
      </p:sp>
      <p:sp>
        <p:nvSpPr>
          <p:cNvPr id="2" name="スライド イメージ プレースホルダー 1"/>
          <p:cNvSpPr>
            <a:spLocks noGrp="1" noRot="1" noChangeAspect="1"/>
          </p:cNvSpPr>
          <p:nvPr>
            <p:ph type="sldImg"/>
          </p:nvPr>
        </p:nvSpPr>
        <p:spPr/>
      </p:sp>
    </p:spTree>
    <p:extLst>
      <p:ext uri="{BB962C8B-B14F-4D97-AF65-F5344CB8AC3E}">
        <p14:creationId xmlns:p14="http://schemas.microsoft.com/office/powerpoint/2010/main" val="1735210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39775"/>
            <a:ext cx="6573837" cy="3698875"/>
          </a:xfrm>
        </p:spPr>
      </p:sp>
      <p:sp>
        <p:nvSpPr>
          <p:cNvPr id="3" name="Notes Placeholder 2"/>
          <p:cNvSpPr>
            <a:spLocks noGrp="1"/>
          </p:cNvSpPr>
          <p:nvPr>
            <p:ph type="body" idx="1"/>
          </p:nvPr>
        </p:nvSpPr>
        <p:spPr/>
        <p:txBody>
          <a:bodyPr>
            <a:normAutofit/>
          </a:bodyPr>
          <a:lstStyle/>
          <a:p>
            <a:endParaRPr lang="ja-JP" altLang="ja-JP"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16532C-7DFC-4EC2-AFA5-3731AA0E8AFA}" type="slidenum">
              <a:rPr kumimoji="1"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1"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4506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39775"/>
            <a:ext cx="6573837" cy="3698875"/>
          </a:xfrm>
        </p:spPr>
      </p:sp>
      <p:sp>
        <p:nvSpPr>
          <p:cNvPr id="3" name="Notes Placeholder 2"/>
          <p:cNvSpPr>
            <a:spLocks noGrp="1"/>
          </p:cNvSpPr>
          <p:nvPr>
            <p:ph type="body" idx="1"/>
          </p:nvPr>
        </p:nvSpPr>
        <p:spPr/>
        <p:txBody>
          <a:bodyPr>
            <a:normAutofit/>
          </a:bodyPr>
          <a:lstStyle/>
          <a:p>
            <a:endParaRPr lang="ja-JP"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16532C-7DFC-4EC2-AFA5-3731AA0E8AFA}" type="slidenum">
              <a:rPr kumimoji="1" lang="en-US" altLang="ja-JP"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80651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409575" y="5169705"/>
            <a:ext cx="5388610" cy="3884861"/>
          </a:xfrm>
        </p:spPr>
        <p:txBody>
          <a:bodyPr/>
          <a:lstStyle/>
          <a:p>
            <a:r>
              <a:rPr kumimoji="1" lang="ja-JP" altLang="en-US" dirty="0" smtClean="0"/>
              <a:t>人員基準欠如についてです。</a:t>
            </a:r>
            <a:endParaRPr kumimoji="1" lang="en-US" altLang="ja-JP" dirty="0" smtClean="0"/>
          </a:p>
          <a:p>
            <a:endParaRPr kumimoji="1" lang="en-US" altLang="ja-JP" dirty="0" smtClean="0"/>
          </a:p>
          <a:p>
            <a:r>
              <a:rPr kumimoji="1" lang="ja-JP" altLang="en-US" dirty="0" smtClean="0"/>
              <a:t>指導事例として、</a:t>
            </a:r>
            <a:endParaRPr kumimoji="1" lang="en-US" altLang="ja-JP" dirty="0" smtClean="0"/>
          </a:p>
          <a:p>
            <a:r>
              <a:rPr kumimoji="1" lang="ja-JP" altLang="en-US" sz="1200" dirty="0" smtClean="0">
                <a:solidFill>
                  <a:schemeClr val="tx1">
                    <a:lumMod val="85000"/>
                    <a:lumOff val="15000"/>
                  </a:schemeClr>
                </a:solidFill>
                <a:latin typeface="游ゴシック" panose="020B0400000000000000" pitchFamily="50" charset="-128"/>
                <a:ea typeface="+mn-ea"/>
              </a:rPr>
              <a:t>基準上必要な人員配置ができていない</a:t>
            </a:r>
            <a:endParaRPr kumimoji="1" lang="en-US" altLang="ja-JP" sz="1200" dirty="0" smtClean="0">
              <a:solidFill>
                <a:schemeClr val="tx1">
                  <a:lumMod val="85000"/>
                  <a:lumOff val="15000"/>
                </a:schemeClr>
              </a:solidFill>
              <a:latin typeface="游ゴシック" panose="020B0400000000000000" pitchFamily="50" charset="-128"/>
              <a:ea typeface="+mn-ea"/>
            </a:endParaRPr>
          </a:p>
          <a:p>
            <a:r>
              <a:rPr kumimoji="1" lang="ja-JP" altLang="en-US" sz="1200" dirty="0" smtClean="0">
                <a:solidFill>
                  <a:schemeClr val="tx1">
                    <a:lumMod val="85000"/>
                    <a:lumOff val="15000"/>
                  </a:schemeClr>
                </a:solidFill>
                <a:latin typeface="游ゴシック" panose="020B0400000000000000" pitchFamily="50" charset="-128"/>
                <a:ea typeface="+mn-ea"/>
              </a:rPr>
              <a:t>ということがありました。</a:t>
            </a:r>
            <a:endParaRPr kumimoji="1" lang="en-US" altLang="ja-JP" sz="1200" dirty="0" smtClean="0">
              <a:solidFill>
                <a:schemeClr val="tx1">
                  <a:lumMod val="85000"/>
                  <a:lumOff val="15000"/>
                </a:schemeClr>
              </a:solidFill>
              <a:latin typeface="游ゴシック" panose="020B0400000000000000" pitchFamily="50" charset="-128"/>
              <a:ea typeface="+mn-ea"/>
            </a:endParaRPr>
          </a:p>
          <a:p>
            <a:endParaRPr kumimoji="1" lang="en-US" altLang="ja-JP" sz="1200" dirty="0" smtClean="0">
              <a:solidFill>
                <a:schemeClr val="tx1">
                  <a:lumMod val="85000"/>
                  <a:lumOff val="15000"/>
                </a:schemeClr>
              </a:solidFill>
              <a:latin typeface="游ゴシック" panose="020B0400000000000000" pitchFamily="50" charset="-128"/>
              <a:ea typeface="+mn-ea"/>
            </a:endParaRPr>
          </a:p>
          <a:p>
            <a:r>
              <a:rPr kumimoji="1" lang="ja-JP" altLang="en-US" dirty="0" smtClean="0"/>
              <a:t>改善のポイントとしては、</a:t>
            </a:r>
            <a:endParaRPr kumimoji="1" lang="en-US" altLang="ja-JP" dirty="0" smtClean="0"/>
          </a:p>
          <a:p>
            <a:r>
              <a:rPr kumimoji="1" lang="ja-JP" altLang="en-US" dirty="0" smtClean="0"/>
              <a:t>必要な因数が確保されなくなった場合は、人員を補充するなど、送球に改善し、サービスの提供に支障のないようにしてください。</a:t>
            </a:r>
            <a:endParaRPr kumimoji="1" lang="en-US" altLang="ja-JP" dirty="0" smtClean="0"/>
          </a:p>
          <a:p>
            <a:endParaRPr kumimoji="1" lang="en-US" altLang="ja-JP" dirty="0" smtClean="0"/>
          </a:p>
          <a:p>
            <a:r>
              <a:rPr kumimoji="1" lang="ja-JP" altLang="en-US" dirty="0" smtClean="0"/>
              <a:t>なお、人員基準を満たさなくなった場合は、速やかに福祉指導監査室に相談してください。</a:t>
            </a:r>
            <a:endParaRPr kumimoji="1" lang="en-US" altLang="ja-JP" dirty="0" smtClean="0"/>
          </a:p>
          <a:p>
            <a:endParaRPr kumimoji="1" lang="en-US" altLang="ja-JP" dirty="0" smtClean="0"/>
          </a:p>
          <a:p>
            <a:r>
              <a:rPr kumimoji="1" lang="ja-JP" altLang="en-US" dirty="0" smtClean="0"/>
              <a:t>票に記載の通り、人員基準欠如違反にあたる場合は、減産になる場合があります。</a:t>
            </a:r>
            <a:endParaRPr kumimoji="1" lang="en-US" altLang="ja-JP" dirty="0" smtClean="0"/>
          </a:p>
          <a:p>
            <a:r>
              <a:rPr kumimoji="1" lang="ja-JP" altLang="en-US" dirty="0" smtClean="0"/>
              <a:t>減産の適用が必要な場合も、必ず福祉指導監査室に、ご連絡ください。</a:t>
            </a:r>
          </a:p>
        </p:txBody>
      </p:sp>
      <p:sp>
        <p:nvSpPr>
          <p:cNvPr id="4" name="スライド番号プレースホルダー 3"/>
          <p:cNvSpPr>
            <a:spLocks noGrp="1"/>
          </p:cNvSpPr>
          <p:nvPr>
            <p:ph type="sldNum" sz="quarter" idx="10"/>
          </p:nvPr>
        </p:nvSpPr>
        <p:spPr/>
        <p:txBody>
          <a:bodyPr/>
          <a:lstStyle/>
          <a:p>
            <a:fld id="{BA0D4801-36BB-4E9A-8683-D0F4979045C2}" type="slidenum">
              <a:rPr kumimoji="1" lang="ja-JP" altLang="en-US" smtClean="0"/>
              <a:t>3</a:t>
            </a:fld>
            <a:endParaRPr kumimoji="1" lang="ja-JP" altLang="en-US"/>
          </a:p>
        </p:txBody>
      </p:sp>
      <p:sp>
        <p:nvSpPr>
          <p:cNvPr id="2" name="スライド イメージ プレースホルダー 1"/>
          <p:cNvSpPr>
            <a:spLocks noGrp="1" noRot="1" noChangeAspect="1"/>
          </p:cNvSpPr>
          <p:nvPr>
            <p:ph type="sldImg"/>
          </p:nvPr>
        </p:nvSpPr>
        <p:spPr/>
      </p:sp>
    </p:spTree>
    <p:extLst>
      <p:ext uri="{BB962C8B-B14F-4D97-AF65-F5344CB8AC3E}">
        <p14:creationId xmlns:p14="http://schemas.microsoft.com/office/powerpoint/2010/main" val="2000649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409572" y="3662566"/>
            <a:ext cx="5916613" cy="5520345"/>
          </a:xfrm>
        </p:spPr>
        <p:txBody>
          <a:bodyPr/>
          <a:lstStyle/>
          <a:p>
            <a:r>
              <a:rPr kumimoji="1" lang="ja-JP" altLang="en-US" dirty="0" smtClean="0"/>
              <a:t>た市町村の火保険ジャの利用についてです。</a:t>
            </a:r>
            <a:endParaRPr kumimoji="1" lang="en-US" altLang="ja-JP" dirty="0" smtClean="0"/>
          </a:p>
          <a:p>
            <a:r>
              <a:rPr kumimoji="1" lang="ja-JP" altLang="en-US" dirty="0" smtClean="0"/>
              <a:t>指導事例として、</a:t>
            </a:r>
            <a:endParaRPr kumimoji="1" lang="en-US" altLang="ja-JP" dirty="0" smtClean="0"/>
          </a:p>
          <a:p>
            <a:r>
              <a:rPr kumimoji="1" lang="ja-JP" altLang="en-US" dirty="0" smtClean="0"/>
              <a:t>た市町村の火保険ジャを、糖が</a:t>
            </a:r>
            <a:r>
              <a:rPr kumimoji="1" lang="ja-JP" altLang="en-US" dirty="0" err="1" smtClean="0"/>
              <a:t>い</a:t>
            </a:r>
            <a:r>
              <a:rPr kumimoji="1" lang="ja-JP" altLang="en-US" dirty="0" smtClean="0"/>
              <a:t>市町村及び、吹田市の許可なく受け入れている。</a:t>
            </a:r>
          </a:p>
          <a:p>
            <a:r>
              <a:rPr kumimoji="1" lang="ja-JP" altLang="en-US" dirty="0" smtClean="0"/>
              <a:t>た市町村の火保険ジャの住民票を直接、吹田市内の</a:t>
            </a:r>
            <a:r>
              <a:rPr kumimoji="1" lang="ja-JP" altLang="en-US" sz="1200" dirty="0" smtClean="0">
                <a:solidFill>
                  <a:schemeClr val="tx1">
                    <a:lumMod val="85000"/>
                    <a:lumOff val="15000"/>
                  </a:schemeClr>
                </a:solidFill>
                <a:latin typeface="游ゴシック" panose="020B0400000000000000" pitchFamily="50" charset="-128"/>
                <a:ea typeface="+mn-ea"/>
              </a:rPr>
              <a:t>認知症対応型共同生活介護事業所</a:t>
            </a:r>
            <a:r>
              <a:rPr kumimoji="1" lang="ja-JP" altLang="en-US" dirty="0" smtClean="0"/>
              <a:t>などに異動させている。</a:t>
            </a:r>
          </a:p>
          <a:p>
            <a:r>
              <a:rPr kumimoji="1" lang="ja-JP" altLang="en-US" dirty="0" smtClean="0"/>
              <a:t>ということがありました。</a:t>
            </a:r>
            <a:endParaRPr kumimoji="1" lang="en-US" altLang="ja-JP" dirty="0" smtClean="0"/>
          </a:p>
          <a:p>
            <a:r>
              <a:rPr kumimoji="1" lang="ja-JP" altLang="en-US" dirty="0" smtClean="0"/>
              <a:t>地域密着型サービスは、高齢者が可能な限り、住み慣れた身近な地域において、きめ細かい介護サービスを受けながら、生活を継続できるようにとの配慮から、原則、吹田市の火保険者のみが、吹田市の地域密着型サービスを利用できることとなっています。</a:t>
            </a:r>
            <a:endParaRPr kumimoji="1" lang="en-US" altLang="ja-JP" dirty="0" smtClean="0"/>
          </a:p>
          <a:p>
            <a:r>
              <a:rPr kumimoji="1" lang="ja-JP" altLang="en-US" dirty="0" smtClean="0"/>
              <a:t>ニンチショウ対応型共同生活介護・地域密着ガタ特別養護老人ホームにおいて、ジギョウショの所在地を住所とした転入は、明らかに、本サービス利用を目的としたものであり、本来の地域密着型サービスの制度の趣旨とは異なりますのでご留意ください。</a:t>
            </a:r>
          </a:p>
          <a:p>
            <a:r>
              <a:rPr kumimoji="1" lang="ja-JP" altLang="en-US" dirty="0" smtClean="0"/>
              <a:t>例外として、</a:t>
            </a:r>
            <a:r>
              <a:rPr kumimoji="1" lang="ja-JP" altLang="en-US" dirty="0" err="1" smtClean="0"/>
              <a:t>た</a:t>
            </a:r>
            <a:r>
              <a:rPr kumimoji="1" lang="ja-JP" altLang="en-US" dirty="0" smtClean="0"/>
              <a:t>市町村の火保険ジャが、居住地に住所登録を継続することができない理由があり、吹田市に住民登録を変更することがやむを得ない場合で、居住しているた市町村ナイの介護サービスジギョウショの利用が困難である場合にかぎり、吹田市への転入による地域密着型サービスの利用を認めています。</a:t>
            </a:r>
          </a:p>
          <a:p>
            <a:endParaRPr kumimoji="1" lang="en-US" altLang="ja-JP" dirty="0" smtClean="0"/>
          </a:p>
          <a:p>
            <a:r>
              <a:rPr kumimoji="1" lang="ja-JP" altLang="en-US" dirty="0" smtClean="0"/>
              <a:t>改善のポイントとしては、</a:t>
            </a:r>
            <a:endParaRPr kumimoji="1" lang="en-US" altLang="ja-JP" dirty="0" smtClean="0"/>
          </a:p>
          <a:p>
            <a:r>
              <a:rPr kumimoji="1" lang="ja-JP" altLang="en-US" dirty="0" smtClean="0"/>
              <a:t>利用契約前に、必要な火保険者証の確認、アセスメント等を行い、吹田市の地域密着型サービスを利用できるか、必ず確認をしてください。</a:t>
            </a:r>
          </a:p>
          <a:p>
            <a:r>
              <a:rPr kumimoji="1" lang="ja-JP" altLang="en-US" dirty="0" smtClean="0"/>
              <a:t>また、</a:t>
            </a:r>
            <a:r>
              <a:rPr kumimoji="1" lang="ja-JP" altLang="en-US" dirty="0" err="1" smtClean="0"/>
              <a:t>た</a:t>
            </a:r>
            <a:r>
              <a:rPr kumimoji="1" lang="ja-JP" altLang="en-US" dirty="0" smtClean="0"/>
              <a:t>市町村の火保険ジャから、災害や虐待当のやむを得ない事情での利用相談があれば、吹田市福祉指導監査室、及び保険者の市町村に、必ず事前に相談してください。</a:t>
            </a:r>
          </a:p>
          <a:p>
            <a:r>
              <a:rPr kumimoji="1" lang="ja-JP" altLang="en-US" dirty="0" smtClean="0"/>
              <a:t>事業所で勝手に判断して、利用を開始することは、絶対に無いようにしてください。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BA0D4801-36BB-4E9A-8683-D0F4979045C2}" type="slidenum">
              <a:rPr kumimoji="1" lang="ja-JP" altLang="en-US" smtClean="0"/>
              <a:t>4</a:t>
            </a:fld>
            <a:endParaRPr kumimoji="1" lang="ja-JP" altLang="en-US" dirty="0"/>
          </a:p>
        </p:txBody>
      </p:sp>
      <p:sp>
        <p:nvSpPr>
          <p:cNvPr id="2" name="スライド イメージ プレースホルダー 1"/>
          <p:cNvSpPr>
            <a:spLocks noGrp="1" noRot="1" noChangeAspect="1"/>
          </p:cNvSpPr>
          <p:nvPr>
            <p:ph type="sldImg"/>
          </p:nvPr>
        </p:nvSpPr>
        <p:spPr>
          <a:xfrm>
            <a:off x="409575" y="182563"/>
            <a:ext cx="5916613" cy="3328987"/>
          </a:xfrm>
        </p:spPr>
      </p:sp>
    </p:spTree>
    <p:extLst>
      <p:ext uri="{BB962C8B-B14F-4D97-AF65-F5344CB8AC3E}">
        <p14:creationId xmlns:p14="http://schemas.microsoft.com/office/powerpoint/2010/main" val="2639404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409575" y="5024450"/>
            <a:ext cx="5388610" cy="3884861"/>
          </a:xfrm>
        </p:spPr>
        <p:txBody>
          <a:bodyPr/>
          <a:lstStyle/>
          <a:p>
            <a:r>
              <a:rPr kumimoji="1" lang="ja-JP" altLang="en-US" dirty="0" smtClean="0"/>
              <a:t>各種マニュアルの整備について</a:t>
            </a:r>
            <a:endParaRPr kumimoji="1" lang="en-US" altLang="ja-JP" dirty="0" smtClean="0"/>
          </a:p>
          <a:p>
            <a:endParaRPr kumimoji="1" lang="en-US" altLang="ja-JP" dirty="0" smtClean="0"/>
          </a:p>
          <a:p>
            <a:r>
              <a:rPr kumimoji="1" lang="ja-JP" altLang="en-US" dirty="0" smtClean="0"/>
              <a:t>指導事例として、</a:t>
            </a:r>
            <a:endParaRPr kumimoji="1" lang="en-US" altLang="ja-JP" dirty="0" smtClean="0"/>
          </a:p>
          <a:p>
            <a:r>
              <a:rPr kumimoji="1" lang="ja-JP" altLang="en-US" dirty="0" smtClean="0"/>
              <a:t>必要なマニュアルの整備が行われていない。</a:t>
            </a:r>
          </a:p>
          <a:p>
            <a:r>
              <a:rPr kumimoji="1" lang="ja-JP" altLang="en-US" dirty="0" smtClean="0"/>
              <a:t>従業員がマニュアルがあることを知らない。</a:t>
            </a:r>
            <a:endParaRPr kumimoji="1" lang="en-US" altLang="ja-JP" dirty="0" smtClean="0"/>
          </a:p>
          <a:p>
            <a:r>
              <a:rPr kumimoji="1" lang="ja-JP" altLang="en-US" dirty="0" smtClean="0"/>
              <a:t>ということがありました。</a:t>
            </a:r>
            <a:endParaRPr kumimoji="1" lang="en-US" altLang="ja-JP" dirty="0" smtClean="0"/>
          </a:p>
          <a:p>
            <a:endParaRPr kumimoji="1" lang="en-US" altLang="ja-JP" dirty="0" smtClean="0"/>
          </a:p>
          <a:p>
            <a:r>
              <a:rPr kumimoji="1" lang="ja-JP" altLang="en-US" dirty="0" smtClean="0"/>
              <a:t>改善のポイントとしては、</a:t>
            </a:r>
          </a:p>
          <a:p>
            <a:r>
              <a:rPr kumimoji="1" lang="ja-JP" altLang="en-US" dirty="0" smtClean="0"/>
              <a:t>緊急時の対応、事故発生時当の対応、苦情に対する処理方法、高齢者虐待防止、しん</a:t>
            </a:r>
            <a:r>
              <a:rPr kumimoji="1" lang="ja-JP" altLang="en-US" dirty="0" err="1" smtClean="0"/>
              <a:t>たい</a:t>
            </a:r>
            <a:r>
              <a:rPr kumimoji="1" lang="ja-JP" altLang="en-US" dirty="0" smtClean="0"/>
              <a:t>拘束、感染予防対策、火災、水害、土砂災害、地震当の非常災害対策当のマニュアルを整備し、事業所に設置するとともに、必ず従業者に周知してください。</a:t>
            </a:r>
          </a:p>
          <a:p>
            <a:endParaRPr kumimoji="1" lang="ja-JP" altLang="en-US" dirty="0" smtClean="0"/>
          </a:p>
          <a:p>
            <a:r>
              <a:rPr kumimoji="1" lang="ja-JP" altLang="en-US" dirty="0" smtClean="0"/>
              <a:t>また、防犯対策についてもマニュアルを整備し、防犯訓練を実施するなど、防犯体制の整備に努めてください。</a:t>
            </a:r>
            <a:endParaRPr kumimoji="1" lang="en-US" altLang="ja-JP" dirty="0" smtClean="0"/>
          </a:p>
          <a:p>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コウセイ労働省のホームページなどを参考にし、必要なマニュアルの整備をしてください。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BA0D4801-36BB-4E9A-8683-D0F4979045C2}" type="slidenum">
              <a:rPr kumimoji="1" lang="ja-JP" altLang="en-US" smtClean="0"/>
              <a:t>5</a:t>
            </a:fld>
            <a:endParaRPr kumimoji="1" lang="ja-JP" altLang="en-US"/>
          </a:p>
        </p:txBody>
      </p:sp>
      <p:sp>
        <p:nvSpPr>
          <p:cNvPr id="2" name="スライド イメージ プレースホルダー 1"/>
          <p:cNvSpPr>
            <a:spLocks noGrp="1" noRot="1" noChangeAspect="1"/>
          </p:cNvSpPr>
          <p:nvPr>
            <p:ph type="sldImg"/>
          </p:nvPr>
        </p:nvSpPr>
        <p:spPr/>
      </p:sp>
    </p:spTree>
    <p:extLst>
      <p:ext uri="{BB962C8B-B14F-4D97-AF65-F5344CB8AC3E}">
        <p14:creationId xmlns:p14="http://schemas.microsoft.com/office/powerpoint/2010/main" val="2214149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409575" y="3922885"/>
            <a:ext cx="5916613" cy="5448401"/>
          </a:xfrm>
        </p:spPr>
        <p:txBody>
          <a:bodyPr/>
          <a:lstStyle/>
          <a:p>
            <a:r>
              <a:rPr kumimoji="1" lang="ja-JP" altLang="en-US" dirty="0" smtClean="0"/>
              <a:t>計画の作成についてです。</a:t>
            </a:r>
            <a:endParaRPr kumimoji="1" lang="en-US" altLang="ja-JP" dirty="0" smtClean="0"/>
          </a:p>
          <a:p>
            <a:endParaRPr kumimoji="1" lang="en-US" altLang="ja-JP" dirty="0" smtClean="0"/>
          </a:p>
          <a:p>
            <a:r>
              <a:rPr kumimoji="1" lang="ja-JP" altLang="en-US" dirty="0" smtClean="0"/>
              <a:t>指導事例として、</a:t>
            </a:r>
            <a:endParaRPr kumimoji="1" lang="en-US" altLang="ja-JP" dirty="0" smtClean="0"/>
          </a:p>
          <a:p>
            <a:r>
              <a:rPr kumimoji="1" lang="ja-JP" altLang="en-US" dirty="0" smtClean="0"/>
              <a:t>利用者の心身の状況、希望、及びその置かれている環境を踏まえた計画の作成が行われていない。</a:t>
            </a:r>
          </a:p>
          <a:p>
            <a:r>
              <a:rPr kumimoji="1" lang="ja-JP" altLang="en-US" dirty="0" smtClean="0"/>
              <a:t>アセスメントやモニタリング、サービス担当者会疑の記録が不十分。</a:t>
            </a:r>
          </a:p>
          <a:p>
            <a:r>
              <a:rPr kumimoji="1" lang="ja-JP" altLang="en-US" dirty="0" smtClean="0"/>
              <a:t>計画の内容について、利用者、又は家族に対し、説明し、同意を得ていない、あるいは書面を交付していない。</a:t>
            </a:r>
          </a:p>
          <a:p>
            <a:r>
              <a:rPr kumimoji="1" lang="ja-JP" altLang="en-US" dirty="0" smtClean="0"/>
              <a:t>利用者の状態の変化に応じて、適宜、計画の見直しや、変更がなされていない。</a:t>
            </a:r>
          </a:p>
          <a:p>
            <a:r>
              <a:rPr kumimoji="1" lang="ja-JP" altLang="en-US" dirty="0" smtClean="0"/>
              <a:t>ほかの職種の職員と、協議を実施していない。実施していても記録がなされていない。</a:t>
            </a:r>
          </a:p>
          <a:p>
            <a:r>
              <a:rPr kumimoji="1" lang="ja-JP" altLang="en-US" dirty="0" smtClean="0"/>
              <a:t>ということがありました。</a:t>
            </a:r>
            <a:endParaRPr kumimoji="1" lang="en-US" altLang="ja-JP" dirty="0" smtClean="0"/>
          </a:p>
          <a:p>
            <a:endParaRPr kumimoji="1" lang="en-US" altLang="ja-JP" dirty="0" smtClean="0"/>
          </a:p>
          <a:p>
            <a:r>
              <a:rPr kumimoji="1" lang="ja-JP" altLang="en-US" dirty="0" smtClean="0"/>
              <a:t>改善のポイントとしては、</a:t>
            </a:r>
          </a:p>
          <a:p>
            <a:r>
              <a:rPr kumimoji="1" lang="ja-JP" altLang="en-US" dirty="0" smtClean="0"/>
              <a:t>計画作成担当者は、利用者の心身の状況、希望、及びその置かれている環境を踏まえて、田の解語従業者と協議の上、援助の目標、糖が</a:t>
            </a:r>
            <a:r>
              <a:rPr kumimoji="1" lang="ja-JP" altLang="en-US" dirty="0" err="1" smtClean="0"/>
              <a:t>い</a:t>
            </a:r>
            <a:r>
              <a:rPr kumimoji="1" lang="ja-JP" altLang="en-US" dirty="0" smtClean="0"/>
              <a:t>目標を達成するための具体的なサービスの内容棟を記載した計画を作成してください。</a:t>
            </a:r>
            <a:endParaRPr kumimoji="1" lang="en-US" altLang="ja-JP" dirty="0" smtClean="0"/>
          </a:p>
          <a:p>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サービス内容塔</a:t>
            </a:r>
            <a:r>
              <a:rPr kumimoji="1" lang="ja-JP" altLang="en-US" dirty="0" err="1" smtClean="0"/>
              <a:t>えの</a:t>
            </a:r>
            <a:r>
              <a:rPr kumimoji="1" lang="ja-JP" altLang="en-US" dirty="0" smtClean="0"/>
              <a:t>、利用者の意向の反映の機会を保障するため、計画の作成に当たっては、その内容塔を説明したうえで、利用者の同意を得てください。また、糖がい計画を書面等で利用者に交付してください。</a:t>
            </a:r>
          </a:p>
          <a:p>
            <a:endParaRPr kumimoji="1" lang="ja-JP" altLang="en-US" dirty="0" smtClean="0"/>
          </a:p>
          <a:p>
            <a:r>
              <a:rPr kumimoji="1" lang="ja-JP" altLang="en-US" dirty="0" smtClean="0"/>
              <a:t>計画作成後は、ほかの介護従業者、及びほかの居宅サービス棟を行う者と連携して、糖が</a:t>
            </a:r>
            <a:r>
              <a:rPr kumimoji="1" lang="ja-JP" altLang="en-US" dirty="0" err="1" smtClean="0"/>
              <a:t>い</a:t>
            </a:r>
            <a:r>
              <a:rPr kumimoji="1" lang="ja-JP" altLang="en-US" dirty="0" smtClean="0"/>
              <a:t>計画に基づいたサービスの実施状況を把握し、また、必要に応じて計画の変更をしてくださいっっっっっっっっっっ</a:t>
            </a:r>
          </a:p>
          <a:p>
            <a:endParaRPr kumimoji="1" lang="ja-JP" altLang="en-US" dirty="0" smtClean="0"/>
          </a:p>
          <a:p>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認知症対応型共同生活介護においては、計画作成担当者のうち、１名以上の者は、介護支援専門員をあてる必要があります。当該介護支援専門員は、介護支援専門員でない、ほかの計画作成担当者の業務を監督するようにしてくださ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BA0D4801-36BB-4E9A-8683-D0F4979045C2}" type="slidenum">
              <a:rPr kumimoji="1" lang="ja-JP" altLang="en-US" smtClean="0"/>
              <a:t>6</a:t>
            </a:fld>
            <a:endParaRPr kumimoji="1" lang="ja-JP" altLang="en-US"/>
          </a:p>
        </p:txBody>
      </p:sp>
      <p:sp>
        <p:nvSpPr>
          <p:cNvPr id="2" name="スライド イメージ プレースホルダー 1"/>
          <p:cNvSpPr>
            <a:spLocks noGrp="1" noRot="1" noChangeAspect="1"/>
          </p:cNvSpPr>
          <p:nvPr>
            <p:ph type="sldImg"/>
          </p:nvPr>
        </p:nvSpPr>
        <p:spPr>
          <a:xfrm>
            <a:off x="409575" y="396875"/>
            <a:ext cx="5916613" cy="3328988"/>
          </a:xfrm>
        </p:spPr>
      </p:sp>
    </p:spTree>
    <p:extLst>
      <p:ext uri="{BB962C8B-B14F-4D97-AF65-F5344CB8AC3E}">
        <p14:creationId xmlns:p14="http://schemas.microsoft.com/office/powerpoint/2010/main" val="2826293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409574" y="4809989"/>
            <a:ext cx="5916613" cy="4808811"/>
          </a:xfrm>
        </p:spPr>
        <p:txBody>
          <a:bodyPr/>
          <a:lstStyle/>
          <a:p>
            <a:r>
              <a:rPr kumimoji="1" lang="ja-JP" altLang="en-US" dirty="0" smtClean="0"/>
              <a:t>しん</a:t>
            </a:r>
            <a:r>
              <a:rPr kumimoji="1" lang="ja-JP" altLang="en-US" dirty="0" err="1" smtClean="0"/>
              <a:t>たい</a:t>
            </a:r>
            <a:r>
              <a:rPr kumimoji="1" lang="ja-JP" altLang="en-US" dirty="0" smtClean="0"/>
              <a:t>拘束廃止未実施げんさんについて</a:t>
            </a:r>
            <a:endParaRPr kumimoji="1" lang="en-US" altLang="ja-JP" dirty="0" smtClean="0"/>
          </a:p>
          <a:p>
            <a:endParaRPr kumimoji="1" lang="en-US" altLang="ja-JP" dirty="0" smtClean="0"/>
          </a:p>
          <a:p>
            <a:r>
              <a:rPr kumimoji="1" lang="ja-JP" altLang="en-US" dirty="0" smtClean="0"/>
              <a:t>指導事例、及び改善のポイントは二ページに分けて説明します。</a:t>
            </a:r>
            <a:endParaRPr kumimoji="1" lang="en-US" altLang="ja-JP" dirty="0" smtClean="0"/>
          </a:p>
          <a:p>
            <a:endParaRPr kumimoji="1" lang="en-US" altLang="ja-JP" dirty="0" smtClean="0"/>
          </a:p>
          <a:p>
            <a:r>
              <a:rPr kumimoji="1" lang="ja-JP" altLang="en-US" dirty="0" smtClean="0"/>
              <a:t>指導事例として、</a:t>
            </a:r>
            <a:endParaRPr kumimoji="1" lang="en-US" altLang="ja-JP" dirty="0" smtClean="0"/>
          </a:p>
          <a:p>
            <a:r>
              <a:rPr kumimoji="1" lang="ja-JP" altLang="en-US" dirty="0" smtClean="0"/>
              <a:t>しん</a:t>
            </a:r>
            <a:r>
              <a:rPr kumimoji="1" lang="ja-JP" altLang="en-US" dirty="0" err="1" smtClean="0"/>
              <a:t>たい</a:t>
            </a:r>
            <a:r>
              <a:rPr kumimoji="1" lang="ja-JP" altLang="en-US" dirty="0" smtClean="0"/>
              <a:t>敵拘束とーを行う場合の記録を行っていない。</a:t>
            </a:r>
          </a:p>
          <a:p>
            <a:r>
              <a:rPr kumimoji="1" lang="ja-JP" altLang="en-US" dirty="0" smtClean="0"/>
              <a:t>しん</a:t>
            </a:r>
            <a:r>
              <a:rPr kumimoji="1" lang="ja-JP" altLang="en-US" dirty="0" err="1" smtClean="0"/>
              <a:t>たい</a:t>
            </a:r>
            <a:r>
              <a:rPr kumimoji="1" lang="ja-JP" altLang="en-US" dirty="0" smtClean="0"/>
              <a:t>敵拘束とーの適正化のための指針を整備していない。</a:t>
            </a:r>
            <a:endParaRPr kumimoji="1" lang="en-US" altLang="ja-JP" dirty="0" smtClean="0"/>
          </a:p>
          <a:p>
            <a:r>
              <a:rPr kumimoji="1" lang="ja-JP" altLang="en-US" dirty="0" smtClean="0"/>
              <a:t>ということがありました。</a:t>
            </a:r>
            <a:endParaRPr kumimoji="1" lang="en-US" altLang="ja-JP" dirty="0" smtClean="0"/>
          </a:p>
          <a:p>
            <a:endParaRPr kumimoji="1" lang="en-US" altLang="ja-JP" dirty="0" smtClean="0"/>
          </a:p>
          <a:p>
            <a:r>
              <a:rPr kumimoji="1" lang="ja-JP" altLang="en-US" dirty="0" smtClean="0"/>
              <a:t>改善のポイントとしては、</a:t>
            </a:r>
            <a:endParaRPr kumimoji="1" lang="en-US" altLang="ja-JP" dirty="0" smtClean="0"/>
          </a:p>
          <a:p>
            <a:r>
              <a:rPr kumimoji="1" lang="ja-JP" altLang="en-US" dirty="0" smtClean="0"/>
              <a:t>緊急やむを得ない場合に、しん</a:t>
            </a:r>
            <a:r>
              <a:rPr kumimoji="1" lang="ja-JP" altLang="en-US" dirty="0" err="1" smtClean="0"/>
              <a:t>たい</a:t>
            </a:r>
            <a:r>
              <a:rPr kumimoji="1" lang="ja-JP" altLang="en-US" dirty="0" smtClean="0"/>
              <a:t>敵拘束とーを行う場合には、その態様、及び時間、その際の入所者の心身の状況、並びに緊急やむを得ない理由を記録してください。</a:t>
            </a:r>
            <a:endParaRPr kumimoji="1" lang="en-US" altLang="ja-JP" dirty="0" smtClean="0"/>
          </a:p>
          <a:p>
            <a:endParaRPr kumimoji="1" lang="en-US" altLang="ja-JP" dirty="0" smtClean="0"/>
          </a:p>
          <a:p>
            <a:r>
              <a:rPr kumimoji="1" lang="ja-JP" altLang="en-US" dirty="0" smtClean="0"/>
              <a:t>介護保険指定基準上、糖が</a:t>
            </a:r>
            <a:r>
              <a:rPr kumimoji="1" lang="ja-JP" altLang="en-US" dirty="0" err="1" smtClean="0"/>
              <a:t>い</a:t>
            </a:r>
            <a:r>
              <a:rPr kumimoji="1" lang="ja-JP" altLang="en-US" dirty="0" smtClean="0"/>
              <a:t>入所者、又は田の入所者とーの生命、又は進退を保護するための、緊急やむを得ない場合には、しんたい拘束が認められていますが、これは、切迫性、非、代替性、一時性の三つの要件を満たし、かつ、それらの要件の確認とーの手続きが、極めて慎重に実施されているケースに限られます。</a:t>
            </a:r>
            <a:endParaRPr kumimoji="1" lang="en-US" altLang="ja-JP" dirty="0" smtClean="0"/>
          </a:p>
          <a:p>
            <a:r>
              <a:rPr kumimoji="1" lang="ja-JP" altLang="en-US" dirty="0" smtClean="0"/>
              <a:t>なお、三つの要件をすべて満たす状態であることについては、次ページで説明する身体的拘束適正化検討委員会とーのチームで検討、確認し、記録しておいてください。</a:t>
            </a:r>
          </a:p>
          <a:p>
            <a:endParaRPr kumimoji="1" lang="ja-JP"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しん</a:t>
            </a:r>
            <a:r>
              <a:rPr kumimoji="1" lang="ja-JP" altLang="en-US" dirty="0" err="1" smtClean="0"/>
              <a:t>たい</a:t>
            </a:r>
            <a:r>
              <a:rPr kumimoji="1" lang="ja-JP" altLang="en-US" dirty="0" smtClean="0"/>
              <a:t>敵拘束とー</a:t>
            </a:r>
            <a:r>
              <a:rPr kumimoji="1" lang="ja-JP" altLang="en-US" sz="1200" dirty="0" smtClean="0">
                <a:latin typeface="游ゴシック" panose="020B0400000000000000" pitchFamily="50" charset="-128"/>
                <a:ea typeface="+mn-ea"/>
              </a:rPr>
              <a:t>の適正化のための指針については、</a:t>
            </a:r>
            <a:r>
              <a:rPr kumimoji="1" lang="ja-JP" altLang="en-US" dirty="0" smtClean="0"/>
              <a:t>記載の７項目を盛り込んだ、</a:t>
            </a:r>
            <a:r>
              <a:rPr kumimoji="1" lang="ja-JP" altLang="en-US" sz="1200" dirty="0" smtClean="0">
                <a:latin typeface="游ゴシック" panose="020B0400000000000000" pitchFamily="50" charset="-128"/>
                <a:ea typeface="+mn-ea"/>
              </a:rPr>
              <a:t>指針を整備</a:t>
            </a:r>
            <a:r>
              <a:rPr kumimoji="1" lang="ja-JP" altLang="en-US" sz="1200" dirty="0" smtClean="0">
                <a:latin typeface="+mn-lt"/>
                <a:ea typeface="+mn-ea"/>
              </a:rPr>
              <a:t>してください</a:t>
            </a:r>
            <a:r>
              <a:rPr kumimoji="1" lang="ja-JP" altLang="en-US" sz="1200" dirty="0">
                <a:latin typeface="+mn-lt"/>
                <a:ea typeface="+mn-ea"/>
              </a:rPr>
              <a:t>。</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BA0D4801-36BB-4E9A-8683-D0F4979045C2}" type="slidenum">
              <a:rPr kumimoji="1" lang="ja-JP" altLang="en-US" smtClean="0"/>
              <a:t>7</a:t>
            </a:fld>
            <a:endParaRPr kumimoji="1" lang="ja-JP" altLang="en-US"/>
          </a:p>
        </p:txBody>
      </p:sp>
      <p:sp>
        <p:nvSpPr>
          <p:cNvPr id="2" name="スライド イメージ プレースホルダー 1"/>
          <p:cNvSpPr>
            <a:spLocks noGrp="1" noRot="1" noChangeAspect="1"/>
          </p:cNvSpPr>
          <p:nvPr>
            <p:ph type="sldImg"/>
          </p:nvPr>
        </p:nvSpPr>
        <p:spPr/>
      </p:sp>
    </p:spTree>
    <p:extLst>
      <p:ext uri="{BB962C8B-B14F-4D97-AF65-F5344CB8AC3E}">
        <p14:creationId xmlns:p14="http://schemas.microsoft.com/office/powerpoint/2010/main" val="2492332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409574" y="4795017"/>
            <a:ext cx="5916613" cy="4576270"/>
          </a:xfrm>
        </p:spPr>
        <p:txBody>
          <a:bodyPr/>
          <a:lstStyle/>
          <a:p>
            <a:r>
              <a:rPr kumimoji="1" lang="ja-JP" altLang="en-US" dirty="0" smtClean="0"/>
              <a:t>二ページ目では、身体的拘束適正化検討委員会の開催、及び研修の実施について説明します。</a:t>
            </a:r>
            <a:endParaRPr kumimoji="1" lang="en-US" altLang="ja-JP" dirty="0" smtClean="0"/>
          </a:p>
          <a:p>
            <a:endParaRPr kumimoji="1" lang="en-US" altLang="ja-JP" dirty="0" smtClean="0"/>
          </a:p>
          <a:p>
            <a:r>
              <a:rPr kumimoji="1" lang="ja-JP" altLang="en-US" dirty="0" smtClean="0"/>
              <a:t>指導事例として、</a:t>
            </a:r>
            <a:endParaRPr kumimoji="1" lang="en-US" altLang="ja-JP" dirty="0" smtClean="0"/>
          </a:p>
          <a:p>
            <a:r>
              <a:rPr kumimoji="1" lang="ja-JP" altLang="en-US" dirty="0" smtClean="0"/>
              <a:t>しん</a:t>
            </a:r>
            <a:r>
              <a:rPr kumimoji="1" lang="ja-JP" altLang="en-US" dirty="0" err="1" smtClean="0"/>
              <a:t>たい</a:t>
            </a:r>
            <a:r>
              <a:rPr kumimoji="1" lang="ja-JP" altLang="en-US" dirty="0" smtClean="0"/>
              <a:t>敵拘束とーの適正化のための対策を検討する委員会を、三か月に一回以上開催するとともに、その結果について、従業者に周知徹底していない。</a:t>
            </a:r>
          </a:p>
          <a:p>
            <a:r>
              <a:rPr kumimoji="1" lang="ja-JP" altLang="en-US" dirty="0" smtClean="0"/>
              <a:t>解語従業し</a:t>
            </a:r>
            <a:r>
              <a:rPr kumimoji="1" lang="ja-JP" altLang="en-US" dirty="0" err="1" smtClean="0"/>
              <a:t>ゃ</a:t>
            </a:r>
            <a:r>
              <a:rPr kumimoji="1" lang="ja-JP" altLang="en-US" dirty="0" smtClean="0"/>
              <a:t>、そのたの従業者に対し、しん</a:t>
            </a:r>
            <a:r>
              <a:rPr kumimoji="1" lang="ja-JP" altLang="en-US" dirty="0" err="1" smtClean="0"/>
              <a:t>たい</a:t>
            </a:r>
            <a:r>
              <a:rPr kumimoji="1" lang="ja-JP" altLang="en-US" dirty="0" smtClean="0"/>
              <a:t>敵拘束とーの適正化のための研修を定期的に実施していない。</a:t>
            </a:r>
            <a:endParaRPr kumimoji="1" lang="en-US" altLang="ja-JP" dirty="0" smtClean="0"/>
          </a:p>
          <a:p>
            <a:r>
              <a:rPr kumimoji="1" lang="ja-JP" altLang="en-US" dirty="0" smtClean="0"/>
              <a:t>ということがありました。</a:t>
            </a:r>
            <a:endParaRPr kumimoji="1" lang="en-US" altLang="ja-JP" dirty="0" smtClean="0"/>
          </a:p>
          <a:p>
            <a:endParaRPr kumimoji="1" lang="en-US" altLang="ja-JP" dirty="0" smtClean="0"/>
          </a:p>
          <a:p>
            <a:r>
              <a:rPr kumimoji="1" lang="ja-JP" altLang="en-US" dirty="0" smtClean="0"/>
              <a:t>改善のポイントとしては、</a:t>
            </a:r>
            <a:endParaRPr kumimoji="1" lang="en-US" altLang="ja-JP" dirty="0" smtClean="0"/>
          </a:p>
          <a:p>
            <a:r>
              <a:rPr kumimoji="1" lang="ja-JP" altLang="en-US" dirty="0" smtClean="0"/>
              <a:t>委員会の目的を再確認し、三か月に一回以上開催するとともに、その結果については、記録し、内容を、従業者に周知徹底してください。</a:t>
            </a:r>
          </a:p>
          <a:p>
            <a:endParaRPr kumimoji="1" lang="en-US" altLang="ja-JP" dirty="0" smtClean="0"/>
          </a:p>
          <a:p>
            <a:r>
              <a:rPr kumimoji="1" lang="ja-JP" altLang="en-US" dirty="0" smtClean="0"/>
              <a:t>定期的な研修については、</a:t>
            </a:r>
            <a:r>
              <a:rPr kumimoji="1" lang="ja-JP" altLang="en-US" sz="1200" dirty="0" smtClean="0">
                <a:solidFill>
                  <a:schemeClr val="tx1">
                    <a:lumMod val="85000"/>
                    <a:lumOff val="15000"/>
                  </a:schemeClr>
                </a:solidFill>
                <a:latin typeface="游ゴシック" panose="020B0400000000000000" pitchFamily="50" charset="-128"/>
                <a:ea typeface="+mn-ea"/>
              </a:rPr>
              <a:t>年二回以上の定期的な教育を開催するとともに、</a:t>
            </a:r>
            <a:r>
              <a:rPr kumimoji="1" lang="ja-JP" altLang="en-US" sz="1200" dirty="0" smtClean="0">
                <a:latin typeface="游ゴシック" panose="020B0400000000000000" pitchFamily="50" charset="-128"/>
                <a:ea typeface="+mn-ea"/>
              </a:rPr>
              <a:t>新規採用時には必ず、</a:t>
            </a:r>
            <a:r>
              <a:rPr kumimoji="1" lang="ja-JP" altLang="en-US" dirty="0" smtClean="0"/>
              <a:t>しん</a:t>
            </a:r>
            <a:r>
              <a:rPr kumimoji="1" lang="ja-JP" altLang="en-US" dirty="0" err="1" smtClean="0"/>
              <a:t>たい</a:t>
            </a:r>
            <a:r>
              <a:rPr kumimoji="1" lang="ja-JP" altLang="en-US" dirty="0" smtClean="0"/>
              <a:t>敵拘束とー</a:t>
            </a:r>
            <a:r>
              <a:rPr kumimoji="1" lang="ja-JP" altLang="en-US" sz="1200" dirty="0" smtClean="0">
                <a:latin typeface="游ゴシック" panose="020B0400000000000000" pitchFamily="50" charset="-128"/>
                <a:ea typeface="+mn-ea"/>
              </a:rPr>
              <a:t>の適正化の研修を実施してください。</a:t>
            </a:r>
            <a:endParaRPr kumimoji="1" lang="en-US" altLang="ja-JP" sz="1200" dirty="0" smtClean="0">
              <a:latin typeface="游ゴシック" panose="020B0400000000000000" pitchFamily="50" charset="-128"/>
              <a:ea typeface="+mn-ea"/>
            </a:endParaRPr>
          </a:p>
          <a:p>
            <a:r>
              <a:rPr kumimoji="1" lang="ja-JP" altLang="en-US" sz="1200" dirty="0" smtClean="0">
                <a:latin typeface="游ゴシック" panose="020B0400000000000000" pitchFamily="50" charset="-128"/>
                <a:ea typeface="+mn-ea"/>
              </a:rPr>
              <a:t>なお、研修の実施内容についても記録し、研修を欠席した職員についても、内容を、周知徹底してください。</a:t>
            </a:r>
            <a:endParaRPr kumimoji="1" lang="en-US" altLang="ja-JP" sz="1200" dirty="0" smtClean="0">
              <a:latin typeface="游ゴシック" panose="020B0400000000000000" pitchFamily="50" charset="-128"/>
              <a:ea typeface="+mn-ea"/>
            </a:endParaRPr>
          </a:p>
          <a:p>
            <a:endParaRPr kumimoji="1" lang="en-US" altLang="ja-JP" dirty="0" smtClean="0"/>
          </a:p>
          <a:p>
            <a:r>
              <a:rPr kumimoji="1" lang="ja-JP" altLang="en-US" dirty="0" smtClean="0"/>
              <a:t>しん</a:t>
            </a:r>
            <a:r>
              <a:rPr kumimoji="1" lang="ja-JP" altLang="en-US" dirty="0" err="1" smtClean="0"/>
              <a:t>たい</a:t>
            </a:r>
            <a:r>
              <a:rPr kumimoji="1" lang="ja-JP" altLang="en-US" dirty="0" smtClean="0"/>
              <a:t>拘束廃止未実施げんさんについては、事業所においてしんたい拘束が行われていた場合、ではなく、しんたい敵拘束とーの適正化のための措置を講じていない場合に、利用者全員について、所定単位数から減産することになりますので、お間違いのないようご注意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BA0D4801-36BB-4E9A-8683-D0F4979045C2}" type="slidenum">
              <a:rPr kumimoji="1" lang="ja-JP" altLang="en-US" smtClean="0"/>
              <a:t>8</a:t>
            </a:fld>
            <a:endParaRPr kumimoji="1" lang="ja-JP" altLang="en-US"/>
          </a:p>
        </p:txBody>
      </p:sp>
      <p:sp>
        <p:nvSpPr>
          <p:cNvPr id="2" name="スライド イメージ プレースホルダー 1"/>
          <p:cNvSpPr>
            <a:spLocks noGrp="1" noRot="1" noChangeAspect="1"/>
          </p:cNvSpPr>
          <p:nvPr>
            <p:ph type="sldImg"/>
          </p:nvPr>
        </p:nvSpPr>
        <p:spPr/>
      </p:sp>
    </p:spTree>
    <p:extLst>
      <p:ext uri="{BB962C8B-B14F-4D97-AF65-F5344CB8AC3E}">
        <p14:creationId xmlns:p14="http://schemas.microsoft.com/office/powerpoint/2010/main" val="78148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409574" y="4899009"/>
            <a:ext cx="5916613" cy="4731374"/>
          </a:xfrm>
        </p:spPr>
        <p:txBody>
          <a:bodyPr/>
          <a:lstStyle/>
          <a:p>
            <a:r>
              <a:rPr kumimoji="1" lang="ja-JP" altLang="en-US" dirty="0" smtClean="0"/>
              <a:t>地域密着型つう</a:t>
            </a:r>
            <a:r>
              <a:rPr kumimoji="1" lang="ja-JP" altLang="en-US" dirty="0" err="1" smtClean="0"/>
              <a:t>しょ</a:t>
            </a:r>
            <a:r>
              <a:rPr kumimoji="1" lang="ja-JP" altLang="en-US" dirty="0" smtClean="0"/>
              <a:t>介護の人員配置について</a:t>
            </a:r>
            <a:endParaRPr kumimoji="1" lang="en-US" altLang="ja-JP" dirty="0" smtClean="0"/>
          </a:p>
          <a:p>
            <a:endParaRPr kumimoji="1" lang="en-US" altLang="ja-JP" dirty="0" smtClean="0"/>
          </a:p>
          <a:p>
            <a:r>
              <a:rPr kumimoji="1" lang="ja-JP" altLang="en-US" dirty="0" smtClean="0"/>
              <a:t>指導事例、及び改善のポイントは二ページに分けて説明します。</a:t>
            </a:r>
            <a:endParaRPr kumimoji="1" lang="en-US" altLang="ja-JP" dirty="0" smtClean="0"/>
          </a:p>
          <a:p>
            <a:endParaRPr kumimoji="1" lang="en-US" altLang="ja-JP" dirty="0" smtClean="0"/>
          </a:p>
          <a:p>
            <a:r>
              <a:rPr kumimoji="1" lang="ja-JP" altLang="en-US" dirty="0" smtClean="0"/>
              <a:t>指導事例として、</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游ゴシック" panose="020B0400000000000000" pitchFamily="50" charset="-128"/>
                <a:ea typeface="+mn-ea"/>
              </a:rPr>
              <a:t>看護職員が適切に配置されていない。</a:t>
            </a:r>
          </a:p>
          <a:p>
            <a:r>
              <a:rPr kumimoji="1" lang="ja-JP" altLang="en-US" dirty="0" smtClean="0"/>
              <a:t>ということがありました。</a:t>
            </a:r>
            <a:endParaRPr kumimoji="1" lang="en-US" altLang="ja-JP" dirty="0" smtClean="0"/>
          </a:p>
          <a:p>
            <a:endParaRPr kumimoji="1" lang="en-US" altLang="ja-JP" dirty="0" smtClean="0"/>
          </a:p>
          <a:p>
            <a:r>
              <a:rPr kumimoji="1" lang="ja-JP" altLang="en-US" dirty="0" smtClean="0"/>
              <a:t>改善のポイントとしては、</a:t>
            </a:r>
            <a:endParaRPr kumimoji="1" lang="en-US" altLang="ja-JP" dirty="0" smtClean="0"/>
          </a:p>
          <a:p>
            <a:r>
              <a:rPr kumimoji="1" lang="ja-JP" altLang="en-US" dirty="0" smtClean="0"/>
              <a:t>必要な因数が確保されなくなった場合は、人員を補充するなど、送球に改善し、サービスの提供に支障のないようにしてください。</a:t>
            </a:r>
            <a:endParaRPr kumimoji="1" lang="en-US" altLang="ja-JP" dirty="0" smtClean="0"/>
          </a:p>
          <a:p>
            <a:r>
              <a:rPr kumimoji="1" lang="ja-JP" altLang="en-US" dirty="0" smtClean="0"/>
              <a:t>看護職員の配置数が人員基準上満たすべき因数を下回っている場合、減産が必要な場合があります。</a:t>
            </a:r>
            <a:endParaRPr kumimoji="1" lang="en-US" altLang="ja-JP" dirty="0" smtClean="0"/>
          </a:p>
          <a:p>
            <a:r>
              <a:rPr kumimoji="1" lang="ja-JP" altLang="en-US" dirty="0" smtClean="0"/>
              <a:t>減産がおこなわれる期間については、最初に説明した、人員基準欠如についてのページの票を、ご確認ください。</a:t>
            </a:r>
            <a:endParaRPr kumimoji="1" lang="en-US" altLang="ja-JP" dirty="0" smtClean="0"/>
          </a:p>
          <a:p>
            <a:endParaRPr kumimoji="1" lang="en-US" altLang="ja-JP" dirty="0" smtClean="0"/>
          </a:p>
          <a:p>
            <a:r>
              <a:rPr kumimoji="1" lang="ja-JP" altLang="en-US" dirty="0" smtClean="0"/>
              <a:t>なお、人員基準を満たさなくなった場合は、速やかに福祉指導監査室に相談してください。</a:t>
            </a:r>
            <a:endParaRPr kumimoji="1" lang="en-US" altLang="ja-JP" dirty="0" smtClean="0"/>
          </a:p>
          <a:p>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地域密着型つう</a:t>
            </a:r>
            <a:r>
              <a:rPr kumimoji="1" lang="ja-JP" altLang="en-US" dirty="0" err="1" smtClean="0"/>
              <a:t>しょ</a:t>
            </a:r>
            <a:r>
              <a:rPr kumimoji="1" lang="ja-JP" altLang="en-US" dirty="0" smtClean="0"/>
              <a:t>介護事業所の基準上、配置が必要な看護職員については、</a:t>
            </a:r>
            <a:r>
              <a:rPr kumimoji="1" lang="ja-JP" altLang="en-US" sz="1200" dirty="0" smtClean="0">
                <a:solidFill>
                  <a:schemeClr val="tx1">
                    <a:lumMod val="85000"/>
                    <a:lumOff val="15000"/>
                  </a:schemeClr>
                </a:solidFill>
                <a:latin typeface="游ゴシック" panose="020B0400000000000000" pitchFamily="50" charset="-128"/>
                <a:ea typeface="+mn-ea"/>
              </a:rPr>
              <a:t>事業所の従業者により確保することに加え、病院、診療所、訪問看護ステーションとの連携により確保することも可能ですが、</a:t>
            </a:r>
            <a:endParaRPr kumimoji="1" lang="en-US" altLang="ja-JP" sz="1200" dirty="0" smtClean="0">
              <a:solidFill>
                <a:schemeClr val="tx1">
                  <a:lumMod val="85000"/>
                  <a:lumOff val="15000"/>
                </a:schemeClr>
              </a:solidFill>
              <a:latin typeface="游ゴシック" panose="020B0400000000000000" pitchFamily="50" charset="-128"/>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lumMod val="85000"/>
                    <a:lumOff val="15000"/>
                  </a:schemeClr>
                </a:solidFill>
                <a:latin typeface="游ゴシック" panose="020B0400000000000000" pitchFamily="50" charset="-128"/>
                <a:ea typeface="+mn-ea"/>
              </a:rPr>
              <a:t>病院とーとの連携により確保する場合は、</a:t>
            </a:r>
            <a:r>
              <a:rPr kumimoji="1" lang="ja-JP" altLang="en-US" sz="1200" dirty="0" smtClean="0">
                <a:solidFill>
                  <a:schemeClr val="tx1"/>
                </a:solidFill>
                <a:latin typeface="游ゴシック" panose="020B0400000000000000" pitchFamily="50" charset="-128"/>
                <a:ea typeface="+mn-ea"/>
              </a:rPr>
              <a:t>利用者全員に対して適切に健康状態の確認を行えるように</a:t>
            </a:r>
            <a:r>
              <a:rPr kumimoji="1" lang="ja-JP" altLang="en-US" dirty="0" smtClean="0"/>
              <a:t>糖が</a:t>
            </a:r>
            <a:r>
              <a:rPr kumimoji="1" lang="ja-JP" altLang="en-US" dirty="0" err="1" smtClean="0"/>
              <a:t>い</a:t>
            </a:r>
            <a:r>
              <a:rPr kumimoji="1" lang="ja-JP" altLang="en-US" sz="1200" dirty="0" smtClean="0">
                <a:solidFill>
                  <a:schemeClr val="tx1"/>
                </a:solidFill>
                <a:latin typeface="游ゴシック" panose="020B0400000000000000" pitchFamily="50" charset="-128"/>
                <a:ea typeface="+mn-ea"/>
              </a:rPr>
              <a:t>病院とーと契約を結んでください。</a:t>
            </a:r>
          </a:p>
        </p:txBody>
      </p:sp>
      <p:sp>
        <p:nvSpPr>
          <p:cNvPr id="4" name="スライド番号プレースホルダー 3"/>
          <p:cNvSpPr>
            <a:spLocks noGrp="1"/>
          </p:cNvSpPr>
          <p:nvPr>
            <p:ph type="sldNum" sz="quarter" idx="10"/>
          </p:nvPr>
        </p:nvSpPr>
        <p:spPr/>
        <p:txBody>
          <a:bodyPr/>
          <a:lstStyle/>
          <a:p>
            <a:fld id="{BA0D4801-36BB-4E9A-8683-D0F4979045C2}" type="slidenum">
              <a:rPr kumimoji="1" lang="ja-JP" altLang="en-US" smtClean="0"/>
              <a:t>9</a:t>
            </a:fld>
            <a:endParaRPr kumimoji="1" lang="ja-JP" altLang="en-US"/>
          </a:p>
        </p:txBody>
      </p:sp>
      <p:sp>
        <p:nvSpPr>
          <p:cNvPr id="2" name="スライド イメージ プレースホルダー 1"/>
          <p:cNvSpPr>
            <a:spLocks noGrp="1" noRot="1" noChangeAspect="1"/>
          </p:cNvSpPr>
          <p:nvPr>
            <p:ph type="sldImg"/>
          </p:nvPr>
        </p:nvSpPr>
        <p:spPr/>
      </p:sp>
    </p:spTree>
    <p:extLst>
      <p:ext uri="{BB962C8B-B14F-4D97-AF65-F5344CB8AC3E}">
        <p14:creationId xmlns:p14="http://schemas.microsoft.com/office/powerpoint/2010/main" val="1788270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9/20/2024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9/20/2024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9/20/2024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55256" y="1447802"/>
            <a:ext cx="8827957" cy="3329581"/>
          </a:xfrm>
        </p:spPr>
        <p:txBody>
          <a:bodyPr anchor="b"/>
          <a:lstStyle>
            <a:lvl1pPr>
              <a:defRPr sz="72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55256" y="4777380"/>
            <a:ext cx="8827957"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584223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0525E24-3A22-4797-98A3-092E7E66133D}" type="datetime1">
              <a:rPr lang="ja-JP" altLang="en-US" smtClean="0"/>
              <a:t>2024/9/20</a:t>
            </a:fld>
            <a:endParaRPr kumimoji="1" lang="ja-JP" dirty="0"/>
          </a:p>
        </p:txBody>
      </p:sp>
      <p:sp>
        <p:nvSpPr>
          <p:cNvPr id="5" name="Footer Placeholder 4"/>
          <p:cNvSpPr>
            <a:spLocks noGrp="1"/>
          </p:cNvSpPr>
          <p:nvPr>
            <p:ph type="ftr" sz="quarter" idx="11"/>
          </p:nvPr>
        </p:nvSpPr>
        <p:spPr/>
        <p:txBody>
          <a:bodyPr/>
          <a:lstStyle/>
          <a:p>
            <a:endParaRPr kumimoji="1" lang="ja-JP" dirty="0"/>
          </a:p>
        </p:txBody>
      </p:sp>
      <p:sp>
        <p:nvSpPr>
          <p:cNvPr id="6" name="Slide Number Placeholder 5"/>
          <p:cNvSpPr>
            <a:spLocks noGrp="1"/>
          </p:cNvSpPr>
          <p:nvPr>
            <p:ph type="sldNum" sz="quarter" idx="12"/>
          </p:nvPr>
        </p:nvSpPr>
        <p:spPr/>
        <p:txBody>
          <a:bodyPr/>
          <a:lstStyle/>
          <a:p>
            <a:fld id="{4B6EAAFC-84C7-4BE1-BC5E-CE208EE20C26}" type="slidenum">
              <a:rPr lang="en-US" altLang="ja-JP" smtClean="0"/>
              <a:pPr/>
              <a:t>‹#›</a:t>
            </a:fld>
            <a:endParaRPr kumimoji="1" lang="ja-JP" altLang="en-US" dirty="0"/>
          </a:p>
        </p:txBody>
      </p:sp>
    </p:spTree>
    <p:extLst>
      <p:ext uri="{BB962C8B-B14F-4D97-AF65-F5344CB8AC3E}">
        <p14:creationId xmlns:p14="http://schemas.microsoft.com/office/powerpoint/2010/main" val="29943576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155258" y="2861735"/>
            <a:ext cx="8827956" cy="1915647"/>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55256" y="4777381"/>
            <a:ext cx="8827957"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2024/9/20</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2300825314"/>
      </p:ext>
    </p:extLst>
  </p:cSld>
  <p:clrMapOvr>
    <a:masterClrMapping/>
  </p:clrMapOvr>
  <p:timing>
    <p:tnLst>
      <p:par>
        <p:cT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103601" y="2060577"/>
            <a:ext cx="4397484"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655967" y="2056093"/>
            <a:ext cx="4397487"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B0A493D5-7D79-4D49-BF15-7A5097767888}" type="datetime1">
              <a:rPr kumimoji="1" lang="ja-JP" altLang="en-US" smtClean="0">
                <a:solidFill>
                  <a:schemeClr val="tx1"/>
                </a:solidFill>
              </a:rPr>
              <a:t>2024/9/20</a:t>
            </a:fld>
            <a:endParaRPr kumimoji="1" lang="ja-JP" dirty="0">
              <a:solidFill>
                <a:schemeClr val="tx1"/>
              </a:solidFill>
            </a:endParaRPr>
          </a:p>
        </p:txBody>
      </p:sp>
      <p:sp>
        <p:nvSpPr>
          <p:cNvPr id="6" name="Footer Placeholder 5"/>
          <p:cNvSpPr>
            <a:spLocks noGrp="1"/>
          </p:cNvSpPr>
          <p:nvPr>
            <p:ph type="ftr" sz="quarter" idx="11"/>
          </p:nvPr>
        </p:nvSpPr>
        <p:spPr/>
        <p:txBody>
          <a:bodyPr/>
          <a:lstStyle/>
          <a:p>
            <a:endParaRPr kumimoji="1" lang="ja-JP" dirty="0">
              <a:solidFill>
                <a:schemeClr val="tx1"/>
              </a:solidFill>
            </a:endParaRPr>
          </a:p>
        </p:txBody>
      </p:sp>
      <p:sp>
        <p:nvSpPr>
          <p:cNvPr id="7" name="Slide Number Placeholder 6"/>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3490452682"/>
      </p:ext>
    </p:extLst>
  </p:cSld>
  <p:clrMapOvr>
    <a:masterClrMapping/>
  </p:clrMapOvr>
  <p:timing>
    <p:tnLst>
      <p:par>
        <p:cTn id="1" dur="indefinite" restart="never" nodeType="tmRoot"/>
      </p:par>
    </p:tn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03600" y="1905000"/>
            <a:ext cx="439748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103601" y="2514600"/>
            <a:ext cx="439748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655969" y="1905000"/>
            <a:ext cx="439748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655969" y="2514600"/>
            <a:ext cx="439748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04180A85-4B8C-4093-954F-EC6C317FEA6D}" type="datetime1">
              <a:rPr lang="ja-JP" altLang="en-US" smtClean="0"/>
              <a:t>2024/9/20</a:t>
            </a:fld>
            <a:endParaRPr kumimoji="1" lang="ja-JP" dirty="0"/>
          </a:p>
        </p:txBody>
      </p:sp>
      <p:sp>
        <p:nvSpPr>
          <p:cNvPr id="8" name="Footer Placeholder 7"/>
          <p:cNvSpPr>
            <a:spLocks noGrp="1"/>
          </p:cNvSpPr>
          <p:nvPr>
            <p:ph type="ftr" sz="quarter" idx="11"/>
          </p:nvPr>
        </p:nvSpPr>
        <p:spPr/>
        <p:txBody>
          <a:bodyPr/>
          <a:lstStyle/>
          <a:p>
            <a:endParaRPr kumimoji="1" lang="ja-JP" dirty="0"/>
          </a:p>
        </p:txBody>
      </p:sp>
      <p:sp>
        <p:nvSpPr>
          <p:cNvPr id="9" name="Slide Number Placeholder 8"/>
          <p:cNvSpPr>
            <a:spLocks noGrp="1"/>
          </p:cNvSpPr>
          <p:nvPr>
            <p:ph type="sldNum" sz="quarter" idx="12"/>
          </p:nvPr>
        </p:nvSpPr>
        <p:spPr/>
        <p:txBody>
          <a:bodyPr/>
          <a:lstStyle/>
          <a:p>
            <a:fld id="{4B6EAAFC-84C7-4BE1-BC5E-CE208EE20C26}" type="slidenum">
              <a:rPr lang="en-US" altLang="ja-JP" smtClean="0"/>
              <a:pPr/>
              <a:t>‹#›</a:t>
            </a:fld>
            <a:endParaRPr kumimoji="1" lang="ja-JP" altLang="en-US" dirty="0"/>
          </a:p>
        </p:txBody>
      </p:sp>
    </p:spTree>
    <p:extLst>
      <p:ext uri="{BB962C8B-B14F-4D97-AF65-F5344CB8AC3E}">
        <p14:creationId xmlns:p14="http://schemas.microsoft.com/office/powerpoint/2010/main" val="85130614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7" name="Date Placeholder 2"/>
          <p:cNvSpPr>
            <a:spLocks noGrp="1"/>
          </p:cNvSpPr>
          <p:nvPr>
            <p:ph type="dt" sz="half" idx="10"/>
          </p:nvPr>
        </p:nvSpPr>
        <p:spPr/>
        <p:txBody>
          <a:bodyPr/>
          <a:lstStyle/>
          <a:p>
            <a:fld id="{BB1706AA-7451-4483-9C58-5A67D3F9A48B}" type="datetime1">
              <a:rPr lang="ja-JP" altLang="en-US" smtClean="0"/>
              <a:t>2024/9/20</a:t>
            </a:fld>
            <a:endParaRPr kumimoji="1" lang="ja-JP" dirty="0"/>
          </a:p>
        </p:txBody>
      </p:sp>
      <p:sp>
        <p:nvSpPr>
          <p:cNvPr id="5" name="Footer Placeholder 3"/>
          <p:cNvSpPr>
            <a:spLocks noGrp="1"/>
          </p:cNvSpPr>
          <p:nvPr>
            <p:ph type="ftr" sz="quarter" idx="11"/>
          </p:nvPr>
        </p:nvSpPr>
        <p:spPr/>
        <p:txBody>
          <a:bodyPr/>
          <a:lstStyle/>
          <a:p>
            <a:endParaRPr kumimoji="1" lang="ja-JP" dirty="0"/>
          </a:p>
        </p:txBody>
      </p:sp>
      <p:sp>
        <p:nvSpPr>
          <p:cNvPr id="6" name="Slide Number Placeholder 4"/>
          <p:cNvSpPr>
            <a:spLocks noGrp="1"/>
          </p:cNvSpPr>
          <p:nvPr>
            <p:ph type="sldNum" sz="quarter" idx="12"/>
          </p:nvPr>
        </p:nvSpPr>
        <p:spPr/>
        <p:txBody>
          <a:bodyPr/>
          <a:lstStyle/>
          <a:p>
            <a:fld id="{4B6EAAFC-84C7-4BE1-BC5E-CE208EE20C26}" type="slidenum">
              <a:rPr lang="en-US" altLang="ja-JP" smtClean="0"/>
              <a:pPr/>
              <a:t>‹#›</a:t>
            </a:fld>
            <a:endParaRPr kumimoji="1" lang="ja-JP" altLang="en-US" dirty="0"/>
          </a:p>
        </p:txBody>
      </p:sp>
    </p:spTree>
    <p:extLst>
      <p:ext uri="{BB962C8B-B14F-4D97-AF65-F5344CB8AC3E}">
        <p14:creationId xmlns:p14="http://schemas.microsoft.com/office/powerpoint/2010/main" val="322962922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9/20/2024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680618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55255" y="1447800"/>
            <a:ext cx="3401949" cy="1447800"/>
          </a:xfrm>
        </p:spPr>
        <p:txBody>
          <a:bodyPr anchor="b"/>
          <a:lstStyle>
            <a:lvl1pPr algn="l">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85863" y="1447800"/>
            <a:ext cx="5197351"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155255" y="3129282"/>
            <a:ext cx="3401949"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7" name="Date Placeholder 4"/>
          <p:cNvSpPr>
            <a:spLocks noGrp="1"/>
          </p:cNvSpPr>
          <p:nvPr>
            <p:ph type="dt" sz="half" idx="10"/>
          </p:nvPr>
        </p:nvSpPr>
        <p:spPr/>
        <p:txBody>
          <a:bodyPr/>
          <a:lstStyle/>
          <a:p>
            <a:fld id="{B0A493D5-7D79-4D49-BF15-7A5097767888}" type="datetime1">
              <a:rPr kumimoji="1" lang="ja-JP" altLang="en-US" smtClean="0">
                <a:solidFill>
                  <a:schemeClr val="tx1"/>
                </a:solidFill>
              </a:rPr>
              <a:t>2024/9/20</a:t>
            </a:fld>
            <a:endParaRPr kumimoji="1" lang="ja-JP" dirty="0">
              <a:solidFill>
                <a:schemeClr val="tx1"/>
              </a:solidFill>
            </a:endParaRPr>
          </a:p>
        </p:txBody>
      </p:sp>
      <p:sp>
        <p:nvSpPr>
          <p:cNvPr id="5" name="Footer Placeholder 5"/>
          <p:cNvSpPr>
            <a:spLocks noGrp="1"/>
          </p:cNvSpPr>
          <p:nvPr>
            <p:ph type="ftr" sz="quarter" idx="11"/>
          </p:nvPr>
        </p:nvSpPr>
        <p:spPr/>
        <p:txBody>
          <a:bodyPr/>
          <a:lstStyle/>
          <a:p>
            <a:endParaRPr kumimoji="1" lang="ja-JP" dirty="0">
              <a:solidFill>
                <a:schemeClr val="tx1"/>
              </a:solidFill>
            </a:endParaRPr>
          </a:p>
        </p:txBody>
      </p:sp>
      <p:sp>
        <p:nvSpPr>
          <p:cNvPr id="6" name="Slide Number Placeholder 6"/>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929269778"/>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9/20/2024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54208" y="1854192"/>
            <a:ext cx="5094232" cy="1574808"/>
          </a:xfrm>
        </p:spPr>
        <p:txBody>
          <a:bodyPr anchor="b">
            <a:normAutofit/>
          </a:bodyPr>
          <a:lstStyle>
            <a:lvl1pPr algn="l">
              <a:defRPr sz="36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951357" y="1143000"/>
            <a:ext cx="320123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155255" y="3657600"/>
            <a:ext cx="5086304"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0A493D5-7D79-4D49-BF15-7A5097767888}" type="datetime1">
              <a:rPr kumimoji="1" lang="ja-JP" altLang="en-US" smtClean="0">
                <a:solidFill>
                  <a:schemeClr val="tx1"/>
                </a:solidFill>
              </a:rPr>
              <a:t>2024/9/20</a:t>
            </a:fld>
            <a:endParaRPr kumimoji="1" lang="ja-JP" dirty="0">
              <a:solidFill>
                <a:schemeClr val="tx1"/>
              </a:solidFill>
            </a:endParaRPr>
          </a:p>
        </p:txBody>
      </p:sp>
      <p:sp>
        <p:nvSpPr>
          <p:cNvPr id="6" name="Footer Placeholder 5"/>
          <p:cNvSpPr>
            <a:spLocks noGrp="1"/>
          </p:cNvSpPr>
          <p:nvPr>
            <p:ph type="ftr" sz="quarter" idx="11"/>
          </p:nvPr>
        </p:nvSpPr>
        <p:spPr/>
        <p:txBody>
          <a:bodyPr/>
          <a:lstStyle/>
          <a:p>
            <a:endParaRPr kumimoji="1" lang="ja-JP" dirty="0">
              <a:solidFill>
                <a:schemeClr val="tx1"/>
              </a:solidFill>
            </a:endParaRPr>
          </a:p>
        </p:txBody>
      </p:sp>
      <p:sp>
        <p:nvSpPr>
          <p:cNvPr id="7" name="Slide Number Placeholder 6"/>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1617587197"/>
      </p:ext>
    </p:extLst>
  </p:cSld>
  <p:clrMapOvr>
    <a:masterClrMapping/>
  </p:clrMapOvr>
  <p:timing>
    <p:tnLst>
      <p:par>
        <p:cTn id="1" dur="indefinite" restart="never" nodeType="tmRoot"/>
      </p:par>
    </p:tnLst>
  </p:timing>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55258" y="4800587"/>
            <a:ext cx="8827956"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155256" y="685800"/>
            <a:ext cx="8827957"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155257" y="5367325"/>
            <a:ext cx="882795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0A493D5-7D79-4D49-BF15-7A5097767888}" type="datetime1">
              <a:rPr kumimoji="1" lang="ja-JP" altLang="en-US" smtClean="0">
                <a:solidFill>
                  <a:schemeClr val="tx1"/>
                </a:solidFill>
              </a:rPr>
              <a:t>2024/9/20</a:t>
            </a:fld>
            <a:endParaRPr kumimoji="1" lang="ja-JP" dirty="0">
              <a:solidFill>
                <a:schemeClr val="tx1"/>
              </a:solidFill>
            </a:endParaRPr>
          </a:p>
        </p:txBody>
      </p:sp>
      <p:sp>
        <p:nvSpPr>
          <p:cNvPr id="6" name="Footer Placeholder 5"/>
          <p:cNvSpPr>
            <a:spLocks noGrp="1"/>
          </p:cNvSpPr>
          <p:nvPr>
            <p:ph type="ftr" sz="quarter" idx="11"/>
          </p:nvPr>
        </p:nvSpPr>
        <p:spPr/>
        <p:txBody>
          <a:bodyPr/>
          <a:lstStyle/>
          <a:p>
            <a:endParaRPr kumimoji="1" lang="ja-JP" dirty="0">
              <a:solidFill>
                <a:schemeClr val="tx1"/>
              </a:solidFill>
            </a:endParaRPr>
          </a:p>
        </p:txBody>
      </p:sp>
      <p:sp>
        <p:nvSpPr>
          <p:cNvPr id="7" name="Slide Number Placeholder 6"/>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1041972016"/>
      </p:ext>
    </p:extLst>
  </p:cSld>
  <p:clrMapOvr>
    <a:masterClrMapping/>
  </p:clrMapOvr>
  <p:timing>
    <p:tnLst>
      <p:par>
        <p:cTn id="1" dur="indefinite" restart="never" nodeType="tmRoot"/>
      </p:par>
    </p:tnLst>
  </p:timing>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155256" y="1447800"/>
            <a:ext cx="8827957" cy="1981200"/>
          </a:xfrm>
        </p:spPr>
        <p:txBody>
          <a:bodyPr/>
          <a:lstStyle>
            <a:lvl1pPr>
              <a:defRPr sz="4800"/>
            </a:lvl1pPr>
          </a:lstStyle>
          <a:p>
            <a:r>
              <a:rPr lang="ja-JP" altLang="en-US" smtClean="0"/>
              <a:t>マスター タイトルの書式設定</a:t>
            </a:r>
            <a:endParaRPr lang="en-US" dirty="0"/>
          </a:p>
        </p:txBody>
      </p:sp>
      <p:sp>
        <p:nvSpPr>
          <p:cNvPr id="8" name="Text Placeholder 3"/>
          <p:cNvSpPr>
            <a:spLocks noGrp="1"/>
          </p:cNvSpPr>
          <p:nvPr>
            <p:ph type="body" sz="half" idx="2"/>
          </p:nvPr>
        </p:nvSpPr>
        <p:spPr>
          <a:xfrm>
            <a:off x="1155256" y="3657600"/>
            <a:ext cx="8827957"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2024/9/20</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3643945738"/>
      </p:ext>
    </p:extLst>
  </p:cSld>
  <p:clrMapOvr>
    <a:masterClrMapping/>
  </p:clrMapOvr>
  <p:timing>
    <p:tnLst>
      <p:par>
        <p:cTn id="1" dur="indefinite" restart="never" nodeType="tmRoot"/>
      </p:par>
    </p:tnLst>
  </p:timing>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575213" y="1447800"/>
            <a:ext cx="8001399" cy="2323374"/>
          </a:xfrm>
        </p:spPr>
        <p:txBody>
          <a:bodyPr/>
          <a:lstStyle>
            <a:lvl1pPr>
              <a:defRPr sz="4800"/>
            </a:lvl1pPr>
          </a:lstStyle>
          <a:p>
            <a:r>
              <a:rPr lang="ja-JP" altLang="en-US" smtClean="0"/>
              <a:t>マスター タイトルの書式設定</a:t>
            </a:r>
            <a:endParaRPr lang="en-US" dirty="0"/>
          </a:p>
        </p:txBody>
      </p:sp>
      <p:sp>
        <p:nvSpPr>
          <p:cNvPr id="14" name="Text Placeholder 3"/>
          <p:cNvSpPr>
            <a:spLocks noGrp="1"/>
          </p:cNvSpPr>
          <p:nvPr>
            <p:ph type="body" sz="half" idx="13"/>
          </p:nvPr>
        </p:nvSpPr>
        <p:spPr>
          <a:xfrm>
            <a:off x="1930903" y="3771174"/>
            <a:ext cx="7387752"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0" name="Text Placeholder 3"/>
          <p:cNvSpPr>
            <a:spLocks noGrp="1"/>
          </p:cNvSpPr>
          <p:nvPr>
            <p:ph type="body" sz="half" idx="2"/>
          </p:nvPr>
        </p:nvSpPr>
        <p:spPr>
          <a:xfrm>
            <a:off x="1155256" y="4350657"/>
            <a:ext cx="8827957"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2024/9/20</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
        <p:nvSpPr>
          <p:cNvPr id="11" name="TextBox 10"/>
          <p:cNvSpPr txBox="1"/>
          <p:nvPr/>
        </p:nvSpPr>
        <p:spPr>
          <a:xfrm>
            <a:off x="898530" y="971253"/>
            <a:ext cx="80212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9332921" y="2613787"/>
            <a:ext cx="80212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450972873"/>
      </p:ext>
    </p:extLst>
  </p:cSld>
  <p:clrMapOvr>
    <a:masterClrMapping/>
  </p:clrMapOvr>
  <p:timing>
    <p:tnLst>
      <p:par>
        <p:cTn id="1" dur="indefinite" restart="never" nodeType="tmRoot"/>
      </p:par>
    </p:tnLst>
  </p:timing>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155256" y="3124201"/>
            <a:ext cx="8827957" cy="1653180"/>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55256" y="4777381"/>
            <a:ext cx="8827957"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2024/9/20</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3972858"/>
      </p:ext>
    </p:extLst>
  </p:cSld>
  <p:clrMapOvr>
    <a:masterClrMapping/>
  </p:clrMapOvr>
  <p:timing>
    <p:tnLst>
      <p:par>
        <p:cTn id="1" dur="indefinite" restart="never" nodeType="tmRoot"/>
      </p:par>
    </p:tnLst>
  </p:timing>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33113" y="1981200"/>
            <a:ext cx="294763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6" name="Text Placeholder 3"/>
          <p:cNvSpPr>
            <a:spLocks noGrp="1"/>
          </p:cNvSpPr>
          <p:nvPr>
            <p:ph type="body" sz="half" idx="15"/>
          </p:nvPr>
        </p:nvSpPr>
        <p:spPr>
          <a:xfrm>
            <a:off x="652633" y="2667000"/>
            <a:ext cx="2928112"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3884672" y="1981200"/>
            <a:ext cx="293700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9" name="Text Placeholder 3"/>
          <p:cNvSpPr>
            <a:spLocks noGrp="1"/>
          </p:cNvSpPr>
          <p:nvPr>
            <p:ph type="body" sz="half" idx="16"/>
          </p:nvPr>
        </p:nvSpPr>
        <p:spPr>
          <a:xfrm>
            <a:off x="3874116" y="2667000"/>
            <a:ext cx="294756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4" name="Text Placeholder 4"/>
          <p:cNvSpPr>
            <a:spLocks noGrp="1"/>
          </p:cNvSpPr>
          <p:nvPr>
            <p:ph type="body" sz="quarter" idx="13"/>
          </p:nvPr>
        </p:nvSpPr>
        <p:spPr>
          <a:xfrm>
            <a:off x="7126556" y="1981200"/>
            <a:ext cx="293287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0" name="Text Placeholder 3"/>
          <p:cNvSpPr>
            <a:spLocks noGrp="1"/>
          </p:cNvSpPr>
          <p:nvPr>
            <p:ph type="body" sz="half" idx="17"/>
          </p:nvPr>
        </p:nvSpPr>
        <p:spPr>
          <a:xfrm>
            <a:off x="7126556" y="2667000"/>
            <a:ext cx="2932877"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cxnSp>
        <p:nvCxnSpPr>
          <p:cNvPr id="17" name="Straight Connector 16"/>
          <p:cNvCxnSpPr/>
          <p:nvPr/>
        </p:nvCxnSpPr>
        <p:spPr>
          <a:xfrm>
            <a:off x="372711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404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2024/9/20</a:t>
            </a:fld>
            <a:endParaRPr kumimoji="1" lang="ja-JP" dirty="0">
              <a:solidFill>
                <a:schemeClr val="tx1"/>
              </a:solidFill>
            </a:endParaRPr>
          </a:p>
        </p:txBody>
      </p:sp>
      <p:sp>
        <p:nvSpPr>
          <p:cNvPr id="4"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2252551252"/>
      </p:ext>
    </p:extLst>
  </p:cSld>
  <p:clrMapOvr>
    <a:masterClrMapping/>
  </p:clrMapOvr>
  <p:timing>
    <p:tnLst>
      <p:par>
        <p:cTn id="1" dur="indefinite" restart="never" nodeType="tmRoot"/>
      </p:par>
    </p:tnLst>
  </p:timing>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52633" y="4250949"/>
            <a:ext cx="294081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9" name="Picture Placeholder 2"/>
          <p:cNvSpPr>
            <a:spLocks noGrp="1" noChangeAspect="1"/>
          </p:cNvSpPr>
          <p:nvPr>
            <p:ph type="pic" idx="15"/>
          </p:nvPr>
        </p:nvSpPr>
        <p:spPr>
          <a:xfrm>
            <a:off x="652633" y="2209800"/>
            <a:ext cx="294081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2" name="Text Placeholder 3"/>
          <p:cNvSpPr>
            <a:spLocks noGrp="1"/>
          </p:cNvSpPr>
          <p:nvPr>
            <p:ph type="body" sz="half" idx="18"/>
          </p:nvPr>
        </p:nvSpPr>
        <p:spPr>
          <a:xfrm>
            <a:off x="652633" y="4827213"/>
            <a:ext cx="294081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3890389" y="4250949"/>
            <a:ext cx="293128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30" name="Picture Placeholder 2"/>
          <p:cNvSpPr>
            <a:spLocks noGrp="1" noChangeAspect="1"/>
          </p:cNvSpPr>
          <p:nvPr>
            <p:ph type="pic" idx="21"/>
          </p:nvPr>
        </p:nvSpPr>
        <p:spPr>
          <a:xfrm>
            <a:off x="3890388" y="2209800"/>
            <a:ext cx="293128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3" name="Text Placeholder 3"/>
          <p:cNvSpPr>
            <a:spLocks noGrp="1"/>
          </p:cNvSpPr>
          <p:nvPr>
            <p:ph type="body" sz="half" idx="19"/>
          </p:nvPr>
        </p:nvSpPr>
        <p:spPr>
          <a:xfrm>
            <a:off x="3889035" y="4827212"/>
            <a:ext cx="29351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4" name="Text Placeholder 4"/>
          <p:cNvSpPr>
            <a:spLocks noGrp="1"/>
          </p:cNvSpPr>
          <p:nvPr>
            <p:ph type="body" sz="quarter" idx="13"/>
          </p:nvPr>
        </p:nvSpPr>
        <p:spPr>
          <a:xfrm>
            <a:off x="7126556" y="4250949"/>
            <a:ext cx="293287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31" name="Picture Placeholder 2"/>
          <p:cNvSpPr>
            <a:spLocks noGrp="1" noChangeAspect="1"/>
          </p:cNvSpPr>
          <p:nvPr>
            <p:ph type="pic" idx="22"/>
          </p:nvPr>
        </p:nvSpPr>
        <p:spPr>
          <a:xfrm>
            <a:off x="7126555" y="2209800"/>
            <a:ext cx="2932877"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4" name="Text Placeholder 3"/>
          <p:cNvSpPr>
            <a:spLocks noGrp="1"/>
          </p:cNvSpPr>
          <p:nvPr>
            <p:ph type="body" sz="half" idx="20"/>
          </p:nvPr>
        </p:nvSpPr>
        <p:spPr>
          <a:xfrm>
            <a:off x="7126433" y="4827210"/>
            <a:ext cx="293676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cxnSp>
        <p:nvCxnSpPr>
          <p:cNvPr id="17" name="Straight Connector 16"/>
          <p:cNvCxnSpPr/>
          <p:nvPr/>
        </p:nvCxnSpPr>
        <p:spPr>
          <a:xfrm>
            <a:off x="372711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404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2024/9/20</a:t>
            </a:fld>
            <a:endParaRPr kumimoji="1" lang="ja-JP" dirty="0">
              <a:solidFill>
                <a:schemeClr val="tx1"/>
              </a:solidFill>
            </a:endParaRPr>
          </a:p>
        </p:txBody>
      </p:sp>
      <p:sp>
        <p:nvSpPr>
          <p:cNvPr id="4"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390108032"/>
      </p:ext>
    </p:extLst>
  </p:cSld>
  <p:clrMapOvr>
    <a:masterClrMapping/>
  </p:clrMapOvr>
  <p:timing>
    <p:tnLst>
      <p:par>
        <p:cTn id="1" dur="indefinite" restart="never" nodeType="tmRoot"/>
      </p:par>
    </p:tnLst>
  </p:timing>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nchorCtr="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2024/9/20</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1280558914"/>
      </p:ext>
    </p:extLst>
  </p:cSld>
  <p:clrMapOvr>
    <a:masterClrMapping/>
  </p:clrMapOvr>
  <p:timing>
    <p:tnLst>
      <p:par>
        <p:cTn id="1" dur="indefinite" restart="never" nodeType="tmRoot"/>
      </p:par>
    </p:tnLst>
  </p:timing>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6377" y="430215"/>
            <a:ext cx="1753057" cy="5826125"/>
          </a:xfrm>
        </p:spPr>
        <p:txBody>
          <a:bodyPr vert="eaVert" anchor="b" anchorCtr="0"/>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52633" y="773205"/>
            <a:ext cx="7425083" cy="548313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2024/9/20</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4091725734"/>
      </p:ext>
    </p:extLst>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0EBB0C4-6273-4C6E-B9BD-2EDC30F1CD52}" type="datetimeFigureOut">
              <a:rPr lang="en-US" dirty="0"/>
              <a:t>9/20/2024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9/20/2024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097280" y="2582334"/>
            <a:ext cx="4937760" cy="3378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217920" y="2582334"/>
            <a:ext cx="4937760" cy="3378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9/20/2024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9/20/2024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9/20/2024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9/20/2024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9CAD897-D46E-4AD2-BD9B-49DD3E640873}" type="datetimeFigureOut">
              <a:rPr lang="en-US" dirty="0"/>
              <a:t>9/20/2024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9/20/2024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8399243" y="1676400"/>
            <a:ext cx="37592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7586443" y="-457200"/>
            <a:ext cx="21336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399243" y="6096000"/>
            <a:ext cx="13208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05317" y="2667000"/>
            <a:ext cx="5588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119717" y="2895600"/>
            <a:ext cx="31496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280" y="452718"/>
            <a:ext cx="9407173" cy="1400530"/>
          </a:xfrm>
          <a:prstGeom prst="rect">
            <a:avLst/>
          </a:prstGeom>
        </p:spPr>
        <p:txBody>
          <a:bodyPr vert="horz" lIns="91440" tIns="45720" rIns="91440" bIns="45720" rtlCol="0" anchor="t">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03600" y="2052925"/>
            <a:ext cx="8948872" cy="4195481"/>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rot="5400000">
            <a:off x="10158419" y="1790661"/>
            <a:ext cx="990599" cy="30487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0A493D5-7D79-4D49-BF15-7A5097767888}" type="datetime1">
              <a:rPr kumimoji="1" lang="ja-JP" altLang="en-US" smtClean="0">
                <a:solidFill>
                  <a:schemeClr val="tx1"/>
                </a:solidFill>
              </a:rPr>
              <a:t>2024/9/20</a:t>
            </a:fld>
            <a:endParaRPr kumimoji="1" lang="ja-JP" dirty="0">
              <a:solidFill>
                <a:schemeClr val="tx1"/>
              </a:solidFill>
            </a:endParaRPr>
          </a:p>
        </p:txBody>
      </p:sp>
      <p:sp>
        <p:nvSpPr>
          <p:cNvPr id="5" name="Footer Placeholder 4"/>
          <p:cNvSpPr>
            <a:spLocks noGrp="1"/>
          </p:cNvSpPr>
          <p:nvPr>
            <p:ph type="ftr" sz="quarter" idx="3"/>
          </p:nvPr>
        </p:nvSpPr>
        <p:spPr>
          <a:xfrm rot="5400000">
            <a:off x="8954413" y="3225261"/>
            <a:ext cx="3859795" cy="30488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kumimoji="1" lang="ja-JP" dirty="0">
              <a:solidFill>
                <a:schemeClr val="tx1"/>
              </a:solidFill>
            </a:endParaRPr>
          </a:p>
        </p:txBody>
      </p:sp>
      <p:sp>
        <p:nvSpPr>
          <p:cNvPr id="6" name="Slide Number Placeholder 5"/>
          <p:cNvSpPr>
            <a:spLocks noGrp="1"/>
          </p:cNvSpPr>
          <p:nvPr>
            <p:ph type="sldNum" sz="quarter" idx="4"/>
          </p:nvPr>
        </p:nvSpPr>
        <p:spPr>
          <a:xfrm>
            <a:off x="10355242" y="295737"/>
            <a:ext cx="838417"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679258185"/>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ransition>
    <p:fade/>
  </p:transition>
  <p:timing>
    <p:tnLst>
      <p:par>
        <p:cTn id="1" dur="indefinite" restart="never" nodeType="tmRoot"/>
      </p:par>
    </p:tnLst>
  </p:timing>
  <p:hf hdr="0" ftr="0" dt="0"/>
  <p:txStyles>
    <p:titleStyle>
      <a:lvl1pPr algn="l" defTabSz="457200" rtl="0" eaLnBrk="1" latinLnBrk="0" hangingPunct="1">
        <a:spcBef>
          <a:spcPct val="0"/>
        </a:spcBef>
        <a:buNone/>
        <a:defRPr kumimoji="1" sz="4200" b="0" i="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97280" y="576070"/>
            <a:ext cx="10058400" cy="3566160"/>
          </a:xfrm>
        </p:spPr>
        <p:txBody>
          <a:bodyPr>
            <a:normAutofit/>
          </a:bodyPr>
          <a:lstStyle/>
          <a:p>
            <a:r>
              <a:rPr lang="ja-JP" altLang="en-US" sz="4800" b="1" dirty="0">
                <a:latin typeface="游ゴシック" panose="020B0400000000000000" pitchFamily="50" charset="-128"/>
                <a:ea typeface="游ゴシック" panose="020B0400000000000000" pitchFamily="50" charset="-128"/>
              </a:rPr>
              <a:t>地域密着型サービス事業者</a:t>
            </a:r>
            <a:r>
              <a:rPr lang="ja-JP" altLang="en-US" sz="4800" b="1" dirty="0" smtClean="0">
                <a:latin typeface="游ゴシック" panose="020B0400000000000000" pitchFamily="50" charset="-128"/>
                <a:ea typeface="游ゴシック" panose="020B0400000000000000" pitchFamily="50" charset="-128"/>
              </a:rPr>
              <a:t>の</a:t>
            </a:r>
            <a:r>
              <a:rPr lang="en-US" altLang="ja-JP" sz="4800" b="1" dirty="0" smtClean="0">
                <a:latin typeface="游ゴシック" panose="020B0400000000000000" pitchFamily="50" charset="-128"/>
                <a:ea typeface="游ゴシック" panose="020B0400000000000000" pitchFamily="50" charset="-128"/>
              </a:rPr>
              <a:t/>
            </a:r>
            <a:br>
              <a:rPr lang="en-US" altLang="ja-JP" sz="4800" b="1" dirty="0" smtClean="0">
                <a:latin typeface="游ゴシック" panose="020B0400000000000000" pitchFamily="50" charset="-128"/>
                <a:ea typeface="游ゴシック" panose="020B0400000000000000" pitchFamily="50" charset="-128"/>
              </a:rPr>
            </a:br>
            <a:r>
              <a:rPr lang="ja-JP" altLang="en-US" sz="4800" b="1" dirty="0" smtClean="0">
                <a:latin typeface="游ゴシック" panose="020B0400000000000000" pitchFamily="50" charset="-128"/>
                <a:ea typeface="游ゴシック" panose="020B0400000000000000" pitchFamily="50" charset="-128"/>
              </a:rPr>
              <a:t>主</a:t>
            </a:r>
            <a:r>
              <a:rPr lang="ja-JP" altLang="en-US" sz="4800" b="1" dirty="0">
                <a:latin typeface="游ゴシック" panose="020B0400000000000000" pitchFamily="50" charset="-128"/>
                <a:ea typeface="游ゴシック" panose="020B0400000000000000" pitchFamily="50" charset="-128"/>
              </a:rPr>
              <a:t>な指導事項</a:t>
            </a:r>
            <a:endParaRPr kumimoji="1" lang="ja-JP" altLang="en-US" sz="4800" b="1" dirty="0">
              <a:latin typeface="游ゴシック" panose="020B0400000000000000" pitchFamily="50" charset="-128"/>
              <a:ea typeface="游ゴシック" panose="020B0400000000000000" pitchFamily="50" charset="-128"/>
            </a:endParaRPr>
          </a:p>
        </p:txBody>
      </p:sp>
      <p:sp>
        <p:nvSpPr>
          <p:cNvPr id="3" name="サブタイトル 2"/>
          <p:cNvSpPr>
            <a:spLocks noGrp="1"/>
          </p:cNvSpPr>
          <p:nvPr>
            <p:ph type="subTitle" idx="1"/>
          </p:nvPr>
        </p:nvSpPr>
        <p:spPr>
          <a:xfrm>
            <a:off x="1100051" y="4520934"/>
            <a:ext cx="10058400" cy="724834"/>
          </a:xfrm>
        </p:spPr>
        <p:txBody>
          <a:bodyPr>
            <a:normAutofit/>
          </a:bodyPr>
          <a:lstStyle/>
          <a:p>
            <a:r>
              <a:rPr kumimoji="1" lang="ja-JP" altLang="en-US" b="1" dirty="0" smtClean="0">
                <a:latin typeface="游ゴシック" panose="020B0400000000000000" pitchFamily="50" charset="-128"/>
                <a:ea typeface="游ゴシック" panose="020B0400000000000000" pitchFamily="50" charset="-128"/>
              </a:rPr>
              <a:t>地域密着型サービス共通及び各サービスごとの主な指導事項</a:t>
            </a:r>
            <a:endParaRPr kumimoji="1" lang="en-US" altLang="ja-JP" b="1" dirty="0" smtClean="0">
              <a:latin typeface="游ゴシック" panose="020B0400000000000000" pitchFamily="50" charset="-128"/>
              <a:ea typeface="游ゴシック" panose="020B0400000000000000" pitchFamily="50" charset="-128"/>
            </a:endParaRPr>
          </a:p>
        </p:txBody>
      </p:sp>
      <p:sp>
        <p:nvSpPr>
          <p:cNvPr id="4" name="サブタイトル 2"/>
          <p:cNvSpPr txBox="1">
            <a:spLocks/>
          </p:cNvSpPr>
          <p:nvPr/>
        </p:nvSpPr>
        <p:spPr>
          <a:xfrm>
            <a:off x="279132" y="5985419"/>
            <a:ext cx="11694695" cy="379286"/>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kumimoji="1"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kumimoji="1"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kumimoji="1"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9pPr>
          </a:lstStyle>
          <a:p>
            <a:pPr algn="r"/>
            <a:r>
              <a:rPr lang="ja-JP" altLang="en-US" sz="2000" b="1" dirty="0" smtClean="0">
                <a:solidFill>
                  <a:schemeClr val="tx1">
                    <a:lumMod val="85000"/>
                    <a:lumOff val="15000"/>
                  </a:schemeClr>
                </a:solidFill>
                <a:latin typeface="游ゴシック" panose="020B0400000000000000" pitchFamily="50" charset="-128"/>
                <a:ea typeface="游ゴシック" panose="020B0400000000000000" pitchFamily="50" charset="-128"/>
              </a:rPr>
              <a:t>吹田市福祉指導監査室　介護事業者担当</a:t>
            </a:r>
          </a:p>
          <a:p>
            <a:endParaRPr lang="en-US" altLang="ja-JP" b="1" dirty="0" smtClean="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491756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18160" y="339634"/>
            <a:ext cx="11155680" cy="496389"/>
          </a:xfrm>
          <a:prstGeom prst="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2000" b="1" dirty="0" smtClean="0">
                <a:solidFill>
                  <a:schemeClr val="tx1">
                    <a:lumMod val="85000"/>
                    <a:lumOff val="15000"/>
                  </a:schemeClr>
                </a:solidFill>
                <a:latin typeface="游ゴシック" panose="020B0400000000000000" pitchFamily="50" charset="-128"/>
                <a:ea typeface="游ゴシック" panose="020B0400000000000000" pitchFamily="50" charset="-128"/>
              </a:rPr>
              <a:t>６、</a:t>
            </a:r>
            <a:r>
              <a:rPr kumimoji="1" lang="ja-JP" altLang="en-US" sz="2000" b="1" dirty="0">
                <a:solidFill>
                  <a:schemeClr val="tx1">
                    <a:lumMod val="85000"/>
                    <a:lumOff val="15000"/>
                  </a:schemeClr>
                </a:solidFill>
                <a:latin typeface="游ゴシック" panose="020B0400000000000000" pitchFamily="50" charset="-128"/>
                <a:ea typeface="游ゴシック" panose="020B0400000000000000" pitchFamily="50" charset="-128"/>
              </a:rPr>
              <a:t>人員配置について</a:t>
            </a:r>
            <a:r>
              <a:rPr kumimoji="1" lang="ja-JP" altLang="en-US" sz="1600" b="1" dirty="0">
                <a:solidFill>
                  <a:schemeClr val="tx1">
                    <a:lumMod val="85000"/>
                    <a:lumOff val="15000"/>
                  </a:schemeClr>
                </a:solidFill>
                <a:latin typeface="游ゴシック" panose="020B0400000000000000" pitchFamily="50" charset="-128"/>
                <a:ea typeface="游ゴシック" panose="020B0400000000000000" pitchFamily="50" charset="-128"/>
              </a:rPr>
              <a:t>（地域密着型通所介護）</a:t>
            </a:r>
          </a:p>
        </p:txBody>
      </p:sp>
      <p:sp>
        <p:nvSpPr>
          <p:cNvPr id="4" name="正方形/長方形 3"/>
          <p:cNvSpPr/>
          <p:nvPr/>
        </p:nvSpPr>
        <p:spPr>
          <a:xfrm>
            <a:off x="518160" y="1101639"/>
            <a:ext cx="11155680" cy="3934316"/>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endParaRPr kumimoji="1" lang="en-US" altLang="ja-JP" sz="1600" dirty="0" smtClean="0">
              <a:latin typeface="游ゴシック" panose="020B0400000000000000" pitchFamily="50" charset="-128"/>
              <a:ea typeface="游ゴシック" panose="020B0400000000000000" pitchFamily="50" charset="-128"/>
            </a:endParaRPr>
          </a:p>
          <a:p>
            <a:r>
              <a:rPr kumimoji="1" lang="ja-JP" altLang="en-US" sz="1600" dirty="0" smtClean="0">
                <a:latin typeface="游ゴシック" panose="020B0400000000000000" pitchFamily="50" charset="-128"/>
                <a:ea typeface="游ゴシック" panose="020B0400000000000000" pitchFamily="50" charset="-128"/>
              </a:rPr>
              <a:t>・機能訓練指導員が</a:t>
            </a:r>
            <a:r>
              <a:rPr kumimoji="1" lang="ja-JP" altLang="en-US" sz="1600" dirty="0">
                <a:latin typeface="游ゴシック" panose="020B0400000000000000" pitchFamily="50" charset="-128"/>
                <a:ea typeface="游ゴシック" panose="020B0400000000000000" pitchFamily="50" charset="-128"/>
              </a:rPr>
              <a:t>適切に配置されていない</a:t>
            </a:r>
            <a:r>
              <a:rPr kumimoji="1" lang="ja-JP" altLang="en-US" sz="1600" dirty="0" smtClean="0">
                <a:latin typeface="游ゴシック" panose="020B0400000000000000" pitchFamily="50" charset="-128"/>
                <a:ea typeface="游ゴシック" panose="020B0400000000000000" pitchFamily="50" charset="-128"/>
              </a:rPr>
              <a:t>。</a:t>
            </a:r>
            <a:endParaRPr kumimoji="1" lang="en-US" altLang="ja-JP" sz="1600" dirty="0" smtClean="0">
              <a:latin typeface="游ゴシック" panose="020B0400000000000000" pitchFamily="50" charset="-128"/>
              <a:ea typeface="游ゴシック" panose="020B0400000000000000" pitchFamily="50" charset="-128"/>
            </a:endParaRPr>
          </a:p>
          <a:p>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a:t>
            </a:r>
            <a:endParaRPr kumimoji="1" lang="en-US" altLang="ja-JP" sz="1400" dirty="0">
              <a:solidFill>
                <a:schemeClr val="tx1">
                  <a:lumMod val="85000"/>
                  <a:lumOff val="15000"/>
                </a:schemeClr>
              </a:solidFill>
              <a:latin typeface="游ゴシック" panose="020B0400000000000000" pitchFamily="50" charset="-128"/>
              <a:ea typeface="游ゴシック" panose="020B0400000000000000" pitchFamily="50" charset="-128"/>
            </a:endParaRPr>
          </a:p>
          <a:p>
            <a:endParaRPr kumimoji="1" lang="en-US" altLang="ja-JP" sz="1600" dirty="0" smtClean="0">
              <a:latin typeface="游ゴシック" panose="020B0400000000000000" pitchFamily="50" charset="-128"/>
              <a:ea typeface="游ゴシック" panose="020B0400000000000000" pitchFamily="50" charset="-128"/>
            </a:endParaRPr>
          </a:p>
          <a:p>
            <a:endParaRPr kumimoji="1" lang="en-US" altLang="ja-JP" sz="1600" dirty="0">
              <a:latin typeface="游ゴシック" panose="020B0400000000000000" pitchFamily="50" charset="-128"/>
              <a:ea typeface="游ゴシック" panose="020B0400000000000000" pitchFamily="50" charset="-128"/>
            </a:endParaRPr>
          </a:p>
          <a:p>
            <a:endParaRPr kumimoji="1" lang="en-US" altLang="ja-JP" sz="1600" dirty="0" smtClean="0">
              <a:latin typeface="游ゴシック" panose="020B0400000000000000" pitchFamily="50" charset="-128"/>
              <a:ea typeface="游ゴシック" panose="020B0400000000000000" pitchFamily="50" charset="-128"/>
            </a:endParaRPr>
          </a:p>
          <a:p>
            <a:endParaRPr kumimoji="1" lang="en-US" altLang="ja-JP" sz="1600" dirty="0">
              <a:latin typeface="游ゴシック" panose="020B0400000000000000" pitchFamily="50" charset="-128"/>
              <a:ea typeface="游ゴシック" panose="020B0400000000000000" pitchFamily="50" charset="-128"/>
            </a:endParaRPr>
          </a:p>
          <a:p>
            <a:endParaRPr kumimoji="1" lang="en-US" altLang="ja-JP" sz="1600" dirty="0" smtClean="0">
              <a:latin typeface="游ゴシック" panose="020B0400000000000000" pitchFamily="50" charset="-128"/>
              <a:ea typeface="游ゴシック" panose="020B0400000000000000" pitchFamily="50" charset="-128"/>
            </a:endParaRPr>
          </a:p>
          <a:p>
            <a:endParaRPr kumimoji="1" lang="en-US" altLang="ja-JP" sz="1600" dirty="0">
              <a:latin typeface="游ゴシック" panose="020B0400000000000000" pitchFamily="50" charset="-128"/>
              <a:ea typeface="游ゴシック" panose="020B0400000000000000" pitchFamily="50" charset="-128"/>
            </a:endParaRPr>
          </a:p>
          <a:p>
            <a:endParaRPr kumimoji="1" lang="en-US" altLang="ja-JP" sz="1600" dirty="0">
              <a:latin typeface="游ゴシック" panose="020B0400000000000000" pitchFamily="50" charset="-128"/>
              <a:ea typeface="游ゴシック" panose="020B0400000000000000" pitchFamily="50" charset="-128"/>
            </a:endParaRPr>
          </a:p>
          <a:p>
            <a:endParaRPr kumimoji="1" lang="en-US" altLang="ja-JP" sz="140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endParaRPr kumimoji="1" lang="en-US" altLang="ja-JP" sz="140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endParaRPr kumimoji="1" lang="en-US" altLang="ja-JP" sz="140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　看護</a:t>
            </a:r>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職員、機能訓練指導員とも配置時間に関する規定はないことから、看護職員としての業務に従事していない時間帯において、機能訓練指導員として勤務することは</a:t>
            </a:r>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差し支えないが、</a:t>
            </a:r>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機能訓練指導員として勤務している時間数は、専ら指定地域密着型通所介護の提供に当たる看護職員としての勤務時間数に含めない</a:t>
            </a:r>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endPar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6" name="タイトル 1"/>
          <p:cNvSpPr txBox="1">
            <a:spLocks/>
          </p:cNvSpPr>
          <p:nvPr/>
        </p:nvSpPr>
        <p:spPr>
          <a:xfrm>
            <a:off x="518160" y="6433066"/>
            <a:ext cx="11469187" cy="424934"/>
          </a:xfrm>
          <a:prstGeom prst="rect">
            <a:avLst/>
          </a:prstGeom>
        </p:spPr>
        <p:txBody>
          <a:bodyPr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r"/>
            <a:r>
              <a:rPr lang="ja-JP" altLang="en-US" sz="2000" dirty="0" smtClean="0">
                <a:solidFill>
                  <a:schemeClr val="tx1">
                    <a:lumMod val="85000"/>
                    <a:lumOff val="15000"/>
                  </a:schemeClr>
                </a:solidFill>
                <a:latin typeface="游ゴシック" panose="020B0400000000000000" pitchFamily="50" charset="-128"/>
                <a:ea typeface="游ゴシック" panose="020B0400000000000000" pitchFamily="50" charset="-128"/>
              </a:rPr>
              <a:t>地域密着型サービス事業者の主な指導事項</a:t>
            </a:r>
            <a:endParaRPr lang="ja-JP" altLang="en-US" sz="200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8" name="角丸四角形 7"/>
          <p:cNvSpPr/>
          <p:nvPr/>
        </p:nvSpPr>
        <p:spPr>
          <a:xfrm>
            <a:off x="508635" y="943596"/>
            <a:ext cx="1672045" cy="3365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b="1" dirty="0" smtClean="0">
                <a:solidFill>
                  <a:schemeClr val="tx1">
                    <a:lumMod val="85000"/>
                    <a:lumOff val="15000"/>
                  </a:schemeClr>
                </a:solidFill>
                <a:latin typeface="游ゴシック" panose="020B0400000000000000" pitchFamily="50" charset="-128"/>
                <a:ea typeface="游ゴシック" panose="020B0400000000000000" pitchFamily="50" charset="-128"/>
              </a:rPr>
              <a:t>指導事例②</a:t>
            </a:r>
            <a:endParaRPr kumimoji="1" lang="en-US" altLang="ja-JP"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7" name="正方形/長方形 6"/>
          <p:cNvSpPr/>
          <p:nvPr/>
        </p:nvSpPr>
        <p:spPr>
          <a:xfrm>
            <a:off x="518160" y="5289887"/>
            <a:ext cx="11155680" cy="889247"/>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endParaRPr kumimoji="1" lang="en-US" altLang="ja-JP" sz="1600" dirty="0" smtClean="0">
              <a:latin typeface="游ゴシック" panose="020B0400000000000000" pitchFamily="50" charset="-128"/>
              <a:ea typeface="游ゴシック" panose="020B0400000000000000" pitchFamily="50" charset="-128"/>
            </a:endParaRPr>
          </a:p>
          <a:p>
            <a:r>
              <a:rPr kumimoji="1" lang="ja-JP" altLang="en-US" sz="1600"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1600" dirty="0">
                <a:solidFill>
                  <a:schemeClr val="tx1">
                    <a:lumMod val="85000"/>
                    <a:lumOff val="15000"/>
                  </a:schemeClr>
                </a:solidFill>
                <a:latin typeface="游ゴシック" panose="020B0400000000000000" pitchFamily="50" charset="-128"/>
                <a:ea typeface="游ゴシック" panose="020B0400000000000000" pitchFamily="50" charset="-128"/>
              </a:rPr>
              <a:t>必要な員数が確保されなくなった場合は、早急に改善すること。</a:t>
            </a:r>
            <a:endParaRPr kumimoji="1" lang="en-US" altLang="ja-JP" sz="1600" dirty="0">
              <a:solidFill>
                <a:schemeClr val="tx1">
                  <a:lumMod val="85000"/>
                  <a:lumOff val="15000"/>
                </a:schemeClr>
              </a:solidFill>
              <a:latin typeface="游ゴシック" panose="020B0400000000000000" pitchFamily="50" charset="-128"/>
              <a:ea typeface="游ゴシック" panose="020B0400000000000000" pitchFamily="50" charset="-128"/>
            </a:endParaRPr>
          </a:p>
          <a:p>
            <a:r>
              <a:rPr kumimoji="1" lang="en-US" altLang="ja-JP" sz="1600" b="1" dirty="0">
                <a:solidFill>
                  <a:srgbClr val="FF0000"/>
                </a:solidFill>
                <a:latin typeface="游ゴシック" panose="020B0400000000000000" pitchFamily="50" charset="-128"/>
                <a:ea typeface="游ゴシック" panose="020B0400000000000000" pitchFamily="50" charset="-128"/>
              </a:rPr>
              <a:t>※</a:t>
            </a:r>
            <a:r>
              <a:rPr kumimoji="1" lang="ja-JP" altLang="en-US" sz="1600" b="1" dirty="0">
                <a:solidFill>
                  <a:srgbClr val="FF0000"/>
                </a:solidFill>
                <a:latin typeface="游ゴシック" panose="020B0400000000000000" pitchFamily="50" charset="-128"/>
                <a:ea typeface="游ゴシック" panose="020B0400000000000000" pitchFamily="50" charset="-128"/>
              </a:rPr>
              <a:t>人員基準を満たさなくなった場合は、速やかに福祉指導監査室に相談すること。</a:t>
            </a:r>
          </a:p>
          <a:p>
            <a:endParaRPr kumimoji="1" lang="en-US" altLang="ja-JP" sz="160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endParaRPr kumimoji="1" lang="ja-JP" altLang="en-US" sz="160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10" name="角丸四角形 9"/>
          <p:cNvSpPr/>
          <p:nvPr/>
        </p:nvSpPr>
        <p:spPr>
          <a:xfrm>
            <a:off x="508635" y="5138770"/>
            <a:ext cx="2405514" cy="3365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solidFill>
                  <a:schemeClr val="tx1">
                    <a:lumMod val="85000"/>
                    <a:lumOff val="15000"/>
                  </a:schemeClr>
                </a:solidFill>
                <a:latin typeface="游ゴシック" panose="020B0400000000000000" pitchFamily="50" charset="-128"/>
                <a:ea typeface="游ゴシック" panose="020B0400000000000000" pitchFamily="50" charset="-128"/>
              </a:rPr>
              <a:t>改善の</a:t>
            </a:r>
            <a:r>
              <a:rPr kumimoji="1" lang="ja-JP" altLang="en-US" b="1" dirty="0" smtClean="0">
                <a:solidFill>
                  <a:schemeClr val="tx1">
                    <a:lumMod val="85000"/>
                    <a:lumOff val="15000"/>
                  </a:schemeClr>
                </a:solidFill>
                <a:latin typeface="游ゴシック" panose="020B0400000000000000" pitchFamily="50" charset="-128"/>
                <a:ea typeface="游ゴシック" panose="020B0400000000000000" pitchFamily="50" charset="-128"/>
              </a:rPr>
              <a:t>ポイント②</a:t>
            </a:r>
            <a:endParaRPr kumimoji="1" lang="ja-JP" altLang="en-US"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588840612"/>
              </p:ext>
            </p:extLst>
          </p:nvPr>
        </p:nvGraphicFramePr>
        <p:xfrm>
          <a:off x="637309" y="1925032"/>
          <a:ext cx="10889674" cy="2120511"/>
        </p:xfrm>
        <a:graphic>
          <a:graphicData uri="http://schemas.openxmlformats.org/drawingml/2006/table">
            <a:tbl>
              <a:tblPr firstRow="1" bandRow="1">
                <a:tableStyleId>{8799B23B-EC83-4686-B30A-512413B5E67A}</a:tableStyleId>
              </a:tblPr>
              <a:tblGrid>
                <a:gridCol w="1672145">
                  <a:extLst>
                    <a:ext uri="{9D8B030D-6E8A-4147-A177-3AD203B41FA5}">
                      <a16:colId xmlns:a16="http://schemas.microsoft.com/office/drawing/2014/main" val="2318779073"/>
                    </a:ext>
                  </a:extLst>
                </a:gridCol>
                <a:gridCol w="9217529">
                  <a:extLst>
                    <a:ext uri="{9D8B030D-6E8A-4147-A177-3AD203B41FA5}">
                      <a16:colId xmlns:a16="http://schemas.microsoft.com/office/drawing/2014/main" val="3740388800"/>
                    </a:ext>
                  </a:extLst>
                </a:gridCol>
              </a:tblGrid>
              <a:tr h="384112">
                <a:tc>
                  <a:txBody>
                    <a:bodyPr/>
                    <a:lstStyle/>
                    <a:p>
                      <a:r>
                        <a:rPr kumimoji="1" lang="ja-JP" altLang="en-US" sz="1600" dirty="0" smtClean="0">
                          <a:solidFill>
                            <a:schemeClr val="tx1">
                              <a:lumMod val="85000"/>
                              <a:lumOff val="15000"/>
                            </a:schemeClr>
                          </a:solidFill>
                          <a:latin typeface="游ゴシック" panose="020B0400000000000000" pitchFamily="50" charset="-128"/>
                          <a:ea typeface="游ゴシック" panose="020B0400000000000000" pitchFamily="50" charset="-128"/>
                        </a:rPr>
                        <a:t>機能訓練指導員</a:t>
                      </a:r>
                      <a:endParaRPr kumimoji="1" lang="ja-JP" altLang="en-US" sz="1600" dirty="0">
                        <a:latin typeface="游ゴシック" panose="020B0400000000000000" pitchFamily="50" charset="-128"/>
                        <a:ea typeface="游ゴシック" panose="020B0400000000000000" pitchFamily="50" charset="-128"/>
                      </a:endParaRP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lumMod val="85000"/>
                              <a:lumOff val="15000"/>
                            </a:schemeClr>
                          </a:solidFill>
                          <a:latin typeface="游ゴシック" panose="020B0400000000000000" pitchFamily="50" charset="-128"/>
                          <a:ea typeface="游ゴシック" panose="020B0400000000000000" pitchFamily="50" charset="-128"/>
                        </a:rPr>
                        <a:t>指定地域密着型通所介護事業所ごとに１以上</a:t>
                      </a:r>
                    </a:p>
                  </a:txBody>
                  <a:tcPr/>
                </a:tc>
                <a:extLst>
                  <a:ext uri="{0D108BD9-81ED-4DB2-BD59-A6C34878D82A}">
                    <a16:rowId xmlns:a16="http://schemas.microsoft.com/office/drawing/2014/main" val="627440168"/>
                  </a:ext>
                </a:extLst>
              </a:tr>
              <a:tr h="757701">
                <a:tc rowSpan="2">
                  <a:txBody>
                    <a:bodyPr/>
                    <a:lstStyle/>
                    <a:p>
                      <a:r>
                        <a:rPr kumimoji="1" lang="ja-JP" altLang="en-US" sz="1600" b="1" dirty="0" smtClean="0">
                          <a:solidFill>
                            <a:schemeClr val="tx1">
                              <a:lumMod val="85000"/>
                              <a:lumOff val="15000"/>
                            </a:schemeClr>
                          </a:solidFill>
                          <a:latin typeface="游ゴシック" panose="020B0400000000000000" pitchFamily="50" charset="-128"/>
                          <a:ea typeface="游ゴシック" panose="020B0400000000000000" pitchFamily="50" charset="-128"/>
                        </a:rPr>
                        <a:t>看護職員</a:t>
                      </a:r>
                      <a:endParaRPr kumimoji="1" lang="ja-JP" altLang="en-US" sz="1600" b="1" dirty="0">
                        <a:latin typeface="游ゴシック" panose="020B0400000000000000" pitchFamily="50" charset="-128"/>
                        <a:ea typeface="游ゴシック" panose="020B0400000000000000" pitchFamily="50" charset="-128"/>
                      </a:endParaRP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①指定地域密着型通所介護事業所（定員が </a:t>
                      </a:r>
                      <a:r>
                        <a:rPr kumimoji="1" lang="en-US" altLang="ja-JP" sz="1400" b="1"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11 </a:t>
                      </a:r>
                      <a:r>
                        <a:rPr kumimoji="1" lang="ja-JP" altLang="en-US" sz="1400" b="1"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t>名以上である事業所に限る）における取扱い</a:t>
                      </a:r>
                    </a:p>
                    <a:p>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指定地域密着型通所介護の単位ごとに、専ら当該指定地域密着型通所介護の提供に当たる看護職員が１以上確保されるために必要と認められる数</a:t>
                      </a:r>
                      <a:endParaRPr kumimoji="1" lang="ja-JP" altLang="en-US" sz="1400" dirty="0">
                        <a:latin typeface="游ゴシック" panose="020B0400000000000000" pitchFamily="50" charset="-128"/>
                        <a:ea typeface="游ゴシック" panose="020B0400000000000000" pitchFamily="50" charset="-128"/>
                      </a:endParaRPr>
                    </a:p>
                  </a:txBody>
                  <a:tcPr>
                    <a:noFill/>
                  </a:tcPr>
                </a:tc>
                <a:extLst>
                  <a:ext uri="{0D108BD9-81ED-4DB2-BD59-A6C34878D82A}">
                    <a16:rowId xmlns:a16="http://schemas.microsoft.com/office/drawing/2014/main" val="3766334032"/>
                  </a:ext>
                </a:extLst>
              </a:tr>
              <a:tr h="978698">
                <a:tc vMerge="1">
                  <a:txBody>
                    <a:bodyPr/>
                    <a:lstStyle/>
                    <a:p>
                      <a:endParaRPr kumimoji="1" lang="ja-JP" altLang="en-US" sz="1600" dirty="0">
                        <a:latin typeface="游ゴシック" panose="020B0400000000000000" pitchFamily="50" charset="-128"/>
                        <a:ea typeface="游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smtClean="0">
                          <a:solidFill>
                            <a:schemeClr val="tx1">
                              <a:lumMod val="85000"/>
                              <a:lumOff val="15000"/>
                            </a:schemeClr>
                          </a:solidFill>
                          <a:latin typeface="游ゴシック" panose="020B0400000000000000" pitchFamily="50" charset="-128"/>
                          <a:ea typeface="游ゴシック" panose="020B0400000000000000" pitchFamily="50" charset="-128"/>
                        </a:rPr>
                        <a:t>②指定地域密着型通所介護事業所</a:t>
                      </a:r>
                      <a:r>
                        <a:rPr kumimoji="1" lang="en-US" altLang="ja-JP" sz="1400" b="1"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1400" b="1" dirty="0" smtClean="0">
                          <a:solidFill>
                            <a:schemeClr val="tx1">
                              <a:lumMod val="85000"/>
                              <a:lumOff val="15000"/>
                            </a:schemeClr>
                          </a:solidFill>
                          <a:latin typeface="游ゴシック" panose="020B0400000000000000" pitchFamily="50" charset="-128"/>
                          <a:ea typeface="游ゴシック" panose="020B0400000000000000" pitchFamily="50" charset="-128"/>
                        </a:rPr>
                        <a:t>定員が </a:t>
                      </a:r>
                      <a:r>
                        <a:rPr kumimoji="1" lang="en-US" altLang="ja-JP" sz="1400" b="1" dirty="0" smtClean="0">
                          <a:solidFill>
                            <a:schemeClr val="tx1">
                              <a:lumMod val="85000"/>
                              <a:lumOff val="15000"/>
                            </a:schemeClr>
                          </a:solidFill>
                          <a:latin typeface="游ゴシック" panose="020B0400000000000000" pitchFamily="50" charset="-128"/>
                          <a:ea typeface="游ゴシック" panose="020B0400000000000000" pitchFamily="50" charset="-128"/>
                        </a:rPr>
                        <a:t>10 </a:t>
                      </a:r>
                      <a:r>
                        <a:rPr kumimoji="1" lang="ja-JP" altLang="en-US" sz="1400" b="1" dirty="0" smtClean="0">
                          <a:solidFill>
                            <a:schemeClr val="tx1">
                              <a:lumMod val="85000"/>
                              <a:lumOff val="15000"/>
                            </a:schemeClr>
                          </a:solidFill>
                          <a:latin typeface="游ゴシック" panose="020B0400000000000000" pitchFamily="50" charset="-128"/>
                          <a:ea typeface="游ゴシック" panose="020B0400000000000000" pitchFamily="50" charset="-128"/>
                        </a:rPr>
                        <a:t>名以下である事業所に限る</a:t>
                      </a:r>
                      <a:r>
                        <a:rPr kumimoji="1" lang="en-US" altLang="ja-JP" sz="1400" b="1"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1400" b="1" dirty="0" smtClean="0">
                          <a:solidFill>
                            <a:schemeClr val="tx1">
                              <a:lumMod val="85000"/>
                              <a:lumOff val="15000"/>
                            </a:schemeClr>
                          </a:solidFill>
                          <a:latin typeface="游ゴシック" panose="020B0400000000000000" pitchFamily="50" charset="-128"/>
                          <a:ea typeface="游ゴシック" panose="020B0400000000000000" pitchFamily="50" charset="-128"/>
                        </a:rPr>
                        <a:t>における取扱い</a:t>
                      </a:r>
                      <a:endParaRPr kumimoji="1" lang="en-US" altLang="ja-JP" sz="1400" b="1"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介護職員と一体のものとして定められており、指定地域密着型通所介護の単位ごとに、指定地域密着型通所介護を提供している時間帯に、専ら指定地域密着型通所介護の提供に当たる看護職員又は介護職員が勤務している時間数の合計数を提供単位時間数で除して得た数が１以上確保されるために必要と認められる数</a:t>
                      </a:r>
                    </a:p>
                  </a:txBody>
                  <a:tcPr/>
                </a:tc>
                <a:extLst>
                  <a:ext uri="{0D108BD9-81ED-4DB2-BD59-A6C34878D82A}">
                    <a16:rowId xmlns:a16="http://schemas.microsoft.com/office/drawing/2014/main" val="3013364474"/>
                  </a:ext>
                </a:extLst>
              </a:tr>
            </a:tbl>
          </a:graphicData>
        </a:graphic>
      </p:graphicFrame>
      <p:sp>
        <p:nvSpPr>
          <p:cNvPr id="9" name="テキスト ボックス 8"/>
          <p:cNvSpPr txBox="1"/>
          <p:nvPr/>
        </p:nvSpPr>
        <p:spPr>
          <a:xfrm>
            <a:off x="11023752" y="466691"/>
            <a:ext cx="650088" cy="369332"/>
          </a:xfrm>
          <a:prstGeom prst="rect">
            <a:avLst/>
          </a:prstGeom>
          <a:noFill/>
        </p:spPr>
        <p:txBody>
          <a:bodyPr wrap="square" rtlCol="0">
            <a:spAutoFit/>
          </a:bodyPr>
          <a:lstStyle/>
          <a:p>
            <a:r>
              <a:rPr kumimoji="1" lang="en-US" altLang="ja-JP" dirty="0"/>
              <a:t>2</a:t>
            </a:r>
            <a:r>
              <a:rPr kumimoji="1" lang="en-US" altLang="ja-JP" dirty="0" smtClean="0"/>
              <a:t>/2</a:t>
            </a:r>
            <a:endParaRPr kumimoji="1" lang="ja-JP" altLang="en-US" dirty="0"/>
          </a:p>
        </p:txBody>
      </p:sp>
    </p:spTree>
    <p:extLst>
      <p:ext uri="{BB962C8B-B14F-4D97-AF65-F5344CB8AC3E}">
        <p14:creationId xmlns:p14="http://schemas.microsoft.com/office/powerpoint/2010/main" val="1861589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18160" y="339634"/>
            <a:ext cx="11155680" cy="496389"/>
          </a:xfrm>
          <a:prstGeom prst="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2000" b="1" dirty="0">
                <a:solidFill>
                  <a:schemeClr val="tx1">
                    <a:lumMod val="85000"/>
                    <a:lumOff val="15000"/>
                  </a:schemeClr>
                </a:solidFill>
                <a:latin typeface="游ゴシック" panose="020B0400000000000000" pitchFamily="50" charset="-128"/>
                <a:ea typeface="游ゴシック" panose="020B0400000000000000" pitchFamily="50" charset="-128"/>
              </a:rPr>
              <a:t>７</a:t>
            </a:r>
            <a:r>
              <a:rPr kumimoji="1" lang="ja-JP" altLang="en-US" sz="2000" b="1"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2000" b="1" dirty="0">
                <a:solidFill>
                  <a:schemeClr val="tx1">
                    <a:lumMod val="85000"/>
                    <a:lumOff val="15000"/>
                  </a:schemeClr>
                </a:solidFill>
                <a:latin typeface="游ゴシック" panose="020B0400000000000000" pitchFamily="50" charset="-128"/>
                <a:ea typeface="游ゴシック" panose="020B0400000000000000" pitchFamily="50" charset="-128"/>
              </a:rPr>
              <a:t>所要時間とサービス提供時間について</a:t>
            </a:r>
            <a:r>
              <a:rPr kumimoji="1" lang="ja-JP" altLang="en-US" sz="1600" b="1" dirty="0">
                <a:solidFill>
                  <a:schemeClr val="tx1">
                    <a:lumMod val="85000"/>
                    <a:lumOff val="15000"/>
                  </a:schemeClr>
                </a:solidFill>
                <a:latin typeface="游ゴシック" panose="020B0400000000000000" pitchFamily="50" charset="-128"/>
                <a:ea typeface="游ゴシック" panose="020B0400000000000000" pitchFamily="50" charset="-128"/>
              </a:rPr>
              <a:t>（通いサービス共通）</a:t>
            </a:r>
          </a:p>
        </p:txBody>
      </p:sp>
      <p:sp>
        <p:nvSpPr>
          <p:cNvPr id="4" name="正方形/長方形 3"/>
          <p:cNvSpPr/>
          <p:nvPr/>
        </p:nvSpPr>
        <p:spPr>
          <a:xfrm>
            <a:off x="518160" y="1101636"/>
            <a:ext cx="11155680" cy="3256719"/>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endParaRPr kumimoji="1" lang="en-US" altLang="ja-JP" sz="1600" dirty="0" smtClean="0">
              <a:latin typeface="游ゴシック" panose="020B0400000000000000" pitchFamily="50" charset="-128"/>
              <a:ea typeface="游ゴシック" panose="020B0400000000000000" pitchFamily="50" charset="-128"/>
            </a:endParaRPr>
          </a:p>
          <a:p>
            <a:r>
              <a:rPr kumimoji="1" lang="ja-JP" altLang="en-US" sz="1600" dirty="0">
                <a:latin typeface="游ゴシック" panose="020B0400000000000000" pitchFamily="50" charset="-128"/>
                <a:ea typeface="游ゴシック" panose="020B0400000000000000" pitchFamily="50" charset="-128"/>
              </a:rPr>
              <a:t>・送迎時間を含めた時間をサービス提供時間としている。</a:t>
            </a:r>
          </a:p>
          <a:p>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a:t>
            </a:r>
            <a:endParaRPr kumimoji="1" lang="en-US" altLang="ja-JP" sz="140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endParaRPr kumimoji="1" lang="en-US" altLang="ja-JP" sz="800" dirty="0" smtClean="0">
              <a:latin typeface="游ゴシック" panose="020B0400000000000000" pitchFamily="50" charset="-128"/>
              <a:ea typeface="游ゴシック" panose="020B0400000000000000" pitchFamily="50" charset="-128"/>
            </a:endParaRPr>
          </a:p>
          <a:p>
            <a:r>
              <a:rPr kumimoji="1" lang="ja-JP" altLang="en-US" sz="1400" dirty="0" smtClean="0">
                <a:latin typeface="游ゴシック" panose="020B0400000000000000" pitchFamily="50" charset="-128"/>
                <a:ea typeface="游ゴシック" panose="020B0400000000000000" pitchFamily="50" charset="-128"/>
              </a:rPr>
              <a:t>（参考）</a:t>
            </a:r>
            <a:r>
              <a:rPr kumimoji="1" lang="ja-JP" altLang="en-US" sz="1400" dirty="0">
                <a:latin typeface="游ゴシック" panose="020B0400000000000000" pitchFamily="50" charset="-128"/>
                <a:ea typeface="游ゴシック" panose="020B0400000000000000" pitchFamily="50" charset="-128"/>
              </a:rPr>
              <a:t>サービス提供</a:t>
            </a:r>
            <a:r>
              <a:rPr kumimoji="1" lang="ja-JP" altLang="en-US" sz="1400" dirty="0" smtClean="0">
                <a:latin typeface="游ゴシック" panose="020B0400000000000000" pitchFamily="50" charset="-128"/>
                <a:ea typeface="游ゴシック" panose="020B0400000000000000" pitchFamily="50" charset="-128"/>
              </a:rPr>
              <a:t>時間に関係する過去のＱＡ</a:t>
            </a:r>
            <a:endParaRPr kumimoji="1" lang="en-US" altLang="ja-JP" sz="1400" dirty="0" smtClean="0">
              <a:latin typeface="游ゴシック" panose="020B0400000000000000" pitchFamily="50" charset="-128"/>
              <a:ea typeface="游ゴシック" panose="020B0400000000000000" pitchFamily="50" charset="-128"/>
            </a:endParaRPr>
          </a:p>
          <a:p>
            <a:endParaRPr kumimoji="1" lang="en-US" altLang="ja-JP" sz="800" dirty="0" smtClean="0">
              <a:latin typeface="游ゴシック" panose="020B0400000000000000" pitchFamily="50" charset="-128"/>
              <a:ea typeface="游ゴシック" panose="020B0400000000000000" pitchFamily="50" charset="-128"/>
            </a:endParaRPr>
          </a:p>
          <a:p>
            <a:r>
              <a:rPr kumimoji="1" lang="ja-JP" altLang="en-US" sz="1400" dirty="0">
                <a:latin typeface="游ゴシック" panose="020B0400000000000000" pitchFamily="50" charset="-128"/>
                <a:ea typeface="游ゴシック" panose="020B0400000000000000" pitchFamily="50" charset="-128"/>
              </a:rPr>
              <a:t>・</a:t>
            </a:r>
            <a:r>
              <a:rPr kumimoji="1" lang="ja-JP" altLang="en-US" sz="1400" dirty="0" smtClean="0">
                <a:latin typeface="游ゴシック" panose="020B0400000000000000" pitchFamily="50" charset="-128"/>
                <a:ea typeface="游ゴシック" panose="020B0400000000000000" pitchFamily="50" charset="-128"/>
              </a:rPr>
              <a:t>通所</a:t>
            </a:r>
            <a:r>
              <a:rPr kumimoji="1" lang="ja-JP" altLang="en-US" sz="1400" dirty="0">
                <a:latin typeface="游ゴシック" panose="020B0400000000000000" pitchFamily="50" charset="-128"/>
                <a:ea typeface="游ゴシック" panose="020B0400000000000000" pitchFamily="50" charset="-128"/>
              </a:rPr>
              <a:t>サービスのサービス提供時間帯における併設医療機関の受診は緊急やむを得ない場合を除いて認められない。また、サービス開始前又は終了後の受診は可能であるが</a:t>
            </a:r>
            <a:r>
              <a:rPr kumimoji="1" lang="en-US" altLang="ja-JP" sz="1400" dirty="0">
                <a:latin typeface="游ゴシック" panose="020B0400000000000000" pitchFamily="50" charset="-128"/>
                <a:ea typeface="游ゴシック" panose="020B0400000000000000" pitchFamily="50" charset="-128"/>
              </a:rPr>
              <a:t>､</a:t>
            </a:r>
            <a:r>
              <a:rPr kumimoji="1" lang="ja-JP" altLang="en-US" sz="1400" dirty="0">
                <a:latin typeface="游ゴシック" panose="020B0400000000000000" pitchFamily="50" charset="-128"/>
                <a:ea typeface="游ゴシック" panose="020B0400000000000000" pitchFamily="50" charset="-128"/>
              </a:rPr>
              <a:t>一律に機械的に通所サービスの前後に組み入れることは適切でなく</a:t>
            </a:r>
            <a:r>
              <a:rPr kumimoji="1" lang="en-US" altLang="ja-JP" sz="1400" dirty="0">
                <a:latin typeface="游ゴシック" panose="020B0400000000000000" pitchFamily="50" charset="-128"/>
                <a:ea typeface="游ゴシック" panose="020B0400000000000000" pitchFamily="50" charset="-128"/>
              </a:rPr>
              <a:t>､</a:t>
            </a:r>
            <a:r>
              <a:rPr kumimoji="1" lang="ja-JP" altLang="en-US" sz="1400" dirty="0">
                <a:latin typeface="游ゴシック" panose="020B0400000000000000" pitchFamily="50" charset="-128"/>
                <a:ea typeface="游ゴシック" panose="020B0400000000000000" pitchFamily="50" charset="-128"/>
              </a:rPr>
              <a:t>当日の利用者の心身の状況</a:t>
            </a:r>
            <a:r>
              <a:rPr kumimoji="1" lang="en-US" altLang="ja-JP" sz="1400" dirty="0">
                <a:latin typeface="游ゴシック" panose="020B0400000000000000" pitchFamily="50" charset="-128"/>
                <a:ea typeface="游ゴシック" panose="020B0400000000000000" pitchFamily="50" charset="-128"/>
              </a:rPr>
              <a:t>､</a:t>
            </a:r>
            <a:r>
              <a:rPr kumimoji="1" lang="ja-JP" altLang="en-US" sz="1400" dirty="0">
                <a:latin typeface="游ゴシック" panose="020B0400000000000000" pitchFamily="50" charset="-128"/>
                <a:ea typeface="游ゴシック" panose="020B0400000000000000" pitchFamily="50" charset="-128"/>
              </a:rPr>
              <a:t>サービスの見直しなどの必要性に応じて行われるべきもので</a:t>
            </a:r>
            <a:r>
              <a:rPr kumimoji="1" lang="ja-JP" altLang="en-US" sz="1400" dirty="0" smtClean="0">
                <a:latin typeface="游ゴシック" panose="020B0400000000000000" pitchFamily="50" charset="-128"/>
                <a:ea typeface="游ゴシック" panose="020B0400000000000000" pitchFamily="50" charset="-128"/>
              </a:rPr>
              <a:t>ある。</a:t>
            </a:r>
            <a:endParaRPr kumimoji="1" lang="en-US" altLang="ja-JP" sz="800" dirty="0" smtClean="0">
              <a:latin typeface="游ゴシック" panose="020B0400000000000000" pitchFamily="50" charset="-128"/>
              <a:ea typeface="游ゴシック" panose="020B0400000000000000" pitchFamily="50" charset="-128"/>
            </a:endParaRPr>
          </a:p>
          <a:p>
            <a:endParaRPr kumimoji="1" lang="en-US" altLang="ja-JP" sz="800" dirty="0">
              <a:latin typeface="游ゴシック" panose="020B0400000000000000" pitchFamily="50" charset="-128"/>
              <a:ea typeface="游ゴシック" panose="020B0400000000000000" pitchFamily="50" charset="-128"/>
            </a:endParaRPr>
          </a:p>
          <a:p>
            <a:r>
              <a:rPr kumimoji="1" lang="ja-JP" altLang="en-US" sz="1400" dirty="0" smtClean="0">
                <a:latin typeface="游ゴシック" panose="020B0400000000000000" pitchFamily="50" charset="-128"/>
                <a:ea typeface="游ゴシック" panose="020B0400000000000000" pitchFamily="50" charset="-128"/>
              </a:rPr>
              <a:t>・緊急</a:t>
            </a:r>
            <a:r>
              <a:rPr kumimoji="1" lang="ja-JP" altLang="en-US" sz="1400" dirty="0">
                <a:latin typeface="游ゴシック" panose="020B0400000000000000" pitchFamily="50" charset="-128"/>
                <a:ea typeface="游ゴシック" panose="020B0400000000000000" pitchFamily="50" charset="-128"/>
              </a:rPr>
              <a:t>やむを得ない場合に</a:t>
            </a:r>
            <a:r>
              <a:rPr kumimoji="1" lang="ja-JP" altLang="en-US" sz="1400" dirty="0" smtClean="0">
                <a:latin typeface="游ゴシック" panose="020B0400000000000000" pitchFamily="50" charset="-128"/>
                <a:ea typeface="游ゴシック" panose="020B0400000000000000" pitchFamily="50" charset="-128"/>
              </a:rPr>
              <a:t>おける医療機関等の</a:t>
            </a:r>
            <a:r>
              <a:rPr kumimoji="1" lang="ja-JP" altLang="en-US" sz="1400" dirty="0">
                <a:latin typeface="游ゴシック" panose="020B0400000000000000" pitchFamily="50" charset="-128"/>
                <a:ea typeface="游ゴシック" panose="020B0400000000000000" pitchFamily="50" charset="-128"/>
              </a:rPr>
              <a:t>受診による通所サービスの利用の中止に</a:t>
            </a:r>
            <a:r>
              <a:rPr kumimoji="1" lang="ja-JP" altLang="en-US" sz="1400" dirty="0" smtClean="0">
                <a:latin typeface="游ゴシック" panose="020B0400000000000000" pitchFamily="50" charset="-128"/>
                <a:ea typeface="游ゴシック" panose="020B0400000000000000" pitchFamily="50" charset="-128"/>
              </a:rPr>
              <a:t>ついては、医療</a:t>
            </a:r>
            <a:r>
              <a:rPr kumimoji="1" lang="ja-JP" altLang="en-US" sz="1400" dirty="0">
                <a:latin typeface="游ゴシック" panose="020B0400000000000000" pitchFamily="50" charset="-128"/>
                <a:ea typeface="游ゴシック" panose="020B0400000000000000" pitchFamily="50" charset="-128"/>
              </a:rPr>
              <a:t>機関等における保険請求が優先され、通所サービスについては変更後の所要時間に応じた所定単位数を算定しなければならない</a:t>
            </a:r>
            <a:r>
              <a:rPr kumimoji="1" lang="ja-JP" altLang="en-US" sz="1400" dirty="0" smtClean="0">
                <a:latin typeface="游ゴシック" panose="020B0400000000000000" pitchFamily="50" charset="-128"/>
                <a:ea typeface="游ゴシック" panose="020B0400000000000000" pitchFamily="50" charset="-128"/>
              </a:rPr>
              <a:t>。</a:t>
            </a:r>
            <a:endParaRPr kumimoji="1" lang="en-US" altLang="ja-JP" sz="1400" dirty="0" smtClean="0">
              <a:latin typeface="游ゴシック" panose="020B0400000000000000" pitchFamily="50" charset="-128"/>
              <a:ea typeface="游ゴシック" panose="020B0400000000000000" pitchFamily="50" charset="-128"/>
            </a:endParaRPr>
          </a:p>
          <a:p>
            <a:endParaRPr kumimoji="1" lang="en-US" altLang="ja-JP" sz="800" dirty="0" smtClean="0">
              <a:latin typeface="游ゴシック" panose="020B0400000000000000" pitchFamily="50" charset="-128"/>
              <a:ea typeface="游ゴシック" panose="020B0400000000000000" pitchFamily="50" charset="-128"/>
            </a:endParaRPr>
          </a:p>
          <a:p>
            <a:r>
              <a:rPr kumimoji="1" lang="ja-JP" altLang="en-US" sz="1400" dirty="0" smtClean="0">
                <a:latin typeface="游ゴシック" panose="020B0400000000000000" pitchFamily="50" charset="-128"/>
                <a:ea typeface="游ゴシック" panose="020B0400000000000000" pitchFamily="50" charset="-128"/>
              </a:rPr>
              <a:t>・理</a:t>
            </a:r>
            <a:r>
              <a:rPr kumimoji="1" lang="ja-JP" altLang="en-US" sz="1400" dirty="0">
                <a:latin typeface="游ゴシック" panose="020B0400000000000000" pitchFamily="50" charset="-128"/>
                <a:ea typeface="游ゴシック" panose="020B0400000000000000" pitchFamily="50" charset="-128"/>
              </a:rPr>
              <a:t>美容サービスは、介護保険による通所サービスには含まれないが</a:t>
            </a:r>
            <a:r>
              <a:rPr kumimoji="1" lang="ja-JP" altLang="en-US" sz="1400" dirty="0" smtClean="0">
                <a:latin typeface="游ゴシック" panose="020B0400000000000000" pitchFamily="50" charset="-128"/>
                <a:ea typeface="游ゴシック" panose="020B0400000000000000" pitchFamily="50" charset="-128"/>
              </a:rPr>
              <a:t>、通所介護事業所等</a:t>
            </a:r>
            <a:r>
              <a:rPr kumimoji="1" lang="ja-JP" altLang="en-US" sz="1400" dirty="0">
                <a:latin typeface="游ゴシック" panose="020B0400000000000000" pitchFamily="50" charset="-128"/>
                <a:ea typeface="游ゴシック" panose="020B0400000000000000" pitchFamily="50" charset="-128"/>
              </a:rPr>
              <a:t>において、通所サービスとは別に、利用者の自己負担により理美容サービスを受けることは問題ない。その際、利用者に必要なものとして当初から予定されている通所サービスの提供プログラム等に影響しないよう配慮が必要である。なお、通所サービスの提供時間には、理美容サービスに要した時間は含まれない。</a:t>
            </a:r>
            <a:endParaRPr kumimoji="1" lang="en-US" altLang="ja-JP" sz="1400" dirty="0" smtClean="0">
              <a:latin typeface="游ゴシック" panose="020B0400000000000000" pitchFamily="50" charset="-128"/>
              <a:ea typeface="游ゴシック" panose="020B0400000000000000" pitchFamily="50" charset="-128"/>
            </a:endParaRPr>
          </a:p>
        </p:txBody>
      </p:sp>
      <p:sp>
        <p:nvSpPr>
          <p:cNvPr id="6" name="タイトル 1"/>
          <p:cNvSpPr txBox="1">
            <a:spLocks/>
          </p:cNvSpPr>
          <p:nvPr/>
        </p:nvSpPr>
        <p:spPr>
          <a:xfrm>
            <a:off x="518160" y="6433066"/>
            <a:ext cx="11469187" cy="424934"/>
          </a:xfrm>
          <a:prstGeom prst="rect">
            <a:avLst/>
          </a:prstGeom>
        </p:spPr>
        <p:txBody>
          <a:bodyPr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r"/>
            <a:r>
              <a:rPr lang="ja-JP" altLang="en-US" sz="2000" dirty="0" smtClean="0">
                <a:solidFill>
                  <a:schemeClr val="tx1">
                    <a:lumMod val="85000"/>
                    <a:lumOff val="15000"/>
                  </a:schemeClr>
                </a:solidFill>
                <a:latin typeface="游ゴシック" panose="020B0400000000000000" pitchFamily="50" charset="-128"/>
                <a:ea typeface="游ゴシック" panose="020B0400000000000000" pitchFamily="50" charset="-128"/>
              </a:rPr>
              <a:t>地域密着型サービス事業者の主な指導事項</a:t>
            </a:r>
            <a:endParaRPr lang="ja-JP" altLang="en-US" sz="200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8" name="角丸四角形 7"/>
          <p:cNvSpPr/>
          <p:nvPr/>
        </p:nvSpPr>
        <p:spPr>
          <a:xfrm>
            <a:off x="508635" y="943596"/>
            <a:ext cx="1672045" cy="3365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b="1" dirty="0" smtClean="0">
                <a:solidFill>
                  <a:schemeClr val="tx1">
                    <a:lumMod val="85000"/>
                    <a:lumOff val="15000"/>
                  </a:schemeClr>
                </a:solidFill>
                <a:latin typeface="游ゴシック" panose="020B0400000000000000" pitchFamily="50" charset="-128"/>
                <a:ea typeface="游ゴシック" panose="020B0400000000000000" pitchFamily="50" charset="-128"/>
              </a:rPr>
              <a:t>指導事例</a:t>
            </a:r>
            <a:endParaRPr kumimoji="1" lang="en-US" altLang="ja-JP"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7" name="正方形/長方形 6"/>
          <p:cNvSpPr/>
          <p:nvPr/>
        </p:nvSpPr>
        <p:spPr>
          <a:xfrm>
            <a:off x="518160" y="4642442"/>
            <a:ext cx="11155680" cy="1417164"/>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endParaRPr kumimoji="1" lang="en-US" altLang="ja-JP" sz="1600" dirty="0" smtClean="0">
              <a:latin typeface="游ゴシック" panose="020B0400000000000000" pitchFamily="50" charset="-128"/>
              <a:ea typeface="游ゴシック" panose="020B0400000000000000" pitchFamily="50" charset="-128"/>
            </a:endParaRPr>
          </a:p>
          <a:p>
            <a:r>
              <a:rPr kumimoji="1" lang="ja-JP" altLang="en-US" sz="1600" dirty="0" smtClean="0">
                <a:latin typeface="游ゴシック" panose="020B0400000000000000" pitchFamily="50" charset="-128"/>
                <a:ea typeface="游ゴシック" panose="020B0400000000000000" pitchFamily="50" charset="-128"/>
              </a:rPr>
              <a:t>●</a:t>
            </a:r>
            <a:r>
              <a:rPr kumimoji="1" lang="ja-JP" altLang="en-US" sz="1600" dirty="0">
                <a:latin typeface="游ゴシック" panose="020B0400000000000000" pitchFamily="50" charset="-128"/>
                <a:ea typeface="游ゴシック" panose="020B0400000000000000" pitchFamily="50" charset="-128"/>
              </a:rPr>
              <a:t>サービス提供時間は送迎時間を除いた</a:t>
            </a:r>
            <a:r>
              <a:rPr kumimoji="1" lang="ja-JP" altLang="en-US" sz="1600" dirty="0" smtClean="0">
                <a:latin typeface="游ゴシック" panose="020B0400000000000000" pitchFamily="50" charset="-128"/>
                <a:ea typeface="游ゴシック" panose="020B0400000000000000" pitchFamily="50" charset="-128"/>
              </a:rPr>
              <a:t>時間と</a:t>
            </a:r>
            <a:r>
              <a:rPr kumimoji="1" lang="ja-JP" altLang="en-US" sz="1600" dirty="0">
                <a:latin typeface="游ゴシック" panose="020B0400000000000000" pitchFamily="50" charset="-128"/>
                <a:ea typeface="游ゴシック" panose="020B0400000000000000" pitchFamily="50" charset="-128"/>
              </a:rPr>
              <a:t>すること。</a:t>
            </a:r>
          </a:p>
          <a:p>
            <a:r>
              <a:rPr kumimoji="1" lang="ja-JP" altLang="en-US" sz="1600" dirty="0">
                <a:latin typeface="游ゴシック" panose="020B0400000000000000" pitchFamily="50" charset="-128"/>
                <a:ea typeface="游ゴシック" panose="020B0400000000000000" pitchFamily="50" charset="-128"/>
              </a:rPr>
              <a:t>　なお、周辺の交通事情等から、到着遅れによるサービス開始時刻の遅れ等を勘案し、</a:t>
            </a:r>
            <a:r>
              <a:rPr kumimoji="1" lang="ja-JP" altLang="en-US" sz="1600" u="sng" dirty="0">
                <a:latin typeface="游ゴシック" panose="020B0400000000000000" pitchFamily="50" charset="-128"/>
                <a:ea typeface="游ゴシック" panose="020B0400000000000000" pitchFamily="50" charset="-128"/>
              </a:rPr>
              <a:t>余裕を持ったサービス提供時間を設定してください</a:t>
            </a:r>
            <a:r>
              <a:rPr kumimoji="1" lang="ja-JP" altLang="en-US" sz="1600" u="sng" dirty="0" smtClean="0">
                <a:latin typeface="游ゴシック" panose="020B0400000000000000" pitchFamily="50" charset="-128"/>
                <a:ea typeface="游ゴシック" panose="020B0400000000000000" pitchFamily="50" charset="-128"/>
              </a:rPr>
              <a:t>。</a:t>
            </a:r>
            <a:endParaRPr kumimoji="1" lang="en-US" altLang="ja-JP" sz="800" u="sng" dirty="0" smtClean="0">
              <a:latin typeface="游ゴシック" panose="020B0400000000000000" pitchFamily="50" charset="-128"/>
              <a:ea typeface="游ゴシック" panose="020B0400000000000000" pitchFamily="50" charset="-128"/>
            </a:endParaRPr>
          </a:p>
          <a:p>
            <a:r>
              <a:rPr kumimoji="1" lang="ja-JP" altLang="en-US" sz="1600" dirty="0" smtClean="0">
                <a:latin typeface="游ゴシック" panose="020B0400000000000000" pitchFamily="50" charset="-128"/>
                <a:ea typeface="游ゴシック" panose="020B0400000000000000" pitchFamily="50" charset="-128"/>
              </a:rPr>
              <a:t>　また</a:t>
            </a:r>
            <a:r>
              <a:rPr kumimoji="1" lang="ja-JP" altLang="en-US" sz="1600" dirty="0">
                <a:latin typeface="游ゴシック" panose="020B0400000000000000" pitchFamily="50" charset="-128"/>
                <a:ea typeface="游ゴシック" panose="020B0400000000000000" pitchFamily="50" charset="-128"/>
              </a:rPr>
              <a:t>、</a:t>
            </a:r>
            <a:r>
              <a:rPr kumimoji="1" lang="ja-JP" altLang="en-US" sz="1600" dirty="0" smtClean="0">
                <a:latin typeface="游ゴシック" panose="020B0400000000000000" pitchFamily="50" charset="-128"/>
                <a:ea typeface="游ゴシック" panose="020B0400000000000000" pitchFamily="50" charset="-128"/>
              </a:rPr>
              <a:t>保険外</a:t>
            </a:r>
            <a:r>
              <a:rPr kumimoji="1" lang="ja-JP" altLang="en-US" sz="1600" dirty="0">
                <a:latin typeface="游ゴシック" panose="020B0400000000000000" pitchFamily="50" charset="-128"/>
                <a:ea typeface="游ゴシック" panose="020B0400000000000000" pitchFamily="50" charset="-128"/>
              </a:rPr>
              <a:t>サービスの提供</a:t>
            </a:r>
            <a:r>
              <a:rPr kumimoji="1" lang="ja-JP" altLang="en-US" sz="1600" dirty="0" smtClean="0">
                <a:latin typeface="游ゴシック" panose="020B0400000000000000" pitchFamily="50" charset="-128"/>
                <a:ea typeface="游ゴシック" panose="020B0400000000000000" pitchFamily="50" charset="-128"/>
              </a:rPr>
              <a:t>時間についても、介護</a:t>
            </a:r>
            <a:r>
              <a:rPr kumimoji="1" lang="ja-JP" altLang="en-US" sz="1600" dirty="0">
                <a:latin typeface="游ゴシック" panose="020B0400000000000000" pitchFamily="50" charset="-128"/>
                <a:ea typeface="游ゴシック" panose="020B0400000000000000" pitchFamily="50" charset="-128"/>
              </a:rPr>
              <a:t>保険サービスの提供時間に含めないこと</a:t>
            </a:r>
            <a:r>
              <a:rPr kumimoji="1" lang="ja-JP" altLang="en-US" sz="1600" dirty="0" smtClean="0">
                <a:latin typeface="游ゴシック" panose="020B0400000000000000" pitchFamily="50" charset="-128"/>
                <a:ea typeface="游ゴシック" panose="020B0400000000000000" pitchFamily="50" charset="-128"/>
              </a:rPr>
              <a:t>。</a:t>
            </a:r>
            <a:endParaRPr kumimoji="1" lang="en-US" altLang="ja-JP" sz="1600" dirty="0">
              <a:latin typeface="游ゴシック" panose="020B0400000000000000" pitchFamily="50" charset="-128"/>
              <a:ea typeface="游ゴシック" panose="020B0400000000000000" pitchFamily="50" charset="-128"/>
            </a:endParaRPr>
          </a:p>
        </p:txBody>
      </p:sp>
      <p:sp>
        <p:nvSpPr>
          <p:cNvPr id="10" name="角丸四角形 9"/>
          <p:cNvSpPr/>
          <p:nvPr/>
        </p:nvSpPr>
        <p:spPr>
          <a:xfrm>
            <a:off x="508635" y="4491323"/>
            <a:ext cx="2405514" cy="3365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solidFill>
                  <a:schemeClr val="tx1">
                    <a:lumMod val="85000"/>
                    <a:lumOff val="15000"/>
                  </a:schemeClr>
                </a:solidFill>
                <a:latin typeface="游ゴシック" panose="020B0400000000000000" pitchFamily="50" charset="-128"/>
                <a:ea typeface="游ゴシック" panose="020B0400000000000000" pitchFamily="50" charset="-128"/>
              </a:rPr>
              <a:t>改善の</a:t>
            </a:r>
            <a:r>
              <a:rPr kumimoji="1" lang="ja-JP" altLang="en-US" b="1" dirty="0" smtClean="0">
                <a:solidFill>
                  <a:schemeClr val="tx1">
                    <a:lumMod val="85000"/>
                    <a:lumOff val="15000"/>
                  </a:schemeClr>
                </a:solidFill>
                <a:latin typeface="游ゴシック" panose="020B0400000000000000" pitchFamily="50" charset="-128"/>
                <a:ea typeface="游ゴシック" panose="020B0400000000000000" pitchFamily="50" charset="-128"/>
              </a:rPr>
              <a:t>ポイント</a:t>
            </a:r>
            <a:endParaRPr kumimoji="1" lang="ja-JP" altLang="en-US"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9" name="テキスト ボックス 8"/>
          <p:cNvSpPr txBox="1"/>
          <p:nvPr/>
        </p:nvSpPr>
        <p:spPr>
          <a:xfrm>
            <a:off x="11023752" y="466691"/>
            <a:ext cx="650088" cy="369332"/>
          </a:xfrm>
          <a:prstGeom prst="rect">
            <a:avLst/>
          </a:prstGeom>
          <a:noFill/>
        </p:spPr>
        <p:txBody>
          <a:bodyPr wrap="square" rtlCol="0">
            <a:spAutoFit/>
          </a:bodyPr>
          <a:lstStyle/>
          <a:p>
            <a:r>
              <a:rPr kumimoji="1" lang="en-US" altLang="ja-JP" dirty="0" smtClean="0"/>
              <a:t>1/2</a:t>
            </a:r>
            <a:endParaRPr kumimoji="1" lang="ja-JP" altLang="en-US" dirty="0"/>
          </a:p>
        </p:txBody>
      </p:sp>
    </p:spTree>
    <p:extLst>
      <p:ext uri="{BB962C8B-B14F-4D97-AF65-F5344CB8AC3E}">
        <p14:creationId xmlns:p14="http://schemas.microsoft.com/office/powerpoint/2010/main" val="3049199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18160" y="339634"/>
            <a:ext cx="11155680" cy="496389"/>
          </a:xfrm>
          <a:prstGeom prst="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2000" b="1" dirty="0" smtClean="0">
                <a:solidFill>
                  <a:schemeClr val="tx1">
                    <a:lumMod val="85000"/>
                    <a:lumOff val="15000"/>
                  </a:schemeClr>
                </a:solidFill>
                <a:latin typeface="游ゴシック" panose="020B0400000000000000" pitchFamily="50" charset="-128"/>
                <a:ea typeface="游ゴシック" panose="020B0400000000000000" pitchFamily="50" charset="-128"/>
              </a:rPr>
              <a:t>７、</a:t>
            </a:r>
            <a:r>
              <a:rPr kumimoji="1" lang="ja-JP" altLang="en-US" sz="2000" b="1" dirty="0">
                <a:solidFill>
                  <a:schemeClr val="tx1">
                    <a:lumMod val="85000"/>
                    <a:lumOff val="15000"/>
                  </a:schemeClr>
                </a:solidFill>
                <a:latin typeface="游ゴシック" panose="020B0400000000000000" pitchFamily="50" charset="-128"/>
                <a:ea typeface="游ゴシック" panose="020B0400000000000000" pitchFamily="50" charset="-128"/>
              </a:rPr>
              <a:t>所要時間とサービス提供時間について</a:t>
            </a:r>
            <a:r>
              <a:rPr kumimoji="1" lang="ja-JP" altLang="en-US" sz="1600" b="1"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1600" b="1" dirty="0">
                <a:solidFill>
                  <a:schemeClr val="tx1">
                    <a:lumMod val="85000"/>
                    <a:lumOff val="15000"/>
                  </a:schemeClr>
                </a:solidFill>
                <a:latin typeface="游ゴシック" panose="020B0400000000000000" pitchFamily="50" charset="-128"/>
                <a:ea typeface="游ゴシック" panose="020B0400000000000000" pitchFamily="50" charset="-128"/>
              </a:rPr>
              <a:t>通いサービス共通）</a:t>
            </a:r>
          </a:p>
        </p:txBody>
      </p:sp>
      <p:sp>
        <p:nvSpPr>
          <p:cNvPr id="4" name="正方形/長方形 3"/>
          <p:cNvSpPr/>
          <p:nvPr/>
        </p:nvSpPr>
        <p:spPr>
          <a:xfrm>
            <a:off x="518160" y="1101637"/>
            <a:ext cx="11155680" cy="1803117"/>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endParaRPr kumimoji="1" lang="en-US" altLang="ja-JP" sz="1600" dirty="0" smtClean="0">
              <a:latin typeface="游ゴシック" panose="020B0400000000000000" pitchFamily="50" charset="-128"/>
              <a:ea typeface="游ゴシック" panose="020B0400000000000000" pitchFamily="50" charset="-128"/>
            </a:endParaRPr>
          </a:p>
          <a:p>
            <a:r>
              <a:rPr kumimoji="1" lang="ja-JP" altLang="en-US" sz="1600" dirty="0" smtClean="0">
                <a:latin typeface="游ゴシック" panose="020B0400000000000000" pitchFamily="50" charset="-128"/>
                <a:ea typeface="游ゴシック" panose="020B0400000000000000" pitchFamily="50" charset="-128"/>
              </a:rPr>
              <a:t>●介護</a:t>
            </a:r>
            <a:r>
              <a:rPr kumimoji="1" lang="ja-JP" altLang="en-US" sz="1600" dirty="0">
                <a:latin typeface="游ゴシック" panose="020B0400000000000000" pitchFamily="50" charset="-128"/>
                <a:ea typeface="游ゴシック" panose="020B0400000000000000" pitchFamily="50" charset="-128"/>
              </a:rPr>
              <a:t>保険サービスと保険外サービスを組み合わせて提供する</a:t>
            </a:r>
            <a:r>
              <a:rPr kumimoji="1" lang="ja-JP" altLang="en-US" sz="1600" dirty="0" smtClean="0">
                <a:latin typeface="游ゴシック" panose="020B0400000000000000" pitchFamily="50" charset="-128"/>
                <a:ea typeface="游ゴシック" panose="020B0400000000000000" pitchFamily="50" charset="-128"/>
              </a:rPr>
              <a:t>場合について</a:t>
            </a:r>
            <a:endParaRPr kumimoji="1" lang="en-US" altLang="ja-JP" sz="1600" dirty="0" smtClean="0">
              <a:latin typeface="游ゴシック" panose="020B0400000000000000" pitchFamily="50" charset="-128"/>
              <a:ea typeface="游ゴシック" panose="020B0400000000000000" pitchFamily="50" charset="-128"/>
            </a:endParaRPr>
          </a:p>
          <a:p>
            <a:pPr lvl="1"/>
            <a:r>
              <a:rPr kumimoji="1" lang="ja-JP" altLang="en-US" sz="1600" dirty="0" smtClean="0">
                <a:latin typeface="游ゴシック" panose="020B0400000000000000" pitchFamily="50" charset="-128"/>
                <a:ea typeface="游ゴシック" panose="020B0400000000000000" pitchFamily="50" charset="-128"/>
              </a:rPr>
              <a:t>「介護</a:t>
            </a:r>
            <a:r>
              <a:rPr kumimoji="1" lang="ja-JP" altLang="en-US" sz="1600" dirty="0">
                <a:latin typeface="游ゴシック" panose="020B0400000000000000" pitchFamily="50" charset="-128"/>
                <a:ea typeface="游ゴシック" panose="020B0400000000000000" pitchFamily="50" charset="-128"/>
              </a:rPr>
              <a:t>保険サービスと保険外サービスを組み合わせて提供する場合の取扱いに</a:t>
            </a:r>
            <a:r>
              <a:rPr kumimoji="1" lang="ja-JP" altLang="en-US" sz="1600" dirty="0" smtClean="0">
                <a:latin typeface="游ゴシック" panose="020B0400000000000000" pitchFamily="50" charset="-128"/>
                <a:ea typeface="游ゴシック" panose="020B0400000000000000" pitchFamily="50" charset="-128"/>
              </a:rPr>
              <a:t>ついて」</a:t>
            </a:r>
            <a:endParaRPr kumimoji="1" lang="en-US" altLang="ja-JP" sz="1600" dirty="0">
              <a:latin typeface="游ゴシック" panose="020B0400000000000000" pitchFamily="50" charset="-128"/>
              <a:ea typeface="游ゴシック" panose="020B0400000000000000" pitchFamily="50" charset="-128"/>
            </a:endParaRPr>
          </a:p>
          <a:p>
            <a:pPr lvl="1"/>
            <a:r>
              <a:rPr kumimoji="1" lang="ja-JP" altLang="en-US" sz="1200" dirty="0" smtClean="0">
                <a:latin typeface="游ゴシック" panose="020B0400000000000000" pitchFamily="50" charset="-128"/>
                <a:ea typeface="游ゴシック" panose="020B0400000000000000" pitchFamily="50" charset="-128"/>
              </a:rPr>
              <a:t>（平成</a:t>
            </a:r>
            <a:r>
              <a:rPr kumimoji="1" lang="en-US" altLang="ja-JP" sz="1200" dirty="0" smtClean="0">
                <a:latin typeface="游ゴシック" panose="020B0400000000000000" pitchFamily="50" charset="-128"/>
                <a:ea typeface="游ゴシック" panose="020B0400000000000000" pitchFamily="50" charset="-128"/>
              </a:rPr>
              <a:t>30</a:t>
            </a:r>
            <a:r>
              <a:rPr kumimoji="1" lang="ja-JP" altLang="en-US" sz="1200" dirty="0" smtClean="0">
                <a:latin typeface="游ゴシック" panose="020B0400000000000000" pitchFamily="50" charset="-128"/>
                <a:ea typeface="游ゴシック" panose="020B0400000000000000" pitchFamily="50" charset="-128"/>
              </a:rPr>
              <a:t>年９月</a:t>
            </a:r>
            <a:r>
              <a:rPr kumimoji="1" lang="en-US" altLang="ja-JP" sz="1200" dirty="0" smtClean="0">
                <a:latin typeface="游ゴシック" panose="020B0400000000000000" pitchFamily="50" charset="-128"/>
                <a:ea typeface="游ゴシック" panose="020B0400000000000000" pitchFamily="50" charset="-128"/>
              </a:rPr>
              <a:t>28</a:t>
            </a:r>
            <a:r>
              <a:rPr kumimoji="1" lang="ja-JP" altLang="en-US" sz="1200" dirty="0" smtClean="0">
                <a:latin typeface="游ゴシック" panose="020B0400000000000000" pitchFamily="50" charset="-128"/>
                <a:ea typeface="游ゴシック" panose="020B0400000000000000" pitchFamily="50" charset="-128"/>
              </a:rPr>
              <a:t>日　老推発</a:t>
            </a:r>
            <a:r>
              <a:rPr kumimoji="1" lang="en-US" altLang="ja-JP" sz="1200" dirty="0" smtClean="0">
                <a:latin typeface="游ゴシック" panose="020B0400000000000000" pitchFamily="50" charset="-128"/>
                <a:ea typeface="游ゴシック" panose="020B0400000000000000" pitchFamily="50" charset="-128"/>
              </a:rPr>
              <a:t>0928</a:t>
            </a:r>
            <a:r>
              <a:rPr kumimoji="1" lang="ja-JP" altLang="en-US" sz="1200" dirty="0" smtClean="0">
                <a:latin typeface="游ゴシック" panose="020B0400000000000000" pitchFamily="50" charset="-128"/>
                <a:ea typeface="游ゴシック" panose="020B0400000000000000" pitchFamily="50" charset="-128"/>
              </a:rPr>
              <a:t>第１号・老高発</a:t>
            </a:r>
            <a:r>
              <a:rPr kumimoji="1" lang="en-US" altLang="ja-JP" sz="1200" dirty="0" smtClean="0">
                <a:latin typeface="游ゴシック" panose="020B0400000000000000" pitchFamily="50" charset="-128"/>
                <a:ea typeface="游ゴシック" panose="020B0400000000000000" pitchFamily="50" charset="-128"/>
              </a:rPr>
              <a:t>0928</a:t>
            </a:r>
            <a:r>
              <a:rPr kumimoji="1" lang="ja-JP" altLang="en-US" sz="1200" dirty="0" smtClean="0">
                <a:latin typeface="游ゴシック" panose="020B0400000000000000" pitchFamily="50" charset="-128"/>
                <a:ea typeface="游ゴシック" panose="020B0400000000000000" pitchFamily="50" charset="-128"/>
              </a:rPr>
              <a:t>第１号・老振発</a:t>
            </a:r>
            <a:r>
              <a:rPr kumimoji="1" lang="en-US" altLang="ja-JP" sz="1200" dirty="0" smtClean="0">
                <a:latin typeface="游ゴシック" panose="020B0400000000000000" pitchFamily="50" charset="-128"/>
                <a:ea typeface="游ゴシック" panose="020B0400000000000000" pitchFamily="50" charset="-128"/>
              </a:rPr>
              <a:t>0928</a:t>
            </a:r>
            <a:r>
              <a:rPr kumimoji="1" lang="ja-JP" altLang="en-US" sz="1200" dirty="0" smtClean="0">
                <a:latin typeface="游ゴシック" panose="020B0400000000000000" pitchFamily="50" charset="-128"/>
                <a:ea typeface="游ゴシック" panose="020B0400000000000000" pitchFamily="50" charset="-128"/>
              </a:rPr>
              <a:t>第１号・老老発</a:t>
            </a:r>
            <a:r>
              <a:rPr kumimoji="1" lang="en-US" altLang="ja-JP" sz="1200" dirty="0" smtClean="0">
                <a:latin typeface="游ゴシック" panose="020B0400000000000000" pitchFamily="50" charset="-128"/>
                <a:ea typeface="游ゴシック" panose="020B0400000000000000" pitchFamily="50" charset="-128"/>
              </a:rPr>
              <a:t>0928</a:t>
            </a:r>
            <a:r>
              <a:rPr kumimoji="1" lang="ja-JP" altLang="en-US" sz="1200" dirty="0" smtClean="0">
                <a:latin typeface="游ゴシック" panose="020B0400000000000000" pitchFamily="50" charset="-128"/>
                <a:ea typeface="游ゴシック" panose="020B0400000000000000" pitchFamily="50" charset="-128"/>
              </a:rPr>
              <a:t>第１号　介護</a:t>
            </a:r>
            <a:r>
              <a:rPr kumimoji="1" lang="ja-JP" altLang="en-US" sz="1200" dirty="0">
                <a:latin typeface="游ゴシック" panose="020B0400000000000000" pitchFamily="50" charset="-128"/>
                <a:ea typeface="游ゴシック" panose="020B0400000000000000" pitchFamily="50" charset="-128"/>
              </a:rPr>
              <a:t>保険最新情報Ｖｏｌ．</a:t>
            </a:r>
            <a:r>
              <a:rPr kumimoji="1" lang="en-US" altLang="ja-JP" sz="1200" dirty="0">
                <a:latin typeface="游ゴシック" panose="020B0400000000000000" pitchFamily="50" charset="-128"/>
                <a:ea typeface="游ゴシック" panose="020B0400000000000000" pitchFamily="50" charset="-128"/>
              </a:rPr>
              <a:t>678</a:t>
            </a:r>
            <a:r>
              <a:rPr kumimoji="1" lang="ja-JP" altLang="en-US" sz="1200" dirty="0" smtClean="0">
                <a:latin typeface="游ゴシック" panose="020B0400000000000000" pitchFamily="50" charset="-128"/>
                <a:ea typeface="游ゴシック" panose="020B0400000000000000" pitchFamily="50" charset="-128"/>
              </a:rPr>
              <a:t>）</a:t>
            </a:r>
            <a:endParaRPr kumimoji="1" lang="en-US" altLang="ja-JP" sz="1200" dirty="0" smtClean="0">
              <a:latin typeface="游ゴシック" panose="020B0400000000000000" pitchFamily="50" charset="-128"/>
              <a:ea typeface="游ゴシック" panose="020B0400000000000000" pitchFamily="50" charset="-128"/>
            </a:endParaRPr>
          </a:p>
          <a:p>
            <a:pPr lvl="1"/>
            <a:endParaRPr kumimoji="1" lang="en-US" altLang="ja-JP" sz="1200" dirty="0" smtClean="0">
              <a:latin typeface="游ゴシック" panose="020B0400000000000000" pitchFamily="50" charset="-128"/>
              <a:ea typeface="游ゴシック" panose="020B0400000000000000" pitchFamily="50" charset="-128"/>
            </a:endParaRPr>
          </a:p>
          <a:p>
            <a:r>
              <a:rPr kumimoji="1" lang="ja-JP" altLang="en-US" sz="1600" dirty="0" smtClean="0">
                <a:latin typeface="游ゴシック" panose="020B0400000000000000" pitchFamily="50" charset="-128"/>
                <a:ea typeface="游ゴシック" panose="020B0400000000000000" pitchFamily="50" charset="-128"/>
              </a:rPr>
              <a:t>●通所</a:t>
            </a:r>
            <a:r>
              <a:rPr kumimoji="1" lang="ja-JP" altLang="en-US" sz="1600" dirty="0">
                <a:latin typeface="游ゴシック" panose="020B0400000000000000" pitchFamily="50" charset="-128"/>
                <a:ea typeface="游ゴシック" panose="020B0400000000000000" pitchFamily="50" charset="-128"/>
              </a:rPr>
              <a:t>介護事業所への送迎の前後又は送迎と一体的な保険外サービスの提供に</a:t>
            </a:r>
            <a:r>
              <a:rPr kumimoji="1" lang="ja-JP" altLang="en-US" sz="1600" dirty="0" smtClean="0">
                <a:latin typeface="游ゴシック" panose="020B0400000000000000" pitchFamily="50" charset="-128"/>
                <a:ea typeface="游ゴシック" panose="020B0400000000000000" pitchFamily="50" charset="-128"/>
              </a:rPr>
              <a:t>ついて</a:t>
            </a:r>
            <a:endParaRPr kumimoji="1" lang="en-US" altLang="ja-JP" sz="1600" dirty="0" smtClean="0">
              <a:latin typeface="游ゴシック" panose="020B0400000000000000" pitchFamily="50" charset="-128"/>
              <a:ea typeface="游ゴシック" panose="020B0400000000000000" pitchFamily="50" charset="-128"/>
            </a:endParaRPr>
          </a:p>
          <a:p>
            <a:pPr lvl="1"/>
            <a:r>
              <a:rPr kumimoji="1" lang="ja-JP" altLang="en-US" sz="1600" dirty="0" smtClean="0">
                <a:latin typeface="游ゴシック" panose="020B0400000000000000" pitchFamily="50" charset="-128"/>
                <a:ea typeface="游ゴシック" panose="020B0400000000000000" pitchFamily="50" charset="-128"/>
              </a:rPr>
              <a:t>「</a:t>
            </a:r>
            <a:r>
              <a:rPr kumimoji="1" lang="ja-JP" altLang="en-US" sz="1600" dirty="0">
                <a:latin typeface="游ゴシック" panose="020B0400000000000000" pitchFamily="50" charset="-128"/>
                <a:ea typeface="游ゴシック" panose="020B0400000000000000" pitchFamily="50" charset="-128"/>
              </a:rPr>
              <a:t>通所介護に係る送迎に関する道路運送法上の取扱いについて」</a:t>
            </a:r>
            <a:r>
              <a:rPr kumimoji="1" lang="en-US" altLang="ja-JP" sz="1200" dirty="0">
                <a:latin typeface="游ゴシック" panose="020B0400000000000000" pitchFamily="50" charset="-128"/>
                <a:ea typeface="游ゴシック" panose="020B0400000000000000" pitchFamily="50" charset="-128"/>
              </a:rPr>
              <a:t>(</a:t>
            </a:r>
            <a:r>
              <a:rPr kumimoji="1" lang="ja-JP" altLang="en-US" sz="1200" dirty="0">
                <a:latin typeface="游ゴシック" panose="020B0400000000000000" pitchFamily="50" charset="-128"/>
                <a:ea typeface="游ゴシック" panose="020B0400000000000000" pitchFamily="50" charset="-128"/>
              </a:rPr>
              <a:t>平成</a:t>
            </a:r>
            <a:r>
              <a:rPr kumimoji="1" lang="en-US" altLang="ja-JP" sz="1200" dirty="0">
                <a:latin typeface="游ゴシック" panose="020B0400000000000000" pitchFamily="50" charset="-128"/>
                <a:ea typeface="游ゴシック" panose="020B0400000000000000" pitchFamily="50" charset="-128"/>
              </a:rPr>
              <a:t>30</a:t>
            </a:r>
            <a:r>
              <a:rPr kumimoji="1" lang="ja-JP" altLang="en-US" sz="1200" dirty="0">
                <a:latin typeface="游ゴシック" panose="020B0400000000000000" pitchFamily="50" charset="-128"/>
                <a:ea typeface="游ゴシック" panose="020B0400000000000000" pitchFamily="50" charset="-128"/>
              </a:rPr>
              <a:t>年</a:t>
            </a:r>
            <a:r>
              <a:rPr kumimoji="1" lang="en-US" altLang="ja-JP" sz="1200" dirty="0">
                <a:latin typeface="游ゴシック" panose="020B0400000000000000" pitchFamily="50" charset="-128"/>
                <a:ea typeface="游ゴシック" panose="020B0400000000000000" pitchFamily="50" charset="-128"/>
              </a:rPr>
              <a:t>9</a:t>
            </a:r>
            <a:r>
              <a:rPr kumimoji="1" lang="ja-JP" altLang="en-US" sz="1200" dirty="0">
                <a:latin typeface="游ゴシック" panose="020B0400000000000000" pitchFamily="50" charset="-128"/>
                <a:ea typeface="游ゴシック" panose="020B0400000000000000" pitchFamily="50" charset="-128"/>
              </a:rPr>
              <a:t>月</a:t>
            </a:r>
            <a:r>
              <a:rPr kumimoji="1" lang="en-US" altLang="ja-JP" sz="1200" dirty="0">
                <a:latin typeface="游ゴシック" panose="020B0400000000000000" pitchFamily="50" charset="-128"/>
                <a:ea typeface="游ゴシック" panose="020B0400000000000000" pitchFamily="50" charset="-128"/>
              </a:rPr>
              <a:t>28</a:t>
            </a:r>
            <a:r>
              <a:rPr kumimoji="1" lang="ja-JP" altLang="en-US" sz="1200" dirty="0">
                <a:latin typeface="游ゴシック" panose="020B0400000000000000" pitchFamily="50" charset="-128"/>
                <a:ea typeface="游ゴシック" panose="020B0400000000000000" pitchFamily="50" charset="-128"/>
              </a:rPr>
              <a:t>日付事務連絡</a:t>
            </a:r>
            <a:r>
              <a:rPr kumimoji="1" lang="en-US" altLang="ja-JP" sz="1200" dirty="0" smtClean="0">
                <a:latin typeface="游ゴシック" panose="020B0400000000000000" pitchFamily="50" charset="-128"/>
                <a:ea typeface="游ゴシック" panose="020B0400000000000000" pitchFamily="50" charset="-128"/>
              </a:rPr>
              <a:t>)</a:t>
            </a:r>
            <a:r>
              <a:rPr kumimoji="1" lang="ja-JP" altLang="en-US" sz="1200" dirty="0" smtClean="0">
                <a:latin typeface="游ゴシック" panose="020B0400000000000000" pitchFamily="50" charset="-128"/>
                <a:ea typeface="游ゴシック" panose="020B0400000000000000" pitchFamily="50" charset="-128"/>
              </a:rPr>
              <a:t>（国土</a:t>
            </a:r>
            <a:r>
              <a:rPr kumimoji="1" lang="ja-JP" altLang="en-US" sz="1200" dirty="0">
                <a:latin typeface="游ゴシック" panose="020B0400000000000000" pitchFamily="50" charset="-128"/>
                <a:ea typeface="游ゴシック" panose="020B0400000000000000" pitchFamily="50" charset="-128"/>
              </a:rPr>
              <a:t>交通省自動車局</a:t>
            </a:r>
            <a:r>
              <a:rPr kumimoji="1" lang="ja-JP" altLang="en-US" sz="1200" dirty="0" smtClean="0">
                <a:latin typeface="游ゴシック" panose="020B0400000000000000" pitchFamily="50" charset="-128"/>
                <a:ea typeface="游ゴシック" panose="020B0400000000000000" pitchFamily="50" charset="-128"/>
              </a:rPr>
              <a:t>旅客課</a:t>
            </a:r>
            <a:r>
              <a:rPr kumimoji="1" lang="ja-JP" altLang="en-US" sz="1200" dirty="0">
                <a:latin typeface="游ゴシック" panose="020B0400000000000000" pitchFamily="50" charset="-128"/>
                <a:ea typeface="游ゴシック" panose="020B0400000000000000" pitchFamily="50" charset="-128"/>
              </a:rPr>
              <a:t>）</a:t>
            </a:r>
            <a:endParaRPr kumimoji="1" lang="en-US" altLang="ja-JP" sz="1200" dirty="0" smtClean="0">
              <a:latin typeface="游ゴシック" panose="020B0400000000000000" pitchFamily="50" charset="-128"/>
              <a:ea typeface="游ゴシック" panose="020B0400000000000000" pitchFamily="50" charset="-128"/>
            </a:endParaRPr>
          </a:p>
        </p:txBody>
      </p:sp>
      <p:sp>
        <p:nvSpPr>
          <p:cNvPr id="6" name="タイトル 1"/>
          <p:cNvSpPr txBox="1">
            <a:spLocks/>
          </p:cNvSpPr>
          <p:nvPr/>
        </p:nvSpPr>
        <p:spPr>
          <a:xfrm>
            <a:off x="518160" y="6433066"/>
            <a:ext cx="11469187" cy="424934"/>
          </a:xfrm>
          <a:prstGeom prst="rect">
            <a:avLst/>
          </a:prstGeom>
        </p:spPr>
        <p:txBody>
          <a:bodyPr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r"/>
            <a:r>
              <a:rPr lang="ja-JP" altLang="en-US" sz="2000" dirty="0" smtClean="0">
                <a:solidFill>
                  <a:schemeClr val="tx1">
                    <a:lumMod val="85000"/>
                    <a:lumOff val="15000"/>
                  </a:schemeClr>
                </a:solidFill>
                <a:latin typeface="游ゴシック" panose="020B0400000000000000" pitchFamily="50" charset="-128"/>
                <a:ea typeface="游ゴシック" panose="020B0400000000000000" pitchFamily="50" charset="-128"/>
              </a:rPr>
              <a:t>地域密着型サービス事業者の主な指導事項</a:t>
            </a:r>
            <a:endParaRPr lang="ja-JP" altLang="en-US" sz="200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8" name="角丸四角形 7"/>
          <p:cNvSpPr/>
          <p:nvPr/>
        </p:nvSpPr>
        <p:spPr>
          <a:xfrm>
            <a:off x="508635" y="943596"/>
            <a:ext cx="1672045" cy="3365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b="1" dirty="0" smtClean="0">
                <a:solidFill>
                  <a:schemeClr val="tx1">
                    <a:lumMod val="85000"/>
                    <a:lumOff val="15000"/>
                  </a:schemeClr>
                </a:solidFill>
                <a:latin typeface="游ゴシック" panose="020B0400000000000000" pitchFamily="50" charset="-128"/>
                <a:ea typeface="游ゴシック" panose="020B0400000000000000" pitchFamily="50" charset="-128"/>
              </a:rPr>
              <a:t>参考通知</a:t>
            </a:r>
            <a:endParaRPr kumimoji="1" lang="en-US" altLang="ja-JP"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7" name="正方形/長方形 6"/>
          <p:cNvSpPr/>
          <p:nvPr/>
        </p:nvSpPr>
        <p:spPr>
          <a:xfrm>
            <a:off x="518160" y="3176247"/>
            <a:ext cx="11155680" cy="2910654"/>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endParaRPr kumimoji="1" lang="en-US" altLang="ja-JP" sz="1600" dirty="0" smtClean="0">
              <a:latin typeface="游ゴシック" panose="020B0400000000000000" pitchFamily="50" charset="-128"/>
              <a:ea typeface="游ゴシック" panose="020B0400000000000000" pitchFamily="50" charset="-128"/>
            </a:endParaRPr>
          </a:p>
          <a:p>
            <a:r>
              <a:rPr kumimoji="1" lang="ja-JP" altLang="en-US" sz="1600" dirty="0" smtClean="0">
                <a:latin typeface="游ゴシック" panose="020B0400000000000000" pitchFamily="50" charset="-128"/>
                <a:ea typeface="游ゴシック" panose="020B0400000000000000" pitchFamily="50" charset="-128"/>
              </a:rPr>
              <a:t>１</a:t>
            </a:r>
            <a:r>
              <a:rPr kumimoji="1" lang="ja-JP" altLang="en-US" sz="1600" dirty="0">
                <a:latin typeface="游ゴシック" panose="020B0400000000000000" pitchFamily="50" charset="-128"/>
                <a:ea typeface="游ゴシック" panose="020B0400000000000000" pitchFamily="50" charset="-128"/>
              </a:rPr>
              <a:t>、</a:t>
            </a:r>
            <a:r>
              <a:rPr kumimoji="1" lang="ja-JP" altLang="en-US" sz="1600" dirty="0" smtClean="0">
                <a:latin typeface="游ゴシック" panose="020B0400000000000000" pitchFamily="50" charset="-128"/>
                <a:ea typeface="游ゴシック" panose="020B0400000000000000" pitchFamily="50" charset="-128"/>
              </a:rPr>
              <a:t>保険外</a:t>
            </a:r>
            <a:r>
              <a:rPr kumimoji="1" lang="ja-JP" altLang="en-US" sz="1600" dirty="0">
                <a:latin typeface="游ゴシック" panose="020B0400000000000000" pitchFamily="50" charset="-128"/>
                <a:ea typeface="游ゴシック" panose="020B0400000000000000" pitchFamily="50" charset="-128"/>
              </a:rPr>
              <a:t>サービスの目的、運営方針、利用料を、事業所の運営規程とは</a:t>
            </a:r>
            <a:r>
              <a:rPr kumimoji="1" lang="ja-JP" altLang="en-US" sz="1600" dirty="0" smtClean="0">
                <a:latin typeface="游ゴシック" panose="020B0400000000000000" pitchFamily="50" charset="-128"/>
                <a:ea typeface="游ゴシック" panose="020B0400000000000000" pitchFamily="50" charset="-128"/>
              </a:rPr>
              <a:t>別に</a:t>
            </a:r>
            <a:r>
              <a:rPr kumimoji="1" lang="ja-JP" altLang="en-US" sz="1600" dirty="0">
                <a:latin typeface="游ゴシック" panose="020B0400000000000000" pitchFamily="50" charset="-128"/>
                <a:ea typeface="游ゴシック" panose="020B0400000000000000" pitchFamily="50" charset="-128"/>
              </a:rPr>
              <a:t>定めること。</a:t>
            </a:r>
          </a:p>
          <a:p>
            <a:r>
              <a:rPr kumimoji="1" lang="ja-JP" altLang="en-US" sz="1600" dirty="0" smtClean="0">
                <a:latin typeface="游ゴシック" panose="020B0400000000000000" pitchFamily="50" charset="-128"/>
                <a:ea typeface="游ゴシック" panose="020B0400000000000000" pitchFamily="50" charset="-128"/>
              </a:rPr>
              <a:t>２、保険外</a:t>
            </a:r>
            <a:r>
              <a:rPr kumimoji="1" lang="ja-JP" altLang="en-US" sz="1600" dirty="0">
                <a:latin typeface="游ゴシック" panose="020B0400000000000000" pitchFamily="50" charset="-128"/>
                <a:ea typeface="游ゴシック" panose="020B0400000000000000" pitchFamily="50" charset="-128"/>
              </a:rPr>
              <a:t>サービスの内容、提供時間、利用料等について利用者に文書</a:t>
            </a:r>
            <a:r>
              <a:rPr kumimoji="1" lang="ja-JP" altLang="en-US" sz="1600" dirty="0" smtClean="0">
                <a:latin typeface="游ゴシック" panose="020B0400000000000000" pitchFamily="50" charset="-128"/>
                <a:ea typeface="游ゴシック" panose="020B0400000000000000" pitchFamily="50" charset="-128"/>
              </a:rPr>
              <a:t>をもって</a:t>
            </a:r>
            <a:r>
              <a:rPr kumimoji="1" lang="ja-JP" altLang="en-US" sz="1600" dirty="0">
                <a:latin typeface="游ゴシック" panose="020B0400000000000000" pitchFamily="50" charset="-128"/>
                <a:ea typeface="游ゴシック" panose="020B0400000000000000" pitchFamily="50" charset="-128"/>
              </a:rPr>
              <a:t>説明し、利用者の同意を得ること。</a:t>
            </a:r>
          </a:p>
          <a:p>
            <a:r>
              <a:rPr kumimoji="1" lang="ja-JP" altLang="en-US" sz="1600" dirty="0" smtClean="0">
                <a:latin typeface="游ゴシック" panose="020B0400000000000000" pitchFamily="50" charset="-128"/>
                <a:ea typeface="游ゴシック" panose="020B0400000000000000" pitchFamily="50" charset="-128"/>
              </a:rPr>
              <a:t>３、介護</a:t>
            </a:r>
            <a:r>
              <a:rPr kumimoji="1" lang="ja-JP" altLang="en-US" sz="1600" dirty="0">
                <a:latin typeface="游ゴシック" panose="020B0400000000000000" pitchFamily="50" charset="-128"/>
                <a:ea typeface="游ゴシック" panose="020B0400000000000000" pitchFamily="50" charset="-128"/>
              </a:rPr>
              <a:t>保険サービスとは別サービス</a:t>
            </a:r>
            <a:r>
              <a:rPr kumimoji="1" lang="ja-JP" altLang="en-US" sz="1600" dirty="0" smtClean="0">
                <a:latin typeface="游ゴシック" panose="020B0400000000000000" pitchFamily="50" charset="-128"/>
                <a:ea typeface="游ゴシック" panose="020B0400000000000000" pitchFamily="50" charset="-128"/>
              </a:rPr>
              <a:t>で、</a:t>
            </a:r>
            <a:r>
              <a:rPr kumimoji="1" lang="ja-JP" altLang="en-US" sz="1600" dirty="0">
                <a:latin typeface="游ゴシック" panose="020B0400000000000000" pitchFamily="50" charset="-128"/>
                <a:ea typeface="游ゴシック" panose="020B0400000000000000" pitchFamily="50" charset="-128"/>
              </a:rPr>
              <a:t>当該サービスが介護保険給付の対象と</a:t>
            </a:r>
            <a:r>
              <a:rPr kumimoji="1" lang="ja-JP" altLang="en-US" sz="1600" dirty="0" smtClean="0">
                <a:latin typeface="游ゴシック" panose="020B0400000000000000" pitchFamily="50" charset="-128"/>
                <a:ea typeface="游ゴシック" panose="020B0400000000000000" pitchFamily="50" charset="-128"/>
              </a:rPr>
              <a:t>ならないサービスである</a:t>
            </a:r>
            <a:r>
              <a:rPr kumimoji="1" lang="ja-JP" altLang="en-US" sz="1600" dirty="0">
                <a:latin typeface="游ゴシック" panose="020B0400000000000000" pitchFamily="50" charset="-128"/>
                <a:ea typeface="游ゴシック" panose="020B0400000000000000" pitchFamily="50" charset="-128"/>
              </a:rPr>
              <a:t>ことを利用者</a:t>
            </a:r>
            <a:r>
              <a:rPr kumimoji="1" lang="ja-JP" altLang="en-US" sz="1600" dirty="0" smtClean="0">
                <a:latin typeface="游ゴシック" panose="020B0400000000000000" pitchFamily="50" charset="-128"/>
                <a:ea typeface="游ゴシック" panose="020B0400000000000000" pitchFamily="50" charset="-128"/>
              </a:rPr>
              <a:t>が</a:t>
            </a:r>
            <a:endParaRPr kumimoji="1" lang="en-US" altLang="ja-JP" sz="1600" dirty="0" smtClean="0">
              <a:latin typeface="游ゴシック" panose="020B0400000000000000" pitchFamily="50" charset="-128"/>
              <a:ea typeface="游ゴシック" panose="020B0400000000000000" pitchFamily="50" charset="-128"/>
            </a:endParaRPr>
          </a:p>
          <a:p>
            <a:r>
              <a:rPr kumimoji="1" lang="ja-JP" altLang="en-US" sz="1600" dirty="0">
                <a:latin typeface="游ゴシック" panose="020B0400000000000000" pitchFamily="50" charset="-128"/>
                <a:ea typeface="游ゴシック" panose="020B0400000000000000" pitchFamily="50" charset="-128"/>
              </a:rPr>
              <a:t>　</a:t>
            </a:r>
            <a:r>
              <a:rPr kumimoji="1" lang="ja-JP" altLang="en-US" sz="1600" dirty="0" smtClean="0">
                <a:latin typeface="游ゴシック" panose="020B0400000000000000" pitchFamily="50" charset="-128"/>
                <a:ea typeface="游ゴシック" panose="020B0400000000000000" pitchFamily="50" charset="-128"/>
              </a:rPr>
              <a:t>　理解</a:t>
            </a:r>
            <a:r>
              <a:rPr kumimoji="1" lang="ja-JP" altLang="en-US" sz="1600" dirty="0">
                <a:latin typeface="游ゴシック" panose="020B0400000000000000" pitchFamily="50" charset="-128"/>
                <a:ea typeface="游ゴシック" panose="020B0400000000000000" pitchFamily="50" charset="-128"/>
              </a:rPr>
              <a:t>しやすく</a:t>
            </a:r>
            <a:r>
              <a:rPr kumimoji="1" lang="ja-JP" altLang="en-US" sz="1600" dirty="0" smtClean="0">
                <a:latin typeface="游ゴシック" panose="020B0400000000000000" pitchFamily="50" charset="-128"/>
                <a:ea typeface="游ゴシック" panose="020B0400000000000000" pitchFamily="50" charset="-128"/>
              </a:rPr>
              <a:t>なるよう</a:t>
            </a:r>
            <a:r>
              <a:rPr kumimoji="1" lang="ja-JP" altLang="en-US" sz="1600" dirty="0">
                <a:latin typeface="游ゴシック" panose="020B0400000000000000" pitchFamily="50" charset="-128"/>
                <a:ea typeface="游ゴシック" panose="020B0400000000000000" pitchFamily="50" charset="-128"/>
              </a:rPr>
              <a:t>、工夫を行うこと。</a:t>
            </a:r>
          </a:p>
          <a:p>
            <a:r>
              <a:rPr kumimoji="1" lang="ja-JP" altLang="en-US" sz="1600" dirty="0" smtClean="0">
                <a:latin typeface="游ゴシック" panose="020B0400000000000000" pitchFamily="50" charset="-128"/>
                <a:ea typeface="游ゴシック" panose="020B0400000000000000" pitchFamily="50" charset="-128"/>
              </a:rPr>
              <a:t>４、契約</a:t>
            </a:r>
            <a:r>
              <a:rPr kumimoji="1" lang="ja-JP" altLang="en-US" sz="1600" dirty="0">
                <a:latin typeface="游ゴシック" panose="020B0400000000000000" pitchFamily="50" charset="-128"/>
                <a:ea typeface="游ゴシック" panose="020B0400000000000000" pitchFamily="50" charset="-128"/>
              </a:rPr>
              <a:t>締結前後に、担当の介護支援専門員に保険外サービスの内容や</a:t>
            </a:r>
            <a:r>
              <a:rPr kumimoji="1" lang="ja-JP" altLang="en-US" sz="1600" dirty="0" smtClean="0">
                <a:latin typeface="游ゴシック" panose="020B0400000000000000" pitchFamily="50" charset="-128"/>
                <a:ea typeface="游ゴシック" panose="020B0400000000000000" pitchFamily="50" charset="-128"/>
              </a:rPr>
              <a:t>提供</a:t>
            </a:r>
            <a:r>
              <a:rPr kumimoji="1" lang="ja-JP" altLang="en-US" sz="1600" dirty="0">
                <a:latin typeface="游ゴシック" panose="020B0400000000000000" pitchFamily="50" charset="-128"/>
                <a:ea typeface="游ゴシック" panose="020B0400000000000000" pitchFamily="50" charset="-128"/>
              </a:rPr>
              <a:t>時間を報告すること。介護支援専門員は、</a:t>
            </a:r>
            <a:r>
              <a:rPr kumimoji="1" lang="ja-JP" altLang="en-US" sz="1600" dirty="0" smtClean="0">
                <a:latin typeface="游ゴシック" panose="020B0400000000000000" pitchFamily="50" charset="-128"/>
                <a:ea typeface="游ゴシック" panose="020B0400000000000000" pitchFamily="50" charset="-128"/>
              </a:rPr>
              <a:t>必</a:t>
            </a:r>
            <a:endParaRPr kumimoji="1" lang="en-US" altLang="ja-JP" sz="1600" dirty="0" smtClean="0">
              <a:latin typeface="游ゴシック" panose="020B0400000000000000" pitchFamily="50" charset="-128"/>
              <a:ea typeface="游ゴシック" panose="020B0400000000000000" pitchFamily="50" charset="-128"/>
            </a:endParaRPr>
          </a:p>
          <a:p>
            <a:r>
              <a:rPr kumimoji="1" lang="ja-JP" altLang="en-US" sz="1600" dirty="0">
                <a:latin typeface="游ゴシック" panose="020B0400000000000000" pitchFamily="50" charset="-128"/>
                <a:ea typeface="游ゴシック" panose="020B0400000000000000" pitchFamily="50" charset="-128"/>
              </a:rPr>
              <a:t>　</a:t>
            </a:r>
            <a:r>
              <a:rPr kumimoji="1" lang="ja-JP" altLang="en-US" sz="1600" dirty="0" smtClean="0">
                <a:latin typeface="游ゴシック" panose="020B0400000000000000" pitchFamily="50" charset="-128"/>
                <a:ea typeface="游ゴシック" panose="020B0400000000000000" pitchFamily="50" charset="-128"/>
              </a:rPr>
              <a:t>　要</a:t>
            </a:r>
            <a:r>
              <a:rPr kumimoji="1" lang="ja-JP" altLang="en-US" sz="1600" dirty="0">
                <a:latin typeface="游ゴシック" panose="020B0400000000000000" pitchFamily="50" charset="-128"/>
                <a:ea typeface="游ゴシック" panose="020B0400000000000000" pitchFamily="50" charset="-128"/>
              </a:rPr>
              <a:t>に応じて保険外</a:t>
            </a:r>
            <a:r>
              <a:rPr kumimoji="1" lang="ja-JP" altLang="en-US" sz="1600" dirty="0" smtClean="0">
                <a:latin typeface="游ゴシック" panose="020B0400000000000000" pitchFamily="50" charset="-128"/>
                <a:ea typeface="游ゴシック" panose="020B0400000000000000" pitchFamily="50" charset="-128"/>
              </a:rPr>
              <a:t>サービス</a:t>
            </a:r>
            <a:r>
              <a:rPr kumimoji="1" lang="ja-JP" altLang="en-US" sz="1600" dirty="0">
                <a:latin typeface="游ゴシック" panose="020B0400000000000000" pitchFamily="50" charset="-128"/>
                <a:ea typeface="游ゴシック" panose="020B0400000000000000" pitchFamily="50" charset="-128"/>
              </a:rPr>
              <a:t>を居宅サービス計画に記載すること。</a:t>
            </a:r>
          </a:p>
          <a:p>
            <a:r>
              <a:rPr kumimoji="1" lang="ja-JP" altLang="en-US" sz="1600" dirty="0" smtClean="0">
                <a:latin typeface="游ゴシック" panose="020B0400000000000000" pitchFamily="50" charset="-128"/>
                <a:ea typeface="游ゴシック" panose="020B0400000000000000" pitchFamily="50" charset="-128"/>
              </a:rPr>
              <a:t>５、保険外</a:t>
            </a:r>
            <a:r>
              <a:rPr kumimoji="1" lang="ja-JP" altLang="en-US" sz="1600" dirty="0">
                <a:latin typeface="游ゴシック" panose="020B0400000000000000" pitchFamily="50" charset="-128"/>
                <a:ea typeface="游ゴシック" panose="020B0400000000000000" pitchFamily="50" charset="-128"/>
              </a:rPr>
              <a:t>サービスの提供時間は介護保険サービスの提供時間に</a:t>
            </a:r>
            <a:r>
              <a:rPr kumimoji="1" lang="ja-JP" altLang="en-US" sz="1600" dirty="0" smtClean="0">
                <a:latin typeface="游ゴシック" panose="020B0400000000000000" pitchFamily="50" charset="-128"/>
                <a:ea typeface="游ゴシック" panose="020B0400000000000000" pitchFamily="50" charset="-128"/>
              </a:rPr>
              <a:t>含めないこと</a:t>
            </a:r>
            <a:r>
              <a:rPr kumimoji="1" lang="ja-JP" altLang="en-US" sz="1600" dirty="0">
                <a:latin typeface="游ゴシック" panose="020B0400000000000000" pitchFamily="50" charset="-128"/>
                <a:ea typeface="游ゴシック" panose="020B0400000000000000" pitchFamily="50" charset="-128"/>
              </a:rPr>
              <a:t>とし、通所介護の提供時間の算定に当</a:t>
            </a:r>
            <a:r>
              <a:rPr kumimoji="1" lang="ja-JP" altLang="en-US" sz="1600" dirty="0" err="1" smtClean="0">
                <a:latin typeface="游ゴシック" panose="020B0400000000000000" pitchFamily="50" charset="-128"/>
                <a:ea typeface="游ゴシック" panose="020B0400000000000000" pitchFamily="50" charset="-128"/>
              </a:rPr>
              <a:t>たっ</a:t>
            </a:r>
            <a:endParaRPr kumimoji="1" lang="en-US" altLang="ja-JP" sz="1600" dirty="0" smtClean="0">
              <a:latin typeface="游ゴシック" panose="020B0400000000000000" pitchFamily="50" charset="-128"/>
              <a:ea typeface="游ゴシック" panose="020B0400000000000000" pitchFamily="50" charset="-128"/>
            </a:endParaRPr>
          </a:p>
          <a:p>
            <a:r>
              <a:rPr kumimoji="1" lang="ja-JP" altLang="en-US" sz="1600" dirty="0">
                <a:latin typeface="游ゴシック" panose="020B0400000000000000" pitchFamily="50" charset="-128"/>
                <a:ea typeface="游ゴシック" panose="020B0400000000000000" pitchFamily="50" charset="-128"/>
              </a:rPr>
              <a:t>　</a:t>
            </a:r>
            <a:r>
              <a:rPr kumimoji="1" lang="ja-JP" altLang="en-US" sz="1600" dirty="0" smtClean="0">
                <a:latin typeface="游ゴシック" panose="020B0400000000000000" pitchFamily="50" charset="-128"/>
                <a:ea typeface="游ゴシック" panose="020B0400000000000000" pitchFamily="50" charset="-128"/>
              </a:rPr>
              <a:t>　ては</a:t>
            </a:r>
            <a:r>
              <a:rPr kumimoji="1" lang="ja-JP" altLang="en-US" sz="1600" dirty="0">
                <a:latin typeface="游ゴシック" panose="020B0400000000000000" pitchFamily="50" charset="-128"/>
                <a:ea typeface="游ゴシック" panose="020B0400000000000000" pitchFamily="50" charset="-128"/>
              </a:rPr>
              <a:t>、前後に提供した</a:t>
            </a:r>
            <a:r>
              <a:rPr kumimoji="1" lang="ja-JP" altLang="en-US" sz="1600" dirty="0" smtClean="0">
                <a:latin typeface="游ゴシック" panose="020B0400000000000000" pitchFamily="50" charset="-128"/>
                <a:ea typeface="游ゴシック" panose="020B0400000000000000" pitchFamily="50" charset="-128"/>
              </a:rPr>
              <a:t>通所</a:t>
            </a:r>
            <a:r>
              <a:rPr kumimoji="1" lang="ja-JP" altLang="en-US" sz="1600" dirty="0">
                <a:latin typeface="游ゴシック" panose="020B0400000000000000" pitchFamily="50" charset="-128"/>
                <a:ea typeface="游ゴシック" panose="020B0400000000000000" pitchFamily="50" charset="-128"/>
              </a:rPr>
              <a:t>介護の提供の時間を合算して、１回の通所介護の提供として</a:t>
            </a:r>
            <a:r>
              <a:rPr kumimoji="1" lang="ja-JP" altLang="en-US" sz="1600" dirty="0" smtClean="0">
                <a:latin typeface="游ゴシック" panose="020B0400000000000000" pitchFamily="50" charset="-128"/>
                <a:ea typeface="游ゴシック" panose="020B0400000000000000" pitchFamily="50" charset="-128"/>
              </a:rPr>
              <a:t>取り扱うこと</a:t>
            </a:r>
            <a:r>
              <a:rPr kumimoji="1" lang="ja-JP" altLang="en-US" sz="1600" dirty="0">
                <a:latin typeface="游ゴシック" panose="020B0400000000000000" pitchFamily="50" charset="-128"/>
                <a:ea typeface="游ゴシック" panose="020B0400000000000000" pitchFamily="50" charset="-128"/>
              </a:rPr>
              <a:t>。</a:t>
            </a:r>
          </a:p>
          <a:p>
            <a:r>
              <a:rPr kumimoji="1" lang="ja-JP" altLang="en-US" sz="1600" dirty="0" smtClean="0">
                <a:latin typeface="游ゴシック" panose="020B0400000000000000" pitchFamily="50" charset="-128"/>
                <a:ea typeface="游ゴシック" panose="020B0400000000000000" pitchFamily="50" charset="-128"/>
              </a:rPr>
              <a:t>６、介護</a:t>
            </a:r>
            <a:r>
              <a:rPr kumimoji="1" lang="ja-JP" altLang="en-US" sz="1600" dirty="0">
                <a:latin typeface="游ゴシック" panose="020B0400000000000000" pitchFamily="50" charset="-128"/>
                <a:ea typeface="游ゴシック" panose="020B0400000000000000" pitchFamily="50" charset="-128"/>
              </a:rPr>
              <a:t>保険サービスと別に費用請求し、会計も区分すること。</a:t>
            </a:r>
          </a:p>
          <a:p>
            <a:r>
              <a:rPr kumimoji="1" lang="ja-JP" altLang="en-US" sz="1600" dirty="0" smtClean="0">
                <a:latin typeface="游ゴシック" panose="020B0400000000000000" pitchFamily="50" charset="-128"/>
                <a:ea typeface="游ゴシック" panose="020B0400000000000000" pitchFamily="50" charset="-128"/>
              </a:rPr>
              <a:t>７、保険外</a:t>
            </a:r>
            <a:r>
              <a:rPr kumimoji="1" lang="ja-JP" altLang="en-US" sz="1600" dirty="0">
                <a:latin typeface="游ゴシック" panose="020B0400000000000000" pitchFamily="50" charset="-128"/>
                <a:ea typeface="游ゴシック" panose="020B0400000000000000" pitchFamily="50" charset="-128"/>
              </a:rPr>
              <a:t>サービス提供時の苦情の窓口を設置する等必要な措置を</a:t>
            </a:r>
            <a:r>
              <a:rPr kumimoji="1" lang="ja-JP" altLang="en-US" sz="1600" dirty="0" smtClean="0">
                <a:latin typeface="游ゴシック" panose="020B0400000000000000" pitchFamily="50" charset="-128"/>
                <a:ea typeface="游ゴシック" panose="020B0400000000000000" pitchFamily="50" charset="-128"/>
              </a:rPr>
              <a:t>講じること。</a:t>
            </a:r>
            <a:endParaRPr kumimoji="1" lang="ja-JP" altLang="en-US" sz="1600" dirty="0">
              <a:latin typeface="游ゴシック" panose="020B0400000000000000" pitchFamily="50" charset="-128"/>
              <a:ea typeface="游ゴシック" panose="020B0400000000000000" pitchFamily="50" charset="-128"/>
            </a:endParaRPr>
          </a:p>
        </p:txBody>
      </p:sp>
      <p:sp>
        <p:nvSpPr>
          <p:cNvPr id="10" name="角丸四角形 9"/>
          <p:cNvSpPr/>
          <p:nvPr/>
        </p:nvSpPr>
        <p:spPr>
          <a:xfrm>
            <a:off x="508635" y="3025130"/>
            <a:ext cx="1672045" cy="3365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b="1" dirty="0" smtClean="0">
                <a:solidFill>
                  <a:schemeClr val="tx1">
                    <a:lumMod val="85000"/>
                    <a:lumOff val="15000"/>
                  </a:schemeClr>
                </a:solidFill>
                <a:latin typeface="游ゴシック" panose="020B0400000000000000" pitchFamily="50" charset="-128"/>
                <a:ea typeface="游ゴシック" panose="020B0400000000000000" pitchFamily="50" charset="-128"/>
              </a:rPr>
              <a:t>ポイント</a:t>
            </a:r>
            <a:endParaRPr kumimoji="1" lang="ja-JP" altLang="en-US"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9" name="テキスト ボックス 8"/>
          <p:cNvSpPr txBox="1"/>
          <p:nvPr/>
        </p:nvSpPr>
        <p:spPr>
          <a:xfrm>
            <a:off x="11023752" y="466691"/>
            <a:ext cx="650088" cy="369332"/>
          </a:xfrm>
          <a:prstGeom prst="rect">
            <a:avLst/>
          </a:prstGeom>
          <a:noFill/>
        </p:spPr>
        <p:txBody>
          <a:bodyPr wrap="square" rtlCol="0">
            <a:spAutoFit/>
          </a:bodyPr>
          <a:lstStyle/>
          <a:p>
            <a:r>
              <a:rPr kumimoji="1" lang="en-US" altLang="ja-JP" dirty="0"/>
              <a:t>2</a:t>
            </a:r>
            <a:r>
              <a:rPr kumimoji="1" lang="en-US" altLang="ja-JP" dirty="0" smtClean="0"/>
              <a:t>/2</a:t>
            </a:r>
            <a:endParaRPr kumimoji="1" lang="ja-JP" altLang="en-US" dirty="0"/>
          </a:p>
        </p:txBody>
      </p:sp>
    </p:spTree>
    <p:extLst>
      <p:ext uri="{BB962C8B-B14F-4D97-AF65-F5344CB8AC3E}">
        <p14:creationId xmlns:p14="http://schemas.microsoft.com/office/powerpoint/2010/main" val="3554974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18160" y="339634"/>
            <a:ext cx="11155680" cy="496389"/>
          </a:xfrm>
          <a:prstGeom prst="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2000" b="1" dirty="0" smtClean="0">
                <a:solidFill>
                  <a:schemeClr val="tx1">
                    <a:lumMod val="85000"/>
                    <a:lumOff val="15000"/>
                  </a:schemeClr>
                </a:solidFill>
                <a:latin typeface="游ゴシック" panose="020B0400000000000000" pitchFamily="50" charset="-128"/>
                <a:ea typeface="游ゴシック" panose="020B0400000000000000" pitchFamily="50" charset="-128"/>
              </a:rPr>
              <a:t>８、</a:t>
            </a:r>
            <a:r>
              <a:rPr kumimoji="1" lang="ja-JP" altLang="en-US" sz="2000" b="1" dirty="0">
                <a:solidFill>
                  <a:schemeClr val="tx1">
                    <a:lumMod val="85000"/>
                    <a:lumOff val="15000"/>
                  </a:schemeClr>
                </a:solidFill>
                <a:latin typeface="游ゴシック" panose="020B0400000000000000" pitchFamily="50" charset="-128"/>
                <a:ea typeface="游ゴシック" panose="020B0400000000000000" pitchFamily="50" charset="-128"/>
              </a:rPr>
              <a:t>送迎記録に</a:t>
            </a:r>
            <a:r>
              <a:rPr kumimoji="1" lang="ja-JP" altLang="en-US" sz="2000" b="1" dirty="0" smtClean="0">
                <a:solidFill>
                  <a:schemeClr val="tx1">
                    <a:lumMod val="85000"/>
                    <a:lumOff val="15000"/>
                  </a:schemeClr>
                </a:solidFill>
                <a:latin typeface="游ゴシック" panose="020B0400000000000000" pitchFamily="50" charset="-128"/>
                <a:ea typeface="游ゴシック" panose="020B0400000000000000" pitchFamily="50" charset="-128"/>
              </a:rPr>
              <a:t>ついて</a:t>
            </a:r>
            <a:r>
              <a:rPr kumimoji="1" lang="ja-JP" altLang="en-US" sz="1600" b="1"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1600" b="1" dirty="0">
                <a:solidFill>
                  <a:schemeClr val="tx1">
                    <a:lumMod val="85000"/>
                    <a:lumOff val="15000"/>
                  </a:schemeClr>
                </a:solidFill>
                <a:latin typeface="游ゴシック" panose="020B0400000000000000" pitchFamily="50" charset="-128"/>
                <a:ea typeface="游ゴシック" panose="020B0400000000000000" pitchFamily="50" charset="-128"/>
              </a:rPr>
              <a:t>通いサービス共通）</a:t>
            </a:r>
          </a:p>
        </p:txBody>
      </p:sp>
      <p:sp>
        <p:nvSpPr>
          <p:cNvPr id="4" name="正方形/長方形 3"/>
          <p:cNvSpPr/>
          <p:nvPr/>
        </p:nvSpPr>
        <p:spPr>
          <a:xfrm>
            <a:off x="518160" y="1101637"/>
            <a:ext cx="11155680" cy="2623172"/>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endParaRPr kumimoji="1" lang="en-US" altLang="ja-JP" sz="1600" dirty="0" smtClean="0">
              <a:latin typeface="游ゴシック" panose="020B0400000000000000" pitchFamily="50" charset="-128"/>
              <a:ea typeface="游ゴシック" panose="020B0400000000000000" pitchFamily="50" charset="-128"/>
            </a:endParaRPr>
          </a:p>
          <a:p>
            <a:r>
              <a:rPr kumimoji="1" lang="ja-JP" altLang="en-US" sz="1600" dirty="0">
                <a:latin typeface="游ゴシック" panose="020B0400000000000000" pitchFamily="50" charset="-128"/>
                <a:ea typeface="游ゴシック" panose="020B0400000000000000" pitchFamily="50" charset="-128"/>
              </a:rPr>
              <a:t>・個々の利用者宅の発着時刻が記録されておらず、送迎記録簿の内容が不十分。</a:t>
            </a:r>
          </a:p>
          <a:p>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a:t>
            </a:r>
            <a:endParaRPr kumimoji="1" lang="en-US" altLang="ja-JP" sz="140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endParaRPr kumimoji="1" lang="en-US" altLang="ja-JP" sz="800" dirty="0" smtClean="0">
              <a:latin typeface="游ゴシック" panose="020B0400000000000000" pitchFamily="50" charset="-128"/>
              <a:ea typeface="游ゴシック" panose="020B0400000000000000" pitchFamily="50" charset="-128"/>
            </a:endParaRPr>
          </a:p>
          <a:p>
            <a:r>
              <a:rPr kumimoji="1" lang="ja-JP" altLang="en-US" sz="1400" dirty="0">
                <a:latin typeface="游ゴシック" panose="020B0400000000000000" pitchFamily="50" charset="-128"/>
                <a:ea typeface="游ゴシック" panose="020B0400000000000000" pitchFamily="50" charset="-128"/>
              </a:rPr>
              <a:t>⇒　送迎減算の有無に関しては、個別サービス計画上、送迎が往復か片道かを位置付けさせた上で、</a:t>
            </a:r>
            <a:r>
              <a:rPr kumimoji="1" lang="ja-JP" altLang="en-US" sz="1400" u="sng" dirty="0">
                <a:latin typeface="游ゴシック" panose="020B0400000000000000" pitchFamily="50" charset="-128"/>
                <a:ea typeface="游ゴシック" panose="020B0400000000000000" pitchFamily="50" charset="-128"/>
              </a:rPr>
              <a:t>実際の送迎の有無を確認の上、送迎を行っていなければ減算</a:t>
            </a:r>
            <a:r>
              <a:rPr kumimoji="1" lang="ja-JP" altLang="en-US" sz="1400" dirty="0">
                <a:latin typeface="游ゴシック" panose="020B0400000000000000" pitchFamily="50" charset="-128"/>
                <a:ea typeface="游ゴシック" panose="020B0400000000000000" pitchFamily="50" charset="-128"/>
              </a:rPr>
              <a:t>となる。</a:t>
            </a:r>
            <a:endParaRPr kumimoji="1" lang="en-US" altLang="ja-JP" sz="1400" dirty="0">
              <a:latin typeface="游ゴシック" panose="020B0400000000000000" pitchFamily="50" charset="-128"/>
              <a:ea typeface="游ゴシック" panose="020B0400000000000000" pitchFamily="50" charset="-128"/>
            </a:endParaRPr>
          </a:p>
          <a:p>
            <a:r>
              <a:rPr kumimoji="1" lang="ja-JP" altLang="en-US" sz="1400" dirty="0">
                <a:latin typeface="游ゴシック" panose="020B0400000000000000" pitchFamily="50" charset="-128"/>
                <a:ea typeface="游ゴシック" panose="020B0400000000000000" pitchFamily="50" charset="-128"/>
              </a:rPr>
              <a:t>　なお、徒歩での送迎は、減算の対象にはならない</a:t>
            </a:r>
            <a:r>
              <a:rPr kumimoji="1" lang="ja-JP" altLang="en-US" sz="1400" dirty="0" smtClean="0">
                <a:latin typeface="游ゴシック" panose="020B0400000000000000" pitchFamily="50" charset="-128"/>
                <a:ea typeface="游ゴシック" panose="020B0400000000000000" pitchFamily="50" charset="-128"/>
              </a:rPr>
              <a:t>。</a:t>
            </a:r>
            <a:endParaRPr kumimoji="1" lang="en-US" altLang="ja-JP" sz="1400" dirty="0" smtClean="0">
              <a:latin typeface="游ゴシック" panose="020B0400000000000000" pitchFamily="50" charset="-128"/>
              <a:ea typeface="游ゴシック" panose="020B0400000000000000" pitchFamily="50" charset="-128"/>
            </a:endParaRPr>
          </a:p>
          <a:p>
            <a:endParaRPr kumimoji="1" lang="en-US" altLang="ja-JP" sz="1400" dirty="0" smtClean="0">
              <a:latin typeface="游ゴシック" panose="020B0400000000000000" pitchFamily="50" charset="-128"/>
              <a:ea typeface="游ゴシック" panose="020B0400000000000000" pitchFamily="50" charset="-128"/>
            </a:endParaRPr>
          </a:p>
          <a:p>
            <a:endParaRPr kumimoji="1" lang="en-US" altLang="ja-JP" sz="800" dirty="0">
              <a:latin typeface="游ゴシック" panose="020B0400000000000000" pitchFamily="50" charset="-128"/>
              <a:ea typeface="游ゴシック" panose="020B0400000000000000" pitchFamily="50" charset="-128"/>
            </a:endParaRPr>
          </a:p>
          <a:p>
            <a:r>
              <a:rPr kumimoji="1" lang="ja-JP" altLang="en-US" sz="1400" dirty="0">
                <a:latin typeface="游ゴシック" panose="020B0400000000000000" pitchFamily="50" charset="-128"/>
                <a:ea typeface="游ゴシック" panose="020B0400000000000000" pitchFamily="50" charset="-128"/>
              </a:rPr>
              <a:t>（参考</a:t>
            </a:r>
            <a:r>
              <a:rPr kumimoji="1" lang="ja-JP" altLang="en-US" sz="1400" dirty="0" smtClean="0">
                <a:latin typeface="游ゴシック" panose="020B0400000000000000" pitchFamily="50" charset="-128"/>
                <a:ea typeface="游ゴシック" panose="020B0400000000000000" pitchFamily="50" charset="-128"/>
              </a:rPr>
              <a:t>）送迎に</a:t>
            </a:r>
            <a:r>
              <a:rPr kumimoji="1" lang="ja-JP" altLang="en-US" sz="1400" dirty="0">
                <a:latin typeface="游ゴシック" panose="020B0400000000000000" pitchFamily="50" charset="-128"/>
                <a:ea typeface="游ゴシック" panose="020B0400000000000000" pitchFamily="50" charset="-128"/>
              </a:rPr>
              <a:t>関係する過去の</a:t>
            </a:r>
            <a:r>
              <a:rPr kumimoji="1" lang="ja-JP" altLang="en-US" sz="1400" dirty="0" smtClean="0">
                <a:latin typeface="游ゴシック" panose="020B0400000000000000" pitchFamily="50" charset="-128"/>
                <a:ea typeface="游ゴシック" panose="020B0400000000000000" pitchFamily="50" charset="-128"/>
              </a:rPr>
              <a:t>ＱＡ</a:t>
            </a:r>
            <a:endParaRPr kumimoji="1" lang="en-US" altLang="ja-JP" sz="1400" dirty="0" smtClean="0">
              <a:latin typeface="游ゴシック" panose="020B0400000000000000" pitchFamily="50" charset="-128"/>
              <a:ea typeface="游ゴシック" panose="020B0400000000000000" pitchFamily="50" charset="-128"/>
            </a:endParaRPr>
          </a:p>
          <a:p>
            <a:endParaRPr kumimoji="1" lang="en-US" altLang="ja-JP" sz="800" dirty="0">
              <a:latin typeface="游ゴシック" panose="020B0400000000000000" pitchFamily="50" charset="-128"/>
              <a:ea typeface="游ゴシック" panose="020B0400000000000000" pitchFamily="50" charset="-128"/>
            </a:endParaRPr>
          </a:p>
          <a:p>
            <a:r>
              <a:rPr kumimoji="1" lang="ja-JP" altLang="en-US" sz="1400" dirty="0">
                <a:latin typeface="游ゴシック" panose="020B0400000000000000" pitchFamily="50" charset="-128"/>
                <a:ea typeface="游ゴシック" panose="020B0400000000000000" pitchFamily="50" charset="-128"/>
              </a:rPr>
              <a:t>事業所職員が迎えにいったが、利用者が突然体調不良</a:t>
            </a:r>
            <a:r>
              <a:rPr kumimoji="1" lang="ja-JP" altLang="en-US" sz="1400" dirty="0" smtClean="0">
                <a:latin typeface="游ゴシック" panose="020B0400000000000000" pitchFamily="50" charset="-128"/>
                <a:ea typeface="游ゴシック" panose="020B0400000000000000" pitchFamily="50" charset="-128"/>
              </a:rPr>
              <a:t>で参加</a:t>
            </a:r>
            <a:r>
              <a:rPr kumimoji="1" lang="ja-JP" altLang="en-US" sz="1400" dirty="0">
                <a:latin typeface="游ゴシック" panose="020B0400000000000000" pitchFamily="50" charset="-128"/>
                <a:ea typeface="游ゴシック" panose="020B0400000000000000" pitchFamily="50" charset="-128"/>
              </a:rPr>
              <a:t>できなくなった場合</a:t>
            </a:r>
            <a:r>
              <a:rPr kumimoji="1" lang="ja-JP" altLang="en-US" sz="1400" dirty="0" smtClean="0">
                <a:latin typeface="游ゴシック" panose="020B0400000000000000" pitchFamily="50" charset="-128"/>
                <a:ea typeface="游ゴシック" panose="020B0400000000000000" pitchFamily="50" charset="-128"/>
              </a:rPr>
              <a:t>、介護費を</a:t>
            </a:r>
            <a:r>
              <a:rPr kumimoji="1" lang="ja-JP" altLang="en-US" sz="1400" dirty="0">
                <a:latin typeface="游ゴシック" panose="020B0400000000000000" pitchFamily="50" charset="-128"/>
                <a:ea typeface="游ゴシック" panose="020B0400000000000000" pitchFamily="50" charset="-128"/>
              </a:rPr>
              <a:t>算定することは</a:t>
            </a:r>
            <a:r>
              <a:rPr kumimoji="1" lang="ja-JP" altLang="en-US" sz="1400" dirty="0" smtClean="0">
                <a:latin typeface="游ゴシック" panose="020B0400000000000000" pitchFamily="50" charset="-128"/>
                <a:ea typeface="游ゴシック" panose="020B0400000000000000" pitchFamily="50" charset="-128"/>
              </a:rPr>
              <a:t>できない。</a:t>
            </a:r>
            <a:endParaRPr kumimoji="1" lang="ja-JP" altLang="en-US" sz="1400" dirty="0">
              <a:latin typeface="游ゴシック" panose="020B0400000000000000" pitchFamily="50" charset="-128"/>
              <a:ea typeface="游ゴシック" panose="020B0400000000000000" pitchFamily="50" charset="-128"/>
            </a:endParaRPr>
          </a:p>
        </p:txBody>
      </p:sp>
      <p:sp>
        <p:nvSpPr>
          <p:cNvPr id="6" name="タイトル 1"/>
          <p:cNvSpPr txBox="1">
            <a:spLocks/>
          </p:cNvSpPr>
          <p:nvPr/>
        </p:nvSpPr>
        <p:spPr>
          <a:xfrm>
            <a:off x="518160" y="6433066"/>
            <a:ext cx="11469187" cy="424934"/>
          </a:xfrm>
          <a:prstGeom prst="rect">
            <a:avLst/>
          </a:prstGeom>
        </p:spPr>
        <p:txBody>
          <a:bodyPr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r"/>
            <a:r>
              <a:rPr lang="ja-JP" altLang="en-US" sz="2000" dirty="0" smtClean="0">
                <a:solidFill>
                  <a:schemeClr val="tx1">
                    <a:lumMod val="85000"/>
                    <a:lumOff val="15000"/>
                  </a:schemeClr>
                </a:solidFill>
                <a:latin typeface="游ゴシック" panose="020B0400000000000000" pitchFamily="50" charset="-128"/>
                <a:ea typeface="游ゴシック" panose="020B0400000000000000" pitchFamily="50" charset="-128"/>
              </a:rPr>
              <a:t>地域密着型サービス事業者の主な指導事項</a:t>
            </a:r>
            <a:endParaRPr lang="ja-JP" altLang="en-US" sz="200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8" name="角丸四角形 7"/>
          <p:cNvSpPr/>
          <p:nvPr/>
        </p:nvSpPr>
        <p:spPr>
          <a:xfrm>
            <a:off x="508635" y="943596"/>
            <a:ext cx="1672045" cy="3365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b="1" dirty="0" smtClean="0">
                <a:solidFill>
                  <a:schemeClr val="tx1">
                    <a:lumMod val="85000"/>
                    <a:lumOff val="15000"/>
                  </a:schemeClr>
                </a:solidFill>
                <a:latin typeface="游ゴシック" panose="020B0400000000000000" pitchFamily="50" charset="-128"/>
                <a:ea typeface="游ゴシック" panose="020B0400000000000000" pitchFamily="50" charset="-128"/>
              </a:rPr>
              <a:t>指導事例</a:t>
            </a:r>
            <a:endParaRPr kumimoji="1" lang="en-US" altLang="ja-JP"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7" name="正方形/長方形 6"/>
          <p:cNvSpPr/>
          <p:nvPr/>
        </p:nvSpPr>
        <p:spPr>
          <a:xfrm>
            <a:off x="518160" y="4015256"/>
            <a:ext cx="11155680" cy="1291035"/>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endParaRPr kumimoji="1" lang="en-US" altLang="ja-JP" sz="1600" dirty="0" smtClean="0">
              <a:latin typeface="游ゴシック" panose="020B0400000000000000" pitchFamily="50" charset="-128"/>
              <a:ea typeface="游ゴシック" panose="020B0400000000000000" pitchFamily="50" charset="-128"/>
            </a:endParaRPr>
          </a:p>
          <a:p>
            <a:r>
              <a:rPr kumimoji="1" lang="ja-JP" altLang="en-US" sz="1600" dirty="0">
                <a:latin typeface="游ゴシック" panose="020B0400000000000000" pitchFamily="50" charset="-128"/>
                <a:ea typeface="游ゴシック" panose="020B0400000000000000" pitchFamily="50" charset="-128"/>
              </a:rPr>
              <a:t>●車両運行記録簿や送迎記録簿等を整備し、送迎時刻（個々の利用者宅、事業所の発着時刻）を実績に基づいて、正確に記録、保管しておくこと。</a:t>
            </a:r>
            <a:endParaRPr kumimoji="1" lang="en-US" altLang="ja-JP" sz="1600" dirty="0">
              <a:latin typeface="游ゴシック" panose="020B0400000000000000" pitchFamily="50" charset="-128"/>
              <a:ea typeface="游ゴシック" panose="020B0400000000000000" pitchFamily="50" charset="-128"/>
            </a:endParaRPr>
          </a:p>
          <a:p>
            <a:endParaRPr kumimoji="1" lang="ja-JP" altLang="en-US" sz="800" dirty="0">
              <a:latin typeface="游ゴシック" panose="020B0400000000000000" pitchFamily="50" charset="-128"/>
              <a:ea typeface="游ゴシック" panose="020B0400000000000000" pitchFamily="50" charset="-128"/>
            </a:endParaRPr>
          </a:p>
          <a:p>
            <a:r>
              <a:rPr kumimoji="1" lang="ja-JP" altLang="en-US" sz="1600" dirty="0">
                <a:latin typeface="游ゴシック" panose="020B0400000000000000" pitchFamily="50" charset="-128"/>
                <a:ea typeface="游ゴシック" panose="020B0400000000000000" pitchFamily="50" charset="-128"/>
              </a:rPr>
              <a:t>●送迎担当者、利用者、送迎先等を明確にすること。</a:t>
            </a:r>
            <a:endParaRPr kumimoji="1" lang="en-US" altLang="ja-JP" sz="1600" dirty="0">
              <a:latin typeface="游ゴシック" panose="020B0400000000000000" pitchFamily="50" charset="-128"/>
              <a:ea typeface="游ゴシック" panose="020B0400000000000000" pitchFamily="50" charset="-128"/>
            </a:endParaRPr>
          </a:p>
        </p:txBody>
      </p:sp>
      <p:sp>
        <p:nvSpPr>
          <p:cNvPr id="10" name="角丸四角形 9"/>
          <p:cNvSpPr/>
          <p:nvPr/>
        </p:nvSpPr>
        <p:spPr>
          <a:xfrm>
            <a:off x="508635" y="3864138"/>
            <a:ext cx="2405514" cy="3365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solidFill>
                  <a:schemeClr val="tx1">
                    <a:lumMod val="85000"/>
                    <a:lumOff val="15000"/>
                  </a:schemeClr>
                </a:solidFill>
                <a:latin typeface="游ゴシック" panose="020B0400000000000000" pitchFamily="50" charset="-128"/>
                <a:ea typeface="游ゴシック" panose="020B0400000000000000" pitchFamily="50" charset="-128"/>
              </a:rPr>
              <a:t>改善の</a:t>
            </a:r>
            <a:r>
              <a:rPr kumimoji="1" lang="ja-JP" altLang="en-US" b="1" dirty="0" smtClean="0">
                <a:solidFill>
                  <a:schemeClr val="tx1">
                    <a:lumMod val="85000"/>
                    <a:lumOff val="15000"/>
                  </a:schemeClr>
                </a:solidFill>
                <a:latin typeface="游ゴシック" panose="020B0400000000000000" pitchFamily="50" charset="-128"/>
                <a:ea typeface="游ゴシック" panose="020B0400000000000000" pitchFamily="50" charset="-128"/>
              </a:rPr>
              <a:t>ポイント</a:t>
            </a:r>
            <a:endParaRPr kumimoji="1" lang="ja-JP" altLang="en-US"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929618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18160" y="339634"/>
            <a:ext cx="11155680" cy="496389"/>
          </a:xfrm>
          <a:prstGeom prst="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2000" b="1" dirty="0">
                <a:solidFill>
                  <a:schemeClr val="tx1">
                    <a:lumMod val="85000"/>
                    <a:lumOff val="15000"/>
                  </a:schemeClr>
                </a:solidFill>
                <a:latin typeface="游ゴシック" panose="020B0400000000000000" pitchFamily="50" charset="-128"/>
                <a:ea typeface="游ゴシック" panose="020B0400000000000000" pitchFamily="50" charset="-128"/>
              </a:rPr>
              <a:t>９</a:t>
            </a:r>
            <a:r>
              <a:rPr kumimoji="1" lang="ja-JP" altLang="en-US" sz="2000" b="1"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2000" b="1" dirty="0">
                <a:solidFill>
                  <a:schemeClr val="tx1">
                    <a:lumMod val="85000"/>
                    <a:lumOff val="15000"/>
                  </a:schemeClr>
                </a:solidFill>
                <a:latin typeface="游ゴシック" panose="020B0400000000000000" pitchFamily="50" charset="-128"/>
                <a:ea typeface="游ゴシック" panose="020B0400000000000000" pitchFamily="50" charset="-128"/>
              </a:rPr>
              <a:t>事業所外におけるサービスの提供について</a:t>
            </a:r>
            <a:r>
              <a:rPr kumimoji="1" lang="ja-JP" altLang="en-US" sz="1600" b="1"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1600" b="1" dirty="0">
                <a:solidFill>
                  <a:schemeClr val="tx1">
                    <a:lumMod val="85000"/>
                    <a:lumOff val="15000"/>
                  </a:schemeClr>
                </a:solidFill>
                <a:latin typeface="游ゴシック" panose="020B0400000000000000" pitchFamily="50" charset="-128"/>
                <a:ea typeface="游ゴシック" panose="020B0400000000000000" pitchFamily="50" charset="-128"/>
              </a:rPr>
              <a:t>通いサービス共通）</a:t>
            </a:r>
          </a:p>
        </p:txBody>
      </p:sp>
      <p:sp>
        <p:nvSpPr>
          <p:cNvPr id="4" name="正方形/長方形 3"/>
          <p:cNvSpPr/>
          <p:nvPr/>
        </p:nvSpPr>
        <p:spPr>
          <a:xfrm>
            <a:off x="518160" y="1101637"/>
            <a:ext cx="11155680" cy="727163"/>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endParaRPr kumimoji="1" lang="en-US" altLang="ja-JP" sz="1600" dirty="0" smtClean="0">
              <a:latin typeface="游ゴシック" panose="020B0400000000000000" pitchFamily="50" charset="-128"/>
              <a:ea typeface="游ゴシック" panose="020B0400000000000000" pitchFamily="50" charset="-128"/>
            </a:endParaRPr>
          </a:p>
          <a:p>
            <a:r>
              <a:rPr kumimoji="1" lang="ja-JP" altLang="en-US" sz="1600" dirty="0">
                <a:latin typeface="游ゴシック" panose="020B0400000000000000" pitchFamily="50" charset="-128"/>
                <a:ea typeface="游ゴシック" panose="020B0400000000000000" pitchFamily="50" charset="-128"/>
              </a:rPr>
              <a:t>・必要性が無い事業所外でのサービスを行っている</a:t>
            </a:r>
            <a:r>
              <a:rPr kumimoji="1" lang="ja-JP" altLang="en-US" sz="1600" dirty="0" smtClean="0">
                <a:latin typeface="游ゴシック" panose="020B0400000000000000" pitchFamily="50" charset="-128"/>
                <a:ea typeface="游ゴシック" panose="020B0400000000000000" pitchFamily="50" charset="-128"/>
              </a:rPr>
              <a:t>。</a:t>
            </a:r>
            <a:endParaRPr kumimoji="1" lang="en-US" altLang="ja-JP" sz="800" dirty="0" smtClean="0">
              <a:latin typeface="游ゴシック" panose="020B0400000000000000" pitchFamily="50" charset="-128"/>
              <a:ea typeface="游ゴシック" panose="020B0400000000000000" pitchFamily="50" charset="-128"/>
            </a:endParaRPr>
          </a:p>
          <a:p>
            <a:endParaRPr kumimoji="1" lang="en-US" altLang="ja-JP" sz="1400" dirty="0" smtClean="0">
              <a:latin typeface="游ゴシック" panose="020B0400000000000000" pitchFamily="50" charset="-128"/>
              <a:ea typeface="游ゴシック" panose="020B0400000000000000" pitchFamily="50" charset="-128"/>
            </a:endParaRPr>
          </a:p>
        </p:txBody>
      </p:sp>
      <p:sp>
        <p:nvSpPr>
          <p:cNvPr id="6" name="タイトル 1"/>
          <p:cNvSpPr txBox="1">
            <a:spLocks/>
          </p:cNvSpPr>
          <p:nvPr/>
        </p:nvSpPr>
        <p:spPr>
          <a:xfrm>
            <a:off x="518160" y="6433066"/>
            <a:ext cx="11469187" cy="424934"/>
          </a:xfrm>
          <a:prstGeom prst="rect">
            <a:avLst/>
          </a:prstGeom>
        </p:spPr>
        <p:txBody>
          <a:bodyPr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r"/>
            <a:r>
              <a:rPr lang="ja-JP" altLang="en-US" sz="2000" dirty="0" smtClean="0">
                <a:solidFill>
                  <a:schemeClr val="tx1">
                    <a:lumMod val="85000"/>
                    <a:lumOff val="15000"/>
                  </a:schemeClr>
                </a:solidFill>
                <a:latin typeface="游ゴシック" panose="020B0400000000000000" pitchFamily="50" charset="-128"/>
                <a:ea typeface="游ゴシック" panose="020B0400000000000000" pitchFamily="50" charset="-128"/>
              </a:rPr>
              <a:t>地域密着型サービス事業者の主な指導事項</a:t>
            </a:r>
            <a:endParaRPr lang="ja-JP" altLang="en-US" sz="200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8" name="角丸四角形 7"/>
          <p:cNvSpPr/>
          <p:nvPr/>
        </p:nvSpPr>
        <p:spPr>
          <a:xfrm>
            <a:off x="508635" y="943596"/>
            <a:ext cx="1672045" cy="3365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b="1" dirty="0" smtClean="0">
                <a:solidFill>
                  <a:schemeClr val="tx1">
                    <a:lumMod val="85000"/>
                    <a:lumOff val="15000"/>
                  </a:schemeClr>
                </a:solidFill>
                <a:latin typeface="游ゴシック" panose="020B0400000000000000" pitchFamily="50" charset="-128"/>
                <a:ea typeface="游ゴシック" panose="020B0400000000000000" pitchFamily="50" charset="-128"/>
              </a:rPr>
              <a:t>指導事例</a:t>
            </a:r>
            <a:endParaRPr kumimoji="1" lang="en-US" altLang="ja-JP"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7" name="正方形/長方形 6"/>
          <p:cNvSpPr/>
          <p:nvPr/>
        </p:nvSpPr>
        <p:spPr>
          <a:xfrm>
            <a:off x="518160" y="2119020"/>
            <a:ext cx="11155680" cy="2510130"/>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endParaRPr kumimoji="1" lang="en-US" altLang="ja-JP" sz="1600" dirty="0" smtClean="0">
              <a:latin typeface="游ゴシック" panose="020B0400000000000000" pitchFamily="50" charset="-128"/>
              <a:ea typeface="游ゴシック" panose="020B0400000000000000" pitchFamily="50" charset="-128"/>
            </a:endParaRPr>
          </a:p>
          <a:p>
            <a:r>
              <a:rPr kumimoji="1" lang="ja-JP" altLang="en-US" sz="1600" dirty="0">
                <a:latin typeface="游ゴシック" panose="020B0400000000000000" pitchFamily="50" charset="-128"/>
                <a:ea typeface="游ゴシック" panose="020B0400000000000000" pitchFamily="50" charset="-128"/>
              </a:rPr>
              <a:t>●通所サービスについては、基本的に事業所内において行われるものではあるが、例外的に事業所外でのサービス提供については、以下のアとイの２つの要件を満たす場合に限り、算定の対象とすること。</a:t>
            </a:r>
          </a:p>
          <a:p>
            <a:pPr lvl="1"/>
            <a:r>
              <a:rPr kumimoji="1" lang="ja-JP" altLang="en-US" sz="1600" dirty="0" smtClean="0">
                <a:latin typeface="游ゴシック" panose="020B0400000000000000" pitchFamily="50" charset="-128"/>
                <a:ea typeface="游ゴシック" panose="020B0400000000000000" pitchFamily="50" charset="-128"/>
              </a:rPr>
              <a:t>ア</a:t>
            </a:r>
            <a:r>
              <a:rPr kumimoji="1" lang="ja-JP" altLang="en-US" sz="1600" dirty="0">
                <a:latin typeface="游ゴシック" panose="020B0400000000000000" pitchFamily="50" charset="-128"/>
                <a:ea typeface="游ゴシック" panose="020B0400000000000000" pitchFamily="50" charset="-128"/>
              </a:rPr>
              <a:t>　あらかじめ地域密着型通所介護計画に、その必要性及び具体的なサービスの内容が位置付けられていること。</a:t>
            </a:r>
          </a:p>
          <a:p>
            <a:pPr lvl="1"/>
            <a:r>
              <a:rPr kumimoji="1" lang="ja-JP" altLang="en-US" sz="1600" dirty="0" smtClean="0">
                <a:latin typeface="游ゴシック" panose="020B0400000000000000" pitchFamily="50" charset="-128"/>
                <a:ea typeface="游ゴシック" panose="020B0400000000000000" pitchFamily="50" charset="-128"/>
              </a:rPr>
              <a:t>イ</a:t>
            </a:r>
            <a:r>
              <a:rPr kumimoji="1" lang="ja-JP" altLang="en-US" sz="1600" dirty="0">
                <a:latin typeface="游ゴシック" panose="020B0400000000000000" pitchFamily="50" charset="-128"/>
                <a:ea typeface="游ゴシック" panose="020B0400000000000000" pitchFamily="50" charset="-128"/>
              </a:rPr>
              <a:t>　効果的な機能訓練等のサービスが提供できること。</a:t>
            </a:r>
            <a:endParaRPr kumimoji="1" lang="en-US" altLang="ja-JP" sz="1600" dirty="0">
              <a:latin typeface="游ゴシック" panose="020B0400000000000000" pitchFamily="50" charset="-128"/>
              <a:ea typeface="游ゴシック" panose="020B0400000000000000" pitchFamily="50" charset="-128"/>
            </a:endParaRPr>
          </a:p>
          <a:p>
            <a:endParaRPr kumimoji="1" lang="en-US" altLang="ja-JP" sz="800" dirty="0">
              <a:latin typeface="游ゴシック" panose="020B0400000000000000" pitchFamily="50" charset="-128"/>
              <a:ea typeface="游ゴシック" panose="020B0400000000000000" pitchFamily="50" charset="-128"/>
            </a:endParaRPr>
          </a:p>
          <a:p>
            <a:r>
              <a:rPr kumimoji="1" lang="ja-JP" altLang="en-US" sz="1600" dirty="0" smtClean="0">
                <a:latin typeface="游ゴシック" panose="020B0400000000000000" pitchFamily="50" charset="-128"/>
                <a:ea typeface="游ゴシック" panose="020B0400000000000000" pitchFamily="50" charset="-128"/>
              </a:rPr>
              <a:t>●事業所外でサービスを行う際の場所の選定や時間については、利用者が参加しやすい場所で、機能訓練等の見込める場所であるか、利用者に負担の生じない時間であるかなどを検討</a:t>
            </a:r>
            <a:r>
              <a:rPr kumimoji="1" lang="ja-JP" altLang="en-US" sz="1600" dirty="0">
                <a:latin typeface="游ゴシック" panose="020B0400000000000000" pitchFamily="50" charset="-128"/>
                <a:ea typeface="游ゴシック" panose="020B0400000000000000" pitchFamily="50" charset="-128"/>
              </a:rPr>
              <a:t>すること。遠方に移動してのサービス提供や日帰りの小旅行は、移動時間が長時間になり</a:t>
            </a:r>
            <a:r>
              <a:rPr kumimoji="1" lang="ja-JP" altLang="en-US" sz="1600" dirty="0" smtClean="0">
                <a:latin typeface="游ゴシック" panose="020B0400000000000000" pitchFamily="50" charset="-128"/>
                <a:ea typeface="游ゴシック" panose="020B0400000000000000" pitchFamily="50" charset="-128"/>
              </a:rPr>
              <a:t>、機能</a:t>
            </a:r>
            <a:r>
              <a:rPr kumimoji="1" lang="ja-JP" altLang="en-US" sz="1600" dirty="0">
                <a:latin typeface="游ゴシック" panose="020B0400000000000000" pitchFamily="50" charset="-128"/>
                <a:ea typeface="游ゴシック" panose="020B0400000000000000" pitchFamily="50" charset="-128"/>
              </a:rPr>
              <a:t>訓練等が適正に行えないため通所サービスとしての目的が達成</a:t>
            </a:r>
            <a:r>
              <a:rPr kumimoji="1" lang="ja-JP" altLang="en-US" sz="1600" dirty="0" smtClean="0">
                <a:latin typeface="游ゴシック" panose="020B0400000000000000" pitchFamily="50" charset="-128"/>
                <a:ea typeface="游ゴシック" panose="020B0400000000000000" pitchFamily="50" charset="-128"/>
              </a:rPr>
              <a:t>できないので</a:t>
            </a:r>
            <a:r>
              <a:rPr kumimoji="1" lang="ja-JP" altLang="en-US" sz="1600" dirty="0">
                <a:latin typeface="游ゴシック" panose="020B0400000000000000" pitchFamily="50" charset="-128"/>
                <a:ea typeface="游ゴシック" panose="020B0400000000000000" pitchFamily="50" charset="-128"/>
              </a:rPr>
              <a:t>保険外サービスとすること。</a:t>
            </a:r>
            <a:endParaRPr kumimoji="1" lang="en-US" altLang="ja-JP" sz="1600" dirty="0" smtClean="0">
              <a:latin typeface="游ゴシック" panose="020B0400000000000000" pitchFamily="50" charset="-128"/>
              <a:ea typeface="游ゴシック" panose="020B0400000000000000" pitchFamily="50" charset="-128"/>
            </a:endParaRPr>
          </a:p>
          <a:p>
            <a:endParaRPr kumimoji="1" lang="en-US" altLang="ja-JP" sz="800" dirty="0">
              <a:latin typeface="游ゴシック" panose="020B0400000000000000" pitchFamily="50" charset="-128"/>
              <a:ea typeface="游ゴシック" panose="020B0400000000000000" pitchFamily="50" charset="-128"/>
            </a:endParaRPr>
          </a:p>
        </p:txBody>
      </p:sp>
      <p:sp>
        <p:nvSpPr>
          <p:cNvPr id="10" name="角丸四角形 9"/>
          <p:cNvSpPr/>
          <p:nvPr/>
        </p:nvSpPr>
        <p:spPr>
          <a:xfrm>
            <a:off x="508635" y="1967902"/>
            <a:ext cx="2405514" cy="3365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solidFill>
                  <a:schemeClr val="tx1">
                    <a:lumMod val="85000"/>
                    <a:lumOff val="15000"/>
                  </a:schemeClr>
                </a:solidFill>
                <a:latin typeface="游ゴシック" panose="020B0400000000000000" pitchFamily="50" charset="-128"/>
                <a:ea typeface="游ゴシック" panose="020B0400000000000000" pitchFamily="50" charset="-128"/>
              </a:rPr>
              <a:t>改善の</a:t>
            </a:r>
            <a:r>
              <a:rPr kumimoji="1" lang="ja-JP" altLang="en-US" b="1" dirty="0" smtClean="0">
                <a:solidFill>
                  <a:schemeClr val="tx1">
                    <a:lumMod val="85000"/>
                    <a:lumOff val="15000"/>
                  </a:schemeClr>
                </a:solidFill>
                <a:latin typeface="游ゴシック" panose="020B0400000000000000" pitchFamily="50" charset="-128"/>
                <a:ea typeface="游ゴシック" panose="020B0400000000000000" pitchFamily="50" charset="-128"/>
              </a:rPr>
              <a:t>ポイント</a:t>
            </a:r>
            <a:endParaRPr kumimoji="1" lang="ja-JP" altLang="en-US"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227643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18160" y="339634"/>
            <a:ext cx="11155680" cy="779303"/>
          </a:xfrm>
          <a:prstGeom prst="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r>
              <a:rPr kumimoji="1" lang="en-US" altLang="ja-JP" sz="2000" b="1" dirty="0">
                <a:solidFill>
                  <a:schemeClr val="tx1">
                    <a:lumMod val="85000"/>
                    <a:lumOff val="15000"/>
                  </a:schemeClr>
                </a:solidFill>
                <a:latin typeface="游ゴシック" panose="020B0400000000000000" pitchFamily="50" charset="-128"/>
                <a:ea typeface="游ゴシック" panose="020B0400000000000000" pitchFamily="50" charset="-128"/>
              </a:rPr>
              <a:t>10</a:t>
            </a:r>
            <a:r>
              <a:rPr kumimoji="1" lang="ja-JP" altLang="en-US" sz="2000" b="1" dirty="0" err="1">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2000" b="1" dirty="0">
                <a:solidFill>
                  <a:schemeClr val="tx1">
                    <a:lumMod val="85000"/>
                    <a:lumOff val="15000"/>
                  </a:schemeClr>
                </a:solidFill>
                <a:latin typeface="游ゴシック" panose="020B0400000000000000" pitchFamily="50" charset="-128"/>
                <a:ea typeface="游ゴシック" panose="020B0400000000000000" pitchFamily="50" charset="-128"/>
              </a:rPr>
              <a:t>認知症高齢者の日常生活自立度</a:t>
            </a:r>
            <a:r>
              <a:rPr kumimoji="1" lang="ja-JP" altLang="en-US" sz="2000" b="1" dirty="0" smtClean="0">
                <a:solidFill>
                  <a:schemeClr val="tx1">
                    <a:lumMod val="85000"/>
                    <a:lumOff val="15000"/>
                  </a:schemeClr>
                </a:solidFill>
                <a:latin typeface="游ゴシック" panose="020B0400000000000000" pitchFamily="50" charset="-128"/>
                <a:ea typeface="游ゴシック" panose="020B0400000000000000" pitchFamily="50" charset="-128"/>
              </a:rPr>
              <a:t>の</a:t>
            </a:r>
            <a:r>
              <a:rPr kumimoji="1" lang="ja-JP" altLang="en-US" sz="2000" b="1" dirty="0">
                <a:solidFill>
                  <a:schemeClr val="tx1">
                    <a:lumMod val="85000"/>
                    <a:lumOff val="15000"/>
                  </a:schemeClr>
                </a:solidFill>
                <a:latin typeface="游ゴシック" panose="020B0400000000000000" pitchFamily="50" charset="-128"/>
                <a:ea typeface="游ゴシック" panose="020B0400000000000000" pitchFamily="50" charset="-128"/>
              </a:rPr>
              <a:t>確認</a:t>
            </a:r>
            <a:r>
              <a:rPr kumimoji="1" lang="ja-JP" altLang="en-US" sz="1600" b="1"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zh-TW" altLang="en-US" sz="1600" b="1" dirty="0">
                <a:solidFill>
                  <a:schemeClr val="tx1">
                    <a:lumMod val="85000"/>
                    <a:lumOff val="15000"/>
                  </a:schemeClr>
                </a:solidFill>
                <a:latin typeface="游ゴシック" panose="020B0400000000000000" pitchFamily="50" charset="-128"/>
                <a:ea typeface="游ゴシック" panose="020B0400000000000000" pitchFamily="50" charset="-128"/>
              </a:rPr>
              <a:t>地域密着型通所介護、認知症対応型共同生活介護、</a:t>
            </a:r>
            <a:r>
              <a:rPr kumimoji="1" lang="zh-TW" altLang="en-US" sz="1600" b="1" dirty="0" smtClean="0">
                <a:solidFill>
                  <a:schemeClr val="tx1">
                    <a:lumMod val="85000"/>
                    <a:lumOff val="15000"/>
                  </a:schemeClr>
                </a:solidFill>
                <a:latin typeface="游ゴシック" panose="020B0400000000000000" pitchFamily="50" charset="-128"/>
                <a:ea typeface="游ゴシック" panose="020B0400000000000000" pitchFamily="50" charset="-128"/>
              </a:rPr>
              <a:t>地域密着型介護老人福祉施設入</a:t>
            </a:r>
            <a:r>
              <a:rPr kumimoji="1" lang="ja-JP" altLang="en-US" sz="1600" b="1" dirty="0" smtClean="0">
                <a:solidFill>
                  <a:schemeClr val="tx1">
                    <a:lumMod val="85000"/>
                    <a:lumOff val="15000"/>
                  </a:schemeClr>
                </a:solidFill>
                <a:latin typeface="游ゴシック" panose="020B0400000000000000" pitchFamily="50" charset="-128"/>
                <a:ea typeface="游ゴシック" panose="020B0400000000000000" pitchFamily="50" charset="-128"/>
              </a:rPr>
              <a:t>所</a:t>
            </a:r>
            <a:r>
              <a:rPr kumimoji="1" lang="zh-TW" altLang="en-US" sz="1600" b="1" dirty="0" smtClean="0">
                <a:solidFill>
                  <a:schemeClr val="tx1">
                    <a:lumMod val="85000"/>
                    <a:lumOff val="15000"/>
                  </a:schemeClr>
                </a:solidFill>
                <a:latin typeface="游ゴシック" panose="020B0400000000000000" pitchFamily="50" charset="-128"/>
                <a:ea typeface="游ゴシック" panose="020B0400000000000000" pitchFamily="50" charset="-128"/>
              </a:rPr>
              <a:t>者</a:t>
            </a:r>
            <a:r>
              <a:rPr kumimoji="1" lang="zh-TW" altLang="en-US" sz="1600" b="1" dirty="0">
                <a:solidFill>
                  <a:schemeClr val="tx1">
                    <a:lumMod val="85000"/>
                    <a:lumOff val="15000"/>
                  </a:schemeClr>
                </a:solidFill>
                <a:latin typeface="游ゴシック" panose="020B0400000000000000" pitchFamily="50" charset="-128"/>
                <a:ea typeface="游ゴシック" panose="020B0400000000000000" pitchFamily="50" charset="-128"/>
              </a:rPr>
              <a:t>生活介護</a:t>
            </a:r>
            <a:r>
              <a:rPr kumimoji="1" lang="ja-JP" altLang="en-US" sz="1600" b="1" dirty="0">
                <a:solidFill>
                  <a:schemeClr val="tx1">
                    <a:lumMod val="85000"/>
                    <a:lumOff val="15000"/>
                  </a:schemeClr>
                </a:solidFill>
                <a:latin typeface="游ゴシック" panose="020B0400000000000000" pitchFamily="50" charset="-128"/>
                <a:ea typeface="游ゴシック" panose="020B0400000000000000" pitchFamily="50" charset="-128"/>
              </a:rPr>
              <a:t>）</a:t>
            </a:r>
          </a:p>
        </p:txBody>
      </p:sp>
      <p:sp>
        <p:nvSpPr>
          <p:cNvPr id="4" name="正方形/長方形 3"/>
          <p:cNvSpPr/>
          <p:nvPr/>
        </p:nvSpPr>
        <p:spPr>
          <a:xfrm>
            <a:off x="518160" y="1402421"/>
            <a:ext cx="11155680" cy="1363257"/>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endParaRPr kumimoji="1" lang="en-US" altLang="ja-JP" sz="1600" dirty="0" smtClean="0">
              <a:latin typeface="游ゴシック" panose="020B0400000000000000" pitchFamily="50" charset="-128"/>
              <a:ea typeface="游ゴシック" panose="020B0400000000000000" pitchFamily="50" charset="-128"/>
            </a:endParaRPr>
          </a:p>
          <a:p>
            <a:r>
              <a:rPr kumimoji="1" lang="ja-JP" altLang="en-US" dirty="0">
                <a:latin typeface="游ゴシック" panose="020B0400000000000000" pitchFamily="50" charset="-128"/>
                <a:ea typeface="游ゴシック" panose="020B0400000000000000" pitchFamily="50" charset="-128"/>
              </a:rPr>
              <a:t>・認知症高齢者の日常生活自立度の判定を、主治医意見書等で確認して</a:t>
            </a:r>
            <a:r>
              <a:rPr kumimoji="1" lang="ja-JP" altLang="en-US" dirty="0" smtClean="0">
                <a:latin typeface="游ゴシック" panose="020B0400000000000000" pitchFamily="50" charset="-128"/>
                <a:ea typeface="游ゴシック" panose="020B0400000000000000" pitchFamily="50" charset="-128"/>
              </a:rPr>
              <a:t>いない。</a:t>
            </a:r>
            <a:endParaRPr kumimoji="1" lang="ja-JP" altLang="en-US" dirty="0">
              <a:latin typeface="游ゴシック" panose="020B0400000000000000" pitchFamily="50" charset="-128"/>
              <a:ea typeface="游ゴシック" panose="020B0400000000000000" pitchFamily="50" charset="-128"/>
            </a:endParaRPr>
          </a:p>
          <a:p>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a:t>
            </a:r>
            <a:endParaRPr kumimoji="1" lang="en-US" altLang="ja-JP" sz="1400" dirty="0">
              <a:solidFill>
                <a:schemeClr val="tx1">
                  <a:lumMod val="85000"/>
                  <a:lumOff val="15000"/>
                </a:schemeClr>
              </a:solidFill>
              <a:latin typeface="游ゴシック" panose="020B0400000000000000" pitchFamily="50" charset="-128"/>
              <a:ea typeface="游ゴシック" panose="020B0400000000000000" pitchFamily="50" charset="-128"/>
            </a:endParaRPr>
          </a:p>
          <a:p>
            <a:endParaRPr kumimoji="1" lang="en-US" altLang="ja-JP" sz="900" dirty="0">
              <a:latin typeface="游ゴシック" panose="020B0400000000000000" pitchFamily="50" charset="-128"/>
              <a:ea typeface="游ゴシック" panose="020B0400000000000000" pitchFamily="50" charset="-128"/>
            </a:endParaRPr>
          </a:p>
          <a:p>
            <a:r>
              <a:rPr kumimoji="1" lang="ja-JP" altLang="en-US" sz="1600" dirty="0">
                <a:latin typeface="游ゴシック" panose="020B0400000000000000" pitchFamily="50" charset="-128"/>
                <a:ea typeface="游ゴシック" panose="020B0400000000000000" pitchFamily="50" charset="-128"/>
              </a:rPr>
              <a:t>Ｅｘ）認知症加算、認知症専門ケア加算、日常生活継続支援加算</a:t>
            </a:r>
          </a:p>
        </p:txBody>
      </p:sp>
      <p:sp>
        <p:nvSpPr>
          <p:cNvPr id="6" name="タイトル 1"/>
          <p:cNvSpPr txBox="1">
            <a:spLocks/>
          </p:cNvSpPr>
          <p:nvPr/>
        </p:nvSpPr>
        <p:spPr>
          <a:xfrm>
            <a:off x="518160" y="6433066"/>
            <a:ext cx="11469187" cy="424934"/>
          </a:xfrm>
          <a:prstGeom prst="rect">
            <a:avLst/>
          </a:prstGeom>
        </p:spPr>
        <p:txBody>
          <a:bodyPr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r"/>
            <a:r>
              <a:rPr lang="ja-JP" altLang="en-US" sz="2000" dirty="0" smtClean="0">
                <a:solidFill>
                  <a:schemeClr val="tx1">
                    <a:lumMod val="85000"/>
                    <a:lumOff val="15000"/>
                  </a:schemeClr>
                </a:solidFill>
                <a:latin typeface="游ゴシック" panose="020B0400000000000000" pitchFamily="50" charset="-128"/>
                <a:ea typeface="游ゴシック" panose="020B0400000000000000" pitchFamily="50" charset="-128"/>
              </a:rPr>
              <a:t>地域密着型サービス事業者の主な指導事項</a:t>
            </a:r>
            <a:endParaRPr lang="ja-JP" altLang="en-US" sz="200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8" name="角丸四角形 7"/>
          <p:cNvSpPr/>
          <p:nvPr/>
        </p:nvSpPr>
        <p:spPr>
          <a:xfrm>
            <a:off x="508635" y="1244381"/>
            <a:ext cx="1672045" cy="3365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b="1" dirty="0" smtClean="0">
                <a:solidFill>
                  <a:schemeClr val="tx1">
                    <a:lumMod val="85000"/>
                    <a:lumOff val="15000"/>
                  </a:schemeClr>
                </a:solidFill>
                <a:latin typeface="游ゴシック" panose="020B0400000000000000" pitchFamily="50" charset="-128"/>
                <a:ea typeface="游ゴシック" panose="020B0400000000000000" pitchFamily="50" charset="-128"/>
              </a:rPr>
              <a:t>指導事例</a:t>
            </a:r>
            <a:endParaRPr kumimoji="1" lang="en-US" altLang="ja-JP"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7" name="正方形/長方形 6"/>
          <p:cNvSpPr/>
          <p:nvPr/>
        </p:nvSpPr>
        <p:spPr>
          <a:xfrm>
            <a:off x="518160" y="3054618"/>
            <a:ext cx="11155680" cy="2936146"/>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endParaRPr kumimoji="1" lang="en-US" altLang="ja-JP" sz="1600" dirty="0">
              <a:latin typeface="游ゴシック" panose="020B0400000000000000" pitchFamily="50" charset="-128"/>
              <a:ea typeface="游ゴシック" panose="020B0400000000000000" pitchFamily="50" charset="-128"/>
            </a:endParaRPr>
          </a:p>
          <a:p>
            <a:r>
              <a:rPr kumimoji="1" lang="ja-JP" altLang="en-US" sz="1600" dirty="0">
                <a:latin typeface="游ゴシック" panose="020B0400000000000000" pitchFamily="50" charset="-128"/>
                <a:ea typeface="游ゴシック" panose="020B0400000000000000" pitchFamily="50" charset="-128"/>
              </a:rPr>
              <a:t>●認知症高齢者の日常生活自立度の決定に当たっては、「</a:t>
            </a:r>
            <a:r>
              <a:rPr kumimoji="1" lang="ja-JP" altLang="en-US" sz="1600" b="1" dirty="0">
                <a:latin typeface="游ゴシック" panose="020B0400000000000000" pitchFamily="50" charset="-128"/>
                <a:ea typeface="游ゴシック" panose="020B0400000000000000" pitchFamily="50" charset="-128"/>
              </a:rPr>
              <a:t>医師の判定結果又は主治医意見書</a:t>
            </a:r>
            <a:r>
              <a:rPr kumimoji="1" lang="ja-JP" altLang="en-US" sz="1600" dirty="0">
                <a:latin typeface="游ゴシック" panose="020B0400000000000000" pitchFamily="50" charset="-128"/>
                <a:ea typeface="游ゴシック" panose="020B0400000000000000" pitchFamily="50" charset="-128"/>
              </a:rPr>
              <a:t>」（</a:t>
            </a:r>
            <a:r>
              <a:rPr kumimoji="1" lang="en-US" altLang="ja-JP" sz="1600" dirty="0">
                <a:latin typeface="游ゴシック" panose="020B0400000000000000" pitchFamily="50" charset="-128"/>
                <a:ea typeface="游ゴシック" panose="020B0400000000000000" pitchFamily="50" charset="-128"/>
              </a:rPr>
              <a:t>※</a:t>
            </a:r>
            <a:r>
              <a:rPr kumimoji="1" lang="ja-JP" altLang="en-US" sz="1600" dirty="0">
                <a:latin typeface="游ゴシック" panose="020B0400000000000000" pitchFamily="50" charset="-128"/>
                <a:ea typeface="游ゴシック" panose="020B0400000000000000" pitchFamily="50" charset="-128"/>
              </a:rPr>
              <a:t>）を用いて、居宅サービス計画又は各サービスの計画に記載することとなる。なお、</a:t>
            </a:r>
            <a:r>
              <a:rPr kumimoji="1" lang="ja-JP" altLang="en-US" sz="1600" u="sng" dirty="0">
                <a:latin typeface="游ゴシック" panose="020B0400000000000000" pitchFamily="50" charset="-128"/>
                <a:ea typeface="游ゴシック" panose="020B0400000000000000" pitchFamily="50" charset="-128"/>
              </a:rPr>
              <a:t>複数の判定結果がある場合には、最も新しい判定を用いる</a:t>
            </a:r>
            <a:r>
              <a:rPr kumimoji="1" lang="ja-JP" altLang="en-US" sz="1600" dirty="0">
                <a:latin typeface="游ゴシック" panose="020B0400000000000000" pitchFamily="50" charset="-128"/>
                <a:ea typeface="游ゴシック" panose="020B0400000000000000" pitchFamily="50" charset="-128"/>
              </a:rPr>
              <a:t>。</a:t>
            </a:r>
            <a:endParaRPr kumimoji="1" lang="en-US" altLang="ja-JP" sz="1600" dirty="0">
              <a:latin typeface="游ゴシック" panose="020B0400000000000000" pitchFamily="50" charset="-128"/>
              <a:ea typeface="游ゴシック" panose="020B0400000000000000" pitchFamily="50" charset="-128"/>
            </a:endParaRPr>
          </a:p>
          <a:p>
            <a:endParaRPr kumimoji="1" lang="ja-JP" altLang="en-US" sz="800" dirty="0">
              <a:latin typeface="游ゴシック" panose="020B0400000000000000" pitchFamily="50" charset="-128"/>
              <a:ea typeface="游ゴシック" panose="020B0400000000000000" pitchFamily="50" charset="-128"/>
            </a:endParaRPr>
          </a:p>
          <a:p>
            <a:r>
              <a:rPr kumimoji="1" lang="ja-JP" altLang="en-US" sz="1600" dirty="0">
                <a:latin typeface="游ゴシック" panose="020B0400000000000000" pitchFamily="50" charset="-128"/>
                <a:ea typeface="游ゴシック" panose="020B0400000000000000" pitchFamily="50" charset="-128"/>
              </a:rPr>
              <a:t>●</a:t>
            </a:r>
            <a:r>
              <a:rPr kumimoji="1" lang="ja-JP" altLang="en-US" sz="1600" u="sng" dirty="0">
                <a:latin typeface="游ゴシック" panose="020B0400000000000000" pitchFamily="50" charset="-128"/>
                <a:ea typeface="游ゴシック" panose="020B0400000000000000" pitchFamily="50" charset="-128"/>
              </a:rPr>
              <a:t>医師の判定が無い場合</a:t>
            </a:r>
            <a:r>
              <a:rPr kumimoji="1" lang="ja-JP" altLang="en-US" sz="1600" dirty="0">
                <a:latin typeface="游ゴシック" panose="020B0400000000000000" pitchFamily="50" charset="-128"/>
                <a:ea typeface="游ゴシック" panose="020B0400000000000000" pitchFamily="50" charset="-128"/>
              </a:rPr>
              <a:t>は、「要介護認定等の実施について」に基づき、認定調査員が記入した同通知中「２</a:t>
            </a:r>
            <a:r>
              <a:rPr kumimoji="1" lang="en-US" altLang="ja-JP" sz="1600" dirty="0">
                <a:latin typeface="游ゴシック" panose="020B0400000000000000" pitchFamily="50" charset="-128"/>
                <a:ea typeface="游ゴシック" panose="020B0400000000000000" pitchFamily="50" charset="-128"/>
              </a:rPr>
              <a:t>(4)</a:t>
            </a:r>
            <a:r>
              <a:rPr kumimoji="1" lang="ja-JP" altLang="en-US" sz="1600" dirty="0">
                <a:latin typeface="游ゴシック" panose="020B0400000000000000" pitchFamily="50" charset="-128"/>
                <a:ea typeface="游ゴシック" panose="020B0400000000000000" pitchFamily="50" charset="-128"/>
              </a:rPr>
              <a:t>認定調査員」に規定する「</a:t>
            </a:r>
            <a:r>
              <a:rPr kumimoji="1" lang="ja-JP" altLang="en-US" sz="1600" b="1" dirty="0">
                <a:latin typeface="游ゴシック" panose="020B0400000000000000" pitchFamily="50" charset="-128"/>
                <a:ea typeface="游ゴシック" panose="020B0400000000000000" pitchFamily="50" charset="-128"/>
              </a:rPr>
              <a:t>認定調査票</a:t>
            </a:r>
            <a:r>
              <a:rPr kumimoji="1" lang="ja-JP" altLang="en-US" sz="1600" dirty="0">
                <a:latin typeface="游ゴシック" panose="020B0400000000000000" pitchFamily="50" charset="-128"/>
                <a:ea typeface="游ゴシック" panose="020B0400000000000000" pitchFamily="50" charset="-128"/>
              </a:rPr>
              <a:t>」の「認定調査票（基本調査）」７の「認知症高齢者の日常生活自立度」欄の記載を用いるものとする。</a:t>
            </a:r>
            <a:endParaRPr kumimoji="1" lang="en-US" altLang="ja-JP" sz="1600" dirty="0">
              <a:latin typeface="游ゴシック" panose="020B0400000000000000" pitchFamily="50" charset="-128"/>
              <a:ea typeface="游ゴシック" panose="020B0400000000000000" pitchFamily="50" charset="-128"/>
            </a:endParaRPr>
          </a:p>
          <a:p>
            <a:endParaRPr kumimoji="1" lang="ja-JP" altLang="en-US" sz="800" dirty="0">
              <a:latin typeface="游ゴシック" panose="020B0400000000000000" pitchFamily="50" charset="-128"/>
              <a:ea typeface="游ゴシック" panose="020B0400000000000000" pitchFamily="50" charset="-128"/>
            </a:endParaRPr>
          </a:p>
          <a:p>
            <a:r>
              <a:rPr kumimoji="1" lang="ja-JP" altLang="en-US" sz="1600" dirty="0">
                <a:latin typeface="游ゴシック" panose="020B0400000000000000" pitchFamily="50" charset="-128"/>
                <a:ea typeface="游ゴシック" panose="020B0400000000000000" pitchFamily="50" charset="-128"/>
              </a:rPr>
              <a:t>●これらについて、介護支援専門員はサービス担当者会議などを通じて、認知症高齢者の日常生活自立度も含めて情報を共有することとなる。</a:t>
            </a:r>
            <a:endParaRPr kumimoji="1" lang="en-US" altLang="ja-JP" sz="1600" dirty="0">
              <a:latin typeface="游ゴシック" panose="020B0400000000000000" pitchFamily="50" charset="-128"/>
              <a:ea typeface="游ゴシック" panose="020B0400000000000000" pitchFamily="50" charset="-128"/>
            </a:endParaRPr>
          </a:p>
          <a:p>
            <a:endParaRPr kumimoji="1" lang="en-US" altLang="ja-JP" sz="800" dirty="0">
              <a:latin typeface="游ゴシック" panose="020B0400000000000000" pitchFamily="50" charset="-128"/>
              <a:ea typeface="游ゴシック" panose="020B0400000000000000" pitchFamily="50" charset="-128"/>
            </a:endParaRPr>
          </a:p>
          <a:p>
            <a:r>
              <a:rPr kumimoji="1" lang="en-US" altLang="ja-JP" sz="1600" dirty="0">
                <a:latin typeface="游ゴシック" panose="020B0400000000000000" pitchFamily="50" charset="-128"/>
                <a:ea typeface="游ゴシック" panose="020B0400000000000000" pitchFamily="50" charset="-128"/>
              </a:rPr>
              <a:t>※</a:t>
            </a:r>
            <a:r>
              <a:rPr kumimoji="1" lang="ja-JP" altLang="en-US" sz="1600" dirty="0">
                <a:latin typeface="游ゴシック" panose="020B0400000000000000" pitchFamily="50" charset="-128"/>
                <a:ea typeface="游ゴシック" panose="020B0400000000000000" pitchFamily="50" charset="-128"/>
              </a:rPr>
              <a:t>医師が判定した場合の情報提供の方法については特に定めず、必ずしも診断書や文書による診療情報提供を義務づけるものではない。</a:t>
            </a:r>
            <a:endParaRPr kumimoji="1" lang="en-US" altLang="ja-JP" sz="1600" dirty="0">
              <a:latin typeface="游ゴシック" panose="020B0400000000000000" pitchFamily="50" charset="-128"/>
              <a:ea typeface="游ゴシック" panose="020B0400000000000000" pitchFamily="50" charset="-128"/>
            </a:endParaRPr>
          </a:p>
        </p:txBody>
      </p:sp>
      <p:sp>
        <p:nvSpPr>
          <p:cNvPr id="10" name="角丸四角形 9"/>
          <p:cNvSpPr/>
          <p:nvPr/>
        </p:nvSpPr>
        <p:spPr>
          <a:xfrm>
            <a:off x="508635" y="2903500"/>
            <a:ext cx="2405514" cy="3365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solidFill>
                  <a:schemeClr val="tx1">
                    <a:lumMod val="85000"/>
                    <a:lumOff val="15000"/>
                  </a:schemeClr>
                </a:solidFill>
                <a:latin typeface="游ゴシック" panose="020B0400000000000000" pitchFamily="50" charset="-128"/>
                <a:ea typeface="游ゴシック" panose="020B0400000000000000" pitchFamily="50" charset="-128"/>
              </a:rPr>
              <a:t>改善の</a:t>
            </a:r>
            <a:r>
              <a:rPr kumimoji="1" lang="ja-JP" altLang="en-US" b="1" dirty="0" smtClean="0">
                <a:solidFill>
                  <a:schemeClr val="tx1">
                    <a:lumMod val="85000"/>
                    <a:lumOff val="15000"/>
                  </a:schemeClr>
                </a:solidFill>
                <a:latin typeface="游ゴシック" panose="020B0400000000000000" pitchFamily="50" charset="-128"/>
                <a:ea typeface="游ゴシック" panose="020B0400000000000000" pitchFamily="50" charset="-128"/>
              </a:rPr>
              <a:t>ポイント</a:t>
            </a:r>
            <a:endParaRPr kumimoji="1" lang="ja-JP" altLang="en-US"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61036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18160" y="339634"/>
            <a:ext cx="11155680" cy="496389"/>
          </a:xfrm>
          <a:prstGeom prst="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r>
              <a:rPr kumimoji="1" lang="en-US" altLang="ja-JP" sz="2000" b="1" dirty="0" smtClean="0">
                <a:solidFill>
                  <a:schemeClr val="tx1">
                    <a:lumMod val="85000"/>
                    <a:lumOff val="15000"/>
                  </a:schemeClr>
                </a:solidFill>
                <a:latin typeface="游ゴシック" panose="020B0400000000000000" pitchFamily="50" charset="-128"/>
                <a:ea typeface="游ゴシック" panose="020B0400000000000000" pitchFamily="50" charset="-128"/>
              </a:rPr>
              <a:t>1</a:t>
            </a:r>
            <a:r>
              <a:rPr kumimoji="1" lang="en-US" altLang="ja-JP" sz="2000" b="1" dirty="0">
                <a:solidFill>
                  <a:schemeClr val="tx1">
                    <a:lumMod val="85000"/>
                    <a:lumOff val="15000"/>
                  </a:schemeClr>
                </a:solidFill>
                <a:latin typeface="游ゴシック" panose="020B0400000000000000" pitchFamily="50" charset="-128"/>
                <a:ea typeface="游ゴシック" panose="020B0400000000000000" pitchFamily="50" charset="-128"/>
              </a:rPr>
              <a:t>1</a:t>
            </a:r>
            <a:r>
              <a:rPr kumimoji="1" lang="ja-JP" altLang="en-US" sz="2000" b="1" dirty="0" err="1" smtClean="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2000" b="1" dirty="0">
                <a:solidFill>
                  <a:schemeClr val="tx1">
                    <a:lumMod val="85000"/>
                    <a:lumOff val="15000"/>
                  </a:schemeClr>
                </a:solidFill>
                <a:latin typeface="游ゴシック" panose="020B0400000000000000" pitchFamily="50" charset="-128"/>
                <a:ea typeface="游ゴシック" panose="020B0400000000000000" pitchFamily="50" charset="-128"/>
              </a:rPr>
              <a:t>人員配置について</a:t>
            </a:r>
            <a:r>
              <a:rPr kumimoji="1" lang="ja-JP" altLang="en-US" sz="1600" b="1"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zh-TW" altLang="en-US" sz="1600" b="1" dirty="0">
                <a:solidFill>
                  <a:schemeClr val="tx1">
                    <a:lumMod val="85000"/>
                    <a:lumOff val="15000"/>
                  </a:schemeClr>
                </a:solidFill>
                <a:latin typeface="游ゴシック" panose="020B0400000000000000" pitchFamily="50" charset="-128"/>
                <a:ea typeface="游ゴシック" panose="020B0400000000000000" pitchFamily="50" charset="-128"/>
              </a:rPr>
              <a:t>認知症対応型共同生活介護</a:t>
            </a:r>
            <a:r>
              <a:rPr kumimoji="1" lang="ja-JP" altLang="en-US" sz="1600" b="1"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endParaRPr kumimoji="1" lang="ja-JP" altLang="en-US" sz="1600"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4" name="正方形/長方形 3"/>
          <p:cNvSpPr/>
          <p:nvPr/>
        </p:nvSpPr>
        <p:spPr>
          <a:xfrm>
            <a:off x="518160" y="1101638"/>
            <a:ext cx="11155680" cy="3887202"/>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endParaRPr kumimoji="1" lang="en-US" altLang="ja-JP" sz="1600" dirty="0" smtClean="0">
              <a:latin typeface="游ゴシック" panose="020B0400000000000000" pitchFamily="50" charset="-128"/>
              <a:ea typeface="游ゴシック" panose="020B0400000000000000" pitchFamily="50" charset="-128"/>
            </a:endParaRPr>
          </a:p>
          <a:p>
            <a:r>
              <a:rPr kumimoji="1" lang="ja-JP" altLang="en-US" sz="1600" dirty="0">
                <a:latin typeface="游ゴシック" panose="020B0400000000000000" pitchFamily="50" charset="-128"/>
                <a:ea typeface="游ゴシック" panose="020B0400000000000000" pitchFamily="50" charset="-128"/>
              </a:rPr>
              <a:t>・計画作成担当者が介護職員を兼務しているが、計画作成担当者としての勤務時間が少なく、計画作成担当者としての業務に支障をきたして</a:t>
            </a:r>
            <a:r>
              <a:rPr kumimoji="1" lang="ja-JP" altLang="en-US" sz="1600" dirty="0" smtClean="0">
                <a:latin typeface="游ゴシック" panose="020B0400000000000000" pitchFamily="50" charset="-128"/>
                <a:ea typeface="游ゴシック" panose="020B0400000000000000" pitchFamily="50" charset="-128"/>
              </a:rPr>
              <a:t>いる。</a:t>
            </a:r>
            <a:endParaRPr kumimoji="1" lang="ja-JP" altLang="en-US" sz="1600" dirty="0">
              <a:latin typeface="游ゴシック" panose="020B0400000000000000" pitchFamily="50" charset="-128"/>
              <a:ea typeface="游ゴシック" panose="020B0400000000000000" pitchFamily="50" charset="-128"/>
            </a:endParaRPr>
          </a:p>
          <a:p>
            <a:endParaRPr kumimoji="1" lang="ja-JP" altLang="en-US" sz="800" dirty="0">
              <a:latin typeface="游ゴシック" panose="020B0400000000000000" pitchFamily="50" charset="-128"/>
              <a:ea typeface="游ゴシック" panose="020B0400000000000000" pitchFamily="50" charset="-128"/>
            </a:endParaRPr>
          </a:p>
          <a:p>
            <a:r>
              <a:rPr kumimoji="1" lang="ja-JP" altLang="en-US" sz="1600" dirty="0">
                <a:latin typeface="游ゴシック" panose="020B0400000000000000" pitchFamily="50" charset="-128"/>
                <a:ea typeface="游ゴシック" panose="020B0400000000000000" pitchFamily="50" charset="-128"/>
              </a:rPr>
              <a:t>・計画作成担当者が管理者を兼務し、かつ夜勤職員としても定期的に勤務して</a:t>
            </a:r>
            <a:r>
              <a:rPr kumimoji="1" lang="ja-JP" altLang="en-US" sz="1600" dirty="0" smtClean="0">
                <a:latin typeface="游ゴシック" panose="020B0400000000000000" pitchFamily="50" charset="-128"/>
                <a:ea typeface="游ゴシック" panose="020B0400000000000000" pitchFamily="50" charset="-128"/>
              </a:rPr>
              <a:t>いるため</a:t>
            </a:r>
            <a:r>
              <a:rPr kumimoji="1" lang="ja-JP" altLang="en-US" sz="1600" dirty="0">
                <a:latin typeface="游ゴシック" panose="020B0400000000000000" pitchFamily="50" charset="-128"/>
                <a:ea typeface="游ゴシック" panose="020B0400000000000000" pitchFamily="50" charset="-128"/>
              </a:rPr>
              <a:t>、計画作成担当者及び管理者としてのそれぞれの業務に支障をきたしている</a:t>
            </a:r>
            <a:r>
              <a:rPr kumimoji="1" lang="ja-JP" altLang="en-US" sz="1600" dirty="0" smtClean="0">
                <a:latin typeface="游ゴシック" panose="020B0400000000000000" pitchFamily="50" charset="-128"/>
                <a:ea typeface="游ゴシック" panose="020B0400000000000000" pitchFamily="50" charset="-128"/>
              </a:rPr>
              <a:t>。</a:t>
            </a:r>
            <a:endParaRPr kumimoji="1" lang="en-US" altLang="ja-JP" sz="1600" dirty="0" smtClean="0">
              <a:latin typeface="游ゴシック" panose="020B0400000000000000" pitchFamily="50" charset="-128"/>
              <a:ea typeface="游ゴシック" panose="020B0400000000000000" pitchFamily="50" charset="-128"/>
            </a:endParaRPr>
          </a:p>
          <a:p>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endParaRPr kumimoji="1" lang="en-US" altLang="ja-JP" sz="140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endParaRPr kumimoji="1" lang="ja-JP" altLang="en-US" sz="800" dirty="0" smtClean="0">
              <a:latin typeface="游ゴシック" panose="020B0400000000000000" pitchFamily="50" charset="-128"/>
              <a:ea typeface="游ゴシック" panose="020B0400000000000000" pitchFamily="50" charset="-128"/>
            </a:endParaRPr>
          </a:p>
          <a:p>
            <a:r>
              <a:rPr kumimoji="1" lang="ja-JP" altLang="en-US" sz="1300" dirty="0" smtClean="0">
                <a:latin typeface="游ゴシック" panose="020B0400000000000000" pitchFamily="50" charset="-128"/>
                <a:ea typeface="游ゴシック" panose="020B0400000000000000" pitchFamily="50" charset="-128"/>
              </a:rPr>
              <a:t>　１、管理者は、計画作成担当者に計画の作成に関する業務を担当させるものとする。</a:t>
            </a:r>
          </a:p>
          <a:p>
            <a:r>
              <a:rPr kumimoji="1" lang="ja-JP" altLang="en-US" sz="1300" dirty="0" smtClean="0">
                <a:latin typeface="游ゴシック" panose="020B0400000000000000" pitchFamily="50" charset="-128"/>
                <a:ea typeface="游ゴシック" panose="020B0400000000000000" pitchFamily="50" charset="-128"/>
              </a:rPr>
              <a:t>　２、計画の作成に当たっては、通所介護等の活用、地域における活動への参加の機会の提供等により、利用者の多様な活動の確保に努めなければ</a:t>
            </a:r>
            <a:endParaRPr kumimoji="1" lang="en-US" altLang="ja-JP" sz="1300" dirty="0" smtClean="0">
              <a:latin typeface="游ゴシック" panose="020B0400000000000000" pitchFamily="50" charset="-128"/>
              <a:ea typeface="游ゴシック" panose="020B0400000000000000" pitchFamily="50" charset="-128"/>
            </a:endParaRPr>
          </a:p>
          <a:p>
            <a:r>
              <a:rPr kumimoji="1" lang="ja-JP" altLang="en-US" sz="1300" dirty="0">
                <a:latin typeface="游ゴシック" panose="020B0400000000000000" pitchFamily="50" charset="-128"/>
                <a:ea typeface="游ゴシック" panose="020B0400000000000000" pitchFamily="50" charset="-128"/>
              </a:rPr>
              <a:t>　</a:t>
            </a:r>
            <a:r>
              <a:rPr kumimoji="1" lang="ja-JP" altLang="en-US" sz="1300" dirty="0" smtClean="0">
                <a:latin typeface="游ゴシック" panose="020B0400000000000000" pitchFamily="50" charset="-128"/>
                <a:ea typeface="游ゴシック" panose="020B0400000000000000" pitchFamily="50" charset="-128"/>
              </a:rPr>
              <a:t>　　ならない。</a:t>
            </a:r>
          </a:p>
          <a:p>
            <a:r>
              <a:rPr kumimoji="1" lang="ja-JP" altLang="en-US" sz="1300" dirty="0" smtClean="0">
                <a:latin typeface="游ゴシック" panose="020B0400000000000000" pitchFamily="50" charset="-128"/>
                <a:ea typeface="游ゴシック" panose="020B0400000000000000" pitchFamily="50" charset="-128"/>
              </a:rPr>
              <a:t>　３、計画</a:t>
            </a:r>
            <a:r>
              <a:rPr kumimoji="1" lang="ja-JP" altLang="en-US" sz="1300" dirty="0">
                <a:latin typeface="游ゴシック" panose="020B0400000000000000" pitchFamily="50" charset="-128"/>
                <a:ea typeface="游ゴシック" panose="020B0400000000000000" pitchFamily="50" charset="-128"/>
              </a:rPr>
              <a:t>作成担当者は、利用者の心身の状況、希望及びその置かれている環境を踏まえて、他の介護従業者と協議の上、援助の目標</a:t>
            </a:r>
            <a:r>
              <a:rPr kumimoji="1" lang="ja-JP" altLang="en-US" sz="1300" dirty="0" smtClean="0">
                <a:latin typeface="游ゴシック" panose="020B0400000000000000" pitchFamily="50" charset="-128"/>
                <a:ea typeface="游ゴシック" panose="020B0400000000000000" pitchFamily="50" charset="-128"/>
              </a:rPr>
              <a:t>、当該</a:t>
            </a:r>
            <a:r>
              <a:rPr kumimoji="1" lang="ja-JP" altLang="en-US" sz="1300" dirty="0">
                <a:latin typeface="游ゴシック" panose="020B0400000000000000" pitchFamily="50" charset="-128"/>
                <a:ea typeface="游ゴシック" panose="020B0400000000000000" pitchFamily="50" charset="-128"/>
              </a:rPr>
              <a:t>目標</a:t>
            </a:r>
            <a:r>
              <a:rPr kumimoji="1" lang="ja-JP" altLang="en-US" sz="1300" dirty="0" smtClean="0">
                <a:latin typeface="游ゴシック" panose="020B0400000000000000" pitchFamily="50" charset="-128"/>
                <a:ea typeface="游ゴシック" panose="020B0400000000000000" pitchFamily="50" charset="-128"/>
              </a:rPr>
              <a:t>を</a:t>
            </a:r>
            <a:endParaRPr kumimoji="1" lang="en-US" altLang="ja-JP" sz="1300" dirty="0" smtClean="0">
              <a:latin typeface="游ゴシック" panose="020B0400000000000000" pitchFamily="50" charset="-128"/>
              <a:ea typeface="游ゴシック" panose="020B0400000000000000" pitchFamily="50" charset="-128"/>
            </a:endParaRPr>
          </a:p>
          <a:p>
            <a:r>
              <a:rPr kumimoji="1" lang="ja-JP" altLang="en-US" sz="1300" dirty="0">
                <a:latin typeface="游ゴシック" panose="020B0400000000000000" pitchFamily="50" charset="-128"/>
                <a:ea typeface="游ゴシック" panose="020B0400000000000000" pitchFamily="50" charset="-128"/>
              </a:rPr>
              <a:t>　</a:t>
            </a:r>
            <a:r>
              <a:rPr kumimoji="1" lang="ja-JP" altLang="en-US" sz="1300" dirty="0" smtClean="0">
                <a:latin typeface="游ゴシック" panose="020B0400000000000000" pitchFamily="50" charset="-128"/>
                <a:ea typeface="游ゴシック" panose="020B0400000000000000" pitchFamily="50" charset="-128"/>
              </a:rPr>
              <a:t>　　達成</a:t>
            </a:r>
            <a:r>
              <a:rPr kumimoji="1" lang="ja-JP" altLang="en-US" sz="1300" dirty="0">
                <a:latin typeface="游ゴシック" panose="020B0400000000000000" pitchFamily="50" charset="-128"/>
                <a:ea typeface="游ゴシック" panose="020B0400000000000000" pitchFamily="50" charset="-128"/>
              </a:rPr>
              <a:t>するための具体的なサービスの内容等を記載</a:t>
            </a:r>
            <a:r>
              <a:rPr kumimoji="1" lang="ja-JP" altLang="en-US" sz="1300" dirty="0" smtClean="0">
                <a:latin typeface="游ゴシック" panose="020B0400000000000000" pitchFamily="50" charset="-128"/>
                <a:ea typeface="游ゴシック" panose="020B0400000000000000" pitchFamily="50" charset="-128"/>
              </a:rPr>
              <a:t>した計画</a:t>
            </a:r>
            <a:r>
              <a:rPr kumimoji="1" lang="ja-JP" altLang="en-US" sz="1300" dirty="0">
                <a:latin typeface="游ゴシック" panose="020B0400000000000000" pitchFamily="50" charset="-128"/>
                <a:ea typeface="游ゴシック" panose="020B0400000000000000" pitchFamily="50" charset="-128"/>
              </a:rPr>
              <a:t>を作成しなければならない</a:t>
            </a:r>
            <a:r>
              <a:rPr kumimoji="1" lang="ja-JP" altLang="en-US" sz="1300" dirty="0" smtClean="0">
                <a:latin typeface="游ゴシック" panose="020B0400000000000000" pitchFamily="50" charset="-128"/>
                <a:ea typeface="游ゴシック" panose="020B0400000000000000" pitchFamily="50" charset="-128"/>
              </a:rPr>
              <a:t>。</a:t>
            </a:r>
            <a:endParaRPr kumimoji="1" lang="ja-JP" altLang="en-US" sz="1300" dirty="0">
              <a:latin typeface="游ゴシック" panose="020B0400000000000000" pitchFamily="50" charset="-128"/>
              <a:ea typeface="游ゴシック" panose="020B0400000000000000" pitchFamily="50" charset="-128"/>
            </a:endParaRPr>
          </a:p>
          <a:p>
            <a:r>
              <a:rPr kumimoji="1" lang="ja-JP" altLang="en-US" sz="1300" dirty="0" smtClean="0">
                <a:latin typeface="游ゴシック" panose="020B0400000000000000" pitchFamily="50" charset="-128"/>
                <a:ea typeface="游ゴシック" panose="020B0400000000000000" pitchFamily="50" charset="-128"/>
              </a:rPr>
              <a:t>　４、計画</a:t>
            </a:r>
            <a:r>
              <a:rPr kumimoji="1" lang="ja-JP" altLang="en-US" sz="1300" dirty="0">
                <a:latin typeface="游ゴシック" panose="020B0400000000000000" pitchFamily="50" charset="-128"/>
                <a:ea typeface="游ゴシック" panose="020B0400000000000000" pitchFamily="50" charset="-128"/>
              </a:rPr>
              <a:t>作成担当者は</a:t>
            </a:r>
            <a:r>
              <a:rPr kumimoji="1" lang="ja-JP" altLang="en-US" sz="1300" dirty="0" smtClean="0">
                <a:latin typeface="游ゴシック" panose="020B0400000000000000" pitchFamily="50" charset="-128"/>
                <a:ea typeface="游ゴシック" panose="020B0400000000000000" pitchFamily="50" charset="-128"/>
              </a:rPr>
              <a:t>、計画</a:t>
            </a:r>
            <a:r>
              <a:rPr kumimoji="1" lang="ja-JP" altLang="en-US" sz="1300" dirty="0">
                <a:latin typeface="游ゴシック" panose="020B0400000000000000" pitchFamily="50" charset="-128"/>
                <a:ea typeface="游ゴシック" panose="020B0400000000000000" pitchFamily="50" charset="-128"/>
              </a:rPr>
              <a:t>の作成に当たっては、その内容について利用者又はその家族に対して説明し、利用者の同意を</a:t>
            </a:r>
            <a:r>
              <a:rPr kumimoji="1" lang="ja-JP" altLang="en-US" sz="1300" dirty="0" smtClean="0">
                <a:latin typeface="游ゴシック" panose="020B0400000000000000" pitchFamily="50" charset="-128"/>
                <a:ea typeface="游ゴシック" panose="020B0400000000000000" pitchFamily="50" charset="-128"/>
              </a:rPr>
              <a:t>得なければならない。</a:t>
            </a:r>
            <a:endParaRPr kumimoji="1" lang="ja-JP" altLang="en-US" sz="1300" dirty="0">
              <a:latin typeface="游ゴシック" panose="020B0400000000000000" pitchFamily="50" charset="-128"/>
              <a:ea typeface="游ゴシック" panose="020B0400000000000000" pitchFamily="50" charset="-128"/>
            </a:endParaRPr>
          </a:p>
          <a:p>
            <a:r>
              <a:rPr kumimoji="1" lang="ja-JP" altLang="en-US" sz="1300" dirty="0" smtClean="0">
                <a:latin typeface="游ゴシック" panose="020B0400000000000000" pitchFamily="50" charset="-128"/>
                <a:ea typeface="游ゴシック" panose="020B0400000000000000" pitchFamily="50" charset="-128"/>
              </a:rPr>
              <a:t>　５、計画</a:t>
            </a:r>
            <a:r>
              <a:rPr kumimoji="1" lang="ja-JP" altLang="en-US" sz="1300" dirty="0">
                <a:latin typeface="游ゴシック" panose="020B0400000000000000" pitchFamily="50" charset="-128"/>
                <a:ea typeface="游ゴシック" panose="020B0400000000000000" pitchFamily="50" charset="-128"/>
              </a:rPr>
              <a:t>作成担当者は</a:t>
            </a:r>
            <a:r>
              <a:rPr kumimoji="1" lang="ja-JP" altLang="en-US" sz="1300" dirty="0" smtClean="0">
                <a:latin typeface="游ゴシック" panose="020B0400000000000000" pitchFamily="50" charset="-128"/>
                <a:ea typeface="游ゴシック" panose="020B0400000000000000" pitchFamily="50" charset="-128"/>
              </a:rPr>
              <a:t>、計画</a:t>
            </a:r>
            <a:r>
              <a:rPr kumimoji="1" lang="ja-JP" altLang="en-US" sz="1300" dirty="0">
                <a:latin typeface="游ゴシック" panose="020B0400000000000000" pitchFamily="50" charset="-128"/>
                <a:ea typeface="游ゴシック" panose="020B0400000000000000" pitchFamily="50" charset="-128"/>
              </a:rPr>
              <a:t>を作成した際には、</a:t>
            </a:r>
            <a:r>
              <a:rPr kumimoji="1" lang="ja-JP" altLang="en-US" sz="1300" dirty="0" smtClean="0">
                <a:latin typeface="游ゴシック" panose="020B0400000000000000" pitchFamily="50" charset="-128"/>
                <a:ea typeface="游ゴシック" panose="020B0400000000000000" pitchFamily="50" charset="-128"/>
              </a:rPr>
              <a:t>当該計画</a:t>
            </a:r>
            <a:r>
              <a:rPr kumimoji="1" lang="ja-JP" altLang="en-US" sz="1300" dirty="0">
                <a:latin typeface="游ゴシック" panose="020B0400000000000000" pitchFamily="50" charset="-128"/>
                <a:ea typeface="游ゴシック" panose="020B0400000000000000" pitchFamily="50" charset="-128"/>
              </a:rPr>
              <a:t>を利用者に交付しなければならない</a:t>
            </a:r>
            <a:r>
              <a:rPr kumimoji="1" lang="ja-JP" altLang="en-US" sz="1300" dirty="0" smtClean="0">
                <a:latin typeface="游ゴシック" panose="020B0400000000000000" pitchFamily="50" charset="-128"/>
                <a:ea typeface="游ゴシック" panose="020B0400000000000000" pitchFamily="50" charset="-128"/>
              </a:rPr>
              <a:t>。</a:t>
            </a:r>
            <a:endParaRPr kumimoji="1" lang="ja-JP" altLang="en-US" sz="1300" dirty="0">
              <a:latin typeface="游ゴシック" panose="020B0400000000000000" pitchFamily="50" charset="-128"/>
              <a:ea typeface="游ゴシック" panose="020B0400000000000000" pitchFamily="50" charset="-128"/>
            </a:endParaRPr>
          </a:p>
          <a:p>
            <a:r>
              <a:rPr kumimoji="1" lang="ja-JP" altLang="en-US" sz="1300" dirty="0" smtClean="0">
                <a:latin typeface="游ゴシック" panose="020B0400000000000000" pitchFamily="50" charset="-128"/>
                <a:ea typeface="游ゴシック" panose="020B0400000000000000" pitchFamily="50" charset="-128"/>
              </a:rPr>
              <a:t>　６、計画</a:t>
            </a:r>
            <a:r>
              <a:rPr kumimoji="1" lang="ja-JP" altLang="en-US" sz="1300" dirty="0">
                <a:latin typeface="游ゴシック" panose="020B0400000000000000" pitchFamily="50" charset="-128"/>
                <a:ea typeface="游ゴシック" panose="020B0400000000000000" pitchFamily="50" charset="-128"/>
              </a:rPr>
              <a:t>作成担当者は</a:t>
            </a:r>
            <a:r>
              <a:rPr kumimoji="1" lang="ja-JP" altLang="en-US" sz="1300" dirty="0" smtClean="0">
                <a:latin typeface="游ゴシック" panose="020B0400000000000000" pitchFamily="50" charset="-128"/>
                <a:ea typeface="游ゴシック" panose="020B0400000000000000" pitchFamily="50" charset="-128"/>
              </a:rPr>
              <a:t>、計画</a:t>
            </a:r>
            <a:r>
              <a:rPr kumimoji="1" lang="ja-JP" altLang="en-US" sz="1300" dirty="0">
                <a:latin typeface="游ゴシック" panose="020B0400000000000000" pitchFamily="50" charset="-128"/>
                <a:ea typeface="游ゴシック" panose="020B0400000000000000" pitchFamily="50" charset="-128"/>
              </a:rPr>
              <a:t>の作成後においても、他の介護従業者及び利用者</a:t>
            </a:r>
            <a:r>
              <a:rPr kumimoji="1" lang="ja-JP" altLang="en-US" sz="1300" dirty="0" smtClean="0">
                <a:latin typeface="游ゴシック" panose="020B0400000000000000" pitchFamily="50" charset="-128"/>
                <a:ea typeface="游ゴシック" panose="020B0400000000000000" pitchFamily="50" charset="-128"/>
              </a:rPr>
              <a:t>が計画</a:t>
            </a:r>
            <a:r>
              <a:rPr kumimoji="1" lang="ja-JP" altLang="en-US" sz="1300" dirty="0">
                <a:latin typeface="游ゴシック" panose="020B0400000000000000" pitchFamily="50" charset="-128"/>
                <a:ea typeface="游ゴシック" panose="020B0400000000000000" pitchFamily="50" charset="-128"/>
              </a:rPr>
              <a:t>に基づき利用する他の指定居宅サービス等を</a:t>
            </a:r>
            <a:r>
              <a:rPr kumimoji="1" lang="ja-JP" altLang="en-US" sz="1300" dirty="0" smtClean="0">
                <a:latin typeface="游ゴシック" panose="020B0400000000000000" pitchFamily="50" charset="-128"/>
                <a:ea typeface="游ゴシック" panose="020B0400000000000000" pitchFamily="50" charset="-128"/>
              </a:rPr>
              <a:t>行う</a:t>
            </a:r>
            <a:endParaRPr kumimoji="1" lang="en-US" altLang="ja-JP" sz="1300" dirty="0" smtClean="0">
              <a:latin typeface="游ゴシック" panose="020B0400000000000000" pitchFamily="50" charset="-128"/>
              <a:ea typeface="游ゴシック" panose="020B0400000000000000" pitchFamily="50" charset="-128"/>
            </a:endParaRPr>
          </a:p>
          <a:p>
            <a:r>
              <a:rPr kumimoji="1" lang="ja-JP" altLang="en-US" sz="1300" dirty="0">
                <a:latin typeface="游ゴシック" panose="020B0400000000000000" pitchFamily="50" charset="-128"/>
                <a:ea typeface="游ゴシック" panose="020B0400000000000000" pitchFamily="50" charset="-128"/>
              </a:rPr>
              <a:t>　</a:t>
            </a:r>
            <a:r>
              <a:rPr kumimoji="1" lang="ja-JP" altLang="en-US" sz="1300" dirty="0" smtClean="0">
                <a:latin typeface="游ゴシック" panose="020B0400000000000000" pitchFamily="50" charset="-128"/>
                <a:ea typeface="游ゴシック" panose="020B0400000000000000" pitchFamily="50" charset="-128"/>
              </a:rPr>
              <a:t>　　者</a:t>
            </a:r>
            <a:r>
              <a:rPr kumimoji="1" lang="ja-JP" altLang="en-US" sz="1300" dirty="0">
                <a:latin typeface="游ゴシック" panose="020B0400000000000000" pitchFamily="50" charset="-128"/>
                <a:ea typeface="游ゴシック" panose="020B0400000000000000" pitchFamily="50" charset="-128"/>
              </a:rPr>
              <a:t>との連絡を継続的に行うことにより</a:t>
            </a:r>
            <a:r>
              <a:rPr kumimoji="1" lang="ja-JP" altLang="en-US" sz="1300" dirty="0" smtClean="0">
                <a:latin typeface="游ゴシック" panose="020B0400000000000000" pitchFamily="50" charset="-128"/>
                <a:ea typeface="游ゴシック" panose="020B0400000000000000" pitchFamily="50" charset="-128"/>
              </a:rPr>
              <a:t>、計画</a:t>
            </a:r>
            <a:r>
              <a:rPr kumimoji="1" lang="ja-JP" altLang="en-US" sz="1300" dirty="0">
                <a:latin typeface="游ゴシック" panose="020B0400000000000000" pitchFamily="50" charset="-128"/>
                <a:ea typeface="游ゴシック" panose="020B0400000000000000" pitchFamily="50" charset="-128"/>
              </a:rPr>
              <a:t>の実施状況の把握を行い、必要に</a:t>
            </a:r>
            <a:r>
              <a:rPr kumimoji="1" lang="ja-JP" altLang="en-US" sz="1300" dirty="0" smtClean="0">
                <a:latin typeface="游ゴシック" panose="020B0400000000000000" pitchFamily="50" charset="-128"/>
                <a:ea typeface="游ゴシック" panose="020B0400000000000000" pitchFamily="50" charset="-128"/>
              </a:rPr>
              <a:t>応じて計画</a:t>
            </a:r>
            <a:r>
              <a:rPr kumimoji="1" lang="ja-JP" altLang="en-US" sz="1300" dirty="0">
                <a:latin typeface="游ゴシック" panose="020B0400000000000000" pitchFamily="50" charset="-128"/>
                <a:ea typeface="游ゴシック" panose="020B0400000000000000" pitchFamily="50" charset="-128"/>
              </a:rPr>
              <a:t>の変更を行うものとする</a:t>
            </a:r>
            <a:r>
              <a:rPr kumimoji="1" lang="ja-JP" altLang="en-US" sz="1300" dirty="0" smtClean="0">
                <a:latin typeface="游ゴシック" panose="020B0400000000000000" pitchFamily="50" charset="-128"/>
                <a:ea typeface="游ゴシック" panose="020B0400000000000000" pitchFamily="50" charset="-128"/>
              </a:rPr>
              <a:t>。</a:t>
            </a:r>
            <a:endParaRPr kumimoji="1" lang="ja-JP" altLang="en-US" sz="1300" dirty="0">
              <a:latin typeface="游ゴシック" panose="020B0400000000000000" pitchFamily="50" charset="-128"/>
              <a:ea typeface="游ゴシック" panose="020B0400000000000000" pitchFamily="50" charset="-128"/>
            </a:endParaRPr>
          </a:p>
          <a:p>
            <a:r>
              <a:rPr kumimoji="1" lang="ja-JP" altLang="en-US" sz="1300" dirty="0" smtClean="0">
                <a:latin typeface="游ゴシック" panose="020B0400000000000000" pitchFamily="50" charset="-128"/>
                <a:ea typeface="游ゴシック" panose="020B0400000000000000" pitchFamily="50" charset="-128"/>
              </a:rPr>
              <a:t>　７、第二項</a:t>
            </a:r>
            <a:r>
              <a:rPr kumimoji="1" lang="ja-JP" altLang="en-US" sz="1300" dirty="0">
                <a:latin typeface="游ゴシック" panose="020B0400000000000000" pitchFamily="50" charset="-128"/>
                <a:ea typeface="游ゴシック" panose="020B0400000000000000" pitchFamily="50" charset="-128"/>
              </a:rPr>
              <a:t>から第五項までの規定は、前項に規定</a:t>
            </a:r>
            <a:r>
              <a:rPr kumimoji="1" lang="ja-JP" altLang="en-US" sz="1300" dirty="0" smtClean="0">
                <a:latin typeface="游ゴシック" panose="020B0400000000000000" pitchFamily="50" charset="-128"/>
                <a:ea typeface="游ゴシック" panose="020B0400000000000000" pitchFamily="50" charset="-128"/>
              </a:rPr>
              <a:t>する計画</a:t>
            </a:r>
            <a:r>
              <a:rPr kumimoji="1" lang="ja-JP" altLang="en-US" sz="1300" dirty="0">
                <a:latin typeface="游ゴシック" panose="020B0400000000000000" pitchFamily="50" charset="-128"/>
                <a:ea typeface="游ゴシック" panose="020B0400000000000000" pitchFamily="50" charset="-128"/>
              </a:rPr>
              <a:t>の変更について準用する</a:t>
            </a:r>
            <a:r>
              <a:rPr kumimoji="1" lang="ja-JP" altLang="en-US" sz="1300" dirty="0" smtClean="0">
                <a:latin typeface="游ゴシック" panose="020B0400000000000000" pitchFamily="50" charset="-128"/>
                <a:ea typeface="游ゴシック" panose="020B0400000000000000" pitchFamily="50" charset="-128"/>
              </a:rPr>
              <a:t>。</a:t>
            </a:r>
            <a:endParaRPr kumimoji="1" lang="en-US" altLang="ja-JP" sz="1300" dirty="0" smtClean="0">
              <a:latin typeface="游ゴシック" panose="020B0400000000000000" pitchFamily="50" charset="-128"/>
              <a:ea typeface="游ゴシック" panose="020B0400000000000000" pitchFamily="50" charset="-128"/>
            </a:endParaRPr>
          </a:p>
        </p:txBody>
      </p:sp>
      <p:sp>
        <p:nvSpPr>
          <p:cNvPr id="6" name="タイトル 1"/>
          <p:cNvSpPr txBox="1">
            <a:spLocks/>
          </p:cNvSpPr>
          <p:nvPr/>
        </p:nvSpPr>
        <p:spPr>
          <a:xfrm>
            <a:off x="518160" y="6433066"/>
            <a:ext cx="11469187" cy="424934"/>
          </a:xfrm>
          <a:prstGeom prst="rect">
            <a:avLst/>
          </a:prstGeom>
        </p:spPr>
        <p:txBody>
          <a:bodyPr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r"/>
            <a:r>
              <a:rPr lang="ja-JP" altLang="en-US" sz="2000" dirty="0" smtClean="0">
                <a:solidFill>
                  <a:schemeClr val="tx1">
                    <a:lumMod val="85000"/>
                    <a:lumOff val="15000"/>
                  </a:schemeClr>
                </a:solidFill>
                <a:latin typeface="游ゴシック" panose="020B0400000000000000" pitchFamily="50" charset="-128"/>
                <a:ea typeface="游ゴシック" panose="020B0400000000000000" pitchFamily="50" charset="-128"/>
              </a:rPr>
              <a:t>地域密着型サービス事業者の主な指導事項</a:t>
            </a:r>
            <a:endParaRPr lang="ja-JP" altLang="en-US" sz="200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8" name="角丸四角形 7"/>
          <p:cNvSpPr/>
          <p:nvPr/>
        </p:nvSpPr>
        <p:spPr>
          <a:xfrm>
            <a:off x="508635" y="943596"/>
            <a:ext cx="1672045" cy="3365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b="1" dirty="0" smtClean="0">
                <a:solidFill>
                  <a:schemeClr val="tx1">
                    <a:lumMod val="85000"/>
                    <a:lumOff val="15000"/>
                  </a:schemeClr>
                </a:solidFill>
                <a:latin typeface="游ゴシック" panose="020B0400000000000000" pitchFamily="50" charset="-128"/>
                <a:ea typeface="游ゴシック" panose="020B0400000000000000" pitchFamily="50" charset="-128"/>
              </a:rPr>
              <a:t>指導事例</a:t>
            </a:r>
            <a:endParaRPr kumimoji="1" lang="en-US" altLang="ja-JP"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7" name="正方形/長方形 6"/>
          <p:cNvSpPr/>
          <p:nvPr/>
        </p:nvSpPr>
        <p:spPr>
          <a:xfrm>
            <a:off x="518160" y="5272123"/>
            <a:ext cx="11155680" cy="868357"/>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endParaRPr kumimoji="1" lang="en-US" altLang="ja-JP" sz="1600" dirty="0" smtClean="0">
              <a:latin typeface="游ゴシック" panose="020B0400000000000000" pitchFamily="50" charset="-128"/>
              <a:ea typeface="游ゴシック" panose="020B0400000000000000" pitchFamily="50" charset="-128"/>
            </a:endParaRPr>
          </a:p>
          <a:p>
            <a:r>
              <a:rPr kumimoji="1" lang="ja-JP" altLang="en-US" sz="1600" dirty="0">
                <a:latin typeface="游ゴシック" panose="020B0400000000000000" pitchFamily="50" charset="-128"/>
                <a:ea typeface="游ゴシック" panose="020B0400000000000000" pitchFamily="50" charset="-128"/>
              </a:rPr>
              <a:t>●計画作成担当者は、</a:t>
            </a:r>
            <a:r>
              <a:rPr kumimoji="1" lang="ja-JP" altLang="en-US" sz="1600" b="1" u="sng" dirty="0">
                <a:solidFill>
                  <a:srgbClr val="FF0000"/>
                </a:solidFill>
                <a:latin typeface="游ゴシック" panose="020B0400000000000000" pitchFamily="50" charset="-128"/>
                <a:ea typeface="游ゴシック" panose="020B0400000000000000" pitchFamily="50" charset="-128"/>
              </a:rPr>
              <a:t>利用者の処遇に支障がない場合</a:t>
            </a:r>
            <a:r>
              <a:rPr kumimoji="1" lang="ja-JP" altLang="en-US" sz="1600" dirty="0">
                <a:latin typeface="游ゴシック" panose="020B0400000000000000" pitchFamily="50" charset="-128"/>
                <a:ea typeface="游ゴシック" panose="020B0400000000000000" pitchFamily="50" charset="-128"/>
              </a:rPr>
              <a:t>は、当該事業所における他の職務に従事することができる。</a:t>
            </a:r>
            <a:endParaRPr kumimoji="1" lang="en-US" altLang="ja-JP" sz="1600" dirty="0">
              <a:latin typeface="游ゴシック" panose="020B0400000000000000" pitchFamily="50" charset="-128"/>
              <a:ea typeface="游ゴシック" panose="020B0400000000000000" pitchFamily="50" charset="-128"/>
            </a:endParaRPr>
          </a:p>
          <a:p>
            <a:r>
              <a:rPr kumimoji="1" lang="ja-JP" altLang="en-US" sz="1600" dirty="0" smtClean="0">
                <a:solidFill>
                  <a:schemeClr val="tx1"/>
                </a:solidFill>
                <a:latin typeface="游ゴシック" panose="020B0400000000000000" pitchFamily="50" charset="-128"/>
                <a:ea typeface="游ゴシック" panose="020B0400000000000000" pitchFamily="50" charset="-128"/>
              </a:rPr>
              <a:t>　</a:t>
            </a:r>
            <a:r>
              <a:rPr kumimoji="1" lang="en-US" altLang="ja-JP" sz="1400" dirty="0" smtClean="0">
                <a:solidFill>
                  <a:schemeClr val="tx1"/>
                </a:solidFill>
                <a:latin typeface="游ゴシック" panose="020B0400000000000000" pitchFamily="50" charset="-128"/>
                <a:ea typeface="游ゴシック" panose="020B0400000000000000" pitchFamily="50" charset="-128"/>
              </a:rPr>
              <a:t>※</a:t>
            </a:r>
            <a:r>
              <a:rPr kumimoji="1" lang="ja-JP" altLang="en-US" sz="1400" dirty="0">
                <a:solidFill>
                  <a:schemeClr val="tx1"/>
                </a:solidFill>
                <a:latin typeface="游ゴシック" panose="020B0400000000000000" pitchFamily="50" charset="-128"/>
                <a:ea typeface="游ゴシック" panose="020B0400000000000000" pitchFamily="50" charset="-128"/>
              </a:rPr>
              <a:t>利用者の処遇に支障がない場合は、</a:t>
            </a:r>
            <a:r>
              <a:rPr kumimoji="1" lang="ja-JP" altLang="en-US" sz="1400" dirty="0">
                <a:latin typeface="游ゴシック" panose="020B0400000000000000" pitchFamily="50" charset="-128"/>
                <a:ea typeface="游ゴシック" panose="020B0400000000000000" pitchFamily="50" charset="-128"/>
              </a:rPr>
              <a:t>管理者との兼務、又は介護職員との兼務も可能</a:t>
            </a:r>
            <a:r>
              <a:rPr kumimoji="1" lang="ja-JP" altLang="en-US" sz="1400" dirty="0" smtClean="0">
                <a:latin typeface="游ゴシック" panose="020B0400000000000000" pitchFamily="50" charset="-128"/>
                <a:ea typeface="游ゴシック" panose="020B0400000000000000" pitchFamily="50" charset="-128"/>
              </a:rPr>
              <a:t>。</a:t>
            </a:r>
            <a:endParaRPr kumimoji="1" lang="en-US" altLang="ja-JP" sz="1400" dirty="0">
              <a:latin typeface="游ゴシック" panose="020B0400000000000000" pitchFamily="50" charset="-128"/>
              <a:ea typeface="游ゴシック" panose="020B0400000000000000" pitchFamily="50" charset="-128"/>
            </a:endParaRPr>
          </a:p>
          <a:p>
            <a:endParaRPr kumimoji="1" lang="en-US" altLang="ja-JP" sz="800" dirty="0">
              <a:latin typeface="游ゴシック" panose="020B0400000000000000" pitchFamily="50" charset="-128"/>
              <a:ea typeface="游ゴシック" panose="020B0400000000000000" pitchFamily="50" charset="-128"/>
            </a:endParaRPr>
          </a:p>
        </p:txBody>
      </p:sp>
      <p:sp>
        <p:nvSpPr>
          <p:cNvPr id="10" name="角丸四角形 9"/>
          <p:cNvSpPr/>
          <p:nvPr/>
        </p:nvSpPr>
        <p:spPr>
          <a:xfrm>
            <a:off x="508635" y="5121006"/>
            <a:ext cx="2405514" cy="3365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solidFill>
                  <a:schemeClr val="tx1">
                    <a:lumMod val="85000"/>
                    <a:lumOff val="15000"/>
                  </a:schemeClr>
                </a:solidFill>
                <a:latin typeface="游ゴシック" panose="020B0400000000000000" pitchFamily="50" charset="-128"/>
                <a:ea typeface="游ゴシック" panose="020B0400000000000000" pitchFamily="50" charset="-128"/>
              </a:rPr>
              <a:t>改善の</a:t>
            </a:r>
            <a:r>
              <a:rPr kumimoji="1" lang="ja-JP" altLang="en-US" b="1" dirty="0" smtClean="0">
                <a:solidFill>
                  <a:schemeClr val="tx1">
                    <a:lumMod val="85000"/>
                    <a:lumOff val="15000"/>
                  </a:schemeClr>
                </a:solidFill>
                <a:latin typeface="游ゴシック" panose="020B0400000000000000" pitchFamily="50" charset="-128"/>
                <a:ea typeface="游ゴシック" panose="020B0400000000000000" pitchFamily="50" charset="-128"/>
              </a:rPr>
              <a:t>ポイント</a:t>
            </a:r>
            <a:endParaRPr kumimoji="1" lang="ja-JP" altLang="en-US"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636052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18160" y="339634"/>
            <a:ext cx="11155680" cy="496389"/>
          </a:xfrm>
          <a:prstGeom prst="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r>
              <a:rPr kumimoji="1" lang="en-US" altLang="ja-JP" sz="2000" b="1" dirty="0" smtClean="0">
                <a:solidFill>
                  <a:schemeClr val="tx1">
                    <a:lumMod val="85000"/>
                    <a:lumOff val="15000"/>
                  </a:schemeClr>
                </a:solidFill>
                <a:latin typeface="游ゴシック" panose="020B0400000000000000" pitchFamily="50" charset="-128"/>
                <a:ea typeface="游ゴシック" panose="020B0400000000000000" pitchFamily="50" charset="-128"/>
              </a:rPr>
              <a:t>1</a:t>
            </a:r>
            <a:r>
              <a:rPr kumimoji="1" lang="ja-JP" altLang="en-US" sz="2000" b="1" dirty="0">
                <a:solidFill>
                  <a:schemeClr val="tx1">
                    <a:lumMod val="85000"/>
                    <a:lumOff val="15000"/>
                  </a:schemeClr>
                </a:solidFill>
                <a:latin typeface="游ゴシック" panose="020B0400000000000000" pitchFamily="50" charset="-128"/>
                <a:ea typeface="游ゴシック" panose="020B0400000000000000" pitchFamily="50" charset="-128"/>
              </a:rPr>
              <a:t>２</a:t>
            </a:r>
            <a:r>
              <a:rPr kumimoji="1" lang="ja-JP" altLang="en-US" sz="2000" b="1"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2000" b="1" dirty="0">
                <a:solidFill>
                  <a:schemeClr val="tx1">
                    <a:lumMod val="85000"/>
                    <a:lumOff val="15000"/>
                  </a:schemeClr>
                </a:solidFill>
                <a:latin typeface="游ゴシック" panose="020B0400000000000000" pitchFamily="50" charset="-128"/>
                <a:ea typeface="游ゴシック" panose="020B0400000000000000" pitchFamily="50" charset="-128"/>
              </a:rPr>
              <a:t>運営推進会議議（介護・医療連携推進会議</a:t>
            </a:r>
            <a:r>
              <a:rPr kumimoji="1" lang="ja-JP" altLang="en-US" sz="2000" b="1" dirty="0" smtClean="0">
                <a:solidFill>
                  <a:schemeClr val="tx1">
                    <a:lumMod val="85000"/>
                    <a:lumOff val="15000"/>
                  </a:schemeClr>
                </a:solidFill>
                <a:latin typeface="游ゴシック" panose="020B0400000000000000" pitchFamily="50" charset="-128"/>
                <a:ea typeface="游ゴシック" panose="020B0400000000000000" pitchFamily="50" charset="-128"/>
              </a:rPr>
              <a:t>）に</a:t>
            </a:r>
            <a:r>
              <a:rPr kumimoji="1" lang="ja-JP" altLang="en-US" sz="2000" b="1" dirty="0">
                <a:solidFill>
                  <a:schemeClr val="tx1">
                    <a:lumMod val="85000"/>
                    <a:lumOff val="15000"/>
                  </a:schemeClr>
                </a:solidFill>
                <a:latin typeface="游ゴシック" panose="020B0400000000000000" pitchFamily="50" charset="-128"/>
                <a:ea typeface="游ゴシック" panose="020B0400000000000000" pitchFamily="50" charset="-128"/>
              </a:rPr>
              <a:t>ついて</a:t>
            </a:r>
            <a:r>
              <a:rPr kumimoji="1" lang="ja-JP" altLang="en-US" sz="1600" b="1" dirty="0">
                <a:solidFill>
                  <a:schemeClr val="tx1">
                    <a:lumMod val="85000"/>
                    <a:lumOff val="15000"/>
                  </a:schemeClr>
                </a:solidFill>
                <a:latin typeface="游ゴシック" panose="020B0400000000000000" pitchFamily="50" charset="-128"/>
                <a:ea typeface="游ゴシック" panose="020B0400000000000000" pitchFamily="50" charset="-128"/>
              </a:rPr>
              <a:t>（地域密着型サービス共通）</a:t>
            </a:r>
          </a:p>
        </p:txBody>
      </p:sp>
      <p:sp>
        <p:nvSpPr>
          <p:cNvPr id="4" name="正方形/長方形 3"/>
          <p:cNvSpPr/>
          <p:nvPr/>
        </p:nvSpPr>
        <p:spPr>
          <a:xfrm>
            <a:off x="518160" y="1160253"/>
            <a:ext cx="11155680" cy="1442270"/>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endParaRPr kumimoji="1" lang="en-US" altLang="ja-JP" sz="1600" dirty="0" smtClean="0">
              <a:latin typeface="游ゴシック" panose="020B0400000000000000" pitchFamily="50" charset="-128"/>
              <a:ea typeface="游ゴシック" panose="020B0400000000000000" pitchFamily="50" charset="-128"/>
            </a:endParaRPr>
          </a:p>
          <a:p>
            <a:r>
              <a:rPr kumimoji="1" lang="ja-JP" altLang="en-US" sz="1600" dirty="0" smtClean="0">
                <a:latin typeface="游ゴシック" panose="020B0400000000000000" pitchFamily="50" charset="-128"/>
                <a:ea typeface="游ゴシック" panose="020B0400000000000000" pitchFamily="50" charset="-128"/>
              </a:rPr>
              <a:t>・運営推進会議</a:t>
            </a:r>
            <a:r>
              <a:rPr kumimoji="1" lang="ja-JP" altLang="en-US" sz="1600" dirty="0">
                <a:solidFill>
                  <a:schemeClr val="tx1">
                    <a:lumMod val="85000"/>
                    <a:lumOff val="15000"/>
                  </a:schemeClr>
                </a:solidFill>
                <a:latin typeface="游ゴシック" panose="020B0400000000000000" pitchFamily="50" charset="-128"/>
                <a:ea typeface="游ゴシック" panose="020B0400000000000000" pitchFamily="50" charset="-128"/>
              </a:rPr>
              <a:t>（介護・医療連携推進会議）</a:t>
            </a:r>
            <a:r>
              <a:rPr kumimoji="1" lang="ja-JP" altLang="en-US" sz="1600" dirty="0" smtClean="0">
                <a:latin typeface="游ゴシック" panose="020B0400000000000000" pitchFamily="50" charset="-128"/>
                <a:ea typeface="游ゴシック" panose="020B0400000000000000" pitchFamily="50" charset="-128"/>
              </a:rPr>
              <a:t>は、</a:t>
            </a:r>
            <a:r>
              <a:rPr kumimoji="1" lang="ja-JP" altLang="en-US" sz="1600" dirty="0">
                <a:latin typeface="游ゴシック" panose="020B0400000000000000" pitchFamily="50" charset="-128"/>
                <a:ea typeface="游ゴシック" panose="020B0400000000000000" pitchFamily="50" charset="-128"/>
              </a:rPr>
              <a:t>概ね</a:t>
            </a:r>
            <a:r>
              <a:rPr kumimoji="1" lang="ja-JP" altLang="en-US" sz="1600" dirty="0" smtClean="0">
                <a:latin typeface="游ゴシック" panose="020B0400000000000000" pitchFamily="50" charset="-128"/>
                <a:ea typeface="游ゴシック" panose="020B0400000000000000" pitchFamily="50" charset="-128"/>
              </a:rPr>
              <a:t>２カ月に１回</a:t>
            </a:r>
            <a:r>
              <a:rPr kumimoji="1" lang="ja-JP" altLang="en-US" sz="1600" dirty="0">
                <a:latin typeface="游ゴシック" panose="020B0400000000000000" pitchFamily="50" charset="-128"/>
                <a:ea typeface="游ゴシック" panose="020B0400000000000000" pitchFamily="50" charset="-128"/>
              </a:rPr>
              <a:t>以上（地域密着型通所介護・認知症対応型通所介護については６カ月に１回以上）開催</a:t>
            </a:r>
            <a:r>
              <a:rPr kumimoji="1" lang="ja-JP" altLang="en-US" sz="1600" dirty="0" smtClean="0">
                <a:latin typeface="游ゴシック" panose="020B0400000000000000" pitchFamily="50" charset="-128"/>
                <a:ea typeface="游ゴシック" panose="020B0400000000000000" pitchFamily="50" charset="-128"/>
              </a:rPr>
              <a:t>する必要があるが、１年に１回しか行っていなかったため、２カ月に１回以上（</a:t>
            </a:r>
            <a:r>
              <a:rPr kumimoji="1" lang="ja-JP" altLang="en-US" sz="1600" dirty="0">
                <a:latin typeface="游ゴシック" panose="020B0400000000000000" pitchFamily="50" charset="-128"/>
                <a:ea typeface="游ゴシック" panose="020B0400000000000000" pitchFamily="50" charset="-128"/>
              </a:rPr>
              <a:t>地域密着型通所介護・認知症対応型通所介護については６カ月に１回以上）</a:t>
            </a:r>
            <a:r>
              <a:rPr kumimoji="1" lang="ja-JP" altLang="en-US" sz="1600" dirty="0" smtClean="0">
                <a:latin typeface="游ゴシック" panose="020B0400000000000000" pitchFamily="50" charset="-128"/>
                <a:ea typeface="游ゴシック" panose="020B0400000000000000" pitchFamily="50" charset="-128"/>
              </a:rPr>
              <a:t>開催し、活動状況を報告し、運営推進会議による評価を受けるとともに、運営推進会議から必要な要望、助言等を聴く機会を設けること。</a:t>
            </a:r>
            <a:endParaRPr kumimoji="1" lang="en-US" altLang="ja-JP" sz="1600" dirty="0" smtClean="0">
              <a:latin typeface="游ゴシック" panose="020B0400000000000000" pitchFamily="50" charset="-128"/>
              <a:ea typeface="游ゴシック" panose="020B0400000000000000" pitchFamily="50" charset="-128"/>
            </a:endParaRPr>
          </a:p>
          <a:p>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endParaRPr kumimoji="1" lang="en-US" altLang="ja-JP" sz="140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endParaRPr kumimoji="1" lang="ja-JP" altLang="en-US" sz="800" dirty="0" smtClean="0">
              <a:latin typeface="游ゴシック" panose="020B0400000000000000" pitchFamily="50" charset="-128"/>
              <a:ea typeface="游ゴシック" panose="020B0400000000000000" pitchFamily="50" charset="-128"/>
            </a:endParaRPr>
          </a:p>
        </p:txBody>
      </p:sp>
      <p:sp>
        <p:nvSpPr>
          <p:cNvPr id="6" name="タイトル 1"/>
          <p:cNvSpPr txBox="1">
            <a:spLocks/>
          </p:cNvSpPr>
          <p:nvPr/>
        </p:nvSpPr>
        <p:spPr>
          <a:xfrm>
            <a:off x="518160" y="6433066"/>
            <a:ext cx="11469187" cy="424934"/>
          </a:xfrm>
          <a:prstGeom prst="rect">
            <a:avLst/>
          </a:prstGeom>
        </p:spPr>
        <p:txBody>
          <a:bodyPr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r"/>
            <a:r>
              <a:rPr lang="ja-JP" altLang="en-US" sz="2000" dirty="0" smtClean="0">
                <a:solidFill>
                  <a:schemeClr val="tx1">
                    <a:lumMod val="85000"/>
                    <a:lumOff val="15000"/>
                  </a:schemeClr>
                </a:solidFill>
                <a:latin typeface="游ゴシック" panose="020B0400000000000000" pitchFamily="50" charset="-128"/>
                <a:ea typeface="游ゴシック" panose="020B0400000000000000" pitchFamily="50" charset="-128"/>
              </a:rPr>
              <a:t>地域密着型サービス事業者の主な指導事項</a:t>
            </a:r>
            <a:endParaRPr lang="ja-JP" altLang="en-US" sz="200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8" name="角丸四角形 7"/>
          <p:cNvSpPr/>
          <p:nvPr/>
        </p:nvSpPr>
        <p:spPr>
          <a:xfrm>
            <a:off x="508635" y="943596"/>
            <a:ext cx="1672045" cy="3365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b="1" dirty="0" smtClean="0">
                <a:solidFill>
                  <a:schemeClr val="tx1">
                    <a:lumMod val="85000"/>
                    <a:lumOff val="15000"/>
                  </a:schemeClr>
                </a:solidFill>
                <a:latin typeface="游ゴシック" panose="020B0400000000000000" pitchFamily="50" charset="-128"/>
                <a:ea typeface="游ゴシック" panose="020B0400000000000000" pitchFamily="50" charset="-128"/>
              </a:rPr>
              <a:t>指導事例</a:t>
            </a:r>
            <a:endParaRPr kumimoji="1" lang="en-US" altLang="ja-JP"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7" name="正方形/長方形 6"/>
          <p:cNvSpPr/>
          <p:nvPr/>
        </p:nvSpPr>
        <p:spPr>
          <a:xfrm>
            <a:off x="518160" y="2819181"/>
            <a:ext cx="11155680" cy="3321300"/>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r>
              <a:rPr kumimoji="1" lang="ja-JP" altLang="en-US" sz="1600" dirty="0" smtClean="0">
                <a:latin typeface="游ゴシック" panose="020B0400000000000000" pitchFamily="50" charset="-128"/>
                <a:ea typeface="游ゴシック" panose="020B0400000000000000" pitchFamily="50" charset="-128"/>
              </a:rPr>
              <a:t>Ｑｑｑｑｑ</a:t>
            </a:r>
            <a:endParaRPr kumimoji="1" lang="en-US" altLang="ja-JP" sz="1600" dirty="0" smtClean="0">
              <a:latin typeface="游ゴシック" panose="020B0400000000000000" pitchFamily="50" charset="-128"/>
              <a:ea typeface="游ゴシック" panose="020B0400000000000000" pitchFamily="50" charset="-128"/>
            </a:endParaRPr>
          </a:p>
          <a:p>
            <a:endParaRPr kumimoji="1" lang="en-US" altLang="ja-JP" sz="800" dirty="0" smtClean="0">
              <a:latin typeface="游ゴシック" panose="020B0400000000000000" pitchFamily="50" charset="-128"/>
              <a:ea typeface="游ゴシック" panose="020B0400000000000000" pitchFamily="50" charset="-128"/>
            </a:endParaRPr>
          </a:p>
          <a:p>
            <a:r>
              <a:rPr lang="ja-JP" altLang="en-US" sz="1600" dirty="0">
                <a:latin typeface="游ゴシック" panose="020B0400000000000000" pitchFamily="50" charset="-128"/>
                <a:ea typeface="游ゴシック" panose="020B0400000000000000" pitchFamily="50" charset="-128"/>
              </a:rPr>
              <a:t>●テレビ電話装置等を活用して行うことができる。ただし、利用者又はその家族が参加する場合は、当該利用者等の同意をもらうこと</a:t>
            </a:r>
            <a:r>
              <a:rPr lang="ja-JP" altLang="en-US" sz="1600" dirty="0" smtClean="0">
                <a:latin typeface="游ゴシック" panose="020B0400000000000000" pitchFamily="50" charset="-128"/>
                <a:ea typeface="游ゴシック" panose="020B0400000000000000" pitchFamily="50" charset="-128"/>
              </a:rPr>
              <a:t>。なお、テレビ電話装置等の活用に</a:t>
            </a:r>
            <a:r>
              <a:rPr lang="ja-JP" altLang="en-US" sz="1600" dirty="0">
                <a:latin typeface="游ゴシック" panose="020B0400000000000000" pitchFamily="50" charset="-128"/>
                <a:ea typeface="游ゴシック" panose="020B0400000000000000" pitchFamily="50" charset="-128"/>
              </a:rPr>
              <a:t>当たって</a:t>
            </a:r>
            <a:r>
              <a:rPr lang="ja-JP" altLang="en-US" sz="1600" dirty="0" smtClean="0">
                <a:latin typeface="游ゴシック" panose="020B0400000000000000" pitchFamily="50" charset="-128"/>
                <a:ea typeface="游ゴシック" panose="020B0400000000000000" pitchFamily="50" charset="-128"/>
              </a:rPr>
              <a:t>は、「医療・介護関係事業者における個人情報の適切な取り扱いのためのガイダンス」「医療情報システムの安全管理に関するガイドライン」を遵守すること。</a:t>
            </a:r>
            <a:endParaRPr lang="en-US" altLang="ja-JP" sz="1600" dirty="0" smtClean="0">
              <a:latin typeface="游ゴシック" panose="020B0400000000000000" pitchFamily="50" charset="-128"/>
              <a:ea typeface="游ゴシック" panose="020B0400000000000000" pitchFamily="50" charset="-128"/>
            </a:endParaRPr>
          </a:p>
          <a:p>
            <a:r>
              <a:rPr lang="ja-JP" altLang="en-US" sz="1600" dirty="0" smtClean="0">
                <a:latin typeface="游ゴシック" panose="020B0400000000000000" pitchFamily="50" charset="-128"/>
                <a:ea typeface="游ゴシック" panose="020B0400000000000000" pitchFamily="50" charset="-128"/>
              </a:rPr>
              <a:t>●構成員として「利用者」「利用者の家族</a:t>
            </a:r>
            <a:r>
              <a:rPr lang="en-US" altLang="ja-JP" sz="1600" dirty="0" smtClean="0">
                <a:latin typeface="游ゴシック" panose="020B0400000000000000" pitchFamily="50" charset="-128"/>
                <a:ea typeface="游ゴシック" panose="020B0400000000000000" pitchFamily="50" charset="-128"/>
              </a:rPr>
              <a:t>j</a:t>
            </a:r>
            <a:r>
              <a:rPr lang="ja-JP" altLang="en-US" sz="1600" dirty="0" smtClean="0">
                <a:latin typeface="游ゴシック" panose="020B0400000000000000" pitchFamily="50" charset="-128"/>
                <a:ea typeface="游ゴシック" panose="020B0400000000000000" pitchFamily="50" charset="-128"/>
              </a:rPr>
              <a:t>」「地域住民の代表」「市職員又は地域包括支援センター職員」「各実施事業について知見を有する者」を含めること。</a:t>
            </a:r>
            <a:endParaRPr lang="en-US" altLang="ja-JP" sz="1600" dirty="0" smtClean="0">
              <a:latin typeface="游ゴシック" panose="020B0400000000000000" pitchFamily="50" charset="-128"/>
              <a:ea typeface="游ゴシック" panose="020B0400000000000000" pitchFamily="50" charset="-128"/>
            </a:endParaRPr>
          </a:p>
          <a:p>
            <a:r>
              <a:rPr lang="ja-JP" altLang="en-US" sz="1600" dirty="0" smtClean="0">
                <a:latin typeface="游ゴシック" panose="020B0400000000000000" pitchFamily="50" charset="-128"/>
                <a:ea typeface="游ゴシック" panose="020B0400000000000000" pitchFamily="50" charset="-128"/>
              </a:rPr>
              <a:t>●</a:t>
            </a:r>
            <a:r>
              <a:rPr lang="ja-JP" altLang="ja-JP" sz="1600" dirty="0" smtClean="0">
                <a:latin typeface="游ゴシック" panose="020B0400000000000000" pitchFamily="50" charset="-128"/>
                <a:ea typeface="游ゴシック" panose="020B0400000000000000" pitchFamily="50" charset="-128"/>
              </a:rPr>
              <a:t>運営</a:t>
            </a:r>
            <a:r>
              <a:rPr lang="ja-JP" altLang="ja-JP" sz="1600" dirty="0">
                <a:latin typeface="游ゴシック" panose="020B0400000000000000" pitchFamily="50" charset="-128"/>
                <a:ea typeface="游ゴシック" panose="020B0400000000000000" pitchFamily="50" charset="-128"/>
              </a:rPr>
              <a:t>推進会議の報告、評価、要望、助言等についての記録を作成すると共に、当該記録を</a:t>
            </a:r>
            <a:r>
              <a:rPr lang="ja-JP" altLang="ja-JP" sz="1600" dirty="0" smtClean="0">
                <a:latin typeface="游ゴシック" panose="020B0400000000000000" pitchFamily="50" charset="-128"/>
                <a:ea typeface="游ゴシック" panose="020B0400000000000000" pitchFamily="50" charset="-128"/>
              </a:rPr>
              <a:t>公表</a:t>
            </a:r>
            <a:r>
              <a:rPr lang="ja-JP" altLang="en-US" sz="1600" dirty="0">
                <a:latin typeface="游ゴシック" panose="020B0400000000000000" pitchFamily="50" charset="-128"/>
                <a:ea typeface="游ゴシック" panose="020B0400000000000000" pitchFamily="50" charset="-128"/>
              </a:rPr>
              <a:t>すること</a:t>
            </a:r>
            <a:r>
              <a:rPr lang="ja-JP" altLang="en-US" sz="1600" dirty="0" smtClean="0">
                <a:latin typeface="游ゴシック" panose="020B0400000000000000" pitchFamily="50" charset="-128"/>
                <a:ea typeface="游ゴシック" panose="020B0400000000000000" pitchFamily="50" charset="-128"/>
              </a:rPr>
              <a:t>。</a:t>
            </a:r>
            <a:r>
              <a:rPr lang="ja-JP" altLang="ja-JP" sz="1600" dirty="0" smtClean="0">
                <a:latin typeface="游ゴシック" panose="020B0400000000000000" pitchFamily="50" charset="-128"/>
                <a:ea typeface="游ゴシック" panose="020B0400000000000000" pitchFamily="50" charset="-128"/>
              </a:rPr>
              <a:t>公表</a:t>
            </a:r>
            <a:r>
              <a:rPr lang="ja-JP" altLang="ja-JP" sz="1600" dirty="0">
                <a:latin typeface="游ゴシック" panose="020B0400000000000000" pitchFamily="50" charset="-128"/>
                <a:ea typeface="游ゴシック" panose="020B0400000000000000" pitchFamily="50" charset="-128"/>
              </a:rPr>
              <a:t>の</a:t>
            </a:r>
            <a:r>
              <a:rPr lang="ja-JP" altLang="ja-JP" sz="1600" dirty="0" smtClean="0">
                <a:latin typeface="游ゴシック" panose="020B0400000000000000" pitchFamily="50" charset="-128"/>
                <a:ea typeface="游ゴシック" panose="020B0400000000000000" pitchFamily="50" charset="-128"/>
              </a:rPr>
              <a:t>仕方</a:t>
            </a:r>
            <a:r>
              <a:rPr lang="ja-JP" altLang="en-US" sz="1600" dirty="0">
                <a:latin typeface="游ゴシック" panose="020B0400000000000000" pitchFamily="50" charset="-128"/>
                <a:ea typeface="游ゴシック" panose="020B0400000000000000" pitchFamily="50" charset="-128"/>
              </a:rPr>
              <a:t>として</a:t>
            </a:r>
            <a:r>
              <a:rPr lang="ja-JP" altLang="en-US" sz="1600" dirty="0" smtClean="0">
                <a:latin typeface="游ゴシック" panose="020B0400000000000000" pitchFamily="50" charset="-128"/>
                <a:ea typeface="游ゴシック" panose="020B0400000000000000" pitchFamily="50" charset="-128"/>
              </a:rPr>
              <a:t>は、</a:t>
            </a:r>
            <a:r>
              <a:rPr lang="ja-JP" altLang="en-US" sz="1600" dirty="0">
                <a:latin typeface="游ゴシック" panose="020B0400000000000000" pitchFamily="50" charset="-128"/>
                <a:ea typeface="游ゴシック" panose="020B0400000000000000" pitchFamily="50" charset="-128"/>
              </a:rPr>
              <a:t>「</a:t>
            </a:r>
            <a:r>
              <a:rPr lang="ja-JP" altLang="ja-JP" sz="1600" dirty="0" smtClean="0">
                <a:latin typeface="游ゴシック" panose="020B0400000000000000" pitchFamily="50" charset="-128"/>
                <a:ea typeface="游ゴシック" panose="020B0400000000000000" pitchFamily="50" charset="-128"/>
              </a:rPr>
              <a:t>事業所</a:t>
            </a:r>
            <a:r>
              <a:rPr lang="ja-JP" altLang="ja-JP" sz="1600" dirty="0">
                <a:latin typeface="游ゴシック" panose="020B0400000000000000" pitchFamily="50" charset="-128"/>
                <a:ea typeface="游ゴシック" panose="020B0400000000000000" pitchFamily="50" charset="-128"/>
              </a:rPr>
              <a:t>のホームページに</a:t>
            </a:r>
            <a:r>
              <a:rPr lang="ja-JP" altLang="ja-JP" sz="1600" dirty="0" smtClean="0">
                <a:latin typeface="游ゴシック" panose="020B0400000000000000" pitchFamily="50" charset="-128"/>
                <a:ea typeface="游ゴシック" panose="020B0400000000000000" pitchFamily="50" charset="-128"/>
              </a:rPr>
              <a:t>掲載</a:t>
            </a:r>
            <a:r>
              <a:rPr lang="ja-JP" altLang="en-US" sz="1600" dirty="0" smtClean="0">
                <a:latin typeface="游ゴシック" panose="020B0400000000000000" pitchFamily="50" charset="-128"/>
                <a:ea typeface="游ゴシック" panose="020B0400000000000000" pitchFamily="50" charset="-128"/>
              </a:rPr>
              <a:t>」</a:t>
            </a:r>
            <a:r>
              <a:rPr lang="ja-JP" altLang="en-US" sz="1600" dirty="0">
                <a:latin typeface="游ゴシック" panose="020B0400000000000000" pitchFamily="50" charset="-128"/>
                <a:ea typeface="游ゴシック" panose="020B0400000000000000" pitchFamily="50" charset="-128"/>
              </a:rPr>
              <a:t>「</a:t>
            </a:r>
            <a:r>
              <a:rPr lang="ja-JP" altLang="ja-JP" sz="1600" dirty="0" smtClean="0">
                <a:latin typeface="游ゴシック" panose="020B0400000000000000" pitchFamily="50" charset="-128"/>
                <a:ea typeface="游ゴシック" panose="020B0400000000000000" pitchFamily="50" charset="-128"/>
              </a:rPr>
              <a:t>事業所</a:t>
            </a:r>
            <a:r>
              <a:rPr lang="ja-JP" altLang="ja-JP" sz="1600" dirty="0">
                <a:latin typeface="游ゴシック" panose="020B0400000000000000" pitchFamily="50" charset="-128"/>
                <a:ea typeface="游ゴシック" panose="020B0400000000000000" pitchFamily="50" charset="-128"/>
              </a:rPr>
              <a:t>の玄関など、訪問者が見やすいところへ</a:t>
            </a:r>
            <a:r>
              <a:rPr lang="ja-JP" altLang="ja-JP" sz="1600" dirty="0" smtClean="0">
                <a:latin typeface="游ゴシック" panose="020B0400000000000000" pitchFamily="50" charset="-128"/>
                <a:ea typeface="游ゴシック" panose="020B0400000000000000" pitchFamily="50" charset="-128"/>
              </a:rPr>
              <a:t>掲示</a:t>
            </a:r>
            <a:r>
              <a:rPr lang="ja-JP" altLang="en-US" sz="1600" dirty="0" smtClean="0">
                <a:latin typeface="游ゴシック" panose="020B0400000000000000" pitchFamily="50" charset="-128"/>
                <a:ea typeface="游ゴシック" panose="020B0400000000000000" pitchFamily="50" charset="-128"/>
              </a:rPr>
              <a:t>」</a:t>
            </a:r>
            <a:r>
              <a:rPr lang="ja-JP" altLang="en-US" sz="1600" dirty="0">
                <a:latin typeface="游ゴシック" panose="020B0400000000000000" pitchFamily="50" charset="-128"/>
                <a:ea typeface="游ゴシック" panose="020B0400000000000000" pitchFamily="50" charset="-128"/>
              </a:rPr>
              <a:t>「</a:t>
            </a:r>
            <a:r>
              <a:rPr lang="ja-JP" altLang="ja-JP" sz="1600" dirty="0" smtClean="0">
                <a:latin typeface="游ゴシック" panose="020B0400000000000000" pitchFamily="50" charset="-128"/>
                <a:ea typeface="游ゴシック" panose="020B0400000000000000" pitchFamily="50" charset="-128"/>
              </a:rPr>
              <a:t>会報</a:t>
            </a:r>
            <a:r>
              <a:rPr lang="ja-JP" altLang="ja-JP" sz="1600" dirty="0">
                <a:latin typeface="游ゴシック" panose="020B0400000000000000" pitchFamily="50" charset="-128"/>
                <a:ea typeface="游ゴシック" panose="020B0400000000000000" pitchFamily="50" charset="-128"/>
              </a:rPr>
              <a:t>などにより、利用者宅、地域団体、会議出席者その他の関係者へ</a:t>
            </a:r>
            <a:r>
              <a:rPr lang="ja-JP" altLang="ja-JP" sz="1600" dirty="0" smtClean="0">
                <a:latin typeface="游ゴシック" panose="020B0400000000000000" pitchFamily="50" charset="-128"/>
                <a:ea typeface="游ゴシック" panose="020B0400000000000000" pitchFamily="50" charset="-128"/>
              </a:rPr>
              <a:t>配布</a:t>
            </a:r>
            <a:r>
              <a:rPr lang="ja-JP" altLang="en-US" sz="1600" dirty="0" smtClean="0">
                <a:latin typeface="游ゴシック" panose="020B0400000000000000" pitchFamily="50" charset="-128"/>
                <a:ea typeface="游ゴシック" panose="020B0400000000000000" pitchFamily="50" charset="-128"/>
              </a:rPr>
              <a:t>」などがあげられる。</a:t>
            </a:r>
            <a:endParaRPr lang="en-US" altLang="ja-JP" sz="1600" dirty="0" smtClean="0">
              <a:latin typeface="游ゴシック" panose="020B0400000000000000" pitchFamily="50" charset="-128"/>
              <a:ea typeface="游ゴシック" panose="020B0400000000000000" pitchFamily="50" charset="-128"/>
            </a:endParaRPr>
          </a:p>
          <a:p>
            <a:r>
              <a:rPr lang="ja-JP" altLang="en-US" sz="1600" dirty="0" smtClean="0">
                <a:latin typeface="游ゴシック" panose="020B0400000000000000" pitchFamily="50" charset="-128"/>
                <a:ea typeface="游ゴシック" panose="020B0400000000000000" pitchFamily="50" charset="-128"/>
              </a:rPr>
              <a:t>●</a:t>
            </a:r>
            <a:r>
              <a:rPr lang="ja-JP" altLang="ja-JP" sz="1600" dirty="0">
                <a:latin typeface="游ゴシック" panose="020B0400000000000000" pitchFamily="50" charset="-128"/>
                <a:ea typeface="游ゴシック" panose="020B0400000000000000" pitchFamily="50" charset="-128"/>
              </a:rPr>
              <a:t>運営推進会議を複数の事業所で合同開催する場合については</a:t>
            </a:r>
            <a:r>
              <a:rPr lang="ja-JP" altLang="ja-JP" sz="1600" dirty="0" smtClean="0">
                <a:latin typeface="游ゴシック" panose="020B0400000000000000" pitchFamily="50" charset="-128"/>
                <a:ea typeface="游ゴシック" panose="020B0400000000000000" pitchFamily="50" charset="-128"/>
              </a:rPr>
              <a:t>、</a:t>
            </a:r>
            <a:r>
              <a:rPr lang="ja-JP" altLang="en-US" sz="1600" dirty="0" smtClean="0">
                <a:latin typeface="游ゴシック" panose="020B0400000000000000" pitchFamily="50" charset="-128"/>
                <a:ea typeface="游ゴシック" panose="020B0400000000000000" pitchFamily="50" charset="-128"/>
              </a:rPr>
              <a:t>「</a:t>
            </a:r>
            <a:r>
              <a:rPr lang="ja-JP" altLang="ja-JP" sz="1600" dirty="0" smtClean="0">
                <a:latin typeface="游ゴシック" panose="020B0400000000000000" pitchFamily="50" charset="-128"/>
                <a:ea typeface="游ゴシック" panose="020B0400000000000000" pitchFamily="50" charset="-128"/>
              </a:rPr>
              <a:t>利用者</a:t>
            </a:r>
            <a:r>
              <a:rPr lang="ja-JP" altLang="ja-JP" sz="1600" dirty="0">
                <a:latin typeface="游ゴシック" panose="020B0400000000000000" pitchFamily="50" charset="-128"/>
                <a:ea typeface="游ゴシック" panose="020B0400000000000000" pitchFamily="50" charset="-128"/>
              </a:rPr>
              <a:t>及び利用者家族について</a:t>
            </a:r>
            <a:r>
              <a:rPr lang="ja-JP" altLang="ja-JP" sz="1600" dirty="0" smtClean="0">
                <a:latin typeface="游ゴシック" panose="020B0400000000000000" pitchFamily="50" charset="-128"/>
                <a:ea typeface="游ゴシック" panose="020B0400000000000000" pitchFamily="50" charset="-128"/>
              </a:rPr>
              <a:t>は</a:t>
            </a:r>
            <a:r>
              <a:rPr lang="ja-JP" altLang="ja-JP" sz="1600" dirty="0">
                <a:latin typeface="游ゴシック" panose="020B0400000000000000" pitchFamily="50" charset="-128"/>
                <a:ea typeface="游ゴシック" panose="020B0400000000000000" pitchFamily="50" charset="-128"/>
              </a:rPr>
              <a:t>個人情報・プライバシー</a:t>
            </a:r>
            <a:r>
              <a:rPr lang="ja-JP" altLang="ja-JP" sz="1600" dirty="0" smtClean="0">
                <a:latin typeface="游ゴシック" panose="020B0400000000000000" pitchFamily="50" charset="-128"/>
                <a:ea typeface="游ゴシック" panose="020B0400000000000000" pitchFamily="50" charset="-128"/>
              </a:rPr>
              <a:t>を保護</a:t>
            </a:r>
            <a:r>
              <a:rPr lang="ja-JP" altLang="ja-JP" sz="1600" dirty="0">
                <a:latin typeface="游ゴシック" panose="020B0400000000000000" pitchFamily="50" charset="-128"/>
                <a:ea typeface="游ゴシック" panose="020B0400000000000000" pitchFamily="50" charset="-128"/>
              </a:rPr>
              <a:t>する</a:t>
            </a:r>
            <a:r>
              <a:rPr lang="ja-JP" altLang="ja-JP" sz="1600" dirty="0" smtClean="0">
                <a:latin typeface="游ゴシック" panose="020B0400000000000000" pitchFamily="50" charset="-128"/>
                <a:ea typeface="游ゴシック" panose="020B0400000000000000" pitchFamily="50" charset="-128"/>
              </a:rPr>
              <a:t>こと</a:t>
            </a:r>
            <a:r>
              <a:rPr lang="ja-JP" altLang="en-US" sz="1600" dirty="0" smtClean="0">
                <a:latin typeface="游ゴシック" panose="020B0400000000000000" pitchFamily="50" charset="-128"/>
                <a:ea typeface="游ゴシック" panose="020B0400000000000000" pitchFamily="50" charset="-128"/>
              </a:rPr>
              <a:t>」「</a:t>
            </a:r>
            <a:r>
              <a:rPr lang="ja-JP" altLang="ja-JP" sz="1600" dirty="0">
                <a:latin typeface="游ゴシック" panose="020B0400000000000000" pitchFamily="50" charset="-128"/>
                <a:ea typeface="游ゴシック" panose="020B0400000000000000" pitchFamily="50" charset="-128"/>
              </a:rPr>
              <a:t>同一の日常生活圏域内に所在する事業所である</a:t>
            </a:r>
            <a:r>
              <a:rPr lang="ja-JP" altLang="ja-JP" sz="1600" dirty="0" smtClean="0">
                <a:latin typeface="游ゴシック" panose="020B0400000000000000" pitchFamily="50" charset="-128"/>
                <a:ea typeface="游ゴシック" panose="020B0400000000000000" pitchFamily="50" charset="-128"/>
              </a:rPr>
              <a:t>こと</a:t>
            </a:r>
            <a:r>
              <a:rPr lang="ja-JP" altLang="en-US" sz="1600" dirty="0" smtClean="0">
                <a:latin typeface="游ゴシック" panose="020B0400000000000000" pitchFamily="50" charset="-128"/>
                <a:ea typeface="游ゴシック" panose="020B0400000000000000" pitchFamily="50" charset="-128"/>
              </a:rPr>
              <a:t>」「合</a:t>
            </a:r>
            <a:r>
              <a:rPr lang="ja-JP" altLang="ja-JP" sz="1600" dirty="0" smtClean="0">
                <a:latin typeface="游ゴシック" panose="020B0400000000000000" pitchFamily="50" charset="-128"/>
                <a:ea typeface="游ゴシック" panose="020B0400000000000000" pitchFamily="50" charset="-128"/>
              </a:rPr>
              <a:t>同</a:t>
            </a:r>
            <a:r>
              <a:rPr lang="ja-JP" altLang="ja-JP" sz="1600" dirty="0">
                <a:latin typeface="游ゴシック" panose="020B0400000000000000" pitchFamily="50" charset="-128"/>
                <a:ea typeface="游ゴシック" panose="020B0400000000000000" pitchFamily="50" charset="-128"/>
              </a:rPr>
              <a:t>で開催する回数が、１年度に開催すべき運営推進会議の開催回数の半数</a:t>
            </a:r>
            <a:r>
              <a:rPr lang="ja-JP" altLang="ja-JP" sz="1600" dirty="0" smtClean="0">
                <a:latin typeface="游ゴシック" panose="020B0400000000000000" pitchFamily="50" charset="-128"/>
                <a:ea typeface="游ゴシック" panose="020B0400000000000000" pitchFamily="50" charset="-128"/>
              </a:rPr>
              <a:t>を超えないこと</a:t>
            </a:r>
            <a:r>
              <a:rPr lang="ja-JP" altLang="en-US" sz="1600" dirty="0" smtClean="0">
                <a:latin typeface="游ゴシック" panose="020B0400000000000000" pitchFamily="50" charset="-128"/>
                <a:ea typeface="游ゴシック" panose="020B0400000000000000" pitchFamily="50" charset="-128"/>
              </a:rPr>
              <a:t>」「</a:t>
            </a:r>
            <a:r>
              <a:rPr lang="ja-JP" altLang="ja-JP" sz="1600" dirty="0">
                <a:latin typeface="游ゴシック" panose="020B0400000000000000" pitchFamily="50" charset="-128"/>
                <a:ea typeface="游ゴシック" panose="020B0400000000000000" pitchFamily="50" charset="-128"/>
              </a:rPr>
              <a:t>外部評価を行う運営推進会議は、単独で行う</a:t>
            </a:r>
            <a:r>
              <a:rPr lang="ja-JP" altLang="ja-JP" sz="1600" dirty="0" smtClean="0">
                <a:latin typeface="游ゴシック" panose="020B0400000000000000" pitchFamily="50" charset="-128"/>
                <a:ea typeface="游ゴシック" panose="020B0400000000000000" pitchFamily="50" charset="-128"/>
              </a:rPr>
              <a:t>こと</a:t>
            </a:r>
            <a:r>
              <a:rPr lang="ja-JP" altLang="en-US" sz="1600" dirty="0" smtClean="0">
                <a:latin typeface="游ゴシック" panose="020B0400000000000000" pitchFamily="50" charset="-128"/>
                <a:ea typeface="游ゴシック" panose="020B0400000000000000" pitchFamily="50" charset="-128"/>
              </a:rPr>
              <a:t>」の要件を満たすこと。</a:t>
            </a:r>
            <a:endParaRPr lang="en-US" altLang="ja-JP" sz="1600" dirty="0" smtClean="0">
              <a:latin typeface="游ゴシック" panose="020B0400000000000000" pitchFamily="50" charset="-128"/>
              <a:ea typeface="游ゴシック" panose="020B0400000000000000" pitchFamily="50" charset="-128"/>
            </a:endParaRPr>
          </a:p>
          <a:p>
            <a:endParaRPr lang="ja-JP" altLang="ja-JP" dirty="0"/>
          </a:p>
          <a:p>
            <a:endParaRPr lang="ja-JP" altLang="ja-JP" sz="1600" dirty="0"/>
          </a:p>
          <a:p>
            <a:endParaRPr kumimoji="1" lang="en-US" altLang="ja-JP" sz="800" dirty="0">
              <a:latin typeface="游ゴシック" panose="020B0400000000000000" pitchFamily="50" charset="-128"/>
              <a:ea typeface="游ゴシック" panose="020B0400000000000000" pitchFamily="50" charset="-128"/>
            </a:endParaRPr>
          </a:p>
        </p:txBody>
      </p:sp>
      <p:sp>
        <p:nvSpPr>
          <p:cNvPr id="10" name="角丸四角形 9"/>
          <p:cNvSpPr/>
          <p:nvPr/>
        </p:nvSpPr>
        <p:spPr>
          <a:xfrm>
            <a:off x="508635" y="2760006"/>
            <a:ext cx="2405514" cy="3365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solidFill>
                  <a:schemeClr val="tx1">
                    <a:lumMod val="85000"/>
                    <a:lumOff val="15000"/>
                  </a:schemeClr>
                </a:solidFill>
                <a:latin typeface="游ゴシック" panose="020B0400000000000000" pitchFamily="50" charset="-128"/>
                <a:ea typeface="游ゴシック" panose="020B0400000000000000" pitchFamily="50" charset="-128"/>
              </a:rPr>
              <a:t>改善の</a:t>
            </a:r>
            <a:r>
              <a:rPr kumimoji="1" lang="ja-JP" altLang="en-US" b="1" dirty="0" smtClean="0">
                <a:solidFill>
                  <a:schemeClr val="tx1">
                    <a:lumMod val="85000"/>
                    <a:lumOff val="15000"/>
                  </a:schemeClr>
                </a:solidFill>
                <a:latin typeface="游ゴシック" panose="020B0400000000000000" pitchFamily="50" charset="-128"/>
                <a:ea typeface="游ゴシック" panose="020B0400000000000000" pitchFamily="50" charset="-128"/>
              </a:rPr>
              <a:t>ポイント</a:t>
            </a:r>
            <a:endParaRPr kumimoji="1" lang="ja-JP" altLang="en-US"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530856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18160" y="211016"/>
            <a:ext cx="11155680" cy="625008"/>
          </a:xfrm>
          <a:prstGeom prst="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r>
              <a:rPr kumimoji="1" lang="en-US" altLang="ja-JP" sz="2000" b="1" dirty="0" smtClean="0">
                <a:solidFill>
                  <a:schemeClr val="tx1">
                    <a:lumMod val="85000"/>
                    <a:lumOff val="15000"/>
                  </a:schemeClr>
                </a:solidFill>
                <a:latin typeface="游ゴシック" panose="020B0400000000000000" pitchFamily="50" charset="-128"/>
                <a:ea typeface="游ゴシック" panose="020B0400000000000000" pitchFamily="50" charset="-128"/>
              </a:rPr>
              <a:t>1</a:t>
            </a:r>
            <a:r>
              <a:rPr kumimoji="1" lang="en-US" altLang="ja-JP" sz="2000" b="1" dirty="0">
                <a:solidFill>
                  <a:schemeClr val="tx1">
                    <a:lumMod val="85000"/>
                    <a:lumOff val="15000"/>
                  </a:schemeClr>
                </a:solidFill>
                <a:latin typeface="游ゴシック" panose="020B0400000000000000" pitchFamily="50" charset="-128"/>
                <a:ea typeface="游ゴシック" panose="020B0400000000000000" pitchFamily="50" charset="-128"/>
              </a:rPr>
              <a:t>3</a:t>
            </a:r>
            <a:r>
              <a:rPr kumimoji="1" lang="ja-JP" altLang="en-US" sz="2000" b="1" dirty="0" err="1" smtClean="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2000" b="1" dirty="0" smtClean="0">
                <a:solidFill>
                  <a:schemeClr val="tx1">
                    <a:lumMod val="85000"/>
                    <a:lumOff val="15000"/>
                  </a:schemeClr>
                </a:solidFill>
                <a:latin typeface="游ゴシック" panose="020B0400000000000000" pitchFamily="50" charset="-128"/>
                <a:ea typeface="游ゴシック" panose="020B0400000000000000" pitchFamily="50" charset="-128"/>
              </a:rPr>
              <a:t>自己評価・外部評価について</a:t>
            </a:r>
            <a:r>
              <a:rPr kumimoji="1" lang="ja-JP" altLang="en-US" sz="1600" b="1" dirty="0" smtClean="0">
                <a:solidFill>
                  <a:schemeClr val="tx1">
                    <a:lumMod val="85000"/>
                    <a:lumOff val="15000"/>
                  </a:schemeClr>
                </a:solidFill>
                <a:latin typeface="游ゴシック" panose="020B0400000000000000" pitchFamily="50" charset="-128"/>
                <a:ea typeface="游ゴシック" panose="020B0400000000000000" pitchFamily="50" charset="-128"/>
              </a:rPr>
              <a:t>（認知症対応型共同生活介護、小規模多機能型居宅介護、看護小規模多機能型居宅介護、定期巡回随時対応型訪問介護看護）</a:t>
            </a:r>
            <a:endParaRPr kumimoji="1" lang="ja-JP" altLang="en-US" sz="1600"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4" name="正方形/長方形 3"/>
          <p:cNvSpPr/>
          <p:nvPr/>
        </p:nvSpPr>
        <p:spPr>
          <a:xfrm>
            <a:off x="518160" y="1160253"/>
            <a:ext cx="11155680" cy="1442270"/>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endParaRPr lang="en-US" altLang="ja-JP" sz="1600" dirty="0" smtClean="0"/>
          </a:p>
          <a:p>
            <a:r>
              <a:rPr lang="ja-JP" altLang="ja-JP" sz="1600" dirty="0" smtClean="0">
                <a:latin typeface="游ゴシック" panose="020B0400000000000000" pitchFamily="50" charset="-128"/>
                <a:ea typeface="游ゴシック" panose="020B0400000000000000" pitchFamily="50" charset="-128"/>
              </a:rPr>
              <a:t>自己</a:t>
            </a:r>
            <a:r>
              <a:rPr lang="ja-JP" altLang="ja-JP" sz="1600" dirty="0">
                <a:latin typeface="游ゴシック" panose="020B0400000000000000" pitchFamily="50" charset="-128"/>
                <a:ea typeface="游ゴシック" panose="020B0400000000000000" pitchFamily="50" charset="-128"/>
              </a:rPr>
              <a:t>評価と外部評価が行われていなかった。小規模多機能型居宅介護事業所は、</a:t>
            </a:r>
            <a:r>
              <a:rPr lang="en-US" altLang="ja-JP" sz="1600" dirty="0">
                <a:latin typeface="游ゴシック" panose="020B0400000000000000" pitchFamily="50" charset="-128"/>
                <a:ea typeface="游ゴシック" panose="020B0400000000000000" pitchFamily="50" charset="-128"/>
              </a:rPr>
              <a:t>1</a:t>
            </a:r>
            <a:r>
              <a:rPr lang="ja-JP" altLang="ja-JP" sz="1600" dirty="0">
                <a:latin typeface="游ゴシック" panose="020B0400000000000000" pitchFamily="50" charset="-128"/>
                <a:ea typeface="游ゴシック" panose="020B0400000000000000" pitchFamily="50" charset="-128"/>
              </a:rPr>
              <a:t>年に</a:t>
            </a:r>
            <a:r>
              <a:rPr lang="en-US" altLang="ja-JP" sz="1600" dirty="0">
                <a:latin typeface="游ゴシック" panose="020B0400000000000000" pitchFamily="50" charset="-128"/>
                <a:ea typeface="游ゴシック" panose="020B0400000000000000" pitchFamily="50" charset="-128"/>
              </a:rPr>
              <a:t>1</a:t>
            </a:r>
            <a:r>
              <a:rPr lang="ja-JP" altLang="ja-JP" sz="1600" dirty="0">
                <a:latin typeface="游ゴシック" panose="020B0400000000000000" pitchFamily="50" charset="-128"/>
                <a:ea typeface="游ゴシック" panose="020B0400000000000000" pitchFamily="50" charset="-128"/>
              </a:rPr>
              <a:t>回以上、自己評価と外部評価を</a:t>
            </a:r>
            <a:r>
              <a:rPr lang="ja-JP" altLang="ja-JP" sz="1600" dirty="0" smtClean="0">
                <a:latin typeface="游ゴシック" panose="020B0400000000000000" pitchFamily="50" charset="-128"/>
                <a:ea typeface="游ゴシック" panose="020B0400000000000000" pitchFamily="50" charset="-128"/>
              </a:rPr>
              <a:t>行うこと。また、自己評価結果及び外部評価結果は、利用者及び利用者の家族へ提供するとともに、介護サービス情報公表システムの活用、法人のホームページへの掲載、事業所内の外部の者にも確認しやすい場所への掲示等により公表すること</a:t>
            </a:r>
            <a:r>
              <a:rPr lang="ja-JP" altLang="en-US" sz="1600" dirty="0" smtClean="0">
                <a:latin typeface="游ゴシック" panose="020B0400000000000000" pitchFamily="50" charset="-128"/>
                <a:ea typeface="游ゴシック" panose="020B0400000000000000" pitchFamily="50" charset="-128"/>
              </a:rPr>
              <a:t>。</a:t>
            </a:r>
            <a:endParaRPr lang="ja-JP" altLang="ja-JP" sz="1600" dirty="0" smtClean="0">
              <a:latin typeface="游ゴシック" panose="020B0400000000000000" pitchFamily="50" charset="-128"/>
              <a:ea typeface="游ゴシック" panose="020B0400000000000000" pitchFamily="50" charset="-128"/>
            </a:endParaRPr>
          </a:p>
          <a:p>
            <a:endParaRPr kumimoji="1" lang="en-US" altLang="ja-JP" sz="1600" dirty="0" smtClean="0">
              <a:latin typeface="游ゴシック" panose="020B0400000000000000" pitchFamily="50" charset="-128"/>
              <a:ea typeface="游ゴシック" panose="020B0400000000000000" pitchFamily="50" charset="-128"/>
            </a:endParaRPr>
          </a:p>
          <a:p>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endParaRPr kumimoji="1" lang="en-US" altLang="ja-JP" sz="140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endParaRPr kumimoji="1" lang="ja-JP" altLang="en-US" sz="800" dirty="0" smtClean="0">
              <a:latin typeface="游ゴシック" panose="020B0400000000000000" pitchFamily="50" charset="-128"/>
              <a:ea typeface="游ゴシック" panose="020B0400000000000000" pitchFamily="50" charset="-128"/>
            </a:endParaRPr>
          </a:p>
        </p:txBody>
      </p:sp>
      <p:sp>
        <p:nvSpPr>
          <p:cNvPr id="6" name="タイトル 1"/>
          <p:cNvSpPr txBox="1">
            <a:spLocks/>
          </p:cNvSpPr>
          <p:nvPr/>
        </p:nvSpPr>
        <p:spPr>
          <a:xfrm>
            <a:off x="518160" y="6433066"/>
            <a:ext cx="11469187" cy="424934"/>
          </a:xfrm>
          <a:prstGeom prst="rect">
            <a:avLst/>
          </a:prstGeom>
        </p:spPr>
        <p:txBody>
          <a:bodyPr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r"/>
            <a:r>
              <a:rPr lang="ja-JP" altLang="en-US" sz="2000" dirty="0" smtClean="0">
                <a:solidFill>
                  <a:schemeClr val="tx1">
                    <a:lumMod val="85000"/>
                    <a:lumOff val="15000"/>
                  </a:schemeClr>
                </a:solidFill>
                <a:latin typeface="游ゴシック" panose="020B0400000000000000" pitchFamily="50" charset="-128"/>
                <a:ea typeface="游ゴシック" panose="020B0400000000000000" pitchFamily="50" charset="-128"/>
              </a:rPr>
              <a:t>地域密着型サービス事業者の主な指導事項</a:t>
            </a:r>
            <a:endParaRPr lang="ja-JP" altLang="en-US" sz="200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8" name="角丸四角形 7"/>
          <p:cNvSpPr/>
          <p:nvPr/>
        </p:nvSpPr>
        <p:spPr>
          <a:xfrm>
            <a:off x="508635" y="943596"/>
            <a:ext cx="1672045" cy="3365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b="1" dirty="0" smtClean="0">
                <a:solidFill>
                  <a:schemeClr val="tx1">
                    <a:lumMod val="85000"/>
                    <a:lumOff val="15000"/>
                  </a:schemeClr>
                </a:solidFill>
                <a:latin typeface="游ゴシック" panose="020B0400000000000000" pitchFamily="50" charset="-128"/>
                <a:ea typeface="游ゴシック" panose="020B0400000000000000" pitchFamily="50" charset="-128"/>
              </a:rPr>
              <a:t>指導事例</a:t>
            </a:r>
            <a:endParaRPr kumimoji="1" lang="en-US" altLang="ja-JP"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7" name="正方形/長方形 6"/>
          <p:cNvSpPr/>
          <p:nvPr/>
        </p:nvSpPr>
        <p:spPr>
          <a:xfrm>
            <a:off x="440641" y="2915766"/>
            <a:ext cx="11155680" cy="3321300"/>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endParaRPr kumimoji="1" lang="en-US" altLang="ja-JP" sz="1600" dirty="0" smtClean="0">
              <a:latin typeface="游ゴシック" panose="020B0400000000000000" pitchFamily="50" charset="-128"/>
              <a:ea typeface="游ゴシック" panose="020B0400000000000000" pitchFamily="50" charset="-128"/>
            </a:endParaRPr>
          </a:p>
          <a:p>
            <a:r>
              <a:rPr kumimoji="1" lang="ja-JP" altLang="en-US" sz="1600" dirty="0" smtClean="0">
                <a:latin typeface="游ゴシック" panose="020B0400000000000000" pitchFamily="50" charset="-128"/>
                <a:ea typeface="游ゴシック" panose="020B0400000000000000" pitchFamily="50" charset="-128"/>
              </a:rPr>
              <a:t>●１年に１回以上、サービスの改善及び質の向上を目的として、各事業所が自ら提供するサービスについて評価・点検（自己評価）を行うとともに、当該自己評価結果について、（</a:t>
            </a:r>
            <a:r>
              <a:rPr kumimoji="1" lang="ja-JP" altLang="en-US" sz="1600" dirty="0" smtClean="0">
                <a:solidFill>
                  <a:schemeClr val="tx1">
                    <a:lumMod val="85000"/>
                    <a:lumOff val="15000"/>
                  </a:schemeClr>
                </a:solidFill>
                <a:latin typeface="游ゴシック" panose="020B0400000000000000" pitchFamily="50" charset="-128"/>
                <a:ea typeface="游ゴシック" panose="020B0400000000000000" pitchFamily="50" charset="-128"/>
              </a:rPr>
              <a:t>介護</a:t>
            </a:r>
            <a:r>
              <a:rPr kumimoji="1" lang="ja-JP" altLang="en-US" sz="1600" dirty="0">
                <a:solidFill>
                  <a:schemeClr val="tx1">
                    <a:lumMod val="85000"/>
                    <a:lumOff val="15000"/>
                  </a:schemeClr>
                </a:solidFill>
                <a:latin typeface="游ゴシック" panose="020B0400000000000000" pitchFamily="50" charset="-128"/>
                <a:ea typeface="游ゴシック" panose="020B0400000000000000" pitchFamily="50" charset="-128"/>
              </a:rPr>
              <a:t>・医療連携推進</a:t>
            </a:r>
            <a:r>
              <a:rPr kumimoji="1" lang="ja-JP" altLang="en-US" sz="1600" dirty="0" smtClean="0">
                <a:solidFill>
                  <a:schemeClr val="tx1">
                    <a:lumMod val="85000"/>
                    <a:lumOff val="15000"/>
                  </a:schemeClr>
                </a:solidFill>
                <a:latin typeface="游ゴシック" panose="020B0400000000000000" pitchFamily="50" charset="-128"/>
                <a:ea typeface="游ゴシック" panose="020B0400000000000000" pitchFamily="50" charset="-128"/>
              </a:rPr>
              <a:t>会議）</a:t>
            </a:r>
            <a:r>
              <a:rPr kumimoji="1" lang="ja-JP" altLang="en-US" sz="1600" dirty="0" smtClean="0">
                <a:latin typeface="游ゴシック" panose="020B0400000000000000" pitchFamily="50" charset="-128"/>
                <a:ea typeface="游ゴシック" panose="020B0400000000000000" pitchFamily="50" charset="-128"/>
              </a:rPr>
              <a:t>運営推進会議において第三者の観点からサービスの評価（外部評価）を行うこと。</a:t>
            </a:r>
            <a:endParaRPr kumimoji="1" lang="en-US" altLang="ja-JP" sz="1600" dirty="0" smtClean="0">
              <a:latin typeface="游ゴシック" panose="020B0400000000000000" pitchFamily="50" charset="-128"/>
              <a:ea typeface="游ゴシック" panose="020B0400000000000000" pitchFamily="50" charset="-128"/>
            </a:endParaRPr>
          </a:p>
          <a:p>
            <a:r>
              <a:rPr lang="ja-JP" altLang="en-US" sz="1600" dirty="0" smtClean="0">
                <a:latin typeface="游ゴシック" panose="020B0400000000000000" pitchFamily="50" charset="-128"/>
                <a:ea typeface="游ゴシック" panose="020B0400000000000000" pitchFamily="50" charset="-128"/>
              </a:rPr>
              <a:t>●</a:t>
            </a:r>
            <a:r>
              <a:rPr lang="ja-JP" altLang="ja-JP" sz="1600" dirty="0" smtClean="0">
                <a:latin typeface="游ゴシック" panose="020B0400000000000000" pitchFamily="50" charset="-128"/>
                <a:ea typeface="游ゴシック" panose="020B0400000000000000" pitchFamily="50" charset="-128"/>
              </a:rPr>
              <a:t>外部</a:t>
            </a:r>
            <a:r>
              <a:rPr lang="ja-JP" altLang="ja-JP" sz="1600" dirty="0">
                <a:latin typeface="游ゴシック" panose="020B0400000000000000" pitchFamily="50" charset="-128"/>
                <a:ea typeface="游ゴシック" panose="020B0400000000000000" pitchFamily="50" charset="-128"/>
              </a:rPr>
              <a:t>評価を行う運営推進会議は</a:t>
            </a:r>
            <a:r>
              <a:rPr lang="ja-JP" altLang="ja-JP" sz="1600" dirty="0" smtClean="0">
                <a:latin typeface="游ゴシック" panose="020B0400000000000000" pitchFamily="50" charset="-128"/>
                <a:ea typeface="游ゴシック" panose="020B0400000000000000" pitchFamily="50" charset="-128"/>
              </a:rPr>
              <a:t>、</a:t>
            </a:r>
            <a:r>
              <a:rPr lang="ja-JP" altLang="en-US" sz="1600" dirty="0">
                <a:latin typeface="游ゴシック" panose="020B0400000000000000" pitchFamily="50" charset="-128"/>
                <a:ea typeface="游ゴシック" panose="020B0400000000000000" pitchFamily="50" charset="-128"/>
              </a:rPr>
              <a:t>各事業所</a:t>
            </a:r>
            <a:r>
              <a:rPr lang="ja-JP" altLang="ja-JP" sz="1600" dirty="0" smtClean="0">
                <a:latin typeface="游ゴシック" panose="020B0400000000000000" pitchFamily="50" charset="-128"/>
                <a:ea typeface="游ゴシック" panose="020B0400000000000000" pitchFamily="50" charset="-128"/>
              </a:rPr>
              <a:t>単独</a:t>
            </a:r>
            <a:r>
              <a:rPr lang="ja-JP" altLang="ja-JP" sz="1600" dirty="0">
                <a:latin typeface="游ゴシック" panose="020B0400000000000000" pitchFamily="50" charset="-128"/>
                <a:ea typeface="游ゴシック" panose="020B0400000000000000" pitchFamily="50" charset="-128"/>
              </a:rPr>
              <a:t>で行うこと</a:t>
            </a:r>
            <a:r>
              <a:rPr lang="ja-JP" altLang="ja-JP" dirty="0" smtClean="0">
                <a:latin typeface="游ゴシック" panose="020B0400000000000000" pitchFamily="50" charset="-128"/>
                <a:ea typeface="游ゴシック" panose="020B0400000000000000" pitchFamily="50" charset="-128"/>
              </a:rPr>
              <a:t>。</a:t>
            </a:r>
            <a:endParaRPr lang="en-US" altLang="ja-JP" dirty="0" smtClean="0">
              <a:latin typeface="游ゴシック" panose="020B0400000000000000" pitchFamily="50" charset="-128"/>
              <a:ea typeface="游ゴシック" panose="020B0400000000000000" pitchFamily="50" charset="-128"/>
            </a:endParaRPr>
          </a:p>
          <a:p>
            <a:r>
              <a:rPr lang="ja-JP" altLang="en-US" sz="1600" dirty="0" smtClean="0">
                <a:latin typeface="游ゴシック" panose="020B0400000000000000" pitchFamily="50" charset="-128"/>
                <a:ea typeface="游ゴシック" panose="020B0400000000000000" pitchFamily="50" charset="-128"/>
              </a:rPr>
              <a:t>●自己評価結果及び外部評価結果は、利用者及び利用者の家族へ提供するとともに、介護サービス情報公開システムの活用、法人のホームページの掲載、事業所内の者にも確認しやすい場所へ掲示等により公表すること。</a:t>
            </a:r>
            <a:endParaRPr lang="en-US" altLang="ja-JP" sz="1600" dirty="0" smtClean="0">
              <a:latin typeface="游ゴシック" panose="020B0400000000000000" pitchFamily="50" charset="-128"/>
              <a:ea typeface="游ゴシック" panose="020B0400000000000000" pitchFamily="50" charset="-128"/>
            </a:endParaRPr>
          </a:p>
          <a:p>
            <a:r>
              <a:rPr lang="ja-JP" altLang="en-US" sz="1600" dirty="0" smtClean="0">
                <a:latin typeface="游ゴシック" panose="020B0400000000000000" pitchFamily="50" charset="-128"/>
                <a:ea typeface="游ゴシック" panose="020B0400000000000000" pitchFamily="50" charset="-128"/>
              </a:rPr>
              <a:t>●</a:t>
            </a:r>
            <a:r>
              <a:rPr lang="ja-JP" altLang="ja-JP" sz="1600" dirty="0">
                <a:latin typeface="游ゴシック" panose="020B0400000000000000" pitchFamily="50" charset="-128"/>
                <a:ea typeface="游ゴシック" panose="020B0400000000000000" pitchFamily="50" charset="-128"/>
              </a:rPr>
              <a:t>自己評価について、他の従業者の振り返り結果を当該事業所の従業者が相互に確認しながら、現状の課題や質の向上に向けて必要となる取組等について話し合いを行うことにより、当該事業所として提供するサービスについて個々の従業者の問題意識を向上させ、事業所全体の質の向上につなげていくことを目指すものとなって</a:t>
            </a:r>
            <a:r>
              <a:rPr lang="ja-JP" altLang="ja-JP" sz="1600" dirty="0" smtClean="0">
                <a:latin typeface="游ゴシック" panose="020B0400000000000000" pitchFamily="50" charset="-128"/>
                <a:ea typeface="游ゴシック" panose="020B0400000000000000" pitchFamily="50" charset="-128"/>
              </a:rPr>
              <a:t>い</a:t>
            </a:r>
            <a:r>
              <a:rPr lang="ja-JP" altLang="en-US" sz="1600" dirty="0" smtClean="0">
                <a:latin typeface="游ゴシック" panose="020B0400000000000000" pitchFamily="50" charset="-128"/>
                <a:ea typeface="游ゴシック" panose="020B0400000000000000" pitchFamily="50" charset="-128"/>
              </a:rPr>
              <a:t>ること。</a:t>
            </a:r>
            <a:endParaRPr lang="en-US" altLang="ja-JP" sz="1600" dirty="0" smtClean="0">
              <a:latin typeface="游ゴシック" panose="020B0400000000000000" pitchFamily="50" charset="-128"/>
              <a:ea typeface="游ゴシック" panose="020B0400000000000000" pitchFamily="50" charset="-128"/>
            </a:endParaRPr>
          </a:p>
          <a:p>
            <a:r>
              <a:rPr lang="ja-JP" altLang="en-US" sz="1600" dirty="0" smtClean="0">
                <a:latin typeface="游ゴシック" panose="020B0400000000000000" pitchFamily="50" charset="-128"/>
                <a:ea typeface="游ゴシック" panose="020B0400000000000000" pitchFamily="50" charset="-128"/>
              </a:rPr>
              <a:t>●</a:t>
            </a:r>
            <a:r>
              <a:rPr lang="ja-JP" altLang="ja-JP" sz="1600" dirty="0">
                <a:latin typeface="游ゴシック" panose="020B0400000000000000" pitchFamily="50" charset="-128"/>
                <a:ea typeface="游ゴシック" panose="020B0400000000000000" pitchFamily="50" charset="-128"/>
              </a:rPr>
              <a:t>外部評価は、運営推進会議において、当該事業所が行った自己評価に基づき、当該事業所で提供されているサービスの内容や課題等について共有を図るとともに、利用者、地域住民の代表者等が第三者の観点から評価を行うことにより、新たな課題や改善点を明らかにしていますか。</a:t>
            </a:r>
          </a:p>
          <a:p>
            <a:endParaRPr lang="ja-JP" altLang="ja-JP" sz="1600" dirty="0"/>
          </a:p>
          <a:p>
            <a:endParaRPr kumimoji="1" lang="en-US" altLang="ja-JP" sz="800" dirty="0">
              <a:latin typeface="游ゴシック" panose="020B0400000000000000" pitchFamily="50" charset="-128"/>
              <a:ea typeface="游ゴシック" panose="020B0400000000000000" pitchFamily="50" charset="-128"/>
            </a:endParaRPr>
          </a:p>
        </p:txBody>
      </p:sp>
      <p:sp>
        <p:nvSpPr>
          <p:cNvPr id="10" name="角丸四角形 9"/>
          <p:cNvSpPr/>
          <p:nvPr/>
        </p:nvSpPr>
        <p:spPr>
          <a:xfrm>
            <a:off x="508635" y="2760006"/>
            <a:ext cx="2405514" cy="3365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solidFill>
                  <a:schemeClr val="tx1">
                    <a:lumMod val="85000"/>
                    <a:lumOff val="15000"/>
                  </a:schemeClr>
                </a:solidFill>
                <a:latin typeface="游ゴシック" panose="020B0400000000000000" pitchFamily="50" charset="-128"/>
                <a:ea typeface="游ゴシック" panose="020B0400000000000000" pitchFamily="50" charset="-128"/>
              </a:rPr>
              <a:t>改善の</a:t>
            </a:r>
            <a:r>
              <a:rPr kumimoji="1" lang="ja-JP" altLang="en-US" b="1" dirty="0" smtClean="0">
                <a:solidFill>
                  <a:schemeClr val="tx1">
                    <a:lumMod val="85000"/>
                    <a:lumOff val="15000"/>
                  </a:schemeClr>
                </a:solidFill>
                <a:latin typeface="游ゴシック" panose="020B0400000000000000" pitchFamily="50" charset="-128"/>
                <a:ea typeface="游ゴシック" panose="020B0400000000000000" pitchFamily="50" charset="-128"/>
              </a:rPr>
              <a:t>ポイント</a:t>
            </a:r>
            <a:endParaRPr kumimoji="1" lang="ja-JP" altLang="en-US"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213512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19</a:t>
            </a:fld>
            <a:endParaRPr kumimoji="1" lang="ja-JP" altLang="en-US" dirty="0"/>
          </a:p>
        </p:txBody>
      </p:sp>
      <p:sp>
        <p:nvSpPr>
          <p:cNvPr id="7" name="コンテンツ プレースホルダー 4"/>
          <p:cNvSpPr txBox="1">
            <a:spLocks/>
          </p:cNvSpPr>
          <p:nvPr/>
        </p:nvSpPr>
        <p:spPr>
          <a:xfrm>
            <a:off x="1559496" y="1772816"/>
            <a:ext cx="9073008" cy="3816424"/>
          </a:xfrm>
          <a:prstGeom prst="rect">
            <a:avLst/>
          </a:prstGeom>
          <a:solidFill>
            <a:srgbClr val="CCECFF"/>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ja-JP" altLang="en-US" sz="2400" dirty="0"/>
              <a:t>居宅サービス</a:t>
            </a:r>
            <a:r>
              <a:rPr lang="ja-JP" altLang="en-US" sz="2400" dirty="0" smtClean="0"/>
              <a:t>担当</a:t>
            </a:r>
            <a:r>
              <a:rPr lang="ja-JP" altLang="en-US" sz="2400" dirty="0"/>
              <a:t> </a:t>
            </a:r>
            <a:r>
              <a:rPr lang="ja-JP" altLang="en-US" sz="2400" dirty="0" smtClean="0"/>
              <a:t>                </a:t>
            </a:r>
            <a:r>
              <a:rPr lang="en-US" altLang="ja-JP" sz="2400" dirty="0" smtClean="0"/>
              <a:t>06-6155-4668</a:t>
            </a:r>
            <a:endParaRPr lang="en-US" altLang="ja-JP" sz="2400" dirty="0"/>
          </a:p>
          <a:p>
            <a:pPr marL="0" indent="0">
              <a:buNone/>
            </a:pPr>
            <a:r>
              <a:rPr lang="ja-JP" altLang="en-US" sz="2400" dirty="0"/>
              <a:t>地域密着型サービス</a:t>
            </a:r>
            <a:r>
              <a:rPr lang="ja-JP" altLang="en-US" sz="2400" dirty="0" smtClean="0"/>
              <a:t>担当    </a:t>
            </a:r>
            <a:r>
              <a:rPr lang="en-US" altLang="ja-JP" sz="2400" dirty="0" smtClean="0"/>
              <a:t>06-6155-4667</a:t>
            </a:r>
            <a:endParaRPr lang="en-US" altLang="ja-JP" sz="2400" dirty="0"/>
          </a:p>
          <a:p>
            <a:pPr marL="0" indent="0">
              <a:buNone/>
            </a:pPr>
            <a:r>
              <a:rPr lang="ja-JP" altLang="en-US" sz="2400" dirty="0"/>
              <a:t>施設サービス担当　　　　</a:t>
            </a:r>
            <a:r>
              <a:rPr lang="ja-JP" altLang="en-US" sz="2400" dirty="0" smtClean="0"/>
              <a:t>     </a:t>
            </a:r>
            <a:r>
              <a:rPr lang="en-US" altLang="ja-JP" sz="2400" dirty="0" smtClean="0"/>
              <a:t>06-6105-8009</a:t>
            </a:r>
            <a:r>
              <a:rPr lang="ja-JP" altLang="en-US" sz="2400" dirty="0"/>
              <a:t>　</a:t>
            </a:r>
            <a:endParaRPr lang="en-US" altLang="ja-JP" sz="2400" dirty="0"/>
          </a:p>
          <a:p>
            <a:pPr marL="0" indent="0">
              <a:buNone/>
            </a:pPr>
            <a:r>
              <a:rPr lang="ja-JP" altLang="en-US" sz="2400" dirty="0"/>
              <a:t>メールアドレス　　　　　</a:t>
            </a:r>
            <a:r>
              <a:rPr lang="en-US" altLang="ja-JP" sz="2400" dirty="0"/>
              <a:t>fsk-kaigo@city.suita.osaka.jp</a:t>
            </a:r>
          </a:p>
        </p:txBody>
      </p:sp>
      <p:sp>
        <p:nvSpPr>
          <p:cNvPr id="4" name="Rectangle 1"/>
          <p:cNvSpPr>
            <a:spLocks noGrp="1"/>
          </p:cNvSpPr>
          <p:nvPr>
            <p:ph type="title"/>
          </p:nvPr>
        </p:nvSpPr>
        <p:spPr>
          <a:xfrm>
            <a:off x="2209800" y="227930"/>
            <a:ext cx="8134672" cy="1112838"/>
          </a:xfrm>
        </p:spPr>
        <p:txBody>
          <a:bodyPr>
            <a:noAutofit/>
          </a:bodyPr>
          <a:lstStyle/>
          <a:p>
            <a:r>
              <a:rPr lang="ja-JP" altLang="en-US" sz="2800" b="1" dirty="0"/>
              <a:t>福祉指導監査室への問い合わせについて</a:t>
            </a:r>
            <a:endParaRPr lang="en-US" sz="2800" b="1" dirty="0"/>
          </a:p>
        </p:txBody>
      </p:sp>
    </p:spTree>
    <p:extLst>
      <p:ext uri="{BB962C8B-B14F-4D97-AF65-F5344CB8AC3E}">
        <p14:creationId xmlns:p14="http://schemas.microsoft.com/office/powerpoint/2010/main" val="52311107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808523" y="108213"/>
            <a:ext cx="10058400" cy="371628"/>
          </a:xfrm>
          <a:prstGeom prst="rect">
            <a:avLst/>
          </a:prstGeom>
        </p:spPr>
        <p:txBody>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dirty="0" smtClean="0">
                <a:solidFill>
                  <a:schemeClr val="tx1">
                    <a:lumMod val="85000"/>
                    <a:lumOff val="15000"/>
                  </a:schemeClr>
                </a:solidFill>
                <a:latin typeface="游ゴシック" panose="020B0400000000000000" pitchFamily="50" charset="-128"/>
                <a:ea typeface="游ゴシック" panose="020B0400000000000000" pitchFamily="50" charset="-128"/>
              </a:rPr>
              <a:t>目次</a:t>
            </a:r>
            <a:endParaRPr lang="ja-JP" altLang="en-US" sz="280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3" name="コンテンツ プレースホルダー 2"/>
          <p:cNvSpPr txBox="1">
            <a:spLocks/>
          </p:cNvSpPr>
          <p:nvPr/>
        </p:nvSpPr>
        <p:spPr>
          <a:xfrm>
            <a:off x="808523" y="479841"/>
            <a:ext cx="10058400" cy="5872739"/>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r>
              <a:rPr lang="ja-JP" altLang="en-US" sz="14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１</a:t>
            </a:r>
            <a:r>
              <a:rPr lang="ja-JP" altLang="en-US" sz="16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、人員基準欠如について</a:t>
            </a:r>
            <a:r>
              <a:rPr lang="ja-JP" altLang="en-US" sz="14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（地域密着型サービス共通）</a:t>
            </a:r>
            <a:endParaRPr lang="en-US" altLang="ja-JP" sz="1400" u="dotted"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r>
              <a:rPr lang="ja-JP" altLang="en-US" sz="16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２、他市町村の被保険者の利用について</a:t>
            </a:r>
            <a:r>
              <a:rPr lang="ja-JP" altLang="en-US" sz="14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（地域密着型サービス共通）</a:t>
            </a:r>
          </a:p>
          <a:p>
            <a:r>
              <a:rPr lang="ja-JP" altLang="en-US" sz="16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３、各種マニュアルの整備について</a:t>
            </a:r>
            <a:r>
              <a:rPr lang="ja-JP" altLang="en-US" sz="14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（地域密着型サービス共通）</a:t>
            </a:r>
          </a:p>
          <a:p>
            <a:r>
              <a:rPr lang="ja-JP" altLang="en-US" sz="16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４、計画の作成について</a:t>
            </a:r>
            <a:r>
              <a:rPr lang="ja-JP" altLang="en-US" sz="14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（認知症対応型共同生活介護、小規模多機能型居宅介護、地域密着型介護老人福祉施設入所者生活介護）</a:t>
            </a:r>
            <a:endParaRPr lang="ja-JP" altLang="en-US" sz="1600" u="dotted"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r>
              <a:rPr lang="ja-JP" altLang="en-US" sz="16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５、身体拘束廃止未実施減算について</a:t>
            </a:r>
            <a:r>
              <a:rPr lang="ja-JP" altLang="en-US" sz="14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r>
              <a:rPr lang="zh-TW" altLang="en-US" sz="14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認知症対応型共同生活介護、地域密着型介護老人福祉施設入所者生活介護</a:t>
            </a:r>
            <a:r>
              <a:rPr lang="ja-JP" altLang="en-US" sz="1400" u="dotted" dirty="0" err="1">
                <a:solidFill>
                  <a:schemeClr val="tx1">
                    <a:lumMod val="85000"/>
                    <a:lumOff val="15000"/>
                  </a:schemeClr>
                </a:solidFill>
                <a:latin typeface="游ゴシック" panose="020B0400000000000000" pitchFamily="50" charset="-128"/>
                <a:ea typeface="游ゴシック" panose="020B0400000000000000" pitchFamily="50" charset="-128"/>
              </a:rPr>
              <a:t>、</a:t>
            </a:r>
            <a:r>
              <a:rPr lang="ja-JP" altLang="en-US" sz="1400" u="dotted" dirty="0">
                <a:solidFill>
                  <a:schemeClr val="tx1">
                    <a:lumMod val="85000"/>
                    <a:lumOff val="15000"/>
                  </a:schemeClr>
                </a:solidFill>
                <a:latin typeface="游ゴシック" panose="020B0400000000000000" pitchFamily="50" charset="-128"/>
                <a:ea typeface="游ゴシック" panose="020B0400000000000000" pitchFamily="50" charset="-128"/>
              </a:rPr>
              <a:t>小規模多機能型居宅</a:t>
            </a:r>
            <a:r>
              <a:rPr lang="ja-JP" altLang="en-US" sz="14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介護、</a:t>
            </a:r>
            <a:r>
              <a:rPr lang="ja-JP" altLang="en-US" sz="1400" u="dotted" dirty="0">
                <a:solidFill>
                  <a:schemeClr val="tx1">
                    <a:lumMod val="85000"/>
                    <a:lumOff val="15000"/>
                  </a:schemeClr>
                </a:solidFill>
                <a:latin typeface="游ゴシック" panose="020B0400000000000000" pitchFamily="50" charset="-128"/>
                <a:ea typeface="游ゴシック" panose="020B0400000000000000" pitchFamily="50" charset="-128"/>
              </a:rPr>
              <a:t>看護小規模多機能型居宅介護</a:t>
            </a:r>
            <a:r>
              <a:rPr lang="ja-JP" altLang="en-US" sz="14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endParaRPr lang="en-US" altLang="ja-JP" sz="1600" u="dotted"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r>
              <a:rPr lang="ja-JP" altLang="en-US" sz="16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６、人員配置について</a:t>
            </a:r>
            <a:r>
              <a:rPr lang="ja-JP" altLang="en-US" sz="14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（地域密着型通所介護）</a:t>
            </a:r>
            <a:endParaRPr lang="en-US" altLang="ja-JP" sz="1400" u="dotted"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r>
              <a:rPr lang="ja-JP" altLang="en-US" sz="16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７、所要時間とサービス提供時間について</a:t>
            </a:r>
            <a:r>
              <a:rPr lang="ja-JP" altLang="en-US" sz="14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（通いサービス共通）</a:t>
            </a:r>
          </a:p>
          <a:p>
            <a:r>
              <a:rPr lang="ja-JP" altLang="en-US" sz="16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８、送迎記録について</a:t>
            </a:r>
            <a:r>
              <a:rPr lang="ja-JP" altLang="en-US" sz="14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（通いサービス共通）</a:t>
            </a:r>
          </a:p>
          <a:p>
            <a:r>
              <a:rPr lang="ja-JP" altLang="en-US" sz="16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９、事業所外におけるサービスの提供について</a:t>
            </a:r>
            <a:r>
              <a:rPr lang="ja-JP" altLang="en-US" sz="14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（通いサービス共通）</a:t>
            </a:r>
          </a:p>
          <a:p>
            <a:r>
              <a:rPr lang="en-US" altLang="ja-JP" sz="16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10</a:t>
            </a:r>
            <a:r>
              <a:rPr lang="ja-JP" altLang="en-US" sz="1600" u="dotted" dirty="0" err="1" smtClean="0">
                <a:solidFill>
                  <a:schemeClr val="tx1">
                    <a:lumMod val="85000"/>
                    <a:lumOff val="15000"/>
                  </a:schemeClr>
                </a:solidFill>
                <a:latin typeface="游ゴシック" panose="020B0400000000000000" pitchFamily="50" charset="-128"/>
                <a:ea typeface="游ゴシック" panose="020B0400000000000000" pitchFamily="50" charset="-128"/>
              </a:rPr>
              <a:t>、</a:t>
            </a:r>
            <a:r>
              <a:rPr lang="ja-JP" altLang="en-US" sz="16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認知症高齢者の日常生活自立度の判定</a:t>
            </a:r>
            <a:r>
              <a:rPr lang="ja-JP" altLang="en-US" sz="14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（地域密着型通所介護、認知症対応型共同生活介護、地域密着型介護老人福祉施設入所者生活介護）</a:t>
            </a:r>
            <a:endParaRPr lang="ja-JP" altLang="en-US" sz="1600" u="dotted"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r>
              <a:rPr lang="en-US" altLang="ja-JP" sz="16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11</a:t>
            </a:r>
            <a:r>
              <a:rPr lang="ja-JP" altLang="en-US" sz="1600" u="dotted" dirty="0" err="1" smtClean="0">
                <a:solidFill>
                  <a:schemeClr val="tx1">
                    <a:lumMod val="85000"/>
                    <a:lumOff val="15000"/>
                  </a:schemeClr>
                </a:solidFill>
                <a:latin typeface="游ゴシック" panose="020B0400000000000000" pitchFamily="50" charset="-128"/>
                <a:ea typeface="游ゴシック" panose="020B0400000000000000" pitchFamily="50" charset="-128"/>
              </a:rPr>
              <a:t>、</a:t>
            </a:r>
            <a:r>
              <a:rPr lang="ja-JP" altLang="en-US" sz="16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人員配置について</a:t>
            </a:r>
            <a:r>
              <a:rPr lang="ja-JP" altLang="en-US" sz="14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（認知症対応型共同生活介護）</a:t>
            </a:r>
            <a:endParaRPr lang="en-US" altLang="ja-JP" sz="1400" u="dotted"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r>
              <a:rPr lang="en-US" altLang="ja-JP" sz="16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12</a:t>
            </a:r>
            <a:r>
              <a:rPr lang="ja-JP" altLang="en-US" sz="1600" u="dotted" dirty="0" err="1" smtClean="0">
                <a:solidFill>
                  <a:schemeClr val="tx1">
                    <a:lumMod val="85000"/>
                    <a:lumOff val="15000"/>
                  </a:schemeClr>
                </a:solidFill>
                <a:latin typeface="游ゴシック" panose="020B0400000000000000" pitchFamily="50" charset="-128"/>
                <a:ea typeface="游ゴシック" panose="020B0400000000000000" pitchFamily="50" charset="-128"/>
              </a:rPr>
              <a:t>、</a:t>
            </a:r>
            <a:r>
              <a:rPr lang="ja-JP" altLang="en-US" sz="16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運営推進会議、介護・医療連携推進会議について</a:t>
            </a:r>
            <a:r>
              <a:rPr lang="ja-JP" altLang="en-US" sz="14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（地域密着型サービス共通）</a:t>
            </a:r>
            <a:endParaRPr lang="en-US" altLang="ja-JP" sz="1400" u="dotted"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r>
              <a:rPr lang="en-US" altLang="ja-JP" sz="16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13</a:t>
            </a:r>
            <a:r>
              <a:rPr lang="ja-JP" altLang="en-US" sz="1600" u="dotted" dirty="0" err="1" smtClean="0">
                <a:solidFill>
                  <a:schemeClr val="tx1">
                    <a:lumMod val="85000"/>
                    <a:lumOff val="15000"/>
                  </a:schemeClr>
                </a:solidFill>
                <a:latin typeface="游ゴシック" panose="020B0400000000000000" pitchFamily="50" charset="-128"/>
                <a:ea typeface="游ゴシック" panose="020B0400000000000000" pitchFamily="50" charset="-128"/>
              </a:rPr>
              <a:t>、</a:t>
            </a:r>
            <a:r>
              <a:rPr lang="ja-JP" altLang="en-US" sz="16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自己評価、外部評価について</a:t>
            </a:r>
            <a:r>
              <a:rPr lang="ja-JP" altLang="en-US" sz="14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（認知症対応型共同生活介護、小規模多機能型居宅介護、看護小規模多機能型居宅介護、定期巡回随時対応型訪問介護看護</a:t>
            </a:r>
            <a:r>
              <a:rPr lang="ja-JP" altLang="en-US" sz="16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p>
          <a:p>
            <a:endParaRPr lang="en-US" altLang="ja-JP" sz="1800" u="dotted"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p:txBody>
      </p:sp>
      <p:cxnSp>
        <p:nvCxnSpPr>
          <p:cNvPr id="5" name="直線コネクタ 4"/>
          <p:cNvCxnSpPr/>
          <p:nvPr/>
        </p:nvCxnSpPr>
        <p:spPr>
          <a:xfrm>
            <a:off x="808523" y="479841"/>
            <a:ext cx="10533246" cy="0"/>
          </a:xfrm>
          <a:prstGeom prst="line">
            <a:avLst/>
          </a:prstGeom>
        </p:spPr>
        <p:style>
          <a:lnRef idx="1">
            <a:schemeClr val="dk1"/>
          </a:lnRef>
          <a:fillRef idx="0">
            <a:schemeClr val="dk1"/>
          </a:fillRef>
          <a:effectRef idx="0">
            <a:schemeClr val="dk1"/>
          </a:effectRef>
          <a:fontRef idx="minor">
            <a:schemeClr val="tx1"/>
          </a:fontRef>
        </p:style>
      </p:cxnSp>
      <p:sp>
        <p:nvSpPr>
          <p:cNvPr id="6" name="タイトル 1"/>
          <p:cNvSpPr txBox="1">
            <a:spLocks/>
          </p:cNvSpPr>
          <p:nvPr/>
        </p:nvSpPr>
        <p:spPr>
          <a:xfrm>
            <a:off x="518160" y="6433066"/>
            <a:ext cx="11469187" cy="424934"/>
          </a:xfrm>
          <a:prstGeom prst="rect">
            <a:avLst/>
          </a:prstGeom>
        </p:spPr>
        <p:txBody>
          <a:bodyPr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r"/>
            <a:r>
              <a:rPr lang="ja-JP" altLang="en-US" sz="2000" dirty="0" smtClean="0">
                <a:solidFill>
                  <a:schemeClr val="tx1">
                    <a:lumMod val="85000"/>
                    <a:lumOff val="15000"/>
                  </a:schemeClr>
                </a:solidFill>
                <a:latin typeface="游ゴシック" panose="020B0400000000000000" pitchFamily="50" charset="-128"/>
                <a:ea typeface="游ゴシック" panose="020B0400000000000000" pitchFamily="50" charset="-128"/>
              </a:rPr>
              <a:t>地域密着型サービス事業者の主な指導事項</a:t>
            </a:r>
            <a:endParaRPr lang="ja-JP" altLang="en-US" sz="200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6680137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582615" y="238336"/>
            <a:ext cx="9117623" cy="498452"/>
          </a:xfrm>
        </p:spPr>
        <p:txBody>
          <a:bodyPr>
            <a:noAutofit/>
          </a:bodyPr>
          <a:lstStyle/>
          <a:p>
            <a:r>
              <a:rPr lang="ja-JP" altLang="en-US" sz="2400" b="1" dirty="0"/>
              <a:t>電子申込システムで集団指導の受講報告を御提出いただく際のお願い</a:t>
            </a:r>
            <a:endParaRPr lang="en-US" sz="2400" b="1" dirty="0"/>
          </a:p>
        </p:txBody>
      </p:sp>
      <p:sp>
        <p:nvSpPr>
          <p:cNvPr id="7" name="コンテンツ プレースホルダー 4"/>
          <p:cNvSpPr txBox="1">
            <a:spLocks/>
          </p:cNvSpPr>
          <p:nvPr/>
        </p:nvSpPr>
        <p:spPr>
          <a:xfrm>
            <a:off x="1582615" y="1052736"/>
            <a:ext cx="9117623" cy="3456384"/>
          </a:xfrm>
          <a:prstGeom prst="rect">
            <a:avLst/>
          </a:prstGeom>
          <a:solidFill>
            <a:srgbClr val="CCECFF"/>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defRPr/>
            </a:pPr>
            <a:r>
              <a:rPr lang="ja-JP" altLang="en-US" sz="1800" dirty="0">
                <a:solidFill>
                  <a:prstClr val="black"/>
                </a:solidFill>
                <a:latin typeface="游ゴシック" panose="020B0400000000000000" pitchFamily="50" charset="-128"/>
                <a:ea typeface="游ゴシック" panose="020B0400000000000000" pitchFamily="50" charset="-128"/>
              </a:rPr>
              <a:t>集団指導の動画を見終えられましたら、電子申込システムから受講の御報告をお願いします。恐れ入りますが、その御報告の際にお願いしたいことがございます。</a:t>
            </a:r>
            <a:endParaRPr lang="en-US" altLang="ja-JP" sz="1800" dirty="0">
              <a:solidFill>
                <a:prstClr val="black"/>
              </a:solidFill>
              <a:latin typeface="游ゴシック" panose="020B0400000000000000" pitchFamily="50" charset="-128"/>
              <a:ea typeface="游ゴシック" panose="020B0400000000000000" pitchFamily="50" charset="-128"/>
            </a:endParaRPr>
          </a:p>
          <a:p>
            <a:pPr marL="0" indent="0">
              <a:buNone/>
              <a:defRPr/>
            </a:pPr>
            <a:r>
              <a:rPr lang="ja-JP" altLang="en-US" sz="1800" dirty="0">
                <a:solidFill>
                  <a:prstClr val="black"/>
                </a:solidFill>
                <a:latin typeface="游ゴシック" panose="020B0400000000000000" pitchFamily="50" charset="-128"/>
                <a:ea typeface="游ゴシック" panose="020B0400000000000000" pitchFamily="50" charset="-128"/>
              </a:rPr>
              <a:t>受講報告を御提出いただく際に、誤った内容が入力されることがあり、毎年、確認作業にかなりの時間がかかっております。</a:t>
            </a:r>
          </a:p>
          <a:p>
            <a:pPr marL="0" indent="0">
              <a:buNone/>
              <a:defRPr/>
            </a:pPr>
            <a:r>
              <a:rPr lang="ja-JP" altLang="en-US" sz="1800" dirty="0">
                <a:solidFill>
                  <a:prstClr val="black"/>
                </a:solidFill>
                <a:latin typeface="游ゴシック" panose="020B0400000000000000" pitchFamily="50" charset="-128"/>
                <a:ea typeface="游ゴシック" panose="020B0400000000000000" pitchFamily="50" charset="-128"/>
              </a:rPr>
              <a:t>電子申込システムには、福祉指導監査室が発行した指定書に記載されている、正確な事業所名、事業所番号、サービス名を御入力ください。</a:t>
            </a:r>
            <a:endParaRPr lang="en-US" altLang="ja-JP" sz="1800" dirty="0">
              <a:solidFill>
                <a:prstClr val="black"/>
              </a:solidFill>
              <a:latin typeface="游ゴシック" panose="020B0400000000000000" pitchFamily="50" charset="-128"/>
              <a:ea typeface="游ゴシック" panose="020B0400000000000000" pitchFamily="50" charset="-128"/>
            </a:endParaRPr>
          </a:p>
          <a:p>
            <a:pPr marL="0" indent="0">
              <a:buNone/>
              <a:defRPr/>
            </a:pPr>
            <a:r>
              <a:rPr lang="ja-JP" altLang="en-US" sz="1800" dirty="0">
                <a:solidFill>
                  <a:prstClr val="black"/>
                </a:solidFill>
                <a:latin typeface="游ゴシック" panose="020B0400000000000000" pitchFamily="50" charset="-128"/>
                <a:ea typeface="游ゴシック" panose="020B0400000000000000" pitchFamily="50" charset="-128"/>
              </a:rPr>
              <a:t>通称の事業所名が入力されている、事業所名を記載いただく欄にサービス名が一緒に入力されている、介護予防のサービスをされている事業所が介護予防支援にチェックを入れられているなどの誤りが多くみられます。</a:t>
            </a:r>
          </a:p>
          <a:p>
            <a:pPr marL="0" indent="0">
              <a:buNone/>
              <a:defRPr/>
            </a:pPr>
            <a:r>
              <a:rPr lang="ja-JP" altLang="en-US" sz="1800" dirty="0">
                <a:solidFill>
                  <a:prstClr val="black"/>
                </a:solidFill>
                <a:latin typeface="游ゴシック" panose="020B0400000000000000" pitchFamily="50" charset="-128"/>
                <a:ea typeface="游ゴシック" panose="020B0400000000000000" pitchFamily="50" charset="-128"/>
              </a:rPr>
              <a:t>お手数をおかけしますが、指定書を見ながら御入力いただくようにお願いします。</a:t>
            </a:r>
            <a:endParaRPr lang="en-US" altLang="ja-JP" sz="2400" dirty="0">
              <a:solidFill>
                <a:prstClr val="black"/>
              </a:solidFill>
              <a:latin typeface="Calibri" panose="020F0502020204030204"/>
              <a:ea typeface="游ゴシック" panose="020B0400000000000000" pitchFamily="50" charset="-128"/>
            </a:endParaRPr>
          </a:p>
        </p:txBody>
      </p:sp>
      <p:pic>
        <p:nvPicPr>
          <p:cNvPr id="8" name="図 7"/>
          <p:cNvPicPr>
            <a:picLocks noChangeAspect="1"/>
          </p:cNvPicPr>
          <p:nvPr/>
        </p:nvPicPr>
        <p:blipFill>
          <a:blip r:embed="rId3"/>
          <a:stretch>
            <a:fillRect/>
          </a:stretch>
        </p:blipFill>
        <p:spPr>
          <a:xfrm>
            <a:off x="3287688" y="4572227"/>
            <a:ext cx="5112568" cy="2204864"/>
          </a:xfrm>
          <a:prstGeom prst="rect">
            <a:avLst/>
          </a:prstGeom>
        </p:spPr>
      </p:pic>
    </p:spTree>
    <p:extLst>
      <p:ext uri="{BB962C8B-B14F-4D97-AF65-F5344CB8AC3E}">
        <p14:creationId xmlns:p14="http://schemas.microsoft.com/office/powerpoint/2010/main" val="70076509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7FDBF"/>
            </a:gs>
            <a:gs pos="100000">
              <a:schemeClr val="bg2">
                <a:lumMod val="40000"/>
                <a:lumOff val="60000"/>
              </a:schemeClr>
            </a:gs>
          </a:gsLst>
          <a:path path="circle">
            <a:fillToRect b="100000"/>
          </a:path>
          <a:tileRect/>
        </a:gradFill>
        <a:effectLst/>
      </p:bgPr>
    </p:bg>
    <p:spTree>
      <p:nvGrpSpPr>
        <p:cNvPr id="1" name=""/>
        <p:cNvGrpSpPr/>
        <p:nvPr/>
      </p:nvGrpSpPr>
      <p:grpSpPr>
        <a:xfrm>
          <a:off x="0" y="0"/>
          <a:ext cx="0" cy="0"/>
          <a:chOff x="0" y="0"/>
          <a:chExt cx="0" cy="0"/>
        </a:xfrm>
      </p:grpSpPr>
      <p:sp>
        <p:nvSpPr>
          <p:cNvPr id="8" name="タイトル 7"/>
          <p:cNvSpPr>
            <a:spLocks noGrp="1"/>
          </p:cNvSpPr>
          <p:nvPr>
            <p:ph type="title"/>
          </p:nvPr>
        </p:nvSpPr>
        <p:spPr>
          <a:xfrm>
            <a:off x="2639615" y="2071651"/>
            <a:ext cx="7172599" cy="1400530"/>
          </a:xfrm>
        </p:spPr>
        <p:txBody>
          <a:bodyPr/>
          <a:lstStyle/>
          <a:p>
            <a:r>
              <a:rPr kumimoji="1" lang="ja-JP" altLang="en-US" dirty="0" smtClean="0">
                <a:solidFill>
                  <a:schemeClr val="bg1"/>
                </a:solidFill>
              </a:rPr>
              <a:t>以上で、</a:t>
            </a:r>
            <a:r>
              <a:rPr lang="ja-JP" altLang="en-US" dirty="0">
                <a:solidFill>
                  <a:schemeClr val="bg1"/>
                </a:solidFill>
              </a:rPr>
              <a:t>地域密着型</a:t>
            </a:r>
            <a:r>
              <a:rPr lang="ja-JP" altLang="en-US" dirty="0" smtClean="0">
                <a:solidFill>
                  <a:schemeClr val="bg1"/>
                </a:solidFill>
              </a:rPr>
              <a:t>サービス</a:t>
            </a:r>
            <a:r>
              <a:rPr kumimoji="1" lang="ja-JP" altLang="en-US" dirty="0" smtClean="0">
                <a:solidFill>
                  <a:schemeClr val="bg1"/>
                </a:solidFill>
              </a:rPr>
              <a:t>の集団指導を終わります。</a:t>
            </a:r>
            <a:r>
              <a:rPr kumimoji="1" lang="en-US" altLang="ja-JP" dirty="0" smtClean="0">
                <a:solidFill>
                  <a:schemeClr val="bg1"/>
                </a:solidFill>
              </a:rPr>
              <a:t/>
            </a:r>
            <a:br>
              <a:rPr kumimoji="1" lang="en-US" altLang="ja-JP" dirty="0" smtClean="0">
                <a:solidFill>
                  <a:schemeClr val="bg1"/>
                </a:solidFill>
              </a:rPr>
            </a:br>
            <a:r>
              <a:rPr lang="ja-JP" altLang="en-US" dirty="0" smtClean="0">
                <a:solidFill>
                  <a:schemeClr val="bg1"/>
                </a:solidFill>
              </a:rPr>
              <a:t>御視聴いただき、ありがとうございました。</a:t>
            </a:r>
            <a:endParaRPr kumimoji="1" lang="ja-JP" altLang="en-US" dirty="0">
              <a:solidFill>
                <a:schemeClr val="bg1"/>
              </a:solidFill>
            </a:endParaRPr>
          </a:p>
        </p:txBody>
      </p:sp>
    </p:spTree>
    <p:extLst>
      <p:ext uri="{BB962C8B-B14F-4D97-AF65-F5344CB8AC3E}">
        <p14:creationId xmlns:p14="http://schemas.microsoft.com/office/powerpoint/2010/main" val="413980170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18160" y="339634"/>
            <a:ext cx="11155680" cy="496389"/>
          </a:xfrm>
          <a:prstGeom prst="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2000" b="1" dirty="0" smtClean="0">
                <a:solidFill>
                  <a:schemeClr val="tx1">
                    <a:lumMod val="85000"/>
                    <a:lumOff val="15000"/>
                  </a:schemeClr>
                </a:solidFill>
                <a:latin typeface="游ゴシック" panose="020B0400000000000000" pitchFamily="50" charset="-128"/>
                <a:ea typeface="游ゴシック" panose="020B0400000000000000" pitchFamily="50" charset="-128"/>
              </a:rPr>
              <a:t>１</a:t>
            </a:r>
            <a:r>
              <a:rPr kumimoji="1" lang="ja-JP" altLang="en-US" sz="2000" b="1" dirty="0">
                <a:solidFill>
                  <a:schemeClr val="tx1">
                    <a:lumMod val="85000"/>
                    <a:lumOff val="15000"/>
                  </a:schemeClr>
                </a:solidFill>
                <a:latin typeface="游ゴシック" panose="020B0400000000000000" pitchFamily="50" charset="-128"/>
                <a:ea typeface="游ゴシック" panose="020B0400000000000000" pitchFamily="50" charset="-128"/>
              </a:rPr>
              <a:t>、人員基</a:t>
            </a:r>
            <a:r>
              <a:rPr kumimoji="1" lang="ja-JP" altLang="en-US" sz="2000" b="1" dirty="0" smtClean="0">
                <a:solidFill>
                  <a:schemeClr val="tx1">
                    <a:lumMod val="85000"/>
                    <a:lumOff val="15000"/>
                  </a:schemeClr>
                </a:solidFill>
                <a:latin typeface="游ゴシック" panose="020B0400000000000000" pitchFamily="50" charset="-128"/>
                <a:ea typeface="游ゴシック" panose="020B0400000000000000" pitchFamily="50" charset="-128"/>
              </a:rPr>
              <a:t>準欠如について</a:t>
            </a:r>
            <a:r>
              <a:rPr kumimoji="1" lang="ja-JP" altLang="en-US" sz="1600" b="1" dirty="0" smtClean="0">
                <a:solidFill>
                  <a:schemeClr val="tx1">
                    <a:lumMod val="85000"/>
                    <a:lumOff val="15000"/>
                  </a:schemeClr>
                </a:solidFill>
                <a:latin typeface="游ゴシック" panose="020B0400000000000000" pitchFamily="50" charset="-128"/>
                <a:ea typeface="游ゴシック" panose="020B0400000000000000" pitchFamily="50" charset="-128"/>
              </a:rPr>
              <a:t>（地域密着型サービス共通）</a:t>
            </a:r>
            <a:endParaRPr kumimoji="1" lang="ja-JP" altLang="en-US" sz="1600"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4" name="正方形/長方形 3"/>
          <p:cNvSpPr/>
          <p:nvPr/>
        </p:nvSpPr>
        <p:spPr>
          <a:xfrm>
            <a:off x="518160" y="1101636"/>
            <a:ext cx="11155680" cy="3814353"/>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endParaRPr kumimoji="1" lang="en-US" altLang="ja-JP" sz="1600" dirty="0" smtClean="0">
              <a:latin typeface="游ゴシック" panose="020B0400000000000000" pitchFamily="50" charset="-128"/>
              <a:ea typeface="游ゴシック" panose="020B0400000000000000" pitchFamily="50" charset="-128"/>
            </a:endParaRPr>
          </a:p>
          <a:p>
            <a:r>
              <a:rPr kumimoji="1" lang="ja-JP" altLang="en-US" sz="1600"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1600" dirty="0">
                <a:solidFill>
                  <a:schemeClr val="tx1">
                    <a:lumMod val="85000"/>
                    <a:lumOff val="15000"/>
                  </a:schemeClr>
                </a:solidFill>
                <a:latin typeface="游ゴシック" panose="020B0400000000000000" pitchFamily="50" charset="-128"/>
                <a:ea typeface="游ゴシック" panose="020B0400000000000000" pitchFamily="50" charset="-128"/>
              </a:rPr>
              <a:t>基準上必要な人員配置ができて</a:t>
            </a:r>
            <a:r>
              <a:rPr kumimoji="1" lang="ja-JP" altLang="en-US" sz="1600" dirty="0" smtClean="0">
                <a:solidFill>
                  <a:schemeClr val="tx1">
                    <a:lumMod val="85000"/>
                    <a:lumOff val="15000"/>
                  </a:schemeClr>
                </a:solidFill>
                <a:latin typeface="游ゴシック" panose="020B0400000000000000" pitchFamily="50" charset="-128"/>
                <a:ea typeface="游ゴシック" panose="020B0400000000000000" pitchFamily="50" charset="-128"/>
              </a:rPr>
              <a:t>いない（人員欠如による減算は原則</a:t>
            </a:r>
            <a:r>
              <a:rPr kumimoji="1" lang="en-US" altLang="ja-JP" sz="1600" dirty="0" smtClean="0">
                <a:solidFill>
                  <a:schemeClr val="tx1">
                    <a:lumMod val="85000"/>
                    <a:lumOff val="15000"/>
                  </a:schemeClr>
                </a:solidFill>
                <a:latin typeface="游ゴシック" panose="020B0400000000000000" pitchFamily="50" charset="-128"/>
                <a:ea typeface="游ゴシック" panose="020B0400000000000000" pitchFamily="50" charset="-128"/>
              </a:rPr>
              <a:t>100</a:t>
            </a:r>
            <a:r>
              <a:rPr kumimoji="1" lang="ja-JP" altLang="en-US" sz="1600" dirty="0" smtClean="0">
                <a:solidFill>
                  <a:schemeClr val="tx1">
                    <a:lumMod val="85000"/>
                    <a:lumOff val="15000"/>
                  </a:schemeClr>
                </a:solidFill>
                <a:latin typeface="游ゴシック" panose="020B0400000000000000" pitchFamily="50" charset="-128"/>
                <a:ea typeface="游ゴシック" panose="020B0400000000000000" pitchFamily="50" charset="-128"/>
              </a:rPr>
              <a:t>分の</a:t>
            </a:r>
            <a:r>
              <a:rPr kumimoji="1" lang="en-US" altLang="ja-JP" sz="1600" dirty="0" smtClean="0">
                <a:solidFill>
                  <a:schemeClr val="tx1">
                    <a:lumMod val="85000"/>
                    <a:lumOff val="15000"/>
                  </a:schemeClr>
                </a:solidFill>
                <a:latin typeface="游ゴシック" panose="020B0400000000000000" pitchFamily="50" charset="-128"/>
                <a:ea typeface="游ゴシック" panose="020B0400000000000000" pitchFamily="50" charset="-128"/>
              </a:rPr>
              <a:t>70</a:t>
            </a:r>
            <a:r>
              <a:rPr kumimoji="1" lang="ja-JP" altLang="en-US" sz="1600"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endParaRPr kumimoji="1" lang="en-US" altLang="ja-JP" sz="1600" dirty="0">
              <a:solidFill>
                <a:schemeClr val="tx1">
                  <a:lumMod val="85000"/>
                  <a:lumOff val="15000"/>
                </a:schemeClr>
              </a:solidFill>
              <a:latin typeface="游ゴシック" panose="020B0400000000000000" pitchFamily="50" charset="-128"/>
              <a:ea typeface="游ゴシック" panose="020B0400000000000000" pitchFamily="50" charset="-128"/>
            </a:endParaRPr>
          </a:p>
          <a:p>
            <a:endParaRPr kumimoji="1" lang="ja-JP" altLang="en-US" sz="160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283815513"/>
              </p:ext>
            </p:extLst>
          </p:nvPr>
        </p:nvGraphicFramePr>
        <p:xfrm>
          <a:off x="521698" y="1699648"/>
          <a:ext cx="11155680" cy="3230880"/>
        </p:xfrm>
        <a:graphic>
          <a:graphicData uri="http://schemas.openxmlformats.org/drawingml/2006/table">
            <a:tbl>
              <a:tblPr firstRow="1" bandRow="1">
                <a:tableStyleId>{8799B23B-EC83-4686-B30A-512413B5E67A}</a:tableStyleId>
              </a:tblPr>
              <a:tblGrid>
                <a:gridCol w="4979455">
                  <a:extLst>
                    <a:ext uri="{9D8B030D-6E8A-4147-A177-3AD203B41FA5}">
                      <a16:colId xmlns:a16="http://schemas.microsoft.com/office/drawing/2014/main" val="868365239"/>
                    </a:ext>
                  </a:extLst>
                </a:gridCol>
                <a:gridCol w="6176225">
                  <a:extLst>
                    <a:ext uri="{9D8B030D-6E8A-4147-A177-3AD203B41FA5}">
                      <a16:colId xmlns:a16="http://schemas.microsoft.com/office/drawing/2014/main" val="1327066658"/>
                    </a:ext>
                  </a:extLst>
                </a:gridCol>
              </a:tblGrid>
              <a:tr h="0">
                <a:tc>
                  <a:txBody>
                    <a:bodyPr/>
                    <a:lstStyle/>
                    <a:p>
                      <a:r>
                        <a:rPr kumimoji="1" lang="ja-JP" altLang="en-US" sz="1400" dirty="0" smtClean="0">
                          <a:latin typeface="游ゴシック" panose="020B0400000000000000" pitchFamily="50" charset="-128"/>
                          <a:ea typeface="游ゴシック" panose="020B0400000000000000" pitchFamily="50" charset="-128"/>
                        </a:rPr>
                        <a:t>人員基準欠如の職種</a:t>
                      </a:r>
                      <a:endPar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endParaRPr>
                    </a:p>
                  </a:txBody>
                  <a:tcPr>
                    <a:solidFill>
                      <a:schemeClr val="accent3">
                        <a:lumMod val="60000"/>
                        <a:lumOff val="40000"/>
                      </a:schemeClr>
                    </a:solidFill>
                  </a:tcPr>
                </a:tc>
                <a:tc>
                  <a:txBody>
                    <a:bodyPr/>
                    <a:lstStyle/>
                    <a:p>
                      <a:r>
                        <a:rPr kumimoji="1" lang="ja-JP" altLang="en-US" sz="1400" dirty="0" smtClean="0">
                          <a:latin typeface="游ゴシック" panose="020B0400000000000000" pitchFamily="50" charset="-128"/>
                          <a:ea typeface="游ゴシック" panose="020B0400000000000000" pitchFamily="50" charset="-128"/>
                        </a:rPr>
                        <a:t>減算が行われる期間</a:t>
                      </a:r>
                      <a:endPar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endParaRPr>
                    </a:p>
                  </a:txBody>
                  <a:tcPr>
                    <a:solidFill>
                      <a:schemeClr val="accent3">
                        <a:lumMod val="60000"/>
                        <a:lumOff val="40000"/>
                      </a:schemeClr>
                    </a:solidFill>
                  </a:tcPr>
                </a:tc>
                <a:extLst>
                  <a:ext uri="{0D108BD9-81ED-4DB2-BD59-A6C34878D82A}">
                    <a16:rowId xmlns:a16="http://schemas.microsoft.com/office/drawing/2014/main" val="918243065"/>
                  </a:ext>
                </a:extLst>
              </a:tr>
              <a:tr h="945914">
                <a:tc>
                  <a:txBody>
                    <a:bodyPr/>
                    <a:lstStyle/>
                    <a:p>
                      <a:r>
                        <a:rPr kumimoji="1" lang="ja-JP" altLang="en-US" sz="1400" dirty="0" smtClean="0">
                          <a:latin typeface="游ゴシック" panose="020B0400000000000000" pitchFamily="50" charset="-128"/>
                          <a:ea typeface="游ゴシック" panose="020B0400000000000000" pitchFamily="50" charset="-128"/>
                        </a:rPr>
                        <a:t>看護職員（下記以外）</a:t>
                      </a:r>
                      <a:endParaRPr kumimoji="1" lang="en-US" altLang="ja-JP" sz="1400" dirty="0" smtClean="0">
                        <a:latin typeface="游ゴシック" panose="020B0400000000000000" pitchFamily="50" charset="-128"/>
                        <a:ea typeface="游ゴシック" panose="020B0400000000000000" pitchFamily="50" charset="-128"/>
                      </a:endParaRPr>
                    </a:p>
                    <a:p>
                      <a:r>
                        <a:rPr kumimoji="1" lang="ja-JP" altLang="en-US" sz="1400" dirty="0" smtClean="0">
                          <a:latin typeface="游ゴシック" panose="020B0400000000000000" pitchFamily="50" charset="-128"/>
                          <a:ea typeface="游ゴシック" panose="020B0400000000000000" pitchFamily="50" charset="-128"/>
                        </a:rPr>
                        <a:t>介護職員</a:t>
                      </a:r>
                      <a:endParaRPr kumimoji="1" lang="en-US" altLang="ja-JP" sz="1400" dirty="0" smtClean="0">
                        <a:latin typeface="游ゴシック" panose="020B0400000000000000" pitchFamily="50" charset="-128"/>
                        <a:ea typeface="游ゴシック" panose="020B0400000000000000" pitchFamily="50" charset="-128"/>
                      </a:endParaRPr>
                    </a:p>
                    <a:p>
                      <a:r>
                        <a:rPr kumimoji="1" lang="ja-JP" altLang="en-US" sz="1400" dirty="0" smtClean="0">
                          <a:latin typeface="游ゴシック" panose="020B0400000000000000" pitchFamily="50" charset="-128"/>
                          <a:ea typeface="游ゴシック" panose="020B0400000000000000" pitchFamily="50" charset="-128"/>
                        </a:rPr>
                        <a:t>小規模多機能型居宅介護・看護小規模多機能型居宅介護従業者（通い及び訪問サービスの提供に当たる者）</a:t>
                      </a:r>
                      <a:endParaRPr kumimoji="1" lang="en-US" altLang="ja-JP" sz="1400" dirty="0" smtClean="0">
                        <a:latin typeface="游ゴシック" panose="020B0400000000000000" pitchFamily="50" charset="-128"/>
                        <a:ea typeface="游ゴシック" panose="020B0400000000000000" pitchFamily="50" charset="-128"/>
                      </a:endParaRPr>
                    </a:p>
                    <a:p>
                      <a:r>
                        <a:rPr kumimoji="1" lang="ja-JP" altLang="en-US" sz="1400" dirty="0" smtClean="0">
                          <a:latin typeface="游ゴシック" panose="020B0400000000000000" pitchFamily="50" charset="-128"/>
                          <a:ea typeface="游ゴシック" panose="020B0400000000000000" pitchFamily="50" charset="-128"/>
                        </a:rPr>
                        <a:t>介護従業者（認知症対応型共同生活介護）</a:t>
                      </a:r>
                      <a:endPar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endParaRPr>
                    </a:p>
                  </a:txBody>
                  <a:tcPr>
                    <a:lnB w="12700" cap="flat" cmpd="sng" algn="ctr">
                      <a:solidFill>
                        <a:schemeClr val="tx1"/>
                      </a:solidFill>
                      <a:prstDash val="dot"/>
                      <a:round/>
                      <a:headEnd type="none" w="med" len="med"/>
                      <a:tailEnd type="none" w="med" len="med"/>
                    </a:lnB>
                    <a:solidFill>
                      <a:schemeClr val="accent3">
                        <a:lumMod val="20000"/>
                        <a:lumOff val="80000"/>
                      </a:schemeClr>
                    </a:solidFill>
                  </a:tcPr>
                </a:tc>
                <a:tc>
                  <a:txBody>
                    <a:bodyPr/>
                    <a:lstStyle/>
                    <a:p>
                      <a:r>
                        <a:rPr kumimoji="1" lang="ja-JP" altLang="en-US" sz="1400" dirty="0" smtClean="0">
                          <a:latin typeface="游ゴシック" panose="020B0400000000000000" pitchFamily="50" charset="-128"/>
                          <a:ea typeface="游ゴシック" panose="020B0400000000000000" pitchFamily="50" charset="-128"/>
                        </a:rPr>
                        <a:t>①人員欠如の割合が１割を超える場合</a:t>
                      </a:r>
                      <a:endParaRPr kumimoji="1" lang="en-US" altLang="ja-JP" sz="1400" dirty="0" smtClean="0">
                        <a:latin typeface="游ゴシック" panose="020B0400000000000000" pitchFamily="50" charset="-128"/>
                        <a:ea typeface="游ゴシック" panose="020B0400000000000000" pitchFamily="50" charset="-128"/>
                      </a:endParaRPr>
                    </a:p>
                    <a:p>
                      <a:r>
                        <a:rPr kumimoji="1" lang="ja-JP" altLang="en-US" sz="1400" dirty="0" smtClean="0">
                          <a:latin typeface="游ゴシック" panose="020B0400000000000000" pitchFamily="50" charset="-128"/>
                          <a:ea typeface="游ゴシック" panose="020B0400000000000000" pitchFamily="50" charset="-128"/>
                        </a:rPr>
                        <a:t>　人員基準欠如開始月の翌月から解消月まで</a:t>
                      </a:r>
                      <a:endParaRPr kumimoji="1" lang="en-US" altLang="ja-JP" sz="1400" dirty="0" smtClean="0">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游ゴシック" panose="020B0400000000000000" pitchFamily="50" charset="-128"/>
                          <a:ea typeface="游ゴシック" panose="020B0400000000000000" pitchFamily="50" charset="-128"/>
                        </a:rPr>
                        <a:t>②人員欠如の割合が１割以下である場合</a:t>
                      </a:r>
                      <a:endParaRPr kumimoji="1" lang="en-US" altLang="ja-JP" sz="1400" dirty="0" smtClean="0">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游ゴシック" panose="020B0400000000000000" pitchFamily="50" charset="-128"/>
                          <a:ea typeface="游ゴシック" panose="020B0400000000000000" pitchFamily="50" charset="-128"/>
                        </a:rPr>
                        <a:t>　人員基準欠如開始月の翌々月から解消月まで（翌月の末日に人員基準を満たすようになっていれば減算は行われない）</a:t>
                      </a:r>
                      <a:endParaRPr kumimoji="1" lang="en-US" altLang="ja-JP" sz="140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txBody>
                  <a:tcPr>
                    <a:lnB w="12700" cap="flat" cmpd="sng" algn="ctr">
                      <a:solidFill>
                        <a:schemeClr val="tx1"/>
                      </a:solidFill>
                      <a:prstDash val="dot"/>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504829296"/>
                  </a:ext>
                </a:extLst>
              </a:tr>
              <a:tr h="423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游ゴシック" panose="020B0400000000000000" pitchFamily="50" charset="-128"/>
                          <a:ea typeface="游ゴシック" panose="020B0400000000000000" pitchFamily="50" charset="-128"/>
                        </a:rPr>
                        <a:t>小規模多機能型居宅介護・看護小規模多機能型居宅介護従業者（看護職員）</a:t>
                      </a:r>
                      <a:endParaRPr kumimoji="1" lang="en-US" altLang="ja-JP" sz="140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txBody>
                  <a:tcPr>
                    <a:lnT w="12700" cap="flat" cmpd="sng" algn="ctr">
                      <a:solidFill>
                        <a:schemeClr val="tx1"/>
                      </a:solidFill>
                      <a:prstDash val="dot"/>
                      <a:round/>
                      <a:headEnd type="none" w="med" len="med"/>
                      <a:tailEnd type="none" w="med" len="med"/>
                    </a:lnT>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游ゴシック" panose="020B0400000000000000" pitchFamily="50" charset="-128"/>
                          <a:ea typeface="游ゴシック" panose="020B0400000000000000" pitchFamily="50" charset="-128"/>
                        </a:rPr>
                        <a:t>人員基準欠如開始月の翌々月から解消月まで（翌月の末日に人員基準を満たすようになっていれば減算は行われない）</a:t>
                      </a:r>
                      <a:endParaRPr kumimoji="1" lang="en-US" altLang="ja-JP" sz="140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txBody>
                  <a:tcPr>
                    <a:lnT w="12700" cap="flat" cmpd="sng" algn="ctr">
                      <a:solidFill>
                        <a:schemeClr val="tx1"/>
                      </a:solidFill>
                      <a:prstDash val="dot"/>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val="4062686806"/>
                  </a:ext>
                </a:extLst>
              </a:tr>
              <a:tr h="597419">
                <a:tc>
                  <a:txBody>
                    <a:bodyPr/>
                    <a:lstStyle/>
                    <a:p>
                      <a:r>
                        <a:rPr kumimoji="1" lang="ja-JP" altLang="en-US" sz="1400" dirty="0" smtClean="0">
                          <a:latin typeface="游ゴシック" panose="020B0400000000000000" pitchFamily="50" charset="-128"/>
                          <a:ea typeface="游ゴシック" panose="020B0400000000000000" pitchFamily="50" charset="-128"/>
                        </a:rPr>
                        <a:t>小規模多機能型居宅介護・看護小規模多機能型居宅介護従業者（夜勤職員、宿直職員及びサテライト型事業所の訪問サービスの提供に当たる者）</a:t>
                      </a:r>
                      <a:endPar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endParaRPr>
                    </a:p>
                  </a:txBody>
                  <a:tcPr>
                    <a:noFill/>
                  </a:tcPr>
                </a:tc>
                <a:tc>
                  <a:txBody>
                    <a:bodyPr/>
                    <a:lstStyle/>
                    <a:p>
                      <a:r>
                        <a:rPr kumimoji="1" lang="ja-JP" altLang="en-US" sz="1400" dirty="0" smtClean="0">
                          <a:latin typeface="游ゴシック" panose="020B0400000000000000" pitchFamily="50" charset="-128"/>
                          <a:ea typeface="游ゴシック" panose="020B0400000000000000" pitchFamily="50" charset="-128"/>
                        </a:rPr>
                        <a:t>人員基準欠如の翌月</a:t>
                      </a:r>
                      <a:endPar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endParaRPr>
                    </a:p>
                  </a:txBody>
                  <a:tcPr>
                    <a:noFill/>
                  </a:tcPr>
                </a:tc>
                <a:extLst>
                  <a:ext uri="{0D108BD9-81ED-4DB2-BD59-A6C34878D82A}">
                    <a16:rowId xmlns:a16="http://schemas.microsoft.com/office/drawing/2014/main" val="1743685824"/>
                  </a:ext>
                </a:extLst>
              </a:tr>
              <a:tr h="450626">
                <a:tc>
                  <a:txBody>
                    <a:bodyPr/>
                    <a:lstStyle/>
                    <a:p>
                      <a:r>
                        <a:rPr kumimoji="1" lang="ja-JP" altLang="en-US" sz="1400" dirty="0" smtClean="0">
                          <a:latin typeface="游ゴシック" panose="020B0400000000000000" pitchFamily="50" charset="-128"/>
                          <a:ea typeface="游ゴシック" panose="020B0400000000000000" pitchFamily="50" charset="-128"/>
                        </a:rPr>
                        <a:t>上記以外の従業者</a:t>
                      </a:r>
                      <a:endPar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endParaRP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游ゴシック" panose="020B0400000000000000" pitchFamily="50" charset="-128"/>
                          <a:ea typeface="游ゴシック" panose="020B0400000000000000" pitchFamily="50" charset="-128"/>
                        </a:rPr>
                        <a:t>人員基準欠如開始月の翌々月から解消月まで（翌月の末日に人員基準を満たすようになっていれば減算は行われない）</a:t>
                      </a:r>
                      <a:endParaRPr kumimoji="1" lang="en-US" altLang="ja-JP" sz="140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txBody>
                  <a:tcPr>
                    <a:solidFill>
                      <a:schemeClr val="accent3">
                        <a:lumMod val="20000"/>
                        <a:lumOff val="80000"/>
                      </a:schemeClr>
                    </a:solidFill>
                  </a:tcPr>
                </a:tc>
                <a:extLst>
                  <a:ext uri="{0D108BD9-81ED-4DB2-BD59-A6C34878D82A}">
                    <a16:rowId xmlns:a16="http://schemas.microsoft.com/office/drawing/2014/main" val="3034128720"/>
                  </a:ext>
                </a:extLst>
              </a:tr>
            </a:tbl>
          </a:graphicData>
        </a:graphic>
      </p:graphicFrame>
      <p:sp>
        <p:nvSpPr>
          <p:cNvPr id="6" name="タイトル 1"/>
          <p:cNvSpPr txBox="1">
            <a:spLocks/>
          </p:cNvSpPr>
          <p:nvPr/>
        </p:nvSpPr>
        <p:spPr>
          <a:xfrm>
            <a:off x="518160" y="6433066"/>
            <a:ext cx="11469187" cy="424934"/>
          </a:xfrm>
          <a:prstGeom prst="rect">
            <a:avLst/>
          </a:prstGeom>
        </p:spPr>
        <p:txBody>
          <a:bodyPr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r"/>
            <a:r>
              <a:rPr lang="ja-JP" altLang="en-US" sz="2000" dirty="0" smtClean="0">
                <a:solidFill>
                  <a:schemeClr val="tx1">
                    <a:lumMod val="85000"/>
                    <a:lumOff val="15000"/>
                  </a:schemeClr>
                </a:solidFill>
                <a:latin typeface="游ゴシック" panose="020B0400000000000000" pitchFamily="50" charset="-128"/>
                <a:ea typeface="游ゴシック" panose="020B0400000000000000" pitchFamily="50" charset="-128"/>
              </a:rPr>
              <a:t>地域密着型サービス事業者の主な指導事項</a:t>
            </a:r>
            <a:endParaRPr lang="ja-JP" altLang="en-US" sz="200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8" name="角丸四角形 7"/>
          <p:cNvSpPr/>
          <p:nvPr/>
        </p:nvSpPr>
        <p:spPr>
          <a:xfrm>
            <a:off x="508635" y="943596"/>
            <a:ext cx="1672045" cy="3365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b="1" dirty="0" smtClean="0">
                <a:solidFill>
                  <a:schemeClr val="tx1">
                    <a:lumMod val="85000"/>
                    <a:lumOff val="15000"/>
                  </a:schemeClr>
                </a:solidFill>
                <a:latin typeface="游ゴシック" panose="020B0400000000000000" pitchFamily="50" charset="-128"/>
                <a:ea typeface="游ゴシック" panose="020B0400000000000000" pitchFamily="50" charset="-128"/>
              </a:rPr>
              <a:t>指導事例</a:t>
            </a:r>
            <a:endParaRPr kumimoji="1" lang="en-US" altLang="ja-JP"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7" name="正方形/長方形 6"/>
          <p:cNvSpPr/>
          <p:nvPr/>
        </p:nvSpPr>
        <p:spPr>
          <a:xfrm>
            <a:off x="518160" y="5181602"/>
            <a:ext cx="11155680" cy="931815"/>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endParaRPr kumimoji="1" lang="en-US" altLang="ja-JP" sz="1600" dirty="0" smtClean="0">
              <a:latin typeface="游ゴシック" panose="020B0400000000000000" pitchFamily="50" charset="-128"/>
              <a:ea typeface="游ゴシック" panose="020B0400000000000000" pitchFamily="50" charset="-128"/>
            </a:endParaRPr>
          </a:p>
          <a:p>
            <a:r>
              <a:rPr kumimoji="1" lang="ja-JP" altLang="en-US" sz="1600" dirty="0" smtClean="0">
                <a:solidFill>
                  <a:schemeClr val="tx1">
                    <a:lumMod val="85000"/>
                    <a:lumOff val="15000"/>
                  </a:schemeClr>
                </a:solidFill>
                <a:latin typeface="游ゴシック" panose="020B0400000000000000" pitchFamily="50" charset="-128"/>
                <a:ea typeface="游ゴシック" panose="020B0400000000000000" pitchFamily="50" charset="-128"/>
              </a:rPr>
              <a:t>●必要</a:t>
            </a:r>
            <a:r>
              <a:rPr kumimoji="1" lang="ja-JP" altLang="en-US" sz="1600" dirty="0">
                <a:solidFill>
                  <a:schemeClr val="tx1">
                    <a:lumMod val="85000"/>
                    <a:lumOff val="15000"/>
                  </a:schemeClr>
                </a:solidFill>
                <a:latin typeface="游ゴシック" panose="020B0400000000000000" pitchFamily="50" charset="-128"/>
                <a:ea typeface="游ゴシック" panose="020B0400000000000000" pitchFamily="50" charset="-128"/>
              </a:rPr>
              <a:t>な員数が確保されなくなった場合は、早急に改善すること。</a:t>
            </a:r>
            <a:endParaRPr kumimoji="1" lang="en-US" altLang="ja-JP" sz="1600" dirty="0">
              <a:solidFill>
                <a:schemeClr val="tx1">
                  <a:lumMod val="85000"/>
                  <a:lumOff val="15000"/>
                </a:schemeClr>
              </a:solidFill>
              <a:latin typeface="游ゴシック" panose="020B0400000000000000" pitchFamily="50" charset="-128"/>
              <a:ea typeface="游ゴシック" panose="020B0400000000000000" pitchFamily="50" charset="-128"/>
            </a:endParaRPr>
          </a:p>
          <a:p>
            <a:r>
              <a:rPr kumimoji="1" lang="en-US" altLang="ja-JP" sz="1600" b="1" dirty="0">
                <a:solidFill>
                  <a:srgbClr val="FF0000"/>
                </a:solidFill>
                <a:latin typeface="游ゴシック" panose="020B0400000000000000" pitchFamily="50" charset="-128"/>
                <a:ea typeface="游ゴシック" panose="020B0400000000000000" pitchFamily="50" charset="-128"/>
              </a:rPr>
              <a:t>※</a:t>
            </a:r>
            <a:r>
              <a:rPr kumimoji="1" lang="ja-JP" altLang="en-US" sz="1600" b="1" dirty="0">
                <a:solidFill>
                  <a:srgbClr val="FF0000"/>
                </a:solidFill>
                <a:latin typeface="游ゴシック" panose="020B0400000000000000" pitchFamily="50" charset="-128"/>
                <a:ea typeface="游ゴシック" panose="020B0400000000000000" pitchFamily="50" charset="-128"/>
              </a:rPr>
              <a:t>人員基準を満たさなくなった場合は、速やかに福祉指導監査室に相談すること。</a:t>
            </a:r>
          </a:p>
        </p:txBody>
      </p:sp>
      <p:sp>
        <p:nvSpPr>
          <p:cNvPr id="10" name="角丸四角形 9"/>
          <p:cNvSpPr/>
          <p:nvPr/>
        </p:nvSpPr>
        <p:spPr>
          <a:xfrm>
            <a:off x="508635" y="5030485"/>
            <a:ext cx="2405514" cy="3365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solidFill>
                  <a:schemeClr val="tx1">
                    <a:lumMod val="85000"/>
                    <a:lumOff val="15000"/>
                  </a:schemeClr>
                </a:solidFill>
                <a:latin typeface="游ゴシック" panose="020B0400000000000000" pitchFamily="50" charset="-128"/>
                <a:ea typeface="游ゴシック" panose="020B0400000000000000" pitchFamily="50" charset="-128"/>
              </a:rPr>
              <a:t>改善のポイント</a:t>
            </a:r>
          </a:p>
        </p:txBody>
      </p:sp>
    </p:spTree>
    <p:extLst>
      <p:ext uri="{BB962C8B-B14F-4D97-AF65-F5344CB8AC3E}">
        <p14:creationId xmlns:p14="http://schemas.microsoft.com/office/powerpoint/2010/main" val="3237701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18160" y="339634"/>
            <a:ext cx="11155680" cy="496389"/>
          </a:xfrm>
          <a:prstGeom prst="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2000" b="1" dirty="0">
                <a:solidFill>
                  <a:schemeClr val="tx1">
                    <a:lumMod val="85000"/>
                    <a:lumOff val="15000"/>
                  </a:schemeClr>
                </a:solidFill>
                <a:latin typeface="游ゴシック" panose="020B0400000000000000" pitchFamily="50" charset="-128"/>
                <a:ea typeface="游ゴシック" panose="020B0400000000000000" pitchFamily="50" charset="-128"/>
              </a:rPr>
              <a:t>２、他</a:t>
            </a:r>
            <a:r>
              <a:rPr kumimoji="1" lang="ja-JP" altLang="en-US" sz="2000" b="1" dirty="0" smtClean="0">
                <a:solidFill>
                  <a:schemeClr val="tx1">
                    <a:lumMod val="85000"/>
                    <a:lumOff val="15000"/>
                  </a:schemeClr>
                </a:solidFill>
                <a:latin typeface="游ゴシック" panose="020B0400000000000000" pitchFamily="50" charset="-128"/>
                <a:ea typeface="游ゴシック" panose="020B0400000000000000" pitchFamily="50" charset="-128"/>
              </a:rPr>
              <a:t>市町村の被</a:t>
            </a:r>
            <a:r>
              <a:rPr kumimoji="1" lang="ja-JP" altLang="en-US" sz="2000" b="1" dirty="0">
                <a:solidFill>
                  <a:schemeClr val="tx1">
                    <a:lumMod val="85000"/>
                    <a:lumOff val="15000"/>
                  </a:schemeClr>
                </a:solidFill>
                <a:latin typeface="游ゴシック" panose="020B0400000000000000" pitchFamily="50" charset="-128"/>
                <a:ea typeface="游ゴシック" panose="020B0400000000000000" pitchFamily="50" charset="-128"/>
              </a:rPr>
              <a:t>保険者の利用について</a:t>
            </a:r>
            <a:r>
              <a:rPr kumimoji="1" lang="ja-JP" altLang="en-US" sz="1600" b="1" dirty="0">
                <a:solidFill>
                  <a:schemeClr val="tx1">
                    <a:lumMod val="85000"/>
                    <a:lumOff val="15000"/>
                  </a:schemeClr>
                </a:solidFill>
                <a:latin typeface="游ゴシック" panose="020B0400000000000000" pitchFamily="50" charset="-128"/>
                <a:ea typeface="游ゴシック" panose="020B0400000000000000" pitchFamily="50" charset="-128"/>
              </a:rPr>
              <a:t>（地域密着型サービス共通）</a:t>
            </a:r>
          </a:p>
        </p:txBody>
      </p:sp>
      <p:sp>
        <p:nvSpPr>
          <p:cNvPr id="4" name="正方形/長方形 3"/>
          <p:cNvSpPr/>
          <p:nvPr/>
        </p:nvSpPr>
        <p:spPr>
          <a:xfrm>
            <a:off x="518160" y="1101636"/>
            <a:ext cx="11155680" cy="2994217"/>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endParaRPr kumimoji="1" lang="en-US" altLang="ja-JP" sz="1600" dirty="0" smtClean="0">
              <a:latin typeface="游ゴシック" panose="020B0400000000000000" pitchFamily="50" charset="-128"/>
              <a:ea typeface="游ゴシック" panose="020B0400000000000000" pitchFamily="50" charset="-128"/>
            </a:endParaRPr>
          </a:p>
          <a:p>
            <a:r>
              <a:rPr kumimoji="1" lang="ja-JP" altLang="en-US" sz="1600" dirty="0" smtClean="0">
                <a:solidFill>
                  <a:schemeClr val="tx1">
                    <a:lumMod val="85000"/>
                    <a:lumOff val="15000"/>
                  </a:schemeClr>
                </a:solidFill>
                <a:latin typeface="游ゴシック" panose="020B0400000000000000" pitchFamily="50" charset="-128"/>
                <a:ea typeface="游ゴシック" panose="020B0400000000000000" pitchFamily="50" charset="-128"/>
              </a:rPr>
              <a:t>・他市町村の被保険者を当該市町村及び指定権者（吹田市）の許可なく受け入れている。</a:t>
            </a:r>
            <a:endParaRPr kumimoji="1" lang="en-US" altLang="ja-JP" sz="160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r>
              <a:rPr kumimoji="1" lang="ja-JP" altLang="en-US" sz="1600"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1600" dirty="0">
                <a:solidFill>
                  <a:schemeClr val="tx1">
                    <a:lumMod val="85000"/>
                    <a:lumOff val="15000"/>
                  </a:schemeClr>
                </a:solidFill>
                <a:latin typeface="游ゴシック" panose="020B0400000000000000" pitchFamily="50" charset="-128"/>
                <a:ea typeface="游ゴシック" panose="020B0400000000000000" pitchFamily="50" charset="-128"/>
              </a:rPr>
              <a:t>他市町村の被保険者の住民票を直接、吹田市内の認知症対応型共同生活介護などに異動させている</a:t>
            </a:r>
            <a:r>
              <a:rPr kumimoji="1" lang="ja-JP" altLang="en-US" sz="1600"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endParaRPr kumimoji="1" lang="en-US" altLang="ja-JP" sz="1600" dirty="0">
              <a:solidFill>
                <a:schemeClr val="tx1">
                  <a:lumMod val="85000"/>
                  <a:lumOff val="15000"/>
                </a:schemeClr>
              </a:solidFill>
              <a:latin typeface="游ゴシック" panose="020B0400000000000000" pitchFamily="50" charset="-128"/>
              <a:ea typeface="游ゴシック" panose="020B0400000000000000" pitchFamily="50" charset="-128"/>
            </a:endParaRPr>
          </a:p>
          <a:p>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a:t>
            </a:r>
            <a:endParaRPr kumimoji="1" lang="en-US" altLang="ja-JP" sz="140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endParaRPr kumimoji="1" lang="en-US" altLang="ja-JP" sz="800" dirty="0" smtClean="0">
              <a:latin typeface="游ゴシック" panose="020B0400000000000000" pitchFamily="50" charset="-128"/>
              <a:ea typeface="游ゴシック" panose="020B0400000000000000" pitchFamily="50" charset="-128"/>
            </a:endParaRPr>
          </a:p>
          <a:p>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⇒地域</a:t>
            </a:r>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密着型サービスは、高齢者が可能な限り住み慣れた身近な地域において、きめ細かい介護サービスを受けながら生活を継続できるようにとの配慮から、</a:t>
            </a:r>
            <a:r>
              <a:rPr kumimoji="1" lang="ja-JP" altLang="en-US" sz="1400" u="sng" dirty="0" smtClean="0">
                <a:solidFill>
                  <a:srgbClr val="FF0000"/>
                </a:solidFill>
                <a:latin typeface="游ゴシック" panose="020B0400000000000000" pitchFamily="50" charset="-128"/>
                <a:ea typeface="游ゴシック" panose="020B0400000000000000" pitchFamily="50" charset="-128"/>
              </a:rPr>
              <a:t>原則、吹田市</a:t>
            </a:r>
            <a:r>
              <a:rPr kumimoji="1" lang="ja-JP" altLang="en-US" sz="1400" u="sng" dirty="0">
                <a:solidFill>
                  <a:srgbClr val="FF0000"/>
                </a:solidFill>
                <a:latin typeface="游ゴシック" panose="020B0400000000000000" pitchFamily="50" charset="-128"/>
                <a:ea typeface="游ゴシック" panose="020B0400000000000000" pitchFamily="50" charset="-128"/>
              </a:rPr>
              <a:t>の被保険者のみ</a:t>
            </a:r>
            <a:r>
              <a:rPr kumimoji="1" lang="ja-JP" altLang="en-US" sz="1400" u="sng" dirty="0" smtClean="0">
                <a:solidFill>
                  <a:srgbClr val="FF0000"/>
                </a:solidFill>
                <a:latin typeface="游ゴシック" panose="020B0400000000000000" pitchFamily="50" charset="-128"/>
                <a:ea typeface="游ゴシック" panose="020B0400000000000000" pitchFamily="50" charset="-128"/>
              </a:rPr>
              <a:t>が吹田市の地域密着型サービス</a:t>
            </a:r>
            <a:r>
              <a:rPr kumimoji="1" lang="ja-JP" altLang="en-US" sz="1400" u="sng" dirty="0">
                <a:solidFill>
                  <a:srgbClr val="FF0000"/>
                </a:solidFill>
                <a:latin typeface="游ゴシック" panose="020B0400000000000000" pitchFamily="50" charset="-128"/>
                <a:ea typeface="游ゴシック" panose="020B0400000000000000" pitchFamily="50" charset="-128"/>
              </a:rPr>
              <a:t>を利用できる</a:t>
            </a:r>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こととなっています</a:t>
            </a:r>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endParaRPr kumimoji="1" lang="en-US" altLang="ja-JP" sz="1400" dirty="0">
              <a:solidFill>
                <a:schemeClr val="tx1">
                  <a:lumMod val="85000"/>
                  <a:lumOff val="15000"/>
                </a:schemeClr>
              </a:solidFill>
              <a:latin typeface="游ゴシック" panose="020B0400000000000000" pitchFamily="50" charset="-128"/>
              <a:ea typeface="游ゴシック" panose="020B0400000000000000" pitchFamily="50" charset="-128"/>
            </a:endParaRPr>
          </a:p>
          <a:p>
            <a:endParaRPr kumimoji="1" lang="en-US" altLang="ja-JP" sz="80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認知症対応型共同生活介護・地域密着型特別養護老人ホームにおいて、事業所の所在地を住所とした転入は、明らかに本サービス利用を目的としたものであり、本来の地域密着型サービスの制度の趣旨とは異なりますのでご留意ください</a:t>
            </a:r>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endParaRPr kumimoji="1" lang="en-US" altLang="ja-JP" sz="140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endParaRPr kumimoji="1" lang="ja-JP" altLang="en-US" sz="800" dirty="0">
              <a:solidFill>
                <a:schemeClr val="tx1">
                  <a:lumMod val="85000"/>
                  <a:lumOff val="15000"/>
                </a:schemeClr>
              </a:solidFill>
              <a:latin typeface="游ゴシック" panose="020B0400000000000000" pitchFamily="50" charset="-128"/>
              <a:ea typeface="游ゴシック" panose="020B0400000000000000" pitchFamily="50" charset="-128"/>
            </a:endParaRPr>
          </a:p>
          <a:p>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例外として、他市町村の被保険者が、居住地に住所登録を継続することができない理由があり、住民登録を変更することがやむを得ない場合で、居住している他市町村内の介護サービス事業所の利用が困難である場合等に限り、吹田市への転入による地域密着型サービスの利用を認めています</a:t>
            </a:r>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endParaRPr kumimoji="1" lang="en-US" altLang="ja-JP" sz="140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6" name="タイトル 1"/>
          <p:cNvSpPr txBox="1">
            <a:spLocks/>
          </p:cNvSpPr>
          <p:nvPr/>
        </p:nvSpPr>
        <p:spPr>
          <a:xfrm>
            <a:off x="518160" y="6433066"/>
            <a:ext cx="11469187" cy="424934"/>
          </a:xfrm>
          <a:prstGeom prst="rect">
            <a:avLst/>
          </a:prstGeom>
        </p:spPr>
        <p:txBody>
          <a:bodyPr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r"/>
            <a:r>
              <a:rPr lang="ja-JP" altLang="en-US" sz="2000" dirty="0" smtClean="0">
                <a:solidFill>
                  <a:schemeClr val="tx1">
                    <a:lumMod val="85000"/>
                    <a:lumOff val="15000"/>
                  </a:schemeClr>
                </a:solidFill>
                <a:latin typeface="游ゴシック" panose="020B0400000000000000" pitchFamily="50" charset="-128"/>
                <a:ea typeface="游ゴシック" panose="020B0400000000000000" pitchFamily="50" charset="-128"/>
              </a:rPr>
              <a:t>地域密着型サービス事業者の主な指導事項</a:t>
            </a:r>
            <a:endParaRPr lang="ja-JP" altLang="en-US" sz="200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8" name="角丸四角形 7"/>
          <p:cNvSpPr/>
          <p:nvPr/>
        </p:nvSpPr>
        <p:spPr>
          <a:xfrm>
            <a:off x="508635" y="943596"/>
            <a:ext cx="1672045" cy="3365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b="1" dirty="0" smtClean="0">
                <a:solidFill>
                  <a:schemeClr val="tx1">
                    <a:lumMod val="85000"/>
                    <a:lumOff val="15000"/>
                  </a:schemeClr>
                </a:solidFill>
                <a:latin typeface="游ゴシック" panose="020B0400000000000000" pitchFamily="50" charset="-128"/>
                <a:ea typeface="游ゴシック" panose="020B0400000000000000" pitchFamily="50" charset="-128"/>
              </a:rPr>
              <a:t>指導事例</a:t>
            </a:r>
            <a:endParaRPr kumimoji="1" lang="en-US" altLang="ja-JP"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7" name="正方形/長方形 6"/>
          <p:cNvSpPr/>
          <p:nvPr/>
        </p:nvSpPr>
        <p:spPr>
          <a:xfrm>
            <a:off x="518160" y="4375478"/>
            <a:ext cx="11155680" cy="1748596"/>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endParaRPr kumimoji="1" lang="en-US" altLang="ja-JP" sz="1600" dirty="0" smtClean="0">
              <a:latin typeface="游ゴシック" panose="020B0400000000000000" pitchFamily="50" charset="-128"/>
              <a:ea typeface="游ゴシック" panose="020B0400000000000000" pitchFamily="50" charset="-128"/>
            </a:endParaRPr>
          </a:p>
          <a:p>
            <a:r>
              <a:rPr kumimoji="1" lang="ja-JP" altLang="en-US" sz="1600" dirty="0" smtClean="0">
                <a:solidFill>
                  <a:schemeClr val="tx1">
                    <a:lumMod val="85000"/>
                    <a:lumOff val="15000"/>
                  </a:schemeClr>
                </a:solidFill>
                <a:latin typeface="游ゴシック" panose="020B0400000000000000" pitchFamily="50" charset="-128"/>
                <a:ea typeface="游ゴシック" panose="020B0400000000000000" pitchFamily="50" charset="-128"/>
              </a:rPr>
              <a:t>●利用</a:t>
            </a:r>
            <a:r>
              <a:rPr kumimoji="1" lang="ja-JP" altLang="en-US" sz="1600" dirty="0">
                <a:solidFill>
                  <a:schemeClr val="tx1">
                    <a:lumMod val="85000"/>
                    <a:lumOff val="15000"/>
                  </a:schemeClr>
                </a:solidFill>
                <a:latin typeface="游ゴシック" panose="020B0400000000000000" pitchFamily="50" charset="-128"/>
                <a:ea typeface="游ゴシック" panose="020B0400000000000000" pitchFamily="50" charset="-128"/>
              </a:rPr>
              <a:t>契約前に必要な被保険者証</a:t>
            </a:r>
            <a:r>
              <a:rPr kumimoji="1" lang="ja-JP" altLang="en-US" sz="1600" dirty="0" smtClean="0">
                <a:solidFill>
                  <a:schemeClr val="tx1">
                    <a:lumMod val="85000"/>
                    <a:lumOff val="15000"/>
                  </a:schemeClr>
                </a:solidFill>
                <a:latin typeface="游ゴシック" panose="020B0400000000000000" pitchFamily="50" charset="-128"/>
                <a:ea typeface="游ゴシック" panose="020B0400000000000000" pitchFamily="50" charset="-128"/>
              </a:rPr>
              <a:t>の確認、アセスメント等を行い、吹田市の地域密着型サービスを利用できるか確認をすること。</a:t>
            </a:r>
            <a:endParaRPr kumimoji="1" lang="en-US" altLang="ja-JP" sz="160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endParaRPr kumimoji="1" lang="en-US" altLang="ja-JP" sz="800" dirty="0">
              <a:solidFill>
                <a:schemeClr val="tx1">
                  <a:lumMod val="85000"/>
                  <a:lumOff val="15000"/>
                </a:schemeClr>
              </a:solidFill>
              <a:latin typeface="游ゴシック" panose="020B0400000000000000" pitchFamily="50" charset="-128"/>
              <a:ea typeface="游ゴシック" panose="020B0400000000000000" pitchFamily="50" charset="-128"/>
            </a:endParaRPr>
          </a:p>
          <a:p>
            <a:r>
              <a:rPr kumimoji="1" lang="ja-JP" altLang="en-US" sz="1600" dirty="0">
                <a:solidFill>
                  <a:schemeClr val="tx1">
                    <a:lumMod val="85000"/>
                    <a:lumOff val="15000"/>
                  </a:schemeClr>
                </a:solidFill>
                <a:latin typeface="游ゴシック" panose="020B0400000000000000" pitchFamily="50" charset="-128"/>
                <a:ea typeface="游ゴシック" panose="020B0400000000000000" pitchFamily="50" charset="-128"/>
              </a:rPr>
              <a:t>●他市町村の被保険者から、やむを得ない事情（災害・虐待等）での利用相談があれば</a:t>
            </a:r>
            <a:r>
              <a:rPr kumimoji="1" lang="ja-JP" altLang="en-US" sz="1600"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1600" u="sng" dirty="0" smtClean="0">
                <a:solidFill>
                  <a:srgbClr val="FF0000"/>
                </a:solidFill>
                <a:latin typeface="游ゴシック" panose="020B0400000000000000" pitchFamily="50" charset="-128"/>
                <a:ea typeface="游ゴシック" panose="020B0400000000000000" pitchFamily="50" charset="-128"/>
              </a:rPr>
              <a:t>吹田市（福祉</a:t>
            </a:r>
            <a:r>
              <a:rPr kumimoji="1" lang="ja-JP" altLang="en-US" sz="1600" u="sng" dirty="0">
                <a:solidFill>
                  <a:srgbClr val="FF0000"/>
                </a:solidFill>
                <a:latin typeface="游ゴシック" panose="020B0400000000000000" pitchFamily="50" charset="-128"/>
                <a:ea typeface="游ゴシック" panose="020B0400000000000000" pitchFamily="50" charset="-128"/>
              </a:rPr>
              <a:t>指導</a:t>
            </a:r>
            <a:r>
              <a:rPr kumimoji="1" lang="ja-JP" altLang="en-US" sz="1600" u="sng" dirty="0" smtClean="0">
                <a:solidFill>
                  <a:srgbClr val="FF0000"/>
                </a:solidFill>
                <a:latin typeface="游ゴシック" panose="020B0400000000000000" pitchFamily="50" charset="-128"/>
                <a:ea typeface="游ゴシック" panose="020B0400000000000000" pitchFamily="50" charset="-128"/>
              </a:rPr>
              <a:t>監査室）及び</a:t>
            </a:r>
            <a:r>
              <a:rPr kumimoji="1" lang="ja-JP" altLang="en-US" sz="1600" u="sng" dirty="0">
                <a:solidFill>
                  <a:srgbClr val="FF0000"/>
                </a:solidFill>
                <a:latin typeface="游ゴシック" panose="020B0400000000000000" pitchFamily="50" charset="-128"/>
                <a:ea typeface="游ゴシック" panose="020B0400000000000000" pitchFamily="50" charset="-128"/>
              </a:rPr>
              <a:t>保険者の市町村に事前に相談すること</a:t>
            </a:r>
            <a:r>
              <a:rPr kumimoji="1" lang="ja-JP" altLang="en-US" sz="1600" dirty="0" smtClean="0">
                <a:latin typeface="游ゴシック" panose="020B0400000000000000" pitchFamily="50" charset="-128"/>
                <a:ea typeface="游ゴシック" panose="020B0400000000000000" pitchFamily="50" charset="-128"/>
              </a:rPr>
              <a:t>。</a:t>
            </a:r>
            <a:endParaRPr kumimoji="1" lang="ja-JP" altLang="en-US" sz="1600" dirty="0">
              <a:latin typeface="游ゴシック" panose="020B0400000000000000" pitchFamily="50" charset="-128"/>
              <a:ea typeface="游ゴシック" panose="020B0400000000000000" pitchFamily="50" charset="-128"/>
            </a:endParaRPr>
          </a:p>
          <a:p>
            <a:r>
              <a:rPr kumimoji="1" lang="en-US" altLang="ja-JP" sz="1600" b="1" dirty="0" smtClean="0">
                <a:solidFill>
                  <a:srgbClr val="FF0000"/>
                </a:solidFill>
                <a:latin typeface="游ゴシック" panose="020B0400000000000000" pitchFamily="50" charset="-128"/>
                <a:ea typeface="游ゴシック" panose="020B0400000000000000" pitchFamily="50" charset="-128"/>
              </a:rPr>
              <a:t>※</a:t>
            </a:r>
            <a:r>
              <a:rPr kumimoji="1" lang="ja-JP" altLang="en-US" sz="1600" b="1" dirty="0" smtClean="0">
                <a:solidFill>
                  <a:srgbClr val="FF0000"/>
                </a:solidFill>
                <a:latin typeface="游ゴシック" panose="020B0400000000000000" pitchFamily="50" charset="-128"/>
                <a:ea typeface="游ゴシック" panose="020B0400000000000000" pitchFamily="50" charset="-128"/>
              </a:rPr>
              <a:t>必ず事前に</a:t>
            </a:r>
            <a:r>
              <a:rPr kumimoji="1" lang="ja-JP" altLang="en-US" sz="1600" b="1" dirty="0">
                <a:solidFill>
                  <a:srgbClr val="FF0000"/>
                </a:solidFill>
                <a:latin typeface="游ゴシック" panose="020B0400000000000000" pitchFamily="50" charset="-128"/>
                <a:ea typeface="游ゴシック" panose="020B0400000000000000" pitchFamily="50" charset="-128"/>
              </a:rPr>
              <a:t>相談していただき、事業所で勝手に判断して、利用を開始することが無いようにしてください。</a:t>
            </a:r>
          </a:p>
          <a:p>
            <a:endParaRPr kumimoji="1" lang="ja-JP" altLang="en-US" sz="1600" dirty="0">
              <a:latin typeface="游ゴシック" panose="020B0400000000000000" pitchFamily="50" charset="-128"/>
              <a:ea typeface="游ゴシック" panose="020B0400000000000000" pitchFamily="50" charset="-128"/>
            </a:endParaRPr>
          </a:p>
        </p:txBody>
      </p:sp>
      <p:sp>
        <p:nvSpPr>
          <p:cNvPr id="10" name="角丸四角形 9"/>
          <p:cNvSpPr/>
          <p:nvPr/>
        </p:nvSpPr>
        <p:spPr>
          <a:xfrm>
            <a:off x="508635" y="4224360"/>
            <a:ext cx="2405514" cy="3365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solidFill>
                  <a:schemeClr val="tx1">
                    <a:lumMod val="85000"/>
                    <a:lumOff val="15000"/>
                  </a:schemeClr>
                </a:solidFill>
                <a:latin typeface="游ゴシック" panose="020B0400000000000000" pitchFamily="50" charset="-128"/>
                <a:ea typeface="游ゴシック" panose="020B0400000000000000" pitchFamily="50" charset="-128"/>
              </a:rPr>
              <a:t>改善のポイント</a:t>
            </a:r>
          </a:p>
        </p:txBody>
      </p:sp>
    </p:spTree>
    <p:extLst>
      <p:ext uri="{BB962C8B-B14F-4D97-AF65-F5344CB8AC3E}">
        <p14:creationId xmlns:p14="http://schemas.microsoft.com/office/powerpoint/2010/main" val="2736212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18160" y="339634"/>
            <a:ext cx="11155680" cy="496389"/>
          </a:xfrm>
          <a:prstGeom prst="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2000" b="1" dirty="0">
                <a:solidFill>
                  <a:schemeClr val="tx1">
                    <a:lumMod val="85000"/>
                    <a:lumOff val="15000"/>
                  </a:schemeClr>
                </a:solidFill>
                <a:latin typeface="游ゴシック" panose="020B0400000000000000" pitchFamily="50" charset="-128"/>
                <a:ea typeface="游ゴシック" panose="020B0400000000000000" pitchFamily="50" charset="-128"/>
              </a:rPr>
              <a:t>３、各種</a:t>
            </a:r>
            <a:r>
              <a:rPr kumimoji="1" lang="ja-JP" altLang="en-US" sz="2000" b="1" dirty="0" smtClean="0">
                <a:solidFill>
                  <a:schemeClr val="tx1">
                    <a:lumMod val="85000"/>
                    <a:lumOff val="15000"/>
                  </a:schemeClr>
                </a:solidFill>
                <a:latin typeface="游ゴシック" panose="020B0400000000000000" pitchFamily="50" charset="-128"/>
                <a:ea typeface="游ゴシック" panose="020B0400000000000000" pitchFamily="50" charset="-128"/>
              </a:rPr>
              <a:t>マニュアルの整備について</a:t>
            </a:r>
            <a:r>
              <a:rPr kumimoji="1" lang="ja-JP" altLang="en-US" sz="1600" b="1" dirty="0">
                <a:solidFill>
                  <a:schemeClr val="tx1">
                    <a:lumMod val="85000"/>
                    <a:lumOff val="15000"/>
                  </a:schemeClr>
                </a:solidFill>
                <a:latin typeface="游ゴシック" panose="020B0400000000000000" pitchFamily="50" charset="-128"/>
                <a:ea typeface="游ゴシック" panose="020B0400000000000000" pitchFamily="50" charset="-128"/>
              </a:rPr>
              <a:t>（地域密着型サービス共通）</a:t>
            </a:r>
          </a:p>
        </p:txBody>
      </p:sp>
      <p:sp>
        <p:nvSpPr>
          <p:cNvPr id="4" name="正方形/長方形 3"/>
          <p:cNvSpPr/>
          <p:nvPr/>
        </p:nvSpPr>
        <p:spPr>
          <a:xfrm>
            <a:off x="518160" y="1101636"/>
            <a:ext cx="11155680" cy="3494241"/>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endParaRPr kumimoji="1" lang="en-US" altLang="ja-JP" sz="1600" dirty="0" smtClean="0">
              <a:latin typeface="游ゴシック" panose="020B0400000000000000" pitchFamily="50" charset="-128"/>
              <a:ea typeface="游ゴシック" panose="020B0400000000000000" pitchFamily="50" charset="-128"/>
            </a:endParaRPr>
          </a:p>
          <a:p>
            <a:r>
              <a:rPr kumimoji="1" lang="ja-JP" altLang="en-US" sz="1600" dirty="0" smtClean="0">
                <a:solidFill>
                  <a:schemeClr val="tx1">
                    <a:lumMod val="85000"/>
                    <a:lumOff val="15000"/>
                  </a:schemeClr>
                </a:solidFill>
                <a:latin typeface="游ゴシック" panose="020B0400000000000000" pitchFamily="50" charset="-128"/>
                <a:ea typeface="游ゴシック" panose="020B0400000000000000" pitchFamily="50" charset="-128"/>
              </a:rPr>
              <a:t>・必要</a:t>
            </a:r>
            <a:r>
              <a:rPr kumimoji="1" lang="ja-JP" altLang="en-US" sz="1600" dirty="0">
                <a:solidFill>
                  <a:schemeClr val="tx1">
                    <a:lumMod val="85000"/>
                    <a:lumOff val="15000"/>
                  </a:schemeClr>
                </a:solidFill>
                <a:latin typeface="游ゴシック" panose="020B0400000000000000" pitchFamily="50" charset="-128"/>
                <a:ea typeface="游ゴシック" panose="020B0400000000000000" pitchFamily="50" charset="-128"/>
              </a:rPr>
              <a:t>なマニュアルの整備が行われていない</a:t>
            </a:r>
            <a:r>
              <a:rPr kumimoji="1" lang="ja-JP" altLang="en-US" sz="1600"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endParaRPr kumimoji="1" lang="en-US" altLang="ja-JP" sz="160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r>
              <a:rPr kumimoji="1" lang="ja-JP" altLang="en-US" sz="1600" dirty="0" smtClean="0">
                <a:solidFill>
                  <a:schemeClr val="tx1">
                    <a:lumMod val="85000"/>
                    <a:lumOff val="15000"/>
                  </a:schemeClr>
                </a:solidFill>
                <a:latin typeface="游ゴシック" panose="020B0400000000000000" pitchFamily="50" charset="-128"/>
                <a:ea typeface="游ゴシック" panose="020B0400000000000000" pitchFamily="50" charset="-128"/>
              </a:rPr>
              <a:t>・従業員がマニュアルがあることを知らない。</a:t>
            </a:r>
            <a:endParaRPr kumimoji="1" lang="en-US" altLang="ja-JP" sz="160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pPr lvl="0"/>
            <a:r>
              <a:rPr kumimoji="1" lang="ja-JP" altLang="en-US" sz="1400" dirty="0">
                <a:solidFill>
                  <a:srgbClr val="000000">
                    <a:lumMod val="85000"/>
                    <a:lumOff val="15000"/>
                  </a:srgbClr>
                </a:solidFill>
                <a:latin typeface="游ゴシック" panose="020B0400000000000000" pitchFamily="50" charset="-128"/>
                <a:ea typeface="游ゴシック" panose="020B0400000000000000" pitchFamily="50" charset="-128"/>
              </a:rPr>
              <a:t>＿＿＿＿＿＿＿＿＿＿＿＿＿＿＿＿＿＿＿＿＿＿＿＿＿＿＿＿＿＿＿＿＿＿＿＿＿＿＿＿＿＿＿＿＿＿＿＿＿＿＿＿＿＿＿＿＿＿＿＿＿</a:t>
            </a:r>
            <a:endParaRPr kumimoji="1" lang="en-US" altLang="ja-JP" sz="1400" dirty="0">
              <a:solidFill>
                <a:srgbClr val="000000">
                  <a:lumMod val="85000"/>
                  <a:lumOff val="15000"/>
                </a:srgbClr>
              </a:solidFill>
              <a:latin typeface="游ゴシック" panose="020B0400000000000000" pitchFamily="50" charset="-128"/>
              <a:ea typeface="游ゴシック" panose="020B0400000000000000" pitchFamily="50" charset="-128"/>
            </a:endParaRPr>
          </a:p>
          <a:p>
            <a:endParaRPr kumimoji="1" lang="en-US" altLang="ja-JP" sz="80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（参考）　介護現場におけるハラスメント対策（厚生労働省）</a:t>
            </a:r>
            <a:endParaRPr kumimoji="1" lang="en-US" altLang="ja-JP" sz="140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endParaRPr kumimoji="1" lang="en-US" altLang="ja-JP" sz="140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endParaRPr kumimoji="1" lang="en-US" altLang="ja-JP" sz="140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endParaRPr kumimoji="1" lang="en-US" altLang="ja-JP" sz="1400" dirty="0">
              <a:solidFill>
                <a:schemeClr val="tx1">
                  <a:lumMod val="85000"/>
                  <a:lumOff val="15000"/>
                </a:schemeClr>
              </a:solidFill>
              <a:latin typeface="游ゴシック" panose="020B0400000000000000" pitchFamily="50" charset="-128"/>
              <a:ea typeface="游ゴシック" panose="020B0400000000000000" pitchFamily="50" charset="-128"/>
            </a:endParaRPr>
          </a:p>
          <a:p>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　　　　　介護現場における感染対策の手引き、業務継続ガイドライン（厚生労働省）</a:t>
            </a:r>
            <a:endParaRPr kumimoji="1" lang="en-US" altLang="ja-JP" sz="140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endParaRPr kumimoji="1" lang="en-US" altLang="ja-JP" sz="140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endParaRPr kumimoji="1" lang="en-US" altLang="ja-JP" sz="140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endParaRPr kumimoji="1" lang="en-US" altLang="ja-JP" sz="1400" dirty="0">
              <a:solidFill>
                <a:schemeClr val="tx1">
                  <a:lumMod val="85000"/>
                  <a:lumOff val="15000"/>
                </a:schemeClr>
              </a:solidFill>
              <a:latin typeface="游ゴシック" panose="020B0400000000000000" pitchFamily="50" charset="-128"/>
              <a:ea typeface="游ゴシック" panose="020B0400000000000000" pitchFamily="50" charset="-128"/>
            </a:endParaRPr>
          </a:p>
          <a:p>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　　　　　要配慮者施設における避難確保計画の作成・避難訓練の実施について（吹田市危機管理室）</a:t>
            </a:r>
            <a:endParaRPr kumimoji="1" lang="en-US" altLang="ja-JP" sz="140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endParaRPr kumimoji="1" lang="en-US" altLang="ja-JP" sz="1400" dirty="0">
              <a:solidFill>
                <a:schemeClr val="tx1">
                  <a:lumMod val="85000"/>
                  <a:lumOff val="15000"/>
                </a:schemeClr>
              </a:solidFill>
              <a:latin typeface="游ゴシック" panose="020B0400000000000000" pitchFamily="50" charset="-128"/>
              <a:ea typeface="游ゴシック" panose="020B0400000000000000" pitchFamily="50" charset="-128"/>
            </a:endParaRPr>
          </a:p>
          <a:p>
            <a:endParaRPr kumimoji="1" lang="en-US" altLang="ja-JP" sz="140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6" name="タイトル 1"/>
          <p:cNvSpPr txBox="1">
            <a:spLocks/>
          </p:cNvSpPr>
          <p:nvPr/>
        </p:nvSpPr>
        <p:spPr>
          <a:xfrm>
            <a:off x="518160" y="6433066"/>
            <a:ext cx="11469187" cy="424934"/>
          </a:xfrm>
          <a:prstGeom prst="rect">
            <a:avLst/>
          </a:prstGeom>
        </p:spPr>
        <p:txBody>
          <a:bodyPr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r"/>
            <a:r>
              <a:rPr lang="ja-JP" altLang="en-US" sz="2000" dirty="0" smtClean="0">
                <a:solidFill>
                  <a:schemeClr val="tx1">
                    <a:lumMod val="85000"/>
                    <a:lumOff val="15000"/>
                  </a:schemeClr>
                </a:solidFill>
                <a:latin typeface="游ゴシック" panose="020B0400000000000000" pitchFamily="50" charset="-128"/>
                <a:ea typeface="游ゴシック" panose="020B0400000000000000" pitchFamily="50" charset="-128"/>
              </a:rPr>
              <a:t>地域密着型サービス事業者の主な指導事項</a:t>
            </a:r>
            <a:endParaRPr lang="ja-JP" altLang="en-US" sz="200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8" name="角丸四角形 7"/>
          <p:cNvSpPr/>
          <p:nvPr/>
        </p:nvSpPr>
        <p:spPr>
          <a:xfrm>
            <a:off x="508635" y="943596"/>
            <a:ext cx="1672045" cy="3365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b="1" dirty="0" smtClean="0">
                <a:solidFill>
                  <a:schemeClr val="tx1">
                    <a:lumMod val="85000"/>
                    <a:lumOff val="15000"/>
                  </a:schemeClr>
                </a:solidFill>
                <a:latin typeface="游ゴシック" panose="020B0400000000000000" pitchFamily="50" charset="-128"/>
                <a:ea typeface="游ゴシック" panose="020B0400000000000000" pitchFamily="50" charset="-128"/>
              </a:rPr>
              <a:t>指導事例</a:t>
            </a:r>
            <a:endParaRPr kumimoji="1" lang="en-US" altLang="ja-JP"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7" name="正方形/長方形 6"/>
          <p:cNvSpPr/>
          <p:nvPr/>
        </p:nvSpPr>
        <p:spPr>
          <a:xfrm>
            <a:off x="518160" y="4868772"/>
            <a:ext cx="11155680" cy="1291399"/>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endParaRPr kumimoji="1" lang="en-US" altLang="ja-JP" sz="1600" dirty="0" smtClean="0">
              <a:latin typeface="游ゴシック" panose="020B0400000000000000" pitchFamily="50" charset="-128"/>
              <a:ea typeface="游ゴシック" panose="020B0400000000000000" pitchFamily="50" charset="-128"/>
            </a:endParaRPr>
          </a:p>
          <a:p>
            <a:r>
              <a:rPr kumimoji="1" lang="ja-JP" altLang="en-US" sz="1600" dirty="0" smtClean="0">
                <a:solidFill>
                  <a:schemeClr val="tx1">
                    <a:lumMod val="85000"/>
                    <a:lumOff val="15000"/>
                  </a:schemeClr>
                </a:solidFill>
                <a:latin typeface="游ゴシック" panose="020B0400000000000000" pitchFamily="50" charset="-128"/>
                <a:ea typeface="游ゴシック" panose="020B0400000000000000" pitchFamily="50" charset="-128"/>
              </a:rPr>
              <a:t>●緊急</a:t>
            </a:r>
            <a:r>
              <a:rPr kumimoji="1" lang="ja-JP" altLang="en-US" sz="1600" dirty="0">
                <a:solidFill>
                  <a:schemeClr val="tx1">
                    <a:lumMod val="85000"/>
                    <a:lumOff val="15000"/>
                  </a:schemeClr>
                </a:solidFill>
                <a:latin typeface="游ゴシック" panose="020B0400000000000000" pitchFamily="50" charset="-128"/>
                <a:ea typeface="游ゴシック" panose="020B0400000000000000" pitchFamily="50" charset="-128"/>
              </a:rPr>
              <a:t>時の対応、事故発生時等の対応、苦情に対する処理方法、高齢者虐待防止、身体拘束、感染予防対策、非常災害対策（火災、水害、土砂災害、地震等）等のマニュアルを整備し、事業所に設置するとともに</a:t>
            </a:r>
            <a:r>
              <a:rPr kumimoji="1" lang="ja-JP" altLang="en-US" sz="1600" u="sng" dirty="0">
                <a:solidFill>
                  <a:schemeClr val="tx1">
                    <a:lumMod val="85000"/>
                    <a:lumOff val="15000"/>
                  </a:schemeClr>
                </a:solidFill>
                <a:latin typeface="游ゴシック" panose="020B0400000000000000" pitchFamily="50" charset="-128"/>
                <a:ea typeface="游ゴシック" panose="020B0400000000000000" pitchFamily="50" charset="-128"/>
              </a:rPr>
              <a:t>従業者に周知すること</a:t>
            </a:r>
            <a:r>
              <a:rPr kumimoji="1" lang="ja-JP" altLang="en-US" sz="1600"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endParaRPr kumimoji="1" lang="en-US" altLang="ja-JP" sz="160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endParaRPr kumimoji="1" lang="ja-JP" altLang="en-US" sz="800" dirty="0">
              <a:solidFill>
                <a:schemeClr val="tx1">
                  <a:lumMod val="85000"/>
                  <a:lumOff val="15000"/>
                </a:schemeClr>
              </a:solidFill>
              <a:latin typeface="游ゴシック" panose="020B0400000000000000" pitchFamily="50" charset="-128"/>
              <a:ea typeface="游ゴシック" panose="020B0400000000000000" pitchFamily="50" charset="-128"/>
            </a:endParaRPr>
          </a:p>
          <a:p>
            <a:r>
              <a:rPr kumimoji="1" lang="ja-JP" altLang="en-US" sz="1600" dirty="0">
                <a:solidFill>
                  <a:schemeClr val="tx1">
                    <a:lumMod val="85000"/>
                    <a:lumOff val="15000"/>
                  </a:schemeClr>
                </a:solidFill>
                <a:latin typeface="游ゴシック" panose="020B0400000000000000" pitchFamily="50" charset="-128"/>
                <a:ea typeface="游ゴシック" panose="020B0400000000000000" pitchFamily="50" charset="-128"/>
              </a:rPr>
              <a:t>●防犯対策についてもマニュアルを整備し、防犯訓練等を実施するなど、防犯体制を</a:t>
            </a:r>
            <a:r>
              <a:rPr kumimoji="1" lang="ja-JP" altLang="en-US" sz="1600" dirty="0" smtClean="0">
                <a:solidFill>
                  <a:schemeClr val="tx1">
                    <a:lumMod val="85000"/>
                    <a:lumOff val="15000"/>
                  </a:schemeClr>
                </a:solidFill>
                <a:latin typeface="游ゴシック" panose="020B0400000000000000" pitchFamily="50" charset="-128"/>
                <a:ea typeface="游ゴシック" panose="020B0400000000000000" pitchFamily="50" charset="-128"/>
              </a:rPr>
              <a:t>整備すること。</a:t>
            </a:r>
            <a:endParaRPr kumimoji="1" lang="ja-JP" altLang="en-US" sz="160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10" name="角丸四角形 9"/>
          <p:cNvSpPr/>
          <p:nvPr/>
        </p:nvSpPr>
        <p:spPr>
          <a:xfrm>
            <a:off x="508635" y="4717654"/>
            <a:ext cx="2405514" cy="3365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solidFill>
                  <a:schemeClr val="tx1">
                    <a:lumMod val="85000"/>
                    <a:lumOff val="15000"/>
                  </a:schemeClr>
                </a:solidFill>
                <a:latin typeface="游ゴシック" panose="020B0400000000000000" pitchFamily="50" charset="-128"/>
                <a:ea typeface="游ゴシック" panose="020B0400000000000000" pitchFamily="50" charset="-128"/>
              </a:rPr>
              <a:t>改善のポイント</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9231" y="2094756"/>
            <a:ext cx="792000" cy="792000"/>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0050" y="2770545"/>
            <a:ext cx="864000" cy="864000"/>
          </a:xfrm>
          <a:prstGeom prst="rect">
            <a:avLst/>
          </a:prstGeom>
        </p:spPr>
      </p:pic>
      <p:pic>
        <p:nvPicPr>
          <p:cNvPr id="9" name="図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25244" y="3634545"/>
            <a:ext cx="792000" cy="792000"/>
          </a:xfrm>
          <a:prstGeom prst="rect">
            <a:avLst/>
          </a:prstGeom>
        </p:spPr>
      </p:pic>
    </p:spTree>
    <p:extLst>
      <p:ext uri="{BB962C8B-B14F-4D97-AF65-F5344CB8AC3E}">
        <p14:creationId xmlns:p14="http://schemas.microsoft.com/office/powerpoint/2010/main" val="3682157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18160" y="339634"/>
            <a:ext cx="11155680" cy="779303"/>
          </a:xfrm>
          <a:prstGeom prst="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2000" b="1" dirty="0">
                <a:solidFill>
                  <a:schemeClr val="tx1">
                    <a:lumMod val="85000"/>
                    <a:lumOff val="15000"/>
                  </a:schemeClr>
                </a:solidFill>
                <a:latin typeface="游ゴシック" panose="020B0400000000000000" pitchFamily="50" charset="-128"/>
                <a:ea typeface="游ゴシック" panose="020B0400000000000000" pitchFamily="50" charset="-128"/>
              </a:rPr>
              <a:t>４</a:t>
            </a:r>
            <a:r>
              <a:rPr kumimoji="1" lang="ja-JP" altLang="en-US" sz="2000" b="1" dirty="0" smtClean="0">
                <a:solidFill>
                  <a:schemeClr val="tx1">
                    <a:lumMod val="85000"/>
                    <a:lumOff val="15000"/>
                  </a:schemeClr>
                </a:solidFill>
                <a:latin typeface="游ゴシック" panose="020B0400000000000000" pitchFamily="50" charset="-128"/>
                <a:ea typeface="游ゴシック" panose="020B0400000000000000" pitchFamily="50" charset="-128"/>
              </a:rPr>
              <a:t>、計画</a:t>
            </a:r>
            <a:r>
              <a:rPr kumimoji="1" lang="ja-JP" altLang="en-US" sz="2000" b="1" dirty="0">
                <a:solidFill>
                  <a:schemeClr val="tx1">
                    <a:lumMod val="85000"/>
                    <a:lumOff val="15000"/>
                  </a:schemeClr>
                </a:solidFill>
                <a:latin typeface="游ゴシック" panose="020B0400000000000000" pitchFamily="50" charset="-128"/>
                <a:ea typeface="游ゴシック" panose="020B0400000000000000" pitchFamily="50" charset="-128"/>
              </a:rPr>
              <a:t>の作成について</a:t>
            </a:r>
            <a:r>
              <a:rPr kumimoji="1" lang="ja-JP" altLang="en-US" sz="1600" b="1" dirty="0">
                <a:solidFill>
                  <a:schemeClr val="tx1">
                    <a:lumMod val="85000"/>
                    <a:lumOff val="15000"/>
                  </a:schemeClr>
                </a:solidFill>
                <a:latin typeface="游ゴシック" panose="020B0400000000000000" pitchFamily="50" charset="-128"/>
                <a:ea typeface="游ゴシック" panose="020B0400000000000000" pitchFamily="50" charset="-128"/>
              </a:rPr>
              <a:t>（認知症対応型共同生活介護、小規模多機能型居宅介護、</a:t>
            </a:r>
            <a:r>
              <a:rPr kumimoji="1" lang="ja-JP" altLang="en-US" sz="1600" b="1" dirty="0" smtClean="0">
                <a:solidFill>
                  <a:schemeClr val="tx1">
                    <a:lumMod val="85000"/>
                    <a:lumOff val="15000"/>
                  </a:schemeClr>
                </a:solidFill>
                <a:latin typeface="游ゴシック" panose="020B0400000000000000" pitchFamily="50" charset="-128"/>
                <a:ea typeface="游ゴシック" panose="020B0400000000000000" pitchFamily="50" charset="-128"/>
              </a:rPr>
              <a:t>地域密着型介護老人福祉施設入所者</a:t>
            </a:r>
            <a:r>
              <a:rPr kumimoji="1" lang="ja-JP" altLang="en-US" sz="1600" b="1" dirty="0">
                <a:solidFill>
                  <a:schemeClr val="tx1">
                    <a:lumMod val="85000"/>
                    <a:lumOff val="15000"/>
                  </a:schemeClr>
                </a:solidFill>
                <a:latin typeface="游ゴシック" panose="020B0400000000000000" pitchFamily="50" charset="-128"/>
                <a:ea typeface="游ゴシック" panose="020B0400000000000000" pitchFamily="50" charset="-128"/>
              </a:rPr>
              <a:t>生活介護）</a:t>
            </a:r>
          </a:p>
        </p:txBody>
      </p:sp>
      <p:sp>
        <p:nvSpPr>
          <p:cNvPr id="4" name="正方形/長方形 3"/>
          <p:cNvSpPr/>
          <p:nvPr/>
        </p:nvSpPr>
        <p:spPr>
          <a:xfrm>
            <a:off x="518160" y="1402420"/>
            <a:ext cx="11155680" cy="1630579"/>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endParaRPr kumimoji="1" lang="en-US" altLang="ja-JP" sz="1600" dirty="0" smtClean="0">
              <a:latin typeface="游ゴシック" panose="020B0400000000000000" pitchFamily="50" charset="-128"/>
              <a:ea typeface="游ゴシック" panose="020B0400000000000000" pitchFamily="50" charset="-128"/>
            </a:endParaRPr>
          </a:p>
          <a:p>
            <a:r>
              <a:rPr kumimoji="1" lang="ja-JP" altLang="en-US" sz="1600"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1600" dirty="0">
                <a:latin typeface="游ゴシック" panose="020B0400000000000000" pitchFamily="50" charset="-128"/>
                <a:ea typeface="游ゴシック" panose="020B0400000000000000" pitchFamily="50" charset="-128"/>
              </a:rPr>
              <a:t>利用者の心身の状況、希望及びその置かれている環境を踏まえた計画の作成が行われていない</a:t>
            </a:r>
            <a:r>
              <a:rPr kumimoji="1" lang="ja-JP" altLang="en-US" sz="1600" dirty="0" smtClean="0">
                <a:latin typeface="游ゴシック" panose="020B0400000000000000" pitchFamily="50" charset="-128"/>
                <a:ea typeface="游ゴシック" panose="020B0400000000000000" pitchFamily="50" charset="-128"/>
              </a:rPr>
              <a:t>。</a:t>
            </a:r>
            <a:endParaRPr kumimoji="1" lang="en-US" altLang="ja-JP" sz="1600" dirty="0" smtClean="0">
              <a:latin typeface="游ゴシック" panose="020B0400000000000000" pitchFamily="50" charset="-128"/>
              <a:ea typeface="游ゴシック" panose="020B0400000000000000" pitchFamily="50" charset="-128"/>
            </a:endParaRPr>
          </a:p>
          <a:p>
            <a:r>
              <a:rPr kumimoji="1" lang="ja-JP" altLang="en-US" sz="1600" dirty="0" smtClean="0">
                <a:latin typeface="游ゴシック" panose="020B0400000000000000" pitchFamily="50" charset="-128"/>
                <a:ea typeface="游ゴシック" panose="020B0400000000000000" pitchFamily="50" charset="-128"/>
              </a:rPr>
              <a:t>・アセスメントやモニタリング、サービス担当者会議の記録が不十分。</a:t>
            </a:r>
            <a:endParaRPr kumimoji="1" lang="en-US" altLang="ja-JP" sz="1600" dirty="0">
              <a:latin typeface="游ゴシック" panose="020B0400000000000000" pitchFamily="50" charset="-128"/>
              <a:ea typeface="游ゴシック" panose="020B0400000000000000" pitchFamily="50" charset="-128"/>
            </a:endParaRPr>
          </a:p>
          <a:p>
            <a:r>
              <a:rPr kumimoji="1" lang="ja-JP" altLang="en-US" sz="1600" dirty="0">
                <a:latin typeface="游ゴシック" panose="020B0400000000000000" pitchFamily="50" charset="-128"/>
                <a:ea typeface="游ゴシック" panose="020B0400000000000000" pitchFamily="50" charset="-128"/>
              </a:rPr>
              <a:t>・計画の内容について利用者又は家族に対し説明し同意を得ていない、あるいは交付していない。</a:t>
            </a:r>
          </a:p>
          <a:p>
            <a:r>
              <a:rPr kumimoji="1" lang="ja-JP" altLang="en-US" sz="1600" dirty="0">
                <a:latin typeface="游ゴシック" panose="020B0400000000000000" pitchFamily="50" charset="-128"/>
                <a:ea typeface="游ゴシック" panose="020B0400000000000000" pitchFamily="50" charset="-128"/>
              </a:rPr>
              <a:t>・利用者の状態の変化に応じて、適宜</a:t>
            </a:r>
            <a:r>
              <a:rPr kumimoji="1" lang="ja-JP" altLang="en-US" sz="1600" dirty="0" smtClean="0">
                <a:latin typeface="游ゴシック" panose="020B0400000000000000" pitchFamily="50" charset="-128"/>
                <a:ea typeface="游ゴシック" panose="020B0400000000000000" pitchFamily="50" charset="-128"/>
              </a:rPr>
              <a:t>、計画</a:t>
            </a:r>
            <a:r>
              <a:rPr kumimoji="1" lang="ja-JP" altLang="en-US" sz="1600" dirty="0">
                <a:latin typeface="游ゴシック" panose="020B0400000000000000" pitchFamily="50" charset="-128"/>
                <a:ea typeface="游ゴシック" panose="020B0400000000000000" pitchFamily="50" charset="-128"/>
              </a:rPr>
              <a:t>の</a:t>
            </a:r>
            <a:r>
              <a:rPr kumimoji="1" lang="ja-JP" altLang="en-US" sz="1600" dirty="0" smtClean="0">
                <a:latin typeface="游ゴシック" panose="020B0400000000000000" pitchFamily="50" charset="-128"/>
                <a:ea typeface="游ゴシック" panose="020B0400000000000000" pitchFamily="50" charset="-128"/>
              </a:rPr>
              <a:t>見直しや</a:t>
            </a:r>
            <a:r>
              <a:rPr kumimoji="1" lang="ja-JP" altLang="en-US" sz="1600" dirty="0">
                <a:latin typeface="游ゴシック" panose="020B0400000000000000" pitchFamily="50" charset="-128"/>
                <a:ea typeface="游ゴシック" panose="020B0400000000000000" pitchFamily="50" charset="-128"/>
              </a:rPr>
              <a:t>変更がなされていない。</a:t>
            </a:r>
            <a:endParaRPr kumimoji="1" lang="en-US" altLang="ja-JP" sz="1600" dirty="0">
              <a:latin typeface="游ゴシック" panose="020B0400000000000000" pitchFamily="50" charset="-128"/>
              <a:ea typeface="游ゴシック" panose="020B0400000000000000" pitchFamily="50" charset="-128"/>
            </a:endParaRPr>
          </a:p>
          <a:p>
            <a:r>
              <a:rPr kumimoji="1" lang="ja-JP" altLang="en-US" sz="1600" dirty="0">
                <a:latin typeface="游ゴシック" panose="020B0400000000000000" pitchFamily="50" charset="-128"/>
                <a:ea typeface="游ゴシック" panose="020B0400000000000000" pitchFamily="50" charset="-128"/>
              </a:rPr>
              <a:t>・ほかの職種の職員と協議を実施していない。実施していても記録がなされていない</a:t>
            </a:r>
            <a:r>
              <a:rPr kumimoji="1" lang="ja-JP" altLang="en-US" sz="1600" dirty="0" smtClean="0">
                <a:latin typeface="游ゴシック" panose="020B0400000000000000" pitchFamily="50" charset="-128"/>
                <a:ea typeface="游ゴシック" panose="020B0400000000000000" pitchFamily="50" charset="-128"/>
              </a:rPr>
              <a:t>。</a:t>
            </a:r>
            <a:endParaRPr kumimoji="1" lang="en-US" altLang="ja-JP" sz="1600" dirty="0" smtClean="0">
              <a:latin typeface="游ゴシック" panose="020B0400000000000000" pitchFamily="50" charset="-128"/>
              <a:ea typeface="游ゴシック" panose="020B0400000000000000" pitchFamily="50" charset="-128"/>
            </a:endParaRPr>
          </a:p>
        </p:txBody>
      </p:sp>
      <p:sp>
        <p:nvSpPr>
          <p:cNvPr id="6" name="タイトル 1"/>
          <p:cNvSpPr txBox="1">
            <a:spLocks/>
          </p:cNvSpPr>
          <p:nvPr/>
        </p:nvSpPr>
        <p:spPr>
          <a:xfrm>
            <a:off x="518160" y="6433066"/>
            <a:ext cx="11469187" cy="424934"/>
          </a:xfrm>
          <a:prstGeom prst="rect">
            <a:avLst/>
          </a:prstGeom>
        </p:spPr>
        <p:txBody>
          <a:bodyPr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r"/>
            <a:r>
              <a:rPr lang="ja-JP" altLang="en-US" sz="2000" dirty="0" smtClean="0">
                <a:solidFill>
                  <a:schemeClr val="tx1">
                    <a:lumMod val="85000"/>
                    <a:lumOff val="15000"/>
                  </a:schemeClr>
                </a:solidFill>
                <a:latin typeface="游ゴシック" panose="020B0400000000000000" pitchFamily="50" charset="-128"/>
                <a:ea typeface="游ゴシック" panose="020B0400000000000000" pitchFamily="50" charset="-128"/>
              </a:rPr>
              <a:t>地域密着型サービス事業者の主な指導事項</a:t>
            </a:r>
            <a:endParaRPr lang="ja-JP" altLang="en-US" sz="200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8" name="角丸四角形 7"/>
          <p:cNvSpPr/>
          <p:nvPr/>
        </p:nvSpPr>
        <p:spPr>
          <a:xfrm>
            <a:off x="508635" y="1244381"/>
            <a:ext cx="1672045" cy="3365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b="1" dirty="0" smtClean="0">
                <a:solidFill>
                  <a:schemeClr val="tx1">
                    <a:lumMod val="85000"/>
                    <a:lumOff val="15000"/>
                  </a:schemeClr>
                </a:solidFill>
                <a:latin typeface="游ゴシック" panose="020B0400000000000000" pitchFamily="50" charset="-128"/>
                <a:ea typeface="游ゴシック" panose="020B0400000000000000" pitchFamily="50" charset="-128"/>
              </a:rPr>
              <a:t>指導事例</a:t>
            </a:r>
            <a:endParaRPr kumimoji="1" lang="en-US" altLang="ja-JP"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7" name="正方形/長方形 6"/>
          <p:cNvSpPr/>
          <p:nvPr/>
        </p:nvSpPr>
        <p:spPr>
          <a:xfrm>
            <a:off x="518160" y="3336091"/>
            <a:ext cx="11155680" cy="2824015"/>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endParaRPr kumimoji="1" lang="en-US" altLang="ja-JP" sz="1600" dirty="0" smtClean="0">
              <a:latin typeface="游ゴシック" panose="020B0400000000000000" pitchFamily="50" charset="-128"/>
              <a:ea typeface="游ゴシック" panose="020B0400000000000000" pitchFamily="50" charset="-128"/>
            </a:endParaRPr>
          </a:p>
          <a:p>
            <a:r>
              <a:rPr kumimoji="1" lang="ja-JP" altLang="en-US" sz="1600" dirty="0" smtClean="0">
                <a:latin typeface="游ゴシック" panose="020B0400000000000000" pitchFamily="50" charset="-128"/>
                <a:ea typeface="游ゴシック" panose="020B0400000000000000" pitchFamily="50" charset="-128"/>
              </a:rPr>
              <a:t>●</a:t>
            </a:r>
            <a:r>
              <a:rPr kumimoji="1" lang="ja-JP" altLang="en-US" sz="1600" dirty="0">
                <a:latin typeface="游ゴシック" panose="020B0400000000000000" pitchFamily="50" charset="-128"/>
                <a:ea typeface="游ゴシック" panose="020B0400000000000000" pitchFamily="50" charset="-128"/>
              </a:rPr>
              <a:t>計画作成担当者は、利用者の心身の状況、希望及びその置かれている環境を踏まえて、他の介護従業者との協議の上、援助の目標、当該目標を達成するための具体的なサービスの内容等を記載した計画を作成すること</a:t>
            </a:r>
            <a:r>
              <a:rPr kumimoji="1" lang="ja-JP" altLang="en-US" sz="1600" dirty="0" smtClean="0">
                <a:latin typeface="游ゴシック" panose="020B0400000000000000" pitchFamily="50" charset="-128"/>
                <a:ea typeface="游ゴシック" panose="020B0400000000000000" pitchFamily="50" charset="-128"/>
              </a:rPr>
              <a:t>。</a:t>
            </a:r>
            <a:endParaRPr kumimoji="1" lang="en-US" altLang="ja-JP" sz="1600" dirty="0" smtClean="0">
              <a:latin typeface="游ゴシック" panose="020B0400000000000000" pitchFamily="50" charset="-128"/>
              <a:ea typeface="游ゴシック" panose="020B0400000000000000" pitchFamily="50" charset="-128"/>
            </a:endParaRPr>
          </a:p>
          <a:p>
            <a:endParaRPr kumimoji="1" lang="en-US" altLang="ja-JP" sz="800" dirty="0">
              <a:latin typeface="游ゴシック" panose="020B0400000000000000" pitchFamily="50" charset="-128"/>
              <a:ea typeface="游ゴシック" panose="020B0400000000000000" pitchFamily="50" charset="-128"/>
            </a:endParaRPr>
          </a:p>
          <a:p>
            <a:r>
              <a:rPr kumimoji="1" lang="ja-JP" altLang="en-US" sz="1600" dirty="0">
                <a:latin typeface="游ゴシック" panose="020B0400000000000000" pitchFamily="50" charset="-128"/>
                <a:ea typeface="游ゴシック" panose="020B0400000000000000" pitchFamily="50" charset="-128"/>
              </a:rPr>
              <a:t>●サービス内容等への利用者の意向の反映の機会を保障するため、計画作成担当者は、計画の作成に当たっては、その内容等を説明した上で利用者の同意を得ること。また、当該計画を利用者に交付すること。</a:t>
            </a:r>
            <a:endParaRPr kumimoji="1" lang="en-US" altLang="ja-JP" sz="1600" dirty="0">
              <a:latin typeface="游ゴシック" panose="020B0400000000000000" pitchFamily="50" charset="-128"/>
              <a:ea typeface="游ゴシック" panose="020B0400000000000000" pitchFamily="50" charset="-128"/>
            </a:endParaRPr>
          </a:p>
          <a:p>
            <a:endParaRPr kumimoji="1" lang="en-US" altLang="ja-JP" sz="80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r>
              <a:rPr kumimoji="1" lang="ja-JP" altLang="en-US" sz="1600"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1600" dirty="0">
                <a:latin typeface="游ゴシック" panose="020B0400000000000000" pitchFamily="50" charset="-128"/>
                <a:ea typeface="游ゴシック" panose="020B0400000000000000" pitchFamily="50" charset="-128"/>
              </a:rPr>
              <a:t>計画作成担当者は、</a:t>
            </a:r>
            <a:r>
              <a:rPr kumimoji="1" lang="ja-JP" altLang="en-US" sz="1600" dirty="0" smtClean="0">
                <a:solidFill>
                  <a:schemeClr val="tx1">
                    <a:lumMod val="85000"/>
                    <a:lumOff val="15000"/>
                  </a:schemeClr>
                </a:solidFill>
                <a:latin typeface="游ゴシック" panose="020B0400000000000000" pitchFamily="50" charset="-128"/>
                <a:ea typeface="游ゴシック" panose="020B0400000000000000" pitchFamily="50" charset="-128"/>
              </a:rPr>
              <a:t>他の介護従業者及び他の居宅サービス等を行う者と連携して当該計画に基づいたサービスの実施状況を把握し、また、必要に応じて計画の変更を行うこと。</a:t>
            </a:r>
            <a:endParaRPr kumimoji="1" lang="en-US" altLang="ja-JP" sz="160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endParaRPr kumimoji="1" lang="en-US" altLang="ja-JP" sz="800" dirty="0">
              <a:solidFill>
                <a:schemeClr val="tx1">
                  <a:lumMod val="85000"/>
                  <a:lumOff val="15000"/>
                </a:schemeClr>
              </a:solidFill>
              <a:latin typeface="游ゴシック" panose="020B0400000000000000" pitchFamily="50" charset="-128"/>
              <a:ea typeface="游ゴシック" panose="020B0400000000000000" pitchFamily="50" charset="-128"/>
            </a:endParaRPr>
          </a:p>
          <a:p>
            <a:r>
              <a:rPr kumimoji="1" lang="ja-JP" altLang="en-US" sz="1600"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1600" dirty="0">
                <a:solidFill>
                  <a:schemeClr val="tx1">
                    <a:lumMod val="85000"/>
                    <a:lumOff val="15000"/>
                  </a:schemeClr>
                </a:solidFill>
                <a:latin typeface="游ゴシック" panose="020B0400000000000000" pitchFamily="50" charset="-128"/>
                <a:ea typeface="游ゴシック" panose="020B0400000000000000" pitchFamily="50" charset="-128"/>
              </a:rPr>
              <a:t>計画作成担当者のうち１以上の者は、介護支援専門員を充て、介護支援専門員は、介護支援専門員でない他の計画作成担当者の業務を監督すること。（</a:t>
            </a:r>
            <a:r>
              <a:rPr kumimoji="1" lang="zh-TW" altLang="en-US" sz="1600" dirty="0">
                <a:solidFill>
                  <a:schemeClr val="tx1">
                    <a:lumMod val="85000"/>
                    <a:lumOff val="15000"/>
                  </a:schemeClr>
                </a:solidFill>
                <a:latin typeface="游ゴシック" panose="020B0400000000000000" pitchFamily="50" charset="-128"/>
                <a:ea typeface="游ゴシック" panose="020B0400000000000000" pitchFamily="50" charset="-128"/>
              </a:rPr>
              <a:t>認知症対応型共同生活介護</a:t>
            </a:r>
            <a:r>
              <a:rPr kumimoji="1" lang="ja-JP" altLang="en-US" sz="1600"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endParaRPr kumimoji="1" lang="en-US" altLang="ja-JP" sz="80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10" name="角丸四角形 9"/>
          <p:cNvSpPr/>
          <p:nvPr/>
        </p:nvSpPr>
        <p:spPr>
          <a:xfrm>
            <a:off x="508635" y="3184973"/>
            <a:ext cx="2405514" cy="3365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solidFill>
                  <a:schemeClr val="tx1">
                    <a:lumMod val="85000"/>
                    <a:lumOff val="15000"/>
                  </a:schemeClr>
                </a:solidFill>
                <a:latin typeface="游ゴシック" panose="020B0400000000000000" pitchFamily="50" charset="-128"/>
                <a:ea typeface="游ゴシック" panose="020B0400000000000000" pitchFamily="50" charset="-128"/>
              </a:rPr>
              <a:t>改善のポイント</a:t>
            </a:r>
          </a:p>
        </p:txBody>
      </p:sp>
    </p:spTree>
    <p:extLst>
      <p:ext uri="{BB962C8B-B14F-4D97-AF65-F5344CB8AC3E}">
        <p14:creationId xmlns:p14="http://schemas.microsoft.com/office/powerpoint/2010/main" val="540850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18160" y="339634"/>
            <a:ext cx="11155680" cy="779303"/>
          </a:xfrm>
          <a:prstGeom prst="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2000" b="1" dirty="0">
                <a:solidFill>
                  <a:schemeClr val="tx1">
                    <a:lumMod val="85000"/>
                    <a:lumOff val="15000"/>
                  </a:schemeClr>
                </a:solidFill>
                <a:latin typeface="游ゴシック" panose="020B0400000000000000" pitchFamily="50" charset="-128"/>
                <a:ea typeface="游ゴシック" panose="020B0400000000000000" pitchFamily="50" charset="-128"/>
              </a:rPr>
              <a:t>５、</a:t>
            </a:r>
            <a:r>
              <a:rPr kumimoji="1" lang="ja-JP" altLang="en-US" sz="2000" b="1" dirty="0" smtClean="0">
                <a:solidFill>
                  <a:schemeClr val="tx1">
                    <a:lumMod val="85000"/>
                    <a:lumOff val="15000"/>
                  </a:schemeClr>
                </a:solidFill>
                <a:latin typeface="游ゴシック" panose="020B0400000000000000" pitchFamily="50" charset="-128"/>
                <a:ea typeface="游ゴシック" panose="020B0400000000000000" pitchFamily="50" charset="-128"/>
              </a:rPr>
              <a:t>身体拘束廃止未実施</a:t>
            </a:r>
            <a:r>
              <a:rPr kumimoji="1" lang="ja-JP" altLang="en-US" sz="2000" b="1" dirty="0">
                <a:solidFill>
                  <a:schemeClr val="tx1">
                    <a:lumMod val="85000"/>
                    <a:lumOff val="15000"/>
                  </a:schemeClr>
                </a:solidFill>
                <a:latin typeface="游ゴシック" panose="020B0400000000000000" pitchFamily="50" charset="-128"/>
                <a:ea typeface="游ゴシック" panose="020B0400000000000000" pitchFamily="50" charset="-128"/>
              </a:rPr>
              <a:t>減算に</a:t>
            </a:r>
            <a:r>
              <a:rPr kumimoji="1" lang="ja-JP" altLang="en-US" sz="2000" b="1" dirty="0" smtClean="0">
                <a:solidFill>
                  <a:schemeClr val="tx1">
                    <a:lumMod val="85000"/>
                    <a:lumOff val="15000"/>
                  </a:schemeClr>
                </a:solidFill>
                <a:latin typeface="游ゴシック" panose="020B0400000000000000" pitchFamily="50" charset="-128"/>
                <a:ea typeface="游ゴシック" panose="020B0400000000000000" pitchFamily="50" charset="-128"/>
              </a:rPr>
              <a:t>ついて</a:t>
            </a:r>
            <a:r>
              <a:rPr kumimoji="1" lang="ja-JP" altLang="en-US" sz="1600" b="1"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1600" b="1" dirty="0">
                <a:solidFill>
                  <a:schemeClr val="tx1">
                    <a:lumMod val="85000"/>
                    <a:lumOff val="15000"/>
                  </a:schemeClr>
                </a:solidFill>
                <a:latin typeface="游ゴシック" panose="020B0400000000000000" pitchFamily="50" charset="-128"/>
                <a:ea typeface="游ゴシック" panose="020B0400000000000000" pitchFamily="50" charset="-128"/>
              </a:rPr>
              <a:t>認知症対応型共同生活介護、地域密着型介護老人福祉施設入所者生活</a:t>
            </a:r>
            <a:r>
              <a:rPr kumimoji="1" lang="ja-JP" altLang="en-US" sz="1600" b="1" dirty="0" smtClean="0">
                <a:solidFill>
                  <a:schemeClr val="tx1">
                    <a:lumMod val="85000"/>
                    <a:lumOff val="15000"/>
                  </a:schemeClr>
                </a:solidFill>
                <a:latin typeface="游ゴシック" panose="020B0400000000000000" pitchFamily="50" charset="-128"/>
                <a:ea typeface="游ゴシック" panose="020B0400000000000000" pitchFamily="50" charset="-128"/>
              </a:rPr>
              <a:t>介護）</a:t>
            </a:r>
            <a:endParaRPr kumimoji="1" lang="ja-JP" altLang="en-US" sz="1600"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4" name="正方形/長方形 3"/>
          <p:cNvSpPr/>
          <p:nvPr/>
        </p:nvSpPr>
        <p:spPr>
          <a:xfrm>
            <a:off x="518160" y="1402422"/>
            <a:ext cx="11155680" cy="869723"/>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endParaRPr kumimoji="1" lang="en-US" altLang="ja-JP" sz="1600" dirty="0" smtClean="0">
              <a:latin typeface="游ゴシック" panose="020B0400000000000000" pitchFamily="50" charset="-128"/>
              <a:ea typeface="游ゴシック" panose="020B0400000000000000" pitchFamily="50" charset="-128"/>
            </a:endParaRPr>
          </a:p>
          <a:p>
            <a:r>
              <a:rPr kumimoji="1" lang="ja-JP" altLang="en-US" sz="1600" dirty="0">
                <a:latin typeface="游ゴシック" panose="020B0400000000000000" pitchFamily="50" charset="-128"/>
                <a:ea typeface="游ゴシック" panose="020B0400000000000000" pitchFamily="50" charset="-128"/>
              </a:rPr>
              <a:t>・</a:t>
            </a:r>
            <a:r>
              <a:rPr kumimoji="1" lang="ja-JP" altLang="en-US" sz="1600" dirty="0" smtClean="0">
                <a:latin typeface="游ゴシック" panose="020B0400000000000000" pitchFamily="50" charset="-128"/>
                <a:ea typeface="游ゴシック" panose="020B0400000000000000" pitchFamily="50" charset="-128"/>
              </a:rPr>
              <a:t>身体的拘束</a:t>
            </a:r>
            <a:r>
              <a:rPr kumimoji="1" lang="ja-JP" altLang="en-US" sz="1600" dirty="0">
                <a:latin typeface="游ゴシック" panose="020B0400000000000000" pitchFamily="50" charset="-128"/>
                <a:ea typeface="游ゴシック" panose="020B0400000000000000" pitchFamily="50" charset="-128"/>
              </a:rPr>
              <a:t>等を行う場合の記録を行っていない</a:t>
            </a:r>
            <a:r>
              <a:rPr kumimoji="1" lang="ja-JP" altLang="en-US" sz="1600" dirty="0" smtClean="0">
                <a:latin typeface="游ゴシック" panose="020B0400000000000000" pitchFamily="50" charset="-128"/>
                <a:ea typeface="游ゴシック" panose="020B0400000000000000" pitchFamily="50" charset="-128"/>
              </a:rPr>
              <a:t>。</a:t>
            </a:r>
            <a:endParaRPr kumimoji="1" lang="en-US" altLang="ja-JP" sz="1600" dirty="0">
              <a:latin typeface="游ゴシック" panose="020B0400000000000000" pitchFamily="50" charset="-128"/>
              <a:ea typeface="游ゴシック" panose="020B0400000000000000" pitchFamily="50" charset="-128"/>
            </a:endParaRPr>
          </a:p>
          <a:p>
            <a:r>
              <a:rPr kumimoji="1" lang="ja-JP" altLang="en-US" sz="1600" dirty="0" smtClean="0">
                <a:latin typeface="游ゴシック" panose="020B0400000000000000" pitchFamily="50" charset="-128"/>
                <a:ea typeface="游ゴシック" panose="020B0400000000000000" pitchFamily="50" charset="-128"/>
              </a:rPr>
              <a:t>・</a:t>
            </a:r>
            <a:r>
              <a:rPr kumimoji="1" lang="ja-JP" altLang="en-US" sz="1600" dirty="0">
                <a:latin typeface="游ゴシック" panose="020B0400000000000000" pitchFamily="50" charset="-128"/>
                <a:ea typeface="游ゴシック" panose="020B0400000000000000" pitchFamily="50" charset="-128"/>
              </a:rPr>
              <a:t>身体的拘束等の適正化のための指針を整備していない</a:t>
            </a:r>
            <a:r>
              <a:rPr kumimoji="1" lang="ja-JP" altLang="en-US" sz="1600" dirty="0" smtClean="0">
                <a:latin typeface="游ゴシック" panose="020B0400000000000000" pitchFamily="50" charset="-128"/>
                <a:ea typeface="游ゴシック" panose="020B0400000000000000" pitchFamily="50" charset="-128"/>
              </a:rPr>
              <a:t>。</a:t>
            </a:r>
            <a:endParaRPr kumimoji="1" lang="ja-JP" altLang="en-US" sz="1600" dirty="0">
              <a:latin typeface="游ゴシック" panose="020B0400000000000000" pitchFamily="50" charset="-128"/>
              <a:ea typeface="游ゴシック" panose="020B0400000000000000" pitchFamily="50" charset="-128"/>
            </a:endParaRPr>
          </a:p>
        </p:txBody>
      </p:sp>
      <p:sp>
        <p:nvSpPr>
          <p:cNvPr id="6" name="タイトル 1"/>
          <p:cNvSpPr txBox="1">
            <a:spLocks/>
          </p:cNvSpPr>
          <p:nvPr/>
        </p:nvSpPr>
        <p:spPr>
          <a:xfrm>
            <a:off x="518160" y="6433066"/>
            <a:ext cx="11469187" cy="424934"/>
          </a:xfrm>
          <a:prstGeom prst="rect">
            <a:avLst/>
          </a:prstGeom>
        </p:spPr>
        <p:txBody>
          <a:bodyPr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r"/>
            <a:r>
              <a:rPr lang="ja-JP" altLang="en-US" sz="2000" dirty="0" smtClean="0">
                <a:solidFill>
                  <a:schemeClr val="tx1">
                    <a:lumMod val="85000"/>
                    <a:lumOff val="15000"/>
                  </a:schemeClr>
                </a:solidFill>
                <a:latin typeface="游ゴシック" panose="020B0400000000000000" pitchFamily="50" charset="-128"/>
                <a:ea typeface="游ゴシック" panose="020B0400000000000000" pitchFamily="50" charset="-128"/>
              </a:rPr>
              <a:t>地域密着型サービス事業者の主な指導事項</a:t>
            </a:r>
            <a:endParaRPr lang="ja-JP" altLang="en-US" sz="200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8" name="角丸四角形 7"/>
          <p:cNvSpPr/>
          <p:nvPr/>
        </p:nvSpPr>
        <p:spPr>
          <a:xfrm>
            <a:off x="508635" y="1244381"/>
            <a:ext cx="1672045" cy="3365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b="1" dirty="0" smtClean="0">
                <a:solidFill>
                  <a:schemeClr val="tx1">
                    <a:lumMod val="85000"/>
                    <a:lumOff val="15000"/>
                  </a:schemeClr>
                </a:solidFill>
                <a:latin typeface="游ゴシック" panose="020B0400000000000000" pitchFamily="50" charset="-128"/>
                <a:ea typeface="游ゴシック" panose="020B0400000000000000" pitchFamily="50" charset="-128"/>
              </a:rPr>
              <a:t>指導事例①</a:t>
            </a:r>
            <a:endParaRPr kumimoji="1" lang="en-US" altLang="ja-JP"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7" name="正方形/長方形 6"/>
          <p:cNvSpPr/>
          <p:nvPr/>
        </p:nvSpPr>
        <p:spPr>
          <a:xfrm>
            <a:off x="518160" y="2546380"/>
            <a:ext cx="11155680" cy="3577329"/>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endParaRPr kumimoji="1" lang="en-US" altLang="ja-JP" sz="1600" dirty="0" smtClean="0">
              <a:latin typeface="游ゴシック" panose="020B0400000000000000" pitchFamily="50" charset="-128"/>
              <a:ea typeface="游ゴシック" panose="020B0400000000000000" pitchFamily="50" charset="-128"/>
            </a:endParaRPr>
          </a:p>
          <a:p>
            <a:r>
              <a:rPr kumimoji="1" lang="ja-JP" altLang="en-US" sz="1600" dirty="0" smtClean="0">
                <a:latin typeface="游ゴシック" panose="020B0400000000000000" pitchFamily="50" charset="-128"/>
                <a:ea typeface="游ゴシック" panose="020B0400000000000000" pitchFamily="50" charset="-128"/>
              </a:rPr>
              <a:t>●</a:t>
            </a:r>
            <a:r>
              <a:rPr kumimoji="1" lang="ja-JP" altLang="en-US" sz="1600" dirty="0">
                <a:latin typeface="游ゴシック" panose="020B0400000000000000" pitchFamily="50" charset="-128"/>
                <a:ea typeface="游ゴシック" panose="020B0400000000000000" pitchFamily="50" charset="-128"/>
              </a:rPr>
              <a:t>緊急やむを得ない</a:t>
            </a:r>
            <a:r>
              <a:rPr kumimoji="1" lang="ja-JP" altLang="en-US" sz="1600" dirty="0" smtClean="0">
                <a:latin typeface="游ゴシック" panose="020B0400000000000000" pitchFamily="50" charset="-128"/>
                <a:ea typeface="游ゴシック" panose="020B0400000000000000" pitchFamily="50" charset="-128"/>
              </a:rPr>
              <a:t>場合（「</a:t>
            </a:r>
            <a:r>
              <a:rPr kumimoji="1" lang="ja-JP" altLang="en-US" sz="1600" dirty="0">
                <a:latin typeface="游ゴシック" panose="020B0400000000000000" pitchFamily="50" charset="-128"/>
                <a:ea typeface="游ゴシック" panose="020B0400000000000000" pitchFamily="50" charset="-128"/>
              </a:rPr>
              <a:t>切迫性」「非代替性」「一時性」</a:t>
            </a:r>
            <a:r>
              <a:rPr kumimoji="1" lang="ja-JP" altLang="en-US" sz="1600" dirty="0" smtClean="0">
                <a:latin typeface="游ゴシック" panose="020B0400000000000000" pitchFamily="50" charset="-128"/>
                <a:ea typeface="游ゴシック" panose="020B0400000000000000" pitchFamily="50" charset="-128"/>
              </a:rPr>
              <a:t>の</a:t>
            </a:r>
            <a:r>
              <a:rPr kumimoji="1" lang="ja-JP" altLang="en-US" sz="1600" dirty="0">
                <a:latin typeface="游ゴシック" panose="020B0400000000000000" pitchFamily="50" charset="-128"/>
                <a:ea typeface="游ゴシック" panose="020B0400000000000000" pitchFamily="50" charset="-128"/>
              </a:rPr>
              <a:t>３</a:t>
            </a:r>
            <a:r>
              <a:rPr kumimoji="1" lang="ja-JP" altLang="en-US" sz="1600" dirty="0" smtClean="0">
                <a:latin typeface="游ゴシック" panose="020B0400000000000000" pitchFamily="50" charset="-128"/>
                <a:ea typeface="游ゴシック" panose="020B0400000000000000" pitchFamily="50" charset="-128"/>
              </a:rPr>
              <a:t>要件</a:t>
            </a:r>
            <a:r>
              <a:rPr kumimoji="1" lang="ja-JP" altLang="en-US" sz="1600" dirty="0">
                <a:latin typeface="游ゴシック" panose="020B0400000000000000" pitchFamily="50" charset="-128"/>
                <a:ea typeface="游ゴシック" panose="020B0400000000000000" pitchFamily="50" charset="-128"/>
              </a:rPr>
              <a:t>を満たし、かつ、それらの要件の確認等の手続きが極めて慎重に実施される</a:t>
            </a:r>
            <a:r>
              <a:rPr kumimoji="1" lang="ja-JP" altLang="en-US" sz="1600" dirty="0" smtClean="0">
                <a:latin typeface="游ゴシック" panose="020B0400000000000000" pitchFamily="50" charset="-128"/>
                <a:ea typeface="游ゴシック" panose="020B0400000000000000" pitchFamily="50" charset="-128"/>
              </a:rPr>
              <a:t>場合）</a:t>
            </a:r>
            <a:r>
              <a:rPr kumimoji="1" lang="ja-JP" altLang="en-US" sz="1600" dirty="0">
                <a:latin typeface="游ゴシック" panose="020B0400000000000000" pitchFamily="50" charset="-128"/>
                <a:ea typeface="游ゴシック" panose="020B0400000000000000" pitchFamily="50" charset="-128"/>
              </a:rPr>
              <a:t>に、身体的拘束等を行う場合には、その態様及び時間、その際の入所者の心身の状況並びに緊急やむを得ない理由を記録すること</a:t>
            </a:r>
            <a:r>
              <a:rPr kumimoji="1" lang="ja-JP" altLang="en-US" sz="1600" dirty="0" smtClean="0">
                <a:latin typeface="游ゴシック" panose="020B0400000000000000" pitchFamily="50" charset="-128"/>
                <a:ea typeface="游ゴシック" panose="020B0400000000000000" pitchFamily="50" charset="-128"/>
              </a:rPr>
              <a:t>。</a:t>
            </a:r>
            <a:endParaRPr kumimoji="1" lang="ja-JP" altLang="en-US" sz="1600" dirty="0">
              <a:latin typeface="游ゴシック" panose="020B0400000000000000" pitchFamily="50" charset="-128"/>
              <a:ea typeface="游ゴシック" panose="020B0400000000000000" pitchFamily="50" charset="-128"/>
            </a:endParaRPr>
          </a:p>
          <a:p>
            <a:pPr lvl="1"/>
            <a:r>
              <a:rPr kumimoji="1" lang="ja-JP" altLang="en-US" sz="1400" dirty="0" smtClean="0">
                <a:latin typeface="游ゴシック" panose="020B0400000000000000" pitchFamily="50" charset="-128"/>
                <a:ea typeface="游ゴシック" panose="020B0400000000000000" pitchFamily="50" charset="-128"/>
              </a:rPr>
              <a:t>（切迫性）利用者</a:t>
            </a:r>
            <a:r>
              <a:rPr kumimoji="1" lang="ja-JP" altLang="en-US" sz="1400" dirty="0">
                <a:latin typeface="游ゴシック" panose="020B0400000000000000" pitchFamily="50" charset="-128"/>
                <a:ea typeface="游ゴシック" panose="020B0400000000000000" pitchFamily="50" charset="-128"/>
              </a:rPr>
              <a:t>本人または他の利用者等の生命また</a:t>
            </a:r>
            <a:r>
              <a:rPr kumimoji="1" lang="ja-JP" altLang="en-US" sz="1400" dirty="0" smtClean="0">
                <a:latin typeface="游ゴシック" panose="020B0400000000000000" pitchFamily="50" charset="-128"/>
                <a:ea typeface="游ゴシック" panose="020B0400000000000000" pitchFamily="50" charset="-128"/>
              </a:rPr>
              <a:t>は</a:t>
            </a:r>
            <a:r>
              <a:rPr kumimoji="1" lang="ja-JP" altLang="en-US" sz="1400" dirty="0">
                <a:latin typeface="游ゴシック" panose="020B0400000000000000" pitchFamily="50" charset="-128"/>
                <a:ea typeface="游ゴシック" panose="020B0400000000000000" pitchFamily="50" charset="-128"/>
              </a:rPr>
              <a:t>身体</a:t>
            </a:r>
            <a:r>
              <a:rPr kumimoji="1" lang="ja-JP" altLang="en-US" sz="1400" dirty="0" smtClean="0">
                <a:latin typeface="游ゴシック" panose="020B0400000000000000" pitchFamily="50" charset="-128"/>
                <a:ea typeface="游ゴシック" panose="020B0400000000000000" pitchFamily="50" charset="-128"/>
              </a:rPr>
              <a:t>が</a:t>
            </a:r>
            <a:r>
              <a:rPr kumimoji="1" lang="ja-JP" altLang="en-US" sz="1400" dirty="0">
                <a:latin typeface="游ゴシック" panose="020B0400000000000000" pitchFamily="50" charset="-128"/>
                <a:ea typeface="游ゴシック" panose="020B0400000000000000" pitchFamily="50" charset="-128"/>
              </a:rPr>
              <a:t>危険にさらされる可能性が著しく高いこと</a:t>
            </a:r>
          </a:p>
          <a:p>
            <a:pPr lvl="1"/>
            <a:r>
              <a:rPr kumimoji="1" lang="ja-JP" altLang="en-US" sz="1400" dirty="0" smtClean="0">
                <a:latin typeface="游ゴシック" panose="020B0400000000000000" pitchFamily="50" charset="-128"/>
                <a:ea typeface="游ゴシック" panose="020B0400000000000000" pitchFamily="50" charset="-128"/>
              </a:rPr>
              <a:t>（非代替性）身体的拘束</a:t>
            </a:r>
            <a:r>
              <a:rPr kumimoji="1" lang="ja-JP" altLang="en-US" sz="1400" dirty="0">
                <a:latin typeface="游ゴシック" panose="020B0400000000000000" pitchFamily="50" charset="-128"/>
                <a:ea typeface="游ゴシック" panose="020B0400000000000000" pitchFamily="50" charset="-128"/>
              </a:rPr>
              <a:t>その他の行動制限を行う以外に代替する介護方法がないこと</a:t>
            </a:r>
          </a:p>
          <a:p>
            <a:pPr lvl="1"/>
            <a:r>
              <a:rPr kumimoji="1" lang="ja-JP" altLang="en-US" sz="1400" dirty="0" smtClean="0">
                <a:latin typeface="游ゴシック" panose="020B0400000000000000" pitchFamily="50" charset="-128"/>
                <a:ea typeface="游ゴシック" panose="020B0400000000000000" pitchFamily="50" charset="-128"/>
              </a:rPr>
              <a:t>（一時性）身体的拘束</a:t>
            </a:r>
            <a:r>
              <a:rPr kumimoji="1" lang="ja-JP" altLang="en-US" sz="1400" dirty="0">
                <a:latin typeface="游ゴシック" panose="020B0400000000000000" pitchFamily="50" charset="-128"/>
                <a:ea typeface="游ゴシック" panose="020B0400000000000000" pitchFamily="50" charset="-128"/>
              </a:rPr>
              <a:t>その他の行動制限が一時的なものである</a:t>
            </a:r>
            <a:r>
              <a:rPr kumimoji="1" lang="ja-JP" altLang="en-US" sz="1400" dirty="0" smtClean="0">
                <a:latin typeface="游ゴシック" panose="020B0400000000000000" pitchFamily="50" charset="-128"/>
                <a:ea typeface="游ゴシック" panose="020B0400000000000000" pitchFamily="50" charset="-128"/>
              </a:rPr>
              <a:t>こと</a:t>
            </a:r>
            <a:endParaRPr kumimoji="1" lang="en-US" altLang="ja-JP" sz="1400" dirty="0">
              <a:latin typeface="游ゴシック" panose="020B0400000000000000" pitchFamily="50" charset="-128"/>
              <a:ea typeface="游ゴシック" panose="020B0400000000000000" pitchFamily="50" charset="-128"/>
            </a:endParaRPr>
          </a:p>
          <a:p>
            <a:endParaRPr kumimoji="1" lang="en-US" altLang="ja-JP" sz="800" dirty="0" smtClean="0">
              <a:latin typeface="游ゴシック" panose="020B0400000000000000" pitchFamily="50" charset="-128"/>
              <a:ea typeface="游ゴシック" panose="020B0400000000000000" pitchFamily="50" charset="-128"/>
            </a:endParaRPr>
          </a:p>
          <a:p>
            <a:r>
              <a:rPr kumimoji="1" lang="ja-JP" altLang="en-US" sz="1600" dirty="0">
                <a:solidFill>
                  <a:schemeClr val="tx1">
                    <a:lumMod val="85000"/>
                    <a:lumOff val="15000"/>
                  </a:schemeClr>
                </a:solidFill>
                <a:latin typeface="游ゴシック" panose="020B0400000000000000" pitchFamily="50" charset="-128"/>
                <a:ea typeface="游ゴシック" panose="020B0400000000000000" pitchFamily="50" charset="-128"/>
              </a:rPr>
              <a:t>●指針には次</a:t>
            </a:r>
            <a:r>
              <a:rPr kumimoji="1" lang="ja-JP" altLang="en-US" sz="1600" dirty="0" smtClean="0">
                <a:solidFill>
                  <a:schemeClr val="tx1">
                    <a:lumMod val="85000"/>
                    <a:lumOff val="15000"/>
                  </a:schemeClr>
                </a:solidFill>
                <a:latin typeface="游ゴシック" panose="020B0400000000000000" pitchFamily="50" charset="-128"/>
                <a:ea typeface="游ゴシック" panose="020B0400000000000000" pitchFamily="50" charset="-128"/>
              </a:rPr>
              <a:t>の７項目を盛り込むこ</a:t>
            </a:r>
            <a:r>
              <a:rPr kumimoji="1" lang="ja-JP" altLang="en-US" sz="1600" dirty="0">
                <a:solidFill>
                  <a:schemeClr val="tx1">
                    <a:lumMod val="85000"/>
                    <a:lumOff val="15000"/>
                  </a:schemeClr>
                </a:solidFill>
                <a:latin typeface="游ゴシック" panose="020B0400000000000000" pitchFamily="50" charset="-128"/>
                <a:ea typeface="游ゴシック" panose="020B0400000000000000" pitchFamily="50" charset="-128"/>
              </a:rPr>
              <a:t>と</a:t>
            </a:r>
            <a:r>
              <a:rPr kumimoji="1" lang="ja-JP" altLang="en-US" sz="1600"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endParaRPr kumimoji="1" lang="ja-JP" altLang="en-US" sz="1600" dirty="0">
              <a:solidFill>
                <a:schemeClr val="tx1">
                  <a:lumMod val="85000"/>
                  <a:lumOff val="15000"/>
                </a:schemeClr>
              </a:solidFill>
              <a:latin typeface="游ゴシック" panose="020B0400000000000000" pitchFamily="50" charset="-128"/>
              <a:ea typeface="游ゴシック" panose="020B0400000000000000" pitchFamily="50" charset="-128"/>
            </a:endParaRPr>
          </a:p>
          <a:p>
            <a:pPr lvl="1"/>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１</a:t>
            </a:r>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事業所（施設）に</a:t>
            </a:r>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おける身体的拘束等の適正化に関する基本的考え方</a:t>
            </a:r>
          </a:p>
          <a:p>
            <a:pPr lvl="1"/>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２</a:t>
            </a:r>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身体的</a:t>
            </a:r>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拘束適正化検討委員会</a:t>
            </a:r>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その他事業所（施設）内</a:t>
            </a:r>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の組織に関する事項</a:t>
            </a:r>
          </a:p>
          <a:p>
            <a:pPr lvl="1"/>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３</a:t>
            </a:r>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身体的</a:t>
            </a:r>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拘束等の適正化のための職員研修に関する基本方針</a:t>
            </a:r>
          </a:p>
          <a:p>
            <a:pPr lvl="1"/>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４</a:t>
            </a:r>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事業所（施設）内</a:t>
            </a:r>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で発生した身体的拘束等の報告方法等のための方策に関する基本方針</a:t>
            </a:r>
          </a:p>
          <a:p>
            <a:pPr lvl="1"/>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５</a:t>
            </a:r>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身体的</a:t>
            </a:r>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拘束等発生時の対応に関する基本方針</a:t>
            </a:r>
          </a:p>
          <a:p>
            <a:pPr lvl="1"/>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６</a:t>
            </a:r>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利用者（入所者）等</a:t>
            </a:r>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に対する当該指針の閲覧に関する基本方針</a:t>
            </a:r>
          </a:p>
          <a:p>
            <a:pPr lvl="1"/>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７</a:t>
            </a:r>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その他</a:t>
            </a:r>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身体的拘束等の適正化の推進のために必要な基本</a:t>
            </a:r>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方針</a:t>
            </a:r>
            <a:endPar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10" name="角丸四角形 9"/>
          <p:cNvSpPr/>
          <p:nvPr/>
        </p:nvSpPr>
        <p:spPr>
          <a:xfrm>
            <a:off x="508635" y="2395261"/>
            <a:ext cx="2405514" cy="3365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solidFill>
                  <a:schemeClr val="tx1">
                    <a:lumMod val="85000"/>
                    <a:lumOff val="15000"/>
                  </a:schemeClr>
                </a:solidFill>
                <a:latin typeface="游ゴシック" panose="020B0400000000000000" pitchFamily="50" charset="-128"/>
                <a:ea typeface="游ゴシック" panose="020B0400000000000000" pitchFamily="50" charset="-128"/>
              </a:rPr>
              <a:t>改善の</a:t>
            </a:r>
            <a:r>
              <a:rPr kumimoji="1" lang="ja-JP" altLang="en-US" b="1" dirty="0" smtClean="0">
                <a:solidFill>
                  <a:schemeClr val="tx1">
                    <a:lumMod val="85000"/>
                    <a:lumOff val="15000"/>
                  </a:schemeClr>
                </a:solidFill>
                <a:latin typeface="游ゴシック" panose="020B0400000000000000" pitchFamily="50" charset="-128"/>
                <a:ea typeface="游ゴシック" panose="020B0400000000000000" pitchFamily="50" charset="-128"/>
              </a:rPr>
              <a:t>ポイント①</a:t>
            </a:r>
            <a:endParaRPr kumimoji="1" lang="ja-JP" altLang="en-US"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2" name="テキスト ボックス 1"/>
          <p:cNvSpPr txBox="1"/>
          <p:nvPr/>
        </p:nvSpPr>
        <p:spPr>
          <a:xfrm>
            <a:off x="11023752" y="749605"/>
            <a:ext cx="650088" cy="369332"/>
          </a:xfrm>
          <a:prstGeom prst="rect">
            <a:avLst/>
          </a:prstGeom>
          <a:noFill/>
        </p:spPr>
        <p:txBody>
          <a:bodyPr wrap="square" rtlCol="0">
            <a:spAutoFit/>
          </a:bodyPr>
          <a:lstStyle/>
          <a:p>
            <a:r>
              <a:rPr kumimoji="1" lang="en-US" altLang="ja-JP" dirty="0" smtClean="0"/>
              <a:t>1/2</a:t>
            </a:r>
            <a:endParaRPr kumimoji="1" lang="ja-JP" altLang="en-US" dirty="0"/>
          </a:p>
        </p:txBody>
      </p:sp>
    </p:spTree>
    <p:extLst>
      <p:ext uri="{BB962C8B-B14F-4D97-AF65-F5344CB8AC3E}">
        <p14:creationId xmlns:p14="http://schemas.microsoft.com/office/powerpoint/2010/main" val="400673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18160" y="339634"/>
            <a:ext cx="11155680" cy="779303"/>
          </a:xfrm>
          <a:prstGeom prst="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2000" b="1" dirty="0">
                <a:solidFill>
                  <a:schemeClr val="tx1">
                    <a:lumMod val="85000"/>
                    <a:lumOff val="15000"/>
                  </a:schemeClr>
                </a:solidFill>
                <a:latin typeface="游ゴシック" panose="020B0400000000000000" pitchFamily="50" charset="-128"/>
                <a:ea typeface="游ゴシック" panose="020B0400000000000000" pitchFamily="50" charset="-128"/>
              </a:rPr>
              <a:t>５、</a:t>
            </a:r>
            <a:r>
              <a:rPr kumimoji="1" lang="ja-JP" altLang="en-US" sz="2000" b="1" dirty="0" smtClean="0">
                <a:solidFill>
                  <a:schemeClr val="tx1">
                    <a:lumMod val="85000"/>
                    <a:lumOff val="15000"/>
                  </a:schemeClr>
                </a:solidFill>
                <a:latin typeface="游ゴシック" panose="020B0400000000000000" pitchFamily="50" charset="-128"/>
                <a:ea typeface="游ゴシック" panose="020B0400000000000000" pitchFamily="50" charset="-128"/>
              </a:rPr>
              <a:t>身体拘束廃止未実施</a:t>
            </a:r>
            <a:r>
              <a:rPr kumimoji="1" lang="ja-JP" altLang="en-US" sz="2000" b="1" dirty="0">
                <a:solidFill>
                  <a:schemeClr val="tx1">
                    <a:lumMod val="85000"/>
                    <a:lumOff val="15000"/>
                  </a:schemeClr>
                </a:solidFill>
                <a:latin typeface="游ゴシック" panose="020B0400000000000000" pitchFamily="50" charset="-128"/>
                <a:ea typeface="游ゴシック" panose="020B0400000000000000" pitchFamily="50" charset="-128"/>
              </a:rPr>
              <a:t>減算について</a:t>
            </a:r>
            <a:r>
              <a:rPr kumimoji="1" lang="ja-JP" altLang="en-US" sz="1600" b="1" dirty="0">
                <a:solidFill>
                  <a:schemeClr val="tx1">
                    <a:lumMod val="85000"/>
                    <a:lumOff val="15000"/>
                  </a:schemeClr>
                </a:solidFill>
                <a:latin typeface="游ゴシック" panose="020B0400000000000000" pitchFamily="50" charset="-128"/>
                <a:ea typeface="游ゴシック" panose="020B0400000000000000" pitchFamily="50" charset="-128"/>
              </a:rPr>
              <a:t>（認知症対応型共同生活介護、地域密着型介護老人福祉施設入所者生活介護）</a:t>
            </a:r>
          </a:p>
        </p:txBody>
      </p:sp>
      <p:sp>
        <p:nvSpPr>
          <p:cNvPr id="4" name="正方形/長方形 3"/>
          <p:cNvSpPr/>
          <p:nvPr/>
        </p:nvSpPr>
        <p:spPr>
          <a:xfrm>
            <a:off x="518160" y="1402421"/>
            <a:ext cx="11155680" cy="1093787"/>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endParaRPr kumimoji="1" lang="en-US" altLang="ja-JP" sz="1600" dirty="0" smtClean="0">
              <a:latin typeface="游ゴシック" panose="020B0400000000000000" pitchFamily="50" charset="-128"/>
              <a:ea typeface="游ゴシック" panose="020B0400000000000000" pitchFamily="50" charset="-128"/>
            </a:endParaRPr>
          </a:p>
          <a:p>
            <a:r>
              <a:rPr kumimoji="1" lang="ja-JP" altLang="en-US" sz="1600" dirty="0">
                <a:latin typeface="游ゴシック" panose="020B0400000000000000" pitchFamily="50" charset="-128"/>
                <a:ea typeface="游ゴシック" panose="020B0400000000000000" pitchFamily="50" charset="-128"/>
              </a:rPr>
              <a:t>・身体的拘束等の適正化のための対策を検討する委員会を</a:t>
            </a:r>
            <a:r>
              <a:rPr kumimoji="1" lang="ja-JP" altLang="en-US" sz="1600" dirty="0" smtClean="0">
                <a:latin typeface="游ゴシック" panose="020B0400000000000000" pitchFamily="50" charset="-128"/>
                <a:ea typeface="游ゴシック" panose="020B0400000000000000" pitchFamily="50" charset="-128"/>
              </a:rPr>
              <a:t>、３か月に１回</a:t>
            </a:r>
            <a:r>
              <a:rPr kumimoji="1" lang="ja-JP" altLang="en-US" sz="1600" dirty="0">
                <a:latin typeface="游ゴシック" panose="020B0400000000000000" pitchFamily="50" charset="-128"/>
                <a:ea typeface="游ゴシック" panose="020B0400000000000000" pitchFamily="50" charset="-128"/>
              </a:rPr>
              <a:t>以上開催するとともに、その結果について、</a:t>
            </a:r>
            <a:endParaRPr kumimoji="1" lang="en-US" altLang="ja-JP" sz="1600" dirty="0">
              <a:latin typeface="游ゴシック" panose="020B0400000000000000" pitchFamily="50" charset="-128"/>
              <a:ea typeface="游ゴシック" panose="020B0400000000000000" pitchFamily="50" charset="-128"/>
            </a:endParaRPr>
          </a:p>
          <a:p>
            <a:r>
              <a:rPr kumimoji="1" lang="ja-JP" altLang="en-US" sz="1600" dirty="0">
                <a:latin typeface="游ゴシック" panose="020B0400000000000000" pitchFamily="50" charset="-128"/>
                <a:ea typeface="游ゴシック" panose="020B0400000000000000" pitchFamily="50" charset="-128"/>
              </a:rPr>
              <a:t>　従業者に周知徹底していない。</a:t>
            </a:r>
          </a:p>
          <a:p>
            <a:r>
              <a:rPr kumimoji="1" lang="ja-JP" altLang="en-US" sz="1600" dirty="0" smtClean="0">
                <a:latin typeface="游ゴシック" panose="020B0400000000000000" pitchFamily="50" charset="-128"/>
                <a:ea typeface="游ゴシック" panose="020B0400000000000000" pitchFamily="50" charset="-128"/>
              </a:rPr>
              <a:t>・介護従業者その他</a:t>
            </a:r>
            <a:r>
              <a:rPr kumimoji="1" lang="ja-JP" altLang="en-US" sz="1600" dirty="0">
                <a:latin typeface="游ゴシック" panose="020B0400000000000000" pitchFamily="50" charset="-128"/>
                <a:ea typeface="游ゴシック" panose="020B0400000000000000" pitchFamily="50" charset="-128"/>
              </a:rPr>
              <a:t>の従業者に対し、身体的拘束等の適正化のための研修を</a:t>
            </a:r>
            <a:r>
              <a:rPr kumimoji="1" lang="ja-JP" altLang="en-US" sz="1600" dirty="0" smtClean="0">
                <a:latin typeface="游ゴシック" panose="020B0400000000000000" pitchFamily="50" charset="-128"/>
                <a:ea typeface="游ゴシック" panose="020B0400000000000000" pitchFamily="50" charset="-128"/>
              </a:rPr>
              <a:t>定期的（</a:t>
            </a:r>
            <a:r>
              <a:rPr kumimoji="1" lang="ja-JP" altLang="en-US" sz="1600" dirty="0">
                <a:latin typeface="游ゴシック" panose="020B0400000000000000" pitchFamily="50" charset="-128"/>
                <a:ea typeface="游ゴシック" panose="020B0400000000000000" pitchFamily="50" charset="-128"/>
              </a:rPr>
              <a:t>年２回）に実施していない。</a:t>
            </a:r>
            <a:endParaRPr kumimoji="1" lang="en-US" altLang="ja-JP" sz="1600" dirty="0">
              <a:latin typeface="游ゴシック" panose="020B0400000000000000" pitchFamily="50" charset="-128"/>
              <a:ea typeface="游ゴシック" panose="020B0400000000000000" pitchFamily="50" charset="-128"/>
            </a:endParaRPr>
          </a:p>
        </p:txBody>
      </p:sp>
      <p:sp>
        <p:nvSpPr>
          <p:cNvPr id="6" name="タイトル 1"/>
          <p:cNvSpPr txBox="1">
            <a:spLocks/>
          </p:cNvSpPr>
          <p:nvPr/>
        </p:nvSpPr>
        <p:spPr>
          <a:xfrm>
            <a:off x="518160" y="6433066"/>
            <a:ext cx="11469187" cy="424934"/>
          </a:xfrm>
          <a:prstGeom prst="rect">
            <a:avLst/>
          </a:prstGeom>
        </p:spPr>
        <p:txBody>
          <a:bodyPr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r"/>
            <a:r>
              <a:rPr lang="ja-JP" altLang="en-US" sz="2000" dirty="0" smtClean="0">
                <a:solidFill>
                  <a:schemeClr val="tx1">
                    <a:lumMod val="85000"/>
                    <a:lumOff val="15000"/>
                  </a:schemeClr>
                </a:solidFill>
                <a:latin typeface="游ゴシック" panose="020B0400000000000000" pitchFamily="50" charset="-128"/>
                <a:ea typeface="游ゴシック" panose="020B0400000000000000" pitchFamily="50" charset="-128"/>
              </a:rPr>
              <a:t>地域密着型サービス事業者の主な指導事項</a:t>
            </a:r>
            <a:endParaRPr lang="ja-JP" altLang="en-US" sz="200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8" name="角丸四角形 7"/>
          <p:cNvSpPr/>
          <p:nvPr/>
        </p:nvSpPr>
        <p:spPr>
          <a:xfrm>
            <a:off x="508635" y="1244381"/>
            <a:ext cx="1672045" cy="3365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b="1" dirty="0" smtClean="0">
                <a:solidFill>
                  <a:schemeClr val="tx1">
                    <a:lumMod val="85000"/>
                    <a:lumOff val="15000"/>
                  </a:schemeClr>
                </a:solidFill>
                <a:latin typeface="游ゴシック" panose="020B0400000000000000" pitchFamily="50" charset="-128"/>
                <a:ea typeface="游ゴシック" panose="020B0400000000000000" pitchFamily="50" charset="-128"/>
              </a:rPr>
              <a:t>指導事例②</a:t>
            </a:r>
            <a:endParaRPr kumimoji="1" lang="en-US" altLang="ja-JP"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7" name="正方形/長方形 6"/>
          <p:cNvSpPr/>
          <p:nvPr/>
        </p:nvSpPr>
        <p:spPr>
          <a:xfrm>
            <a:off x="518160" y="2781903"/>
            <a:ext cx="11155680" cy="3452642"/>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endParaRPr kumimoji="1" lang="en-US" altLang="ja-JP" sz="1600" dirty="0" smtClean="0">
              <a:latin typeface="游ゴシック" panose="020B0400000000000000" pitchFamily="50" charset="-128"/>
              <a:ea typeface="游ゴシック" panose="020B0400000000000000" pitchFamily="50" charset="-128"/>
            </a:endParaRPr>
          </a:p>
          <a:p>
            <a:r>
              <a:rPr kumimoji="1" lang="ja-JP" altLang="en-US" sz="1600" dirty="0">
                <a:latin typeface="游ゴシック" panose="020B0400000000000000" pitchFamily="50" charset="-128"/>
                <a:ea typeface="游ゴシック" panose="020B0400000000000000" pitchFamily="50" charset="-128"/>
              </a:rPr>
              <a:t>●委員会の</a:t>
            </a:r>
            <a:r>
              <a:rPr kumimoji="1" lang="ja-JP" altLang="en-US" sz="1600" dirty="0" smtClean="0">
                <a:latin typeface="游ゴシック" panose="020B0400000000000000" pitchFamily="50" charset="-128"/>
                <a:ea typeface="游ゴシック" panose="020B0400000000000000" pitchFamily="50" charset="-128"/>
              </a:rPr>
              <a:t>目的を留意し、</a:t>
            </a:r>
            <a:r>
              <a:rPr kumimoji="1" lang="ja-JP" altLang="en-US" sz="1600" dirty="0">
                <a:latin typeface="游ゴシック" panose="020B0400000000000000" pitchFamily="50" charset="-128"/>
                <a:ea typeface="游ゴシック" panose="020B0400000000000000" pitchFamily="50" charset="-128"/>
              </a:rPr>
              <a:t>３か月に１回以上開催するとともに、その結果について</a:t>
            </a:r>
            <a:r>
              <a:rPr kumimoji="1" lang="ja-JP" altLang="en-US" sz="1600" dirty="0" smtClean="0">
                <a:latin typeface="游ゴシック" panose="020B0400000000000000" pitchFamily="50" charset="-128"/>
                <a:ea typeface="游ゴシック" panose="020B0400000000000000" pitchFamily="50" charset="-128"/>
              </a:rPr>
              <a:t>、従</a:t>
            </a:r>
            <a:r>
              <a:rPr kumimoji="1" lang="ja-JP" altLang="en-US" sz="1600" dirty="0">
                <a:latin typeface="游ゴシック" panose="020B0400000000000000" pitchFamily="50" charset="-128"/>
                <a:ea typeface="游ゴシック" panose="020B0400000000000000" pitchFamily="50" charset="-128"/>
              </a:rPr>
              <a:t>業者に周知</a:t>
            </a:r>
            <a:r>
              <a:rPr kumimoji="1" lang="ja-JP" altLang="en-US" sz="1600" dirty="0" smtClean="0">
                <a:latin typeface="游ゴシック" panose="020B0400000000000000" pitchFamily="50" charset="-128"/>
                <a:ea typeface="游ゴシック" panose="020B0400000000000000" pitchFamily="50" charset="-128"/>
              </a:rPr>
              <a:t>徹底するこ</a:t>
            </a:r>
            <a:r>
              <a:rPr kumimoji="1" lang="ja-JP" altLang="en-US" sz="1600" dirty="0">
                <a:latin typeface="游ゴシック" panose="020B0400000000000000" pitchFamily="50" charset="-128"/>
                <a:ea typeface="游ゴシック" panose="020B0400000000000000" pitchFamily="50" charset="-128"/>
              </a:rPr>
              <a:t>と</a:t>
            </a:r>
            <a:r>
              <a:rPr kumimoji="1" lang="ja-JP" altLang="en-US" sz="1600" dirty="0" smtClean="0">
                <a:latin typeface="游ゴシック" panose="020B0400000000000000" pitchFamily="50" charset="-128"/>
                <a:ea typeface="游ゴシック" panose="020B0400000000000000" pitchFamily="50" charset="-128"/>
              </a:rPr>
              <a:t>。</a:t>
            </a:r>
            <a:endParaRPr kumimoji="1" lang="en-US" altLang="ja-JP" sz="1600" dirty="0" smtClean="0">
              <a:latin typeface="游ゴシック" panose="020B0400000000000000" pitchFamily="50" charset="-128"/>
              <a:ea typeface="游ゴシック" panose="020B0400000000000000" pitchFamily="50" charset="-128"/>
            </a:endParaRPr>
          </a:p>
          <a:p>
            <a:pPr lvl="1"/>
            <a:r>
              <a:rPr kumimoji="1" lang="ja-JP" altLang="en-US" sz="1400" dirty="0" smtClean="0">
                <a:latin typeface="游ゴシック" panose="020B0400000000000000" pitchFamily="50" charset="-128"/>
                <a:ea typeface="游ゴシック" panose="020B0400000000000000" pitchFamily="50" charset="-128"/>
              </a:rPr>
              <a:t>１、身体的</a:t>
            </a:r>
            <a:r>
              <a:rPr kumimoji="1" lang="ja-JP" altLang="en-US" sz="1400" dirty="0">
                <a:latin typeface="游ゴシック" panose="020B0400000000000000" pitchFamily="50" charset="-128"/>
                <a:ea typeface="游ゴシック" panose="020B0400000000000000" pitchFamily="50" charset="-128"/>
              </a:rPr>
              <a:t>拘束等について報告するための様式を整備すること。</a:t>
            </a:r>
          </a:p>
          <a:p>
            <a:pPr lvl="1"/>
            <a:r>
              <a:rPr kumimoji="1" lang="ja-JP" altLang="en-US" sz="1400" dirty="0" smtClean="0">
                <a:latin typeface="游ゴシック" panose="020B0400000000000000" pitchFamily="50" charset="-128"/>
                <a:ea typeface="游ゴシック" panose="020B0400000000000000" pitchFamily="50" charset="-128"/>
              </a:rPr>
              <a:t>２</a:t>
            </a:r>
            <a:r>
              <a:rPr kumimoji="1" lang="ja-JP" altLang="en-US" sz="1400" dirty="0">
                <a:latin typeface="游ゴシック" panose="020B0400000000000000" pitchFamily="50" charset="-128"/>
                <a:ea typeface="游ゴシック" panose="020B0400000000000000" pitchFamily="50" charset="-128"/>
              </a:rPr>
              <a:t>、</a:t>
            </a:r>
            <a:r>
              <a:rPr kumimoji="1" lang="ja-JP" altLang="en-US" sz="1400" dirty="0" smtClean="0">
                <a:latin typeface="游ゴシック" panose="020B0400000000000000" pitchFamily="50" charset="-128"/>
                <a:ea typeface="游ゴシック" panose="020B0400000000000000" pitchFamily="50" charset="-128"/>
              </a:rPr>
              <a:t>介護</a:t>
            </a:r>
            <a:r>
              <a:rPr kumimoji="1" lang="ja-JP" altLang="en-US" sz="1400" dirty="0">
                <a:latin typeface="游ゴシック" panose="020B0400000000000000" pitchFamily="50" charset="-128"/>
                <a:ea typeface="游ゴシック" panose="020B0400000000000000" pitchFamily="50" charset="-128"/>
              </a:rPr>
              <a:t>従業者その他の従業者は、身体的拘束等の発生ごとにその状況、背景等を記録するとともに、イの様式に従い、身体的</a:t>
            </a:r>
            <a:r>
              <a:rPr kumimoji="1" lang="ja-JP" altLang="en-US" sz="1400" dirty="0" smtClean="0">
                <a:latin typeface="游ゴシック" panose="020B0400000000000000" pitchFamily="50" charset="-128"/>
                <a:ea typeface="游ゴシック" panose="020B0400000000000000" pitchFamily="50" charset="-128"/>
              </a:rPr>
              <a:t>拘束</a:t>
            </a:r>
            <a:endParaRPr kumimoji="1" lang="en-US" altLang="ja-JP" sz="1400" dirty="0" smtClean="0">
              <a:latin typeface="游ゴシック" panose="020B0400000000000000" pitchFamily="50" charset="-128"/>
              <a:ea typeface="游ゴシック" panose="020B0400000000000000" pitchFamily="50" charset="-128"/>
            </a:endParaRPr>
          </a:p>
          <a:p>
            <a:pPr lvl="1"/>
            <a:r>
              <a:rPr kumimoji="1" lang="ja-JP" altLang="en-US" sz="1400" dirty="0">
                <a:latin typeface="游ゴシック" panose="020B0400000000000000" pitchFamily="50" charset="-128"/>
                <a:ea typeface="游ゴシック" panose="020B0400000000000000" pitchFamily="50" charset="-128"/>
              </a:rPr>
              <a:t>　</a:t>
            </a:r>
            <a:r>
              <a:rPr kumimoji="1" lang="ja-JP" altLang="en-US" sz="1400" dirty="0" smtClean="0">
                <a:latin typeface="游ゴシック" panose="020B0400000000000000" pitchFamily="50" charset="-128"/>
                <a:ea typeface="游ゴシック" panose="020B0400000000000000" pitchFamily="50" charset="-128"/>
              </a:rPr>
              <a:t>　等</a:t>
            </a:r>
            <a:r>
              <a:rPr kumimoji="1" lang="ja-JP" altLang="en-US" sz="1400" dirty="0">
                <a:latin typeface="游ゴシック" panose="020B0400000000000000" pitchFamily="50" charset="-128"/>
                <a:ea typeface="游ゴシック" panose="020B0400000000000000" pitchFamily="50" charset="-128"/>
              </a:rPr>
              <a:t>について報告すること。</a:t>
            </a:r>
          </a:p>
          <a:p>
            <a:pPr lvl="1"/>
            <a:r>
              <a:rPr kumimoji="1" lang="ja-JP" altLang="en-US" sz="1400" dirty="0" smtClean="0">
                <a:latin typeface="游ゴシック" panose="020B0400000000000000" pitchFamily="50" charset="-128"/>
                <a:ea typeface="游ゴシック" panose="020B0400000000000000" pitchFamily="50" charset="-128"/>
              </a:rPr>
              <a:t>３</a:t>
            </a:r>
            <a:r>
              <a:rPr kumimoji="1" lang="ja-JP" altLang="en-US" sz="1400" dirty="0">
                <a:latin typeface="游ゴシック" panose="020B0400000000000000" pitchFamily="50" charset="-128"/>
                <a:ea typeface="游ゴシック" panose="020B0400000000000000" pitchFamily="50" charset="-128"/>
              </a:rPr>
              <a:t>、</a:t>
            </a:r>
            <a:r>
              <a:rPr kumimoji="1" lang="ja-JP" altLang="en-US" sz="1400" dirty="0" smtClean="0">
                <a:latin typeface="游ゴシック" panose="020B0400000000000000" pitchFamily="50" charset="-128"/>
                <a:ea typeface="游ゴシック" panose="020B0400000000000000" pitchFamily="50" charset="-128"/>
              </a:rPr>
              <a:t>身体的</a:t>
            </a:r>
            <a:r>
              <a:rPr kumimoji="1" lang="ja-JP" altLang="en-US" sz="1400" dirty="0">
                <a:latin typeface="游ゴシック" panose="020B0400000000000000" pitchFamily="50" charset="-128"/>
                <a:ea typeface="游ゴシック" panose="020B0400000000000000" pitchFamily="50" charset="-128"/>
              </a:rPr>
              <a:t>拘束適正化検討委員会において、ロにより報告された事例を集計し、分析すること。</a:t>
            </a:r>
          </a:p>
          <a:p>
            <a:pPr lvl="1"/>
            <a:r>
              <a:rPr kumimoji="1" lang="ja-JP" altLang="en-US" sz="1400" dirty="0" smtClean="0">
                <a:latin typeface="游ゴシック" panose="020B0400000000000000" pitchFamily="50" charset="-128"/>
                <a:ea typeface="游ゴシック" panose="020B0400000000000000" pitchFamily="50" charset="-128"/>
              </a:rPr>
              <a:t>４</a:t>
            </a:r>
            <a:r>
              <a:rPr kumimoji="1" lang="ja-JP" altLang="en-US" sz="1400" dirty="0">
                <a:latin typeface="游ゴシック" panose="020B0400000000000000" pitchFamily="50" charset="-128"/>
                <a:ea typeface="游ゴシック" panose="020B0400000000000000" pitchFamily="50" charset="-128"/>
              </a:rPr>
              <a:t>、</a:t>
            </a:r>
            <a:r>
              <a:rPr kumimoji="1" lang="ja-JP" altLang="en-US" sz="1400" dirty="0" smtClean="0">
                <a:latin typeface="游ゴシック" panose="020B0400000000000000" pitchFamily="50" charset="-128"/>
                <a:ea typeface="游ゴシック" panose="020B0400000000000000" pitchFamily="50" charset="-128"/>
              </a:rPr>
              <a:t>事例</a:t>
            </a:r>
            <a:r>
              <a:rPr kumimoji="1" lang="ja-JP" altLang="en-US" sz="1400" dirty="0">
                <a:latin typeface="游ゴシック" panose="020B0400000000000000" pitchFamily="50" charset="-128"/>
                <a:ea typeface="游ゴシック" panose="020B0400000000000000" pitchFamily="50" charset="-128"/>
              </a:rPr>
              <a:t>の分析に当たっては、身体的拘束等の発生時の状況等を分析し、身体的拘束等の発生原因，結果等をとりまとめ、当該</a:t>
            </a:r>
            <a:r>
              <a:rPr kumimoji="1" lang="ja-JP" altLang="en-US" sz="1400" dirty="0" smtClean="0">
                <a:latin typeface="游ゴシック" panose="020B0400000000000000" pitchFamily="50" charset="-128"/>
                <a:ea typeface="游ゴシック" panose="020B0400000000000000" pitchFamily="50" charset="-128"/>
              </a:rPr>
              <a:t>事例</a:t>
            </a:r>
            <a:endParaRPr kumimoji="1" lang="en-US" altLang="ja-JP" sz="1400" dirty="0" smtClean="0">
              <a:latin typeface="游ゴシック" panose="020B0400000000000000" pitchFamily="50" charset="-128"/>
              <a:ea typeface="游ゴシック" panose="020B0400000000000000" pitchFamily="50" charset="-128"/>
            </a:endParaRPr>
          </a:p>
          <a:p>
            <a:pPr lvl="1"/>
            <a:r>
              <a:rPr kumimoji="1" lang="ja-JP" altLang="en-US" sz="1400" dirty="0">
                <a:latin typeface="游ゴシック" panose="020B0400000000000000" pitchFamily="50" charset="-128"/>
                <a:ea typeface="游ゴシック" panose="020B0400000000000000" pitchFamily="50" charset="-128"/>
              </a:rPr>
              <a:t>　</a:t>
            </a:r>
            <a:r>
              <a:rPr kumimoji="1" lang="ja-JP" altLang="en-US" sz="1400" dirty="0" smtClean="0">
                <a:latin typeface="游ゴシック" panose="020B0400000000000000" pitchFamily="50" charset="-128"/>
                <a:ea typeface="游ゴシック" panose="020B0400000000000000" pitchFamily="50" charset="-128"/>
              </a:rPr>
              <a:t>　の</a:t>
            </a:r>
            <a:r>
              <a:rPr kumimoji="1" lang="ja-JP" altLang="en-US" sz="1400" dirty="0">
                <a:latin typeface="游ゴシック" panose="020B0400000000000000" pitchFamily="50" charset="-128"/>
                <a:ea typeface="游ゴシック" panose="020B0400000000000000" pitchFamily="50" charset="-128"/>
              </a:rPr>
              <a:t>適正性と適正化策を検討すること。</a:t>
            </a:r>
          </a:p>
          <a:p>
            <a:pPr lvl="1"/>
            <a:r>
              <a:rPr kumimoji="1" lang="ja-JP" altLang="en-US" sz="1400" dirty="0" smtClean="0">
                <a:latin typeface="游ゴシック" panose="020B0400000000000000" pitchFamily="50" charset="-128"/>
                <a:ea typeface="游ゴシック" panose="020B0400000000000000" pitchFamily="50" charset="-128"/>
              </a:rPr>
              <a:t>５</a:t>
            </a:r>
            <a:r>
              <a:rPr kumimoji="1" lang="ja-JP" altLang="en-US" sz="1400" dirty="0">
                <a:latin typeface="游ゴシック" panose="020B0400000000000000" pitchFamily="50" charset="-128"/>
                <a:ea typeface="游ゴシック" panose="020B0400000000000000" pitchFamily="50" charset="-128"/>
              </a:rPr>
              <a:t>、</a:t>
            </a:r>
            <a:r>
              <a:rPr kumimoji="1" lang="ja-JP" altLang="en-US" sz="1400" dirty="0" smtClean="0">
                <a:latin typeface="游ゴシック" panose="020B0400000000000000" pitchFamily="50" charset="-128"/>
                <a:ea typeface="游ゴシック" panose="020B0400000000000000" pitchFamily="50" charset="-128"/>
              </a:rPr>
              <a:t>報告</a:t>
            </a:r>
            <a:r>
              <a:rPr kumimoji="1" lang="ja-JP" altLang="en-US" sz="1400" dirty="0">
                <a:latin typeface="游ゴシック" panose="020B0400000000000000" pitchFamily="50" charset="-128"/>
                <a:ea typeface="游ゴシック" panose="020B0400000000000000" pitchFamily="50" charset="-128"/>
              </a:rPr>
              <a:t>された事例及び分析結果を従業者に周知徹底すること。</a:t>
            </a:r>
          </a:p>
          <a:p>
            <a:pPr lvl="1"/>
            <a:r>
              <a:rPr kumimoji="1" lang="ja-JP" altLang="en-US" sz="1400" dirty="0" smtClean="0">
                <a:latin typeface="游ゴシック" panose="020B0400000000000000" pitchFamily="50" charset="-128"/>
                <a:ea typeface="游ゴシック" panose="020B0400000000000000" pitchFamily="50" charset="-128"/>
              </a:rPr>
              <a:t>６</a:t>
            </a:r>
            <a:r>
              <a:rPr kumimoji="1" lang="ja-JP" altLang="en-US" sz="1400" dirty="0">
                <a:latin typeface="游ゴシック" panose="020B0400000000000000" pitchFamily="50" charset="-128"/>
                <a:ea typeface="游ゴシック" panose="020B0400000000000000" pitchFamily="50" charset="-128"/>
              </a:rPr>
              <a:t>、</a:t>
            </a:r>
            <a:r>
              <a:rPr kumimoji="1" lang="ja-JP" altLang="en-US" sz="1400" dirty="0" smtClean="0">
                <a:latin typeface="游ゴシック" panose="020B0400000000000000" pitchFamily="50" charset="-128"/>
                <a:ea typeface="游ゴシック" panose="020B0400000000000000" pitchFamily="50" charset="-128"/>
              </a:rPr>
              <a:t>適正化</a:t>
            </a:r>
            <a:r>
              <a:rPr kumimoji="1" lang="ja-JP" altLang="en-US" sz="1400" dirty="0">
                <a:latin typeface="游ゴシック" panose="020B0400000000000000" pitchFamily="50" charset="-128"/>
                <a:ea typeface="游ゴシック" panose="020B0400000000000000" pitchFamily="50" charset="-128"/>
              </a:rPr>
              <a:t>策を講じた後に、その効果について評価すること。</a:t>
            </a:r>
            <a:endParaRPr kumimoji="1" lang="en-US" altLang="ja-JP" sz="1400" dirty="0">
              <a:latin typeface="游ゴシック" panose="020B0400000000000000" pitchFamily="50" charset="-128"/>
              <a:ea typeface="游ゴシック" panose="020B0400000000000000" pitchFamily="50" charset="-128"/>
            </a:endParaRPr>
          </a:p>
          <a:p>
            <a:endParaRPr kumimoji="1" lang="en-US" altLang="ja-JP" sz="80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r>
              <a:rPr kumimoji="1" lang="ja-JP" altLang="en-US" sz="1600" dirty="0" smtClean="0">
                <a:solidFill>
                  <a:schemeClr val="tx1">
                    <a:lumMod val="85000"/>
                    <a:lumOff val="15000"/>
                  </a:schemeClr>
                </a:solidFill>
                <a:latin typeface="游ゴシック" panose="020B0400000000000000" pitchFamily="50" charset="-128"/>
                <a:ea typeface="游ゴシック" panose="020B0400000000000000" pitchFamily="50" charset="-128"/>
              </a:rPr>
              <a:t>●年２回以上の定期的な教育を開催するとともに、</a:t>
            </a:r>
            <a:r>
              <a:rPr kumimoji="1" lang="ja-JP" altLang="en-US" sz="1600" dirty="0" smtClean="0">
                <a:latin typeface="游ゴシック" panose="020B0400000000000000" pitchFamily="50" charset="-128"/>
                <a:ea typeface="游ゴシック" panose="020B0400000000000000" pitchFamily="50" charset="-128"/>
              </a:rPr>
              <a:t>新規採用時には必ず</a:t>
            </a:r>
            <a:r>
              <a:rPr kumimoji="1" lang="ja-JP" altLang="en-US" sz="1600" smtClean="0">
                <a:latin typeface="游ゴシック" panose="020B0400000000000000" pitchFamily="50" charset="-128"/>
                <a:ea typeface="游ゴシック" panose="020B0400000000000000" pitchFamily="50" charset="-128"/>
              </a:rPr>
              <a:t>、身体的拘束</a:t>
            </a:r>
            <a:r>
              <a:rPr kumimoji="1" lang="ja-JP" altLang="en-US" sz="1600" dirty="0">
                <a:latin typeface="游ゴシック" panose="020B0400000000000000" pitchFamily="50" charset="-128"/>
                <a:ea typeface="游ゴシック" panose="020B0400000000000000" pitchFamily="50" charset="-128"/>
              </a:rPr>
              <a:t>等</a:t>
            </a:r>
            <a:r>
              <a:rPr kumimoji="1" lang="ja-JP" altLang="en-US" sz="1600" dirty="0" smtClean="0">
                <a:latin typeface="游ゴシック" panose="020B0400000000000000" pitchFamily="50" charset="-128"/>
                <a:ea typeface="游ゴシック" panose="020B0400000000000000" pitchFamily="50" charset="-128"/>
              </a:rPr>
              <a:t>の適正化の研修を実施すること。</a:t>
            </a:r>
            <a:endParaRPr kumimoji="1" lang="en-US" altLang="ja-JP" sz="1600" dirty="0" smtClean="0">
              <a:latin typeface="游ゴシック" panose="020B0400000000000000" pitchFamily="50" charset="-128"/>
              <a:ea typeface="游ゴシック" panose="020B0400000000000000" pitchFamily="50" charset="-128"/>
            </a:endParaRPr>
          </a:p>
          <a:p>
            <a:r>
              <a:rPr kumimoji="1" lang="ja-JP" altLang="en-US" sz="1600" dirty="0">
                <a:latin typeface="游ゴシック" panose="020B0400000000000000" pitchFamily="50" charset="-128"/>
                <a:ea typeface="游ゴシック" panose="020B0400000000000000" pitchFamily="50" charset="-128"/>
              </a:rPr>
              <a:t>　</a:t>
            </a:r>
            <a:r>
              <a:rPr kumimoji="1" lang="ja-JP" altLang="en-US" sz="1600" dirty="0" smtClean="0">
                <a:latin typeface="游ゴシック" panose="020B0400000000000000" pitchFamily="50" charset="-128"/>
                <a:ea typeface="游ゴシック" panose="020B0400000000000000" pitchFamily="50" charset="-128"/>
              </a:rPr>
              <a:t>なお、研修の実施内容についても記録すること。</a:t>
            </a:r>
            <a:endParaRPr kumimoji="1" lang="en-US" altLang="ja-JP" sz="1600" dirty="0" smtClean="0">
              <a:latin typeface="游ゴシック" panose="020B0400000000000000" pitchFamily="50" charset="-128"/>
              <a:ea typeface="游ゴシック" panose="020B0400000000000000" pitchFamily="50" charset="-128"/>
            </a:endParaRPr>
          </a:p>
          <a:p>
            <a:endParaRPr kumimoji="1" lang="en-US" altLang="ja-JP" sz="800" dirty="0">
              <a:latin typeface="游ゴシック" panose="020B0400000000000000" pitchFamily="50" charset="-128"/>
              <a:ea typeface="游ゴシック" panose="020B0400000000000000" pitchFamily="50" charset="-128"/>
            </a:endParaRPr>
          </a:p>
          <a:p>
            <a:r>
              <a:rPr kumimoji="1" lang="en-US" altLang="ja-JP" sz="1600" b="1" dirty="0">
                <a:solidFill>
                  <a:srgbClr val="FF0000"/>
                </a:solidFill>
                <a:latin typeface="游ゴシック" panose="020B0400000000000000" pitchFamily="50" charset="-128"/>
                <a:ea typeface="游ゴシック" panose="020B0400000000000000" pitchFamily="50" charset="-128"/>
              </a:rPr>
              <a:t>※</a:t>
            </a:r>
            <a:r>
              <a:rPr kumimoji="1" lang="ja-JP" altLang="en-US" sz="1600" b="1" dirty="0">
                <a:solidFill>
                  <a:srgbClr val="FF0000"/>
                </a:solidFill>
                <a:latin typeface="游ゴシック" panose="020B0400000000000000" pitchFamily="50" charset="-128"/>
                <a:ea typeface="游ゴシック" panose="020B0400000000000000" pitchFamily="50" charset="-128"/>
              </a:rPr>
              <a:t>事業所において</a:t>
            </a:r>
            <a:r>
              <a:rPr kumimoji="1" lang="ja-JP" altLang="en-US" sz="1600" b="1" dirty="0" smtClean="0">
                <a:solidFill>
                  <a:srgbClr val="FF0000"/>
                </a:solidFill>
                <a:latin typeface="游ゴシック" panose="020B0400000000000000" pitchFamily="50" charset="-128"/>
                <a:ea typeface="游ゴシック" panose="020B0400000000000000" pitchFamily="50" charset="-128"/>
              </a:rPr>
              <a:t>身体的拘束</a:t>
            </a:r>
            <a:r>
              <a:rPr kumimoji="1" lang="ja-JP" altLang="en-US" sz="1600" b="1" dirty="0">
                <a:solidFill>
                  <a:srgbClr val="FF0000"/>
                </a:solidFill>
                <a:latin typeface="游ゴシック" panose="020B0400000000000000" pitchFamily="50" charset="-128"/>
                <a:ea typeface="游ゴシック" panose="020B0400000000000000" pitchFamily="50" charset="-128"/>
              </a:rPr>
              <a:t>が行われていた場合ではなく、身体的拘束等の適正化のための措置を講じていない場合に、利用者全員について、所定単位数から減算することになります。</a:t>
            </a:r>
          </a:p>
        </p:txBody>
      </p:sp>
      <p:sp>
        <p:nvSpPr>
          <p:cNvPr id="10" name="角丸四角形 9"/>
          <p:cNvSpPr/>
          <p:nvPr/>
        </p:nvSpPr>
        <p:spPr>
          <a:xfrm>
            <a:off x="508635" y="2630786"/>
            <a:ext cx="2405514" cy="3365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solidFill>
                  <a:schemeClr val="tx1">
                    <a:lumMod val="85000"/>
                    <a:lumOff val="15000"/>
                  </a:schemeClr>
                </a:solidFill>
                <a:latin typeface="游ゴシック" panose="020B0400000000000000" pitchFamily="50" charset="-128"/>
                <a:ea typeface="游ゴシック" panose="020B0400000000000000" pitchFamily="50" charset="-128"/>
              </a:rPr>
              <a:t>改善の</a:t>
            </a:r>
            <a:r>
              <a:rPr kumimoji="1" lang="ja-JP" altLang="en-US" b="1" dirty="0" smtClean="0">
                <a:solidFill>
                  <a:schemeClr val="tx1">
                    <a:lumMod val="85000"/>
                    <a:lumOff val="15000"/>
                  </a:schemeClr>
                </a:solidFill>
                <a:latin typeface="游ゴシック" panose="020B0400000000000000" pitchFamily="50" charset="-128"/>
                <a:ea typeface="游ゴシック" panose="020B0400000000000000" pitchFamily="50" charset="-128"/>
              </a:rPr>
              <a:t>ポイント②</a:t>
            </a:r>
            <a:endParaRPr kumimoji="1" lang="ja-JP" altLang="en-US"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9" name="テキスト ボックス 8"/>
          <p:cNvSpPr txBox="1"/>
          <p:nvPr/>
        </p:nvSpPr>
        <p:spPr>
          <a:xfrm>
            <a:off x="11023752" y="749605"/>
            <a:ext cx="650088" cy="369332"/>
          </a:xfrm>
          <a:prstGeom prst="rect">
            <a:avLst/>
          </a:prstGeom>
          <a:noFill/>
        </p:spPr>
        <p:txBody>
          <a:bodyPr wrap="square" rtlCol="0">
            <a:spAutoFit/>
          </a:bodyPr>
          <a:lstStyle/>
          <a:p>
            <a:r>
              <a:rPr kumimoji="1" lang="en-US" altLang="ja-JP" dirty="0"/>
              <a:t>2</a:t>
            </a:r>
            <a:r>
              <a:rPr kumimoji="1" lang="en-US" altLang="ja-JP" dirty="0" smtClean="0"/>
              <a:t>/2</a:t>
            </a:r>
            <a:endParaRPr kumimoji="1" lang="ja-JP" altLang="en-US" dirty="0"/>
          </a:p>
        </p:txBody>
      </p:sp>
    </p:spTree>
    <p:extLst>
      <p:ext uri="{BB962C8B-B14F-4D97-AF65-F5344CB8AC3E}">
        <p14:creationId xmlns:p14="http://schemas.microsoft.com/office/powerpoint/2010/main" val="861494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18160" y="339634"/>
            <a:ext cx="11155680" cy="496389"/>
          </a:xfrm>
          <a:prstGeom prst="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2000" b="1" dirty="0" smtClean="0">
                <a:solidFill>
                  <a:schemeClr val="tx1">
                    <a:lumMod val="85000"/>
                    <a:lumOff val="15000"/>
                  </a:schemeClr>
                </a:solidFill>
                <a:latin typeface="游ゴシック" panose="020B0400000000000000" pitchFamily="50" charset="-128"/>
                <a:ea typeface="游ゴシック" panose="020B0400000000000000" pitchFamily="50" charset="-128"/>
              </a:rPr>
              <a:t>６、</a:t>
            </a:r>
            <a:r>
              <a:rPr kumimoji="1" lang="ja-JP" altLang="en-US" sz="2000" b="1" dirty="0">
                <a:solidFill>
                  <a:schemeClr val="tx1">
                    <a:lumMod val="85000"/>
                    <a:lumOff val="15000"/>
                  </a:schemeClr>
                </a:solidFill>
                <a:latin typeface="游ゴシック" panose="020B0400000000000000" pitchFamily="50" charset="-128"/>
                <a:ea typeface="游ゴシック" panose="020B0400000000000000" pitchFamily="50" charset="-128"/>
              </a:rPr>
              <a:t>人員配置について</a:t>
            </a:r>
            <a:r>
              <a:rPr kumimoji="1" lang="ja-JP" altLang="en-US" sz="1600" b="1" dirty="0">
                <a:solidFill>
                  <a:schemeClr val="tx1">
                    <a:lumMod val="85000"/>
                    <a:lumOff val="15000"/>
                  </a:schemeClr>
                </a:solidFill>
                <a:latin typeface="游ゴシック" panose="020B0400000000000000" pitchFamily="50" charset="-128"/>
                <a:ea typeface="游ゴシック" panose="020B0400000000000000" pitchFamily="50" charset="-128"/>
              </a:rPr>
              <a:t>（地域密着型通所介護）</a:t>
            </a:r>
          </a:p>
        </p:txBody>
      </p:sp>
      <p:sp>
        <p:nvSpPr>
          <p:cNvPr id="4" name="正方形/長方形 3"/>
          <p:cNvSpPr/>
          <p:nvPr/>
        </p:nvSpPr>
        <p:spPr>
          <a:xfrm>
            <a:off x="518160" y="1101637"/>
            <a:ext cx="11155680" cy="3347866"/>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endParaRPr kumimoji="1" lang="en-US" altLang="ja-JP" sz="1600" dirty="0" smtClean="0">
              <a:latin typeface="游ゴシック" panose="020B0400000000000000" pitchFamily="50" charset="-128"/>
              <a:ea typeface="游ゴシック" panose="020B0400000000000000" pitchFamily="50" charset="-128"/>
            </a:endParaRPr>
          </a:p>
          <a:p>
            <a:r>
              <a:rPr kumimoji="1" lang="ja-JP" altLang="en-US" sz="1600" dirty="0" smtClean="0">
                <a:latin typeface="游ゴシック" panose="020B0400000000000000" pitchFamily="50" charset="-128"/>
                <a:ea typeface="游ゴシック" panose="020B0400000000000000" pitchFamily="50" charset="-128"/>
              </a:rPr>
              <a:t>・看護</a:t>
            </a:r>
            <a:r>
              <a:rPr kumimoji="1" lang="ja-JP" altLang="en-US" sz="1600" dirty="0">
                <a:latin typeface="游ゴシック" panose="020B0400000000000000" pitchFamily="50" charset="-128"/>
                <a:ea typeface="游ゴシック" panose="020B0400000000000000" pitchFamily="50" charset="-128"/>
              </a:rPr>
              <a:t>職員が適切に配置されていない。</a:t>
            </a:r>
          </a:p>
          <a:p>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a:t>
            </a:r>
            <a:endParaRPr kumimoji="1" lang="en-US" altLang="ja-JP" sz="140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endParaRPr kumimoji="1" lang="en-US" altLang="ja-JP" sz="800" dirty="0" smtClean="0">
              <a:latin typeface="游ゴシック" panose="020B0400000000000000" pitchFamily="50" charset="-128"/>
              <a:ea typeface="游ゴシック" panose="020B0400000000000000" pitchFamily="50" charset="-128"/>
            </a:endParaRPr>
          </a:p>
          <a:p>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看護職員（単位ごとに、専らサービスの提供に当たる者を１以上配置）</a:t>
            </a:r>
            <a:r>
              <a:rPr kumimoji="1" lang="en-US" altLang="ja-JP"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事業所の定員が</a:t>
            </a:r>
            <a:r>
              <a:rPr kumimoji="1" lang="en-US" altLang="ja-JP"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10</a:t>
            </a:r>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人以下の場合は、配置不要</a:t>
            </a:r>
            <a:endParaRPr kumimoji="1" lang="en-US" altLang="ja-JP" sz="140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事業所</a:t>
            </a:r>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の従業者により</a:t>
            </a:r>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確保</a:t>
            </a:r>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することに加え、病院、診療所、訪問看護ステーションとの連携により確保することも可能である。</a:t>
            </a:r>
            <a:endParaRPr kumimoji="1" lang="en-US" altLang="ja-JP" sz="140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endParaRPr kumimoji="1" lang="en-US" altLang="ja-JP" sz="80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　ア　従</a:t>
            </a:r>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業者により確保する</a:t>
            </a:r>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場合</a:t>
            </a:r>
            <a:endParaRPr kumimoji="1" lang="en-US" altLang="ja-JP" sz="140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pPr lvl="1"/>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提供</a:t>
            </a:r>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時間帯を通じて、専ら</a:t>
            </a:r>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当該事業所の</a:t>
            </a:r>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提供に</a:t>
            </a:r>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当たる</a:t>
            </a:r>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必要はないが、当該看護職員は提供時間帯を通じて</a:t>
            </a:r>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、事業所</a:t>
            </a:r>
            <a:r>
              <a:rPr kumimoji="1" lang="ja-JP" altLang="en-US" sz="1400" dirty="0">
                <a:solidFill>
                  <a:schemeClr val="tx1">
                    <a:lumMod val="85000"/>
                    <a:lumOff val="15000"/>
                  </a:schemeClr>
                </a:solidFill>
                <a:latin typeface="游ゴシック" panose="020B0400000000000000" pitchFamily="50" charset="-128"/>
                <a:ea typeface="游ゴシック" panose="020B0400000000000000" pitchFamily="50" charset="-128"/>
              </a:rPr>
              <a:t>と密接かつ適切な連携を図るものとする</a:t>
            </a:r>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endParaRPr kumimoji="1" lang="en-US" altLang="ja-JP" sz="140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pPr lvl="1"/>
            <a:endParaRPr kumimoji="1" lang="ja-JP" altLang="en-US" sz="800" dirty="0">
              <a:solidFill>
                <a:schemeClr val="tx1">
                  <a:lumMod val="85000"/>
                  <a:lumOff val="15000"/>
                </a:schemeClr>
              </a:solidFill>
              <a:latin typeface="游ゴシック" panose="020B0400000000000000" pitchFamily="50" charset="-128"/>
              <a:ea typeface="游ゴシック" panose="020B0400000000000000" pitchFamily="50" charset="-128"/>
            </a:endParaRPr>
          </a:p>
          <a:p>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　イ　病院、診療所、訪問看護ステーションとの連携により確保する場合</a:t>
            </a:r>
          </a:p>
          <a:p>
            <a:pPr lvl="1"/>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看護職員が事業所の営業日ごとに利用者の健康状態の確認を行い、病院、診療所、訪問看護ステーションと事業所が提供時間帯を通じて密接かつ適切な連携を図るものとする。</a:t>
            </a:r>
          </a:p>
          <a:p>
            <a:pPr lvl="1"/>
            <a:r>
              <a:rPr kumimoji="1" lang="ja-JP" altLang="en-US" sz="1400" dirty="0" smtClean="0">
                <a:solidFill>
                  <a:schemeClr val="tx1">
                    <a:lumMod val="85000"/>
                    <a:lumOff val="15000"/>
                  </a:schemeClr>
                </a:solidFill>
                <a:latin typeface="游ゴシック" panose="020B0400000000000000" pitchFamily="50" charset="-128"/>
                <a:ea typeface="游ゴシック" panose="020B0400000000000000" pitchFamily="50" charset="-128"/>
              </a:rPr>
              <a:t>なお、アとイにおける「密接かつ適切な連携」とは、事業所へ駆けつけることができる体制や適切な指示がでる連絡体制などを確保することである。</a:t>
            </a:r>
            <a:endParaRPr kumimoji="1" lang="en-US" altLang="ja-JP" sz="1400"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6" name="タイトル 1"/>
          <p:cNvSpPr txBox="1">
            <a:spLocks/>
          </p:cNvSpPr>
          <p:nvPr/>
        </p:nvSpPr>
        <p:spPr>
          <a:xfrm>
            <a:off x="518160" y="6433066"/>
            <a:ext cx="11469187" cy="424934"/>
          </a:xfrm>
          <a:prstGeom prst="rect">
            <a:avLst/>
          </a:prstGeom>
        </p:spPr>
        <p:txBody>
          <a:bodyPr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r"/>
            <a:r>
              <a:rPr lang="ja-JP" altLang="en-US" sz="2000" dirty="0" smtClean="0">
                <a:solidFill>
                  <a:schemeClr val="tx1">
                    <a:lumMod val="85000"/>
                    <a:lumOff val="15000"/>
                  </a:schemeClr>
                </a:solidFill>
                <a:latin typeface="游ゴシック" panose="020B0400000000000000" pitchFamily="50" charset="-128"/>
                <a:ea typeface="游ゴシック" panose="020B0400000000000000" pitchFamily="50" charset="-128"/>
              </a:rPr>
              <a:t>地域密着型サービス事業者の主な指導事項</a:t>
            </a:r>
            <a:endParaRPr lang="ja-JP" altLang="en-US" sz="200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8" name="角丸四角形 7"/>
          <p:cNvSpPr/>
          <p:nvPr/>
        </p:nvSpPr>
        <p:spPr>
          <a:xfrm>
            <a:off x="508635" y="943596"/>
            <a:ext cx="1672045" cy="3365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b="1" dirty="0" smtClean="0">
                <a:solidFill>
                  <a:schemeClr val="tx1">
                    <a:lumMod val="85000"/>
                    <a:lumOff val="15000"/>
                  </a:schemeClr>
                </a:solidFill>
                <a:latin typeface="游ゴシック" panose="020B0400000000000000" pitchFamily="50" charset="-128"/>
                <a:ea typeface="游ゴシック" panose="020B0400000000000000" pitchFamily="50" charset="-128"/>
              </a:rPr>
              <a:t>指導事例①</a:t>
            </a:r>
            <a:endParaRPr kumimoji="1" lang="en-US" altLang="ja-JP"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7" name="正方形/長方形 6"/>
          <p:cNvSpPr/>
          <p:nvPr/>
        </p:nvSpPr>
        <p:spPr>
          <a:xfrm>
            <a:off x="518160" y="4713099"/>
            <a:ext cx="11155680" cy="1511237"/>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endParaRPr kumimoji="1" lang="en-US" altLang="ja-JP" sz="1600" dirty="0" smtClean="0">
              <a:latin typeface="游ゴシック" panose="020B0400000000000000" pitchFamily="50" charset="-128"/>
              <a:ea typeface="游ゴシック" panose="020B0400000000000000" pitchFamily="50" charset="-128"/>
            </a:endParaRPr>
          </a:p>
          <a:p>
            <a:r>
              <a:rPr kumimoji="1" lang="ja-JP" altLang="en-US" sz="1600" dirty="0" smtClean="0">
                <a:solidFill>
                  <a:schemeClr val="tx1">
                    <a:lumMod val="85000"/>
                    <a:lumOff val="15000"/>
                  </a:schemeClr>
                </a:solidFill>
                <a:latin typeface="游ゴシック" panose="020B0400000000000000" pitchFamily="50" charset="-128"/>
                <a:ea typeface="游ゴシック" panose="020B0400000000000000" pitchFamily="50" charset="-128"/>
              </a:rPr>
              <a:t>●必要</a:t>
            </a:r>
            <a:r>
              <a:rPr kumimoji="1" lang="ja-JP" altLang="en-US" sz="1600" dirty="0">
                <a:solidFill>
                  <a:schemeClr val="tx1">
                    <a:lumMod val="85000"/>
                    <a:lumOff val="15000"/>
                  </a:schemeClr>
                </a:solidFill>
                <a:latin typeface="游ゴシック" panose="020B0400000000000000" pitchFamily="50" charset="-128"/>
                <a:ea typeface="游ゴシック" panose="020B0400000000000000" pitchFamily="50" charset="-128"/>
              </a:rPr>
              <a:t>な員数が確保されなくなった場合は、早急に改善すること。</a:t>
            </a:r>
            <a:endParaRPr kumimoji="1" lang="en-US" altLang="ja-JP" sz="1600" dirty="0">
              <a:solidFill>
                <a:schemeClr val="tx1">
                  <a:lumMod val="85000"/>
                  <a:lumOff val="15000"/>
                </a:schemeClr>
              </a:solidFill>
              <a:latin typeface="游ゴシック" panose="020B0400000000000000" pitchFamily="50" charset="-128"/>
              <a:ea typeface="游ゴシック" panose="020B0400000000000000" pitchFamily="50" charset="-128"/>
            </a:endParaRPr>
          </a:p>
          <a:p>
            <a:r>
              <a:rPr kumimoji="1" lang="en-US" altLang="ja-JP" sz="1600" b="1" dirty="0">
                <a:solidFill>
                  <a:srgbClr val="FF0000"/>
                </a:solidFill>
                <a:latin typeface="游ゴシック" panose="020B0400000000000000" pitchFamily="50" charset="-128"/>
                <a:ea typeface="游ゴシック" panose="020B0400000000000000" pitchFamily="50" charset="-128"/>
              </a:rPr>
              <a:t>※</a:t>
            </a:r>
            <a:r>
              <a:rPr kumimoji="1" lang="ja-JP" altLang="en-US" sz="1600" b="1" dirty="0">
                <a:solidFill>
                  <a:srgbClr val="FF0000"/>
                </a:solidFill>
                <a:latin typeface="游ゴシック" panose="020B0400000000000000" pitchFamily="50" charset="-128"/>
                <a:ea typeface="游ゴシック" panose="020B0400000000000000" pitchFamily="50" charset="-128"/>
              </a:rPr>
              <a:t>人員基準を満たさなくなった場合は、速やかに福祉指導監査室に相談すること</a:t>
            </a:r>
            <a:r>
              <a:rPr kumimoji="1" lang="ja-JP" altLang="en-US" sz="1600" b="1" dirty="0" smtClean="0">
                <a:solidFill>
                  <a:srgbClr val="FF0000"/>
                </a:solidFill>
                <a:latin typeface="游ゴシック" panose="020B0400000000000000" pitchFamily="50" charset="-128"/>
                <a:ea typeface="游ゴシック" panose="020B0400000000000000" pitchFamily="50" charset="-128"/>
              </a:rPr>
              <a:t>。</a:t>
            </a:r>
            <a:endParaRPr kumimoji="1" lang="en-US" altLang="ja-JP" sz="1600" b="1" dirty="0" smtClean="0">
              <a:solidFill>
                <a:srgbClr val="FF0000"/>
              </a:solidFill>
              <a:latin typeface="游ゴシック" panose="020B0400000000000000" pitchFamily="50" charset="-128"/>
              <a:ea typeface="游ゴシック" panose="020B0400000000000000" pitchFamily="50" charset="-128"/>
            </a:endParaRPr>
          </a:p>
          <a:p>
            <a:endParaRPr kumimoji="1" lang="en-US" altLang="ja-JP" sz="800" dirty="0" smtClean="0">
              <a:solidFill>
                <a:schemeClr val="tx1"/>
              </a:solidFill>
              <a:latin typeface="游ゴシック" panose="020B0400000000000000" pitchFamily="50" charset="-128"/>
              <a:ea typeface="游ゴシック" panose="020B0400000000000000" pitchFamily="50" charset="-128"/>
            </a:endParaRPr>
          </a:p>
          <a:p>
            <a:r>
              <a:rPr kumimoji="1" lang="ja-JP" altLang="en-US" sz="1600" dirty="0" smtClean="0">
                <a:solidFill>
                  <a:schemeClr val="tx1"/>
                </a:solidFill>
                <a:latin typeface="游ゴシック" panose="020B0400000000000000" pitchFamily="50" charset="-128"/>
                <a:ea typeface="游ゴシック" panose="020B0400000000000000" pitchFamily="50" charset="-128"/>
              </a:rPr>
              <a:t>●</a:t>
            </a:r>
            <a:r>
              <a:rPr kumimoji="1" lang="ja-JP" altLang="en-US" sz="1600" dirty="0">
                <a:solidFill>
                  <a:schemeClr val="tx1">
                    <a:lumMod val="85000"/>
                    <a:lumOff val="15000"/>
                  </a:schemeClr>
                </a:solidFill>
                <a:latin typeface="游ゴシック" panose="020B0400000000000000" pitchFamily="50" charset="-128"/>
                <a:ea typeface="游ゴシック" panose="020B0400000000000000" pitchFamily="50" charset="-128"/>
              </a:rPr>
              <a:t>病院、診療所、訪問看護ステーションとの連携により確保する</a:t>
            </a:r>
            <a:r>
              <a:rPr kumimoji="1" lang="ja-JP" altLang="en-US" sz="1600" dirty="0" smtClean="0">
                <a:solidFill>
                  <a:schemeClr val="tx1">
                    <a:lumMod val="85000"/>
                    <a:lumOff val="15000"/>
                  </a:schemeClr>
                </a:solidFill>
                <a:latin typeface="游ゴシック" panose="020B0400000000000000" pitchFamily="50" charset="-128"/>
                <a:ea typeface="游ゴシック" panose="020B0400000000000000" pitchFamily="50" charset="-128"/>
              </a:rPr>
              <a:t>場合は、</a:t>
            </a:r>
            <a:r>
              <a:rPr kumimoji="1" lang="ja-JP" altLang="en-US" sz="1600" dirty="0" smtClean="0">
                <a:solidFill>
                  <a:schemeClr val="tx1"/>
                </a:solidFill>
                <a:latin typeface="游ゴシック" panose="020B0400000000000000" pitchFamily="50" charset="-128"/>
                <a:ea typeface="游ゴシック" panose="020B0400000000000000" pitchFamily="50" charset="-128"/>
              </a:rPr>
              <a:t>利用者</a:t>
            </a:r>
            <a:r>
              <a:rPr kumimoji="1" lang="ja-JP" altLang="en-US" sz="1600" dirty="0">
                <a:solidFill>
                  <a:schemeClr val="tx1"/>
                </a:solidFill>
                <a:latin typeface="游ゴシック" panose="020B0400000000000000" pitchFamily="50" charset="-128"/>
                <a:ea typeface="游ゴシック" panose="020B0400000000000000" pitchFamily="50" charset="-128"/>
              </a:rPr>
              <a:t>全員に対して適切に健康状態の確認を行えるよう</a:t>
            </a:r>
            <a:r>
              <a:rPr kumimoji="1" lang="ja-JP" altLang="en-US" sz="1600" dirty="0" smtClean="0">
                <a:solidFill>
                  <a:schemeClr val="tx1"/>
                </a:solidFill>
                <a:latin typeface="游ゴシック" panose="020B0400000000000000" pitchFamily="50" charset="-128"/>
                <a:ea typeface="游ゴシック" panose="020B0400000000000000" pitchFamily="50" charset="-128"/>
              </a:rPr>
              <a:t>に当該病院</a:t>
            </a:r>
            <a:r>
              <a:rPr kumimoji="1" lang="ja-JP" altLang="en-US" sz="1600" dirty="0">
                <a:solidFill>
                  <a:schemeClr val="tx1"/>
                </a:solidFill>
                <a:latin typeface="游ゴシック" panose="020B0400000000000000" pitchFamily="50" charset="-128"/>
                <a:ea typeface="游ゴシック" panose="020B0400000000000000" pitchFamily="50" charset="-128"/>
              </a:rPr>
              <a:t>、診療所又は訪問看護ステーションと契約を</a:t>
            </a:r>
            <a:r>
              <a:rPr kumimoji="1" lang="ja-JP" altLang="en-US" sz="1600" dirty="0" smtClean="0">
                <a:solidFill>
                  <a:schemeClr val="tx1"/>
                </a:solidFill>
                <a:latin typeface="游ゴシック" panose="020B0400000000000000" pitchFamily="50" charset="-128"/>
                <a:ea typeface="游ゴシック" panose="020B0400000000000000" pitchFamily="50" charset="-128"/>
              </a:rPr>
              <a:t>結ぶこ</a:t>
            </a:r>
            <a:r>
              <a:rPr kumimoji="1" lang="ja-JP" altLang="en-US" sz="1600" dirty="0">
                <a:solidFill>
                  <a:schemeClr val="tx1"/>
                </a:solidFill>
                <a:latin typeface="游ゴシック" panose="020B0400000000000000" pitchFamily="50" charset="-128"/>
                <a:ea typeface="游ゴシック" panose="020B0400000000000000" pitchFamily="50" charset="-128"/>
              </a:rPr>
              <a:t>と</a:t>
            </a:r>
            <a:r>
              <a:rPr kumimoji="1" lang="ja-JP" altLang="en-US" sz="1600" dirty="0" smtClean="0">
                <a:solidFill>
                  <a:schemeClr val="tx1"/>
                </a:solidFill>
                <a:latin typeface="游ゴシック" panose="020B0400000000000000" pitchFamily="50" charset="-128"/>
                <a:ea typeface="游ゴシック" panose="020B0400000000000000" pitchFamily="50" charset="-128"/>
              </a:rPr>
              <a:t>。</a:t>
            </a:r>
            <a:endParaRPr kumimoji="1" lang="ja-JP" altLang="en-US" sz="1600" dirty="0">
              <a:solidFill>
                <a:schemeClr val="tx1"/>
              </a:solidFill>
              <a:latin typeface="游ゴシック" panose="020B0400000000000000" pitchFamily="50" charset="-128"/>
              <a:ea typeface="游ゴシック" panose="020B0400000000000000" pitchFamily="50" charset="-128"/>
            </a:endParaRPr>
          </a:p>
        </p:txBody>
      </p:sp>
      <p:sp>
        <p:nvSpPr>
          <p:cNvPr id="10" name="角丸四角形 9"/>
          <p:cNvSpPr/>
          <p:nvPr/>
        </p:nvSpPr>
        <p:spPr>
          <a:xfrm>
            <a:off x="508635" y="4561981"/>
            <a:ext cx="2405514" cy="3365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solidFill>
                  <a:schemeClr val="tx1">
                    <a:lumMod val="85000"/>
                    <a:lumOff val="15000"/>
                  </a:schemeClr>
                </a:solidFill>
                <a:latin typeface="游ゴシック" panose="020B0400000000000000" pitchFamily="50" charset="-128"/>
                <a:ea typeface="游ゴシック" panose="020B0400000000000000" pitchFamily="50" charset="-128"/>
              </a:rPr>
              <a:t>改善の</a:t>
            </a:r>
            <a:r>
              <a:rPr kumimoji="1" lang="ja-JP" altLang="en-US" b="1" dirty="0" smtClean="0">
                <a:solidFill>
                  <a:schemeClr val="tx1">
                    <a:lumMod val="85000"/>
                    <a:lumOff val="15000"/>
                  </a:schemeClr>
                </a:solidFill>
                <a:latin typeface="游ゴシック" panose="020B0400000000000000" pitchFamily="50" charset="-128"/>
                <a:ea typeface="游ゴシック" panose="020B0400000000000000" pitchFamily="50" charset="-128"/>
              </a:rPr>
              <a:t>ポイント①</a:t>
            </a:r>
            <a:endParaRPr kumimoji="1" lang="ja-JP" altLang="en-US"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9" name="テキスト ボックス 8"/>
          <p:cNvSpPr txBox="1"/>
          <p:nvPr/>
        </p:nvSpPr>
        <p:spPr>
          <a:xfrm>
            <a:off x="11023752" y="466691"/>
            <a:ext cx="650088" cy="369332"/>
          </a:xfrm>
          <a:prstGeom prst="rect">
            <a:avLst/>
          </a:prstGeom>
          <a:noFill/>
        </p:spPr>
        <p:txBody>
          <a:bodyPr wrap="square" rtlCol="0">
            <a:spAutoFit/>
          </a:bodyPr>
          <a:lstStyle/>
          <a:p>
            <a:r>
              <a:rPr kumimoji="1" lang="en-US" altLang="ja-JP" dirty="0" smtClean="0"/>
              <a:t>1/2</a:t>
            </a:r>
            <a:endParaRPr kumimoji="1" lang="ja-JP" altLang="en-US" dirty="0"/>
          </a:p>
        </p:txBody>
      </p:sp>
    </p:spTree>
    <p:extLst>
      <p:ext uri="{BB962C8B-B14F-4D97-AF65-F5344CB8AC3E}">
        <p14:creationId xmlns:p14="http://schemas.microsoft.com/office/powerpoint/2010/main" val="370627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レトロスペクト">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イオン">
  <a:themeElements>
    <a:clrScheme name="イオン">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イオン">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イオン">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928</TotalTime>
  <Words>9534</Words>
  <Application>Microsoft Office PowerPoint</Application>
  <PresentationFormat>ワイド画面</PresentationFormat>
  <Paragraphs>588</Paragraphs>
  <Slides>21</Slides>
  <Notes>21</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21</vt:i4>
      </vt:variant>
    </vt:vector>
  </HeadingPairs>
  <TitlesOfParts>
    <vt:vector size="31" baseType="lpstr">
      <vt:lpstr>ＭＳ Ｐゴシック</vt:lpstr>
      <vt:lpstr>メイリオ</vt:lpstr>
      <vt:lpstr>游ゴシック</vt:lpstr>
      <vt:lpstr>Arial</vt:lpstr>
      <vt:lpstr>Calibri</vt:lpstr>
      <vt:lpstr>Calibri Light</vt:lpstr>
      <vt:lpstr>Century Gothic</vt:lpstr>
      <vt:lpstr>Wingdings 3</vt:lpstr>
      <vt:lpstr>レトロスペクト</vt:lpstr>
      <vt:lpstr>イオン</vt:lpstr>
      <vt:lpstr>地域密着型サービス事業者の 主な指導事項</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福祉指導監査室への問い合わせについて</vt:lpstr>
      <vt:lpstr>電子申込システムで集団指導の受講報告を御提出いただく際のお願い</vt:lpstr>
      <vt:lpstr>以上で、地域密着型サービスの集団指導を終わります。 御視聴いただき、ありがとうございました。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地域密着型サービス事業者の 主な指導事項</dc:title>
  <dc:creator>原田　八重乃</dc:creator>
  <cp:lastModifiedBy>宮田　晋吾</cp:lastModifiedBy>
  <cp:revision>72</cp:revision>
  <cp:lastPrinted>2023-08-10T12:26:04Z</cp:lastPrinted>
  <dcterms:modified xsi:type="dcterms:W3CDTF">2024-09-20T00:44:35Z</dcterms:modified>
</cp:coreProperties>
</file>