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2" r:id="rId2"/>
    <p:sldMasterId id="2147483774" r:id="rId3"/>
    <p:sldMasterId id="2147483786" r:id="rId4"/>
  </p:sldMasterIdLst>
  <p:notesMasterIdLst>
    <p:notesMasterId r:id="rId23"/>
  </p:notesMasterIdLst>
  <p:handoutMasterIdLst>
    <p:handoutMasterId r:id="rId24"/>
  </p:handoutMasterIdLst>
  <p:sldIdLst>
    <p:sldId id="386" r:id="rId5"/>
    <p:sldId id="362" r:id="rId6"/>
    <p:sldId id="363" r:id="rId7"/>
    <p:sldId id="364" r:id="rId8"/>
    <p:sldId id="379" r:id="rId9"/>
    <p:sldId id="380" r:id="rId10"/>
    <p:sldId id="367" r:id="rId11"/>
    <p:sldId id="368" r:id="rId12"/>
    <p:sldId id="369" r:id="rId13"/>
    <p:sldId id="370" r:id="rId14"/>
    <p:sldId id="371" r:id="rId15"/>
    <p:sldId id="372" r:id="rId16"/>
    <p:sldId id="373" r:id="rId17"/>
    <p:sldId id="381" r:id="rId18"/>
    <p:sldId id="382" r:id="rId19"/>
    <p:sldId id="383" r:id="rId20"/>
    <p:sldId id="384" r:id="rId21"/>
    <p:sldId id="385" r:id="rId22"/>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 id="{08EA8177-B2F9-44D4-B29B-451E2F795D3F}">
          <p14:sldIdLst>
            <p14:sldId id="386"/>
          </p14:sldIdLst>
        </p14:section>
        <p14:section name="1(6)②身体的拘束等の適正化の推進" id="{2EF169F0-CD97-4A12-A524-72E9FB3706B9}">
          <p14:sldIdLst>
            <p14:sldId id="362"/>
          </p14:sldIdLst>
        </p14:section>
        <p14:section name="１．⑶➀専門性の高い看護師による訪問看護の評価" id="{04BACB1A-250D-4D1B-9965-5B6F5EF7705B}">
          <p14:sldIdLst>
            <p14:sldId id="363"/>
          </p14:sldIdLst>
        </p14:section>
        <p14:section name="2(1)⑮訪問系サービス及び短期入所系サービスにおける口腔管理に係る連携の強化" id="{5E286085-0BA1-46FC-BC26-2B66CBEEAC06}">
          <p14:sldIdLst>
            <p14:sldId id="364"/>
          </p14:sldIdLst>
        </p14:section>
        <p14:section name="2(1)⑱介護保険施設サービスにおける口腔衛生管理の強化" id="{E53C58F6-454F-4E17-AB96-D92437630358}">
          <p14:sldIdLst>
            <p14:sldId id="379"/>
            <p14:sldId id="380"/>
          </p14:sldIdLst>
        </p14:section>
        <p14:section name="2(2)③ユニットケア施設管理者研修の努力義務化" id="{20FA3703-8E80-4235-A693-540DA58A41DA}">
          <p14:sldIdLst>
            <p14:sldId id="367"/>
          </p14:sldIdLst>
        </p14:section>
        <p14:section name="2.⑴③リハビリテーション・個別機能訓練、口腔管理、栄養管理に係る一体的計画書の見直し" id="{B089457E-9788-43E0-8209-4C2591D604D2}">
          <p14:sldIdLst>
            <p14:sldId id="368"/>
          </p14:sldIdLst>
        </p14:section>
        <p14:section name="2.⑵➀通所介護等における入浴介助加算の見直し" id="{46CEA6B8-09EB-475B-9125-526E1C8C1A0E}">
          <p14:sldIdLst>
            <p14:sldId id="369"/>
            <p14:sldId id="370"/>
          </p14:sldIdLst>
        </p14:section>
        <p14:section name="その他6認知症チームケア推進加算" id="{E30150C9-FB5E-4116-8EE0-70B0BF13A943}">
          <p14:sldIdLst>
            <p14:sldId id="371"/>
            <p14:sldId id="372"/>
            <p14:sldId id="373"/>
          </p14:sldIdLst>
        </p14:section>
        <p14:section name="その他7科学的介護推進体制加算の見直し" id="{A7328DC2-A67A-44CD-B4B9-D1E845781754}">
          <p14:sldIdLst>
            <p14:sldId id="381"/>
            <p14:sldId id="382"/>
            <p14:sldId id="383"/>
            <p14:sldId id="384"/>
            <p14:sldId id="3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87931" autoAdjust="0"/>
  </p:normalViewPr>
  <p:slideViewPr>
    <p:cSldViewPr>
      <p:cViewPr varScale="1">
        <p:scale>
          <a:sx n="77" d="100"/>
          <a:sy n="77" d="100"/>
        </p:scale>
        <p:origin x="15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10" d="100"/>
          <a:sy n="110" d="100"/>
        </p:scale>
        <p:origin x="1728" y="-24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18831" cy="493316"/>
          </a:xfrm>
          <a:prstGeom prst="rect">
            <a:avLst/>
          </a:prstGeom>
        </p:spPr>
        <p:txBody>
          <a:bodyPr vert="horz" lIns="90690" tIns="45345" rIns="90690" bIns="45345" rtlCol="0"/>
          <a:lstStyle>
            <a:lvl1pPr algn="l" latinLnBrk="0">
              <a:defRPr kumimoji="1" lang="ja-JP" sz="1200"/>
            </a:lvl1pPr>
          </a:lstStyle>
          <a:p>
            <a:endParaRPr kumimoji="1" lang="ja-JP" dirty="0"/>
          </a:p>
        </p:txBody>
      </p:sp>
      <p:sp>
        <p:nvSpPr>
          <p:cNvPr id="3" name="Rectangle 2"/>
          <p:cNvSpPr>
            <a:spLocks noGrp="1"/>
          </p:cNvSpPr>
          <p:nvPr>
            <p:ph type="dt" sz="quarter" idx="1"/>
          </p:nvPr>
        </p:nvSpPr>
        <p:spPr>
          <a:xfrm>
            <a:off x="3815374" y="0"/>
            <a:ext cx="2918831" cy="493316"/>
          </a:xfrm>
          <a:prstGeom prst="rect">
            <a:avLst/>
          </a:prstGeom>
        </p:spPr>
        <p:txBody>
          <a:bodyPr vert="horz" lIns="90690" tIns="45345" rIns="90690" bIns="45345" rtlCol="0"/>
          <a:lstStyle>
            <a:lvl1pPr algn="r" latinLnBrk="0">
              <a:defRPr kumimoji="1" lang="ja-JP" sz="1200"/>
            </a:lvl1pPr>
          </a:lstStyle>
          <a:p>
            <a:fld id="{010A63A4-3572-4B27-B383-84D7D9E3D83F}" type="datetimeFigureOut">
              <a:rPr kumimoji="1" lang="en-US" altLang="ja-JP" smtClean="0"/>
              <a:pPr/>
              <a:t>8/30/2024</a:t>
            </a:fld>
            <a:endParaRPr kumimoji="1" lang="ja-JP" dirty="0"/>
          </a:p>
        </p:txBody>
      </p:sp>
      <p:sp>
        <p:nvSpPr>
          <p:cNvPr id="4" name="Rectangle 3"/>
          <p:cNvSpPr>
            <a:spLocks noGrp="1"/>
          </p:cNvSpPr>
          <p:nvPr>
            <p:ph type="ftr" sz="quarter" idx="2"/>
          </p:nvPr>
        </p:nvSpPr>
        <p:spPr>
          <a:xfrm>
            <a:off x="0" y="9371286"/>
            <a:ext cx="2918831" cy="493316"/>
          </a:xfrm>
          <a:prstGeom prst="rect">
            <a:avLst/>
          </a:prstGeom>
        </p:spPr>
        <p:txBody>
          <a:bodyPr vert="horz" lIns="90690" tIns="45345" rIns="90690" bIns="45345" rtlCol="0" anchor="b"/>
          <a:lstStyle>
            <a:lvl1pPr algn="l" latinLnBrk="0">
              <a:defRPr kumimoji="1" lang="ja-JP" sz="1200"/>
            </a:lvl1pPr>
          </a:lstStyle>
          <a:p>
            <a:endParaRPr kumimoji="1" lang="ja-JP" dirty="0"/>
          </a:p>
        </p:txBody>
      </p:sp>
      <p:sp>
        <p:nvSpPr>
          <p:cNvPr id="5" name="Rectangle 4"/>
          <p:cNvSpPr>
            <a:spLocks noGrp="1"/>
          </p:cNvSpPr>
          <p:nvPr>
            <p:ph type="sldNum" sz="quarter" idx="3"/>
          </p:nvPr>
        </p:nvSpPr>
        <p:spPr>
          <a:xfrm>
            <a:off x="3815374" y="9371286"/>
            <a:ext cx="2918831" cy="493316"/>
          </a:xfrm>
          <a:prstGeom prst="rect">
            <a:avLst/>
          </a:prstGeom>
        </p:spPr>
        <p:txBody>
          <a:bodyPr vert="horz" lIns="90690" tIns="45345" rIns="90690" bIns="45345" rtlCol="0" anchor="b"/>
          <a:lstStyle>
            <a:lvl1pPr algn="r" latinLnBrk="0">
              <a:defRPr kumimoji="1" lang="ja-JP" sz="1200"/>
            </a:lvl1pPr>
          </a:lstStyle>
          <a:p>
            <a:fld id="{E10D0F4D-A9BC-4899-8372-3ED277D83E2A}" type="slidenum">
              <a:rPr kumimoji="1" lang="en-US" altLang="ja-JP" smtClean="0"/>
              <a:pPr/>
              <a:t>‹#›</a:t>
            </a:fld>
            <a:endParaRPr kumimoji="1" lang="ja-JP"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18831" cy="493316"/>
          </a:xfrm>
          <a:prstGeom prst="rect">
            <a:avLst/>
          </a:prstGeom>
        </p:spPr>
        <p:txBody>
          <a:bodyPr vert="horz" lIns="90690" tIns="45345" rIns="90690" bIns="45345" rtlCol="0"/>
          <a:lstStyle>
            <a:lvl1pPr algn="l" latinLnBrk="0">
              <a:defRPr kumimoji="1" lang="ja-JP" sz="1200"/>
            </a:lvl1pPr>
          </a:lstStyle>
          <a:p>
            <a:endParaRPr kumimoji="1" lang="ja-JP" dirty="0"/>
          </a:p>
        </p:txBody>
      </p:sp>
      <p:sp>
        <p:nvSpPr>
          <p:cNvPr id="3" name="Rectangle 2"/>
          <p:cNvSpPr>
            <a:spLocks noGrp="1"/>
          </p:cNvSpPr>
          <p:nvPr>
            <p:ph type="dt" idx="1"/>
          </p:nvPr>
        </p:nvSpPr>
        <p:spPr>
          <a:xfrm>
            <a:off x="3815374" y="0"/>
            <a:ext cx="2918831" cy="493316"/>
          </a:xfrm>
          <a:prstGeom prst="rect">
            <a:avLst/>
          </a:prstGeom>
        </p:spPr>
        <p:txBody>
          <a:bodyPr vert="horz" lIns="90690" tIns="45345" rIns="90690" bIns="45345" rtlCol="0"/>
          <a:lstStyle>
            <a:lvl1pPr algn="r" latinLnBrk="0">
              <a:defRPr kumimoji="1" lang="ja-JP" sz="1200"/>
            </a:lvl1pPr>
          </a:lstStyle>
          <a:p>
            <a:fld id="{FE58EE69-A876-4E74-86C2-628494CDF3AA}" type="datetimeFigureOut">
              <a:rPr lang="ja-JP" altLang="en-US"/>
              <a:pPr/>
              <a:t>2024/8/30</a:t>
            </a:fld>
            <a:endParaRPr kumimoji="1" lang="ja-JP" dirty="0"/>
          </a:p>
        </p:txBody>
      </p:sp>
      <p:sp>
        <p:nvSpPr>
          <p:cNvPr id="4" name="Rectangle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690" tIns="45345" rIns="90690" bIns="45345" rtlCol="0" anchor="ctr"/>
          <a:lstStyle/>
          <a:p>
            <a:endParaRPr kumimoji="1" lang="ja-JP" dirty="0"/>
          </a:p>
        </p:txBody>
      </p:sp>
      <p:sp>
        <p:nvSpPr>
          <p:cNvPr id="5" name="Rectangle 4"/>
          <p:cNvSpPr>
            <a:spLocks noGrp="1"/>
          </p:cNvSpPr>
          <p:nvPr>
            <p:ph type="body" sz="quarter" idx="3"/>
          </p:nvPr>
        </p:nvSpPr>
        <p:spPr>
          <a:xfrm>
            <a:off x="673577" y="4686499"/>
            <a:ext cx="5388610" cy="4439841"/>
          </a:xfrm>
          <a:prstGeom prst="rect">
            <a:avLst/>
          </a:prstGeom>
        </p:spPr>
        <p:txBody>
          <a:bodyPr vert="horz" lIns="90690" tIns="45345" rIns="90690" bIns="45345" rtlCol="0">
            <a:normAutofit/>
          </a:bodyPr>
          <a:lstStyle/>
          <a:p>
            <a:pPr lvl="0"/>
            <a:r>
              <a:rPr kumimoji="1" lang="ja-JP"/>
              <a:t>マスタ テキストの書式設定</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Rectangle 5"/>
          <p:cNvSpPr>
            <a:spLocks noGrp="1"/>
          </p:cNvSpPr>
          <p:nvPr>
            <p:ph type="ftr" sz="quarter" idx="4"/>
          </p:nvPr>
        </p:nvSpPr>
        <p:spPr>
          <a:xfrm>
            <a:off x="0" y="9371286"/>
            <a:ext cx="2918831" cy="493316"/>
          </a:xfrm>
          <a:prstGeom prst="rect">
            <a:avLst/>
          </a:prstGeom>
        </p:spPr>
        <p:txBody>
          <a:bodyPr vert="horz" lIns="90690" tIns="45345" rIns="90690" bIns="45345" rtlCol="0" anchor="b"/>
          <a:lstStyle>
            <a:lvl1pPr algn="l" latinLnBrk="0">
              <a:defRPr kumimoji="1" lang="ja-JP" sz="1200"/>
            </a:lvl1pPr>
          </a:lstStyle>
          <a:p>
            <a:endParaRPr kumimoji="1" lang="ja-JP" dirty="0"/>
          </a:p>
        </p:txBody>
      </p:sp>
      <p:sp>
        <p:nvSpPr>
          <p:cNvPr id="7" name="Rectangle 6"/>
          <p:cNvSpPr>
            <a:spLocks noGrp="1"/>
          </p:cNvSpPr>
          <p:nvPr>
            <p:ph type="sldNum" sz="quarter" idx="5"/>
          </p:nvPr>
        </p:nvSpPr>
        <p:spPr>
          <a:xfrm>
            <a:off x="3815374" y="9371286"/>
            <a:ext cx="2918831" cy="493316"/>
          </a:xfrm>
          <a:prstGeom prst="rect">
            <a:avLst/>
          </a:prstGeom>
        </p:spPr>
        <p:txBody>
          <a:bodyPr vert="horz" lIns="90690" tIns="45345" rIns="90690" bIns="45345" rtlCol="0" anchor="b"/>
          <a:lstStyle>
            <a:lvl1pPr algn="r" latinLnBrk="0">
              <a:defRPr kumimoji="1" lang="ja-JP" sz="1200"/>
            </a:lvl1pPr>
          </a:lstStyle>
          <a:p>
            <a:fld id="{FE16532C-7DFC-4EC2-AFA5-3731AA0E8AFA}" type="slidenum">
              <a:rPr/>
              <a:pPr/>
              <a:t>‹#›</a:t>
            </a:fld>
            <a:endParaRPr kumimoji="1" lang="ja-JP" dirty="0"/>
          </a:p>
        </p:txBody>
      </p:sp>
    </p:spTree>
  </p:cSld>
  <p:clrMap bg1="lt1" tx1="dk1" bg2="lt2" tx2="dk2" accent1="accent1" accent2="accent2" accent3="accent3" accent4="accent4" accent5="accent5" accent6="accent6" hlink="hlink" folHlink="folHlink"/>
  <p:notesStyle>
    <a:lvl1pPr marL="0" algn="l" rtl="0" latinLnBrk="0">
      <a:defRPr kumimoji="1" lang="ja-JP" sz="1200" kern="1200">
        <a:solidFill>
          <a:schemeClr val="tx1"/>
        </a:solidFill>
        <a:latin typeface="+mn-lt"/>
        <a:ea typeface="+mn-ea"/>
        <a:cs typeface="+mn-cs"/>
      </a:defRPr>
    </a:lvl1pPr>
    <a:lvl2pPr marL="457200" algn="l" rtl="0">
      <a:defRPr kumimoji="1" lang="ja-JP" sz="1200" kern="1200">
        <a:solidFill>
          <a:schemeClr val="tx1"/>
        </a:solidFill>
        <a:latin typeface="+mn-lt"/>
        <a:ea typeface="+mn-ea"/>
        <a:cs typeface="+mn-cs"/>
      </a:defRPr>
    </a:lvl2pPr>
    <a:lvl3pPr marL="914400" algn="l" rtl="0">
      <a:defRPr kumimoji="1" lang="ja-JP" sz="1200" kern="1200">
        <a:solidFill>
          <a:schemeClr val="tx1"/>
        </a:solidFill>
        <a:latin typeface="+mn-lt"/>
        <a:ea typeface="+mn-ea"/>
        <a:cs typeface="+mn-cs"/>
      </a:defRPr>
    </a:lvl3pPr>
    <a:lvl4pPr marL="1371600" algn="l" rtl="0">
      <a:defRPr kumimoji="1" lang="ja-JP" sz="1200" kern="1200">
        <a:solidFill>
          <a:schemeClr val="tx1"/>
        </a:solidFill>
        <a:latin typeface="+mn-lt"/>
        <a:ea typeface="+mn-ea"/>
        <a:cs typeface="+mn-cs"/>
      </a:defRPr>
    </a:lvl4pPr>
    <a:lvl5pPr marL="1828800" algn="l" rtl="0">
      <a:defRPr kumimoji="1" lang="ja-JP" sz="1200" kern="1200">
        <a:solidFill>
          <a:schemeClr val="tx1"/>
        </a:solidFill>
        <a:latin typeface="+mn-lt"/>
        <a:ea typeface="+mn-ea"/>
        <a:cs typeface="+mn-cs"/>
      </a:defRPr>
    </a:lvl5pPr>
    <a:lvl6pPr marL="2286000" algn="l" rtl="0">
      <a:defRPr kumimoji="1" lang="ja-JP" sz="1200" kern="1200">
        <a:solidFill>
          <a:schemeClr val="tx1"/>
        </a:solidFill>
        <a:latin typeface="+mn-lt"/>
        <a:ea typeface="+mn-ea"/>
        <a:cs typeface="+mn-cs"/>
      </a:defRPr>
    </a:lvl6pPr>
    <a:lvl7pPr marL="2743200" algn="l" rtl="0">
      <a:defRPr kumimoji="1" lang="ja-JP" sz="1200" kern="1200">
        <a:solidFill>
          <a:schemeClr val="tx1"/>
        </a:solidFill>
        <a:latin typeface="+mn-lt"/>
        <a:ea typeface="+mn-ea"/>
        <a:cs typeface="+mn-cs"/>
      </a:defRPr>
    </a:lvl7pPr>
    <a:lvl8pPr marL="3200400" algn="l" rtl="0">
      <a:defRPr kumimoji="1" lang="ja-JP" sz="1200" kern="1200">
        <a:solidFill>
          <a:schemeClr val="tx1"/>
        </a:solidFill>
        <a:latin typeface="+mn-lt"/>
        <a:ea typeface="+mn-ea"/>
        <a:cs typeface="+mn-cs"/>
      </a:defRPr>
    </a:lvl8pPr>
    <a:lvl9pPr marL="3657600" algn="l" rtl="0">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sz="120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922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E16532C-7DFC-4EC2-AFA5-3731AA0E8AFA}" type="slidenum">
              <a:rPr lang="en-US" altLang="ja-JP" smtClean="0"/>
              <a:pPr/>
              <a:t>10</a:t>
            </a:fld>
            <a:endParaRPr kumimoji="1" lang="ja-JP" altLang="en-US" dirty="0"/>
          </a:p>
        </p:txBody>
      </p:sp>
    </p:spTree>
    <p:extLst>
      <p:ext uri="{BB962C8B-B14F-4D97-AF65-F5344CB8AC3E}">
        <p14:creationId xmlns:p14="http://schemas.microsoft.com/office/powerpoint/2010/main" val="3705430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algn="l"/>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887E9-6B34-4439-9D13-BF874E9DDBE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37830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algn="l"/>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887E9-6B34-4439-9D13-BF874E9DDBE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18522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887E9-6B34-4439-9D13-BF874E9DDBE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88531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algn="l"/>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887E9-6B34-4439-9D13-BF874E9DDBE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94878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887E9-6B34-4439-9D13-BF874E9DDBE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27309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887E9-6B34-4439-9D13-BF874E9DDBE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32161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887E9-6B34-4439-9D13-BF874E9DDBE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38590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887E9-6B34-4439-9D13-BF874E9DDBE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01767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sz="1200" dirty="0" smtClean="0"/>
          </a:p>
        </p:txBody>
      </p:sp>
      <p:sp>
        <p:nvSpPr>
          <p:cNvPr id="4" name="Slide Number Placeholder 3"/>
          <p:cNvSpPr>
            <a:spLocks noGrp="1"/>
          </p:cNvSpPr>
          <p:nvPr>
            <p:ph type="sldNum" sz="quarter" idx="10"/>
          </p:nvPr>
        </p:nvSpPr>
        <p:spPr/>
        <p:txBody>
          <a:bodyPr/>
          <a:lstStyle/>
          <a:p>
            <a:fld id="{FE16532C-7DFC-4EC2-AFA5-3731AA0E8AFA}" type="slidenum">
              <a:rPr lang="en-US" smtClean="0"/>
              <a:pPr/>
              <a:t>2</a:t>
            </a:fld>
            <a:endParaRPr lang="en-US" dirty="0"/>
          </a:p>
        </p:txBody>
      </p:sp>
    </p:spTree>
    <p:extLst>
      <p:ext uri="{BB962C8B-B14F-4D97-AF65-F5344CB8AC3E}">
        <p14:creationId xmlns:p14="http://schemas.microsoft.com/office/powerpoint/2010/main" val="2116271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3</a:t>
            </a:fld>
            <a:endParaRPr lang="en-US" dirty="0"/>
          </a:p>
        </p:txBody>
      </p:sp>
    </p:spTree>
    <p:extLst>
      <p:ext uri="{BB962C8B-B14F-4D97-AF65-F5344CB8AC3E}">
        <p14:creationId xmlns:p14="http://schemas.microsoft.com/office/powerpoint/2010/main" val="129154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altLang="ja-JP" sz="1200" dirty="0" smtClean="0">
              <a:latin typeface="+mn-ea"/>
            </a:endParaRPr>
          </a:p>
        </p:txBody>
      </p:sp>
      <p:sp>
        <p:nvSpPr>
          <p:cNvPr id="4" name="Slide Number Placeholder 3"/>
          <p:cNvSpPr>
            <a:spLocks noGrp="1"/>
          </p:cNvSpPr>
          <p:nvPr>
            <p:ph type="sldNum" sz="quarter" idx="10"/>
          </p:nvPr>
        </p:nvSpPr>
        <p:spPr/>
        <p:txBody>
          <a:bodyPr/>
          <a:lstStyle/>
          <a:p>
            <a:fld id="{FE16532C-7DFC-4EC2-AFA5-3731AA0E8AFA}" type="slidenum">
              <a:rPr lang="en-US" smtClean="0"/>
              <a:pPr/>
              <a:t>4</a:t>
            </a:fld>
            <a:endParaRPr lang="en-US" dirty="0"/>
          </a:p>
        </p:txBody>
      </p:sp>
    </p:spTree>
    <p:extLst>
      <p:ext uri="{BB962C8B-B14F-4D97-AF65-F5344CB8AC3E}">
        <p14:creationId xmlns:p14="http://schemas.microsoft.com/office/powerpoint/2010/main" val="316449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0230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9091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en-US" dirty="0" smtClean="0"/>
          </a:p>
        </p:txBody>
      </p:sp>
      <p:sp>
        <p:nvSpPr>
          <p:cNvPr id="4" name="Slide Number Placeholder 3"/>
          <p:cNvSpPr>
            <a:spLocks noGrp="1"/>
          </p:cNvSpPr>
          <p:nvPr>
            <p:ph type="sldNum" sz="quarter" idx="10"/>
          </p:nvPr>
        </p:nvSpPr>
        <p:spPr/>
        <p:txBody>
          <a:bodyPr/>
          <a:lstStyle/>
          <a:p>
            <a:fld id="{FE16532C-7DFC-4EC2-AFA5-3731AA0E8AFA}" type="slidenum">
              <a:rPr lang="en-US" smtClean="0"/>
              <a:pPr/>
              <a:t>7</a:t>
            </a:fld>
            <a:endParaRPr lang="en-US" dirty="0"/>
          </a:p>
        </p:txBody>
      </p:sp>
    </p:spTree>
    <p:extLst>
      <p:ext uri="{BB962C8B-B14F-4D97-AF65-F5344CB8AC3E}">
        <p14:creationId xmlns:p14="http://schemas.microsoft.com/office/powerpoint/2010/main" val="2768105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8</a:t>
            </a:fld>
            <a:endParaRPr lang="en-US" dirty="0"/>
          </a:p>
        </p:txBody>
      </p:sp>
    </p:spTree>
    <p:extLst>
      <p:ext uri="{BB962C8B-B14F-4D97-AF65-F5344CB8AC3E}">
        <p14:creationId xmlns:p14="http://schemas.microsoft.com/office/powerpoint/2010/main" val="714184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altLang="ja-JP" dirty="0" smtClean="0"/>
          </a:p>
        </p:txBody>
      </p:sp>
      <p:sp>
        <p:nvSpPr>
          <p:cNvPr id="4" name="Slide Number Placeholder 3"/>
          <p:cNvSpPr>
            <a:spLocks noGrp="1"/>
          </p:cNvSpPr>
          <p:nvPr>
            <p:ph type="sldNum" sz="quarter" idx="10"/>
          </p:nvPr>
        </p:nvSpPr>
        <p:spPr/>
        <p:txBody>
          <a:bodyPr/>
          <a:lstStyle/>
          <a:p>
            <a:fld id="{FE16532C-7DFC-4EC2-AFA5-3731AA0E8AFA}" type="slidenum">
              <a:rPr lang="en-US" smtClean="0"/>
              <a:pPr/>
              <a:t>9</a:t>
            </a:fld>
            <a:endParaRPr lang="en-US" dirty="0"/>
          </a:p>
        </p:txBody>
      </p:sp>
    </p:spTree>
    <p:extLst>
      <p:ext uri="{BB962C8B-B14F-4D97-AF65-F5344CB8AC3E}">
        <p14:creationId xmlns:p14="http://schemas.microsoft.com/office/powerpoint/2010/main" val="268459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7519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2024/8/30</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11808276"/>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2024/8/30</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4161347935"/>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C1A55BD-C675-4DE9-8836-A0EBB53F346E}" type="datetimeFigureOut">
              <a:rPr kumimoji="1" lang="ja-JP" altLang="en-US" smtClean="0"/>
              <a:t>2024/8/30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198044-59FB-4512-BC57-17879F529B30}" type="slidenum">
              <a:rPr kumimoji="1" lang="ja-JP" altLang="en-US" smtClean="0"/>
              <a:t>‹#›</a:t>
            </a:fld>
            <a:endParaRPr kumimoji="1" lang="ja-JP" altLang="en-US"/>
          </a:p>
        </p:txBody>
      </p:sp>
    </p:spTree>
    <p:extLst>
      <p:ext uri="{BB962C8B-B14F-4D97-AF65-F5344CB8AC3E}">
        <p14:creationId xmlns:p14="http://schemas.microsoft.com/office/powerpoint/2010/main" val="204393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C1A55BD-C675-4DE9-8836-A0EBB53F346E}" type="datetimeFigureOut">
              <a:rPr kumimoji="1" lang="ja-JP" altLang="en-US" smtClean="0"/>
              <a:t>2024/8/30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198044-59FB-4512-BC57-17879F529B30}" type="slidenum">
              <a:rPr kumimoji="1" lang="ja-JP" altLang="en-US" smtClean="0"/>
              <a:t>‹#›</a:t>
            </a:fld>
            <a:endParaRPr kumimoji="1" lang="ja-JP" altLang="en-US"/>
          </a:p>
        </p:txBody>
      </p:sp>
    </p:spTree>
    <p:extLst>
      <p:ext uri="{BB962C8B-B14F-4D97-AF65-F5344CB8AC3E}">
        <p14:creationId xmlns:p14="http://schemas.microsoft.com/office/powerpoint/2010/main" val="337309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C1A55BD-C675-4DE9-8836-A0EBB53F346E}" type="datetimeFigureOut">
              <a:rPr kumimoji="1" lang="ja-JP" altLang="en-US" smtClean="0"/>
              <a:t>2024/8/30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198044-59FB-4512-BC57-17879F529B30}" type="slidenum">
              <a:rPr kumimoji="1" lang="ja-JP" altLang="en-US" smtClean="0"/>
              <a:t>‹#›</a:t>
            </a:fld>
            <a:endParaRPr kumimoji="1" lang="ja-JP" altLang="en-US"/>
          </a:p>
        </p:txBody>
      </p:sp>
    </p:spTree>
    <p:extLst>
      <p:ext uri="{BB962C8B-B14F-4D97-AF65-F5344CB8AC3E}">
        <p14:creationId xmlns:p14="http://schemas.microsoft.com/office/powerpoint/2010/main" val="3318219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C1A55BD-C675-4DE9-8836-A0EBB53F346E}" type="datetimeFigureOut">
              <a:rPr kumimoji="1" lang="ja-JP" altLang="en-US" smtClean="0"/>
              <a:t>2024/8/30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198044-59FB-4512-BC57-17879F529B30}" type="slidenum">
              <a:rPr kumimoji="1" lang="ja-JP" altLang="en-US" smtClean="0"/>
              <a:t>‹#›</a:t>
            </a:fld>
            <a:endParaRPr kumimoji="1" lang="ja-JP" altLang="en-US"/>
          </a:p>
        </p:txBody>
      </p:sp>
    </p:spTree>
    <p:extLst>
      <p:ext uri="{BB962C8B-B14F-4D97-AF65-F5344CB8AC3E}">
        <p14:creationId xmlns:p14="http://schemas.microsoft.com/office/powerpoint/2010/main" val="416164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C1A55BD-C675-4DE9-8836-A0EBB53F346E}" type="datetimeFigureOut">
              <a:rPr kumimoji="1" lang="ja-JP" altLang="en-US" smtClean="0"/>
              <a:t>2024/8/30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198044-59FB-4512-BC57-17879F529B30}" type="slidenum">
              <a:rPr kumimoji="1" lang="ja-JP" altLang="en-US" smtClean="0"/>
              <a:t>‹#›</a:t>
            </a:fld>
            <a:endParaRPr kumimoji="1" lang="ja-JP" altLang="en-US"/>
          </a:p>
        </p:txBody>
      </p:sp>
    </p:spTree>
    <p:extLst>
      <p:ext uri="{BB962C8B-B14F-4D97-AF65-F5344CB8AC3E}">
        <p14:creationId xmlns:p14="http://schemas.microsoft.com/office/powerpoint/2010/main" val="3902961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C1A55BD-C675-4DE9-8836-A0EBB53F346E}" type="datetimeFigureOut">
              <a:rPr kumimoji="1" lang="ja-JP" altLang="en-US" smtClean="0"/>
              <a:t>2024/8/30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198044-59FB-4512-BC57-17879F529B30}" type="slidenum">
              <a:rPr kumimoji="1" lang="ja-JP" altLang="en-US" smtClean="0"/>
              <a:t>‹#›</a:t>
            </a:fld>
            <a:endParaRPr kumimoji="1" lang="ja-JP" altLang="en-US"/>
          </a:p>
        </p:txBody>
      </p:sp>
    </p:spTree>
    <p:extLst>
      <p:ext uri="{BB962C8B-B14F-4D97-AF65-F5344CB8AC3E}">
        <p14:creationId xmlns:p14="http://schemas.microsoft.com/office/powerpoint/2010/main" val="338409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A55BD-C675-4DE9-8836-A0EBB53F346E}" type="datetimeFigureOut">
              <a:rPr kumimoji="1" lang="ja-JP" altLang="en-US" smtClean="0"/>
              <a:t>2024/8/30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198044-59FB-4512-BC57-17879F529B30}" type="slidenum">
              <a:rPr kumimoji="1" lang="ja-JP" altLang="en-US" smtClean="0"/>
              <a:t>‹#›</a:t>
            </a:fld>
            <a:endParaRPr kumimoji="1" lang="ja-JP" altLang="en-US"/>
          </a:p>
        </p:txBody>
      </p:sp>
    </p:spTree>
    <p:extLst>
      <p:ext uri="{BB962C8B-B14F-4D97-AF65-F5344CB8AC3E}">
        <p14:creationId xmlns:p14="http://schemas.microsoft.com/office/powerpoint/2010/main" val="1128782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C1A55BD-C675-4DE9-8836-A0EBB53F346E}" type="datetimeFigureOut">
              <a:rPr kumimoji="1" lang="ja-JP" altLang="en-US" smtClean="0"/>
              <a:t>2024/8/30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198044-59FB-4512-BC57-17879F529B30}" type="slidenum">
              <a:rPr kumimoji="1" lang="ja-JP" altLang="en-US" smtClean="0"/>
              <a:t>‹#›</a:t>
            </a:fld>
            <a:endParaRPr kumimoji="1" lang="ja-JP" altLang="en-US"/>
          </a:p>
        </p:txBody>
      </p:sp>
    </p:spTree>
    <p:extLst>
      <p:ext uri="{BB962C8B-B14F-4D97-AF65-F5344CB8AC3E}">
        <p14:creationId xmlns:p14="http://schemas.microsoft.com/office/powerpoint/2010/main" val="2520467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0525E24-3A22-4797-98A3-092E7E66133D}" type="datetime1">
              <a:rPr lang="ja-JP" altLang="en-US" smtClean="0"/>
              <a:t>2024/8/30</a:t>
            </a:fld>
            <a:endParaRPr kumimoji="1" lang="ja-JP" dirty="0"/>
          </a:p>
        </p:txBody>
      </p:sp>
      <p:sp>
        <p:nvSpPr>
          <p:cNvPr id="5" name="Footer Placeholder 4"/>
          <p:cNvSpPr>
            <a:spLocks noGrp="1"/>
          </p:cNvSpPr>
          <p:nvPr>
            <p:ph type="ftr" sz="quarter" idx="11"/>
          </p:nvPr>
        </p:nvSpPr>
        <p:spPr/>
        <p:txBody>
          <a:bodyPr/>
          <a:lstStyle/>
          <a:p>
            <a:endParaRPr kumimoji="1" lang="ja-JP" dirty="0"/>
          </a:p>
        </p:txBody>
      </p:sp>
      <p:sp>
        <p:nvSpPr>
          <p:cNvPr id="6" name="Slide Number Placeholder 5"/>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347651680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C1A55BD-C675-4DE9-8836-A0EBB53F346E}" type="datetimeFigureOut">
              <a:rPr kumimoji="1" lang="ja-JP" altLang="en-US" smtClean="0"/>
              <a:t>2024/8/30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198044-59FB-4512-BC57-17879F529B30}" type="slidenum">
              <a:rPr kumimoji="1" lang="ja-JP" altLang="en-US" smtClean="0"/>
              <a:t>‹#›</a:t>
            </a:fld>
            <a:endParaRPr kumimoji="1" lang="ja-JP" altLang="en-US"/>
          </a:p>
        </p:txBody>
      </p:sp>
    </p:spTree>
    <p:extLst>
      <p:ext uri="{BB962C8B-B14F-4D97-AF65-F5344CB8AC3E}">
        <p14:creationId xmlns:p14="http://schemas.microsoft.com/office/powerpoint/2010/main" val="2282146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C1A55BD-C675-4DE9-8836-A0EBB53F346E}" type="datetimeFigureOut">
              <a:rPr kumimoji="1" lang="ja-JP" altLang="en-US" smtClean="0"/>
              <a:t>2024/8/30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198044-59FB-4512-BC57-17879F529B30}" type="slidenum">
              <a:rPr kumimoji="1" lang="ja-JP" altLang="en-US" smtClean="0"/>
              <a:t>‹#›</a:t>
            </a:fld>
            <a:endParaRPr kumimoji="1" lang="ja-JP" altLang="en-US"/>
          </a:p>
        </p:txBody>
      </p:sp>
    </p:spTree>
    <p:extLst>
      <p:ext uri="{BB962C8B-B14F-4D97-AF65-F5344CB8AC3E}">
        <p14:creationId xmlns:p14="http://schemas.microsoft.com/office/powerpoint/2010/main" val="2126190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C1A55BD-C675-4DE9-8836-A0EBB53F346E}" type="datetimeFigureOut">
              <a:rPr kumimoji="1" lang="ja-JP" altLang="en-US" smtClean="0"/>
              <a:t>2024/8/30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198044-59FB-4512-BC57-17879F529B30}" type="slidenum">
              <a:rPr kumimoji="1" lang="ja-JP" altLang="en-US" smtClean="0"/>
              <a:t>‹#›</a:t>
            </a:fld>
            <a:endParaRPr kumimoji="1" lang="ja-JP" altLang="en-US"/>
          </a:p>
        </p:txBody>
      </p:sp>
    </p:spTree>
    <p:extLst>
      <p:ext uri="{BB962C8B-B14F-4D97-AF65-F5344CB8AC3E}">
        <p14:creationId xmlns:p14="http://schemas.microsoft.com/office/powerpoint/2010/main" val="1218101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85061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0525E24-3A22-4797-98A3-092E7E66133D}" type="datetime1">
              <a:rPr lang="ja-JP" altLang="en-US" smtClean="0"/>
              <a:t>2024/8/30</a:t>
            </a:fld>
            <a:endParaRPr kumimoji="1" lang="ja-JP" dirty="0"/>
          </a:p>
        </p:txBody>
      </p:sp>
      <p:sp>
        <p:nvSpPr>
          <p:cNvPr id="5" name="Footer Placeholder 4"/>
          <p:cNvSpPr>
            <a:spLocks noGrp="1"/>
          </p:cNvSpPr>
          <p:nvPr>
            <p:ph type="ftr" sz="quarter" idx="11"/>
          </p:nvPr>
        </p:nvSpPr>
        <p:spPr/>
        <p:txBody>
          <a:bodyPr/>
          <a:lstStyle/>
          <a:p>
            <a:endParaRPr kumimoji="1" lang="ja-JP" dirty="0"/>
          </a:p>
        </p:txBody>
      </p:sp>
      <p:sp>
        <p:nvSpPr>
          <p:cNvPr id="6" name="Slide Number Placeholder 5"/>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37256108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2024/8/30</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965725"/>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DA85A3B-40A2-4A4C-8705-5964F6129D33}" type="datetime1">
              <a:rPr lang="ja-JP" altLang="en-US" smtClean="0"/>
              <a:t>2024/8/30</a:t>
            </a:fld>
            <a:endParaRPr kumimoji="1" lang="ja-JP" dirty="0"/>
          </a:p>
        </p:txBody>
      </p:sp>
      <p:sp>
        <p:nvSpPr>
          <p:cNvPr id="6" name="Footer Placeholder 5"/>
          <p:cNvSpPr>
            <a:spLocks noGrp="1"/>
          </p:cNvSpPr>
          <p:nvPr>
            <p:ph type="ftr" sz="quarter" idx="11"/>
          </p:nvPr>
        </p:nvSpPr>
        <p:spPr/>
        <p:txBody>
          <a:bodyPr/>
          <a:lstStyle/>
          <a:p>
            <a:endParaRPr kumimoji="1" lang="ja-JP" dirty="0"/>
          </a:p>
        </p:txBody>
      </p:sp>
      <p:sp>
        <p:nvSpPr>
          <p:cNvPr id="7" name="Slide Number Placeholder 6"/>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38582430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4180A85-4B8C-4093-954F-EC6C317FEA6D}" type="datetime1">
              <a:rPr lang="ja-JP" altLang="en-US" smtClean="0"/>
              <a:t>2024/8/30</a:t>
            </a:fld>
            <a:endParaRPr kumimoji="1" lang="ja-JP" dirty="0"/>
          </a:p>
        </p:txBody>
      </p:sp>
      <p:sp>
        <p:nvSpPr>
          <p:cNvPr id="8" name="Footer Placeholder 7"/>
          <p:cNvSpPr>
            <a:spLocks noGrp="1"/>
          </p:cNvSpPr>
          <p:nvPr>
            <p:ph type="ftr" sz="quarter" idx="11"/>
          </p:nvPr>
        </p:nvSpPr>
        <p:spPr/>
        <p:txBody>
          <a:bodyPr/>
          <a:lstStyle/>
          <a:p>
            <a:endParaRPr kumimoji="1" lang="ja-JP" dirty="0"/>
          </a:p>
        </p:txBody>
      </p:sp>
      <p:sp>
        <p:nvSpPr>
          <p:cNvPr id="9" name="Slide Number Placeholder 8"/>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360867460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B1706AA-7451-4483-9C58-5A67D3F9A48B}" type="datetime1">
              <a:rPr lang="ja-JP" altLang="en-US" smtClean="0"/>
              <a:t>2024/8/30</a:t>
            </a:fld>
            <a:endParaRPr kumimoji="1" lang="ja-JP" dirty="0"/>
          </a:p>
        </p:txBody>
      </p:sp>
      <p:sp>
        <p:nvSpPr>
          <p:cNvPr id="4" name="Footer Placeholder 3"/>
          <p:cNvSpPr>
            <a:spLocks noGrp="1"/>
          </p:cNvSpPr>
          <p:nvPr>
            <p:ph type="ftr" sz="quarter" idx="11"/>
          </p:nvPr>
        </p:nvSpPr>
        <p:spPr/>
        <p:txBody>
          <a:bodyPr/>
          <a:lstStyle/>
          <a:p>
            <a:endParaRPr kumimoji="1" lang="ja-JP" dirty="0"/>
          </a:p>
        </p:txBody>
      </p:sp>
      <p:sp>
        <p:nvSpPr>
          <p:cNvPr id="5" name="Slide Number Placeholder 4"/>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318017381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8/30/2024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34149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2024/8/30</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02703176"/>
      </p:ext>
    </p:extLst>
  </p:cSld>
  <p:clrMapOvr>
    <a:masterClrMapping/>
  </p:clrMapOvr>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0A493D5-7D79-4D49-BF15-7A5097767888}" type="datetime1">
              <a:rPr kumimoji="1" lang="ja-JP" altLang="en-US" smtClean="0">
                <a:solidFill>
                  <a:schemeClr val="tx1"/>
                </a:solidFill>
              </a:rPr>
              <a:t>2024/8/30</a:t>
            </a:fld>
            <a:endParaRPr kumimoji="1" lang="ja-JP" dirty="0">
              <a:solidFill>
                <a:schemeClr val="tx1"/>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276967920"/>
      </p:ext>
    </p:extLst>
  </p:cSld>
  <p:clrMapOvr>
    <a:masterClrMapping/>
  </p:clrMapOvr>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CBF52AD-E1DB-48A7-AA16-25C354F7E027}" type="datetime1">
              <a:rPr lang="ja-JP" altLang="en-US" smtClean="0"/>
              <a:t>2024/8/30</a:t>
            </a:fld>
            <a:endParaRPr kumimoji="1" lang="ja-JP" dirty="0"/>
          </a:p>
        </p:txBody>
      </p:sp>
      <p:sp>
        <p:nvSpPr>
          <p:cNvPr id="6" name="Footer Placeholder 5"/>
          <p:cNvSpPr>
            <a:spLocks noGrp="1"/>
          </p:cNvSpPr>
          <p:nvPr>
            <p:ph type="ftr" sz="quarter" idx="11"/>
          </p:nvPr>
        </p:nvSpPr>
        <p:spPr/>
        <p:txBody>
          <a:bodyPr/>
          <a:lstStyle/>
          <a:p>
            <a:endParaRPr kumimoji="1" lang="ja-JP" dirty="0"/>
          </a:p>
        </p:txBody>
      </p:sp>
      <p:sp>
        <p:nvSpPr>
          <p:cNvPr id="7" name="Slide Number Placeholder 6"/>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408377976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2024/8/30</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534494594"/>
      </p:ext>
    </p:extLst>
  </p:cSld>
  <p:clrMapOvr>
    <a:masterClrMapping/>
  </p:clrMapOvr>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2024/8/30</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530487988"/>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DA85A3B-40A2-4A4C-8705-5964F6129D33}" type="datetime1">
              <a:rPr lang="ja-JP" altLang="en-US" smtClean="0"/>
              <a:t>2024/8/30</a:t>
            </a:fld>
            <a:endParaRPr kumimoji="1" lang="ja-JP" dirty="0"/>
          </a:p>
        </p:txBody>
      </p:sp>
      <p:sp>
        <p:nvSpPr>
          <p:cNvPr id="6" name="Footer Placeholder 5"/>
          <p:cNvSpPr>
            <a:spLocks noGrp="1"/>
          </p:cNvSpPr>
          <p:nvPr>
            <p:ph type="ftr" sz="quarter" idx="11"/>
          </p:nvPr>
        </p:nvSpPr>
        <p:spPr/>
        <p:txBody>
          <a:bodyPr/>
          <a:lstStyle/>
          <a:p>
            <a:endParaRPr kumimoji="1" lang="ja-JP" dirty="0"/>
          </a:p>
        </p:txBody>
      </p:sp>
      <p:sp>
        <p:nvSpPr>
          <p:cNvPr id="7" name="Slide Number Placeholder 6"/>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31901751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4180A85-4B8C-4093-954F-EC6C317FEA6D}" type="datetime1">
              <a:rPr lang="ja-JP" altLang="en-US" smtClean="0"/>
              <a:t>2024/8/30</a:t>
            </a:fld>
            <a:endParaRPr kumimoji="1" lang="ja-JP" dirty="0"/>
          </a:p>
        </p:txBody>
      </p:sp>
      <p:sp>
        <p:nvSpPr>
          <p:cNvPr id="8" name="Footer Placeholder 7"/>
          <p:cNvSpPr>
            <a:spLocks noGrp="1"/>
          </p:cNvSpPr>
          <p:nvPr>
            <p:ph type="ftr" sz="quarter" idx="11"/>
          </p:nvPr>
        </p:nvSpPr>
        <p:spPr/>
        <p:txBody>
          <a:bodyPr/>
          <a:lstStyle/>
          <a:p>
            <a:endParaRPr kumimoji="1" lang="ja-JP" dirty="0"/>
          </a:p>
        </p:txBody>
      </p:sp>
      <p:sp>
        <p:nvSpPr>
          <p:cNvPr id="9" name="Slide Number Placeholder 8"/>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9376557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B1706AA-7451-4483-9C58-5A67D3F9A48B}" type="datetime1">
              <a:rPr lang="ja-JP" altLang="en-US" smtClean="0"/>
              <a:t>2024/8/30</a:t>
            </a:fld>
            <a:endParaRPr kumimoji="1" lang="ja-JP" dirty="0"/>
          </a:p>
        </p:txBody>
      </p:sp>
      <p:sp>
        <p:nvSpPr>
          <p:cNvPr id="4" name="Footer Placeholder 3"/>
          <p:cNvSpPr>
            <a:spLocks noGrp="1"/>
          </p:cNvSpPr>
          <p:nvPr>
            <p:ph type="ftr" sz="quarter" idx="11"/>
          </p:nvPr>
        </p:nvSpPr>
        <p:spPr/>
        <p:txBody>
          <a:bodyPr/>
          <a:lstStyle/>
          <a:p>
            <a:endParaRPr kumimoji="1" lang="ja-JP" dirty="0"/>
          </a:p>
        </p:txBody>
      </p:sp>
      <p:sp>
        <p:nvSpPr>
          <p:cNvPr id="5" name="Slide Number Placeholder 4"/>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29057274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99946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2024/8/30</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1131349"/>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CBF52AD-E1DB-48A7-AA16-25C354F7E027}" type="datetime1">
              <a:rPr lang="ja-JP" altLang="en-US" smtClean="0"/>
              <a:t>2024/8/30</a:t>
            </a:fld>
            <a:endParaRPr kumimoji="1" lang="ja-JP" dirty="0"/>
          </a:p>
        </p:txBody>
      </p:sp>
      <p:sp>
        <p:nvSpPr>
          <p:cNvPr id="6" name="Footer Placeholder 5"/>
          <p:cNvSpPr>
            <a:spLocks noGrp="1"/>
          </p:cNvSpPr>
          <p:nvPr>
            <p:ph type="ftr" sz="quarter" idx="11"/>
          </p:nvPr>
        </p:nvSpPr>
        <p:spPr/>
        <p:txBody>
          <a:bodyPr/>
          <a:lstStyle/>
          <a:p>
            <a:endParaRPr kumimoji="1" lang="ja-JP" dirty="0"/>
          </a:p>
        </p:txBody>
      </p:sp>
      <p:sp>
        <p:nvSpPr>
          <p:cNvPr id="7" name="Slide Number Placeholder 6"/>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14601263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493D5-7D79-4D49-BF15-7A5097767888}" type="datetime1">
              <a:rPr kumimoji="1" lang="ja-JP" altLang="en-US" smtClean="0">
                <a:solidFill>
                  <a:schemeClr val="tx1"/>
                </a:solidFill>
              </a:rPr>
              <a:t>2024/8/30</a:t>
            </a:fld>
            <a:endParaRPr kumimoji="1" lang="ja-JP" dirty="0">
              <a:solidFill>
                <a:schemeClr val="tx1"/>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dirty="0">
              <a:solidFill>
                <a:schemeClr val="tx1"/>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54865044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A55BD-C675-4DE9-8836-A0EBB53F346E}" type="datetimeFigureOut">
              <a:rPr kumimoji="1" lang="ja-JP" altLang="en-US" smtClean="0"/>
              <a:t>2024/8/30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98044-59FB-4512-BC57-17879F529B30}" type="slidenum">
              <a:rPr kumimoji="1" lang="ja-JP" altLang="en-US" smtClean="0"/>
              <a:t>‹#›</a:t>
            </a:fld>
            <a:endParaRPr kumimoji="1" lang="ja-JP" altLang="en-US"/>
          </a:p>
        </p:txBody>
      </p:sp>
    </p:spTree>
    <p:extLst>
      <p:ext uri="{BB962C8B-B14F-4D97-AF65-F5344CB8AC3E}">
        <p14:creationId xmlns:p14="http://schemas.microsoft.com/office/powerpoint/2010/main" val="25716440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0A493D5-7D79-4D49-BF15-7A5097767888}" type="datetime1">
              <a:rPr kumimoji="1" lang="ja-JP" altLang="en-US" smtClean="0">
                <a:solidFill>
                  <a:schemeClr val="tx1"/>
                </a:solidFill>
              </a:rPr>
              <a:t>2024/8/30</a:t>
            </a:fld>
            <a:endParaRPr kumimoji="1" lang="ja-JP" dirty="0">
              <a:solidFill>
                <a:schemeClr val="tx1"/>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dirty="0">
              <a:solidFill>
                <a:schemeClr val="tx1"/>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68894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p:fade/>
  </p:transition>
  <p:timing>
    <p:tnLst>
      <p:par>
        <p:cTn id="1" dur="indefinite" restart="never" nodeType="tmRoot"/>
      </p:par>
    </p:tnLst>
  </p:timing>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p:txBody>
          <a:bodyPr>
            <a:noAutofit/>
          </a:bodyPr>
          <a:lstStyle/>
          <a:p>
            <a:r>
              <a:rPr lang="ja-JP" altLang="en-US" sz="4000" b="1" dirty="0" smtClean="0">
                <a:latin typeface="游ゴシック" panose="020B0400000000000000" pitchFamily="50" charset="-128"/>
                <a:ea typeface="游ゴシック" panose="020B0400000000000000" pitchFamily="50" charset="-128"/>
              </a:rPr>
              <a:t>令和</a:t>
            </a:r>
            <a:r>
              <a:rPr lang="en-US" altLang="ja-JP" sz="4000" b="1" dirty="0">
                <a:latin typeface="游ゴシック" panose="020B0400000000000000" pitchFamily="50" charset="-128"/>
                <a:ea typeface="游ゴシック" panose="020B0400000000000000" pitchFamily="50" charset="-128"/>
              </a:rPr>
              <a:t>6</a:t>
            </a:r>
            <a:r>
              <a:rPr lang="ja-JP" altLang="en-US" sz="4000" b="1" dirty="0" smtClean="0">
                <a:latin typeface="游ゴシック" panose="020B0400000000000000" pitchFamily="50" charset="-128"/>
                <a:ea typeface="游ゴシック" panose="020B0400000000000000" pitchFamily="50" charset="-128"/>
              </a:rPr>
              <a:t>年度介護報酬</a:t>
            </a:r>
            <a:r>
              <a:rPr lang="ja-JP" altLang="en-US" sz="4000" b="1" dirty="0">
                <a:latin typeface="游ゴシック" panose="020B0400000000000000" pitchFamily="50" charset="-128"/>
                <a:ea typeface="游ゴシック" panose="020B0400000000000000" pitchFamily="50" charset="-128"/>
              </a:rPr>
              <a:t>改定における</a:t>
            </a:r>
            <a:br>
              <a:rPr lang="ja-JP" altLang="en-US" sz="4000" b="1" dirty="0">
                <a:latin typeface="游ゴシック" panose="020B0400000000000000" pitchFamily="50" charset="-128"/>
                <a:ea typeface="游ゴシック" panose="020B0400000000000000" pitchFamily="50" charset="-128"/>
              </a:rPr>
            </a:br>
            <a:r>
              <a:rPr lang="ja-JP" altLang="en-US" sz="4000" b="1" dirty="0">
                <a:latin typeface="游ゴシック" panose="020B0400000000000000" pitchFamily="50" charset="-128"/>
                <a:ea typeface="游ゴシック" panose="020B0400000000000000" pitchFamily="50" charset="-128"/>
              </a:rPr>
              <a:t>地域密着型サービスの</a:t>
            </a:r>
            <a:r>
              <a:rPr lang="ja-JP" altLang="en-US" sz="4000" b="1" dirty="0" smtClean="0">
                <a:latin typeface="游ゴシック" panose="020B0400000000000000" pitchFamily="50" charset="-128"/>
                <a:ea typeface="游ゴシック" panose="020B0400000000000000" pitchFamily="50" charset="-128"/>
              </a:rPr>
              <a:t>主</a:t>
            </a:r>
            <a:r>
              <a:rPr lang="ja-JP" altLang="en-US" sz="4000" b="1" dirty="0">
                <a:latin typeface="游ゴシック" panose="020B0400000000000000" pitchFamily="50" charset="-128"/>
                <a:ea typeface="游ゴシック" panose="020B0400000000000000" pitchFamily="50" charset="-128"/>
              </a:rPr>
              <a:t>な</a:t>
            </a:r>
            <a:r>
              <a:rPr lang="ja-JP" altLang="en-US" sz="4000" b="1" dirty="0" smtClean="0">
                <a:latin typeface="游ゴシック" panose="020B0400000000000000" pitchFamily="50" charset="-128"/>
                <a:ea typeface="游ゴシック" panose="020B0400000000000000" pitchFamily="50" charset="-128"/>
              </a:rPr>
              <a:t>変更事項</a:t>
            </a:r>
            <a:endParaRPr lang="en-US" sz="4000" b="1"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6EAAFC-84C7-4BE1-BC5E-CE208EE20C26}" type="slidenum">
              <a:rPr kumimoji="0"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サブタイトル 2"/>
          <p:cNvSpPr txBox="1">
            <a:spLocks/>
          </p:cNvSpPr>
          <p:nvPr/>
        </p:nvSpPr>
        <p:spPr>
          <a:xfrm>
            <a:off x="-2772816" y="5949280"/>
            <a:ext cx="11694695" cy="37928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9pPr>
          </a:lstStyle>
          <a:p>
            <a:pPr algn="r"/>
            <a:r>
              <a:rPr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吹田市福祉指導監査室　介護事業者担当</a:t>
            </a:r>
          </a:p>
          <a:p>
            <a:endParaRPr lang="en-US" altLang="ja-JP" b="1" dirty="0" smtClean="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0681686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2943"/>
            <a:ext cx="7886700" cy="1325563"/>
          </a:xfrm>
        </p:spPr>
        <p:txBody>
          <a:bodyPr/>
          <a:lstStyle/>
          <a:p>
            <a:endParaRPr kumimoji="1" lang="ja-JP" altLang="en-US"/>
          </a:p>
        </p:txBody>
      </p:sp>
      <p:pic>
        <p:nvPicPr>
          <p:cNvPr id="5" name="コンテンツ プレースホルダー 4"/>
          <p:cNvPicPr>
            <a:picLocks noGrp="1" noChangeAspect="1"/>
          </p:cNvPicPr>
          <p:nvPr>
            <p:ph idx="1"/>
          </p:nvPr>
        </p:nvPicPr>
        <p:blipFill>
          <a:blip r:embed="rId3"/>
          <a:stretch>
            <a:fillRect/>
          </a:stretch>
        </p:blipFill>
        <p:spPr>
          <a:xfrm>
            <a:off x="465557" y="135142"/>
            <a:ext cx="8212885" cy="6586334"/>
          </a:xfrm>
          <a:prstGeom prst="rect">
            <a:avLst/>
          </a:prstGeom>
        </p:spPr>
      </p:pic>
      <p:sp>
        <p:nvSpPr>
          <p:cNvPr id="4" name="スライド番号プレースホルダー 3"/>
          <p:cNvSpPr>
            <a:spLocks noGrp="1"/>
          </p:cNvSpPr>
          <p:nvPr>
            <p:ph type="sldNum" sz="quarter" idx="12"/>
          </p:nvPr>
        </p:nvSpPr>
        <p:spPr/>
        <p:txBody>
          <a:bodyPr/>
          <a:lstStyle/>
          <a:p>
            <a:fld id="{4B6EAAFC-84C7-4BE1-BC5E-CE208EE20C26}" type="slidenum">
              <a:rPr lang="en-US" altLang="ja-JP" smtClean="0"/>
              <a:pPr/>
              <a:t>10</a:t>
            </a:fld>
            <a:endParaRPr kumimoji="1" lang="ja-JP" altLang="en-US" dirty="0"/>
          </a:p>
        </p:txBody>
      </p:sp>
    </p:spTree>
    <p:extLst>
      <p:ext uri="{BB962C8B-B14F-4D97-AF65-F5344CB8AC3E}">
        <p14:creationId xmlns:p14="http://schemas.microsoft.com/office/powerpoint/2010/main" val="2799928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434340" y="264438"/>
            <a:ext cx="8349615" cy="974408"/>
          </a:xfrm>
        </p:spPr>
        <p:txBody>
          <a:bodyPr>
            <a:noAutofit/>
          </a:bodyPr>
          <a:lstStyle/>
          <a:p>
            <a:pPr algn="l"/>
            <a:r>
              <a:rPr lang="ja-JP" altLang="en-US" sz="2400" b="1" dirty="0"/>
              <a:t>認知症対応型共同生活介護、介護保険施設における</a:t>
            </a:r>
            <a:r>
              <a:rPr lang="ja-JP" altLang="en-US" sz="2400" b="1" dirty="0" smtClean="0"/>
              <a:t>平時</a:t>
            </a:r>
            <a:r>
              <a:rPr lang="en-US" altLang="ja-JP" sz="2400" b="1" dirty="0" smtClean="0"/>
              <a:t/>
            </a:r>
            <a:br>
              <a:rPr lang="en-US" altLang="ja-JP" sz="2400" b="1" dirty="0" smtClean="0"/>
            </a:br>
            <a:r>
              <a:rPr lang="ja-JP" altLang="en-US" sz="2400" b="1" dirty="0" smtClean="0"/>
              <a:t>からの認知症</a:t>
            </a:r>
            <a:r>
              <a:rPr lang="ja-JP" altLang="en-US" sz="2400" b="1" dirty="0"/>
              <a:t>の行動・心理症状の予防、早期対応の推進</a:t>
            </a:r>
          </a:p>
        </p:txBody>
      </p:sp>
      <p:sp>
        <p:nvSpPr>
          <p:cNvPr id="9" name="サブタイトル 8"/>
          <p:cNvSpPr>
            <a:spLocks noGrp="1"/>
          </p:cNvSpPr>
          <p:nvPr>
            <p:ph type="subTitle" idx="1"/>
          </p:nvPr>
        </p:nvSpPr>
        <p:spPr>
          <a:xfrm>
            <a:off x="434340" y="1442720"/>
            <a:ext cx="8349615" cy="4693920"/>
          </a:xfrm>
          <a:solidFill>
            <a:schemeClr val="accent1">
              <a:lumMod val="40000"/>
              <a:lumOff val="60000"/>
            </a:schemeClr>
          </a:solidFill>
        </p:spPr>
        <p:txBody>
          <a:bodyPr>
            <a:normAutofit/>
          </a:bodyPr>
          <a:lstStyle/>
          <a:p>
            <a:pPr algn="l"/>
            <a:endParaRPr lang="en-US" altLang="ja-JP" dirty="0"/>
          </a:p>
          <a:p>
            <a:pPr algn="l"/>
            <a:r>
              <a:rPr kumimoji="1" lang="en-US" altLang="ja-JP" dirty="0" smtClean="0"/>
              <a:t>【</a:t>
            </a:r>
            <a:r>
              <a:rPr kumimoji="1" lang="ja-JP" altLang="en-US" sz="1800" dirty="0" smtClean="0"/>
              <a:t>対象サービス</a:t>
            </a:r>
            <a:r>
              <a:rPr kumimoji="1" lang="en-US" altLang="ja-JP" sz="1800" dirty="0" smtClean="0"/>
              <a:t>】</a:t>
            </a:r>
          </a:p>
          <a:p>
            <a:pPr algn="l"/>
            <a:r>
              <a:rPr lang="ja-JP" altLang="en-US" sz="1800" dirty="0">
                <a:latin typeface="游ゴシック" panose="020B0400000000000000" pitchFamily="50" charset="-128"/>
                <a:ea typeface="游ゴシック" panose="020B0400000000000000" pitchFamily="50" charset="-128"/>
              </a:rPr>
              <a:t>　</a:t>
            </a:r>
            <a:r>
              <a:rPr lang="zh-TW" altLang="en-US" sz="1800" dirty="0" smtClean="0">
                <a:latin typeface="游ゴシック" panose="020B0400000000000000" pitchFamily="50" charset="-128"/>
                <a:ea typeface="游ゴシック" panose="020B0400000000000000" pitchFamily="50" charset="-128"/>
              </a:rPr>
              <a:t>認知症</a:t>
            </a:r>
            <a:r>
              <a:rPr lang="zh-TW" altLang="en-US" sz="1800" dirty="0">
                <a:latin typeface="游ゴシック" panose="020B0400000000000000" pitchFamily="50" charset="-128"/>
                <a:ea typeface="游ゴシック" panose="020B0400000000000000" pitchFamily="50" charset="-128"/>
              </a:rPr>
              <a:t>対応型共同生活</a:t>
            </a:r>
            <a:r>
              <a:rPr lang="zh-TW" altLang="en-US" sz="1800" dirty="0" smtClean="0">
                <a:latin typeface="游ゴシック" panose="020B0400000000000000" pitchFamily="50" charset="-128"/>
                <a:ea typeface="游ゴシック" panose="020B0400000000000000" pitchFamily="50" charset="-128"/>
              </a:rPr>
              <a:t>介護、地域密着型介護老人福祉施設入所者生活介護</a:t>
            </a:r>
            <a:r>
              <a:rPr lang="ja-JP" altLang="en-US" sz="1800" dirty="0" err="1" smtClean="0">
                <a:latin typeface="游ゴシック" panose="020B0400000000000000" pitchFamily="50" charset="-128"/>
                <a:ea typeface="游ゴシック" panose="020B0400000000000000" pitchFamily="50" charset="-128"/>
              </a:rPr>
              <a:t>、</a:t>
            </a:r>
            <a:r>
              <a:rPr lang="zh-TW" altLang="en-US" sz="1800" dirty="0" smtClean="0">
                <a:latin typeface="游ゴシック" panose="020B0400000000000000" pitchFamily="50" charset="-128"/>
                <a:ea typeface="游ゴシック" panose="020B0400000000000000" pitchFamily="50" charset="-128"/>
              </a:rPr>
              <a:t>介護</a:t>
            </a:r>
            <a:r>
              <a:rPr lang="zh-TW" altLang="en-US" sz="1800" dirty="0">
                <a:latin typeface="游ゴシック" panose="020B0400000000000000" pitchFamily="50" charset="-128"/>
                <a:ea typeface="游ゴシック" panose="020B0400000000000000" pitchFamily="50" charset="-128"/>
              </a:rPr>
              <a:t>老人福祉施設</a:t>
            </a:r>
            <a:r>
              <a:rPr lang="zh-TW" altLang="en-US" sz="1800" dirty="0" smtClean="0">
                <a:latin typeface="游ゴシック" panose="020B0400000000000000" pitchFamily="50" charset="-128"/>
                <a:ea typeface="游ゴシック" panose="020B0400000000000000" pitchFamily="50" charset="-128"/>
              </a:rPr>
              <a:t>、介護</a:t>
            </a:r>
            <a:r>
              <a:rPr lang="zh-TW" altLang="en-US" sz="1800" dirty="0">
                <a:latin typeface="游ゴシック" panose="020B0400000000000000" pitchFamily="50" charset="-128"/>
                <a:ea typeface="游ゴシック" panose="020B0400000000000000" pitchFamily="50" charset="-128"/>
              </a:rPr>
              <a:t>老人保健</a:t>
            </a:r>
            <a:r>
              <a:rPr lang="zh-TW" altLang="en-US" sz="1800" dirty="0" smtClean="0">
                <a:latin typeface="游ゴシック" panose="020B0400000000000000" pitchFamily="50" charset="-128"/>
                <a:ea typeface="游ゴシック" panose="020B0400000000000000" pitchFamily="50" charset="-128"/>
              </a:rPr>
              <a:t>施設</a:t>
            </a:r>
            <a:endParaRPr lang="en-US" altLang="ja-JP" sz="1800" dirty="0">
              <a:latin typeface="游ゴシック" panose="020B0400000000000000" pitchFamily="50" charset="-128"/>
              <a:ea typeface="游ゴシック" panose="020B0400000000000000" pitchFamily="50" charset="-128"/>
            </a:endParaRPr>
          </a:p>
          <a:p>
            <a:pPr algn="l"/>
            <a:r>
              <a:rPr kumimoji="1" lang="en-US" altLang="ja-JP" sz="1800" dirty="0" smtClean="0"/>
              <a:t>【</a:t>
            </a:r>
            <a:r>
              <a:rPr kumimoji="1" lang="ja-JP" altLang="en-US" sz="1800" dirty="0" smtClean="0"/>
              <a:t>概要</a:t>
            </a:r>
            <a:r>
              <a:rPr kumimoji="1" lang="en-US" altLang="ja-JP" sz="1800" dirty="0" smtClean="0"/>
              <a:t>】</a:t>
            </a:r>
          </a:p>
          <a:p>
            <a:pPr algn="l"/>
            <a:r>
              <a:rPr kumimoji="1" lang="ja-JP" altLang="en-US" sz="1800" dirty="0" smtClean="0"/>
              <a:t>認知症の行動・心理症状（</a:t>
            </a:r>
            <a:r>
              <a:rPr kumimoji="1" lang="en-US" altLang="ja-JP" sz="1800" dirty="0" smtClean="0"/>
              <a:t>BPSD</a:t>
            </a:r>
            <a:r>
              <a:rPr kumimoji="1" lang="ja-JP" altLang="en-US" sz="1800" dirty="0" smtClean="0"/>
              <a:t>）の発現を未然に防ぐため、あるいは出現時に早期に対応するための平時からの取組を推進する観点から</a:t>
            </a:r>
            <a:r>
              <a:rPr lang="ja-JP" altLang="en-US" sz="1800" dirty="0" smtClean="0"/>
              <a:t>、新しい加算を設ける</a:t>
            </a:r>
            <a:r>
              <a:rPr kumimoji="1" lang="ja-JP" altLang="en-US" sz="1800" dirty="0" smtClean="0"/>
              <a:t>。</a:t>
            </a:r>
            <a:endParaRPr kumimoji="1" lang="en-US" altLang="ja-JP" sz="1800" dirty="0" smtClean="0"/>
          </a:p>
          <a:p>
            <a:pPr algn="l"/>
            <a:r>
              <a:rPr lang="en-US" altLang="ja-JP" sz="1800" dirty="0" smtClean="0"/>
              <a:t>【</a:t>
            </a:r>
            <a:r>
              <a:rPr lang="ja-JP" altLang="en-US" sz="1800" dirty="0"/>
              <a:t>単位数</a:t>
            </a:r>
            <a:r>
              <a:rPr lang="en-US" altLang="ja-JP" sz="1800" dirty="0" smtClean="0"/>
              <a:t>】</a:t>
            </a:r>
          </a:p>
          <a:p>
            <a:pPr algn="l">
              <a:spcBef>
                <a:spcPts val="600"/>
              </a:spcBef>
            </a:pPr>
            <a:r>
              <a:rPr lang="ja-JP" altLang="en-US" sz="1800" dirty="0"/>
              <a:t>　</a:t>
            </a:r>
            <a:r>
              <a:rPr lang="ja-JP" altLang="en-US" sz="1800" dirty="0" smtClean="0"/>
              <a:t>認知症チームケア推進加算</a:t>
            </a:r>
            <a:r>
              <a:rPr lang="en-US" altLang="ja-JP" sz="1800" dirty="0" smtClean="0"/>
              <a:t>Ⅰ</a:t>
            </a:r>
            <a:r>
              <a:rPr lang="ja-JP" altLang="en-US" sz="1800" dirty="0" smtClean="0"/>
              <a:t>　</a:t>
            </a:r>
            <a:r>
              <a:rPr lang="en-US" altLang="ja-JP" sz="1800" dirty="0" smtClean="0"/>
              <a:t>150</a:t>
            </a:r>
            <a:r>
              <a:rPr lang="ja-JP" altLang="en-US" sz="1800" dirty="0" smtClean="0"/>
              <a:t>単位／月</a:t>
            </a:r>
            <a:endParaRPr lang="en-US" altLang="ja-JP" sz="1800" dirty="0" smtClean="0"/>
          </a:p>
          <a:p>
            <a:pPr algn="l">
              <a:spcBef>
                <a:spcPts val="600"/>
              </a:spcBef>
            </a:pPr>
            <a:r>
              <a:rPr lang="ja-JP" altLang="en-US" sz="1800" dirty="0"/>
              <a:t>　</a:t>
            </a:r>
            <a:r>
              <a:rPr lang="ja-JP" altLang="en-US" sz="1800" dirty="0" smtClean="0"/>
              <a:t>認知症チームケア推進加算</a:t>
            </a:r>
            <a:r>
              <a:rPr lang="en-US" altLang="ja-JP" sz="1800" dirty="0" smtClean="0"/>
              <a:t>Ⅱ</a:t>
            </a:r>
            <a:r>
              <a:rPr lang="ja-JP" altLang="en-US" sz="1800" dirty="0" smtClean="0"/>
              <a:t>　</a:t>
            </a:r>
            <a:r>
              <a:rPr lang="en-US" altLang="ja-JP" sz="1800" dirty="0" smtClean="0"/>
              <a:t>120</a:t>
            </a:r>
            <a:r>
              <a:rPr lang="ja-JP" altLang="en-US" sz="1800" dirty="0" smtClean="0"/>
              <a:t>単位／月</a:t>
            </a:r>
            <a:endParaRPr lang="en-US" altLang="ja-JP" sz="1800" dirty="0" smtClean="0"/>
          </a:p>
          <a:p>
            <a:pPr algn="l">
              <a:spcBef>
                <a:spcPts val="600"/>
              </a:spcBef>
            </a:pPr>
            <a:r>
              <a:rPr lang="ja-JP" altLang="en-US" sz="1800" dirty="0"/>
              <a:t>　</a:t>
            </a:r>
            <a:r>
              <a:rPr lang="en-US" altLang="ja-JP" sz="1800" dirty="0" smtClean="0"/>
              <a:t>※</a:t>
            </a:r>
            <a:r>
              <a:rPr lang="ja-JP" altLang="en-US" sz="1800" dirty="0" smtClean="0"/>
              <a:t>認知症専門ケア加算（</a:t>
            </a:r>
            <a:r>
              <a:rPr lang="en-US" altLang="ja-JP" sz="1800" dirty="0" smtClean="0"/>
              <a:t>Ⅰ</a:t>
            </a:r>
            <a:r>
              <a:rPr lang="ja-JP" altLang="en-US" sz="1800" dirty="0" smtClean="0"/>
              <a:t>）又は（</a:t>
            </a:r>
            <a:r>
              <a:rPr lang="en-US" altLang="ja-JP" sz="1800" dirty="0" smtClean="0"/>
              <a:t>Ⅱ</a:t>
            </a:r>
            <a:r>
              <a:rPr lang="ja-JP" altLang="en-US" sz="1800" dirty="0" smtClean="0"/>
              <a:t>）を算定している場合においては、算</a:t>
            </a:r>
            <a:endParaRPr lang="en-US" altLang="ja-JP" sz="1800" dirty="0" smtClean="0"/>
          </a:p>
          <a:p>
            <a:pPr algn="l">
              <a:spcBef>
                <a:spcPts val="600"/>
              </a:spcBef>
            </a:pPr>
            <a:r>
              <a:rPr lang="ja-JP" altLang="en-US" sz="1800" dirty="0"/>
              <a:t>　</a:t>
            </a:r>
            <a:r>
              <a:rPr lang="ja-JP" altLang="en-US" sz="1800" dirty="0" smtClean="0"/>
              <a:t>　定不可。</a:t>
            </a:r>
            <a:endParaRPr lang="en-US" altLang="ja-JP" sz="1800" dirty="0" smtClean="0"/>
          </a:p>
        </p:txBody>
      </p:sp>
    </p:spTree>
    <p:extLst>
      <p:ext uri="{BB962C8B-B14F-4D97-AF65-F5344CB8AC3E}">
        <p14:creationId xmlns:p14="http://schemas.microsoft.com/office/powerpoint/2010/main" val="676218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サブタイトル 8"/>
          <p:cNvSpPr>
            <a:spLocks noGrp="1"/>
          </p:cNvSpPr>
          <p:nvPr>
            <p:ph type="subTitle" idx="1"/>
          </p:nvPr>
        </p:nvSpPr>
        <p:spPr>
          <a:xfrm>
            <a:off x="377190" y="457200"/>
            <a:ext cx="8349615" cy="5953760"/>
          </a:xfrm>
          <a:solidFill>
            <a:schemeClr val="accent1">
              <a:lumMod val="40000"/>
              <a:lumOff val="60000"/>
            </a:schemeClr>
          </a:solidFill>
        </p:spPr>
        <p:txBody>
          <a:bodyPr>
            <a:normAutofit fontScale="62500" lnSpcReduction="20000"/>
          </a:bodyPr>
          <a:lstStyle/>
          <a:p>
            <a:pPr algn="l"/>
            <a:endParaRPr lang="en-US" altLang="ja-JP" b="1" dirty="0" smtClean="0"/>
          </a:p>
          <a:p>
            <a:pPr algn="l"/>
            <a:r>
              <a:rPr lang="ja-JP" altLang="en-US" b="1" dirty="0" smtClean="0"/>
              <a:t>＜</a:t>
            </a:r>
            <a:r>
              <a:rPr lang="ja-JP" altLang="en-US" b="1" dirty="0"/>
              <a:t>認知症チームケア推進加算（</a:t>
            </a:r>
            <a:r>
              <a:rPr lang="en-US" altLang="ja-JP" b="1" dirty="0"/>
              <a:t>Ⅰ</a:t>
            </a:r>
            <a:r>
              <a:rPr lang="ja-JP" altLang="en-US" b="1" dirty="0"/>
              <a:t>）＞</a:t>
            </a:r>
            <a:r>
              <a:rPr lang="ja-JP" altLang="en-US" dirty="0"/>
              <a:t>（新設）</a:t>
            </a:r>
          </a:p>
          <a:p>
            <a:pPr algn="l">
              <a:lnSpc>
                <a:spcPct val="120000"/>
              </a:lnSpc>
              <a:spcBef>
                <a:spcPts val="600"/>
              </a:spcBef>
            </a:pPr>
            <a:r>
              <a:rPr lang="ja-JP" altLang="en-US" sz="2600" dirty="0"/>
              <a:t>（１） 事業所又は施設における利用者又は入所者の総数のうち、周囲の者による日常生活</a:t>
            </a:r>
            <a:r>
              <a:rPr lang="ja-JP" altLang="en-US" sz="2600" dirty="0" smtClean="0"/>
              <a:t>に対する</a:t>
            </a:r>
            <a:r>
              <a:rPr lang="ja-JP" altLang="en-US" sz="2600" dirty="0"/>
              <a:t>注意を必要</a:t>
            </a:r>
            <a:r>
              <a:rPr lang="ja-JP" altLang="en-US" sz="2600" dirty="0" smtClean="0"/>
              <a:t>とする認知症</a:t>
            </a:r>
            <a:r>
              <a:rPr lang="ja-JP" altLang="en-US" sz="2600" dirty="0"/>
              <a:t>の者の占める割合が２分の１以上であること。</a:t>
            </a:r>
          </a:p>
          <a:p>
            <a:pPr algn="l">
              <a:lnSpc>
                <a:spcPct val="120000"/>
              </a:lnSpc>
              <a:spcBef>
                <a:spcPts val="600"/>
              </a:spcBef>
            </a:pPr>
            <a:r>
              <a:rPr lang="ja-JP" altLang="en-US" sz="2600" dirty="0"/>
              <a:t>（２）認知症の行動・心理症状の予防及び出現時の早期対応（以下「予防等」という。）に資する認知症介護</a:t>
            </a:r>
            <a:r>
              <a:rPr lang="ja-JP" altLang="en-US" sz="2600" dirty="0" smtClean="0"/>
              <a:t>の指導</a:t>
            </a:r>
            <a:r>
              <a:rPr lang="ja-JP" altLang="en-US" sz="2600" dirty="0"/>
              <a:t>に</a:t>
            </a:r>
            <a:r>
              <a:rPr lang="ja-JP" altLang="en-US" sz="2600" dirty="0" smtClean="0"/>
              <a:t>係る</a:t>
            </a:r>
            <a:r>
              <a:rPr lang="ja-JP" altLang="en-US" sz="2600" dirty="0"/>
              <a:t>専門的な研修を修了している者又は認知症介護に係る専門的な研修及び認知症の行動・心理症状</a:t>
            </a:r>
            <a:r>
              <a:rPr lang="ja-JP" altLang="en-US" sz="2600" dirty="0" smtClean="0"/>
              <a:t>の予防</a:t>
            </a:r>
            <a:r>
              <a:rPr lang="ja-JP" altLang="en-US" sz="2600" dirty="0"/>
              <a:t>等に</a:t>
            </a:r>
            <a:r>
              <a:rPr lang="ja-JP" altLang="en-US" sz="2600" dirty="0" smtClean="0"/>
              <a:t>資するケアプログラム</a:t>
            </a:r>
            <a:r>
              <a:rPr lang="ja-JP" altLang="en-US" sz="2600" dirty="0"/>
              <a:t>を含んだ研修を修了した者を１名以上配置し、かつ、複数人の介護職員から</a:t>
            </a:r>
            <a:r>
              <a:rPr lang="ja-JP" altLang="en-US" sz="2600" dirty="0" smtClean="0"/>
              <a:t>成る</a:t>
            </a:r>
            <a:r>
              <a:rPr lang="ja-JP" altLang="en-US" sz="2600" dirty="0"/>
              <a:t>認知症の行動・</a:t>
            </a:r>
            <a:r>
              <a:rPr lang="ja-JP" altLang="en-US" sz="2600" dirty="0" smtClean="0"/>
              <a:t>心理症状</a:t>
            </a:r>
            <a:r>
              <a:rPr lang="ja-JP" altLang="en-US" sz="2600" dirty="0"/>
              <a:t>に対応するチームを組んでいること</a:t>
            </a:r>
            <a:r>
              <a:rPr lang="ja-JP" altLang="en-US" sz="2600" dirty="0" smtClean="0"/>
              <a:t>。</a:t>
            </a:r>
            <a:endParaRPr lang="ja-JP" altLang="en-US" sz="2600" dirty="0"/>
          </a:p>
          <a:p>
            <a:pPr algn="l">
              <a:lnSpc>
                <a:spcPct val="120000"/>
              </a:lnSpc>
              <a:spcBef>
                <a:spcPts val="600"/>
              </a:spcBef>
            </a:pPr>
            <a:r>
              <a:rPr lang="ja-JP" altLang="en-US" sz="2600" dirty="0"/>
              <a:t>（３） 対象者に対し、個別に認知症の行動・心理症状の評価を計画的に行い、その評価に基づく値を測定し、</a:t>
            </a:r>
            <a:r>
              <a:rPr lang="ja-JP" altLang="en-US" sz="2600" dirty="0" smtClean="0"/>
              <a:t>認知症の</a:t>
            </a:r>
            <a:r>
              <a:rPr lang="ja-JP" altLang="en-US" sz="2600" dirty="0"/>
              <a:t>行動・心理症状の予防等に資するチームケアを実施していること。</a:t>
            </a:r>
          </a:p>
          <a:p>
            <a:pPr algn="l">
              <a:lnSpc>
                <a:spcPct val="120000"/>
              </a:lnSpc>
              <a:spcBef>
                <a:spcPts val="600"/>
              </a:spcBef>
            </a:pPr>
            <a:r>
              <a:rPr lang="ja-JP" altLang="en-US" sz="2600" dirty="0"/>
              <a:t>（４） 認知症の行動・心理症状の予防等に資する認知症ケアについて、カンファレンスの開催、計画の作成、</a:t>
            </a:r>
            <a:r>
              <a:rPr lang="ja-JP" altLang="en-US" sz="2600" dirty="0" smtClean="0"/>
              <a:t>認知症の</a:t>
            </a:r>
            <a:r>
              <a:rPr lang="ja-JP" altLang="en-US" sz="2600" dirty="0"/>
              <a:t>行動・心理症状の有無及び程度についての定期的な評価、ケアの振り返り、計画の見直し等を行って</a:t>
            </a:r>
            <a:r>
              <a:rPr lang="ja-JP" altLang="en-US" sz="2600" dirty="0" smtClean="0"/>
              <a:t>いる</a:t>
            </a:r>
            <a:r>
              <a:rPr lang="ja-JP" altLang="en-US" sz="2600" dirty="0"/>
              <a:t>こと</a:t>
            </a:r>
            <a:r>
              <a:rPr lang="ja-JP" altLang="en-US" sz="2600" dirty="0" smtClean="0"/>
              <a:t>。</a:t>
            </a:r>
            <a:endParaRPr lang="en-US" altLang="ja-JP" sz="2600" dirty="0" smtClean="0"/>
          </a:p>
          <a:p>
            <a:pPr algn="l"/>
            <a:endParaRPr lang="ja-JP" altLang="en-US" dirty="0"/>
          </a:p>
          <a:p>
            <a:pPr algn="l"/>
            <a:r>
              <a:rPr lang="ja-JP" altLang="en-US" b="1" dirty="0"/>
              <a:t>＜認知症チームケア推進加算（</a:t>
            </a:r>
            <a:r>
              <a:rPr lang="en-US" altLang="ja-JP" b="1" dirty="0"/>
              <a:t>Ⅱ</a:t>
            </a:r>
            <a:r>
              <a:rPr lang="ja-JP" altLang="en-US" b="1" dirty="0"/>
              <a:t>）＞</a:t>
            </a:r>
            <a:r>
              <a:rPr lang="ja-JP" altLang="en-US" dirty="0"/>
              <a:t>（新設）</a:t>
            </a:r>
          </a:p>
          <a:p>
            <a:pPr algn="l">
              <a:lnSpc>
                <a:spcPct val="120000"/>
              </a:lnSpc>
              <a:spcBef>
                <a:spcPts val="600"/>
              </a:spcBef>
            </a:pPr>
            <a:r>
              <a:rPr lang="ja-JP" altLang="en-US" sz="2600" dirty="0"/>
              <a:t>・（</a:t>
            </a:r>
            <a:r>
              <a:rPr lang="en-US" altLang="ja-JP" sz="2600" dirty="0"/>
              <a:t>Ⅰ</a:t>
            </a:r>
            <a:r>
              <a:rPr lang="ja-JP" altLang="en-US" sz="2600" dirty="0"/>
              <a:t>）の（１）、（３）及び（４）に掲げる基準に適合すること。</a:t>
            </a:r>
          </a:p>
          <a:p>
            <a:pPr algn="l">
              <a:lnSpc>
                <a:spcPct val="120000"/>
              </a:lnSpc>
              <a:spcBef>
                <a:spcPts val="600"/>
              </a:spcBef>
            </a:pPr>
            <a:r>
              <a:rPr lang="ja-JP" altLang="en-US" sz="2600" dirty="0"/>
              <a:t>・認知症の行動・心理症状の予防等に資する認知症介護に係る専門的な研修を修了している者を１名以上配置し</a:t>
            </a:r>
            <a:r>
              <a:rPr lang="ja-JP" altLang="en-US" sz="2600" dirty="0" smtClean="0"/>
              <a:t>、かつ、複数人の介護職員から成る認知症の行動・心理症状に対応するチームを組んでいること。</a:t>
            </a:r>
          </a:p>
        </p:txBody>
      </p:sp>
    </p:spTree>
    <p:extLst>
      <p:ext uri="{BB962C8B-B14F-4D97-AF65-F5344CB8AC3E}">
        <p14:creationId xmlns:p14="http://schemas.microsoft.com/office/powerpoint/2010/main" val="429424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3520" y="822960"/>
            <a:ext cx="8193214" cy="2468880"/>
          </a:xfrm>
        </p:spPr>
        <p:style>
          <a:lnRef idx="2">
            <a:schemeClr val="dk1"/>
          </a:lnRef>
          <a:fillRef idx="1">
            <a:schemeClr val="lt1"/>
          </a:fillRef>
          <a:effectRef idx="0">
            <a:schemeClr val="dk1"/>
          </a:effectRef>
          <a:fontRef idx="minor">
            <a:schemeClr val="dk1"/>
          </a:fontRef>
        </p:style>
        <p:txBody>
          <a:bodyPr>
            <a:normAutofit fontScale="90000"/>
          </a:bodyPr>
          <a:lstStyle/>
          <a:p>
            <a:pPr algn="l"/>
            <a:r>
              <a:rPr lang="ja-JP" altLang="en-US" sz="2000" dirty="0"/>
              <a:t>○加算対象者</a:t>
            </a:r>
            <a:r>
              <a:rPr lang="en-US" altLang="ja-JP" sz="2000" dirty="0"/>
              <a:t/>
            </a:r>
            <a:br>
              <a:rPr lang="en-US" altLang="ja-JP" sz="2000" dirty="0"/>
            </a:br>
            <a:r>
              <a:rPr lang="ja-JP" altLang="en-US" sz="1800" dirty="0"/>
              <a:t>　日常生活自立度のランク</a:t>
            </a:r>
            <a:r>
              <a:rPr lang="en-US" altLang="ja-JP" sz="1800" dirty="0"/>
              <a:t>Ⅱ</a:t>
            </a:r>
            <a:r>
              <a:rPr lang="ja-JP" altLang="en-US" sz="1800" dirty="0" err="1"/>
              <a:t>、</a:t>
            </a:r>
            <a:r>
              <a:rPr lang="en-US" altLang="ja-JP" sz="1800" dirty="0"/>
              <a:t>Ⅲ</a:t>
            </a:r>
            <a:r>
              <a:rPr lang="ja-JP" altLang="en-US" sz="1800" dirty="0" err="1"/>
              <a:t>、</a:t>
            </a:r>
            <a:r>
              <a:rPr lang="en-US" altLang="ja-JP" sz="1800" dirty="0"/>
              <a:t>Ⅳ</a:t>
            </a:r>
            <a:r>
              <a:rPr lang="ja-JP" altLang="en-US" sz="1800" dirty="0"/>
              <a:t>又は</a:t>
            </a:r>
            <a:r>
              <a:rPr lang="en-US" altLang="ja-JP" sz="1800" dirty="0"/>
              <a:t>M</a:t>
            </a:r>
            <a:r>
              <a:rPr lang="ja-JP" altLang="en-US" sz="1800" dirty="0"/>
              <a:t>に該当する入所者等</a:t>
            </a:r>
            <a:r>
              <a:rPr lang="en-US" altLang="ja-JP" sz="1800" dirty="0"/>
              <a:t/>
            </a:r>
            <a:br>
              <a:rPr lang="en-US" altLang="ja-JP" sz="1800" dirty="0"/>
            </a:br>
            <a:r>
              <a:rPr lang="en-US" altLang="ja-JP" sz="1800" dirty="0"/>
              <a:t/>
            </a:r>
            <a:br>
              <a:rPr lang="en-US" altLang="ja-JP" sz="1800" dirty="0"/>
            </a:br>
            <a:r>
              <a:rPr lang="ja-JP" altLang="en-US" sz="2000" dirty="0"/>
              <a:t>○加算要件となる研修について</a:t>
            </a:r>
            <a:r>
              <a:rPr lang="en-US" altLang="ja-JP" sz="2000" dirty="0"/>
              <a:t/>
            </a:r>
            <a:br>
              <a:rPr lang="en-US" altLang="ja-JP" sz="2000" dirty="0"/>
            </a:br>
            <a:r>
              <a:rPr lang="ja-JP" altLang="en-US" sz="1800" dirty="0"/>
              <a:t>　・</a:t>
            </a:r>
            <a:r>
              <a:rPr lang="ja-JP" altLang="en-US" sz="1800" dirty="0" smtClean="0"/>
              <a:t>加算</a:t>
            </a:r>
            <a:r>
              <a:rPr lang="en-US" altLang="ja-JP" sz="1800" dirty="0"/>
              <a:t>Ⅰ</a:t>
            </a:r>
            <a:r>
              <a:rPr lang="ja-JP" altLang="en-US" sz="1800" dirty="0" smtClean="0"/>
              <a:t>：認知症</a:t>
            </a:r>
            <a:r>
              <a:rPr lang="ja-JP" altLang="en-US" sz="1800" dirty="0"/>
              <a:t>介護指導者養成研修及び認知症チームケア推進研修</a:t>
            </a:r>
            <a:r>
              <a:rPr lang="en-US" altLang="ja-JP" sz="1800" dirty="0"/>
              <a:t/>
            </a:r>
            <a:br>
              <a:rPr lang="en-US" altLang="ja-JP" sz="1800" dirty="0"/>
            </a:br>
            <a:r>
              <a:rPr lang="ja-JP" altLang="en-US" sz="1800" dirty="0"/>
              <a:t>　・加算</a:t>
            </a:r>
            <a:r>
              <a:rPr lang="en-US" altLang="ja-JP" sz="1800" dirty="0" smtClean="0"/>
              <a:t>Ⅱ</a:t>
            </a:r>
            <a:r>
              <a:rPr lang="ja-JP" altLang="en-US" sz="1800" dirty="0" smtClean="0"/>
              <a:t>：認知症</a:t>
            </a:r>
            <a:r>
              <a:rPr lang="ja-JP" altLang="en-US" sz="1800" dirty="0"/>
              <a:t>介護実践リーダー研修及び認知症チームケア推進研修</a:t>
            </a:r>
            <a:r>
              <a:rPr lang="en-US" altLang="ja-JP" sz="1800" dirty="0"/>
              <a:t/>
            </a:r>
            <a:br>
              <a:rPr lang="en-US" altLang="ja-JP" sz="1800" dirty="0"/>
            </a:br>
            <a:r>
              <a:rPr lang="ja-JP" altLang="en-US" sz="1800" dirty="0"/>
              <a:t>　　</a:t>
            </a:r>
            <a:r>
              <a:rPr lang="en-US" altLang="ja-JP" sz="1800" dirty="0"/>
              <a:t/>
            </a:r>
            <a:br>
              <a:rPr lang="en-US" altLang="ja-JP" sz="1800" dirty="0"/>
            </a:br>
            <a:r>
              <a:rPr lang="en-US" altLang="ja-JP" sz="1600" dirty="0"/>
              <a:t>※</a:t>
            </a:r>
            <a:r>
              <a:rPr lang="ja-JP" altLang="en-US" sz="1600" dirty="0"/>
              <a:t>令和</a:t>
            </a:r>
            <a:r>
              <a:rPr lang="en-US" altLang="ja-JP" sz="1600" dirty="0"/>
              <a:t>6</a:t>
            </a:r>
            <a:r>
              <a:rPr lang="ja-JP" altLang="en-US" sz="1600" dirty="0"/>
              <a:t>年</a:t>
            </a:r>
            <a:r>
              <a:rPr lang="en-US" altLang="ja-JP" sz="1600" dirty="0"/>
              <a:t>3</a:t>
            </a:r>
            <a:r>
              <a:rPr lang="ja-JP" altLang="en-US" sz="1600" dirty="0"/>
              <a:t>月</a:t>
            </a:r>
            <a:r>
              <a:rPr lang="en-US" altLang="ja-JP" sz="1600" dirty="0"/>
              <a:t>18</a:t>
            </a:r>
            <a:r>
              <a:rPr lang="ja-JP" altLang="en-US" sz="1600" dirty="0"/>
              <a:t>日付厚生労働省老健局高齢者支援課長、認知症施策・地域介護推進課長、老人保健課長通知 「認知症チームケア推進加算に関する実施上の留意事項等について」 （老高発</a:t>
            </a:r>
            <a:r>
              <a:rPr lang="en-US" altLang="ja-JP" sz="1600" dirty="0"/>
              <a:t>0318</a:t>
            </a:r>
            <a:r>
              <a:rPr lang="ja-JP" altLang="en-US" sz="1600" dirty="0"/>
              <a:t>第</a:t>
            </a:r>
            <a:r>
              <a:rPr lang="en-US" altLang="ja-JP" sz="1600" dirty="0"/>
              <a:t>1</a:t>
            </a:r>
            <a:r>
              <a:rPr lang="ja-JP" altLang="en-US" sz="1600" dirty="0"/>
              <a:t>号、老認発</a:t>
            </a:r>
            <a:r>
              <a:rPr lang="en-US" altLang="ja-JP" sz="1600" dirty="0"/>
              <a:t>0318</a:t>
            </a:r>
            <a:r>
              <a:rPr lang="ja-JP" altLang="en-US" sz="1600" dirty="0"/>
              <a:t>第</a:t>
            </a:r>
            <a:r>
              <a:rPr lang="en-US" altLang="ja-JP" sz="1600" dirty="0"/>
              <a:t>1</a:t>
            </a:r>
            <a:r>
              <a:rPr lang="ja-JP" altLang="en-US" sz="1600" dirty="0"/>
              <a:t>号、老老発</a:t>
            </a:r>
            <a:r>
              <a:rPr lang="en-US" altLang="ja-JP" sz="1600" dirty="0"/>
              <a:t>0318</a:t>
            </a:r>
            <a:r>
              <a:rPr lang="ja-JP" altLang="en-US" sz="1600" dirty="0"/>
              <a:t>第</a:t>
            </a:r>
            <a:r>
              <a:rPr lang="en-US" altLang="ja-JP" sz="1600" dirty="0"/>
              <a:t>1</a:t>
            </a:r>
            <a:r>
              <a:rPr lang="ja-JP" altLang="en-US" sz="1600" dirty="0"/>
              <a:t>号）参照</a:t>
            </a:r>
          </a:p>
        </p:txBody>
      </p:sp>
      <p:sp>
        <p:nvSpPr>
          <p:cNvPr id="6" name="正方形/長方形 5"/>
          <p:cNvSpPr/>
          <p:nvPr/>
        </p:nvSpPr>
        <p:spPr>
          <a:xfrm>
            <a:off x="509038" y="210921"/>
            <a:ext cx="5297051" cy="612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実施上の留意事項について</a:t>
            </a:r>
          </a:p>
        </p:txBody>
      </p:sp>
      <p:sp>
        <p:nvSpPr>
          <p:cNvPr id="7" name="タイトル 1"/>
          <p:cNvSpPr txBox="1">
            <a:spLocks/>
          </p:cNvSpPr>
          <p:nvPr/>
        </p:nvSpPr>
        <p:spPr>
          <a:xfrm>
            <a:off x="513519" y="3291840"/>
            <a:ext cx="8197697" cy="2651760"/>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b">
            <a:noAutofit/>
          </a:bodyPr>
          <a:lstStyle>
            <a:lvl1pPr algn="ctr" defTabSz="914400" rtl="0" eaLnBrk="1" latinLnBrk="0" hangingPunct="1">
              <a:lnSpc>
                <a:spcPct val="90000"/>
              </a:lnSpc>
              <a:spcBef>
                <a:spcPct val="0"/>
              </a:spcBef>
              <a:buNone/>
              <a:defRPr kumimoji="1"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加算の要件となる研修については、受講要件があり、要件の中には</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特定の研修修了者である必要があります</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。当該加算の取得する場合は計画的に研修受講をすすめてください。</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認知症介護実践リーダー研修：</a:t>
            </a:r>
            <a:r>
              <a:rPr kumimoji="1" lang="ja-JP" altLang="en-US" sz="1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実践者研修（旧基礎課程）を修了し</a:t>
            </a:r>
            <a:r>
              <a:rPr kumimoji="1" lang="en-US" altLang="ja-JP" sz="1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1</a:t>
            </a:r>
            <a:r>
              <a:rPr kumimoji="1" lang="ja-JP" altLang="en-US" sz="1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年以上経過している</a:t>
            </a:r>
            <a:r>
              <a:rPr kumimoji="1" lang="ja-JP" altLang="en-US" sz="14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者</a:t>
            </a:r>
            <a:endParaRPr kumimoji="1" lang="en-US" altLang="ja-JP" sz="14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回</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実施</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。募集については吹田市よりメールで通知いたします。</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認知症介護指導者養成研修：</a:t>
            </a:r>
            <a:r>
              <a:rPr kumimoji="1" lang="ja-JP" altLang="en-US" sz="1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認知症介護実践リーダー研修</a:t>
            </a:r>
            <a:r>
              <a:rPr kumimoji="1" lang="ja-JP" altLang="en-US" sz="14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修了者</a:t>
            </a:r>
            <a:endParaRPr kumimoji="1" lang="en-US" altLang="ja-JP" sz="14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大阪府</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より募集案内がきましたら吹田市よりメールで通知いたします。</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認知症チームケア推進研修者</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認知症介護指導者養成研修修了者（</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受講予定の者を</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含む</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認知症</a:t>
            </a:r>
            <a:endParaRPr kumimoji="1" lang="en-US" altLang="ja-JP" sz="14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a:t>
            </a:r>
            <a:r>
              <a:rPr kumimoji="1" lang="ja-JP" altLang="en-US" sz="14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　　　　　　　　　　　　　　介護</a:t>
            </a:r>
            <a:r>
              <a:rPr kumimoji="1" lang="ja-JP" altLang="en-US" sz="1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実践リーダー研修修了者</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（受講予定の者を含む） </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等</a:t>
            </a:r>
            <a:endPar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研修</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受講については</a:t>
            </a:r>
            <a:r>
              <a:rPr kumimoji="1" lang="ja-JP" altLang="en-US" sz="14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認知症チームケア推進研修のホームページをご確認ください</a:t>
            </a:r>
            <a:r>
              <a:rPr kumimoji="1" lang="ja-JP" altLang="en-US" sz="1400" b="0" i="0" u="sng"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14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en-US" altLang="ja-JP" sz="1400" b="0" i="0" u="sng"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https</a:t>
            </a:r>
            <a:r>
              <a:rPr kumimoji="1" lang="en-US" altLang="ja-JP" sz="1400" b="0"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://www.dcnet.gr.jp/teamcare/</a:t>
            </a:r>
            <a:endParaRPr kumimoji="1" lang="ja-JP" altLang="en-US" sz="1400" b="0"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024595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1783080" y="480061"/>
            <a:ext cx="5554980" cy="546616"/>
          </a:xfrm>
        </p:spPr>
        <p:txBody>
          <a:bodyPr>
            <a:noAutofit/>
          </a:bodyPr>
          <a:lstStyle/>
          <a:p>
            <a:pPr algn="l"/>
            <a:r>
              <a:rPr lang="ja-JP" altLang="en-US" sz="2800" dirty="0"/>
              <a:t>科学的介護推進体制加算の見直し</a:t>
            </a:r>
          </a:p>
        </p:txBody>
      </p:sp>
      <p:sp>
        <p:nvSpPr>
          <p:cNvPr id="9" name="サブタイトル 8"/>
          <p:cNvSpPr>
            <a:spLocks noGrp="1"/>
          </p:cNvSpPr>
          <p:nvPr>
            <p:ph type="subTitle" idx="1"/>
          </p:nvPr>
        </p:nvSpPr>
        <p:spPr>
          <a:xfrm>
            <a:off x="385762" y="1117282"/>
            <a:ext cx="8349615" cy="5420678"/>
          </a:xfrm>
          <a:solidFill>
            <a:schemeClr val="accent1">
              <a:lumMod val="40000"/>
              <a:lumOff val="60000"/>
            </a:schemeClr>
          </a:solidFill>
        </p:spPr>
        <p:txBody>
          <a:bodyPr>
            <a:noAutofit/>
          </a:bodyPr>
          <a:lstStyle/>
          <a:p>
            <a:pPr algn="l"/>
            <a:endParaRPr kumimoji="1" lang="en-US" altLang="ja-JP" sz="1600" dirty="0" smtClean="0"/>
          </a:p>
          <a:p>
            <a:pPr algn="l"/>
            <a:r>
              <a:rPr kumimoji="1" lang="en-US" altLang="ja-JP" sz="1600" dirty="0" smtClean="0"/>
              <a:t>【</a:t>
            </a:r>
            <a:r>
              <a:rPr kumimoji="1" lang="ja-JP" altLang="en-US" sz="1600" dirty="0" smtClean="0"/>
              <a:t>対象サービス</a:t>
            </a:r>
            <a:r>
              <a:rPr kumimoji="1" lang="en-US" altLang="ja-JP" sz="1600" dirty="0" smtClean="0"/>
              <a:t>】</a:t>
            </a:r>
          </a:p>
          <a:p>
            <a:pPr algn="l"/>
            <a:r>
              <a:rPr lang="ja-JP" altLang="en-US" sz="1600" dirty="0"/>
              <a:t>　</a:t>
            </a:r>
            <a:r>
              <a:rPr lang="ja-JP" altLang="en-US" sz="1600" dirty="0" smtClean="0"/>
              <a:t>通所介護、地域密着型通所介護、認知症対応型通所介護、通所リハビリテーション、</a:t>
            </a:r>
            <a:r>
              <a:rPr lang="en-US" altLang="ja-JP" sz="1600" dirty="0"/>
              <a:t> </a:t>
            </a:r>
            <a:r>
              <a:rPr lang="ja-JP" altLang="en-US" sz="1600" smtClean="0"/>
              <a:t>特定</a:t>
            </a:r>
            <a:r>
              <a:rPr lang="ja-JP" altLang="en-US" sz="1600" dirty="0" smtClean="0"/>
              <a:t>施設入居者生活介護、小規模多機能型居宅介護、認知症対応型共同生活介護、看護小規模多機能型居宅介護、介護老人福祉施設、地域密着型介護老人福祉施設入所者生活介護、介護老人保健施設</a:t>
            </a:r>
            <a:r>
              <a:rPr lang="ja-JP" altLang="en-US" sz="1600" dirty="0"/>
              <a:t>　</a:t>
            </a:r>
            <a:endParaRPr lang="en-US" altLang="ja-JP" sz="1600" dirty="0" smtClean="0"/>
          </a:p>
          <a:p>
            <a:pPr algn="l">
              <a:spcBef>
                <a:spcPts val="600"/>
              </a:spcBef>
            </a:pPr>
            <a:endParaRPr lang="en-US" altLang="ja-JP" sz="1600" dirty="0"/>
          </a:p>
          <a:p>
            <a:pPr algn="l"/>
            <a:r>
              <a:rPr kumimoji="1" lang="en-US" altLang="ja-JP" sz="1600" dirty="0" smtClean="0"/>
              <a:t>【</a:t>
            </a:r>
            <a:r>
              <a:rPr kumimoji="1" lang="ja-JP" altLang="en-US" sz="1600" dirty="0" smtClean="0"/>
              <a:t>概要</a:t>
            </a:r>
            <a:r>
              <a:rPr kumimoji="1" lang="en-US" altLang="ja-JP" sz="1600" dirty="0" smtClean="0"/>
              <a:t>】</a:t>
            </a:r>
          </a:p>
          <a:p>
            <a:pPr algn="l"/>
            <a:r>
              <a:rPr lang="ja-JP" altLang="en-US" sz="1600" dirty="0" smtClean="0"/>
              <a:t>科学的</a:t>
            </a:r>
            <a:r>
              <a:rPr lang="ja-JP" altLang="en-US" sz="1600" dirty="0"/>
              <a:t>介護推進体制加算について、質の高い情報の収集・分析を可能とし、入力負担</a:t>
            </a:r>
            <a:r>
              <a:rPr lang="ja-JP" altLang="en-US" sz="1600" dirty="0" smtClean="0"/>
              <a:t>を軽減</a:t>
            </a:r>
            <a:r>
              <a:rPr lang="ja-JP" altLang="en-US" sz="1600" dirty="0"/>
              <a:t>し</a:t>
            </a:r>
            <a:r>
              <a:rPr lang="ja-JP" altLang="en-US" sz="1600" dirty="0" smtClean="0"/>
              <a:t>科学的</a:t>
            </a:r>
            <a:r>
              <a:rPr lang="ja-JP" altLang="en-US" sz="1600" dirty="0"/>
              <a:t>介護</a:t>
            </a:r>
            <a:r>
              <a:rPr lang="ja-JP" altLang="en-US" sz="1600" dirty="0" smtClean="0"/>
              <a:t>を推進</a:t>
            </a:r>
            <a:r>
              <a:rPr lang="ja-JP" altLang="en-US" sz="1600" dirty="0"/>
              <a:t>する観点から、以下の見直しを行う</a:t>
            </a:r>
            <a:r>
              <a:rPr lang="ja-JP" altLang="en-US" sz="1600" dirty="0" smtClean="0"/>
              <a:t>。</a:t>
            </a:r>
            <a:endParaRPr lang="en-US" altLang="ja-JP" sz="1600" dirty="0" smtClean="0"/>
          </a:p>
          <a:p>
            <a:pPr algn="l">
              <a:spcBef>
                <a:spcPts val="600"/>
              </a:spcBef>
            </a:pPr>
            <a:endParaRPr lang="en-US" altLang="ja-JP" sz="1600" dirty="0" smtClean="0"/>
          </a:p>
          <a:p>
            <a:pPr algn="l"/>
            <a:r>
              <a:rPr lang="en-US" altLang="ja-JP" sz="1600" dirty="0" smtClean="0"/>
              <a:t>【</a:t>
            </a:r>
            <a:r>
              <a:rPr lang="ja-JP" altLang="en-US" sz="1600" dirty="0" smtClean="0"/>
              <a:t>算定要件</a:t>
            </a:r>
            <a:r>
              <a:rPr lang="en-US" altLang="ja-JP" sz="1600" dirty="0" smtClean="0"/>
              <a:t>】</a:t>
            </a:r>
            <a:endParaRPr lang="en-US" altLang="ja-JP" sz="1600" dirty="0"/>
          </a:p>
          <a:p>
            <a:pPr algn="l"/>
            <a:r>
              <a:rPr lang="ja-JP" altLang="en-US" sz="1600" dirty="0" smtClean="0"/>
              <a:t>ア　加算</a:t>
            </a:r>
            <a:r>
              <a:rPr lang="ja-JP" altLang="en-US" sz="1600" dirty="0"/>
              <a:t>の様式について入力項目の定義の明確化や他の加算と</a:t>
            </a:r>
            <a:r>
              <a:rPr lang="ja-JP" altLang="en-US" sz="1600" dirty="0" smtClean="0"/>
              <a:t>共通する項目の選択肢を</a:t>
            </a:r>
            <a:endParaRPr lang="en-US" altLang="ja-JP" sz="1600" dirty="0" smtClean="0"/>
          </a:p>
          <a:p>
            <a:pPr algn="l">
              <a:spcBef>
                <a:spcPts val="0"/>
              </a:spcBef>
            </a:pPr>
            <a:r>
              <a:rPr lang="ja-JP" altLang="en-US" sz="1600" dirty="0"/>
              <a:t>　</a:t>
            </a:r>
            <a:r>
              <a:rPr lang="ja-JP" altLang="en-US" sz="1600" dirty="0" smtClean="0"/>
              <a:t>　統一する</a:t>
            </a:r>
            <a:endParaRPr lang="en-US" altLang="ja-JP" sz="1600" dirty="0" smtClean="0"/>
          </a:p>
          <a:p>
            <a:pPr algn="l"/>
            <a:r>
              <a:rPr lang="ja-JP" altLang="en-US" sz="1600" dirty="0" smtClean="0"/>
              <a:t>イ　</a:t>
            </a:r>
            <a:r>
              <a:rPr lang="en-US" altLang="ja-JP" sz="1600" dirty="0" smtClean="0"/>
              <a:t>LIFE</a:t>
            </a:r>
            <a:r>
              <a:rPr lang="ja-JP" altLang="en-US" sz="1600" dirty="0" err="1" smtClean="0"/>
              <a:t>への</a:t>
            </a:r>
            <a:r>
              <a:rPr lang="ja-JP" altLang="en-US" sz="1600" dirty="0" smtClean="0"/>
              <a:t>データ提出頻度について、少なくとも「６月に１回」から「３月に１回」</a:t>
            </a:r>
            <a:endParaRPr lang="en-US" altLang="ja-JP" sz="1600" dirty="0" smtClean="0"/>
          </a:p>
          <a:p>
            <a:pPr algn="l">
              <a:spcBef>
                <a:spcPts val="0"/>
              </a:spcBef>
            </a:pPr>
            <a:r>
              <a:rPr lang="ja-JP" altLang="en-US" sz="1600" dirty="0"/>
              <a:t>　</a:t>
            </a:r>
            <a:r>
              <a:rPr lang="ja-JP" altLang="en-US" sz="1600" dirty="0" smtClean="0"/>
              <a:t>　に見直す。</a:t>
            </a:r>
          </a:p>
          <a:p>
            <a:pPr algn="l"/>
            <a:r>
              <a:rPr lang="ja-JP" altLang="en-US" sz="1600" dirty="0" smtClean="0"/>
              <a:t>ウ　同一の利用者に複数の加算を算定する場合に、一定の条件下でデータ提出のタイミン</a:t>
            </a:r>
            <a:endParaRPr lang="en-US" altLang="ja-JP" sz="1600" dirty="0" smtClean="0"/>
          </a:p>
          <a:p>
            <a:pPr algn="l">
              <a:spcBef>
                <a:spcPts val="0"/>
              </a:spcBef>
            </a:pPr>
            <a:r>
              <a:rPr lang="ja-JP" altLang="en-US" sz="1600" dirty="0"/>
              <a:t>　</a:t>
            </a:r>
            <a:r>
              <a:rPr lang="ja-JP" altLang="en-US" sz="1600" dirty="0" smtClean="0"/>
              <a:t>　グを統一できるようにする。</a:t>
            </a:r>
            <a:endParaRPr lang="ja-JP" altLang="en-US" sz="1600" dirty="0"/>
          </a:p>
        </p:txBody>
      </p:sp>
    </p:spTree>
    <p:extLst>
      <p:ext uri="{BB962C8B-B14F-4D97-AF65-F5344CB8AC3E}">
        <p14:creationId xmlns:p14="http://schemas.microsoft.com/office/powerpoint/2010/main" val="933619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37160" y="312868"/>
            <a:ext cx="8883755" cy="6148452"/>
          </a:xfrm>
          <a:prstGeom prst="rect">
            <a:avLst/>
          </a:prstGeom>
        </p:spPr>
      </p:pic>
    </p:spTree>
    <p:extLst>
      <p:ext uri="{BB962C8B-B14F-4D97-AF65-F5344CB8AC3E}">
        <p14:creationId xmlns:p14="http://schemas.microsoft.com/office/powerpoint/2010/main" val="3385841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71646" y="262890"/>
            <a:ext cx="9001698" cy="6285114"/>
          </a:xfrm>
          <a:prstGeom prst="rect">
            <a:avLst/>
          </a:prstGeom>
        </p:spPr>
      </p:pic>
    </p:spTree>
    <p:extLst>
      <p:ext uri="{BB962C8B-B14F-4D97-AF65-F5344CB8AC3E}">
        <p14:creationId xmlns:p14="http://schemas.microsoft.com/office/powerpoint/2010/main" val="3114731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02488" y="342900"/>
            <a:ext cx="8918838" cy="6206490"/>
          </a:xfrm>
          <a:prstGeom prst="rect">
            <a:avLst/>
          </a:prstGeom>
        </p:spPr>
      </p:pic>
    </p:spTree>
    <p:extLst>
      <p:ext uri="{BB962C8B-B14F-4D97-AF65-F5344CB8AC3E}">
        <p14:creationId xmlns:p14="http://schemas.microsoft.com/office/powerpoint/2010/main" val="1066005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80011" y="251460"/>
            <a:ext cx="9000210" cy="6293685"/>
          </a:xfrm>
          <a:prstGeom prst="rect">
            <a:avLst/>
          </a:prstGeom>
        </p:spPr>
      </p:pic>
    </p:spTree>
    <p:extLst>
      <p:ext uri="{BB962C8B-B14F-4D97-AF65-F5344CB8AC3E}">
        <p14:creationId xmlns:p14="http://schemas.microsoft.com/office/powerpoint/2010/main" val="1887478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4000" b="1" dirty="0"/>
              <a:t>身体的拘束等の適正化の推進</a:t>
            </a:r>
            <a:endParaRPr lang="en-US" sz="28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a:t>
            </a:fld>
            <a:endParaRPr kumimoji="1" lang="ja-JP" altLang="en-US" dirty="0"/>
          </a:p>
        </p:txBody>
      </p:sp>
      <p:sp>
        <p:nvSpPr>
          <p:cNvPr id="7" name="コンテンツ プレースホルダー 4"/>
          <p:cNvSpPr txBox="1">
            <a:spLocks/>
          </p:cNvSpPr>
          <p:nvPr/>
        </p:nvSpPr>
        <p:spPr>
          <a:xfrm>
            <a:off x="323528" y="1268760"/>
            <a:ext cx="8496944" cy="2520280"/>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r>
              <a:rPr lang="ja-JP" altLang="en-US" sz="2400" dirty="0" smtClean="0"/>
              <a:t>身体的拘束等の更なる適正化を図る観点から、</a:t>
            </a:r>
            <a:r>
              <a:rPr lang="ja-JP" altLang="en-US" sz="2400" b="1" dirty="0" smtClean="0">
                <a:solidFill>
                  <a:srgbClr val="FF0000"/>
                </a:solidFill>
              </a:rPr>
              <a:t>短期入所系</a:t>
            </a:r>
            <a:r>
              <a:rPr lang="ja-JP" altLang="en-US" sz="2400" dirty="0" smtClean="0"/>
              <a:t>及び</a:t>
            </a:r>
            <a:r>
              <a:rPr lang="ja-JP" altLang="en-US" sz="2400" b="1" dirty="0" smtClean="0">
                <a:solidFill>
                  <a:srgbClr val="FF0000"/>
                </a:solidFill>
              </a:rPr>
              <a:t>多機能系サービス</a:t>
            </a:r>
            <a:r>
              <a:rPr lang="ja-JP" altLang="en-US" sz="2400" dirty="0" smtClean="0"/>
              <a:t>について、身体的拘束等の適正化のための措置を義務付ける。</a:t>
            </a:r>
            <a:endParaRPr lang="en-US" altLang="ja-JP" sz="2400" dirty="0" smtClean="0"/>
          </a:p>
          <a:p>
            <a:r>
              <a:rPr lang="ja-JP" altLang="en-US" sz="2400" dirty="0" smtClean="0"/>
              <a:t>措置が講じられていない場合は、基本報酬を減算する。</a:t>
            </a:r>
            <a:endParaRPr lang="en-US" altLang="ja-JP" sz="2400" dirty="0" smtClean="0"/>
          </a:p>
          <a:p>
            <a:pPr marL="0" indent="0">
              <a:buNone/>
            </a:pPr>
            <a:r>
              <a:rPr lang="ja-JP" altLang="en-US" sz="1800" dirty="0" smtClean="0"/>
              <a:t>　</a:t>
            </a:r>
            <a:r>
              <a:rPr lang="en-US" altLang="ja-JP" sz="1800" dirty="0" smtClean="0"/>
              <a:t>※</a:t>
            </a:r>
            <a:r>
              <a:rPr lang="ja-JP" altLang="en-US" sz="1800" dirty="0" smtClean="0"/>
              <a:t>減算については１年間の経過措置期間を設ける。</a:t>
            </a:r>
            <a:endParaRPr lang="en-US" altLang="ja-JP" sz="1800" dirty="0" smtClean="0"/>
          </a:p>
        </p:txBody>
      </p:sp>
      <p:sp>
        <p:nvSpPr>
          <p:cNvPr id="5" name="コンテンツ プレースホルダー 4"/>
          <p:cNvSpPr txBox="1">
            <a:spLocks/>
          </p:cNvSpPr>
          <p:nvPr/>
        </p:nvSpPr>
        <p:spPr>
          <a:xfrm>
            <a:off x="323528" y="3873548"/>
            <a:ext cx="8496944" cy="2723803"/>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2400" dirty="0" smtClean="0"/>
              <a:t>講じるべき措置の</a:t>
            </a:r>
            <a:r>
              <a:rPr lang="ja-JP" altLang="en-US" sz="2400" dirty="0"/>
              <a:t>概要（短期入所系及び多機能系</a:t>
            </a:r>
            <a:r>
              <a:rPr lang="ja-JP" altLang="en-US" sz="2400" dirty="0" smtClean="0"/>
              <a:t>サービス）</a:t>
            </a:r>
            <a:endParaRPr lang="en-US" altLang="ja-JP" sz="2400" dirty="0" smtClean="0"/>
          </a:p>
          <a:p>
            <a:r>
              <a:rPr lang="ja-JP" altLang="en-US" sz="1800" dirty="0"/>
              <a:t>身体的拘束</a:t>
            </a:r>
            <a:r>
              <a:rPr lang="ja-JP" altLang="en-US" sz="1800" dirty="0" smtClean="0"/>
              <a:t>等の適正化のための対策を検討する委員会を３か月に１回以上開催するとともに、その結果について介護職員その他従業者に周知徹底を図ること。</a:t>
            </a:r>
            <a:endParaRPr lang="en-US" altLang="ja-JP" sz="1800" dirty="0" smtClean="0"/>
          </a:p>
          <a:p>
            <a:r>
              <a:rPr lang="ja-JP" altLang="en-US" sz="1800" dirty="0"/>
              <a:t>身体的拘束</a:t>
            </a:r>
            <a:r>
              <a:rPr lang="ja-JP" altLang="en-US" sz="1800" dirty="0" smtClean="0"/>
              <a:t>等の適正化のための指針を整備すること。</a:t>
            </a:r>
            <a:endParaRPr lang="en-US" altLang="ja-JP" sz="1800" dirty="0" smtClean="0"/>
          </a:p>
          <a:p>
            <a:r>
              <a:rPr lang="ja-JP" altLang="en-US" sz="1800" dirty="0"/>
              <a:t>介護</a:t>
            </a:r>
            <a:r>
              <a:rPr lang="ja-JP" altLang="en-US" sz="1800" dirty="0" smtClean="0"/>
              <a:t>職員その他の従業者に対し、身体的拘束等の適正化のための研修を定期的に実施すること。</a:t>
            </a:r>
            <a:endParaRPr lang="en-US" altLang="ja-JP" sz="1800" dirty="0" smtClean="0"/>
          </a:p>
        </p:txBody>
      </p:sp>
    </p:spTree>
    <p:extLst>
      <p:ext uri="{BB962C8B-B14F-4D97-AF65-F5344CB8AC3E}">
        <p14:creationId xmlns:p14="http://schemas.microsoft.com/office/powerpoint/2010/main" val="410018639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2800" b="1" smtClean="0"/>
              <a:t>専門性の高い看護師による訪問看護の評価</a:t>
            </a:r>
            <a:endParaRPr lang="en-US" sz="28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3</a:t>
            </a:fld>
            <a:endParaRPr kumimoji="1" lang="ja-JP" altLang="en-US" dirty="0"/>
          </a:p>
        </p:txBody>
      </p:sp>
      <p:sp>
        <p:nvSpPr>
          <p:cNvPr id="7" name="コンテンツ プレースホルダー 4"/>
          <p:cNvSpPr txBox="1">
            <a:spLocks/>
          </p:cNvSpPr>
          <p:nvPr/>
        </p:nvSpPr>
        <p:spPr>
          <a:xfrm>
            <a:off x="318655" y="1239273"/>
            <a:ext cx="8496944" cy="1905499"/>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t">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1800" dirty="0" smtClean="0"/>
          </a:p>
          <a:p>
            <a:pPr marL="0" indent="0">
              <a:buNone/>
            </a:pPr>
            <a:r>
              <a:rPr lang="ja-JP" altLang="en-US" sz="1800" dirty="0" smtClean="0"/>
              <a:t>医療ニーズの高い訪問看護利用者が増える中で、適切かつ質の高い訪問看護を提供する観点から、専門性の高い看護師が指定介護予防訪問看護及び看護小規模多機能型居宅介護の実施に関する計画的な管理を評価するため、加算を新設</a:t>
            </a:r>
            <a:endParaRPr lang="en-US" altLang="ja-JP" sz="1800" dirty="0"/>
          </a:p>
          <a:p>
            <a:pPr marL="0" indent="0">
              <a:buNone/>
            </a:pPr>
            <a:endParaRPr lang="en-US" altLang="ja-JP" sz="2400" dirty="0"/>
          </a:p>
        </p:txBody>
      </p:sp>
      <p:sp>
        <p:nvSpPr>
          <p:cNvPr id="5" name="角丸四角形 4"/>
          <p:cNvSpPr/>
          <p:nvPr/>
        </p:nvSpPr>
        <p:spPr>
          <a:xfrm>
            <a:off x="2838935" y="1079185"/>
            <a:ext cx="3456384" cy="444548"/>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概要</a:t>
            </a:r>
          </a:p>
        </p:txBody>
      </p:sp>
      <p:sp>
        <p:nvSpPr>
          <p:cNvPr id="8" name="正方形/長方形 7"/>
          <p:cNvSpPr/>
          <p:nvPr/>
        </p:nvSpPr>
        <p:spPr>
          <a:xfrm>
            <a:off x="318655" y="3582760"/>
            <a:ext cx="8496944" cy="2305104"/>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別に厚生労働大臣が定める基準に適合しているものとして都道府県知事に届け出た指定訪問看護事業所の緩和</a:t>
            </a:r>
            <a:r>
              <a:rPr kumimoji="1" lang="ja-JP" altLang="en-US" dirty="0">
                <a:solidFill>
                  <a:schemeClr val="tx1"/>
                </a:solidFill>
              </a:rPr>
              <a:t>ケア、</a:t>
            </a:r>
            <a:r>
              <a:rPr kumimoji="1" lang="ja-JP" altLang="en-US" dirty="0" smtClean="0">
                <a:solidFill>
                  <a:schemeClr val="tx1"/>
                </a:solidFill>
              </a:rPr>
              <a:t>褥瘡ケア</a:t>
            </a:r>
            <a:r>
              <a:rPr kumimoji="1" lang="ja-JP" altLang="en-US" dirty="0">
                <a:solidFill>
                  <a:schemeClr val="tx1"/>
                </a:solidFill>
              </a:rPr>
              <a:t>又は人工</a:t>
            </a:r>
            <a:r>
              <a:rPr kumimoji="1" lang="ja-JP" altLang="en-US" dirty="0" smtClean="0">
                <a:solidFill>
                  <a:schemeClr val="tx1"/>
                </a:solidFill>
              </a:rPr>
              <a:t>肛門</a:t>
            </a:r>
            <a:r>
              <a:rPr kumimoji="1" lang="ja-JP" altLang="en-US" dirty="0">
                <a:solidFill>
                  <a:schemeClr val="tx1"/>
                </a:solidFill>
              </a:rPr>
              <a:t>ケア</a:t>
            </a:r>
            <a:r>
              <a:rPr kumimoji="1" lang="ja-JP" altLang="en-US" dirty="0" smtClean="0">
                <a:solidFill>
                  <a:schemeClr val="tx1"/>
                </a:solidFill>
              </a:rPr>
              <a:t>及び</a:t>
            </a:r>
            <a:r>
              <a:rPr kumimoji="1" lang="ja-JP" altLang="en-US" dirty="0">
                <a:solidFill>
                  <a:schemeClr val="tx1"/>
                </a:solidFill>
              </a:rPr>
              <a:t>人工</a:t>
            </a:r>
            <a:r>
              <a:rPr kumimoji="1" lang="ja-JP" altLang="en-US" dirty="0" smtClean="0">
                <a:solidFill>
                  <a:schemeClr val="tx1"/>
                </a:solidFill>
              </a:rPr>
              <a:t>膀胱ケア</a:t>
            </a:r>
            <a:r>
              <a:rPr kumimoji="1" lang="ja-JP" altLang="en-US" dirty="0">
                <a:solidFill>
                  <a:schemeClr val="tx1"/>
                </a:solidFill>
              </a:rPr>
              <a:t>に係る専門の研修を受けた</a:t>
            </a:r>
            <a:r>
              <a:rPr kumimoji="1" lang="ja-JP" altLang="en-US" dirty="0" smtClean="0">
                <a:solidFill>
                  <a:schemeClr val="tx1"/>
                </a:solidFill>
              </a:rPr>
              <a:t>看護師又は特定行為研修を修了した看護師が、指定訪問看護の実施に関する計画的な管理を行った場合には、所定単位数に加算する。</a:t>
            </a:r>
            <a:endParaRPr kumimoji="1" lang="ja-JP" altLang="en-US" dirty="0">
              <a:solidFill>
                <a:schemeClr val="tx1"/>
              </a:solidFill>
            </a:endParaRPr>
          </a:p>
        </p:txBody>
      </p:sp>
      <p:sp>
        <p:nvSpPr>
          <p:cNvPr id="9" name="角丸四角形 8"/>
          <p:cNvSpPr/>
          <p:nvPr/>
        </p:nvSpPr>
        <p:spPr>
          <a:xfrm>
            <a:off x="2813783" y="3324140"/>
            <a:ext cx="3456384" cy="517239"/>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算定要件</a:t>
            </a:r>
            <a:endParaRPr kumimoji="1" lang="ja-JP" altLang="en-US" dirty="0">
              <a:solidFill>
                <a:schemeClr val="tx1"/>
              </a:solidFill>
            </a:endParaRPr>
          </a:p>
        </p:txBody>
      </p:sp>
    </p:spTree>
    <p:extLst>
      <p:ext uri="{BB962C8B-B14F-4D97-AF65-F5344CB8AC3E}">
        <p14:creationId xmlns:p14="http://schemas.microsoft.com/office/powerpoint/2010/main" val="230208214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51520" y="143421"/>
            <a:ext cx="8640960" cy="837307"/>
          </a:xfrm>
        </p:spPr>
        <p:txBody>
          <a:bodyPr>
            <a:noAutofit/>
          </a:bodyPr>
          <a:lstStyle/>
          <a:p>
            <a:r>
              <a:rPr lang="ja-JP" altLang="en-US" sz="2800" b="1" dirty="0"/>
              <a:t>訪問系サービス及び短期入所系サービスにおける口腔管理に係る連携の強化</a:t>
            </a:r>
            <a:endParaRPr lang="en-US" sz="28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4</a:t>
            </a:fld>
            <a:endParaRPr kumimoji="1" lang="ja-JP" altLang="en-US" dirty="0"/>
          </a:p>
        </p:txBody>
      </p:sp>
      <p:sp>
        <p:nvSpPr>
          <p:cNvPr id="8" name="コンテンツ プレースホルダー 4"/>
          <p:cNvSpPr txBox="1">
            <a:spLocks/>
          </p:cNvSpPr>
          <p:nvPr/>
        </p:nvSpPr>
        <p:spPr>
          <a:xfrm>
            <a:off x="371631" y="980728"/>
            <a:ext cx="8496944" cy="1080120"/>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600" dirty="0">
                <a:latin typeface="+mn-ea"/>
              </a:rPr>
              <a:t>職員による利用者の口腔の状態の確認によって、歯科専門職による適切な口腔管理の実施につなげる観点から、新たに、口腔連携強化加算を設ける。事業所と歯科専門職の</a:t>
            </a:r>
            <a:r>
              <a:rPr lang="ja-JP" altLang="en-US" sz="1600" dirty="0" smtClean="0">
                <a:latin typeface="+mn-ea"/>
              </a:rPr>
              <a:t>連携下における、「介護</a:t>
            </a:r>
            <a:r>
              <a:rPr lang="ja-JP" altLang="en-US" sz="1600" dirty="0">
                <a:latin typeface="+mn-ea"/>
              </a:rPr>
              <a:t>職員等による口腔衛生</a:t>
            </a:r>
            <a:r>
              <a:rPr lang="ja-JP" altLang="en-US" sz="1600" dirty="0" smtClean="0">
                <a:latin typeface="+mn-ea"/>
              </a:rPr>
              <a:t>状態</a:t>
            </a:r>
            <a:r>
              <a:rPr lang="ja-JP" altLang="en-US" sz="1600" dirty="0">
                <a:latin typeface="+mn-ea"/>
              </a:rPr>
              <a:t>及び口腔機能の評価の実施並びに利用者の同意の下の歯科医療機関及び介護支援専門員への情報</a:t>
            </a:r>
            <a:r>
              <a:rPr lang="ja-JP" altLang="en-US" sz="1600" dirty="0" smtClean="0">
                <a:latin typeface="+mn-ea"/>
              </a:rPr>
              <a:t>提供」を</a:t>
            </a:r>
            <a:r>
              <a:rPr lang="ja-JP" altLang="en-US" sz="1600" dirty="0">
                <a:latin typeface="+mn-ea"/>
              </a:rPr>
              <a:t>評価</a:t>
            </a:r>
            <a:r>
              <a:rPr lang="ja-JP" altLang="en-US" sz="1600" dirty="0" smtClean="0">
                <a:latin typeface="+mn-ea"/>
              </a:rPr>
              <a:t>する加算である。</a:t>
            </a:r>
            <a:endParaRPr lang="en-US" altLang="ja-JP" sz="1600" dirty="0"/>
          </a:p>
        </p:txBody>
      </p:sp>
      <p:sp>
        <p:nvSpPr>
          <p:cNvPr id="9" name="コンテンツ プレースホルダー 4"/>
          <p:cNvSpPr txBox="1">
            <a:spLocks/>
          </p:cNvSpPr>
          <p:nvPr/>
        </p:nvSpPr>
        <p:spPr>
          <a:xfrm>
            <a:off x="361592" y="2132856"/>
            <a:ext cx="8496944" cy="2016224"/>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400" dirty="0" smtClean="0"/>
              <a:t>■算定要件</a:t>
            </a:r>
            <a:endParaRPr lang="en-US" altLang="ja-JP" sz="1400" dirty="0" smtClean="0"/>
          </a:p>
          <a:p>
            <a:pPr marL="400050" lvl="1" indent="0">
              <a:buNone/>
            </a:pPr>
            <a:r>
              <a:rPr lang="ja-JP" altLang="en-US" sz="1400" dirty="0"/>
              <a:t>○ 事業所の従業者が、口腔の健康状態の評価を実施した場合において、利用者の同意を得て、歯科医療機関</a:t>
            </a:r>
            <a:r>
              <a:rPr lang="ja-JP" altLang="en-US" sz="1400" dirty="0" smtClean="0"/>
              <a:t>及び</a:t>
            </a:r>
            <a:r>
              <a:rPr lang="ja-JP" altLang="en-US" sz="1400" dirty="0"/>
              <a:t>介護支援専門員に対し、当該評価の結果を情報提供した場合に、１月に１回に限り所定単位数を加算する。</a:t>
            </a:r>
          </a:p>
          <a:p>
            <a:pPr marL="400050" lvl="1" indent="0">
              <a:buNone/>
            </a:pPr>
            <a:r>
              <a:rPr lang="ja-JP" altLang="en-US" sz="1400" dirty="0"/>
              <a:t>○ 事業所は利用者の口腔の健康状態に係る評価を行うに当たって、診療報酬の歯科点数表区分番号</a:t>
            </a:r>
            <a:r>
              <a:rPr lang="en-US" altLang="ja-JP" sz="1400" dirty="0"/>
              <a:t>C000</a:t>
            </a:r>
            <a:r>
              <a:rPr lang="ja-JP" altLang="en-US" sz="1400" dirty="0"/>
              <a:t>に</a:t>
            </a:r>
            <a:r>
              <a:rPr lang="ja-JP" altLang="en-US" sz="1400" dirty="0" smtClean="0"/>
              <a:t>掲げる</a:t>
            </a:r>
            <a:r>
              <a:rPr lang="ja-JP" altLang="en-US" sz="1400" dirty="0"/>
              <a:t>歯科訪問診療料の算定の実績がある歯科医療機関の歯科医師又は歯科医師の指示を受けた歯科衛生士が、</a:t>
            </a:r>
            <a:r>
              <a:rPr lang="ja-JP" altLang="en-US" sz="1400" dirty="0" smtClean="0"/>
              <a:t>当該</a:t>
            </a:r>
            <a:r>
              <a:rPr lang="ja-JP" altLang="en-US" sz="1400" dirty="0"/>
              <a:t>従業者からの相談等に対応する体制を確保し、その旨を文書等で取り決めていること。</a:t>
            </a:r>
            <a:endParaRPr lang="en-US" altLang="ja-JP" sz="1400" dirty="0" smtClean="0"/>
          </a:p>
        </p:txBody>
      </p:sp>
      <p:pic>
        <p:nvPicPr>
          <p:cNvPr id="4" name="図 3"/>
          <p:cNvPicPr>
            <a:picLocks noChangeAspect="1"/>
          </p:cNvPicPr>
          <p:nvPr/>
        </p:nvPicPr>
        <p:blipFill>
          <a:blip r:embed="rId3"/>
          <a:stretch>
            <a:fillRect/>
          </a:stretch>
        </p:blipFill>
        <p:spPr>
          <a:xfrm>
            <a:off x="107504" y="4221088"/>
            <a:ext cx="8928991" cy="2664296"/>
          </a:xfrm>
          <a:prstGeom prst="rect">
            <a:avLst/>
          </a:prstGeom>
        </p:spPr>
      </p:pic>
    </p:spTree>
    <p:extLst>
      <p:ext uri="{BB962C8B-B14F-4D97-AF65-F5344CB8AC3E}">
        <p14:creationId xmlns:p14="http://schemas.microsoft.com/office/powerpoint/2010/main" val="368006958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3200" b="1" dirty="0" smtClean="0"/>
              <a:t>介護</a:t>
            </a:r>
            <a:r>
              <a:rPr lang="ja-JP" altLang="en-US" sz="3200" b="1" dirty="0"/>
              <a:t>保険施設における口腔衛生管理の強化</a:t>
            </a:r>
            <a:endParaRPr lang="en-US" sz="3200" b="1" dirty="0"/>
          </a:p>
        </p:txBody>
      </p:sp>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6EAAFC-84C7-4BE1-BC5E-CE208EE20C26}" type="slidenum">
              <a:rPr kumimoji="0"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コンテンツ プレースホルダー 4"/>
          <p:cNvSpPr txBox="1">
            <a:spLocks/>
          </p:cNvSpPr>
          <p:nvPr/>
        </p:nvSpPr>
        <p:spPr>
          <a:xfrm>
            <a:off x="323528" y="1052736"/>
            <a:ext cx="8496944" cy="5441316"/>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介護</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保険施設において、事業所の職員による適切な口腔管理等の実施と、歯科専門職による適切な口腔管理に</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つなげる</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観点から、事</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業者に利用者</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の入所時及び入所後の定期的な口腔衛生状態・口腔機能の評価の実施を</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義務付ける。</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300"/>
              </a:spcAft>
              <a:buClrTx/>
              <a:buSzTx/>
              <a:buFont typeface="Arial"/>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〇評価を実施する者</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300"/>
              </a:spcBef>
              <a:spcAft>
                <a:spcPts val="300"/>
              </a:spcAft>
              <a:buClrTx/>
              <a:buSzTx/>
              <a:buFont typeface="Arial"/>
              <a:buNone/>
              <a:tabLst/>
              <a:defRPr/>
            </a:pPr>
            <a:r>
              <a:rPr kumimoji="1" lang="ja-JP" altLang="en-US" sz="1600" b="0" i="0" u="none" strike="noStrike" kern="1200" cap="none" spc="0" normalizeH="0" baseline="0" noProof="0" dirty="0" smtClean="0">
                <a:ln>
                  <a:noFill/>
                </a:ln>
                <a:solidFill>
                  <a:prstClr val="black"/>
                </a:solidFill>
                <a:effectLst/>
                <a:uLnTx/>
                <a:uFillTx/>
                <a:latin typeface="YuGothic-Regular"/>
                <a:ea typeface="游ゴシック" panose="020B0400000000000000" pitchFamily="50" charset="-128"/>
                <a:cs typeface="+mn-cs"/>
              </a:rPr>
              <a:t>・当該</a:t>
            </a:r>
            <a:r>
              <a:rPr kumimoji="1" lang="ja-JP" altLang="en-US" sz="1600" b="0" i="0" u="none" strike="noStrike" kern="1200" cap="none" spc="0" normalizeH="0" baseline="0" noProof="0" dirty="0">
                <a:ln>
                  <a:noFill/>
                </a:ln>
                <a:solidFill>
                  <a:prstClr val="black"/>
                </a:solidFill>
                <a:effectLst/>
                <a:uLnTx/>
                <a:uFillTx/>
                <a:latin typeface="YuGothic-Regular"/>
                <a:ea typeface="游ゴシック" panose="020B0400000000000000" pitchFamily="50" charset="-128"/>
                <a:cs typeface="+mn-cs"/>
              </a:rPr>
              <a:t>施設の</a:t>
            </a:r>
            <a:r>
              <a:rPr kumimoji="1" lang="ja-JP" altLang="en-US" sz="1600" b="0" i="0" u="none" strike="noStrike" kern="1200" cap="none" spc="0" normalizeH="0" baseline="0" noProof="0" dirty="0" smtClean="0">
                <a:ln>
                  <a:noFill/>
                </a:ln>
                <a:solidFill>
                  <a:prstClr val="black"/>
                </a:solidFill>
                <a:effectLst/>
                <a:uLnTx/>
                <a:uFillTx/>
                <a:latin typeface="YuGothic-Regular"/>
                <a:ea typeface="游ゴシック" panose="020B0400000000000000" pitchFamily="50" charset="-128"/>
                <a:cs typeface="+mn-cs"/>
              </a:rPr>
              <a:t>従業者</a:t>
            </a:r>
            <a:endParaRPr kumimoji="1" lang="en-US" altLang="ja-JP" sz="1600" b="0" i="0" u="none" strike="noStrike" kern="1200" cap="none" spc="0" normalizeH="0" baseline="0" noProof="0" dirty="0" smtClean="0">
              <a:ln>
                <a:noFill/>
              </a:ln>
              <a:solidFill>
                <a:prstClr val="black"/>
              </a:solidFill>
              <a:effectLst/>
              <a:uLnTx/>
              <a:uFillTx/>
              <a:latin typeface="YuGothic-Regular"/>
              <a:ea typeface="游ゴシック" panose="020B0400000000000000" pitchFamily="50" charset="-128"/>
              <a:cs typeface="+mn-cs"/>
            </a:endParaRPr>
          </a:p>
          <a:p>
            <a:pPr marL="0" marR="0" lvl="0" indent="0" algn="l" defTabSz="457200" rtl="0" eaLnBrk="1" fontAlgn="auto" latinLnBrk="0" hangingPunct="1">
              <a:lnSpc>
                <a:spcPct val="100000"/>
              </a:lnSpc>
              <a:spcBef>
                <a:spcPts val="300"/>
              </a:spcBef>
              <a:spcAft>
                <a:spcPts val="300"/>
              </a:spcAft>
              <a:buClrTx/>
              <a:buSzTx/>
              <a:buFont typeface="Arial"/>
              <a:buNone/>
              <a:tabLst/>
              <a:defRPr/>
            </a:pPr>
            <a:r>
              <a:rPr kumimoji="1" lang="ja-JP" altLang="en-US" sz="1600" b="0" i="0" u="none" strike="noStrike" kern="1200" cap="none" spc="0" normalizeH="0" baseline="0" noProof="0" dirty="0" smtClean="0">
                <a:ln>
                  <a:noFill/>
                </a:ln>
                <a:solidFill>
                  <a:prstClr val="black"/>
                </a:solidFill>
                <a:effectLst/>
                <a:uLnTx/>
                <a:uFillTx/>
                <a:latin typeface="YuGothic-Regular"/>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YuGothic-Regular"/>
                <a:ea typeface="游ゴシック" panose="020B0400000000000000" pitchFamily="50" charset="-128"/>
                <a:cs typeface="+mn-cs"/>
              </a:rPr>
              <a:t>歯科</a:t>
            </a:r>
            <a:r>
              <a:rPr kumimoji="1" lang="ja-JP" altLang="en-US" sz="1600" b="0" i="0" u="none" strike="noStrike" kern="1200" cap="none" spc="0" normalizeH="0" baseline="0" noProof="0" dirty="0" smtClean="0">
                <a:ln>
                  <a:noFill/>
                </a:ln>
                <a:solidFill>
                  <a:prstClr val="black"/>
                </a:solidFill>
                <a:effectLst/>
                <a:uLnTx/>
                <a:uFillTx/>
                <a:latin typeface="YuGothic-Regular"/>
                <a:ea typeface="游ゴシック" panose="020B0400000000000000" pitchFamily="50" charset="-128"/>
                <a:cs typeface="+mn-cs"/>
              </a:rPr>
              <a:t>医師</a:t>
            </a:r>
            <a:endParaRPr kumimoji="1" lang="en-US" altLang="ja-JP" sz="1600" b="0" i="0" u="none" strike="noStrike" kern="1200" cap="none" spc="0" normalizeH="0" baseline="0" noProof="0" dirty="0" smtClean="0">
              <a:ln>
                <a:noFill/>
              </a:ln>
              <a:solidFill>
                <a:prstClr val="black"/>
              </a:solidFill>
              <a:effectLst/>
              <a:uLnTx/>
              <a:uFillTx/>
              <a:latin typeface="YuGothic-Regular"/>
              <a:ea typeface="游ゴシック" panose="020B0400000000000000" pitchFamily="50" charset="-128"/>
              <a:cs typeface="+mn-cs"/>
            </a:endParaRPr>
          </a:p>
          <a:p>
            <a:pPr marL="0" marR="0" lvl="0" indent="0" algn="l" defTabSz="457200" rtl="0" eaLnBrk="1" fontAlgn="auto" latinLnBrk="0" hangingPunct="1">
              <a:lnSpc>
                <a:spcPct val="100000"/>
              </a:lnSpc>
              <a:spcBef>
                <a:spcPts val="300"/>
              </a:spcBef>
              <a:spcAft>
                <a:spcPts val="300"/>
              </a:spcAft>
              <a:buClrTx/>
              <a:buSzTx/>
              <a:buFont typeface="Arial"/>
              <a:buNone/>
              <a:tabLst/>
              <a:defRPr/>
            </a:pPr>
            <a:r>
              <a:rPr kumimoji="1" lang="ja-JP" altLang="en-US" sz="1600" b="0" i="0" u="none" strike="noStrike" kern="1200" cap="none" spc="0" normalizeH="0" baseline="0" noProof="0" dirty="0">
                <a:ln>
                  <a:noFill/>
                </a:ln>
                <a:solidFill>
                  <a:prstClr val="black"/>
                </a:solidFill>
                <a:effectLst/>
                <a:uLnTx/>
                <a:uFillTx/>
                <a:latin typeface="YuGothic-Regular"/>
                <a:ea typeface="游ゴシック" panose="020B0400000000000000" pitchFamily="50" charset="-128"/>
                <a:cs typeface="+mn-cs"/>
              </a:rPr>
              <a:t>・歯科医師の指示を受けた歯科</a:t>
            </a:r>
            <a:r>
              <a:rPr kumimoji="1" lang="ja-JP" altLang="en-US" sz="1600" b="0" i="0" u="none" strike="noStrike" kern="1200" cap="none" spc="0" normalizeH="0" baseline="0" noProof="0" dirty="0" smtClean="0">
                <a:ln>
                  <a:noFill/>
                </a:ln>
                <a:solidFill>
                  <a:prstClr val="black"/>
                </a:solidFill>
                <a:effectLst/>
                <a:uLnTx/>
                <a:uFillTx/>
                <a:latin typeface="YuGothic-Regular"/>
                <a:ea typeface="游ゴシック" panose="020B0400000000000000" pitchFamily="50" charset="-128"/>
                <a:cs typeface="+mn-cs"/>
              </a:rPr>
              <a:t>衛生士</a:t>
            </a:r>
            <a:endParaRPr kumimoji="1" lang="en-US" altLang="ja-JP" sz="1600" b="0" i="0" u="none" strike="noStrike" kern="1200" cap="none" spc="0" normalizeH="0" baseline="0" noProof="0" dirty="0" smtClean="0">
              <a:ln>
                <a:noFill/>
              </a:ln>
              <a:solidFill>
                <a:prstClr val="black"/>
              </a:solidFill>
              <a:effectLst/>
              <a:uLnTx/>
              <a:uFillTx/>
              <a:latin typeface="YuGothic-Regular"/>
              <a:ea typeface="游ゴシック" panose="020B0400000000000000" pitchFamily="50" charset="-128"/>
              <a:cs typeface="+mn-cs"/>
            </a:endParaRPr>
          </a:p>
          <a:p>
            <a:pPr marL="0" marR="0" lvl="0" indent="0" algn="l" defTabSz="457200" rtl="0" eaLnBrk="1" fontAlgn="auto" latinLnBrk="0" hangingPunct="1">
              <a:lnSpc>
                <a:spcPct val="100000"/>
              </a:lnSpc>
              <a:spcBef>
                <a:spcPts val="300"/>
              </a:spcBef>
              <a:spcAft>
                <a:spcPts val="300"/>
              </a:spcAft>
              <a:buClrTx/>
              <a:buSzTx/>
              <a:buFont typeface="Arial"/>
              <a:buNone/>
              <a:tabLst/>
              <a:defRPr/>
            </a:pPr>
            <a:endParaRPr kumimoji="1" lang="en-US" altLang="ja-JP" sz="1600" b="0" i="0" u="none" strike="noStrike" kern="1200" cap="none" spc="0" normalizeH="0" baseline="0" noProof="0" dirty="0">
              <a:ln>
                <a:noFill/>
              </a:ln>
              <a:solidFill>
                <a:prstClr val="black"/>
              </a:solidFill>
              <a:effectLst/>
              <a:uLnTx/>
              <a:uFillTx/>
              <a:latin typeface="YuGothic-Regular"/>
              <a:ea typeface="游ゴシック" panose="020B0400000000000000" pitchFamily="50" charset="-128"/>
              <a:cs typeface="+mn-cs"/>
            </a:endParaRPr>
          </a:p>
          <a:p>
            <a:pPr marL="0" marR="0" lvl="0" indent="0" algn="l" defTabSz="457200" rtl="0" eaLnBrk="1" fontAlgn="auto" latinLnBrk="0" hangingPunct="1">
              <a:lnSpc>
                <a:spcPct val="100000"/>
              </a:lnSpc>
              <a:spcBef>
                <a:spcPts val="300"/>
              </a:spcBef>
              <a:spcAft>
                <a:spcPts val="300"/>
              </a:spcAft>
              <a:buClrTx/>
              <a:buSzTx/>
              <a:buFont typeface="Arial"/>
              <a:buNone/>
              <a:tabLst/>
              <a:defRPr/>
            </a:pPr>
            <a:r>
              <a:rPr kumimoji="1" lang="ja-JP" altLang="en-US" sz="1600" b="0" i="0" u="none" strike="noStrike" kern="1200" cap="none" spc="0" normalizeH="0" baseline="0" noProof="0" dirty="0">
                <a:ln>
                  <a:noFill/>
                </a:ln>
                <a:solidFill>
                  <a:prstClr val="black"/>
                </a:solidFill>
                <a:effectLst/>
                <a:uLnTx/>
                <a:uFillTx/>
                <a:latin typeface="YuGothic-Regular"/>
                <a:ea typeface="游ゴシック" panose="020B0400000000000000" pitchFamily="50" charset="-128"/>
                <a:cs typeface="+mn-cs"/>
              </a:rPr>
              <a:t>〇評価の実施</a:t>
            </a:r>
            <a:r>
              <a:rPr kumimoji="1" lang="ja-JP" altLang="en-US" sz="1600" b="0" i="0" u="none" strike="noStrike" kern="1200" cap="none" spc="0" normalizeH="0" baseline="0" noProof="0" dirty="0" smtClean="0">
                <a:ln>
                  <a:noFill/>
                </a:ln>
                <a:solidFill>
                  <a:prstClr val="black"/>
                </a:solidFill>
                <a:effectLst/>
                <a:uLnTx/>
                <a:uFillTx/>
                <a:latin typeface="YuGothic-Regular"/>
                <a:ea typeface="游ゴシック" panose="020B0400000000000000" pitchFamily="50" charset="-128"/>
                <a:cs typeface="+mn-cs"/>
              </a:rPr>
              <a:t>時期</a:t>
            </a:r>
            <a:endParaRPr kumimoji="1" lang="en-US" altLang="ja-JP" sz="1600" b="0" i="0" u="none" strike="noStrike" kern="1200" cap="none" spc="0" normalizeH="0" baseline="0" noProof="0" dirty="0" smtClean="0">
              <a:ln>
                <a:noFill/>
              </a:ln>
              <a:solidFill>
                <a:prstClr val="black"/>
              </a:solidFill>
              <a:effectLst/>
              <a:uLnTx/>
              <a:uFillTx/>
              <a:latin typeface="YuGothic-Regular"/>
              <a:ea typeface="游ゴシック" panose="020B0400000000000000" pitchFamily="50" charset="-128"/>
              <a:cs typeface="+mn-cs"/>
            </a:endParaRPr>
          </a:p>
          <a:p>
            <a:pPr marL="0" marR="0" lvl="0" indent="0" algn="l" defTabSz="457200" rtl="0" eaLnBrk="1" fontAlgn="auto" latinLnBrk="0" hangingPunct="1">
              <a:lnSpc>
                <a:spcPct val="100000"/>
              </a:lnSpc>
              <a:spcBef>
                <a:spcPts val="300"/>
              </a:spcBef>
              <a:spcAft>
                <a:spcPts val="300"/>
              </a:spcAft>
              <a:buClrTx/>
              <a:buSzTx/>
              <a:buFont typeface="Arial"/>
              <a:buNone/>
              <a:tabLst/>
              <a:defRPr/>
            </a:pPr>
            <a:r>
              <a:rPr kumimoji="1" lang="ja-JP" altLang="en-US" sz="1600" b="0" i="0" u="none" strike="noStrike" kern="1200" cap="none" spc="0" normalizeH="0" baseline="0" noProof="0" dirty="0">
                <a:ln>
                  <a:noFill/>
                </a:ln>
                <a:solidFill>
                  <a:prstClr val="black"/>
                </a:solidFill>
                <a:effectLst/>
                <a:uLnTx/>
                <a:uFillTx/>
                <a:latin typeface="YuGothic-Regular"/>
                <a:ea typeface="游ゴシック" panose="020B0400000000000000" pitchFamily="50" charset="-128"/>
                <a:cs typeface="+mn-cs"/>
              </a:rPr>
              <a:t>・施設入所時及び入所後月に１回</a:t>
            </a:r>
            <a:r>
              <a:rPr kumimoji="1" lang="ja-JP" altLang="en-US" sz="1600" b="0" i="0" u="none" strike="noStrike" kern="1200" cap="none" spc="0" normalizeH="0" baseline="0" noProof="0" dirty="0" smtClean="0">
                <a:ln>
                  <a:noFill/>
                </a:ln>
                <a:solidFill>
                  <a:prstClr val="black"/>
                </a:solidFill>
                <a:effectLst/>
                <a:uLnTx/>
                <a:uFillTx/>
                <a:latin typeface="YuGothic-Regular"/>
                <a:ea typeface="游ゴシック" panose="020B0400000000000000" pitchFamily="50" charset="-128"/>
                <a:cs typeface="+mn-cs"/>
              </a:rPr>
              <a:t>程度</a:t>
            </a:r>
            <a:endParaRPr kumimoji="1" lang="en-US" altLang="ja-JP" sz="1600" b="0" i="0" u="none" strike="noStrike" kern="1200" cap="none" spc="0" normalizeH="0" baseline="0" noProof="0" dirty="0" smtClean="0">
              <a:ln>
                <a:noFill/>
              </a:ln>
              <a:solidFill>
                <a:prstClr val="black"/>
              </a:solidFill>
              <a:effectLst/>
              <a:uLnTx/>
              <a:uFillTx/>
              <a:latin typeface="YuGothic-Regular"/>
              <a:ea typeface="游ゴシック" panose="020B0400000000000000" pitchFamily="50" charset="-128"/>
              <a:cs typeface="+mn-cs"/>
            </a:endParaRPr>
          </a:p>
          <a:p>
            <a:pPr marL="0" marR="0" lvl="0" indent="0" algn="l" defTabSz="457200" rtl="0" eaLnBrk="1" fontAlgn="auto" latinLnBrk="0" hangingPunct="1">
              <a:lnSpc>
                <a:spcPct val="100000"/>
              </a:lnSpc>
              <a:spcBef>
                <a:spcPts val="300"/>
              </a:spcBef>
              <a:spcAft>
                <a:spcPts val="300"/>
              </a:spcAft>
              <a:buClrTx/>
              <a:buSzTx/>
              <a:buFont typeface="Arial"/>
              <a:buNone/>
              <a:tabLst/>
              <a:defRPr/>
            </a:pPr>
            <a:endParaRPr kumimoji="1" lang="en-US" altLang="ja-JP" sz="1600" b="0" i="0" u="none" strike="noStrike" kern="1200" cap="none" spc="0" normalizeH="0" baseline="0" noProof="0" dirty="0" smtClean="0">
              <a:ln>
                <a:noFill/>
              </a:ln>
              <a:solidFill>
                <a:prstClr val="black"/>
              </a:solidFill>
              <a:effectLst/>
              <a:uLnTx/>
              <a:uFillTx/>
              <a:latin typeface="YuGothic-Regular"/>
              <a:ea typeface="游ゴシック" panose="020B0400000000000000" pitchFamily="50" charset="-128"/>
              <a:cs typeface="+mn-cs"/>
            </a:endParaRPr>
          </a:p>
          <a:p>
            <a:pPr marL="0" marR="0" lvl="0" indent="0" algn="l" defTabSz="457200" rtl="0" eaLnBrk="1" fontAlgn="auto" latinLnBrk="0" hangingPunct="1">
              <a:lnSpc>
                <a:spcPct val="100000"/>
              </a:lnSpc>
              <a:spcBef>
                <a:spcPts val="300"/>
              </a:spcBef>
              <a:spcAft>
                <a:spcPts val="300"/>
              </a:spcAft>
              <a:buClrTx/>
              <a:buSzTx/>
              <a:buFont typeface="Arial"/>
              <a:buNone/>
              <a:tabLst/>
              <a:defRPr/>
            </a:pPr>
            <a:r>
              <a:rPr kumimoji="1" lang="ja-JP" altLang="en-US" sz="1600" b="0" i="0" u="none" strike="noStrike" kern="1200" cap="none" spc="0" normalizeH="0" baseline="0" noProof="0" dirty="0" smtClean="0">
                <a:ln>
                  <a:noFill/>
                </a:ln>
                <a:solidFill>
                  <a:prstClr val="black"/>
                </a:solidFill>
                <a:effectLst/>
                <a:uLnTx/>
                <a:uFillTx/>
                <a:latin typeface="YuGothic-Regular"/>
                <a:ea typeface="游ゴシック" panose="020B0400000000000000" pitchFamily="50" charset="-128"/>
                <a:cs typeface="+mn-cs"/>
              </a:rPr>
              <a:t>〇留意点</a:t>
            </a:r>
            <a:endParaRPr kumimoji="1" lang="en-US" altLang="ja-JP" sz="1600" b="0" i="0" u="none" strike="noStrike" kern="1200" cap="none" spc="0" normalizeH="0" baseline="0" noProof="0" dirty="0" smtClean="0">
              <a:ln>
                <a:noFill/>
              </a:ln>
              <a:solidFill>
                <a:prstClr val="black"/>
              </a:solidFill>
              <a:effectLst/>
              <a:uLnTx/>
              <a:uFillTx/>
              <a:latin typeface="YuGothic-Regular"/>
              <a:ea typeface="游ゴシック" panose="020B0400000000000000" pitchFamily="50" charset="-128"/>
              <a:cs typeface="+mn-cs"/>
            </a:endParaRPr>
          </a:p>
          <a:p>
            <a:pPr marL="0" marR="0" lvl="0" indent="0" algn="l" defTabSz="457200" rtl="0" eaLnBrk="1" fontAlgn="auto" latinLnBrk="0" hangingPunct="1">
              <a:lnSpc>
                <a:spcPct val="100000"/>
              </a:lnSpc>
              <a:spcBef>
                <a:spcPts val="300"/>
              </a:spcBef>
              <a:spcAft>
                <a:spcPts val="300"/>
              </a:spcAft>
              <a:buClrTx/>
              <a:buSzTx/>
              <a:buFont typeface="Arial"/>
              <a:buNone/>
              <a:tabLst/>
              <a:defRPr/>
            </a:pPr>
            <a:r>
              <a:rPr kumimoji="1" lang="ja-JP" altLang="en-US" sz="1600" b="0" i="0" u="none" strike="noStrike" kern="1200" cap="none" spc="0" normalizeH="0" baseline="0" noProof="0" dirty="0" smtClean="0">
                <a:ln>
                  <a:noFill/>
                </a:ln>
                <a:solidFill>
                  <a:prstClr val="black"/>
                </a:solidFill>
                <a:effectLst/>
                <a:uLnTx/>
                <a:uFillTx/>
                <a:latin typeface="YuGothic-Regular"/>
                <a:ea typeface="游ゴシック" panose="020B0400000000000000" pitchFamily="50" charset="-128"/>
                <a:cs typeface="+mn-cs"/>
              </a:rPr>
              <a:t>・歯科</a:t>
            </a:r>
            <a:r>
              <a:rPr kumimoji="1" lang="ja-JP" altLang="en-US" sz="1600" b="0" i="0" u="none" strike="noStrike" kern="1200" cap="none" spc="0" normalizeH="0" baseline="0" noProof="0" dirty="0">
                <a:ln>
                  <a:noFill/>
                </a:ln>
                <a:solidFill>
                  <a:prstClr val="black"/>
                </a:solidFill>
                <a:effectLst/>
                <a:uLnTx/>
                <a:uFillTx/>
                <a:latin typeface="YuGothic-Regular"/>
                <a:ea typeface="游ゴシック" panose="020B0400000000000000" pitchFamily="50" charset="-128"/>
                <a:cs typeface="+mn-cs"/>
              </a:rPr>
              <a:t>医師若しくは歯科医師の指示を受けた歯科</a:t>
            </a:r>
            <a:r>
              <a:rPr kumimoji="1" lang="ja-JP" altLang="en-US" sz="1600" b="0" i="0" u="none" strike="noStrike" kern="1200" cap="none" spc="0" normalizeH="0" baseline="0" noProof="0" dirty="0" smtClean="0">
                <a:ln>
                  <a:noFill/>
                </a:ln>
                <a:solidFill>
                  <a:prstClr val="black"/>
                </a:solidFill>
                <a:effectLst/>
                <a:uLnTx/>
                <a:uFillTx/>
                <a:latin typeface="YuGothic-Regular"/>
                <a:ea typeface="游ゴシック" panose="020B0400000000000000" pitchFamily="50" charset="-128"/>
                <a:cs typeface="+mn-cs"/>
              </a:rPr>
              <a:t>衛生士は、技術的</a:t>
            </a:r>
            <a:r>
              <a:rPr kumimoji="1" lang="ja-JP" altLang="en-US" sz="1600" b="0" i="0" u="none" strike="noStrike" kern="1200" cap="none" spc="0" normalizeH="0" baseline="0" noProof="0" dirty="0">
                <a:ln>
                  <a:noFill/>
                </a:ln>
                <a:solidFill>
                  <a:prstClr val="black"/>
                </a:solidFill>
                <a:effectLst/>
                <a:uLnTx/>
                <a:uFillTx/>
                <a:latin typeface="YuGothic-Regular"/>
                <a:ea typeface="游ゴシック" panose="020B0400000000000000" pitchFamily="50" charset="-128"/>
                <a:cs typeface="+mn-cs"/>
              </a:rPr>
              <a:t>助言若しくは指導又は口腔の健康状態の評価を</a:t>
            </a:r>
            <a:r>
              <a:rPr kumimoji="1" lang="ja-JP" altLang="en-US" sz="1600" b="0" i="0" u="none" strike="noStrike" kern="1200" cap="none" spc="0" normalizeH="0" baseline="0" noProof="0" dirty="0" smtClean="0">
                <a:ln>
                  <a:noFill/>
                </a:ln>
                <a:solidFill>
                  <a:prstClr val="black"/>
                </a:solidFill>
                <a:effectLst/>
                <a:uLnTx/>
                <a:uFillTx/>
                <a:latin typeface="YuGothic-Regular"/>
                <a:ea typeface="游ゴシック" panose="020B0400000000000000" pitchFamily="50" charset="-128"/>
                <a:cs typeface="+mn-cs"/>
              </a:rPr>
              <a:t>行うことができる。ただしその場合、当該</a:t>
            </a:r>
            <a:r>
              <a:rPr kumimoji="1" lang="ja-JP" altLang="en-US" sz="1600" b="0" i="0" u="none" strike="noStrike" kern="1200" cap="none" spc="0" normalizeH="0" baseline="0" noProof="0" dirty="0">
                <a:ln>
                  <a:noFill/>
                </a:ln>
                <a:solidFill>
                  <a:prstClr val="black"/>
                </a:solidFill>
                <a:effectLst/>
                <a:uLnTx/>
                <a:uFillTx/>
                <a:latin typeface="YuGothic-Regular"/>
                <a:ea typeface="游ゴシック" panose="020B0400000000000000" pitchFamily="50" charset="-128"/>
                <a:cs typeface="+mn-cs"/>
              </a:rPr>
              <a:t>施設との連携について、実施事項等を文書等で</a:t>
            </a:r>
            <a:r>
              <a:rPr kumimoji="1" lang="ja-JP" altLang="en-US" sz="1600" b="0" i="0" u="none" strike="noStrike" kern="1200" cap="none" spc="0" normalizeH="0" baseline="0" noProof="0" dirty="0" smtClean="0">
                <a:ln>
                  <a:noFill/>
                </a:ln>
                <a:solidFill>
                  <a:prstClr val="black"/>
                </a:solidFill>
                <a:effectLst/>
                <a:uLnTx/>
                <a:uFillTx/>
                <a:latin typeface="YuGothic-Regular"/>
                <a:ea typeface="游ゴシック" panose="020B0400000000000000" pitchFamily="50" charset="-128"/>
                <a:cs typeface="+mn-cs"/>
              </a:rPr>
              <a:t>取り決めておく必要がある。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963109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3200" b="1" dirty="0" smtClean="0"/>
              <a:t>介護</a:t>
            </a:r>
            <a:r>
              <a:rPr lang="ja-JP" altLang="en-US" sz="3200" b="1" dirty="0"/>
              <a:t>保険施設における口腔衛生管理の強化</a:t>
            </a:r>
            <a:endParaRPr lang="en-US" sz="3200" b="1" dirty="0"/>
          </a:p>
        </p:txBody>
      </p:sp>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6EAAFC-84C7-4BE1-BC5E-CE208EE20C26}" type="slidenum">
              <a:rPr kumimoji="0"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コンテンツ プレースホルダー 4"/>
          <p:cNvSpPr txBox="1">
            <a:spLocks/>
          </p:cNvSpPr>
          <p:nvPr/>
        </p:nvSpPr>
        <p:spPr>
          <a:xfrm>
            <a:off x="107504" y="1052736"/>
            <a:ext cx="8928992" cy="5441316"/>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5" name="図 4"/>
          <p:cNvPicPr>
            <a:picLocks noChangeAspect="1"/>
          </p:cNvPicPr>
          <p:nvPr/>
        </p:nvPicPr>
        <p:blipFill>
          <a:blip r:embed="rId3"/>
          <a:stretch>
            <a:fillRect/>
          </a:stretch>
        </p:blipFill>
        <p:spPr>
          <a:xfrm>
            <a:off x="127874" y="2110476"/>
            <a:ext cx="8884881" cy="3319650"/>
          </a:xfrm>
          <a:prstGeom prst="rect">
            <a:avLst/>
          </a:prstGeom>
        </p:spPr>
      </p:pic>
    </p:spTree>
    <p:extLst>
      <p:ext uri="{BB962C8B-B14F-4D97-AF65-F5344CB8AC3E}">
        <p14:creationId xmlns:p14="http://schemas.microsoft.com/office/powerpoint/2010/main" val="29131865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476672"/>
            <a:ext cx="8134672" cy="1112838"/>
          </a:xfrm>
        </p:spPr>
        <p:txBody>
          <a:bodyPr>
            <a:noAutofit/>
          </a:bodyPr>
          <a:lstStyle/>
          <a:p>
            <a:r>
              <a:rPr lang="ja-JP" altLang="en-US" sz="4000" b="1" dirty="0"/>
              <a:t>ユニットケア施設管理者研修の努力義務化</a:t>
            </a:r>
            <a:endParaRPr lang="en-US" sz="28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7</a:t>
            </a:fld>
            <a:endParaRPr kumimoji="1" lang="ja-JP" altLang="en-US" dirty="0"/>
          </a:p>
        </p:txBody>
      </p:sp>
      <p:sp>
        <p:nvSpPr>
          <p:cNvPr id="7" name="コンテンツ プレースホルダー 4"/>
          <p:cNvSpPr txBox="1">
            <a:spLocks/>
          </p:cNvSpPr>
          <p:nvPr/>
        </p:nvSpPr>
        <p:spPr>
          <a:xfrm>
            <a:off x="323528" y="1988840"/>
            <a:ext cx="8496944" cy="2880320"/>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r>
              <a:rPr lang="ja-JP" altLang="en-US" sz="2400" dirty="0"/>
              <a:t>ユニットケアの質の向上の観点から、個室ユニット型施設の管理者は、ユニットケア施設管理者研修を受講</a:t>
            </a:r>
            <a:r>
              <a:rPr lang="ja-JP" altLang="en-US" sz="2400" dirty="0" smtClean="0"/>
              <a:t>するよう努めなければならない。</a:t>
            </a:r>
            <a:endParaRPr lang="en-US" altLang="ja-JP" sz="2400" dirty="0"/>
          </a:p>
        </p:txBody>
      </p:sp>
    </p:spTree>
    <p:extLst>
      <p:ext uri="{BB962C8B-B14F-4D97-AF65-F5344CB8AC3E}">
        <p14:creationId xmlns:p14="http://schemas.microsoft.com/office/powerpoint/2010/main" val="148088611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2800" b="1" dirty="0"/>
              <a:t>リハビリテーション・個別機能訓練、口腔管理、栄養管理に</a:t>
            </a:r>
            <a:r>
              <a:rPr lang="ja-JP" altLang="en-US" sz="2800" b="1" dirty="0" smtClean="0"/>
              <a:t>係る一体的</a:t>
            </a:r>
            <a:r>
              <a:rPr lang="ja-JP" altLang="en-US" sz="2800" b="1" dirty="0"/>
              <a:t>計画書の見直し</a:t>
            </a:r>
            <a:endParaRPr lang="en-US" sz="28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8</a:t>
            </a:fld>
            <a:endParaRPr kumimoji="1" lang="ja-JP" altLang="en-US" dirty="0"/>
          </a:p>
        </p:txBody>
      </p:sp>
      <p:sp>
        <p:nvSpPr>
          <p:cNvPr id="4" name="正方形/長方形 3"/>
          <p:cNvSpPr/>
          <p:nvPr/>
        </p:nvSpPr>
        <p:spPr>
          <a:xfrm>
            <a:off x="324660" y="1484784"/>
            <a:ext cx="8496944" cy="2232248"/>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a:p>
            <a:r>
              <a:rPr kumimoji="1" lang="ja-JP" altLang="en-US" dirty="0">
                <a:solidFill>
                  <a:schemeClr val="tx1"/>
                </a:solidFill>
              </a:rPr>
              <a:t>リハビリテーション</a:t>
            </a:r>
            <a:r>
              <a:rPr kumimoji="1" lang="ja-JP" altLang="en-US" dirty="0" smtClean="0">
                <a:solidFill>
                  <a:schemeClr val="tx1"/>
                </a:solidFill>
              </a:rPr>
              <a:t>・個別機能</a:t>
            </a:r>
            <a:r>
              <a:rPr kumimoji="1" lang="ja-JP" altLang="en-US" dirty="0">
                <a:solidFill>
                  <a:schemeClr val="tx1"/>
                </a:solidFill>
              </a:rPr>
              <a:t>訓練、口腔管理、栄養管理</a:t>
            </a:r>
            <a:r>
              <a:rPr kumimoji="1" lang="ja-JP" altLang="en-US" dirty="0" smtClean="0">
                <a:solidFill>
                  <a:schemeClr val="tx1"/>
                </a:solidFill>
              </a:rPr>
              <a:t>の一体的</a:t>
            </a:r>
            <a:r>
              <a:rPr kumimoji="1" lang="ja-JP" altLang="en-US" dirty="0">
                <a:solidFill>
                  <a:schemeClr val="tx1"/>
                </a:solidFill>
              </a:rPr>
              <a:t>取り組みを</a:t>
            </a:r>
            <a:r>
              <a:rPr kumimoji="1" lang="ja-JP" altLang="en-US" dirty="0" smtClean="0">
                <a:solidFill>
                  <a:schemeClr val="tx1"/>
                </a:solidFill>
              </a:rPr>
              <a:t>推進</a:t>
            </a:r>
            <a:r>
              <a:rPr kumimoji="1" lang="ja-JP" altLang="en-US" dirty="0">
                <a:solidFill>
                  <a:schemeClr val="tx1"/>
                </a:solidFill>
              </a:rPr>
              <a:t>し</a:t>
            </a:r>
            <a:r>
              <a:rPr kumimoji="1" lang="ja-JP" altLang="en-US" dirty="0" smtClean="0">
                <a:solidFill>
                  <a:schemeClr val="tx1"/>
                </a:solidFill>
              </a:rPr>
              <a:t>、自立支援・重症化防止を進める観点から、リハビリテーション・個別機能訓練、口腔管理、栄養管理に係る一体的計画書の見直し</a:t>
            </a:r>
            <a:endParaRPr kumimoji="1" lang="ja-JP" altLang="en-US" dirty="0">
              <a:solidFill>
                <a:schemeClr val="tx1"/>
              </a:solidFill>
            </a:endParaRPr>
          </a:p>
        </p:txBody>
      </p:sp>
      <p:sp>
        <p:nvSpPr>
          <p:cNvPr id="5" name="正方形/長方形 4"/>
          <p:cNvSpPr/>
          <p:nvPr/>
        </p:nvSpPr>
        <p:spPr>
          <a:xfrm>
            <a:off x="291836" y="4237038"/>
            <a:ext cx="8496944" cy="1705877"/>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リハビリテーション・個別機能訓練、口腔管理、栄養管理に係る一体的計画書について、記載項目を整理するとともに、他の様式における</a:t>
            </a:r>
            <a:r>
              <a:rPr kumimoji="1" lang="en-US" altLang="ja-JP" dirty="0" smtClean="0">
                <a:solidFill>
                  <a:schemeClr val="tx1"/>
                </a:solidFill>
              </a:rPr>
              <a:t>LIFE</a:t>
            </a:r>
            <a:r>
              <a:rPr kumimoji="1" lang="ja-JP" altLang="en-US" dirty="0" smtClean="0">
                <a:solidFill>
                  <a:schemeClr val="tx1"/>
                </a:solidFill>
              </a:rPr>
              <a:t>提出項目を踏まえた様式に見直し</a:t>
            </a:r>
            <a:endParaRPr kumimoji="1" lang="ja-JP" altLang="en-US" dirty="0">
              <a:solidFill>
                <a:schemeClr val="tx1"/>
              </a:solidFill>
            </a:endParaRPr>
          </a:p>
        </p:txBody>
      </p:sp>
      <p:sp>
        <p:nvSpPr>
          <p:cNvPr id="8" name="角丸四角形 7"/>
          <p:cNvSpPr/>
          <p:nvPr/>
        </p:nvSpPr>
        <p:spPr>
          <a:xfrm>
            <a:off x="2987824" y="1184252"/>
            <a:ext cx="2952328" cy="432048"/>
          </a:xfrm>
          <a:prstGeom prst="round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概要</a:t>
            </a:r>
            <a:endParaRPr kumimoji="1" lang="ja-JP" altLang="en-US" dirty="0">
              <a:solidFill>
                <a:schemeClr val="tx1"/>
              </a:solidFill>
            </a:endParaRPr>
          </a:p>
        </p:txBody>
      </p:sp>
      <p:sp>
        <p:nvSpPr>
          <p:cNvPr id="9" name="角丸四角形 8"/>
          <p:cNvSpPr/>
          <p:nvPr/>
        </p:nvSpPr>
        <p:spPr>
          <a:xfrm>
            <a:off x="2970878" y="4070783"/>
            <a:ext cx="2952328" cy="432048"/>
          </a:xfrm>
          <a:prstGeom prst="round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詳細</a:t>
            </a:r>
            <a:endParaRPr kumimoji="1" lang="ja-JP" altLang="en-US" dirty="0">
              <a:solidFill>
                <a:schemeClr val="tx1"/>
              </a:solidFill>
            </a:endParaRPr>
          </a:p>
        </p:txBody>
      </p:sp>
    </p:spTree>
    <p:extLst>
      <p:ext uri="{BB962C8B-B14F-4D97-AF65-F5344CB8AC3E}">
        <p14:creationId xmlns:p14="http://schemas.microsoft.com/office/powerpoint/2010/main" val="38485417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96035" y="4347283"/>
            <a:ext cx="5373786" cy="2178061"/>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・入浴介助を適切に行うことができる人員及び設備を有して行われる入浴介助であること</a:t>
            </a:r>
            <a:r>
              <a:rPr kumimoji="1" lang="ja-JP" altLang="en-US" dirty="0" smtClean="0">
                <a:solidFill>
                  <a:schemeClr val="tx1"/>
                </a:solidFill>
              </a:rPr>
              <a:t>。</a:t>
            </a:r>
            <a:endParaRPr kumimoji="1" lang="en-US" altLang="ja-JP" dirty="0" smtClean="0">
              <a:solidFill>
                <a:schemeClr val="tx1"/>
              </a:solidFill>
            </a:endParaRPr>
          </a:p>
          <a:p>
            <a:endParaRPr kumimoji="1" lang="ja-JP" altLang="en-US" dirty="0">
              <a:solidFill>
                <a:schemeClr val="tx1"/>
              </a:solidFill>
            </a:endParaRPr>
          </a:p>
          <a:p>
            <a:r>
              <a:rPr kumimoji="1" lang="ja-JP" altLang="en-US" dirty="0" smtClean="0">
                <a:solidFill>
                  <a:schemeClr val="tx1"/>
                </a:solidFill>
              </a:rPr>
              <a:t>・</a:t>
            </a:r>
            <a:r>
              <a:rPr kumimoji="1" lang="ja-JP" altLang="en-US" dirty="0" smtClean="0">
                <a:solidFill>
                  <a:srgbClr val="FF0000"/>
                </a:solidFill>
              </a:rPr>
              <a:t>入浴</a:t>
            </a:r>
            <a:r>
              <a:rPr kumimoji="1" lang="ja-JP" altLang="en-US" dirty="0">
                <a:solidFill>
                  <a:srgbClr val="FF0000"/>
                </a:solidFill>
              </a:rPr>
              <a:t>介助に関わる職員に対し、入浴介助に関する研修等を行うこと</a:t>
            </a:r>
          </a:p>
        </p:txBody>
      </p:sp>
      <p:sp>
        <p:nvSpPr>
          <p:cNvPr id="2" name="Rectangle 1"/>
          <p:cNvSpPr>
            <a:spLocks noGrp="1"/>
          </p:cNvSpPr>
          <p:nvPr>
            <p:ph type="title"/>
          </p:nvPr>
        </p:nvSpPr>
        <p:spPr>
          <a:xfrm>
            <a:off x="685800" y="71414"/>
            <a:ext cx="8134672" cy="1112838"/>
          </a:xfrm>
        </p:spPr>
        <p:txBody>
          <a:bodyPr>
            <a:noAutofit/>
          </a:bodyPr>
          <a:lstStyle/>
          <a:p>
            <a:r>
              <a:rPr lang="ja-JP" altLang="en-US" sz="2800" b="1"/>
              <a:t>通所</a:t>
            </a:r>
            <a:r>
              <a:rPr lang="ja-JP" altLang="en-US" sz="2800" b="1" smtClean="0"/>
              <a:t>介護等における入浴介助加算の見直し</a:t>
            </a:r>
            <a:endParaRPr lang="en-US" sz="2800" b="1" dirty="0"/>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9</a:t>
            </a:fld>
            <a:endParaRPr kumimoji="1" lang="ja-JP" altLang="en-US" dirty="0"/>
          </a:p>
        </p:txBody>
      </p:sp>
      <p:sp>
        <p:nvSpPr>
          <p:cNvPr id="7" name="コンテンツ プレースホルダー 4"/>
          <p:cNvSpPr txBox="1">
            <a:spLocks/>
          </p:cNvSpPr>
          <p:nvPr/>
        </p:nvSpPr>
        <p:spPr>
          <a:xfrm>
            <a:off x="685800" y="1268760"/>
            <a:ext cx="7702624" cy="1074649"/>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800" dirty="0" smtClean="0"/>
              <a:t>入浴介助に必要な技術の向上、人材の有効活用や利用者の居宅における自立した入浴の取組みを促進する</a:t>
            </a:r>
            <a:endParaRPr lang="en-US" altLang="ja-JP" sz="1800" dirty="0"/>
          </a:p>
        </p:txBody>
      </p:sp>
      <p:sp>
        <p:nvSpPr>
          <p:cNvPr id="4" name="角丸四角形 3"/>
          <p:cNvSpPr/>
          <p:nvPr/>
        </p:nvSpPr>
        <p:spPr>
          <a:xfrm>
            <a:off x="2844923" y="973289"/>
            <a:ext cx="3384376" cy="51655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目的</a:t>
            </a:r>
          </a:p>
        </p:txBody>
      </p:sp>
      <p:sp>
        <p:nvSpPr>
          <p:cNvPr id="5" name="正方形/長方形 4"/>
          <p:cNvSpPr/>
          <p:nvPr/>
        </p:nvSpPr>
        <p:spPr>
          <a:xfrm>
            <a:off x="660292" y="2614098"/>
            <a:ext cx="7702624" cy="1083492"/>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　　入浴介助加算（</a:t>
            </a:r>
            <a:r>
              <a:rPr kumimoji="1" lang="en-US" altLang="ja-JP" dirty="0" smtClean="0">
                <a:solidFill>
                  <a:schemeClr val="tx1"/>
                </a:solidFill>
              </a:rPr>
              <a:t>Ⅰ</a:t>
            </a:r>
            <a:r>
              <a:rPr kumimoji="1" lang="ja-JP" altLang="en-US" dirty="0" smtClean="0">
                <a:solidFill>
                  <a:schemeClr val="tx1"/>
                </a:solidFill>
              </a:rPr>
              <a:t>）４０単位</a:t>
            </a:r>
            <a:r>
              <a:rPr kumimoji="1" lang="en-US" altLang="ja-JP" dirty="0" smtClean="0">
                <a:solidFill>
                  <a:schemeClr val="tx1"/>
                </a:solidFill>
              </a:rPr>
              <a:t>/</a:t>
            </a:r>
            <a:r>
              <a:rPr kumimoji="1" lang="ja-JP" altLang="en-US" dirty="0" smtClean="0">
                <a:solidFill>
                  <a:schemeClr val="tx1"/>
                </a:solidFill>
              </a:rPr>
              <a:t>日　　　　　</a:t>
            </a:r>
            <a:r>
              <a:rPr kumimoji="1" lang="ja-JP" altLang="en-US" dirty="0" smtClean="0">
                <a:solidFill>
                  <a:srgbClr val="FF0000"/>
                </a:solidFill>
              </a:rPr>
              <a:t>変更なし（改定後）</a:t>
            </a:r>
            <a:endParaRPr kumimoji="1" lang="en-US" altLang="ja-JP" dirty="0" smtClean="0">
              <a:solidFill>
                <a:srgbClr val="FF0000"/>
              </a:solidFill>
            </a:endParaRPr>
          </a:p>
          <a:p>
            <a:r>
              <a:rPr kumimoji="1" lang="ja-JP" altLang="en-US" dirty="0" smtClean="0">
                <a:solidFill>
                  <a:schemeClr val="tx1"/>
                </a:solidFill>
              </a:rPr>
              <a:t>　　入浴</a:t>
            </a:r>
            <a:r>
              <a:rPr kumimoji="1" lang="ja-JP" altLang="en-US" dirty="0">
                <a:solidFill>
                  <a:schemeClr val="tx1"/>
                </a:solidFill>
              </a:rPr>
              <a:t>介助</a:t>
            </a:r>
            <a:r>
              <a:rPr kumimoji="1" lang="ja-JP" altLang="en-US" dirty="0" smtClean="0">
                <a:solidFill>
                  <a:schemeClr val="tx1"/>
                </a:solidFill>
              </a:rPr>
              <a:t>加算（</a:t>
            </a:r>
            <a:r>
              <a:rPr kumimoji="1" lang="en-US" altLang="ja-JP" dirty="0" smtClean="0">
                <a:solidFill>
                  <a:schemeClr val="tx1"/>
                </a:solidFill>
              </a:rPr>
              <a:t>Ⅱ</a:t>
            </a:r>
            <a:r>
              <a:rPr kumimoji="1" lang="ja-JP" altLang="en-US" dirty="0" smtClean="0">
                <a:solidFill>
                  <a:schemeClr val="tx1"/>
                </a:solidFill>
              </a:rPr>
              <a:t>）５５単位</a:t>
            </a:r>
            <a:r>
              <a:rPr kumimoji="1" lang="en-US" altLang="ja-JP" dirty="0" smtClean="0">
                <a:solidFill>
                  <a:schemeClr val="tx1"/>
                </a:solidFill>
              </a:rPr>
              <a:t>/</a:t>
            </a:r>
            <a:r>
              <a:rPr kumimoji="1" lang="ja-JP" altLang="en-US" dirty="0" smtClean="0">
                <a:solidFill>
                  <a:schemeClr val="tx1"/>
                </a:solidFill>
              </a:rPr>
              <a:t>日　　　　　</a:t>
            </a:r>
            <a:r>
              <a:rPr kumimoji="1" lang="ja-JP" altLang="en-US" dirty="0" smtClean="0">
                <a:solidFill>
                  <a:srgbClr val="FF0000"/>
                </a:solidFill>
              </a:rPr>
              <a:t>変更なし（改定後）</a:t>
            </a:r>
            <a:endParaRPr kumimoji="1" lang="ja-JP" altLang="en-US" dirty="0">
              <a:solidFill>
                <a:srgbClr val="FF0000"/>
              </a:solidFill>
            </a:endParaRPr>
          </a:p>
        </p:txBody>
      </p:sp>
      <p:sp>
        <p:nvSpPr>
          <p:cNvPr id="6" name="角丸四角形 5"/>
          <p:cNvSpPr/>
          <p:nvPr/>
        </p:nvSpPr>
        <p:spPr>
          <a:xfrm>
            <a:off x="2699792" y="2343409"/>
            <a:ext cx="3384376" cy="492835"/>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単位</a:t>
            </a:r>
            <a:r>
              <a:rPr kumimoji="1" lang="ja-JP" altLang="en-US" dirty="0" smtClean="0">
                <a:solidFill>
                  <a:schemeClr val="tx1"/>
                </a:solidFill>
              </a:rPr>
              <a:t>数</a:t>
            </a:r>
            <a:endParaRPr kumimoji="1" lang="ja-JP" altLang="en-US" dirty="0">
              <a:solidFill>
                <a:schemeClr val="tx1"/>
              </a:solidFill>
            </a:endParaRPr>
          </a:p>
        </p:txBody>
      </p:sp>
      <p:sp>
        <p:nvSpPr>
          <p:cNvPr id="12" name="二等辺三角形 11"/>
          <p:cNvSpPr/>
          <p:nvPr/>
        </p:nvSpPr>
        <p:spPr>
          <a:xfrm rot="5400000">
            <a:off x="4886252" y="3028706"/>
            <a:ext cx="415611" cy="324036"/>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3"/>
          <a:stretch>
            <a:fillRect/>
          </a:stretch>
        </p:blipFill>
        <p:spPr>
          <a:xfrm>
            <a:off x="1544716" y="4117833"/>
            <a:ext cx="3487214" cy="530398"/>
          </a:xfrm>
          <a:prstGeom prst="rect">
            <a:avLst/>
          </a:prstGeom>
        </p:spPr>
      </p:pic>
      <p:pic>
        <p:nvPicPr>
          <p:cNvPr id="10" name="図 9"/>
          <p:cNvPicPr>
            <a:picLocks noChangeAspect="1"/>
          </p:cNvPicPr>
          <p:nvPr/>
        </p:nvPicPr>
        <p:blipFill>
          <a:blip r:embed="rId4"/>
          <a:stretch>
            <a:fillRect/>
          </a:stretch>
        </p:blipFill>
        <p:spPr>
          <a:xfrm>
            <a:off x="6660232" y="3773255"/>
            <a:ext cx="1152128" cy="3044910"/>
          </a:xfrm>
          <a:prstGeom prst="rect">
            <a:avLst/>
          </a:prstGeom>
        </p:spPr>
      </p:pic>
    </p:spTree>
    <p:extLst>
      <p:ext uri="{BB962C8B-B14F-4D97-AF65-F5344CB8AC3E}">
        <p14:creationId xmlns:p14="http://schemas.microsoft.com/office/powerpoint/2010/main" val="384952400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z="32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53F5DD-A01A-4DC6-80A9-674443BFAF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2097</Words>
  <Application>Microsoft Office PowerPoint</Application>
  <PresentationFormat>画面に合わせる (4:3)</PresentationFormat>
  <Paragraphs>129</Paragraphs>
  <Slides>18</Slides>
  <Notes>18</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18</vt:i4>
      </vt:variant>
    </vt:vector>
  </HeadingPairs>
  <TitlesOfParts>
    <vt:vector size="28" baseType="lpstr">
      <vt:lpstr>ＭＳ Ｐゴシック</vt:lpstr>
      <vt:lpstr>YuGothic-Regular</vt:lpstr>
      <vt:lpstr>游ゴシック</vt:lpstr>
      <vt:lpstr>游ゴシック Light</vt:lpstr>
      <vt:lpstr>Arial</vt:lpstr>
      <vt:lpstr>Calibri</vt:lpstr>
      <vt:lpstr>Calibri Light</vt:lpstr>
      <vt:lpstr>Office Theme</vt:lpstr>
      <vt:lpstr>Office テーマ</vt:lpstr>
      <vt:lpstr>レトロスペクト</vt:lpstr>
      <vt:lpstr>令和6年度介護報酬改定における 地域密着型サービスの主な変更事項</vt:lpstr>
      <vt:lpstr>身体的拘束等の適正化の推進</vt:lpstr>
      <vt:lpstr>専門性の高い看護師による訪問看護の評価</vt:lpstr>
      <vt:lpstr>訪問系サービス及び短期入所系サービスにおける口腔管理に係る連携の強化</vt:lpstr>
      <vt:lpstr>介護保険施設における口腔衛生管理の強化</vt:lpstr>
      <vt:lpstr>介護保険施設における口腔衛生管理の強化</vt:lpstr>
      <vt:lpstr>ユニットケア施設管理者研修の努力義務化</vt:lpstr>
      <vt:lpstr>リハビリテーション・個別機能訓練、口腔管理、栄養管理に係る一体的計画書の見直し</vt:lpstr>
      <vt:lpstr>通所介護等における入浴介助加算の見直し</vt:lpstr>
      <vt:lpstr>PowerPoint プレゼンテーション</vt:lpstr>
      <vt:lpstr>認知症対応型共同生活介護、介護保険施設における平時 からの認知症の行動・心理症状の予防、早期対応の推進</vt:lpstr>
      <vt:lpstr>PowerPoint プレゼンテーション</vt:lpstr>
      <vt:lpstr>○加算対象者 　日常生活自立度のランクⅡ、Ⅲ、Ⅳ又はMに該当する入所者等  ○加算要件となる研修について 　・加算Ⅰ：認知症介護指導者養成研修及び認知症チームケア推進研修 　・加算Ⅱ：認知症介護実践リーダー研修及び認知症チームケア推進研修 　　 ※令和6年3月18日付厚生労働省老健局高齢者支援課長、認知症施策・地域介護推進課長、老人保健課長通知 「認知症チームケア推進加算に関する実施上の留意事項等について」 （老高発0318第1号、老認発0318第1号、老老発0318第1号）参照</vt:lpstr>
      <vt:lpstr>科学的介護推進体制加算の見直し</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2024-08-30T03:48:54Z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TC101659569990</vt:lpwstr>
  </property>
</Properties>
</file>