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78" r:id="rId2"/>
  </p:sldMasterIdLst>
  <p:notesMasterIdLst>
    <p:notesMasterId r:id="rId49"/>
  </p:notesMasterIdLst>
  <p:handoutMasterIdLst>
    <p:handoutMasterId r:id="rId50"/>
  </p:handoutMasterIdLst>
  <p:sldIdLst>
    <p:sldId id="354" r:id="rId3"/>
    <p:sldId id="355" r:id="rId4"/>
    <p:sldId id="279" r:id="rId5"/>
    <p:sldId id="281" r:id="rId6"/>
    <p:sldId id="340" r:id="rId7"/>
    <p:sldId id="286" r:id="rId8"/>
    <p:sldId id="287" r:id="rId9"/>
    <p:sldId id="357" r:id="rId10"/>
    <p:sldId id="288" r:id="rId11"/>
    <p:sldId id="289" r:id="rId12"/>
    <p:sldId id="359" r:id="rId13"/>
    <p:sldId id="360" r:id="rId14"/>
    <p:sldId id="361" r:id="rId15"/>
    <p:sldId id="362" r:id="rId16"/>
    <p:sldId id="363" r:id="rId17"/>
    <p:sldId id="293" r:id="rId18"/>
    <p:sldId id="348" r:id="rId19"/>
    <p:sldId id="349" r:id="rId20"/>
    <p:sldId id="342" r:id="rId21"/>
    <p:sldId id="364" r:id="rId22"/>
    <p:sldId id="365" r:id="rId23"/>
    <p:sldId id="352" r:id="rId24"/>
    <p:sldId id="296" r:id="rId25"/>
    <p:sldId id="356" r:id="rId26"/>
    <p:sldId id="300" r:id="rId27"/>
    <p:sldId id="366" r:id="rId28"/>
    <p:sldId id="367" r:id="rId29"/>
    <p:sldId id="301" r:id="rId30"/>
    <p:sldId id="377" r:id="rId31"/>
    <p:sldId id="310" r:id="rId32"/>
    <p:sldId id="312" r:id="rId33"/>
    <p:sldId id="313" r:id="rId34"/>
    <p:sldId id="325" r:id="rId35"/>
    <p:sldId id="314" r:id="rId36"/>
    <p:sldId id="324" r:id="rId37"/>
    <p:sldId id="316" r:id="rId38"/>
    <p:sldId id="368" r:id="rId39"/>
    <p:sldId id="369" r:id="rId40"/>
    <p:sldId id="370" r:id="rId41"/>
    <p:sldId id="371" r:id="rId42"/>
    <p:sldId id="319" r:id="rId43"/>
    <p:sldId id="351" r:id="rId44"/>
    <p:sldId id="372" r:id="rId45"/>
    <p:sldId id="373" r:id="rId46"/>
    <p:sldId id="374" r:id="rId47"/>
    <p:sldId id="375" r:id="rId48"/>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令和元年度・令和２年度の処分事例" id="{5455AD2F-0D20-4261-B9DE-BEEB94B8D982}">
          <p14:sldIdLst/>
        </p14:section>
        <p14:section name="業務管理体制の整備に関する届出" id="{CBE659C0-DC39-4AF9-B523-334261EDB1AA}">
          <p14:sldIdLst/>
        </p14:section>
        <p14:section name="業務管理体制の整備に関する検査" id="{D1CF376A-D6C8-4034-BBED-3E76A6ECF41D}">
          <p14:sldIdLst/>
        </p14:section>
        <p14:section name="変更・加算の届出" id="{D6385E6F-0FAD-48D5-A9CC-EE5FE4B2645F}">
          <p14:sldIdLst/>
        </p14:section>
        <p14:section name="廃止・休止・再開の届出" id="{6BD623D1-4007-431B-A72E-9E5E90FAB609}">
          <p14:sldIdLst/>
        </p14:section>
        <p14:section name="指定の更新" id="{4D05C695-A808-486A-944B-7BDDD5538B5C}">
          <p14:sldIdLst/>
        </p14:section>
        <p14:section name="ICT導入支援事業" id="{272702E6-BFDC-41E3-9B63-9BF0FD3987C0}">
          <p14:sldIdLst/>
        </p14:section>
        <p14:section name="介護ロボット導入活用支援事業" id="{A3544FF4-54DB-473B-9F84-EF07BF6EE691}">
          <p14:sldIdLst/>
        </p14:section>
        <p14:section name="介護職員等特定処遇改善加算" id="{BAF43006-E453-4EFD-9532-DD0EFAEA00CE}">
          <p14:sldIdLst/>
        </p14:section>
        <p14:section name="介護サービス情報の公表制度" id="{0DA672D2-83C8-48CA-B696-85461CF3737B}">
          <p14:sldIdLst/>
        </p14:section>
        <p14:section name="主な指導事項" id="{E64B33AB-46B6-4067-8100-A7B5FAB75C55}">
          <p14:sldIdLst>
            <p14:sldId id="354"/>
            <p14:sldId id="355"/>
            <p14:sldId id="279"/>
            <p14:sldId id="281"/>
            <p14:sldId id="340"/>
            <p14:sldId id="286"/>
            <p14:sldId id="287"/>
            <p14:sldId id="357"/>
            <p14:sldId id="288"/>
            <p14:sldId id="289"/>
            <p14:sldId id="359"/>
            <p14:sldId id="360"/>
            <p14:sldId id="361"/>
            <p14:sldId id="362"/>
            <p14:sldId id="363"/>
            <p14:sldId id="293"/>
            <p14:sldId id="348"/>
            <p14:sldId id="349"/>
            <p14:sldId id="342"/>
            <p14:sldId id="364"/>
            <p14:sldId id="365"/>
            <p14:sldId id="352"/>
            <p14:sldId id="296"/>
            <p14:sldId id="356"/>
            <p14:sldId id="300"/>
            <p14:sldId id="366"/>
            <p14:sldId id="367"/>
            <p14:sldId id="301"/>
            <p14:sldId id="377"/>
            <p14:sldId id="310"/>
            <p14:sldId id="312"/>
            <p14:sldId id="313"/>
            <p14:sldId id="325"/>
            <p14:sldId id="314"/>
            <p14:sldId id="324"/>
            <p14:sldId id="316"/>
            <p14:sldId id="368"/>
            <p14:sldId id="369"/>
            <p14:sldId id="370"/>
            <p14:sldId id="371"/>
            <p14:sldId id="319"/>
            <p14:sldId id="351"/>
            <p14:sldId id="372"/>
            <p14:sldId id="373"/>
            <p14:sldId id="374"/>
            <p14:sldId id="3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DBF"/>
    <a:srgbClr val="FDE89D"/>
    <a:srgbClr val="FED2EC"/>
    <a:srgbClr val="E3FECA"/>
    <a:srgbClr val="CCFF99"/>
    <a:srgbClr val="FFFFCC"/>
    <a:srgbClr val="CCFFCC"/>
    <a:srgbClr val="CCECFF"/>
    <a:srgbClr val="A0C9FA"/>
    <a:srgbClr val="C4DD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65265" autoAdjust="0"/>
  </p:normalViewPr>
  <p:slideViewPr>
    <p:cSldViewPr>
      <p:cViewPr varScale="1">
        <p:scale>
          <a:sx n="69" d="100"/>
          <a:sy n="69" d="100"/>
        </p:scale>
        <p:origin x="1410" y="78"/>
      </p:cViewPr>
      <p:guideLst>
        <p:guide orient="horz" pos="2160"/>
        <p:guide pos="2880"/>
      </p:guideLst>
    </p:cSldViewPr>
  </p:slideViewPr>
  <p:outlineViewPr>
    <p:cViewPr>
      <p:scale>
        <a:sx n="33" d="100"/>
        <a:sy n="33" d="100"/>
      </p:scale>
      <p:origin x="0" y="-7218"/>
    </p:cViewPr>
  </p:outlineViewPr>
  <p:notesTextViewPr>
    <p:cViewPr>
      <p:scale>
        <a:sx n="75" d="100"/>
        <a:sy n="75" d="100"/>
      </p:scale>
      <p:origin x="0" y="0"/>
    </p:cViewPr>
  </p:notesTextViewPr>
  <p:sorterViewPr>
    <p:cViewPr>
      <p:scale>
        <a:sx n="100" d="100"/>
        <a:sy n="100" d="100"/>
      </p:scale>
      <p:origin x="0" y="-906"/>
    </p:cViewPr>
  </p:sorterViewPr>
  <p:notesViewPr>
    <p:cSldViewPr>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18831" cy="493316"/>
          </a:xfrm>
          <a:prstGeom prst="rect">
            <a:avLst/>
          </a:prstGeom>
        </p:spPr>
        <p:txBody>
          <a:bodyPr vert="horz" lIns="90690" tIns="45345" rIns="90690" bIns="45345" rtlCol="0"/>
          <a:lstStyle>
            <a:lvl1pPr algn="l" latinLnBrk="0">
              <a:defRPr kumimoji="1" lang="ja-JP" sz="1200"/>
            </a:lvl1pPr>
          </a:lstStyle>
          <a:p>
            <a:endParaRPr kumimoji="1" lang="ja-JP" dirty="0"/>
          </a:p>
        </p:txBody>
      </p:sp>
      <p:sp>
        <p:nvSpPr>
          <p:cNvPr id="3" name="Rectangle 2"/>
          <p:cNvSpPr>
            <a:spLocks noGrp="1"/>
          </p:cNvSpPr>
          <p:nvPr>
            <p:ph type="dt" sz="quarter" idx="1"/>
          </p:nvPr>
        </p:nvSpPr>
        <p:spPr>
          <a:xfrm>
            <a:off x="3815374" y="0"/>
            <a:ext cx="2918831" cy="493316"/>
          </a:xfrm>
          <a:prstGeom prst="rect">
            <a:avLst/>
          </a:prstGeom>
        </p:spPr>
        <p:txBody>
          <a:bodyPr vert="horz" lIns="90690" tIns="45345" rIns="90690" bIns="45345" rtlCol="0"/>
          <a:lstStyle>
            <a:lvl1pPr algn="r" latinLnBrk="0">
              <a:defRPr kumimoji="1" lang="ja-JP" sz="1200"/>
            </a:lvl1pPr>
          </a:lstStyle>
          <a:p>
            <a:fld id="{010A63A4-3572-4B27-B383-84D7D9E3D83F}" type="datetimeFigureOut">
              <a:rPr kumimoji="1" lang="en-US" altLang="ja-JP" smtClean="0"/>
              <a:pPr/>
              <a:t>8/23/2023</a:t>
            </a:fld>
            <a:endParaRPr kumimoji="1" lang="ja-JP" dirty="0"/>
          </a:p>
        </p:txBody>
      </p:sp>
      <p:sp>
        <p:nvSpPr>
          <p:cNvPr id="4" name="Rectangle 3"/>
          <p:cNvSpPr>
            <a:spLocks noGrp="1"/>
          </p:cNvSpPr>
          <p:nvPr>
            <p:ph type="ftr" sz="quarter" idx="2"/>
          </p:nvPr>
        </p:nvSpPr>
        <p:spPr>
          <a:xfrm>
            <a:off x="0" y="9371286"/>
            <a:ext cx="2918831" cy="493316"/>
          </a:xfrm>
          <a:prstGeom prst="rect">
            <a:avLst/>
          </a:prstGeom>
        </p:spPr>
        <p:txBody>
          <a:bodyPr vert="horz" lIns="90690" tIns="45345" rIns="90690" bIns="45345" rtlCol="0" anchor="b"/>
          <a:lstStyle>
            <a:lvl1pPr algn="l" latinLnBrk="0">
              <a:defRPr kumimoji="1" lang="ja-JP" sz="1200"/>
            </a:lvl1pPr>
          </a:lstStyle>
          <a:p>
            <a:endParaRPr kumimoji="1" lang="ja-JP" dirty="0"/>
          </a:p>
        </p:txBody>
      </p:sp>
      <p:sp>
        <p:nvSpPr>
          <p:cNvPr id="5" name="Rectangle 4"/>
          <p:cNvSpPr>
            <a:spLocks noGrp="1"/>
          </p:cNvSpPr>
          <p:nvPr>
            <p:ph type="sldNum" sz="quarter" idx="3"/>
          </p:nvPr>
        </p:nvSpPr>
        <p:spPr>
          <a:xfrm>
            <a:off x="3815374" y="9371286"/>
            <a:ext cx="2918831" cy="493316"/>
          </a:xfrm>
          <a:prstGeom prst="rect">
            <a:avLst/>
          </a:prstGeom>
        </p:spPr>
        <p:txBody>
          <a:bodyPr vert="horz" lIns="90690" tIns="45345" rIns="90690" bIns="45345" rtlCol="0" anchor="b"/>
          <a:lstStyle>
            <a:lvl1pPr algn="r" latinLnBrk="0">
              <a:defRPr kumimoji="1" lang="ja-JP" sz="1200"/>
            </a:lvl1pPr>
          </a:lstStyle>
          <a:p>
            <a:fld id="{E10D0F4D-A9BC-4899-8372-3ED277D83E2A}" type="slidenum">
              <a:rPr kumimoji="1" lang="en-US" altLang="ja-JP" smtClean="0"/>
              <a:pPr/>
              <a:t>‹#›</a:t>
            </a:fld>
            <a:endParaRPr kumimoji="1" lang="ja-JP"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18831" cy="493316"/>
          </a:xfrm>
          <a:prstGeom prst="rect">
            <a:avLst/>
          </a:prstGeom>
        </p:spPr>
        <p:txBody>
          <a:bodyPr vert="horz" lIns="90690" tIns="45345" rIns="90690" bIns="45345" rtlCol="0"/>
          <a:lstStyle>
            <a:lvl1pPr algn="l" latinLnBrk="0">
              <a:defRPr kumimoji="1" lang="ja-JP" sz="1200"/>
            </a:lvl1pPr>
          </a:lstStyle>
          <a:p>
            <a:endParaRPr kumimoji="1" lang="ja-JP" dirty="0"/>
          </a:p>
        </p:txBody>
      </p:sp>
      <p:sp>
        <p:nvSpPr>
          <p:cNvPr id="3" name="Rectangle 2"/>
          <p:cNvSpPr>
            <a:spLocks noGrp="1"/>
          </p:cNvSpPr>
          <p:nvPr>
            <p:ph type="dt" idx="1"/>
          </p:nvPr>
        </p:nvSpPr>
        <p:spPr>
          <a:xfrm>
            <a:off x="3815374" y="0"/>
            <a:ext cx="2918831" cy="493316"/>
          </a:xfrm>
          <a:prstGeom prst="rect">
            <a:avLst/>
          </a:prstGeom>
        </p:spPr>
        <p:txBody>
          <a:bodyPr vert="horz" lIns="90690" tIns="45345" rIns="90690" bIns="45345" rtlCol="0"/>
          <a:lstStyle>
            <a:lvl1pPr algn="r" latinLnBrk="0">
              <a:defRPr kumimoji="1" lang="ja-JP" sz="1200"/>
            </a:lvl1pPr>
          </a:lstStyle>
          <a:p>
            <a:fld id="{FE58EE69-A876-4E74-86C2-628494CDF3AA}" type="datetimeFigureOut">
              <a:rPr lang="ja-JP" altLang="en-US"/>
              <a:pPr/>
              <a:t>2023/8/23</a:t>
            </a:fld>
            <a:endParaRPr kumimoji="1" lang="ja-JP" dirty="0"/>
          </a:p>
        </p:txBody>
      </p:sp>
      <p:sp>
        <p:nvSpPr>
          <p:cNvPr id="4" name="Rectangle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690" tIns="45345" rIns="90690" bIns="45345" rtlCol="0" anchor="ctr"/>
          <a:lstStyle/>
          <a:p>
            <a:endParaRPr kumimoji="1" lang="ja-JP" dirty="0"/>
          </a:p>
        </p:txBody>
      </p:sp>
      <p:sp>
        <p:nvSpPr>
          <p:cNvPr id="5" name="Rectangle 4"/>
          <p:cNvSpPr>
            <a:spLocks noGrp="1"/>
          </p:cNvSpPr>
          <p:nvPr>
            <p:ph type="body" sz="quarter" idx="3"/>
          </p:nvPr>
        </p:nvSpPr>
        <p:spPr>
          <a:xfrm>
            <a:off x="673577" y="4686499"/>
            <a:ext cx="5388610" cy="4439841"/>
          </a:xfrm>
          <a:prstGeom prst="rect">
            <a:avLst/>
          </a:prstGeom>
        </p:spPr>
        <p:txBody>
          <a:bodyPr vert="horz" lIns="90690" tIns="45345" rIns="90690" bIns="45345" rtlCol="0">
            <a:normAutofit/>
          </a:bodyPr>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Rectangle 5"/>
          <p:cNvSpPr>
            <a:spLocks noGrp="1"/>
          </p:cNvSpPr>
          <p:nvPr>
            <p:ph type="ftr" sz="quarter" idx="4"/>
          </p:nvPr>
        </p:nvSpPr>
        <p:spPr>
          <a:xfrm>
            <a:off x="0" y="9371286"/>
            <a:ext cx="2918831" cy="493316"/>
          </a:xfrm>
          <a:prstGeom prst="rect">
            <a:avLst/>
          </a:prstGeom>
        </p:spPr>
        <p:txBody>
          <a:bodyPr vert="horz" lIns="90690" tIns="45345" rIns="90690" bIns="45345" rtlCol="0" anchor="b"/>
          <a:lstStyle>
            <a:lvl1pPr algn="l" latinLnBrk="0">
              <a:defRPr kumimoji="1" lang="ja-JP" sz="1200"/>
            </a:lvl1pPr>
          </a:lstStyle>
          <a:p>
            <a:endParaRPr kumimoji="1" lang="ja-JP" dirty="0"/>
          </a:p>
        </p:txBody>
      </p:sp>
      <p:sp>
        <p:nvSpPr>
          <p:cNvPr id="7" name="Rectangle 6"/>
          <p:cNvSpPr>
            <a:spLocks noGrp="1"/>
          </p:cNvSpPr>
          <p:nvPr>
            <p:ph type="sldNum" sz="quarter" idx="5"/>
          </p:nvPr>
        </p:nvSpPr>
        <p:spPr>
          <a:xfrm>
            <a:off x="3815374" y="9371286"/>
            <a:ext cx="2918831" cy="493316"/>
          </a:xfrm>
          <a:prstGeom prst="rect">
            <a:avLst/>
          </a:prstGeom>
        </p:spPr>
        <p:txBody>
          <a:bodyPr vert="horz" lIns="90690" tIns="45345" rIns="90690" bIns="45345" rtlCol="0" anchor="b"/>
          <a:lstStyle>
            <a:lvl1pPr algn="r" latinLnBrk="0">
              <a:defRPr kumimoji="1" lang="ja-JP" sz="1200"/>
            </a:lvl1pPr>
          </a:lstStyle>
          <a:p>
            <a:fld id="{FE16532C-7DFC-4EC2-AFA5-3731AA0E8AFA}" type="slidenum">
              <a:rPr/>
              <a:pPr/>
              <a:t>‹#›</a:t>
            </a:fld>
            <a:endParaRPr kumimoji="1" lang="ja-JP" dirty="0"/>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a:defRPr kumimoji="1" lang="ja-JP" sz="1200" kern="1200">
        <a:solidFill>
          <a:schemeClr val="tx1"/>
        </a:solidFill>
        <a:latin typeface="+mn-lt"/>
        <a:ea typeface="+mn-ea"/>
        <a:cs typeface="+mn-cs"/>
      </a:defRPr>
    </a:lvl2pPr>
    <a:lvl3pPr marL="914400" algn="l" rtl="0">
      <a:defRPr kumimoji="1" lang="ja-JP" sz="1200" kern="1200">
        <a:solidFill>
          <a:schemeClr val="tx1"/>
        </a:solidFill>
        <a:latin typeface="+mn-lt"/>
        <a:ea typeface="+mn-ea"/>
        <a:cs typeface="+mn-cs"/>
      </a:defRPr>
    </a:lvl3pPr>
    <a:lvl4pPr marL="1371600" algn="l" rtl="0">
      <a:defRPr kumimoji="1" lang="ja-JP" sz="1200" kern="1200">
        <a:solidFill>
          <a:schemeClr val="tx1"/>
        </a:solidFill>
        <a:latin typeface="+mn-lt"/>
        <a:ea typeface="+mn-ea"/>
        <a:cs typeface="+mn-cs"/>
      </a:defRPr>
    </a:lvl4pPr>
    <a:lvl5pPr marL="1828800" algn="l" rtl="0">
      <a:defRPr kumimoji="1" lang="ja-JP" sz="1200" kern="1200">
        <a:solidFill>
          <a:schemeClr val="tx1"/>
        </a:solidFill>
        <a:latin typeface="+mn-lt"/>
        <a:ea typeface="+mn-ea"/>
        <a:cs typeface="+mn-cs"/>
      </a:defRPr>
    </a:lvl5pPr>
    <a:lvl6pPr marL="2286000" algn="l" rtl="0">
      <a:defRPr kumimoji="1" lang="ja-JP" sz="1200" kern="1200">
        <a:solidFill>
          <a:schemeClr val="tx1"/>
        </a:solidFill>
        <a:latin typeface="+mn-lt"/>
        <a:ea typeface="+mn-ea"/>
        <a:cs typeface="+mn-cs"/>
      </a:defRPr>
    </a:lvl6pPr>
    <a:lvl7pPr marL="2743200" algn="l" rtl="0">
      <a:defRPr kumimoji="1" lang="ja-JP" sz="1200" kern="1200">
        <a:solidFill>
          <a:schemeClr val="tx1"/>
        </a:solidFill>
        <a:latin typeface="+mn-lt"/>
        <a:ea typeface="+mn-ea"/>
        <a:cs typeface="+mn-cs"/>
      </a:defRPr>
    </a:lvl7pPr>
    <a:lvl8pPr marL="3200400" algn="l" rtl="0">
      <a:defRPr kumimoji="1" lang="ja-JP" sz="1200" kern="1200">
        <a:solidFill>
          <a:schemeClr val="tx1"/>
        </a:solidFill>
        <a:latin typeface="+mn-lt"/>
        <a:ea typeface="+mn-ea"/>
        <a:cs typeface="+mn-cs"/>
      </a:defRPr>
    </a:lvl8pPr>
    <a:lvl9pPr marL="3657600" algn="l" rtl="0">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FBA24F-AD98-44ED-8860-2F1C69847EBE}" type="slidenum">
              <a:rPr kumimoji="1" lang="ja-JP" altLang="en-US" smtClean="0"/>
              <a:t>1</a:t>
            </a:fld>
            <a:endParaRPr kumimoji="1" lang="ja-JP" altLang="en-US" dirty="0"/>
          </a:p>
        </p:txBody>
      </p:sp>
    </p:spTree>
    <p:extLst>
      <p:ext uri="{BB962C8B-B14F-4D97-AF65-F5344CB8AC3E}">
        <p14:creationId xmlns:p14="http://schemas.microsoft.com/office/powerpoint/2010/main" val="687461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10</a:t>
            </a:fld>
            <a:endParaRPr lang="en-US" dirty="0"/>
          </a:p>
        </p:txBody>
      </p:sp>
    </p:spTree>
    <p:extLst>
      <p:ext uri="{BB962C8B-B14F-4D97-AF65-F5344CB8AC3E}">
        <p14:creationId xmlns:p14="http://schemas.microsoft.com/office/powerpoint/2010/main" val="3156010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11</a:t>
            </a:fld>
            <a:endParaRPr lang="en-US" dirty="0"/>
          </a:p>
        </p:txBody>
      </p:sp>
    </p:spTree>
    <p:extLst>
      <p:ext uri="{BB962C8B-B14F-4D97-AF65-F5344CB8AC3E}">
        <p14:creationId xmlns:p14="http://schemas.microsoft.com/office/powerpoint/2010/main" val="1880109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12</a:t>
            </a:fld>
            <a:endParaRPr lang="en-US" dirty="0"/>
          </a:p>
        </p:txBody>
      </p:sp>
    </p:spTree>
    <p:extLst>
      <p:ext uri="{BB962C8B-B14F-4D97-AF65-F5344CB8AC3E}">
        <p14:creationId xmlns:p14="http://schemas.microsoft.com/office/powerpoint/2010/main" val="1993553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13</a:t>
            </a:fld>
            <a:endParaRPr lang="en-US" dirty="0"/>
          </a:p>
        </p:txBody>
      </p:sp>
    </p:spTree>
    <p:extLst>
      <p:ext uri="{BB962C8B-B14F-4D97-AF65-F5344CB8AC3E}">
        <p14:creationId xmlns:p14="http://schemas.microsoft.com/office/powerpoint/2010/main" val="578097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14</a:t>
            </a:fld>
            <a:endParaRPr lang="en-US" dirty="0"/>
          </a:p>
        </p:txBody>
      </p:sp>
    </p:spTree>
    <p:extLst>
      <p:ext uri="{BB962C8B-B14F-4D97-AF65-F5344CB8AC3E}">
        <p14:creationId xmlns:p14="http://schemas.microsoft.com/office/powerpoint/2010/main" val="350239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15</a:t>
            </a:fld>
            <a:endParaRPr lang="en-US" dirty="0"/>
          </a:p>
        </p:txBody>
      </p:sp>
    </p:spTree>
    <p:extLst>
      <p:ext uri="{BB962C8B-B14F-4D97-AF65-F5344CB8AC3E}">
        <p14:creationId xmlns:p14="http://schemas.microsoft.com/office/powerpoint/2010/main" val="593012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16</a:t>
            </a:fld>
            <a:endParaRPr lang="en-US" dirty="0"/>
          </a:p>
        </p:txBody>
      </p:sp>
    </p:spTree>
    <p:extLst>
      <p:ext uri="{BB962C8B-B14F-4D97-AF65-F5344CB8AC3E}">
        <p14:creationId xmlns:p14="http://schemas.microsoft.com/office/powerpoint/2010/main" val="1064821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17</a:t>
            </a:fld>
            <a:endParaRPr lang="en-US" dirty="0"/>
          </a:p>
        </p:txBody>
      </p:sp>
    </p:spTree>
    <p:extLst>
      <p:ext uri="{BB962C8B-B14F-4D97-AF65-F5344CB8AC3E}">
        <p14:creationId xmlns:p14="http://schemas.microsoft.com/office/powerpoint/2010/main" val="3053051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18</a:t>
            </a:fld>
            <a:endParaRPr lang="en-US" dirty="0"/>
          </a:p>
        </p:txBody>
      </p:sp>
    </p:spTree>
    <p:extLst>
      <p:ext uri="{BB962C8B-B14F-4D97-AF65-F5344CB8AC3E}">
        <p14:creationId xmlns:p14="http://schemas.microsoft.com/office/powerpoint/2010/main" val="3875971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19</a:t>
            </a:fld>
            <a:endParaRPr lang="en-US" dirty="0"/>
          </a:p>
        </p:txBody>
      </p:sp>
    </p:spTree>
    <p:extLst>
      <p:ext uri="{BB962C8B-B14F-4D97-AF65-F5344CB8AC3E}">
        <p14:creationId xmlns:p14="http://schemas.microsoft.com/office/powerpoint/2010/main" val="1202817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a:xfrm>
            <a:off x="673576" y="4685047"/>
            <a:ext cx="5388610" cy="4439841"/>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a:t>
            </a:fld>
            <a:endParaRPr lang="en-US" dirty="0"/>
          </a:p>
        </p:txBody>
      </p:sp>
    </p:spTree>
    <p:extLst>
      <p:ext uri="{BB962C8B-B14F-4D97-AF65-F5344CB8AC3E}">
        <p14:creationId xmlns:p14="http://schemas.microsoft.com/office/powerpoint/2010/main" val="469878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20</a:t>
            </a:fld>
            <a:endParaRPr lang="en-US" dirty="0"/>
          </a:p>
        </p:txBody>
      </p:sp>
    </p:spTree>
    <p:extLst>
      <p:ext uri="{BB962C8B-B14F-4D97-AF65-F5344CB8AC3E}">
        <p14:creationId xmlns:p14="http://schemas.microsoft.com/office/powerpoint/2010/main" val="1377169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21</a:t>
            </a:fld>
            <a:endParaRPr lang="en-US" dirty="0"/>
          </a:p>
        </p:txBody>
      </p:sp>
    </p:spTree>
    <p:extLst>
      <p:ext uri="{BB962C8B-B14F-4D97-AF65-F5344CB8AC3E}">
        <p14:creationId xmlns:p14="http://schemas.microsoft.com/office/powerpoint/2010/main" val="24279582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22</a:t>
            </a:fld>
            <a:endParaRPr lang="en-US" dirty="0"/>
          </a:p>
        </p:txBody>
      </p:sp>
    </p:spTree>
    <p:extLst>
      <p:ext uri="{BB962C8B-B14F-4D97-AF65-F5344CB8AC3E}">
        <p14:creationId xmlns:p14="http://schemas.microsoft.com/office/powerpoint/2010/main" val="28354302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23</a:t>
            </a:fld>
            <a:endParaRPr lang="en-US" dirty="0"/>
          </a:p>
        </p:txBody>
      </p:sp>
    </p:spTree>
    <p:extLst>
      <p:ext uri="{BB962C8B-B14F-4D97-AF65-F5344CB8AC3E}">
        <p14:creationId xmlns:p14="http://schemas.microsoft.com/office/powerpoint/2010/main" val="2308771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E16532C-7DFC-4EC2-AFA5-3731AA0E8AFA}" type="slidenum">
              <a:rPr lang="en-US" altLang="ja-JP" smtClean="0"/>
              <a:pPr/>
              <a:t>24</a:t>
            </a:fld>
            <a:endParaRPr kumimoji="1" lang="ja-JP" altLang="en-US" dirty="0"/>
          </a:p>
        </p:txBody>
      </p:sp>
    </p:spTree>
    <p:extLst>
      <p:ext uri="{BB962C8B-B14F-4D97-AF65-F5344CB8AC3E}">
        <p14:creationId xmlns:p14="http://schemas.microsoft.com/office/powerpoint/2010/main" val="213112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25</a:t>
            </a:fld>
            <a:endParaRPr lang="en-US" dirty="0"/>
          </a:p>
        </p:txBody>
      </p:sp>
    </p:spTree>
    <p:extLst>
      <p:ext uri="{BB962C8B-B14F-4D97-AF65-F5344CB8AC3E}">
        <p14:creationId xmlns:p14="http://schemas.microsoft.com/office/powerpoint/2010/main" val="35017188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26</a:t>
            </a:fld>
            <a:endParaRPr lang="en-US" dirty="0"/>
          </a:p>
        </p:txBody>
      </p:sp>
    </p:spTree>
    <p:extLst>
      <p:ext uri="{BB962C8B-B14F-4D97-AF65-F5344CB8AC3E}">
        <p14:creationId xmlns:p14="http://schemas.microsoft.com/office/powerpoint/2010/main" val="29751123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27</a:t>
            </a:fld>
            <a:endParaRPr lang="en-US" dirty="0"/>
          </a:p>
        </p:txBody>
      </p:sp>
    </p:spTree>
    <p:extLst>
      <p:ext uri="{BB962C8B-B14F-4D97-AF65-F5344CB8AC3E}">
        <p14:creationId xmlns:p14="http://schemas.microsoft.com/office/powerpoint/2010/main" val="34715180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28</a:t>
            </a:fld>
            <a:endParaRPr lang="en-US" dirty="0"/>
          </a:p>
        </p:txBody>
      </p:sp>
    </p:spTree>
    <p:extLst>
      <p:ext uri="{BB962C8B-B14F-4D97-AF65-F5344CB8AC3E}">
        <p14:creationId xmlns:p14="http://schemas.microsoft.com/office/powerpoint/2010/main" val="1778308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29</a:t>
            </a:fld>
            <a:endParaRPr lang="en-US" dirty="0"/>
          </a:p>
        </p:txBody>
      </p:sp>
    </p:spTree>
    <p:extLst>
      <p:ext uri="{BB962C8B-B14F-4D97-AF65-F5344CB8AC3E}">
        <p14:creationId xmlns:p14="http://schemas.microsoft.com/office/powerpoint/2010/main" val="2465049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a:t>
            </a:fld>
            <a:endParaRPr lang="en-US" dirty="0"/>
          </a:p>
        </p:txBody>
      </p:sp>
    </p:spTree>
    <p:extLst>
      <p:ext uri="{BB962C8B-B14F-4D97-AF65-F5344CB8AC3E}">
        <p14:creationId xmlns:p14="http://schemas.microsoft.com/office/powerpoint/2010/main" val="29545246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30</a:t>
            </a:fld>
            <a:endParaRPr lang="en-US" dirty="0"/>
          </a:p>
        </p:txBody>
      </p:sp>
    </p:spTree>
    <p:extLst>
      <p:ext uri="{BB962C8B-B14F-4D97-AF65-F5344CB8AC3E}">
        <p14:creationId xmlns:p14="http://schemas.microsoft.com/office/powerpoint/2010/main" val="4247456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31</a:t>
            </a:fld>
            <a:endParaRPr lang="en-US" dirty="0"/>
          </a:p>
        </p:txBody>
      </p:sp>
    </p:spTree>
    <p:extLst>
      <p:ext uri="{BB962C8B-B14F-4D97-AF65-F5344CB8AC3E}">
        <p14:creationId xmlns:p14="http://schemas.microsoft.com/office/powerpoint/2010/main" val="4392827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32</a:t>
            </a:fld>
            <a:endParaRPr lang="en-US" dirty="0"/>
          </a:p>
        </p:txBody>
      </p:sp>
    </p:spTree>
    <p:extLst>
      <p:ext uri="{BB962C8B-B14F-4D97-AF65-F5344CB8AC3E}">
        <p14:creationId xmlns:p14="http://schemas.microsoft.com/office/powerpoint/2010/main" val="3863076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altLang="ja-JP"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33</a:t>
            </a:fld>
            <a:endParaRPr lang="en-US" dirty="0"/>
          </a:p>
        </p:txBody>
      </p:sp>
    </p:spTree>
    <p:extLst>
      <p:ext uri="{BB962C8B-B14F-4D97-AF65-F5344CB8AC3E}">
        <p14:creationId xmlns:p14="http://schemas.microsoft.com/office/powerpoint/2010/main" val="29643678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34</a:t>
            </a:fld>
            <a:endParaRPr lang="en-US" dirty="0"/>
          </a:p>
        </p:txBody>
      </p:sp>
    </p:spTree>
    <p:extLst>
      <p:ext uri="{BB962C8B-B14F-4D97-AF65-F5344CB8AC3E}">
        <p14:creationId xmlns:p14="http://schemas.microsoft.com/office/powerpoint/2010/main" val="20108654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35</a:t>
            </a:fld>
            <a:endParaRPr lang="en-US" dirty="0"/>
          </a:p>
        </p:txBody>
      </p:sp>
    </p:spTree>
    <p:extLst>
      <p:ext uri="{BB962C8B-B14F-4D97-AF65-F5344CB8AC3E}">
        <p14:creationId xmlns:p14="http://schemas.microsoft.com/office/powerpoint/2010/main" val="15503091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36</a:t>
            </a:fld>
            <a:endParaRPr lang="en-US" dirty="0"/>
          </a:p>
        </p:txBody>
      </p:sp>
    </p:spTree>
    <p:extLst>
      <p:ext uri="{BB962C8B-B14F-4D97-AF65-F5344CB8AC3E}">
        <p14:creationId xmlns:p14="http://schemas.microsoft.com/office/powerpoint/2010/main" val="14883304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1"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80002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1"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5509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1"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562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4</a:t>
            </a:fld>
            <a:endParaRPr lang="en-US" dirty="0"/>
          </a:p>
        </p:txBody>
      </p:sp>
    </p:spTree>
    <p:extLst>
      <p:ext uri="{BB962C8B-B14F-4D97-AF65-F5344CB8AC3E}">
        <p14:creationId xmlns:p14="http://schemas.microsoft.com/office/powerpoint/2010/main" val="33117448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1"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57119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41</a:t>
            </a:fld>
            <a:endParaRPr lang="en-US" dirty="0"/>
          </a:p>
        </p:txBody>
      </p:sp>
    </p:spTree>
    <p:extLst>
      <p:ext uri="{BB962C8B-B14F-4D97-AF65-F5344CB8AC3E}">
        <p14:creationId xmlns:p14="http://schemas.microsoft.com/office/powerpoint/2010/main" val="22812614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42</a:t>
            </a:fld>
            <a:endParaRPr lang="en-US" dirty="0"/>
          </a:p>
        </p:txBody>
      </p:sp>
    </p:spTree>
    <p:extLst>
      <p:ext uri="{BB962C8B-B14F-4D97-AF65-F5344CB8AC3E}">
        <p14:creationId xmlns:p14="http://schemas.microsoft.com/office/powerpoint/2010/main" val="39453007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733100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014364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905666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6684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5</a:t>
            </a:fld>
            <a:endParaRPr lang="en-US" dirty="0"/>
          </a:p>
        </p:txBody>
      </p:sp>
    </p:spTree>
    <p:extLst>
      <p:ext uri="{BB962C8B-B14F-4D97-AF65-F5344CB8AC3E}">
        <p14:creationId xmlns:p14="http://schemas.microsoft.com/office/powerpoint/2010/main" val="1651932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6</a:t>
            </a:fld>
            <a:endParaRPr lang="en-US" dirty="0"/>
          </a:p>
        </p:txBody>
      </p:sp>
    </p:spTree>
    <p:extLst>
      <p:ext uri="{BB962C8B-B14F-4D97-AF65-F5344CB8AC3E}">
        <p14:creationId xmlns:p14="http://schemas.microsoft.com/office/powerpoint/2010/main" val="3301323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7</a:t>
            </a:fld>
            <a:endParaRPr lang="en-US" dirty="0"/>
          </a:p>
        </p:txBody>
      </p:sp>
    </p:spTree>
    <p:extLst>
      <p:ext uri="{BB962C8B-B14F-4D97-AF65-F5344CB8AC3E}">
        <p14:creationId xmlns:p14="http://schemas.microsoft.com/office/powerpoint/2010/main" val="423348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8</a:t>
            </a:fld>
            <a:endParaRPr lang="en-US" dirty="0"/>
          </a:p>
        </p:txBody>
      </p:sp>
    </p:spTree>
    <p:extLst>
      <p:ext uri="{BB962C8B-B14F-4D97-AF65-F5344CB8AC3E}">
        <p14:creationId xmlns:p14="http://schemas.microsoft.com/office/powerpoint/2010/main" val="405303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16532C-7DFC-4EC2-AFA5-3731AA0E8AFA}" type="slidenum">
              <a:rPr lang="en-US" smtClean="0"/>
              <a:pPr/>
              <a:t>9</a:t>
            </a:fld>
            <a:endParaRPr lang="en-US" dirty="0"/>
          </a:p>
        </p:txBody>
      </p:sp>
    </p:spTree>
    <p:extLst>
      <p:ext uri="{BB962C8B-B14F-4D97-AF65-F5344CB8AC3E}">
        <p14:creationId xmlns:p14="http://schemas.microsoft.com/office/powerpoint/2010/main" val="214287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25337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smtClean="0"/>
              <a:t>マスター タイトルの書式設定</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4" name="Footer Placeholder 3"/>
          <p:cNvSpPr>
            <a:spLocks noGrp="1"/>
          </p:cNvSpPr>
          <p:nvPr>
            <p:ph type="ftr" sz="quarter" idx="11"/>
          </p:nvPr>
        </p:nvSpPr>
        <p:spPr/>
        <p:txBody>
          <a:bodyPr/>
          <a:lstStyle/>
          <a:p>
            <a:endParaRPr kumimoji="1" lang="ja-JP" dirty="0">
              <a:solidFill>
                <a:schemeClr val="tx1"/>
              </a:solidFill>
            </a:endParaRPr>
          </a:p>
        </p:txBody>
      </p:sp>
      <p:sp>
        <p:nvSpPr>
          <p:cNvPr id="5" name="Slide Number Placeholder 4"/>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16299515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453852965"/>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30886496"/>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673254985"/>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62681470"/>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4137210437"/>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901777"/>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408697201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0525E24-3A22-4797-98A3-092E7E66133D}" type="datetime1">
              <a:rPr lang="ja-JP" altLang="en-US" smtClean="0"/>
              <a:t>2023/8/23</a:t>
            </a:fld>
            <a:endParaRPr kumimoji="1" lang="ja-JP" dirty="0"/>
          </a:p>
        </p:txBody>
      </p:sp>
      <p:sp>
        <p:nvSpPr>
          <p:cNvPr id="5" name="Footer Placeholder 4"/>
          <p:cNvSpPr>
            <a:spLocks noGrp="1"/>
          </p:cNvSpPr>
          <p:nvPr>
            <p:ph type="ftr" sz="quarter" idx="11"/>
          </p:nvPr>
        </p:nvSpPr>
        <p:spPr/>
        <p:txBody>
          <a:bodyPr/>
          <a:lstStyle/>
          <a:p>
            <a:endParaRPr kumimoji="1" lang="ja-JP" dirty="0"/>
          </a:p>
        </p:txBody>
      </p:sp>
      <p:sp>
        <p:nvSpPr>
          <p:cNvPr id="6" name="Slide Number Placeholder 5"/>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4267685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768958971"/>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smtClean="0"/>
              <a:t>マスター タイトルの書式設定</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6" name="Footer Placeholder 5"/>
          <p:cNvSpPr>
            <a:spLocks noGrp="1"/>
          </p:cNvSpPr>
          <p:nvPr>
            <p:ph type="ftr" sz="quarter" idx="11"/>
          </p:nvPr>
        </p:nvSpPr>
        <p:spPr/>
        <p:txBody>
          <a:bodyPr/>
          <a:lstStyle/>
          <a:p>
            <a:endParaRPr kumimoji="1" lang="ja-JP" dirty="0">
              <a:solidFill>
                <a:schemeClr val="tx1"/>
              </a:solidFill>
            </a:endParaRPr>
          </a:p>
        </p:txBody>
      </p:sp>
      <p:sp>
        <p:nvSpPr>
          <p:cNvPr id="7" name="Slide Number Placeholder 6"/>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33527176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4180A85-4B8C-4093-954F-EC6C317FEA6D}" type="datetime1">
              <a:rPr lang="ja-JP" altLang="en-US" smtClean="0"/>
              <a:t>2023/8/23</a:t>
            </a:fld>
            <a:endParaRPr kumimoji="1" lang="ja-JP" dirty="0"/>
          </a:p>
        </p:txBody>
      </p:sp>
      <p:sp>
        <p:nvSpPr>
          <p:cNvPr id="8" name="Footer Placeholder 7"/>
          <p:cNvSpPr>
            <a:spLocks noGrp="1"/>
          </p:cNvSpPr>
          <p:nvPr>
            <p:ph type="ftr" sz="quarter" idx="11"/>
          </p:nvPr>
        </p:nvSpPr>
        <p:spPr/>
        <p:txBody>
          <a:bodyPr/>
          <a:lstStyle/>
          <a:p>
            <a:endParaRPr kumimoji="1" lang="ja-JP" dirty="0"/>
          </a:p>
        </p:txBody>
      </p:sp>
      <p:sp>
        <p:nvSpPr>
          <p:cNvPr id="9" name="Slide Number Placeholder 8"/>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8158985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1706AA-7451-4483-9C58-5A67D3F9A48B}" type="datetime1">
              <a:rPr lang="ja-JP" altLang="en-US" smtClean="0"/>
              <a:t>2023/8/23</a:t>
            </a:fld>
            <a:endParaRPr kumimoji="1" lang="ja-JP" dirty="0"/>
          </a:p>
        </p:txBody>
      </p:sp>
      <p:sp>
        <p:nvSpPr>
          <p:cNvPr id="4" name="Footer Placeholder 3"/>
          <p:cNvSpPr>
            <a:spLocks noGrp="1"/>
          </p:cNvSpPr>
          <p:nvPr>
            <p:ph type="ftr" sz="quarter" idx="11"/>
          </p:nvPr>
        </p:nvSpPr>
        <p:spPr/>
        <p:txBody>
          <a:bodyPr/>
          <a:lstStyle/>
          <a:p>
            <a:endParaRPr kumimoji="1" lang="ja-JP" dirty="0"/>
          </a:p>
        </p:txBody>
      </p:sp>
      <p:sp>
        <p:nvSpPr>
          <p:cNvPr id="5" name="Slide Number Placeholder 4"/>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8001715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53903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6" name="Footer Placeholder 5"/>
          <p:cNvSpPr>
            <a:spLocks noGrp="1"/>
          </p:cNvSpPr>
          <p:nvPr>
            <p:ph type="ftr" sz="quarter" idx="11"/>
          </p:nvPr>
        </p:nvSpPr>
        <p:spPr/>
        <p:txBody>
          <a:bodyPr/>
          <a:lstStyle/>
          <a:p>
            <a:endParaRPr kumimoji="1" lang="ja-JP" dirty="0">
              <a:solidFill>
                <a:schemeClr val="tx1"/>
              </a:solidFill>
            </a:endParaRPr>
          </a:p>
        </p:txBody>
      </p:sp>
      <p:sp>
        <p:nvSpPr>
          <p:cNvPr id="7" name="Slide Number Placeholder 6"/>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912928231"/>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ja-JP" altLang="en-US" smtClean="0"/>
              <a:t>マスター タイトルの書式設定</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kumimoji="1" lang="ja-JP" dirty="0">
              <a:solidFill>
                <a:schemeClr val="tx1"/>
              </a:solidFill>
            </a:endParaRPr>
          </a:p>
        </p:txBody>
      </p:sp>
      <p:sp>
        <p:nvSpPr>
          <p:cNvPr id="7" name="Slide Number Placeholder 6"/>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7483807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99"/>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0A493D5-7D79-4D49-BF15-7A5097767888}" type="datetime1">
              <a:rPr kumimoji="1" lang="ja-JP" altLang="en-US" smtClean="0">
                <a:solidFill>
                  <a:schemeClr val="tx1"/>
                </a:solidFill>
              </a:rPr>
              <a:t>2023/8/23</a:t>
            </a:fld>
            <a:endParaRPr kumimoji="1" lang="ja-JP" dirty="0">
              <a:solidFill>
                <a:schemeClr val="tx1"/>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dirty="0">
              <a:solidFill>
                <a:schemeClr val="tx1"/>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1597476126"/>
      </p:ext>
    </p:extLst>
  </p:cSld>
  <p:clrMap bg1="lt1" tx1="dk1" bg2="lt2" tx2="dk2" accent1="accent1" accent2="accent2" accent3="accent3" accent4="accent4" accent5="accent5" accent6="accent6" hlink="hlink" folHlink="folHlink"/>
  <p:sldLayoutIdLst>
    <p:sldLayoutId id="2147484379"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 id="2147484392" r:id="rId14"/>
    <p:sldLayoutId id="2147484393" r:id="rId15"/>
    <p:sldLayoutId id="2147484394" r:id="rId16"/>
    <p:sldLayoutId id="2147484395" r:id="rId17"/>
  </p:sldLayoutIdLst>
  <p:transition>
    <p:fade/>
  </p:transition>
  <p:timing>
    <p:tnLst>
      <p:par>
        <p:cTn id="1" dur="indefinite" restart="never" nodeType="tmRoot"/>
      </p:par>
    </p:tnLst>
  </p:timing>
  <p:hf hdr="0" ftr="0" dt="0"/>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pref.osaka.lg.jp/koreishisetsu/tan/index.html"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www.mhlw.go.jp/stf/seisakunitsuite/bunya/hukushi_kaigo/seikatsuhogo/tannokyuuin/index.html"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F7FDBF"/>
            </a:gs>
            <a:gs pos="100000">
              <a:schemeClr val="bg2">
                <a:lumMod val="40000"/>
                <a:lumOff val="60000"/>
              </a:schemeClr>
            </a:gs>
          </a:gsLst>
          <a:path path="circle">
            <a:fillToRect b="100000"/>
          </a:path>
        </a:gra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792" y="1076398"/>
            <a:ext cx="3888432" cy="3997308"/>
          </a:xfrm>
          <a:prstGeom prst="rect">
            <a:avLst/>
          </a:prstGeom>
        </p:spPr>
      </p:pic>
      <p:sp>
        <p:nvSpPr>
          <p:cNvPr id="2" name="タイトル 1"/>
          <p:cNvSpPr>
            <a:spLocks noGrp="1"/>
          </p:cNvSpPr>
          <p:nvPr>
            <p:ph type="ctrTitle"/>
          </p:nvPr>
        </p:nvSpPr>
        <p:spPr>
          <a:xfrm>
            <a:off x="755576" y="3621362"/>
            <a:ext cx="8064896" cy="1452344"/>
          </a:xfrm>
        </p:spPr>
        <p:txBody>
          <a:bodyPr>
            <a:noAutofit/>
          </a:bodyPr>
          <a:lstStyle/>
          <a:p>
            <a:pPr algn="l"/>
            <a:r>
              <a:rPr lang="ja-JP" altLang="en-US" sz="3600" dirty="0"/>
              <a:t>　</a:t>
            </a:r>
            <a:r>
              <a:rPr lang="ja-JP" altLang="en-US" sz="3600" dirty="0" smtClean="0"/>
              <a:t>　</a:t>
            </a:r>
            <a:r>
              <a:rPr lang="en-US" altLang="ja-JP" sz="3600" dirty="0" smtClean="0"/>
              <a:t/>
            </a:r>
            <a:br>
              <a:rPr lang="en-US" altLang="ja-JP" sz="3600" dirty="0" smtClean="0"/>
            </a:br>
            <a:r>
              <a:rPr lang="en-US" altLang="ja-JP" sz="3600" dirty="0"/>
              <a:t/>
            </a:r>
            <a:br>
              <a:rPr lang="en-US" altLang="ja-JP" sz="3600" dirty="0"/>
            </a:br>
            <a:r>
              <a:rPr lang="en-US" altLang="ja-JP" sz="3600" dirty="0" smtClean="0"/>
              <a:t/>
            </a:r>
            <a:br>
              <a:rPr lang="en-US" altLang="ja-JP" sz="3600" dirty="0" smtClean="0"/>
            </a:br>
            <a:r>
              <a:rPr lang="en-US" altLang="ja-JP" sz="3600" dirty="0"/>
              <a:t/>
            </a:r>
            <a:br>
              <a:rPr lang="en-US" altLang="ja-JP" sz="3600" dirty="0"/>
            </a:br>
            <a:r>
              <a:rPr lang="ja-JP" altLang="en-US" sz="3600" dirty="0" smtClean="0"/>
              <a:t>　　主な指摘事項（居宅サービス）</a:t>
            </a:r>
            <a:r>
              <a:rPr lang="en-US" altLang="ja-JP" sz="3600" dirty="0" smtClean="0"/>
              <a:t/>
            </a:r>
            <a:br>
              <a:rPr lang="en-US" altLang="ja-JP" sz="3600" dirty="0" smtClean="0"/>
            </a:br>
            <a:r>
              <a:rPr lang="en-US" altLang="ja-JP" sz="3600" dirty="0"/>
              <a:t/>
            </a:r>
            <a:br>
              <a:rPr lang="en-US" altLang="ja-JP" sz="3600" dirty="0"/>
            </a:br>
            <a:r>
              <a:rPr lang="ja-JP" altLang="en-US" sz="4106" dirty="0"/>
              <a:t>　</a:t>
            </a:r>
            <a:r>
              <a:rPr lang="ja-JP" altLang="en-US" sz="4106" dirty="0" smtClean="0"/>
              <a:t>　</a:t>
            </a:r>
            <a:r>
              <a:rPr lang="ja-JP" altLang="en-US" sz="2000" dirty="0" smtClean="0"/>
              <a:t>もくじ</a:t>
            </a:r>
            <a:r>
              <a:rPr lang="en-US" altLang="ja-JP" sz="2000" dirty="0" smtClean="0"/>
              <a:t/>
            </a:r>
            <a:br>
              <a:rPr lang="en-US" altLang="ja-JP" sz="2000" dirty="0" smtClean="0"/>
            </a:br>
            <a:r>
              <a:rPr lang="ja-JP" altLang="en-US" sz="2000" dirty="0"/>
              <a:t>　</a:t>
            </a:r>
            <a:r>
              <a:rPr lang="ja-JP" altLang="en-US" sz="2000" dirty="0" smtClean="0"/>
              <a:t>　　　１　主な</a:t>
            </a:r>
            <a:r>
              <a:rPr lang="ja-JP" altLang="en-US" sz="2000" dirty="0"/>
              <a:t>指導</a:t>
            </a:r>
            <a:r>
              <a:rPr lang="ja-JP" altLang="en-US" sz="2000" dirty="0" smtClean="0"/>
              <a:t>事項（居宅サービス）</a:t>
            </a:r>
            <a:r>
              <a:rPr lang="en-US" altLang="ja-JP" sz="2000" dirty="0" smtClean="0"/>
              <a:t/>
            </a:r>
            <a:br>
              <a:rPr lang="en-US" altLang="ja-JP" sz="2000" dirty="0" smtClean="0"/>
            </a:br>
            <a:r>
              <a:rPr lang="ja-JP" altLang="en-US" sz="2000" dirty="0"/>
              <a:t>　</a:t>
            </a:r>
            <a:r>
              <a:rPr lang="ja-JP" altLang="en-US" sz="2000" dirty="0" smtClean="0"/>
              <a:t>　　　２　大阪府内令和元年度～令和</a:t>
            </a:r>
            <a:r>
              <a:rPr lang="en-US" altLang="ja-JP" sz="2000" dirty="0" smtClean="0"/>
              <a:t>4</a:t>
            </a:r>
            <a:r>
              <a:rPr lang="ja-JP" altLang="en-US" sz="2000" dirty="0" smtClean="0"/>
              <a:t>年度の処分事例</a:t>
            </a:r>
            <a:r>
              <a:rPr lang="en-US" altLang="ja-JP" sz="3600" dirty="0" smtClean="0"/>
              <a:t/>
            </a:r>
            <a:br>
              <a:rPr lang="en-US" altLang="ja-JP" sz="3600" dirty="0" smtClean="0"/>
            </a:br>
            <a:r>
              <a:rPr lang="ja-JP" altLang="en-US" sz="3600" dirty="0" smtClean="0"/>
              <a:t>　　　　　　</a:t>
            </a:r>
            <a:endParaRPr lang="ja-JP" altLang="en-US" sz="4106" dirty="0"/>
          </a:p>
        </p:txBody>
      </p:sp>
    </p:spTree>
    <p:extLst>
      <p:ext uri="{BB962C8B-B14F-4D97-AF65-F5344CB8AC3E}">
        <p14:creationId xmlns:p14="http://schemas.microsoft.com/office/powerpoint/2010/main" val="1644890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主な指導</a:t>
            </a:r>
            <a:r>
              <a:rPr lang="ja-JP" altLang="en-US" sz="4000" b="1" dirty="0" smtClean="0"/>
              <a:t>事項⑨</a:t>
            </a:r>
            <a:r>
              <a:rPr lang="en-US" altLang="ja-JP" sz="4000" b="1" dirty="0"/>
              <a:t/>
            </a:r>
            <a:br>
              <a:rPr lang="en-US" altLang="ja-JP" sz="4000" b="1" dirty="0"/>
            </a:br>
            <a:r>
              <a:rPr lang="ja-JP" altLang="en-US" sz="2800" b="1" dirty="0"/>
              <a:t>（（参考）施設等に併設する訪問介護事業所）</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10</a:t>
            </a:fld>
            <a:endParaRPr kumimoji="1" lang="ja-JP" altLang="en-US" dirty="0"/>
          </a:p>
        </p:txBody>
      </p:sp>
      <p:sp>
        <p:nvSpPr>
          <p:cNvPr id="6" name="コンテンツ プレースホルダー 4"/>
          <p:cNvSpPr txBox="1">
            <a:spLocks/>
          </p:cNvSpPr>
          <p:nvPr/>
        </p:nvSpPr>
        <p:spPr>
          <a:xfrm>
            <a:off x="323528" y="1197065"/>
            <a:ext cx="8496944" cy="3743056"/>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ja-JP" altLang="en-US" sz="2400" dirty="0"/>
              <a:t>以下のように有料老人ホーム等を</a:t>
            </a:r>
            <a:r>
              <a:rPr lang="ja-JP" altLang="en-US" sz="2400" b="1" u="sng" dirty="0">
                <a:solidFill>
                  <a:srgbClr val="FF0000"/>
                </a:solidFill>
              </a:rPr>
              <a:t>サービス提供の実質的な拠点</a:t>
            </a:r>
            <a:r>
              <a:rPr lang="ja-JP" altLang="en-US" sz="2400" dirty="0"/>
              <a:t>としている。</a:t>
            </a:r>
            <a:endParaRPr lang="en-US" altLang="ja-JP" sz="2400" dirty="0"/>
          </a:p>
          <a:p>
            <a:pPr marL="0" indent="0">
              <a:buNone/>
            </a:pPr>
            <a:r>
              <a:rPr lang="ja-JP" altLang="en-US" sz="2400" dirty="0" smtClean="0"/>
              <a:t>☆</a:t>
            </a:r>
            <a:r>
              <a:rPr lang="ja-JP" altLang="en-US" sz="2400" dirty="0"/>
              <a:t>訪問介護員が有料老人ホーム等に常駐している。</a:t>
            </a:r>
            <a:endParaRPr lang="en-US" altLang="ja-JP" sz="2400" dirty="0"/>
          </a:p>
          <a:p>
            <a:pPr marL="0" indent="0">
              <a:buNone/>
            </a:pPr>
            <a:r>
              <a:rPr lang="ja-JP" altLang="en-US" sz="2400" dirty="0"/>
              <a:t>☆書類の保管、サービス提供状況の把握、従業者の勤務管理等の一部の業務処理を有料老人ホーム等で行って</a:t>
            </a:r>
            <a:r>
              <a:rPr lang="ja-JP" altLang="en-US" sz="2400" dirty="0" smtClean="0"/>
              <a:t>いる。</a:t>
            </a:r>
            <a:endParaRPr lang="en-US" altLang="ja-JP" sz="2400" dirty="0" smtClean="0"/>
          </a:p>
        </p:txBody>
      </p:sp>
      <p:sp>
        <p:nvSpPr>
          <p:cNvPr id="7" name="コンテンツ プレースホルダー 4"/>
          <p:cNvSpPr txBox="1">
            <a:spLocks/>
          </p:cNvSpPr>
          <p:nvPr/>
        </p:nvSpPr>
        <p:spPr>
          <a:xfrm>
            <a:off x="323528" y="5616522"/>
            <a:ext cx="8496944" cy="1031857"/>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ja-JP" altLang="en-US" sz="2400" dirty="0"/>
              <a:t>その拠点としている区画で事業所の</a:t>
            </a:r>
            <a:r>
              <a:rPr lang="ja-JP" altLang="en-US" sz="2400" b="1" u="sng" dirty="0">
                <a:solidFill>
                  <a:srgbClr val="FF0000"/>
                </a:solidFill>
              </a:rPr>
              <a:t>指定を受けること</a:t>
            </a:r>
            <a:r>
              <a:rPr lang="ja-JP" altLang="en-US" sz="2400" dirty="0"/>
              <a:t>。</a:t>
            </a:r>
            <a:endParaRPr lang="en-US" altLang="ja-JP" sz="2400" dirty="0"/>
          </a:p>
        </p:txBody>
      </p:sp>
      <p:sp>
        <p:nvSpPr>
          <p:cNvPr id="8" name="下矢印 7"/>
          <p:cNvSpPr/>
          <p:nvPr/>
        </p:nvSpPr>
        <p:spPr>
          <a:xfrm>
            <a:off x="4044819" y="4968397"/>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99537332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主な指導事項⑩</a:t>
            </a:r>
            <a:r>
              <a:rPr lang="en-US" altLang="ja-JP" sz="4000" b="1" dirty="0" smtClean="0"/>
              <a:t/>
            </a:r>
            <a:br>
              <a:rPr lang="en-US" altLang="ja-JP" sz="4000" b="1" dirty="0" smtClean="0"/>
            </a:br>
            <a:r>
              <a:rPr lang="ja-JP" altLang="en-US" sz="2800" b="1" dirty="0" smtClean="0"/>
              <a:t>（訪問看護－訪問看護計画書・報告書）</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11</a:t>
            </a:fld>
            <a:endParaRPr kumimoji="1" lang="ja-JP" altLang="en-US" dirty="0"/>
          </a:p>
        </p:txBody>
      </p:sp>
      <p:sp>
        <p:nvSpPr>
          <p:cNvPr id="6" name="コンテンツ プレースホルダー 4"/>
          <p:cNvSpPr txBox="1">
            <a:spLocks/>
          </p:cNvSpPr>
          <p:nvPr/>
        </p:nvSpPr>
        <p:spPr>
          <a:xfrm>
            <a:off x="323528" y="1197065"/>
            <a:ext cx="8496944" cy="3312055"/>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zh-TW" altLang="en-US" sz="2000" b="1" dirty="0" smtClean="0"/>
              <a:t>基準等（要旨）</a:t>
            </a:r>
            <a:r>
              <a:rPr lang="en-US" altLang="ja-JP" sz="2000" b="1" dirty="0" smtClean="0"/>
              <a:t>】</a:t>
            </a:r>
          </a:p>
          <a:p>
            <a:pPr marL="0" indent="0">
              <a:buNone/>
            </a:pPr>
            <a:r>
              <a:rPr lang="ja-JP" altLang="en-US" sz="2000" dirty="0" smtClean="0"/>
              <a:t>看護師等は、</a:t>
            </a:r>
            <a:endParaRPr lang="en-US" altLang="ja-JP" sz="2000" dirty="0" smtClean="0"/>
          </a:p>
          <a:p>
            <a:pPr marL="0" indent="0">
              <a:buNone/>
            </a:pPr>
            <a:r>
              <a:rPr lang="ja-JP" altLang="en-US" sz="2000" dirty="0" smtClean="0"/>
              <a:t>☆</a:t>
            </a:r>
            <a:r>
              <a:rPr lang="ja-JP" altLang="en-US" sz="2000" b="1" u="sng" dirty="0" smtClean="0">
                <a:solidFill>
                  <a:srgbClr val="FF0000"/>
                </a:solidFill>
              </a:rPr>
              <a:t>主治医に訪問</a:t>
            </a:r>
            <a:r>
              <a:rPr lang="ja-JP" altLang="en-US" sz="2000" b="1" u="sng" dirty="0">
                <a:solidFill>
                  <a:srgbClr val="FF0000"/>
                </a:solidFill>
              </a:rPr>
              <a:t>看護計画書・報告書</a:t>
            </a:r>
            <a:r>
              <a:rPr lang="ja-JP" altLang="en-US" sz="2000" b="1" u="sng" dirty="0" smtClean="0">
                <a:solidFill>
                  <a:srgbClr val="FF0000"/>
                </a:solidFill>
              </a:rPr>
              <a:t>を提出</a:t>
            </a:r>
            <a:r>
              <a:rPr lang="ja-JP" altLang="en-US" sz="2000" dirty="0"/>
              <a:t>しなければならない。 </a:t>
            </a:r>
            <a:endParaRPr lang="en-US" altLang="ja-JP" sz="2000" dirty="0" smtClean="0"/>
          </a:p>
          <a:p>
            <a:pPr marL="0" indent="0">
              <a:buNone/>
            </a:pPr>
            <a:r>
              <a:rPr lang="ja-JP" altLang="en-US" sz="2000" dirty="0" smtClean="0"/>
              <a:t>☆</a:t>
            </a:r>
            <a:r>
              <a:rPr lang="ja-JP" altLang="en-US" sz="2000" dirty="0"/>
              <a:t>目標・</a:t>
            </a:r>
            <a:r>
              <a:rPr lang="ja-JP" altLang="en-US" sz="2000" b="1" u="sng" dirty="0">
                <a:solidFill>
                  <a:srgbClr val="FF0000"/>
                </a:solidFill>
              </a:rPr>
              <a:t>具体的な</a:t>
            </a:r>
            <a:r>
              <a:rPr lang="ja-JP" altLang="en-US" sz="2000" b="1" u="sng" dirty="0" smtClean="0">
                <a:solidFill>
                  <a:srgbClr val="FF0000"/>
                </a:solidFill>
              </a:rPr>
              <a:t>サービス内容</a:t>
            </a:r>
            <a:r>
              <a:rPr lang="ja-JP" altLang="en-US" sz="2000" dirty="0"/>
              <a:t>等を記載しなければならない。 </a:t>
            </a:r>
            <a:endParaRPr lang="en-US" altLang="ja-JP" sz="2000" dirty="0"/>
          </a:p>
          <a:p>
            <a:pPr marL="0" indent="0">
              <a:buNone/>
            </a:pPr>
            <a:r>
              <a:rPr lang="ja-JP" altLang="en-US" sz="2000" dirty="0"/>
              <a:t>☆</a:t>
            </a:r>
            <a:r>
              <a:rPr lang="ja-JP" altLang="en-US" sz="2000" b="1" u="sng" dirty="0">
                <a:solidFill>
                  <a:srgbClr val="FF0000"/>
                </a:solidFill>
              </a:rPr>
              <a:t>居宅サービス計画に適合</a:t>
            </a:r>
            <a:r>
              <a:rPr lang="ja-JP" altLang="en-US" sz="2000" dirty="0"/>
              <a:t>するよう作成しなければならない。 </a:t>
            </a:r>
            <a:endParaRPr lang="en-US" altLang="ja-JP" sz="2000" dirty="0"/>
          </a:p>
          <a:p>
            <a:pPr marL="0" indent="0">
              <a:buNone/>
            </a:pPr>
            <a:r>
              <a:rPr lang="ja-JP" altLang="en-US" sz="2000" dirty="0"/>
              <a:t>☆利用者又はその家族に対して</a:t>
            </a:r>
            <a:r>
              <a:rPr lang="ja-JP" altLang="en-US" sz="2000" b="1" u="sng" dirty="0">
                <a:solidFill>
                  <a:srgbClr val="FF0000"/>
                </a:solidFill>
              </a:rPr>
              <a:t>説明</a:t>
            </a:r>
            <a:r>
              <a:rPr lang="ja-JP" altLang="en-US" sz="2000" dirty="0"/>
              <a:t>し、利用者の</a:t>
            </a:r>
            <a:r>
              <a:rPr lang="ja-JP" altLang="en-US" sz="2000" b="1" u="sng" dirty="0">
                <a:solidFill>
                  <a:srgbClr val="FF0000"/>
                </a:solidFill>
              </a:rPr>
              <a:t>同意</a:t>
            </a:r>
            <a:r>
              <a:rPr lang="ja-JP" altLang="en-US" sz="2000" dirty="0"/>
              <a:t>を得て、利用者に</a:t>
            </a:r>
            <a:r>
              <a:rPr lang="ja-JP" altLang="en-US" sz="2000" b="1" u="sng" dirty="0">
                <a:solidFill>
                  <a:srgbClr val="FF0000"/>
                </a:solidFill>
              </a:rPr>
              <a:t>交付</a:t>
            </a:r>
            <a:r>
              <a:rPr lang="ja-JP" altLang="en-US" sz="2000" dirty="0"/>
              <a:t>しなければならない</a:t>
            </a:r>
            <a:r>
              <a:rPr lang="ja-JP" altLang="en-US" sz="2000" dirty="0" smtClean="0"/>
              <a:t>。</a:t>
            </a:r>
            <a:endParaRPr lang="en-US" altLang="ja-JP" sz="2000" dirty="0"/>
          </a:p>
        </p:txBody>
      </p:sp>
      <p:sp>
        <p:nvSpPr>
          <p:cNvPr id="7" name="コンテンツ プレースホルダー 4"/>
          <p:cNvSpPr txBox="1">
            <a:spLocks/>
          </p:cNvSpPr>
          <p:nvPr/>
        </p:nvSpPr>
        <p:spPr>
          <a:xfrm>
            <a:off x="338808" y="5322849"/>
            <a:ext cx="8496944" cy="1535151"/>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2400" dirty="0"/>
              <a:t>　</a:t>
            </a:r>
            <a:r>
              <a:rPr lang="ja-JP" altLang="en-US" sz="2000" b="1" u="sng" dirty="0" smtClean="0">
                <a:solidFill>
                  <a:srgbClr val="FF0000"/>
                </a:solidFill>
              </a:rPr>
              <a:t>主治の医師と密接</a:t>
            </a:r>
            <a:r>
              <a:rPr lang="ja-JP" altLang="en-US" sz="2000" b="1" u="sng" dirty="0">
                <a:solidFill>
                  <a:srgbClr val="FF0000"/>
                </a:solidFill>
              </a:rPr>
              <a:t>かつ適切な連携を図ること</a:t>
            </a:r>
            <a:r>
              <a:rPr lang="ja-JP" altLang="en-US" sz="2000" b="1" u="sng" dirty="0" smtClean="0">
                <a:solidFill>
                  <a:srgbClr val="FF0000"/>
                </a:solidFill>
              </a:rPr>
              <a:t>。</a:t>
            </a:r>
            <a:endParaRPr lang="en-US" altLang="ja-JP" sz="2000" b="1" u="sng" dirty="0" smtClean="0">
              <a:solidFill>
                <a:srgbClr val="FF0000"/>
              </a:solidFill>
            </a:endParaRPr>
          </a:p>
          <a:p>
            <a:pPr marL="0" indent="0">
              <a:buNone/>
            </a:pPr>
            <a:r>
              <a:rPr lang="ja-JP" altLang="en-US" sz="2000" b="1" dirty="0" smtClean="0">
                <a:solidFill>
                  <a:srgbClr val="FF0000"/>
                </a:solidFill>
              </a:rPr>
              <a:t>　</a:t>
            </a:r>
            <a:r>
              <a:rPr lang="ja-JP" altLang="en-US" sz="2000" b="1" u="sng" dirty="0" smtClean="0">
                <a:solidFill>
                  <a:srgbClr val="FF0000"/>
                </a:solidFill>
              </a:rPr>
              <a:t>主治の医師以外から指示書の交付を受けることはできない。</a:t>
            </a:r>
            <a:endParaRPr lang="en-US" altLang="ja-JP" sz="2000" b="1" u="sng" dirty="0" smtClean="0">
              <a:solidFill>
                <a:srgbClr val="FF0000"/>
              </a:solidFill>
            </a:endParaRPr>
          </a:p>
        </p:txBody>
      </p:sp>
      <p:sp>
        <p:nvSpPr>
          <p:cNvPr id="8" name="下矢印 7"/>
          <p:cNvSpPr/>
          <p:nvPr/>
        </p:nvSpPr>
        <p:spPr>
          <a:xfrm>
            <a:off x="4044819" y="4653136"/>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843216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7558608" cy="609600"/>
          </a:xfrm>
        </p:spPr>
        <p:txBody>
          <a:bodyPr>
            <a:noAutofit/>
          </a:bodyPr>
          <a:lstStyle/>
          <a:p>
            <a:r>
              <a:rPr lang="ja-JP" altLang="en-US" sz="2400" b="1" dirty="0"/>
              <a:t>１　</a:t>
            </a:r>
            <a:r>
              <a:rPr lang="ja-JP" altLang="en-US" sz="2400" b="1" dirty="0" smtClean="0"/>
              <a:t>主な指導事項⑪</a:t>
            </a:r>
            <a:r>
              <a:rPr lang="en-US" altLang="ja-JP" sz="2400" b="1" dirty="0" smtClean="0"/>
              <a:t/>
            </a:r>
            <a:br>
              <a:rPr lang="en-US" altLang="ja-JP" sz="2400" b="1" dirty="0" smtClean="0"/>
            </a:br>
            <a:r>
              <a:rPr lang="ja-JP" altLang="en-US" sz="2400" b="1" dirty="0" smtClean="0"/>
              <a:t>（訪問看護－その他留意すべき事項）</a:t>
            </a:r>
            <a:endParaRPr lang="en-US" sz="2400" b="1" dirty="0"/>
          </a:p>
        </p:txBody>
      </p:sp>
      <p:sp>
        <p:nvSpPr>
          <p:cNvPr id="5" name="正方形/長方形 4"/>
          <p:cNvSpPr/>
          <p:nvPr/>
        </p:nvSpPr>
        <p:spPr>
          <a:xfrm>
            <a:off x="685800" y="1052736"/>
            <a:ext cx="7416824" cy="2308324"/>
          </a:xfrm>
          <a:prstGeom prst="rect">
            <a:avLst/>
          </a:prstGeom>
        </p:spPr>
        <p:txBody>
          <a:bodyPr wrap="square">
            <a:spAutoFit/>
          </a:bodyPr>
          <a:lstStyle/>
          <a:p>
            <a:r>
              <a:rPr lang="ja-JP" altLang="en-US" dirty="0" smtClean="0"/>
              <a:t>（</a:t>
            </a:r>
            <a:r>
              <a:rPr lang="en-US" altLang="ja-JP" dirty="0" smtClean="0"/>
              <a:t>1</a:t>
            </a:r>
            <a:r>
              <a:rPr lang="ja-JP" altLang="en-US" dirty="0" smtClean="0"/>
              <a:t>）</a:t>
            </a:r>
            <a:endParaRPr lang="en-US" altLang="ja-JP" dirty="0" smtClean="0"/>
          </a:p>
          <a:p>
            <a:r>
              <a:rPr lang="en-US" altLang="ja-JP" dirty="0" smtClean="0"/>
              <a:t>【</a:t>
            </a:r>
            <a:r>
              <a:rPr lang="ja-JP" altLang="en-US" dirty="0"/>
              <a:t>指導対象</a:t>
            </a:r>
            <a:r>
              <a:rPr lang="en-US" altLang="ja-JP" dirty="0" smtClean="0"/>
              <a:t>】</a:t>
            </a:r>
            <a:endParaRPr lang="en-US" altLang="ja-JP" dirty="0"/>
          </a:p>
          <a:p>
            <a:r>
              <a:rPr lang="ja-JP" altLang="en-US" dirty="0" smtClean="0"/>
              <a:t>当該</a:t>
            </a:r>
            <a:r>
              <a:rPr lang="ja-JP" altLang="en-US" dirty="0"/>
              <a:t>指定訪問看護事業所の理学療法士ではなく、委託先の理学療法士によるサービス提供が行われている。</a:t>
            </a:r>
            <a:endParaRPr lang="en-US" altLang="ja-JP" dirty="0"/>
          </a:p>
          <a:p>
            <a:endParaRPr lang="en-US" altLang="ja-JP" dirty="0" smtClean="0"/>
          </a:p>
          <a:p>
            <a:r>
              <a:rPr lang="en-US" altLang="ja-JP" dirty="0" smtClean="0"/>
              <a:t>【</a:t>
            </a:r>
            <a:r>
              <a:rPr lang="ja-JP" altLang="en-US" dirty="0" smtClean="0"/>
              <a:t>指導内容</a:t>
            </a:r>
            <a:r>
              <a:rPr lang="en-US" altLang="ja-JP" dirty="0" smtClean="0"/>
              <a:t>】</a:t>
            </a:r>
            <a:endParaRPr lang="en-US" altLang="ja-JP" dirty="0"/>
          </a:p>
          <a:p>
            <a:r>
              <a:rPr lang="ja-JP" altLang="en-US" dirty="0"/>
              <a:t>指定訪問看護事業者は、</a:t>
            </a:r>
            <a:r>
              <a:rPr lang="ja-JP" altLang="en-US" b="1" u="sng" dirty="0">
                <a:solidFill>
                  <a:srgbClr val="FF0000"/>
                </a:solidFill>
              </a:rPr>
              <a:t>当該指定訪問看護事業所の看護師等によって</a:t>
            </a:r>
            <a:r>
              <a:rPr lang="ja-JP" altLang="en-US" dirty="0"/>
              <a:t>サービスを提供しなければならない。</a:t>
            </a:r>
            <a:endParaRPr lang="en-US" altLang="ja-JP" dirty="0"/>
          </a:p>
        </p:txBody>
      </p:sp>
      <p:sp>
        <p:nvSpPr>
          <p:cNvPr id="9" name="正方形/長方形 8"/>
          <p:cNvSpPr/>
          <p:nvPr/>
        </p:nvSpPr>
        <p:spPr>
          <a:xfrm>
            <a:off x="685800" y="3605116"/>
            <a:ext cx="7416824" cy="2862322"/>
          </a:xfrm>
          <a:prstGeom prst="rect">
            <a:avLst/>
          </a:prstGeom>
        </p:spPr>
        <p:txBody>
          <a:bodyPr wrap="square">
            <a:spAutoFit/>
          </a:bodyPr>
          <a:lstStyle/>
          <a:p>
            <a:r>
              <a:rPr lang="ja-JP" altLang="en-US" dirty="0" smtClean="0"/>
              <a:t>（</a:t>
            </a:r>
            <a:r>
              <a:rPr lang="en-US" altLang="ja-JP" dirty="0" smtClean="0"/>
              <a:t>2</a:t>
            </a:r>
            <a:r>
              <a:rPr lang="ja-JP" altLang="en-US" dirty="0" smtClean="0"/>
              <a:t>）</a:t>
            </a:r>
            <a:endParaRPr lang="en-US" altLang="ja-JP" dirty="0" smtClean="0"/>
          </a:p>
          <a:p>
            <a:r>
              <a:rPr lang="en-US" altLang="ja-JP" dirty="0" smtClean="0"/>
              <a:t>【</a:t>
            </a:r>
            <a:r>
              <a:rPr lang="ja-JP" altLang="en-US" dirty="0" smtClean="0"/>
              <a:t>指導対象</a:t>
            </a:r>
            <a:r>
              <a:rPr lang="en-US" altLang="ja-JP" dirty="0" smtClean="0"/>
              <a:t>】</a:t>
            </a:r>
          </a:p>
          <a:p>
            <a:r>
              <a:rPr lang="ja-JP" altLang="en-US" dirty="0"/>
              <a:t>利用者から衛生</a:t>
            </a:r>
            <a:r>
              <a:rPr lang="ja-JP" altLang="en-US" dirty="0" smtClean="0"/>
              <a:t>材料費を徴収していた。</a:t>
            </a:r>
            <a:endParaRPr lang="en-US" altLang="ja-JP" dirty="0" smtClean="0"/>
          </a:p>
          <a:p>
            <a:endParaRPr lang="en-US" altLang="ja-JP" dirty="0" smtClean="0"/>
          </a:p>
          <a:p>
            <a:r>
              <a:rPr lang="en-US" altLang="ja-JP" dirty="0" smtClean="0"/>
              <a:t>【</a:t>
            </a:r>
            <a:r>
              <a:rPr lang="ja-JP" altLang="en-US" dirty="0" smtClean="0"/>
              <a:t>指導内容</a:t>
            </a:r>
            <a:r>
              <a:rPr lang="en-US" altLang="ja-JP" dirty="0" smtClean="0"/>
              <a:t>】</a:t>
            </a:r>
            <a:endParaRPr lang="en-US" altLang="ja-JP" dirty="0"/>
          </a:p>
          <a:p>
            <a:r>
              <a:rPr lang="ja-JP" altLang="en-US" dirty="0" smtClean="0"/>
              <a:t>指定</a:t>
            </a:r>
            <a:r>
              <a:rPr lang="ja-JP" altLang="en-US" dirty="0"/>
              <a:t>訪問看護の提供に係る衛生</a:t>
            </a:r>
            <a:r>
              <a:rPr lang="ja-JP" altLang="en-US" dirty="0" smtClean="0"/>
              <a:t>材料費を、</a:t>
            </a:r>
            <a:r>
              <a:rPr lang="ja-JP" altLang="en-US" b="1" u="sng" dirty="0" smtClean="0">
                <a:solidFill>
                  <a:srgbClr val="FF0000"/>
                </a:solidFill>
              </a:rPr>
              <a:t>利用者から徴収することはできません。</a:t>
            </a:r>
            <a:endParaRPr lang="ja-JP" altLang="en-US" b="1" u="sng" dirty="0">
              <a:solidFill>
                <a:srgbClr val="FF0000"/>
              </a:solidFill>
            </a:endParaRPr>
          </a:p>
          <a:p>
            <a:r>
              <a:rPr lang="ja-JP" altLang="en-US" dirty="0" smtClean="0"/>
              <a:t>「</a:t>
            </a:r>
            <a:r>
              <a:rPr lang="ja-JP" altLang="en-US" dirty="0"/>
              <a:t>指定訪問看護事業所が卸売販売業者から購入できる医薬品等の取扱いについて」（平成</a:t>
            </a:r>
            <a:r>
              <a:rPr lang="en-US" altLang="ja-JP" dirty="0"/>
              <a:t>23</a:t>
            </a:r>
            <a:r>
              <a:rPr lang="ja-JP" altLang="en-US" dirty="0"/>
              <a:t>年</a:t>
            </a:r>
            <a:r>
              <a:rPr lang="en-US" altLang="ja-JP" dirty="0"/>
              <a:t>5</a:t>
            </a:r>
            <a:r>
              <a:rPr lang="ja-JP" altLang="en-US" dirty="0"/>
              <a:t>月</a:t>
            </a:r>
            <a:r>
              <a:rPr lang="en-US" altLang="ja-JP" dirty="0"/>
              <a:t>13</a:t>
            </a:r>
            <a:r>
              <a:rPr lang="ja-JP" altLang="en-US" dirty="0"/>
              <a:t>日厚生労働省医薬食品局総務課／老健局老人保健課／保健局医療課　事務連絡）を確認すること。</a:t>
            </a:r>
            <a:endParaRPr lang="en-US" altLang="ja-JP" dirty="0"/>
          </a:p>
        </p:txBody>
      </p:sp>
    </p:spTree>
    <p:extLst>
      <p:ext uri="{BB962C8B-B14F-4D97-AF65-F5344CB8AC3E}">
        <p14:creationId xmlns:p14="http://schemas.microsoft.com/office/powerpoint/2010/main" val="125875678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7558608" cy="609600"/>
          </a:xfrm>
        </p:spPr>
        <p:txBody>
          <a:bodyPr>
            <a:noAutofit/>
          </a:bodyPr>
          <a:lstStyle/>
          <a:p>
            <a:r>
              <a:rPr lang="ja-JP" altLang="en-US" sz="2400" b="1" dirty="0"/>
              <a:t>１　</a:t>
            </a:r>
            <a:r>
              <a:rPr lang="ja-JP" altLang="en-US" sz="2400" b="1" dirty="0" smtClean="0"/>
              <a:t>主な指導事項⑪</a:t>
            </a:r>
            <a:r>
              <a:rPr lang="en-US" altLang="ja-JP" sz="2400" b="1" dirty="0" smtClean="0"/>
              <a:t/>
            </a:r>
            <a:br>
              <a:rPr lang="en-US" altLang="ja-JP" sz="2400" b="1" dirty="0" smtClean="0"/>
            </a:br>
            <a:r>
              <a:rPr lang="ja-JP" altLang="en-US" sz="2400" b="1" dirty="0" smtClean="0"/>
              <a:t>（訪問看護－その他留意すべき事項）</a:t>
            </a:r>
            <a:endParaRPr lang="en-US" sz="2400" b="1" dirty="0"/>
          </a:p>
        </p:txBody>
      </p:sp>
      <p:sp>
        <p:nvSpPr>
          <p:cNvPr id="5" name="正方形/長方形 4"/>
          <p:cNvSpPr/>
          <p:nvPr/>
        </p:nvSpPr>
        <p:spPr>
          <a:xfrm>
            <a:off x="685800" y="1052736"/>
            <a:ext cx="7416824" cy="2308324"/>
          </a:xfrm>
          <a:prstGeom prst="rect">
            <a:avLst/>
          </a:prstGeom>
        </p:spPr>
        <p:txBody>
          <a:bodyPr wrap="square">
            <a:spAutoFit/>
          </a:bodyPr>
          <a:lstStyle/>
          <a:p>
            <a:r>
              <a:rPr lang="ja-JP" altLang="en-US" dirty="0" smtClean="0"/>
              <a:t>（</a:t>
            </a:r>
            <a:r>
              <a:rPr lang="en-US" altLang="ja-JP" dirty="0"/>
              <a:t>3</a:t>
            </a:r>
            <a:r>
              <a:rPr lang="ja-JP" altLang="en-US" dirty="0" smtClean="0"/>
              <a:t>）</a:t>
            </a:r>
            <a:endParaRPr lang="en-US" altLang="ja-JP" dirty="0" smtClean="0"/>
          </a:p>
          <a:p>
            <a:r>
              <a:rPr lang="en-US" altLang="ja-JP" dirty="0" smtClean="0"/>
              <a:t>【</a:t>
            </a:r>
            <a:r>
              <a:rPr lang="ja-JP" altLang="en-US" dirty="0"/>
              <a:t>指導対象</a:t>
            </a:r>
            <a:r>
              <a:rPr lang="en-US" altLang="ja-JP" dirty="0" smtClean="0"/>
              <a:t>】</a:t>
            </a:r>
            <a:endParaRPr lang="en-US" altLang="ja-JP" dirty="0"/>
          </a:p>
          <a:p>
            <a:r>
              <a:rPr lang="ja-JP" altLang="en-US" dirty="0"/>
              <a:t>通院によるリハビリが困難な利用者ではないのにサービス提供をしていた。（別の病院には通うなどしている</a:t>
            </a:r>
            <a:r>
              <a:rPr lang="ja-JP" altLang="en-US" dirty="0" smtClean="0"/>
              <a:t>）</a:t>
            </a:r>
            <a:endParaRPr lang="en-US" altLang="ja-JP" dirty="0" smtClean="0"/>
          </a:p>
          <a:p>
            <a:endParaRPr lang="en-US" altLang="ja-JP" dirty="0" smtClean="0"/>
          </a:p>
          <a:p>
            <a:r>
              <a:rPr lang="en-US" altLang="ja-JP" dirty="0" smtClean="0"/>
              <a:t>【</a:t>
            </a:r>
            <a:r>
              <a:rPr lang="ja-JP" altLang="en-US" dirty="0" smtClean="0"/>
              <a:t>指導内容</a:t>
            </a:r>
            <a:r>
              <a:rPr lang="en-US" altLang="ja-JP" dirty="0" smtClean="0"/>
              <a:t>】</a:t>
            </a:r>
            <a:endParaRPr lang="en-US" altLang="ja-JP" dirty="0"/>
          </a:p>
          <a:p>
            <a:r>
              <a:rPr lang="ja-JP" altLang="en-US" dirty="0" smtClean="0"/>
              <a:t>通院</a:t>
            </a:r>
            <a:r>
              <a:rPr lang="ja-JP" altLang="en-US" dirty="0"/>
              <a:t>により同様のサービスが担保されるのであれば、</a:t>
            </a:r>
            <a:r>
              <a:rPr lang="ja-JP" altLang="en-US" b="1" u="sng" dirty="0">
                <a:solidFill>
                  <a:srgbClr val="FF0000"/>
                </a:solidFill>
              </a:rPr>
              <a:t>通院サービスを優先</a:t>
            </a:r>
            <a:r>
              <a:rPr lang="ja-JP" altLang="en-US" dirty="0"/>
              <a:t>すること。</a:t>
            </a:r>
            <a:endParaRPr lang="en-US" altLang="ja-JP" dirty="0"/>
          </a:p>
        </p:txBody>
      </p:sp>
      <p:sp>
        <p:nvSpPr>
          <p:cNvPr id="9" name="正方形/長方形 8"/>
          <p:cNvSpPr/>
          <p:nvPr/>
        </p:nvSpPr>
        <p:spPr>
          <a:xfrm>
            <a:off x="685800" y="3605116"/>
            <a:ext cx="7416824" cy="2031325"/>
          </a:xfrm>
          <a:prstGeom prst="rect">
            <a:avLst/>
          </a:prstGeom>
        </p:spPr>
        <p:txBody>
          <a:bodyPr wrap="square">
            <a:spAutoFit/>
          </a:bodyPr>
          <a:lstStyle/>
          <a:p>
            <a:r>
              <a:rPr lang="ja-JP" altLang="en-US" dirty="0" smtClean="0"/>
              <a:t>（</a:t>
            </a:r>
            <a:r>
              <a:rPr lang="en-US" altLang="ja-JP" dirty="0" smtClean="0"/>
              <a:t>4</a:t>
            </a:r>
            <a:r>
              <a:rPr lang="ja-JP" altLang="en-US" dirty="0" smtClean="0"/>
              <a:t>）</a:t>
            </a:r>
            <a:endParaRPr lang="en-US" altLang="ja-JP" dirty="0" smtClean="0"/>
          </a:p>
          <a:p>
            <a:r>
              <a:rPr lang="en-US" altLang="ja-JP" dirty="0" smtClean="0"/>
              <a:t>【</a:t>
            </a:r>
            <a:r>
              <a:rPr lang="ja-JP" altLang="en-US" dirty="0"/>
              <a:t>指導対象</a:t>
            </a:r>
            <a:r>
              <a:rPr lang="en-US" altLang="ja-JP" dirty="0" smtClean="0"/>
              <a:t>】</a:t>
            </a:r>
            <a:endParaRPr lang="en-US" altLang="ja-JP" dirty="0"/>
          </a:p>
          <a:p>
            <a:r>
              <a:rPr lang="ja-JP" altLang="en-US" b="1" u="sng" dirty="0">
                <a:solidFill>
                  <a:srgbClr val="FF0000"/>
                </a:solidFill>
              </a:rPr>
              <a:t>准看護師が訪問</a:t>
            </a:r>
            <a:r>
              <a:rPr lang="ja-JP" altLang="en-US" dirty="0"/>
              <a:t>したにもかかわらず、</a:t>
            </a:r>
            <a:r>
              <a:rPr lang="ja-JP" altLang="en-US" b="1" u="sng" dirty="0">
                <a:solidFill>
                  <a:srgbClr val="FF0000"/>
                </a:solidFill>
              </a:rPr>
              <a:t>所定単位数に</a:t>
            </a:r>
            <a:r>
              <a:rPr lang="en-US" altLang="ja-JP" b="1" u="sng" dirty="0">
                <a:solidFill>
                  <a:srgbClr val="FF0000"/>
                </a:solidFill>
              </a:rPr>
              <a:t>100</a:t>
            </a:r>
            <a:r>
              <a:rPr lang="ja-JP" altLang="en-US" b="1" u="sng" dirty="0">
                <a:solidFill>
                  <a:srgbClr val="FF0000"/>
                </a:solidFill>
              </a:rPr>
              <a:t>分の</a:t>
            </a:r>
            <a:r>
              <a:rPr lang="en-US" altLang="ja-JP" b="1" u="sng" dirty="0">
                <a:solidFill>
                  <a:srgbClr val="FF0000"/>
                </a:solidFill>
              </a:rPr>
              <a:t>90</a:t>
            </a:r>
            <a:r>
              <a:rPr lang="ja-JP" altLang="en-US" dirty="0"/>
              <a:t>を乗じて得た単位数を算定して</a:t>
            </a:r>
            <a:r>
              <a:rPr lang="ja-JP" altLang="en-US" dirty="0" smtClean="0"/>
              <a:t>いない。</a:t>
            </a:r>
            <a:endParaRPr lang="en-US" altLang="ja-JP" dirty="0" smtClean="0"/>
          </a:p>
          <a:p>
            <a:endParaRPr lang="en-US" altLang="ja-JP" dirty="0" smtClean="0"/>
          </a:p>
          <a:p>
            <a:r>
              <a:rPr lang="en-US" altLang="ja-JP" dirty="0" smtClean="0"/>
              <a:t>【</a:t>
            </a:r>
            <a:r>
              <a:rPr lang="ja-JP" altLang="en-US" dirty="0" smtClean="0"/>
              <a:t>指導内容</a:t>
            </a:r>
            <a:r>
              <a:rPr lang="en-US" altLang="ja-JP" dirty="0" smtClean="0"/>
              <a:t>】</a:t>
            </a:r>
          </a:p>
          <a:p>
            <a:r>
              <a:rPr lang="ja-JP" altLang="en-US" dirty="0" smtClean="0"/>
              <a:t>適切</a:t>
            </a:r>
            <a:r>
              <a:rPr lang="ja-JP" altLang="en-US" dirty="0"/>
              <a:t>に算定する</a:t>
            </a:r>
            <a:r>
              <a:rPr lang="ja-JP" altLang="en-US" dirty="0" smtClean="0"/>
              <a:t>こと。</a:t>
            </a:r>
            <a:endParaRPr lang="en-US" altLang="ja-JP" dirty="0"/>
          </a:p>
        </p:txBody>
      </p:sp>
    </p:spTree>
    <p:extLst>
      <p:ext uri="{BB962C8B-B14F-4D97-AF65-F5344CB8AC3E}">
        <p14:creationId xmlns:p14="http://schemas.microsoft.com/office/powerpoint/2010/main" val="393666155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7558608" cy="609600"/>
          </a:xfrm>
        </p:spPr>
        <p:txBody>
          <a:bodyPr>
            <a:noAutofit/>
          </a:bodyPr>
          <a:lstStyle/>
          <a:p>
            <a:r>
              <a:rPr lang="ja-JP" altLang="en-US" sz="2400" b="1" dirty="0"/>
              <a:t>１　</a:t>
            </a:r>
            <a:r>
              <a:rPr lang="ja-JP" altLang="en-US" sz="2400" b="1" dirty="0" smtClean="0"/>
              <a:t>主な指導事項⑪</a:t>
            </a:r>
            <a:r>
              <a:rPr lang="en-US" altLang="ja-JP" sz="2400" b="1" dirty="0" smtClean="0"/>
              <a:t/>
            </a:r>
            <a:br>
              <a:rPr lang="en-US" altLang="ja-JP" sz="2400" b="1" dirty="0" smtClean="0"/>
            </a:br>
            <a:r>
              <a:rPr lang="ja-JP" altLang="en-US" sz="2400" b="1" dirty="0" smtClean="0"/>
              <a:t>（訪問看護－その他留意すべき事項）</a:t>
            </a:r>
            <a:endParaRPr lang="en-US" sz="2400" b="1" dirty="0"/>
          </a:p>
        </p:txBody>
      </p:sp>
      <p:sp>
        <p:nvSpPr>
          <p:cNvPr id="5" name="正方形/長方形 4"/>
          <p:cNvSpPr/>
          <p:nvPr/>
        </p:nvSpPr>
        <p:spPr>
          <a:xfrm>
            <a:off x="395536" y="1052736"/>
            <a:ext cx="7632848" cy="2862322"/>
          </a:xfrm>
          <a:prstGeom prst="rect">
            <a:avLst/>
          </a:prstGeom>
        </p:spPr>
        <p:txBody>
          <a:bodyPr wrap="square">
            <a:spAutoFit/>
          </a:bodyPr>
          <a:lstStyle/>
          <a:p>
            <a:r>
              <a:rPr lang="ja-JP" altLang="en-US" dirty="0" smtClean="0"/>
              <a:t>（</a:t>
            </a:r>
            <a:r>
              <a:rPr lang="en-US" altLang="ja-JP" dirty="0" smtClean="0"/>
              <a:t>5</a:t>
            </a:r>
            <a:r>
              <a:rPr lang="ja-JP" altLang="en-US" dirty="0" smtClean="0"/>
              <a:t>）</a:t>
            </a:r>
            <a:endParaRPr lang="en-US" altLang="ja-JP" dirty="0" smtClean="0"/>
          </a:p>
          <a:p>
            <a:r>
              <a:rPr lang="en-US" altLang="ja-JP" dirty="0" smtClean="0"/>
              <a:t>【</a:t>
            </a:r>
            <a:r>
              <a:rPr lang="ja-JP" altLang="en-US" dirty="0"/>
              <a:t>指導対象</a:t>
            </a:r>
            <a:r>
              <a:rPr lang="en-US" altLang="ja-JP" dirty="0" smtClean="0"/>
              <a:t>】</a:t>
            </a:r>
            <a:endParaRPr lang="en-US" altLang="ja-JP" dirty="0"/>
          </a:p>
          <a:p>
            <a:r>
              <a:rPr lang="ja-JP" altLang="en-US" b="1" u="sng" dirty="0">
                <a:solidFill>
                  <a:srgbClr val="FF0000"/>
                </a:solidFill>
              </a:rPr>
              <a:t>理学療法士、作業療法士又は言語聴覚士による</a:t>
            </a:r>
            <a:r>
              <a:rPr lang="ja-JP" altLang="en-US" dirty="0"/>
              <a:t>訪問看護について、その訪問が看護業務の一環としての</a:t>
            </a:r>
            <a:r>
              <a:rPr lang="ja-JP" altLang="en-US" b="1" u="sng" dirty="0">
                <a:solidFill>
                  <a:srgbClr val="FF0000"/>
                </a:solidFill>
              </a:rPr>
              <a:t>リハビリテーションを中心としたものである場合に</a:t>
            </a:r>
            <a:r>
              <a:rPr lang="ja-JP" altLang="en-US" dirty="0"/>
              <a:t>、看護職員（准看護師を除く）の代わりに訪問させるものであること等を利用者に説明した上で同意を得ていない</a:t>
            </a:r>
            <a:r>
              <a:rPr lang="ja-JP" altLang="en-US" dirty="0" smtClean="0"/>
              <a:t>。</a:t>
            </a:r>
            <a:endParaRPr lang="en-US" altLang="ja-JP" dirty="0" smtClean="0"/>
          </a:p>
          <a:p>
            <a:endParaRPr lang="en-US" altLang="ja-JP" dirty="0" smtClean="0"/>
          </a:p>
          <a:p>
            <a:r>
              <a:rPr lang="en-US" altLang="ja-JP" dirty="0" smtClean="0"/>
              <a:t>【</a:t>
            </a:r>
            <a:r>
              <a:rPr lang="ja-JP" altLang="en-US" dirty="0" smtClean="0"/>
              <a:t>指導内容</a:t>
            </a:r>
            <a:r>
              <a:rPr lang="en-US" altLang="ja-JP" dirty="0" smtClean="0"/>
              <a:t>】</a:t>
            </a:r>
            <a:endParaRPr lang="en-US" altLang="ja-JP" dirty="0"/>
          </a:p>
          <a:p>
            <a:r>
              <a:rPr lang="ja-JP" altLang="en-US" b="1" u="sng" dirty="0" smtClean="0">
                <a:solidFill>
                  <a:srgbClr val="FF0000"/>
                </a:solidFill>
              </a:rPr>
              <a:t>同意を得ること。</a:t>
            </a:r>
            <a:r>
              <a:rPr lang="ja-JP" altLang="en-US" dirty="0" smtClean="0"/>
              <a:t>同意</a:t>
            </a:r>
            <a:r>
              <a:rPr lang="ja-JP" altLang="en-US" dirty="0"/>
              <a:t>に係る様式や方法は問わないが、</a:t>
            </a:r>
            <a:r>
              <a:rPr lang="ja-JP" altLang="en-US" b="1" u="sng" dirty="0">
                <a:solidFill>
                  <a:srgbClr val="FF0000"/>
                </a:solidFill>
              </a:rPr>
              <a:t>口頭で得た場合には同意を得た旨の記録</a:t>
            </a:r>
            <a:r>
              <a:rPr lang="ja-JP" altLang="en-US" dirty="0"/>
              <a:t>を行うこと。</a:t>
            </a:r>
            <a:endParaRPr lang="en-US" altLang="ja-JP" dirty="0"/>
          </a:p>
        </p:txBody>
      </p:sp>
      <p:sp>
        <p:nvSpPr>
          <p:cNvPr id="9" name="正方形/長方形 8"/>
          <p:cNvSpPr/>
          <p:nvPr/>
        </p:nvSpPr>
        <p:spPr>
          <a:xfrm>
            <a:off x="394742" y="4017336"/>
            <a:ext cx="7848872" cy="2585323"/>
          </a:xfrm>
          <a:prstGeom prst="rect">
            <a:avLst/>
          </a:prstGeom>
        </p:spPr>
        <p:txBody>
          <a:bodyPr wrap="square">
            <a:spAutoFit/>
          </a:bodyPr>
          <a:lstStyle/>
          <a:p>
            <a:r>
              <a:rPr lang="ja-JP" altLang="en-US" dirty="0" smtClean="0"/>
              <a:t>（</a:t>
            </a:r>
            <a:r>
              <a:rPr lang="en-US" altLang="ja-JP" dirty="0"/>
              <a:t>6</a:t>
            </a:r>
            <a:r>
              <a:rPr lang="ja-JP" altLang="en-US" dirty="0" smtClean="0"/>
              <a:t>）</a:t>
            </a:r>
            <a:endParaRPr lang="en-US" altLang="ja-JP" dirty="0" smtClean="0"/>
          </a:p>
          <a:p>
            <a:r>
              <a:rPr lang="en-US" altLang="ja-JP" dirty="0" smtClean="0"/>
              <a:t>【</a:t>
            </a:r>
            <a:r>
              <a:rPr lang="ja-JP" altLang="en-US" dirty="0"/>
              <a:t>指導対象</a:t>
            </a:r>
            <a:r>
              <a:rPr lang="en-US" altLang="ja-JP" dirty="0" smtClean="0"/>
              <a:t>】</a:t>
            </a:r>
            <a:endParaRPr lang="en-US" altLang="ja-JP" dirty="0"/>
          </a:p>
          <a:p>
            <a:r>
              <a:rPr lang="ja-JP" altLang="en-US" dirty="0"/>
              <a:t>理学療法士、作業療法士又は言語聴覚士による訪問看護について、</a:t>
            </a:r>
            <a:r>
              <a:rPr lang="ja-JP" altLang="en-US" b="1" u="sng" dirty="0">
                <a:solidFill>
                  <a:srgbClr val="FF0000"/>
                </a:solidFill>
              </a:rPr>
              <a:t>看護職員が定期的な訪問</a:t>
            </a:r>
            <a:r>
              <a:rPr lang="ja-JP" altLang="en-US" dirty="0"/>
              <a:t>により利用者の状態の適切な評価を行っていない</a:t>
            </a:r>
            <a:r>
              <a:rPr lang="ja-JP" altLang="en-US" dirty="0" smtClean="0"/>
              <a:t>。</a:t>
            </a:r>
            <a:endParaRPr lang="en-US" altLang="ja-JP" dirty="0" smtClean="0"/>
          </a:p>
          <a:p>
            <a:endParaRPr lang="en-US" altLang="ja-JP" dirty="0" smtClean="0"/>
          </a:p>
          <a:p>
            <a:r>
              <a:rPr lang="en-US" altLang="ja-JP" dirty="0" smtClean="0"/>
              <a:t>【</a:t>
            </a:r>
            <a:r>
              <a:rPr lang="ja-JP" altLang="en-US" dirty="0" smtClean="0"/>
              <a:t>指導内容</a:t>
            </a:r>
            <a:r>
              <a:rPr lang="en-US" altLang="ja-JP" dirty="0" smtClean="0"/>
              <a:t>】</a:t>
            </a:r>
          </a:p>
          <a:p>
            <a:r>
              <a:rPr lang="ja-JP" altLang="en-US" dirty="0"/>
              <a:t>「定期的な看護職員による訪問」については、</a:t>
            </a:r>
            <a:r>
              <a:rPr lang="ja-JP" altLang="en-US" b="1" u="sng" dirty="0">
                <a:solidFill>
                  <a:srgbClr val="FF0000"/>
                </a:solidFill>
              </a:rPr>
              <a:t>少なくとも概ね</a:t>
            </a:r>
            <a:r>
              <a:rPr lang="en-US" altLang="ja-JP" b="1" u="sng" dirty="0">
                <a:solidFill>
                  <a:srgbClr val="FF0000"/>
                </a:solidFill>
              </a:rPr>
              <a:t>3</a:t>
            </a:r>
            <a:r>
              <a:rPr lang="ja-JP" altLang="en-US" b="1" u="sng" dirty="0">
                <a:solidFill>
                  <a:srgbClr val="FF0000"/>
                </a:solidFill>
              </a:rPr>
              <a:t>ヶ月に１回</a:t>
            </a:r>
            <a:r>
              <a:rPr lang="ja-JP" altLang="en-US" dirty="0"/>
              <a:t>程度行うこと</a:t>
            </a:r>
            <a:r>
              <a:rPr lang="ja-JP" altLang="en-US" dirty="0" smtClean="0"/>
              <a:t>。また、</a:t>
            </a:r>
            <a:r>
              <a:rPr lang="ja-JP" altLang="en-US" b="1" u="sng" dirty="0" smtClean="0">
                <a:solidFill>
                  <a:srgbClr val="FF0000"/>
                </a:solidFill>
              </a:rPr>
              <a:t>初回</a:t>
            </a:r>
            <a:r>
              <a:rPr lang="ja-JP" altLang="en-US" b="1" u="sng" dirty="0">
                <a:solidFill>
                  <a:srgbClr val="FF0000"/>
                </a:solidFill>
              </a:rPr>
              <a:t>の訪問</a:t>
            </a:r>
            <a:r>
              <a:rPr lang="ja-JP" altLang="en-US" dirty="0"/>
              <a:t>は理学療法士、作業療法士又は言語聴覚士の所属する訪問看護事業所の</a:t>
            </a:r>
            <a:r>
              <a:rPr lang="ja-JP" altLang="en-US" b="1" u="sng" dirty="0">
                <a:solidFill>
                  <a:srgbClr val="FF0000"/>
                </a:solidFill>
              </a:rPr>
              <a:t>看護職員が行う</a:t>
            </a:r>
            <a:r>
              <a:rPr lang="ja-JP" altLang="en-US" dirty="0"/>
              <a:t>ことを原則と</a:t>
            </a:r>
            <a:r>
              <a:rPr lang="ja-JP" altLang="en-US" dirty="0" smtClean="0"/>
              <a:t>する。</a:t>
            </a:r>
            <a:endParaRPr lang="en-US" altLang="ja-JP" dirty="0"/>
          </a:p>
        </p:txBody>
      </p:sp>
    </p:spTree>
    <p:extLst>
      <p:ext uri="{BB962C8B-B14F-4D97-AF65-F5344CB8AC3E}">
        <p14:creationId xmlns:p14="http://schemas.microsoft.com/office/powerpoint/2010/main" val="237234051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7558608" cy="609600"/>
          </a:xfrm>
        </p:spPr>
        <p:txBody>
          <a:bodyPr>
            <a:noAutofit/>
          </a:bodyPr>
          <a:lstStyle/>
          <a:p>
            <a:r>
              <a:rPr lang="ja-JP" altLang="en-US" sz="2400" b="1" dirty="0"/>
              <a:t>１　</a:t>
            </a:r>
            <a:r>
              <a:rPr lang="ja-JP" altLang="en-US" sz="2400" b="1" dirty="0" smtClean="0"/>
              <a:t>主な指導事項⑪</a:t>
            </a:r>
            <a:r>
              <a:rPr lang="en-US" altLang="ja-JP" sz="2400" b="1" dirty="0" smtClean="0"/>
              <a:t/>
            </a:r>
            <a:br>
              <a:rPr lang="en-US" altLang="ja-JP" sz="2400" b="1" dirty="0" smtClean="0"/>
            </a:br>
            <a:r>
              <a:rPr lang="ja-JP" altLang="en-US" sz="2400" b="1" dirty="0" smtClean="0"/>
              <a:t>（訪問看護－その他留意すべき事項）</a:t>
            </a:r>
            <a:endParaRPr lang="en-US" sz="2400" b="1" dirty="0"/>
          </a:p>
        </p:txBody>
      </p:sp>
      <p:sp>
        <p:nvSpPr>
          <p:cNvPr id="5" name="正方形/長方形 4"/>
          <p:cNvSpPr/>
          <p:nvPr/>
        </p:nvSpPr>
        <p:spPr>
          <a:xfrm>
            <a:off x="395536" y="1052736"/>
            <a:ext cx="7632848" cy="3970318"/>
          </a:xfrm>
          <a:prstGeom prst="rect">
            <a:avLst/>
          </a:prstGeom>
        </p:spPr>
        <p:txBody>
          <a:bodyPr wrap="square">
            <a:spAutoFit/>
          </a:bodyPr>
          <a:lstStyle/>
          <a:p>
            <a:r>
              <a:rPr lang="ja-JP" altLang="en-US" dirty="0" smtClean="0"/>
              <a:t>（</a:t>
            </a:r>
            <a:r>
              <a:rPr lang="en-US" altLang="ja-JP" dirty="0"/>
              <a:t>7</a:t>
            </a:r>
            <a:r>
              <a:rPr lang="ja-JP" altLang="en-US" dirty="0" smtClean="0"/>
              <a:t>）</a:t>
            </a:r>
            <a:endParaRPr lang="en-US" altLang="ja-JP" dirty="0" smtClean="0"/>
          </a:p>
          <a:p>
            <a:r>
              <a:rPr lang="en-US" altLang="ja-JP" dirty="0" smtClean="0"/>
              <a:t>【</a:t>
            </a:r>
            <a:r>
              <a:rPr lang="ja-JP" altLang="en-US" dirty="0"/>
              <a:t>指導対象</a:t>
            </a:r>
            <a:r>
              <a:rPr lang="en-US" altLang="ja-JP" dirty="0" smtClean="0"/>
              <a:t>】</a:t>
            </a:r>
            <a:endParaRPr lang="en-US" altLang="ja-JP" dirty="0"/>
          </a:p>
          <a:p>
            <a:r>
              <a:rPr lang="ja-JP" altLang="en-US" dirty="0"/>
              <a:t>訪問看護計画書にターミナルケアの内容が記載されていない</a:t>
            </a:r>
            <a:r>
              <a:rPr lang="ja-JP" altLang="en-US" dirty="0" smtClean="0"/>
              <a:t>。</a:t>
            </a:r>
            <a:endParaRPr lang="en-US" altLang="ja-JP" dirty="0" smtClean="0"/>
          </a:p>
          <a:p>
            <a:endParaRPr lang="en-US" altLang="ja-JP" dirty="0" smtClean="0"/>
          </a:p>
          <a:p>
            <a:r>
              <a:rPr lang="en-US" altLang="ja-JP" dirty="0" smtClean="0"/>
              <a:t>【</a:t>
            </a:r>
            <a:r>
              <a:rPr lang="ja-JP" altLang="en-US" dirty="0" smtClean="0"/>
              <a:t>指導内容</a:t>
            </a:r>
            <a:r>
              <a:rPr lang="en-US" altLang="ja-JP" dirty="0" smtClean="0"/>
              <a:t>】</a:t>
            </a:r>
          </a:p>
          <a:p>
            <a:r>
              <a:rPr lang="ja-JP" altLang="en-US" dirty="0"/>
              <a:t>訪問看護計画書にターミナルケアの</a:t>
            </a:r>
            <a:r>
              <a:rPr lang="ja-JP" altLang="en-US" dirty="0" smtClean="0"/>
              <a:t>内容を記載すること。</a:t>
            </a:r>
            <a:endParaRPr lang="en-US" altLang="ja-JP" dirty="0"/>
          </a:p>
          <a:p>
            <a:endParaRPr lang="en-US" altLang="ja-JP" dirty="0" smtClean="0"/>
          </a:p>
          <a:p>
            <a:r>
              <a:rPr lang="ja-JP" altLang="en-US" dirty="0" smtClean="0"/>
              <a:t>また、次</a:t>
            </a:r>
            <a:r>
              <a:rPr lang="ja-JP" altLang="en-US" dirty="0"/>
              <a:t>に掲げる事項を</a:t>
            </a:r>
            <a:r>
              <a:rPr lang="ja-JP" altLang="en-US" b="1" u="sng" dirty="0">
                <a:solidFill>
                  <a:srgbClr val="FF0000"/>
                </a:solidFill>
              </a:rPr>
              <a:t>訪問看護記録書に</a:t>
            </a:r>
            <a:r>
              <a:rPr lang="ja-JP" altLang="en-US" dirty="0"/>
              <a:t>記録すること。</a:t>
            </a:r>
          </a:p>
          <a:p>
            <a:r>
              <a:rPr lang="ja-JP" altLang="en-US" dirty="0"/>
              <a:t>①</a:t>
            </a:r>
            <a:r>
              <a:rPr lang="ja-JP" altLang="en-US" dirty="0" smtClean="0"/>
              <a:t>終末期</a:t>
            </a:r>
            <a:r>
              <a:rPr lang="ja-JP" altLang="en-US" dirty="0"/>
              <a:t>の身体症状の変化及びこれに対する看護についての記録</a:t>
            </a:r>
          </a:p>
          <a:p>
            <a:r>
              <a:rPr lang="ja-JP" altLang="en-US" dirty="0"/>
              <a:t>②</a:t>
            </a:r>
            <a:r>
              <a:rPr lang="ja-JP" altLang="en-US" dirty="0" smtClean="0"/>
              <a:t>療養</a:t>
            </a:r>
            <a:r>
              <a:rPr lang="ja-JP" altLang="en-US" dirty="0"/>
              <a:t>や死別に関する利用者及び家族の精神的な状況の変化及びこれに対するケアの経過についての記録</a:t>
            </a:r>
          </a:p>
          <a:p>
            <a:r>
              <a:rPr lang="ja-JP" altLang="en-US" dirty="0"/>
              <a:t>③</a:t>
            </a:r>
            <a:r>
              <a:rPr lang="ja-JP" altLang="en-US" dirty="0" smtClean="0"/>
              <a:t>看取り</a:t>
            </a:r>
            <a:r>
              <a:rPr lang="ja-JP" altLang="en-US" dirty="0"/>
              <a:t>を含めたターミナルケアの各プロセスにおいて利用者及び家族の意向を把握し、それに</a:t>
            </a:r>
            <a:r>
              <a:rPr lang="ja-JP" altLang="en-US" dirty="0" smtClean="0"/>
              <a:t>基づいて行ったアセスメント</a:t>
            </a:r>
            <a:r>
              <a:rPr lang="ja-JP" altLang="en-US" dirty="0"/>
              <a:t>及び対応の経過の記録</a:t>
            </a:r>
            <a:endParaRPr lang="en-US" altLang="ja-JP" dirty="0"/>
          </a:p>
        </p:txBody>
      </p:sp>
    </p:spTree>
    <p:extLst>
      <p:ext uri="{BB962C8B-B14F-4D97-AF65-F5344CB8AC3E}">
        <p14:creationId xmlns:p14="http://schemas.microsoft.com/office/powerpoint/2010/main" val="305951159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主な指導事項⑫</a:t>
            </a:r>
            <a:r>
              <a:rPr lang="en-US" altLang="ja-JP" sz="4000" b="1" dirty="0" smtClean="0"/>
              <a:t/>
            </a:r>
            <a:br>
              <a:rPr lang="en-US" altLang="ja-JP" sz="4000" b="1" dirty="0" smtClean="0"/>
            </a:br>
            <a:r>
              <a:rPr lang="ja-JP" altLang="en-US" sz="2800" b="1" dirty="0"/>
              <a:t>（</a:t>
            </a:r>
            <a:r>
              <a:rPr lang="ja-JP" altLang="en-US" sz="2800" b="1" dirty="0" smtClean="0"/>
              <a:t>通所介護－人員基準</a:t>
            </a:r>
            <a:r>
              <a:rPr lang="ja-JP" altLang="en-US" sz="2800" b="1" dirty="0"/>
              <a:t>）</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16</a:t>
            </a:fld>
            <a:endParaRPr kumimoji="1" lang="ja-JP" altLang="en-US" dirty="0"/>
          </a:p>
        </p:txBody>
      </p:sp>
      <p:sp>
        <p:nvSpPr>
          <p:cNvPr id="6" name="コンテンツ プレースホルダー 4"/>
          <p:cNvSpPr txBox="1">
            <a:spLocks/>
          </p:cNvSpPr>
          <p:nvPr/>
        </p:nvSpPr>
        <p:spPr>
          <a:xfrm>
            <a:off x="323528" y="1084583"/>
            <a:ext cx="8496944" cy="2288805"/>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endParaRPr lang="en-US" altLang="ja-JP" sz="2400" b="1" dirty="0" smtClean="0">
              <a:solidFill>
                <a:srgbClr val="FF0000"/>
              </a:solidFill>
            </a:endParaRPr>
          </a:p>
          <a:p>
            <a:pPr marL="0" indent="0">
              <a:buNone/>
            </a:pPr>
            <a:r>
              <a:rPr lang="ja-JP" altLang="en-US" sz="2400" dirty="0" smtClean="0"/>
              <a:t>☆事業所ごとに置くべき従業者の員数は、次のとおりとする。</a:t>
            </a:r>
            <a:endParaRPr lang="en-US" altLang="ja-JP" sz="2400" dirty="0" smtClean="0"/>
          </a:p>
          <a:p>
            <a:pPr marL="0" indent="0">
              <a:buNone/>
            </a:pPr>
            <a:r>
              <a:rPr lang="ja-JP" altLang="en-US" sz="2400" dirty="0" smtClean="0"/>
              <a:t>☆</a:t>
            </a:r>
            <a:r>
              <a:rPr lang="ja-JP" altLang="ja-JP" sz="2400" b="1" u="sng" dirty="0" smtClean="0">
                <a:solidFill>
                  <a:srgbClr val="FF0000"/>
                </a:solidFill>
              </a:rPr>
              <a:t>病院</a:t>
            </a:r>
            <a:r>
              <a:rPr lang="ja-JP" altLang="en-US" sz="2400" b="1" u="sng" dirty="0" smtClean="0">
                <a:solidFill>
                  <a:srgbClr val="FF0000"/>
                </a:solidFill>
              </a:rPr>
              <a:t>・</a:t>
            </a:r>
            <a:r>
              <a:rPr lang="ja-JP" altLang="ja-JP" sz="2400" b="1" u="sng" dirty="0" smtClean="0">
                <a:solidFill>
                  <a:srgbClr val="FF0000"/>
                </a:solidFill>
              </a:rPr>
              <a:t>診療所</a:t>
            </a:r>
            <a:r>
              <a:rPr lang="ja-JP" altLang="en-US" sz="2400" b="1" u="sng" dirty="0" smtClean="0">
                <a:solidFill>
                  <a:srgbClr val="FF0000"/>
                </a:solidFill>
              </a:rPr>
              <a:t>・</a:t>
            </a:r>
            <a:r>
              <a:rPr lang="ja-JP" altLang="ja-JP" sz="2400" b="1" u="sng" dirty="0" smtClean="0">
                <a:solidFill>
                  <a:srgbClr val="FF0000"/>
                </a:solidFill>
              </a:rPr>
              <a:t>訪問看護ステーションと</a:t>
            </a:r>
            <a:r>
              <a:rPr lang="ja-JP" altLang="en-US" sz="2400" dirty="0" smtClean="0"/>
              <a:t>提供時間帯を通じて</a:t>
            </a:r>
            <a:r>
              <a:rPr lang="ja-JP" altLang="ja-JP" sz="2400" b="1" u="sng" dirty="0" smtClean="0">
                <a:solidFill>
                  <a:srgbClr val="FF0000"/>
                </a:solidFill>
              </a:rPr>
              <a:t>密接かつ適切な連携</a:t>
            </a:r>
            <a:r>
              <a:rPr lang="ja-JP" altLang="en-US" sz="2400" dirty="0" smtClean="0"/>
              <a:t>を図っている場合、看護職員が確保されているものとする。</a:t>
            </a:r>
            <a:endParaRPr lang="en-US" altLang="ja-JP" sz="2400" dirty="0"/>
          </a:p>
        </p:txBody>
      </p:sp>
      <p:sp>
        <p:nvSpPr>
          <p:cNvPr id="7" name="コンテンツ プレースホルダー 4"/>
          <p:cNvSpPr txBox="1">
            <a:spLocks/>
          </p:cNvSpPr>
          <p:nvPr/>
        </p:nvSpPr>
        <p:spPr>
          <a:xfrm>
            <a:off x="323528" y="3896709"/>
            <a:ext cx="8496944" cy="2902329"/>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2400" dirty="0" smtClean="0"/>
              <a:t>☆看護職員・介護職員の配置数が、</a:t>
            </a:r>
            <a:r>
              <a:rPr lang="ja-JP" altLang="en-US" sz="2400" b="1" u="sng" dirty="0" smtClean="0">
                <a:solidFill>
                  <a:srgbClr val="FF0000"/>
                </a:solidFill>
              </a:rPr>
              <a:t>人員基準欠如</a:t>
            </a:r>
            <a:r>
              <a:rPr lang="ja-JP" altLang="en-US" sz="2400" dirty="0" smtClean="0"/>
              <a:t>に該当する場合は、</a:t>
            </a:r>
            <a:r>
              <a:rPr lang="ja-JP" altLang="en-US" sz="2400" b="1" u="sng" dirty="0" smtClean="0">
                <a:solidFill>
                  <a:srgbClr val="FF0000"/>
                </a:solidFill>
              </a:rPr>
              <a:t>減算</a:t>
            </a:r>
            <a:r>
              <a:rPr lang="ja-JP" altLang="en-US" sz="2400" dirty="0" smtClean="0"/>
              <a:t>すること</a:t>
            </a:r>
            <a:r>
              <a:rPr lang="ja-JP" altLang="en-US" sz="2400" dirty="0"/>
              <a:t>に</a:t>
            </a:r>
            <a:r>
              <a:rPr lang="ja-JP" altLang="en-US" sz="2400" dirty="0" smtClean="0"/>
              <a:t>なるため、</a:t>
            </a:r>
            <a:r>
              <a:rPr lang="ja-JP" altLang="en-US" sz="2400" b="1" u="sng" dirty="0" smtClean="0">
                <a:solidFill>
                  <a:srgbClr val="FF0000"/>
                </a:solidFill>
              </a:rPr>
              <a:t>適正な人員配置を行うこと。</a:t>
            </a:r>
            <a:endParaRPr lang="en-US" altLang="ja-JP" sz="2400" b="1" u="sng" dirty="0" smtClean="0">
              <a:solidFill>
                <a:srgbClr val="FF0000"/>
              </a:solidFill>
            </a:endParaRPr>
          </a:p>
          <a:p>
            <a:pPr marL="0" indent="0">
              <a:buNone/>
            </a:pPr>
            <a:r>
              <a:rPr lang="ja-JP" altLang="en-US" sz="2400" dirty="0" smtClean="0"/>
              <a:t>☆</a:t>
            </a:r>
            <a:r>
              <a:rPr lang="ja-JP" altLang="ja-JP" sz="2400" dirty="0" smtClean="0"/>
              <a:t>病院</a:t>
            </a:r>
            <a:r>
              <a:rPr lang="ja-JP" altLang="en-US" sz="2400" dirty="0" smtClean="0"/>
              <a:t>・</a:t>
            </a:r>
            <a:r>
              <a:rPr lang="ja-JP" altLang="ja-JP" sz="2400" dirty="0" smtClean="0"/>
              <a:t>診療所</a:t>
            </a:r>
            <a:r>
              <a:rPr lang="ja-JP" altLang="en-US" sz="2400" dirty="0" smtClean="0"/>
              <a:t>・</a:t>
            </a:r>
            <a:r>
              <a:rPr lang="ja-JP" altLang="ja-JP" sz="2400" dirty="0" smtClean="0"/>
              <a:t>訪問</a:t>
            </a:r>
            <a:r>
              <a:rPr lang="ja-JP" altLang="ja-JP" sz="2400" dirty="0"/>
              <a:t>看護ステーションと</a:t>
            </a:r>
            <a:r>
              <a:rPr lang="ja-JP" altLang="ja-JP" sz="2400" dirty="0" smtClean="0"/>
              <a:t>連携</a:t>
            </a:r>
            <a:r>
              <a:rPr lang="ja-JP" altLang="ja-JP" sz="2400" dirty="0"/>
              <a:t>する</a:t>
            </a:r>
            <a:r>
              <a:rPr lang="ja-JP" altLang="ja-JP" sz="2400" dirty="0" smtClean="0"/>
              <a:t>場合、あらかじめ</a:t>
            </a:r>
            <a:r>
              <a:rPr lang="ja-JP" altLang="ja-JP" sz="2400" b="1" u="sng" dirty="0" smtClean="0">
                <a:solidFill>
                  <a:srgbClr val="FF0000"/>
                </a:solidFill>
              </a:rPr>
              <a:t>具体的</a:t>
            </a:r>
            <a:r>
              <a:rPr lang="ja-JP" altLang="ja-JP" sz="2400" b="1" u="sng" dirty="0">
                <a:solidFill>
                  <a:srgbClr val="FF0000"/>
                </a:solidFill>
              </a:rPr>
              <a:t>な連携内容の取り決め</a:t>
            </a:r>
            <a:r>
              <a:rPr lang="ja-JP" altLang="ja-JP" sz="2400" dirty="0"/>
              <a:t>を</a:t>
            </a:r>
            <a:r>
              <a:rPr lang="ja-JP" altLang="ja-JP" sz="2400" dirty="0" smtClean="0"/>
              <a:t>文書</a:t>
            </a:r>
            <a:r>
              <a:rPr lang="ja-JP" altLang="en-US" sz="2400" dirty="0" smtClean="0"/>
              <a:t>等</a:t>
            </a:r>
            <a:r>
              <a:rPr lang="ja-JP" altLang="ja-JP" sz="2400" dirty="0" smtClean="0"/>
              <a:t>に</a:t>
            </a:r>
            <a:r>
              <a:rPr lang="ja-JP" altLang="ja-JP" sz="2400" dirty="0"/>
              <a:t>より</a:t>
            </a:r>
            <a:r>
              <a:rPr lang="ja-JP" altLang="ja-JP" sz="2400" dirty="0" smtClean="0"/>
              <a:t>行</a:t>
            </a:r>
            <a:r>
              <a:rPr lang="ja-JP" altLang="en-US" sz="2400" dirty="0" smtClean="0"/>
              <a:t>うこと。</a:t>
            </a:r>
            <a:endParaRPr lang="en-US" altLang="ja-JP" sz="2400" dirty="0" smtClean="0"/>
          </a:p>
        </p:txBody>
      </p:sp>
      <p:sp>
        <p:nvSpPr>
          <p:cNvPr id="8" name="下矢印 7"/>
          <p:cNvSpPr/>
          <p:nvPr/>
        </p:nvSpPr>
        <p:spPr>
          <a:xfrm>
            <a:off x="4031940" y="3373388"/>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66323394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主な指導事項⑬</a:t>
            </a:r>
            <a:r>
              <a:rPr lang="en-US" altLang="ja-JP" sz="4000" b="1" dirty="0" smtClean="0"/>
              <a:t/>
            </a:r>
            <a:br>
              <a:rPr lang="en-US" altLang="ja-JP" sz="4000" b="1" dirty="0" smtClean="0"/>
            </a:br>
            <a:r>
              <a:rPr lang="ja-JP" altLang="en-US" sz="2000" b="1" dirty="0" smtClean="0"/>
              <a:t>（</a:t>
            </a:r>
            <a:r>
              <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rPr>
              <a:t>事業所外におけるサービスの提供について</a:t>
            </a:r>
            <a:r>
              <a:rPr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r>
              <a:rPr lang="ja-JP" altLang="en-US" sz="2000" b="1"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2000" b="1" dirty="0" smtClean="0"/>
              <a:t>）</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17</a:t>
            </a:fld>
            <a:endParaRPr kumimoji="1" lang="ja-JP" altLang="en-US" dirty="0"/>
          </a:p>
        </p:txBody>
      </p:sp>
      <p:sp>
        <p:nvSpPr>
          <p:cNvPr id="7" name="コンテンツ プレースホルダー 4"/>
          <p:cNvSpPr txBox="1">
            <a:spLocks/>
          </p:cNvSpPr>
          <p:nvPr/>
        </p:nvSpPr>
        <p:spPr>
          <a:xfrm>
            <a:off x="323528" y="1268760"/>
            <a:ext cx="8496944" cy="5256584"/>
          </a:xfrm>
          <a:prstGeom prst="rect">
            <a:avLst/>
          </a:prstGeom>
          <a:solidFill>
            <a:srgbClr val="CCECFF"/>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2000" dirty="0" smtClean="0">
              <a:latin typeface="游ゴシック" panose="020B0400000000000000" pitchFamily="50" charset="-128"/>
            </a:endParaRPr>
          </a:p>
          <a:p>
            <a:pPr marL="0" indent="0">
              <a:buNone/>
            </a:pPr>
            <a:r>
              <a:rPr lang="ja-JP" altLang="en-US" sz="2000" dirty="0" smtClean="0">
                <a:latin typeface="游ゴシック" panose="020B0400000000000000" pitchFamily="50" charset="-128"/>
              </a:rPr>
              <a:t>☆通所</a:t>
            </a:r>
            <a:r>
              <a:rPr lang="ja-JP" altLang="en-US" sz="2000" dirty="0">
                <a:latin typeface="游ゴシック" panose="020B0400000000000000" pitchFamily="50" charset="-128"/>
              </a:rPr>
              <a:t>サービスについては、基本的に事業所内において行われるものではあるが、例外的に事業所外でのサービス提供については、以下のアとイの２つの要件を満たす場合に限り、算定の対象とすること</a:t>
            </a:r>
            <a:r>
              <a:rPr lang="ja-JP" altLang="en-US" sz="2000" dirty="0" smtClean="0">
                <a:latin typeface="游ゴシック" panose="020B0400000000000000" pitchFamily="50" charset="-128"/>
              </a:rPr>
              <a:t>。</a:t>
            </a:r>
            <a:endParaRPr lang="en-US" altLang="ja-JP" sz="2000" dirty="0" smtClean="0">
              <a:latin typeface="游ゴシック" panose="020B0400000000000000" pitchFamily="50" charset="-128"/>
            </a:endParaRPr>
          </a:p>
          <a:p>
            <a:pPr marL="457200" lvl="1" indent="0">
              <a:buNone/>
            </a:pPr>
            <a:r>
              <a:rPr lang="ja-JP" altLang="en-US" sz="2000" dirty="0">
                <a:latin typeface="游ゴシック" panose="020B0400000000000000" pitchFamily="50" charset="-128"/>
              </a:rPr>
              <a:t>ア　</a:t>
            </a:r>
            <a:r>
              <a:rPr lang="ja-JP" altLang="en-US" sz="2000" dirty="0" smtClean="0">
                <a:latin typeface="游ゴシック" panose="020B0400000000000000" pitchFamily="50" charset="-128"/>
              </a:rPr>
              <a:t>あらかじめ</a:t>
            </a:r>
            <a:r>
              <a:rPr lang="ja-JP" altLang="en-US" sz="2000" b="1" dirty="0" smtClean="0">
                <a:solidFill>
                  <a:srgbClr val="FF0000"/>
                </a:solidFill>
                <a:latin typeface="游ゴシック" panose="020B0400000000000000" pitchFamily="50" charset="-128"/>
              </a:rPr>
              <a:t>通所</a:t>
            </a:r>
            <a:r>
              <a:rPr lang="ja-JP" altLang="en-US" sz="2000" b="1" dirty="0">
                <a:solidFill>
                  <a:srgbClr val="FF0000"/>
                </a:solidFill>
                <a:latin typeface="游ゴシック" panose="020B0400000000000000" pitchFamily="50" charset="-128"/>
              </a:rPr>
              <a:t>介護計画に</a:t>
            </a:r>
            <a:r>
              <a:rPr lang="ja-JP" altLang="en-US" sz="2000" dirty="0">
                <a:latin typeface="游ゴシック" panose="020B0400000000000000" pitchFamily="50" charset="-128"/>
              </a:rPr>
              <a:t>、その必要性及び具体的なサービスの内容が</a:t>
            </a:r>
            <a:r>
              <a:rPr lang="ja-JP" altLang="en-US" sz="2000" b="1" dirty="0">
                <a:solidFill>
                  <a:srgbClr val="FF0000"/>
                </a:solidFill>
                <a:latin typeface="游ゴシック" panose="020B0400000000000000" pitchFamily="50" charset="-128"/>
              </a:rPr>
              <a:t>位置付けられていること</a:t>
            </a:r>
            <a:r>
              <a:rPr lang="ja-JP" altLang="en-US" sz="2000" dirty="0">
                <a:latin typeface="游ゴシック" panose="020B0400000000000000" pitchFamily="50" charset="-128"/>
              </a:rPr>
              <a:t>。</a:t>
            </a:r>
          </a:p>
          <a:p>
            <a:pPr marL="457200" lvl="1" indent="0">
              <a:buNone/>
            </a:pPr>
            <a:r>
              <a:rPr lang="ja-JP" altLang="en-US" sz="2000" dirty="0">
                <a:latin typeface="游ゴシック" panose="020B0400000000000000" pitchFamily="50" charset="-128"/>
              </a:rPr>
              <a:t>イ　</a:t>
            </a:r>
            <a:r>
              <a:rPr lang="ja-JP" altLang="en-US" sz="2000" b="1" dirty="0">
                <a:solidFill>
                  <a:srgbClr val="FF0000"/>
                </a:solidFill>
                <a:latin typeface="游ゴシック" panose="020B0400000000000000" pitchFamily="50" charset="-128"/>
              </a:rPr>
              <a:t>効果的な機能訓練等</a:t>
            </a:r>
            <a:r>
              <a:rPr lang="ja-JP" altLang="en-US" sz="2000" dirty="0">
                <a:latin typeface="游ゴシック" panose="020B0400000000000000" pitchFamily="50" charset="-128"/>
              </a:rPr>
              <a:t>のサービスが提供できること</a:t>
            </a:r>
            <a:r>
              <a:rPr lang="ja-JP" altLang="en-US" sz="2000" dirty="0" smtClean="0">
                <a:latin typeface="游ゴシック" panose="020B0400000000000000" pitchFamily="50" charset="-128"/>
              </a:rPr>
              <a:t>。</a:t>
            </a:r>
            <a:endParaRPr lang="en-US" altLang="ja-JP" sz="2000" dirty="0">
              <a:latin typeface="游ゴシック" panose="020B0400000000000000" pitchFamily="50" charset="-128"/>
            </a:endParaRPr>
          </a:p>
          <a:p>
            <a:pPr marL="0" indent="0">
              <a:buNone/>
            </a:pPr>
            <a:r>
              <a:rPr lang="ja-JP" altLang="en-US" sz="2000" dirty="0" smtClean="0">
                <a:latin typeface="游ゴシック" panose="020B0400000000000000" pitchFamily="50" charset="-128"/>
              </a:rPr>
              <a:t>☆事業所外</a:t>
            </a:r>
            <a:r>
              <a:rPr lang="ja-JP" altLang="en-US" sz="2000" dirty="0">
                <a:latin typeface="游ゴシック" panose="020B0400000000000000" pitchFamily="50" charset="-128"/>
              </a:rPr>
              <a:t>でサービスを行う際の場所の選定や時間については、利用者が参加しやすい場所で、</a:t>
            </a:r>
            <a:r>
              <a:rPr lang="ja-JP" altLang="en-US" sz="2000" b="1" dirty="0">
                <a:solidFill>
                  <a:srgbClr val="FF0000"/>
                </a:solidFill>
                <a:latin typeface="游ゴシック" panose="020B0400000000000000" pitchFamily="50" charset="-128"/>
              </a:rPr>
              <a:t>機能訓練等の見込める場所であるか</a:t>
            </a:r>
            <a:r>
              <a:rPr lang="ja-JP" altLang="en-US" sz="2000" dirty="0">
                <a:latin typeface="游ゴシック" panose="020B0400000000000000" pitchFamily="50" charset="-128"/>
              </a:rPr>
              <a:t>、</a:t>
            </a:r>
            <a:r>
              <a:rPr lang="ja-JP" altLang="en-US" sz="2000" b="1" dirty="0">
                <a:solidFill>
                  <a:srgbClr val="FF0000"/>
                </a:solidFill>
                <a:latin typeface="游ゴシック" panose="020B0400000000000000" pitchFamily="50" charset="-128"/>
              </a:rPr>
              <a:t>利用者に負担の生じない時間であるか</a:t>
            </a:r>
            <a:r>
              <a:rPr lang="ja-JP" altLang="en-US" sz="2000" dirty="0">
                <a:latin typeface="游ゴシック" panose="020B0400000000000000" pitchFamily="50" charset="-128"/>
              </a:rPr>
              <a:t>などを検討すること。遠方に移動してのサービス提供や日帰りの小旅行は、移動時間が長時間になり、機能訓練等が適正に行えないため通所サービスとしての目的が達成できないので保険外サービスとすること。</a:t>
            </a:r>
            <a:endParaRPr lang="en-US" altLang="ja-JP" sz="2000" dirty="0">
              <a:latin typeface="游ゴシック" panose="020B0400000000000000" pitchFamily="50" charset="-128"/>
            </a:endParaRPr>
          </a:p>
          <a:p>
            <a:pPr marL="0" indent="0">
              <a:buNone/>
            </a:pPr>
            <a:endParaRPr lang="ja-JP" altLang="en-US" sz="2400" dirty="0">
              <a:latin typeface="游ゴシック" panose="020B0400000000000000" pitchFamily="50" charset="-128"/>
            </a:endParaRPr>
          </a:p>
        </p:txBody>
      </p:sp>
    </p:spTree>
    <p:extLst>
      <p:ext uri="{BB962C8B-B14F-4D97-AF65-F5344CB8AC3E}">
        <p14:creationId xmlns:p14="http://schemas.microsoft.com/office/powerpoint/2010/main" val="343681418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a:t>
            </a:r>
            <a:r>
              <a:rPr lang="ja-JP" altLang="en-US" sz="4000" b="1" dirty="0"/>
              <a:t>⑭</a:t>
            </a:r>
            <a:r>
              <a:rPr lang="en-US" altLang="ja-JP" sz="4000" b="1" dirty="0" smtClean="0"/>
              <a:t/>
            </a:r>
            <a:br>
              <a:rPr lang="en-US" altLang="ja-JP" sz="4000" b="1" dirty="0" smtClean="0"/>
            </a:br>
            <a:r>
              <a:rPr lang="ja-JP" altLang="en-US" sz="2000" dirty="0" smtClean="0"/>
              <a:t>（</a:t>
            </a:r>
            <a:r>
              <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rPr>
              <a:t>保険外</a:t>
            </a: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サービスに</a:t>
            </a:r>
            <a:r>
              <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rPr>
              <a:t>ついて</a:t>
            </a:r>
            <a:r>
              <a:rPr lang="ja-JP" altLang="en-US" sz="1600" dirty="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r>
              <a:rPr lang="ja-JP" altLang="en-US" sz="16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2000" dirty="0" smtClean="0"/>
              <a:t>）</a:t>
            </a:r>
            <a:endParaRPr lang="en-US" sz="2800"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18</a:t>
            </a:fld>
            <a:endParaRPr kumimoji="1" lang="ja-JP" altLang="en-US" dirty="0"/>
          </a:p>
        </p:txBody>
      </p:sp>
      <p:sp>
        <p:nvSpPr>
          <p:cNvPr id="6" name="コンテンツ プレースホルダー 4"/>
          <p:cNvSpPr txBox="1">
            <a:spLocks/>
          </p:cNvSpPr>
          <p:nvPr/>
        </p:nvSpPr>
        <p:spPr>
          <a:xfrm>
            <a:off x="351546" y="1107954"/>
            <a:ext cx="8496944" cy="2331087"/>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1800" b="1" dirty="0" smtClean="0"/>
          </a:p>
          <a:p>
            <a:pPr marL="0" indent="0">
              <a:buNone/>
            </a:pPr>
            <a:endParaRPr lang="en-US" altLang="ja-JP" sz="2400" dirty="0"/>
          </a:p>
        </p:txBody>
      </p:sp>
      <p:sp>
        <p:nvSpPr>
          <p:cNvPr id="7" name="コンテンツ プレースホルダー 4"/>
          <p:cNvSpPr txBox="1">
            <a:spLocks/>
          </p:cNvSpPr>
          <p:nvPr/>
        </p:nvSpPr>
        <p:spPr>
          <a:xfrm>
            <a:off x="379564" y="3816973"/>
            <a:ext cx="8468926" cy="2973036"/>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1200" dirty="0" smtClean="0">
              <a:latin typeface="游ゴシック" panose="020B0400000000000000" pitchFamily="50" charset="-128"/>
            </a:endParaRPr>
          </a:p>
          <a:p>
            <a:pPr marL="0" indent="0">
              <a:buNone/>
            </a:pPr>
            <a:endParaRPr lang="en-US" altLang="ja-JP" sz="1200" dirty="0">
              <a:latin typeface="游ゴシック" panose="020B0400000000000000" pitchFamily="50" charset="-128"/>
            </a:endParaRPr>
          </a:p>
          <a:p>
            <a:pPr marL="0" indent="0">
              <a:buNone/>
            </a:pPr>
            <a:endParaRPr lang="en-US" altLang="ja-JP" sz="1200" dirty="0" smtClean="0">
              <a:latin typeface="游ゴシック" panose="020B0400000000000000" pitchFamily="50" charset="-128"/>
            </a:endParaRPr>
          </a:p>
          <a:p>
            <a:pPr marL="0" indent="0">
              <a:buNone/>
            </a:pPr>
            <a:endParaRPr lang="en-US" altLang="ja-JP" sz="1200" dirty="0">
              <a:latin typeface="游ゴシック" panose="020B0400000000000000" pitchFamily="50" charset="-128"/>
            </a:endParaRPr>
          </a:p>
          <a:p>
            <a:pPr marL="0" indent="0">
              <a:buNone/>
            </a:pPr>
            <a:endParaRPr lang="en-US" altLang="ja-JP" sz="1200" dirty="0" smtClean="0">
              <a:latin typeface="游ゴシック" panose="020B0400000000000000" pitchFamily="50" charset="-128"/>
            </a:endParaRPr>
          </a:p>
          <a:p>
            <a:pPr marL="0" indent="0">
              <a:buNone/>
            </a:pPr>
            <a:endParaRPr lang="en-US" altLang="ja-JP" sz="1200" dirty="0" smtClean="0">
              <a:latin typeface="游ゴシック" panose="020B0400000000000000" pitchFamily="50" charset="-128"/>
            </a:endParaRPr>
          </a:p>
          <a:p>
            <a:pPr marL="0" indent="0">
              <a:buNone/>
            </a:pPr>
            <a:endParaRPr lang="en-US" altLang="ja-JP" sz="1200" dirty="0">
              <a:latin typeface="游ゴシック" panose="020B0400000000000000" pitchFamily="50" charset="-128"/>
            </a:endParaRPr>
          </a:p>
          <a:p>
            <a:pPr marL="0" indent="0">
              <a:buNone/>
            </a:pPr>
            <a:r>
              <a:rPr lang="ja-JP" altLang="en-US" sz="1200" dirty="0" smtClean="0">
                <a:latin typeface="游ゴシック" panose="020B0400000000000000" pitchFamily="50" charset="-128"/>
              </a:rPr>
              <a:t>１</a:t>
            </a:r>
            <a:r>
              <a:rPr lang="ja-JP" altLang="en-US" sz="1200" dirty="0">
                <a:latin typeface="游ゴシック" panose="020B0400000000000000" pitchFamily="50" charset="-128"/>
              </a:rPr>
              <a:t>、保険外サービスの目的、運営方針、利用料を、</a:t>
            </a:r>
            <a:r>
              <a:rPr lang="ja-JP" altLang="en-US" sz="1200" b="1" dirty="0">
                <a:solidFill>
                  <a:srgbClr val="FF0000"/>
                </a:solidFill>
                <a:latin typeface="游ゴシック" panose="020B0400000000000000" pitchFamily="50" charset="-128"/>
              </a:rPr>
              <a:t>事業所の運営規程とは別に定めること</a:t>
            </a:r>
            <a:r>
              <a:rPr lang="ja-JP" altLang="en-US" sz="1200" dirty="0" smtClean="0">
                <a:latin typeface="游ゴシック" panose="020B0400000000000000" pitchFamily="50" charset="-128"/>
              </a:rPr>
              <a:t>。</a:t>
            </a:r>
            <a:endParaRPr lang="en-US" altLang="ja-JP" sz="1200" dirty="0" smtClean="0">
              <a:latin typeface="游ゴシック" panose="020B0400000000000000" pitchFamily="50" charset="-128"/>
            </a:endParaRPr>
          </a:p>
          <a:p>
            <a:pPr marL="0" indent="0">
              <a:buNone/>
            </a:pPr>
            <a:r>
              <a:rPr lang="ja-JP" altLang="en-US" sz="1200" dirty="0" smtClean="0">
                <a:latin typeface="游ゴシック" panose="020B0400000000000000" pitchFamily="50" charset="-128"/>
              </a:rPr>
              <a:t>２</a:t>
            </a:r>
            <a:r>
              <a:rPr lang="ja-JP" altLang="en-US" sz="1200" dirty="0">
                <a:latin typeface="游ゴシック" panose="020B0400000000000000" pitchFamily="50" charset="-128"/>
              </a:rPr>
              <a:t>、保険外サービスの内容、提供時間、利用料等について</a:t>
            </a:r>
            <a:r>
              <a:rPr lang="ja-JP" altLang="en-US" sz="1200" b="1" dirty="0">
                <a:solidFill>
                  <a:srgbClr val="FF0000"/>
                </a:solidFill>
                <a:latin typeface="游ゴシック" panose="020B0400000000000000" pitchFamily="50" charset="-128"/>
              </a:rPr>
              <a:t>利用者に文書をもって説明し、利用者の同意を得ること</a:t>
            </a:r>
            <a:r>
              <a:rPr lang="ja-JP" altLang="en-US" sz="1200" dirty="0" smtClean="0">
                <a:latin typeface="游ゴシック" panose="020B0400000000000000" pitchFamily="50" charset="-128"/>
              </a:rPr>
              <a:t>。</a:t>
            </a:r>
            <a:endParaRPr lang="en-US" altLang="ja-JP" sz="1200" dirty="0" smtClean="0">
              <a:latin typeface="游ゴシック" panose="020B0400000000000000" pitchFamily="50" charset="-128"/>
            </a:endParaRPr>
          </a:p>
          <a:p>
            <a:pPr marL="0" indent="0">
              <a:buNone/>
            </a:pPr>
            <a:r>
              <a:rPr lang="ja-JP" altLang="en-US" sz="1200" dirty="0" smtClean="0">
                <a:latin typeface="游ゴシック" panose="020B0400000000000000" pitchFamily="50" charset="-128"/>
              </a:rPr>
              <a:t>３</a:t>
            </a:r>
            <a:r>
              <a:rPr lang="ja-JP" altLang="en-US" sz="1200" dirty="0">
                <a:latin typeface="游ゴシック" panose="020B0400000000000000" pitchFamily="50" charset="-128"/>
              </a:rPr>
              <a:t>、介護保険サービスとは別サービスで、当該サービスが</a:t>
            </a:r>
            <a:r>
              <a:rPr lang="ja-JP" altLang="en-US" sz="1200" b="1" dirty="0">
                <a:solidFill>
                  <a:srgbClr val="FF0000"/>
                </a:solidFill>
                <a:latin typeface="游ゴシック" panose="020B0400000000000000" pitchFamily="50" charset="-128"/>
              </a:rPr>
              <a:t>介護保険給付の対象とならないサービスであること</a:t>
            </a:r>
            <a:r>
              <a:rPr lang="ja-JP" altLang="en-US" sz="1200" dirty="0">
                <a:latin typeface="游ゴシック" panose="020B0400000000000000" pitchFamily="50" charset="-128"/>
              </a:rPr>
              <a:t>を利用者が理解しやすくなるよう、工夫を行うこと</a:t>
            </a:r>
            <a:r>
              <a:rPr lang="ja-JP" altLang="en-US" sz="1200" dirty="0" smtClean="0">
                <a:latin typeface="游ゴシック" panose="020B0400000000000000" pitchFamily="50" charset="-128"/>
              </a:rPr>
              <a:t>。</a:t>
            </a:r>
            <a:endParaRPr lang="en-US" altLang="ja-JP" sz="1200" dirty="0" smtClean="0">
              <a:latin typeface="游ゴシック" panose="020B0400000000000000" pitchFamily="50" charset="-128"/>
            </a:endParaRPr>
          </a:p>
          <a:p>
            <a:pPr marL="0" indent="0">
              <a:buNone/>
            </a:pPr>
            <a:r>
              <a:rPr lang="ja-JP" altLang="en-US" sz="1200" dirty="0" smtClean="0">
                <a:latin typeface="游ゴシック" panose="020B0400000000000000" pitchFamily="50" charset="-128"/>
              </a:rPr>
              <a:t>４</a:t>
            </a:r>
            <a:r>
              <a:rPr lang="ja-JP" altLang="en-US" sz="1200" dirty="0">
                <a:latin typeface="游ゴシック" panose="020B0400000000000000" pitchFamily="50" charset="-128"/>
              </a:rPr>
              <a:t>、契約締結前後に、担当の介護支援専門員に保険外サービスの内容や提供時間を報告すること。介護支援専門員は、必要に応じて</a:t>
            </a:r>
            <a:r>
              <a:rPr lang="ja-JP" altLang="en-US" sz="1200" b="1" dirty="0">
                <a:solidFill>
                  <a:srgbClr val="FF0000"/>
                </a:solidFill>
                <a:latin typeface="游ゴシック" panose="020B0400000000000000" pitchFamily="50" charset="-128"/>
              </a:rPr>
              <a:t>保険外サービスを居宅サービス計画に記載すること</a:t>
            </a:r>
            <a:r>
              <a:rPr lang="ja-JP" altLang="en-US" sz="1200" dirty="0">
                <a:latin typeface="游ゴシック" panose="020B0400000000000000" pitchFamily="50" charset="-128"/>
              </a:rPr>
              <a:t>。</a:t>
            </a:r>
          </a:p>
          <a:p>
            <a:pPr marL="0" indent="0">
              <a:buNone/>
            </a:pPr>
            <a:r>
              <a:rPr lang="ja-JP" altLang="en-US" sz="1200" dirty="0">
                <a:latin typeface="游ゴシック" panose="020B0400000000000000" pitchFamily="50" charset="-128"/>
              </a:rPr>
              <a:t>５、保険外サービスの提供時間は介護保険サービスの提供時間に含めないこととし、通所介護の提供時間の算定に当たっては、前後に提供した通所介護の提供の時間を合算して、１回の通所介護の提供として取り扱うこと。</a:t>
            </a:r>
          </a:p>
          <a:p>
            <a:pPr marL="0" indent="0">
              <a:buNone/>
            </a:pPr>
            <a:r>
              <a:rPr lang="ja-JP" altLang="en-US" sz="1200" dirty="0">
                <a:latin typeface="游ゴシック" panose="020B0400000000000000" pitchFamily="50" charset="-128"/>
              </a:rPr>
              <a:t>６、</a:t>
            </a:r>
            <a:r>
              <a:rPr lang="ja-JP" altLang="en-US" sz="1200" b="1" dirty="0">
                <a:solidFill>
                  <a:srgbClr val="FF0000"/>
                </a:solidFill>
                <a:latin typeface="游ゴシック" panose="020B0400000000000000" pitchFamily="50" charset="-128"/>
              </a:rPr>
              <a:t>介護保険サービスと別に費用請求</a:t>
            </a:r>
            <a:r>
              <a:rPr lang="ja-JP" altLang="en-US" sz="1200" dirty="0">
                <a:latin typeface="游ゴシック" panose="020B0400000000000000" pitchFamily="50" charset="-128"/>
              </a:rPr>
              <a:t>し、会計も区分すること。</a:t>
            </a:r>
          </a:p>
          <a:p>
            <a:pPr marL="0" indent="0">
              <a:buNone/>
            </a:pPr>
            <a:r>
              <a:rPr lang="ja-JP" altLang="en-US" sz="1200" dirty="0">
                <a:latin typeface="游ゴシック" panose="020B0400000000000000" pitchFamily="50" charset="-128"/>
              </a:rPr>
              <a:t>７、保険外サービス提供時の苦情の窓口を設置する等必要な措置を講じること。</a:t>
            </a:r>
          </a:p>
          <a:p>
            <a:pPr marL="0" indent="0">
              <a:buNone/>
            </a:pPr>
            <a:endParaRPr lang="en-US" altLang="ja-JP" sz="1600" dirty="0" smtClean="0">
              <a:latin typeface="游ゴシック" panose="020B0400000000000000" pitchFamily="50" charset="-128"/>
            </a:endParaRPr>
          </a:p>
          <a:p>
            <a:pPr marL="0" indent="0">
              <a:buNone/>
            </a:pPr>
            <a:endParaRPr lang="en-US" altLang="ja-JP" sz="1600" dirty="0" smtClean="0">
              <a:latin typeface="游ゴシック" panose="020B0400000000000000" pitchFamily="50" charset="-128"/>
            </a:endParaRPr>
          </a:p>
          <a:p>
            <a:pPr marL="0" indent="0">
              <a:buNone/>
            </a:pPr>
            <a:endParaRPr lang="ja-JP" altLang="en-US" sz="1600" dirty="0">
              <a:latin typeface="游ゴシック" panose="020B0400000000000000" pitchFamily="50" charset="-128"/>
            </a:endParaRPr>
          </a:p>
          <a:p>
            <a:pPr marL="0" indent="0">
              <a:buNone/>
            </a:pPr>
            <a:endParaRPr lang="en-US" altLang="ja-JP" sz="1600" dirty="0" smtClean="0">
              <a:latin typeface="游ゴシック" panose="020B0400000000000000" pitchFamily="50" charset="-128"/>
            </a:endParaRPr>
          </a:p>
          <a:p>
            <a:pPr marL="0" indent="0">
              <a:buNone/>
            </a:pPr>
            <a:endParaRPr lang="ja-JP" altLang="en-US" dirty="0">
              <a:latin typeface="游ゴシック" panose="020B0400000000000000" pitchFamily="50" charset="-128"/>
            </a:endParaRPr>
          </a:p>
        </p:txBody>
      </p:sp>
      <p:sp>
        <p:nvSpPr>
          <p:cNvPr id="8" name="下矢印 7"/>
          <p:cNvSpPr/>
          <p:nvPr/>
        </p:nvSpPr>
        <p:spPr>
          <a:xfrm>
            <a:off x="3854506" y="3439041"/>
            <a:ext cx="1080120" cy="401299"/>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コンテンツ プレースホルダー 4"/>
          <p:cNvSpPr txBox="1">
            <a:spLocks/>
          </p:cNvSpPr>
          <p:nvPr/>
        </p:nvSpPr>
        <p:spPr>
          <a:xfrm>
            <a:off x="358152" y="1107953"/>
            <a:ext cx="8496944" cy="2331087"/>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1800" b="1" dirty="0" smtClean="0"/>
          </a:p>
          <a:p>
            <a:pPr marL="0" indent="0">
              <a:buNone/>
            </a:pPr>
            <a:endParaRPr lang="en-US" altLang="ja-JP" sz="1800" b="1" dirty="0"/>
          </a:p>
          <a:p>
            <a:pPr marL="0" indent="0">
              <a:buNone/>
            </a:pPr>
            <a:r>
              <a:rPr lang="en-US" altLang="ja-JP" sz="1200" b="1" dirty="0" smtClean="0"/>
              <a:t>【</a:t>
            </a:r>
            <a:r>
              <a:rPr lang="ja-JP" altLang="en-US" sz="1200" b="1" dirty="0" smtClean="0"/>
              <a:t>参考通知</a:t>
            </a:r>
            <a:r>
              <a:rPr lang="en-US" altLang="ja-JP" sz="1200" b="1" dirty="0" smtClean="0"/>
              <a:t>】</a:t>
            </a:r>
          </a:p>
          <a:p>
            <a:pPr marL="0" indent="0">
              <a:buNone/>
            </a:pPr>
            <a:r>
              <a:rPr lang="ja-JP" altLang="en-US" sz="1200" dirty="0" smtClean="0">
                <a:latin typeface="游ゴシック" panose="020B0400000000000000" pitchFamily="50" charset="-128"/>
              </a:rPr>
              <a:t>☆介護</a:t>
            </a:r>
            <a:r>
              <a:rPr lang="ja-JP" altLang="en-US" sz="1200" dirty="0">
                <a:latin typeface="游ゴシック" panose="020B0400000000000000" pitchFamily="50" charset="-128"/>
              </a:rPr>
              <a:t>保険サービスと保険外サービスを組み合わせて提供する場合に</a:t>
            </a:r>
            <a:r>
              <a:rPr lang="ja-JP" altLang="en-US" sz="1200" dirty="0" smtClean="0">
                <a:latin typeface="游ゴシック" panose="020B0400000000000000" pitchFamily="50" charset="-128"/>
              </a:rPr>
              <a:t>ついて</a:t>
            </a:r>
            <a:endParaRPr lang="en-US" altLang="ja-JP" sz="1200" dirty="0" smtClean="0">
              <a:latin typeface="游ゴシック" panose="020B0400000000000000" pitchFamily="50" charset="-128"/>
            </a:endParaRPr>
          </a:p>
          <a:p>
            <a:pPr marL="0" indent="0">
              <a:buNone/>
            </a:pPr>
            <a:r>
              <a:rPr lang="ja-JP" altLang="en-US" sz="1200" dirty="0" smtClean="0">
                <a:latin typeface="游ゴシック" panose="020B0400000000000000" pitchFamily="50" charset="-128"/>
              </a:rPr>
              <a:t>「</a:t>
            </a:r>
            <a:r>
              <a:rPr lang="ja-JP" altLang="en-US" sz="1200" dirty="0">
                <a:latin typeface="游ゴシック" panose="020B0400000000000000" pitchFamily="50" charset="-128"/>
              </a:rPr>
              <a:t>介護保険サービスと保険外サービスを組み合わせて提供する場合の取扱いについて</a:t>
            </a:r>
            <a:r>
              <a:rPr lang="ja-JP" altLang="en-US" sz="1200" dirty="0" smtClean="0">
                <a:latin typeface="游ゴシック" panose="020B0400000000000000" pitchFamily="50" charset="-128"/>
              </a:rPr>
              <a:t>」</a:t>
            </a:r>
            <a:endParaRPr lang="en-US" altLang="ja-JP" sz="1200" dirty="0" smtClean="0">
              <a:latin typeface="游ゴシック" panose="020B0400000000000000" pitchFamily="50" charset="-128"/>
            </a:endParaRPr>
          </a:p>
          <a:p>
            <a:pPr marL="0" indent="0">
              <a:buNone/>
            </a:pPr>
            <a:r>
              <a:rPr lang="ja-JP" altLang="en-US" sz="900" dirty="0" smtClean="0">
                <a:latin typeface="游ゴシック" panose="020B0400000000000000" pitchFamily="50" charset="-128"/>
              </a:rPr>
              <a:t>（</a:t>
            </a:r>
            <a:r>
              <a:rPr lang="ja-JP" altLang="en-US" sz="900" dirty="0">
                <a:latin typeface="游ゴシック" panose="020B0400000000000000" pitchFamily="50" charset="-128"/>
              </a:rPr>
              <a:t>平成</a:t>
            </a:r>
            <a:r>
              <a:rPr lang="en-US" altLang="ja-JP" sz="900" dirty="0">
                <a:latin typeface="游ゴシック" panose="020B0400000000000000" pitchFamily="50" charset="-128"/>
              </a:rPr>
              <a:t>30</a:t>
            </a:r>
            <a:r>
              <a:rPr lang="ja-JP" altLang="en-US" sz="900" dirty="0">
                <a:latin typeface="游ゴシック" panose="020B0400000000000000" pitchFamily="50" charset="-128"/>
              </a:rPr>
              <a:t>年９月</a:t>
            </a:r>
            <a:r>
              <a:rPr lang="en-US" altLang="ja-JP" sz="900" dirty="0">
                <a:latin typeface="游ゴシック" panose="020B0400000000000000" pitchFamily="50" charset="-128"/>
              </a:rPr>
              <a:t>28</a:t>
            </a:r>
            <a:r>
              <a:rPr lang="ja-JP" altLang="en-US" sz="900" dirty="0">
                <a:latin typeface="游ゴシック" panose="020B0400000000000000" pitchFamily="50" charset="-128"/>
              </a:rPr>
              <a:t>日　老推発</a:t>
            </a:r>
            <a:r>
              <a:rPr lang="en-US" altLang="ja-JP" sz="900" dirty="0">
                <a:latin typeface="游ゴシック" panose="020B0400000000000000" pitchFamily="50" charset="-128"/>
              </a:rPr>
              <a:t>0928</a:t>
            </a:r>
            <a:r>
              <a:rPr lang="ja-JP" altLang="en-US" sz="900" dirty="0">
                <a:latin typeface="游ゴシック" panose="020B0400000000000000" pitchFamily="50" charset="-128"/>
              </a:rPr>
              <a:t>第１号・老高発</a:t>
            </a:r>
            <a:r>
              <a:rPr lang="en-US" altLang="ja-JP" sz="900" dirty="0">
                <a:latin typeface="游ゴシック" panose="020B0400000000000000" pitchFamily="50" charset="-128"/>
              </a:rPr>
              <a:t>0928</a:t>
            </a:r>
            <a:r>
              <a:rPr lang="ja-JP" altLang="en-US" sz="900" dirty="0">
                <a:latin typeface="游ゴシック" panose="020B0400000000000000" pitchFamily="50" charset="-128"/>
              </a:rPr>
              <a:t>第１号・老振発</a:t>
            </a:r>
            <a:r>
              <a:rPr lang="en-US" altLang="ja-JP" sz="900" dirty="0">
                <a:latin typeface="游ゴシック" panose="020B0400000000000000" pitchFamily="50" charset="-128"/>
              </a:rPr>
              <a:t>0928</a:t>
            </a:r>
            <a:r>
              <a:rPr lang="ja-JP" altLang="en-US" sz="900" dirty="0">
                <a:latin typeface="游ゴシック" panose="020B0400000000000000" pitchFamily="50" charset="-128"/>
              </a:rPr>
              <a:t>第１号・老老発</a:t>
            </a:r>
            <a:r>
              <a:rPr lang="en-US" altLang="ja-JP" sz="900" dirty="0">
                <a:latin typeface="游ゴシック" panose="020B0400000000000000" pitchFamily="50" charset="-128"/>
              </a:rPr>
              <a:t>0928</a:t>
            </a:r>
            <a:r>
              <a:rPr lang="ja-JP" altLang="en-US" sz="900" dirty="0">
                <a:latin typeface="游ゴシック" panose="020B0400000000000000" pitchFamily="50" charset="-128"/>
              </a:rPr>
              <a:t>第１号　介護保険最新情報Ｖｏｌ．</a:t>
            </a:r>
            <a:r>
              <a:rPr lang="en-US" altLang="ja-JP" sz="900" dirty="0">
                <a:latin typeface="游ゴシック" panose="020B0400000000000000" pitchFamily="50" charset="-128"/>
              </a:rPr>
              <a:t>678</a:t>
            </a:r>
            <a:r>
              <a:rPr lang="ja-JP" altLang="en-US" sz="900" dirty="0" smtClean="0">
                <a:latin typeface="游ゴシック" panose="020B0400000000000000" pitchFamily="50" charset="-128"/>
              </a:rPr>
              <a:t>）</a:t>
            </a:r>
            <a:endParaRPr lang="en-US" altLang="ja-JP" sz="900" dirty="0" smtClean="0">
              <a:latin typeface="游ゴシック" panose="020B0400000000000000" pitchFamily="50" charset="-128"/>
            </a:endParaRPr>
          </a:p>
          <a:p>
            <a:pPr marL="0" indent="0">
              <a:buNone/>
            </a:pPr>
            <a:r>
              <a:rPr lang="ja-JP" altLang="en-US" sz="1200" dirty="0" smtClean="0">
                <a:latin typeface="游ゴシック" panose="020B0400000000000000" pitchFamily="50" charset="-128"/>
              </a:rPr>
              <a:t>☆通所</a:t>
            </a:r>
            <a:r>
              <a:rPr lang="ja-JP" altLang="en-US" sz="1200" dirty="0">
                <a:latin typeface="游ゴシック" panose="020B0400000000000000" pitchFamily="50" charset="-128"/>
              </a:rPr>
              <a:t>介護事業所への送迎の前後又は送迎と一体的な保険外サービスの提供に</a:t>
            </a:r>
            <a:r>
              <a:rPr lang="ja-JP" altLang="en-US" sz="1200" dirty="0" smtClean="0">
                <a:latin typeface="游ゴシック" panose="020B0400000000000000" pitchFamily="50" charset="-128"/>
              </a:rPr>
              <a:t>ついて</a:t>
            </a:r>
            <a:endParaRPr lang="en-US" altLang="ja-JP" sz="1200" dirty="0" smtClean="0">
              <a:latin typeface="游ゴシック" panose="020B0400000000000000" pitchFamily="50" charset="-128"/>
            </a:endParaRPr>
          </a:p>
          <a:p>
            <a:pPr marL="0" indent="0">
              <a:buNone/>
            </a:pPr>
            <a:r>
              <a:rPr lang="ja-JP" altLang="en-US" sz="1200" dirty="0" smtClean="0">
                <a:latin typeface="游ゴシック" panose="020B0400000000000000" pitchFamily="50" charset="-128"/>
              </a:rPr>
              <a:t>「</a:t>
            </a:r>
            <a:r>
              <a:rPr lang="ja-JP" altLang="en-US" sz="1200" dirty="0">
                <a:latin typeface="游ゴシック" panose="020B0400000000000000" pitchFamily="50" charset="-128"/>
              </a:rPr>
              <a:t>通所介護に係る送迎に関する道路運送法上の取扱いについて</a:t>
            </a:r>
            <a:r>
              <a:rPr lang="ja-JP" altLang="en-US" sz="1200" dirty="0" smtClean="0">
                <a:latin typeface="游ゴシック" panose="020B0400000000000000" pitchFamily="50" charset="-128"/>
              </a:rPr>
              <a:t>」</a:t>
            </a:r>
            <a:endParaRPr lang="en-US" altLang="ja-JP" sz="1200" dirty="0" smtClean="0">
              <a:latin typeface="游ゴシック" panose="020B0400000000000000" pitchFamily="50" charset="-128"/>
            </a:endParaRPr>
          </a:p>
          <a:p>
            <a:pPr marL="0" indent="0">
              <a:buNone/>
            </a:pPr>
            <a:r>
              <a:rPr lang="en-US" altLang="ja-JP" sz="1200" dirty="0">
                <a:latin typeface="游ゴシック" panose="020B0400000000000000" pitchFamily="50" charset="-128"/>
              </a:rPr>
              <a:t>(</a:t>
            </a:r>
            <a:r>
              <a:rPr lang="ja-JP" altLang="en-US" sz="1200" dirty="0">
                <a:latin typeface="游ゴシック" panose="020B0400000000000000" pitchFamily="50" charset="-128"/>
              </a:rPr>
              <a:t>平成</a:t>
            </a:r>
            <a:r>
              <a:rPr lang="en-US" altLang="ja-JP" sz="1200" dirty="0">
                <a:latin typeface="游ゴシック" panose="020B0400000000000000" pitchFamily="50" charset="-128"/>
              </a:rPr>
              <a:t>30</a:t>
            </a:r>
            <a:r>
              <a:rPr lang="ja-JP" altLang="en-US" sz="1200" dirty="0">
                <a:latin typeface="游ゴシック" panose="020B0400000000000000" pitchFamily="50" charset="-128"/>
              </a:rPr>
              <a:t>年</a:t>
            </a:r>
            <a:r>
              <a:rPr lang="en-US" altLang="ja-JP" sz="1200" dirty="0">
                <a:latin typeface="游ゴシック" panose="020B0400000000000000" pitchFamily="50" charset="-128"/>
              </a:rPr>
              <a:t>9</a:t>
            </a:r>
            <a:r>
              <a:rPr lang="ja-JP" altLang="en-US" sz="1200" dirty="0">
                <a:latin typeface="游ゴシック" panose="020B0400000000000000" pitchFamily="50" charset="-128"/>
              </a:rPr>
              <a:t>月</a:t>
            </a:r>
            <a:r>
              <a:rPr lang="en-US" altLang="ja-JP" sz="1200" dirty="0">
                <a:latin typeface="游ゴシック" panose="020B0400000000000000" pitchFamily="50" charset="-128"/>
              </a:rPr>
              <a:t>28</a:t>
            </a:r>
            <a:r>
              <a:rPr lang="ja-JP" altLang="en-US" sz="1200" dirty="0">
                <a:latin typeface="游ゴシック" panose="020B0400000000000000" pitchFamily="50" charset="-128"/>
              </a:rPr>
              <a:t>日付事務連絡</a:t>
            </a:r>
            <a:r>
              <a:rPr lang="en-US" altLang="ja-JP" sz="1200" dirty="0">
                <a:latin typeface="游ゴシック" panose="020B0400000000000000" pitchFamily="50" charset="-128"/>
              </a:rPr>
              <a:t>)</a:t>
            </a:r>
            <a:r>
              <a:rPr lang="ja-JP" altLang="en-US" sz="1200" dirty="0">
                <a:latin typeface="游ゴシック" panose="020B0400000000000000" pitchFamily="50" charset="-128"/>
              </a:rPr>
              <a:t>（国土交通省自動車局旅客課）</a:t>
            </a:r>
            <a:endParaRPr lang="en-US" altLang="ja-JP" sz="1200" dirty="0">
              <a:latin typeface="游ゴシック" panose="020B0400000000000000" pitchFamily="50" charset="-128"/>
            </a:endParaRPr>
          </a:p>
          <a:p>
            <a:pPr marL="0" indent="0">
              <a:buNone/>
            </a:pPr>
            <a:endParaRPr lang="en-US" altLang="ja-JP" sz="1400" dirty="0">
              <a:latin typeface="游ゴシック" panose="020B0400000000000000" pitchFamily="50" charset="-128"/>
            </a:endParaRPr>
          </a:p>
          <a:p>
            <a:pPr marL="0" indent="0">
              <a:buNone/>
            </a:pPr>
            <a:r>
              <a:rPr lang="ja-JP" altLang="en-US" sz="1400" dirty="0" smtClean="0">
                <a:latin typeface="游ゴシック" panose="020B0400000000000000" pitchFamily="50" charset="-128"/>
              </a:rPr>
              <a:t>　</a:t>
            </a:r>
            <a:endParaRPr lang="en-US" altLang="ja-JP" sz="2000" b="1" dirty="0">
              <a:solidFill>
                <a:srgbClr val="FF0000"/>
              </a:solidFill>
            </a:endParaRPr>
          </a:p>
        </p:txBody>
      </p:sp>
    </p:spTree>
    <p:extLst>
      <p:ext uri="{BB962C8B-B14F-4D97-AF65-F5344CB8AC3E}">
        <p14:creationId xmlns:p14="http://schemas.microsoft.com/office/powerpoint/2010/main" val="59738180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a:t>
            </a:r>
            <a:r>
              <a:rPr lang="ja-JP" altLang="en-US" sz="4000" b="1" dirty="0"/>
              <a:t>⑮</a:t>
            </a:r>
            <a:r>
              <a:rPr lang="en-US" altLang="ja-JP" sz="4000" b="1" dirty="0" smtClean="0"/>
              <a:t/>
            </a:r>
            <a:br>
              <a:rPr lang="en-US" altLang="ja-JP" sz="4000" b="1" dirty="0" smtClean="0"/>
            </a:br>
            <a:r>
              <a:rPr lang="ja-JP" altLang="en-US" sz="2000" b="1" dirty="0" smtClean="0"/>
              <a:t>（</a:t>
            </a:r>
            <a:r>
              <a:rPr lang="ja-JP" altLang="en-US" sz="2800" dirty="0">
                <a:solidFill>
                  <a:schemeClr val="tx1">
                    <a:lumMod val="85000"/>
                    <a:lumOff val="15000"/>
                  </a:schemeClr>
                </a:solidFill>
                <a:latin typeface="游ゴシック" panose="020B0400000000000000" pitchFamily="50" charset="-128"/>
                <a:ea typeface="游ゴシック" panose="020B0400000000000000" pitchFamily="50" charset="-128"/>
              </a:rPr>
              <a:t>送迎記録について</a:t>
            </a:r>
            <a:r>
              <a:rPr lang="ja-JP" altLang="en-US" sz="2000" dirty="0">
                <a:solidFill>
                  <a:schemeClr val="tx1">
                    <a:lumMod val="85000"/>
                    <a:lumOff val="15000"/>
                  </a:schemeClr>
                </a:solidFill>
                <a:latin typeface="游ゴシック" panose="020B0400000000000000" pitchFamily="50" charset="-128"/>
                <a:ea typeface="游ゴシック" panose="020B0400000000000000" pitchFamily="50" charset="-128"/>
              </a:rPr>
              <a:t>（通いサービス共通</a:t>
            </a:r>
            <a:r>
              <a:rPr lang="ja-JP" altLang="en-US" sz="2000" dirty="0" smtClean="0">
                <a:solidFill>
                  <a:schemeClr val="tx1">
                    <a:lumMod val="85000"/>
                    <a:lumOff val="15000"/>
                  </a:schemeClr>
                </a:solidFill>
                <a:latin typeface="游ゴシック" panose="020B0400000000000000" pitchFamily="50" charset="-128"/>
                <a:ea typeface="游ゴシック" panose="020B0400000000000000" pitchFamily="50" charset="-128"/>
              </a:rPr>
              <a:t>）</a:t>
            </a:r>
            <a:r>
              <a:rPr lang="ja-JP" altLang="en-US" sz="2000" dirty="0" smtClean="0"/>
              <a:t>）</a:t>
            </a:r>
            <a:endParaRPr lang="en-US" sz="2800"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19</a:t>
            </a:fld>
            <a:endParaRPr kumimoji="1" lang="ja-JP" altLang="en-US" dirty="0"/>
          </a:p>
        </p:txBody>
      </p:sp>
      <p:sp>
        <p:nvSpPr>
          <p:cNvPr id="6" name="コンテンツ プレースホルダー 4"/>
          <p:cNvSpPr txBox="1">
            <a:spLocks/>
          </p:cNvSpPr>
          <p:nvPr/>
        </p:nvSpPr>
        <p:spPr>
          <a:xfrm>
            <a:off x="323528" y="1241929"/>
            <a:ext cx="8496944" cy="2309445"/>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1800" b="1" dirty="0" smtClean="0"/>
          </a:p>
          <a:p>
            <a:pPr marL="0" indent="0">
              <a:buNone/>
            </a:pPr>
            <a:r>
              <a:rPr lang="en-US" altLang="ja-JP" sz="2400" b="1" dirty="0" smtClean="0"/>
              <a:t>【</a:t>
            </a:r>
            <a:r>
              <a:rPr lang="zh-TW" altLang="en-US" sz="2400" b="1" dirty="0" smtClean="0"/>
              <a:t>基準等（要旨）</a:t>
            </a:r>
            <a:r>
              <a:rPr lang="en-US" altLang="ja-JP" sz="2400" b="1" dirty="0" smtClean="0"/>
              <a:t>】</a:t>
            </a:r>
            <a:endParaRPr lang="en-US" altLang="ja-JP" sz="2400" b="1" dirty="0" smtClean="0">
              <a:solidFill>
                <a:srgbClr val="FF0000"/>
              </a:solidFill>
            </a:endParaRPr>
          </a:p>
          <a:p>
            <a:pPr marL="0" indent="0">
              <a:buNone/>
            </a:pPr>
            <a:r>
              <a:rPr lang="ja-JP" altLang="en-US" sz="2400" dirty="0"/>
              <a:t>☆</a:t>
            </a:r>
            <a:r>
              <a:rPr lang="ja-JP" altLang="en-US" sz="2400" dirty="0" smtClean="0">
                <a:latin typeface="游ゴシック" panose="020B0400000000000000" pitchFamily="50" charset="-128"/>
              </a:rPr>
              <a:t>送迎</a:t>
            </a:r>
            <a:r>
              <a:rPr lang="ja-JP" altLang="en-US" sz="2400" dirty="0">
                <a:latin typeface="游ゴシック" panose="020B0400000000000000" pitchFamily="50" charset="-128"/>
              </a:rPr>
              <a:t>減算の有無に関しては、個別サービス計画上、送迎が往復か片道かを位置付けさせた上で、</a:t>
            </a:r>
            <a:r>
              <a:rPr lang="ja-JP" altLang="en-US" sz="2400" b="1" u="sng" dirty="0">
                <a:solidFill>
                  <a:srgbClr val="FF0000"/>
                </a:solidFill>
                <a:latin typeface="游ゴシック" panose="020B0400000000000000" pitchFamily="50" charset="-128"/>
              </a:rPr>
              <a:t>実際の送迎の有無を確認の上、送迎を行っていなければ減算</a:t>
            </a:r>
            <a:r>
              <a:rPr lang="ja-JP" altLang="en-US" sz="2400" dirty="0">
                <a:latin typeface="游ゴシック" panose="020B0400000000000000" pitchFamily="50" charset="-128"/>
              </a:rPr>
              <a:t>となる。</a:t>
            </a:r>
            <a:endParaRPr lang="en-US" altLang="ja-JP" sz="2400" dirty="0">
              <a:latin typeface="游ゴシック" panose="020B0400000000000000" pitchFamily="50" charset="-128"/>
            </a:endParaRPr>
          </a:p>
          <a:p>
            <a:pPr marL="0" indent="0">
              <a:buNone/>
            </a:pPr>
            <a:r>
              <a:rPr lang="ja-JP" altLang="en-US" sz="2400" dirty="0" smtClean="0">
                <a:latin typeface="游ゴシック" panose="020B0400000000000000" pitchFamily="50" charset="-128"/>
              </a:rPr>
              <a:t>☆なお</a:t>
            </a:r>
            <a:r>
              <a:rPr lang="ja-JP" altLang="en-US" sz="2400" dirty="0">
                <a:latin typeface="游ゴシック" panose="020B0400000000000000" pitchFamily="50" charset="-128"/>
              </a:rPr>
              <a:t>、徒歩での送迎は、減算の対象にはならない。</a:t>
            </a:r>
            <a:endParaRPr lang="en-US" altLang="ja-JP" sz="2400" dirty="0">
              <a:latin typeface="游ゴシック" panose="020B0400000000000000" pitchFamily="50" charset="-128"/>
            </a:endParaRPr>
          </a:p>
          <a:p>
            <a:pPr marL="0" indent="0">
              <a:buNone/>
            </a:pPr>
            <a:endParaRPr lang="en-US" altLang="ja-JP" sz="2400" dirty="0"/>
          </a:p>
        </p:txBody>
      </p:sp>
      <p:sp>
        <p:nvSpPr>
          <p:cNvPr id="7" name="コンテンツ プレースホルダー 4"/>
          <p:cNvSpPr txBox="1">
            <a:spLocks/>
          </p:cNvSpPr>
          <p:nvPr/>
        </p:nvSpPr>
        <p:spPr>
          <a:xfrm>
            <a:off x="323528" y="4077072"/>
            <a:ext cx="8496944" cy="2644404"/>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dirty="0" smtClean="0">
              <a:latin typeface="游ゴシック" panose="020B0400000000000000" pitchFamily="50" charset="-128"/>
            </a:endParaRPr>
          </a:p>
          <a:p>
            <a:pPr marL="0" indent="0">
              <a:buNone/>
            </a:pPr>
            <a:endParaRPr lang="en-US" altLang="ja-JP" dirty="0">
              <a:latin typeface="游ゴシック" panose="020B0400000000000000" pitchFamily="50" charset="-128"/>
            </a:endParaRPr>
          </a:p>
          <a:p>
            <a:pPr marL="0" indent="0">
              <a:buNone/>
            </a:pPr>
            <a:r>
              <a:rPr lang="ja-JP" altLang="en-US" dirty="0" smtClean="0">
                <a:latin typeface="游ゴシック" panose="020B0400000000000000" pitchFamily="50" charset="-128"/>
              </a:rPr>
              <a:t>☆車両</a:t>
            </a:r>
            <a:r>
              <a:rPr lang="ja-JP" altLang="en-US" dirty="0">
                <a:latin typeface="游ゴシック" panose="020B0400000000000000" pitchFamily="50" charset="-128"/>
              </a:rPr>
              <a:t>運行記録簿や送迎記録簿等を整備し、送迎時刻（個々の利用者宅、事業所の発着時刻）を実績に基づいて、正確に記録、保管しておくこと</a:t>
            </a:r>
            <a:r>
              <a:rPr lang="ja-JP" altLang="en-US" dirty="0" smtClean="0">
                <a:latin typeface="游ゴシック" panose="020B0400000000000000" pitchFamily="50" charset="-128"/>
              </a:rPr>
              <a:t>。</a:t>
            </a:r>
            <a:endParaRPr lang="en-US" altLang="ja-JP" dirty="0" smtClean="0">
              <a:latin typeface="游ゴシック" panose="020B0400000000000000" pitchFamily="50" charset="-128"/>
            </a:endParaRPr>
          </a:p>
          <a:p>
            <a:pPr marL="0" indent="0">
              <a:buNone/>
            </a:pPr>
            <a:r>
              <a:rPr lang="ja-JP" altLang="en-US" dirty="0" smtClean="0">
                <a:latin typeface="游ゴシック" panose="020B0400000000000000" pitchFamily="50" charset="-128"/>
              </a:rPr>
              <a:t>☆</a:t>
            </a:r>
            <a:r>
              <a:rPr lang="ja-JP" altLang="en-US" dirty="0">
                <a:latin typeface="游ゴシック" panose="020B0400000000000000" pitchFamily="50" charset="-128"/>
              </a:rPr>
              <a:t>送迎担当者、利用者、送迎先等を明確にすること。</a:t>
            </a:r>
            <a:endParaRPr lang="en-US" altLang="ja-JP" dirty="0">
              <a:latin typeface="游ゴシック" panose="020B0400000000000000" pitchFamily="50" charset="-128"/>
            </a:endParaRPr>
          </a:p>
          <a:p>
            <a:pPr marL="0" indent="0">
              <a:buNone/>
            </a:pPr>
            <a:endParaRPr lang="en-US" altLang="ja-JP" sz="2400" dirty="0" smtClean="0">
              <a:latin typeface="游ゴシック" panose="020B0400000000000000" pitchFamily="50" charset="-128"/>
            </a:endParaRPr>
          </a:p>
          <a:p>
            <a:pPr marL="0" indent="0">
              <a:buNone/>
            </a:pPr>
            <a:endParaRPr lang="en-US" altLang="ja-JP" sz="2400" dirty="0">
              <a:latin typeface="游ゴシック" panose="020B0400000000000000" pitchFamily="50" charset="-128"/>
            </a:endParaRPr>
          </a:p>
        </p:txBody>
      </p:sp>
      <p:sp>
        <p:nvSpPr>
          <p:cNvPr id="8" name="下矢印 7"/>
          <p:cNvSpPr/>
          <p:nvPr/>
        </p:nvSpPr>
        <p:spPr>
          <a:xfrm>
            <a:off x="3840497" y="3551375"/>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70789149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en-US" altLang="ja-JP" sz="4000" b="1" dirty="0" smtClean="0"/>
              <a:t>1</a:t>
            </a:r>
            <a:r>
              <a:rPr lang="ja-JP" altLang="en-US" sz="4000" b="1" dirty="0"/>
              <a:t>　</a:t>
            </a:r>
            <a:r>
              <a:rPr lang="ja-JP" altLang="en-US" sz="4000" b="1" dirty="0" smtClean="0"/>
              <a:t>主な指導事項①</a:t>
            </a:r>
            <a:r>
              <a:rPr lang="en-US" altLang="ja-JP" b="1" dirty="0" smtClean="0"/>
              <a:t/>
            </a:r>
            <a:br>
              <a:rPr lang="en-US" altLang="ja-JP" b="1" dirty="0" smtClean="0"/>
            </a:br>
            <a:r>
              <a:rPr lang="ja-JP" altLang="en-US" sz="2800" b="1" dirty="0"/>
              <a:t>（居宅サービス共通－心身</a:t>
            </a:r>
            <a:r>
              <a:rPr lang="ja-JP" altLang="en-US" sz="2800" b="1" dirty="0" smtClean="0"/>
              <a:t>の状況等の把握）</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a:t>
            </a:fld>
            <a:endParaRPr kumimoji="1" lang="ja-JP" altLang="en-US" dirty="0"/>
          </a:p>
        </p:txBody>
      </p:sp>
      <p:sp>
        <p:nvSpPr>
          <p:cNvPr id="6" name="コンテンツ プレースホルダー 4"/>
          <p:cNvSpPr txBox="1">
            <a:spLocks/>
          </p:cNvSpPr>
          <p:nvPr/>
        </p:nvSpPr>
        <p:spPr>
          <a:xfrm>
            <a:off x="315346" y="1400276"/>
            <a:ext cx="8496944" cy="2100732"/>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zh-TW" altLang="en-US" b="1" dirty="0" smtClean="0"/>
              <a:t>基準等（要旨）</a:t>
            </a:r>
            <a:r>
              <a:rPr lang="en-US" altLang="ja-JP" b="1" dirty="0" smtClean="0"/>
              <a:t>】</a:t>
            </a:r>
          </a:p>
          <a:p>
            <a:pPr marL="0" indent="0">
              <a:buNone/>
            </a:pPr>
            <a:r>
              <a:rPr lang="ja-JP" altLang="en-US" dirty="0">
                <a:solidFill>
                  <a:srgbClr val="FF0000"/>
                </a:solidFill>
              </a:rPr>
              <a:t>　</a:t>
            </a:r>
            <a:r>
              <a:rPr lang="ja-JP" altLang="en-US" dirty="0" smtClean="0"/>
              <a:t>サービス</a:t>
            </a:r>
            <a:r>
              <a:rPr lang="ja-JP" altLang="en-US" dirty="0"/>
              <a:t>の提供に当たっては</a:t>
            </a:r>
            <a:r>
              <a:rPr lang="ja-JP" altLang="en-US" dirty="0" smtClean="0"/>
              <a:t>、居宅</a:t>
            </a:r>
            <a:r>
              <a:rPr lang="ja-JP" altLang="en-US" dirty="0"/>
              <a:t>介護支援事業者が開催するサービス担当者会議等を通じて、</a:t>
            </a:r>
            <a:r>
              <a:rPr lang="ja-JP" altLang="en-US" b="1" u="sng" dirty="0">
                <a:solidFill>
                  <a:srgbClr val="FF0000"/>
                </a:solidFill>
              </a:rPr>
              <a:t>利用者の心身の</a:t>
            </a:r>
            <a:r>
              <a:rPr lang="ja-JP" altLang="en-US" b="1" u="sng" dirty="0" smtClean="0">
                <a:solidFill>
                  <a:srgbClr val="FF0000"/>
                </a:solidFill>
              </a:rPr>
              <a:t>状況等</a:t>
            </a:r>
            <a:r>
              <a:rPr lang="ja-JP" altLang="en-US" b="1" u="sng" dirty="0">
                <a:solidFill>
                  <a:srgbClr val="FF0000"/>
                </a:solidFill>
              </a:rPr>
              <a:t>の把握に努めなければならない。</a:t>
            </a:r>
            <a:endParaRPr lang="en-US" altLang="ja-JP" b="1" u="sng" dirty="0" smtClean="0">
              <a:solidFill>
                <a:srgbClr val="FF0000"/>
              </a:solidFill>
            </a:endParaRPr>
          </a:p>
        </p:txBody>
      </p:sp>
      <p:sp>
        <p:nvSpPr>
          <p:cNvPr id="12" name="下矢印 11"/>
          <p:cNvSpPr/>
          <p:nvPr/>
        </p:nvSpPr>
        <p:spPr>
          <a:xfrm>
            <a:off x="4023758" y="3534314"/>
            <a:ext cx="1124306" cy="581194"/>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4"/>
          <p:cNvSpPr txBox="1">
            <a:spLocks/>
          </p:cNvSpPr>
          <p:nvPr/>
        </p:nvSpPr>
        <p:spPr>
          <a:xfrm>
            <a:off x="342513" y="4115508"/>
            <a:ext cx="8496944" cy="2181098"/>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ja-JP" altLang="en-US" b="1" dirty="0" smtClean="0"/>
              <a:t>指導事項（ポイント）</a:t>
            </a:r>
            <a:r>
              <a:rPr lang="en-US" altLang="ja-JP" b="1" dirty="0" smtClean="0"/>
              <a:t>】</a:t>
            </a:r>
          </a:p>
          <a:p>
            <a:pPr marL="0" indent="0">
              <a:buNone/>
            </a:pPr>
            <a:r>
              <a:rPr lang="ja-JP" altLang="en-US" dirty="0"/>
              <a:t>　</a:t>
            </a:r>
            <a:r>
              <a:rPr lang="ja-JP" altLang="en-US" dirty="0" smtClean="0"/>
              <a:t>サービス</a:t>
            </a:r>
            <a:r>
              <a:rPr lang="ja-JP" altLang="en-US" dirty="0"/>
              <a:t>担当者</a:t>
            </a:r>
            <a:r>
              <a:rPr lang="ja-JP" altLang="en-US" dirty="0" smtClean="0"/>
              <a:t>会議の記録について、</a:t>
            </a:r>
            <a:r>
              <a:rPr lang="ja-JP" altLang="ja-JP" dirty="0" smtClean="0"/>
              <a:t>居宅</a:t>
            </a:r>
            <a:r>
              <a:rPr lang="ja-JP" altLang="ja-JP" dirty="0"/>
              <a:t>介護支援事業者から提供がなかった場合にあっては</a:t>
            </a:r>
            <a:r>
              <a:rPr lang="ja-JP" altLang="ja-JP" b="1" u="sng" dirty="0">
                <a:solidFill>
                  <a:srgbClr val="FF0000"/>
                </a:solidFill>
              </a:rPr>
              <a:t>自ら記録を作成し、保管しておくこと。</a:t>
            </a:r>
            <a:endParaRPr lang="en-US" altLang="ja-JP" b="1" u="sng" dirty="0" smtClean="0">
              <a:solidFill>
                <a:srgbClr val="FF0000"/>
              </a:solidFill>
            </a:endParaRPr>
          </a:p>
        </p:txBody>
      </p:sp>
    </p:spTree>
    <p:extLst>
      <p:ext uri="{BB962C8B-B14F-4D97-AF65-F5344CB8AC3E}">
        <p14:creationId xmlns:p14="http://schemas.microsoft.com/office/powerpoint/2010/main" val="80134055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7558608" cy="609600"/>
          </a:xfrm>
        </p:spPr>
        <p:txBody>
          <a:bodyPr>
            <a:noAutofit/>
          </a:bodyPr>
          <a:lstStyle/>
          <a:p>
            <a:r>
              <a:rPr lang="ja-JP" altLang="en-US" sz="2400" b="1" dirty="0"/>
              <a:t>１　</a:t>
            </a:r>
            <a:r>
              <a:rPr lang="ja-JP" altLang="en-US" sz="2400" b="1" dirty="0" smtClean="0"/>
              <a:t>主な指導事項⑯</a:t>
            </a:r>
            <a:r>
              <a:rPr lang="en-US" altLang="ja-JP" sz="2400" b="1" dirty="0" smtClean="0"/>
              <a:t/>
            </a:r>
            <a:br>
              <a:rPr lang="en-US" altLang="ja-JP" sz="2400" b="1" dirty="0" smtClean="0"/>
            </a:br>
            <a:r>
              <a:rPr lang="ja-JP" altLang="en-US" sz="2400" b="1" dirty="0" smtClean="0"/>
              <a:t>（通いサービス共通－その他留意すべき事項）</a:t>
            </a:r>
            <a:endParaRPr lang="en-US" sz="2400" b="1" dirty="0"/>
          </a:p>
        </p:txBody>
      </p:sp>
      <p:sp>
        <p:nvSpPr>
          <p:cNvPr id="5" name="正方形/長方形 4"/>
          <p:cNvSpPr/>
          <p:nvPr/>
        </p:nvSpPr>
        <p:spPr>
          <a:xfrm>
            <a:off x="395536" y="1052736"/>
            <a:ext cx="7632848" cy="2031325"/>
          </a:xfrm>
          <a:prstGeom prst="rect">
            <a:avLst/>
          </a:prstGeom>
        </p:spPr>
        <p:txBody>
          <a:bodyPr wrap="square">
            <a:spAutoFit/>
          </a:bodyPr>
          <a:lstStyle/>
          <a:p>
            <a:r>
              <a:rPr lang="en-US" altLang="ja-JP" dirty="0" smtClean="0"/>
              <a:t>【</a:t>
            </a:r>
            <a:r>
              <a:rPr lang="ja-JP" altLang="en-US" dirty="0"/>
              <a:t>指導対象</a:t>
            </a:r>
            <a:r>
              <a:rPr lang="en-US" altLang="ja-JP" dirty="0" smtClean="0"/>
              <a:t>】</a:t>
            </a:r>
            <a:endParaRPr lang="en-US" altLang="ja-JP" dirty="0"/>
          </a:p>
          <a:p>
            <a:r>
              <a:rPr lang="ja-JP" altLang="en-US" dirty="0"/>
              <a:t>利用者の手の届く範囲に、</a:t>
            </a:r>
            <a:r>
              <a:rPr lang="ja-JP" altLang="en-US" b="1" u="sng" dirty="0">
                <a:solidFill>
                  <a:srgbClr val="FF0000"/>
                </a:solidFill>
              </a:rPr>
              <a:t>洗剤等</a:t>
            </a:r>
            <a:r>
              <a:rPr lang="ja-JP" altLang="en-US" dirty="0"/>
              <a:t>を置いている。</a:t>
            </a:r>
          </a:p>
          <a:p>
            <a:r>
              <a:rPr lang="ja-JP" altLang="en-US" dirty="0" smtClean="0"/>
              <a:t>事務</a:t>
            </a:r>
            <a:r>
              <a:rPr lang="ja-JP" altLang="en-US" dirty="0"/>
              <a:t>所内の掲示に</a:t>
            </a:r>
            <a:r>
              <a:rPr lang="ja-JP" altLang="en-US" b="1" u="sng" dirty="0">
                <a:solidFill>
                  <a:srgbClr val="FF0000"/>
                </a:solidFill>
              </a:rPr>
              <a:t>押しピン、小さなマグネット等</a:t>
            </a:r>
            <a:r>
              <a:rPr lang="ja-JP" altLang="en-US" dirty="0"/>
              <a:t>を使用している。</a:t>
            </a:r>
            <a:endParaRPr lang="en-US" altLang="ja-JP" dirty="0" smtClean="0"/>
          </a:p>
          <a:p>
            <a:endParaRPr lang="en-US" altLang="ja-JP" dirty="0" smtClean="0"/>
          </a:p>
          <a:p>
            <a:r>
              <a:rPr lang="en-US" altLang="ja-JP" dirty="0" smtClean="0"/>
              <a:t>【</a:t>
            </a:r>
            <a:r>
              <a:rPr lang="ja-JP" altLang="en-US" dirty="0" smtClean="0"/>
              <a:t>指導内容</a:t>
            </a:r>
            <a:r>
              <a:rPr lang="en-US" altLang="ja-JP" dirty="0" smtClean="0"/>
              <a:t>】</a:t>
            </a:r>
            <a:endParaRPr lang="en-US" altLang="ja-JP" dirty="0"/>
          </a:p>
          <a:p>
            <a:r>
              <a:rPr lang="ja-JP" altLang="en-US" dirty="0"/>
              <a:t>押しピン、小さなマグネット等は</a:t>
            </a:r>
            <a:r>
              <a:rPr lang="ja-JP" altLang="en-US" b="1" u="sng" dirty="0">
                <a:solidFill>
                  <a:srgbClr val="FF0000"/>
                </a:solidFill>
              </a:rPr>
              <a:t>誤飲等、事故の恐れがある</a:t>
            </a:r>
            <a:r>
              <a:rPr lang="ja-JP" altLang="en-US" dirty="0"/>
              <a:t>ので、使用しないようにすること。</a:t>
            </a:r>
            <a:endParaRPr lang="en-US" altLang="ja-JP" dirty="0"/>
          </a:p>
        </p:txBody>
      </p:sp>
    </p:spTree>
    <p:extLst>
      <p:ext uri="{BB962C8B-B14F-4D97-AF65-F5344CB8AC3E}">
        <p14:creationId xmlns:p14="http://schemas.microsoft.com/office/powerpoint/2010/main" val="304667764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443136"/>
            <a:ext cx="7558608" cy="609600"/>
          </a:xfrm>
        </p:spPr>
        <p:txBody>
          <a:bodyPr>
            <a:noAutofit/>
          </a:bodyPr>
          <a:lstStyle/>
          <a:p>
            <a:r>
              <a:rPr lang="ja-JP" altLang="en-US" sz="2400" b="1" dirty="0"/>
              <a:t>１　</a:t>
            </a:r>
            <a:r>
              <a:rPr lang="ja-JP" altLang="en-US" sz="2400" b="1" dirty="0" smtClean="0"/>
              <a:t>主な指導事項⑰</a:t>
            </a:r>
            <a:r>
              <a:rPr lang="en-US" altLang="ja-JP" sz="2400" b="1" dirty="0" smtClean="0"/>
              <a:t/>
            </a:r>
            <a:br>
              <a:rPr lang="en-US" altLang="ja-JP" sz="2400" b="1" dirty="0" smtClean="0"/>
            </a:br>
            <a:r>
              <a:rPr lang="ja-JP" altLang="en-US" sz="2400" b="1" dirty="0" smtClean="0"/>
              <a:t>（通いサービス、入所サービス共通－その他留意すべき事項）</a:t>
            </a:r>
            <a:endParaRPr lang="en-US" sz="2400" b="1" dirty="0"/>
          </a:p>
        </p:txBody>
      </p:sp>
      <p:sp>
        <p:nvSpPr>
          <p:cNvPr id="5" name="正方形/長方形 4"/>
          <p:cNvSpPr/>
          <p:nvPr/>
        </p:nvSpPr>
        <p:spPr>
          <a:xfrm>
            <a:off x="354007" y="1552724"/>
            <a:ext cx="7632848" cy="2308324"/>
          </a:xfrm>
          <a:prstGeom prst="rect">
            <a:avLst/>
          </a:prstGeom>
        </p:spPr>
        <p:txBody>
          <a:bodyPr wrap="square">
            <a:spAutoFit/>
          </a:bodyPr>
          <a:lstStyle/>
          <a:p>
            <a:r>
              <a:rPr lang="ja-JP" altLang="en-US" dirty="0" smtClean="0"/>
              <a:t>（</a:t>
            </a:r>
            <a:r>
              <a:rPr lang="en-US" altLang="ja-JP" dirty="0"/>
              <a:t>1</a:t>
            </a:r>
            <a:r>
              <a:rPr lang="ja-JP" altLang="en-US" dirty="0" smtClean="0"/>
              <a:t>）</a:t>
            </a:r>
            <a:endParaRPr lang="en-US" altLang="ja-JP" dirty="0" smtClean="0"/>
          </a:p>
          <a:p>
            <a:r>
              <a:rPr lang="en-US" altLang="ja-JP" dirty="0" smtClean="0"/>
              <a:t>【</a:t>
            </a:r>
            <a:r>
              <a:rPr lang="ja-JP" altLang="en-US" dirty="0"/>
              <a:t>指導対象</a:t>
            </a:r>
            <a:r>
              <a:rPr lang="en-US" altLang="ja-JP" dirty="0" smtClean="0"/>
              <a:t>】</a:t>
            </a:r>
            <a:endParaRPr lang="en-US" altLang="ja-JP" dirty="0"/>
          </a:p>
          <a:p>
            <a:r>
              <a:rPr lang="ja-JP" altLang="en-US" dirty="0"/>
              <a:t>食事代及びおむつ代以外で、</a:t>
            </a:r>
            <a:r>
              <a:rPr lang="ja-JP" altLang="en-US" b="1" u="sng" dirty="0">
                <a:solidFill>
                  <a:srgbClr val="FF0000"/>
                </a:solidFill>
              </a:rPr>
              <a:t>利用者の個別事由に</a:t>
            </a:r>
            <a:r>
              <a:rPr lang="ja-JP" altLang="en-US" b="1" u="sng" dirty="0" smtClean="0">
                <a:solidFill>
                  <a:srgbClr val="FF0000"/>
                </a:solidFill>
              </a:rPr>
              <a:t>関わらない日常</a:t>
            </a:r>
            <a:r>
              <a:rPr lang="ja-JP" altLang="en-US" b="1" u="sng" dirty="0">
                <a:solidFill>
                  <a:srgbClr val="FF0000"/>
                </a:solidFill>
              </a:rPr>
              <a:t>生活費</a:t>
            </a:r>
            <a:r>
              <a:rPr lang="ja-JP" altLang="en-US" dirty="0"/>
              <a:t>について</a:t>
            </a:r>
            <a:r>
              <a:rPr lang="ja-JP" altLang="en-US" dirty="0" smtClean="0"/>
              <a:t>は、請求</a:t>
            </a:r>
            <a:r>
              <a:rPr lang="ja-JP" altLang="en-US" dirty="0"/>
              <a:t>することは</a:t>
            </a:r>
            <a:r>
              <a:rPr lang="ja-JP" altLang="en-US" b="1" u="sng" dirty="0">
                <a:solidFill>
                  <a:srgbClr val="FF0000"/>
                </a:solidFill>
              </a:rPr>
              <a:t>できない</a:t>
            </a:r>
            <a:r>
              <a:rPr lang="ja-JP" altLang="en-US" b="1" u="sng" dirty="0" smtClean="0">
                <a:solidFill>
                  <a:srgbClr val="FF0000"/>
                </a:solidFill>
              </a:rPr>
              <a:t>。</a:t>
            </a:r>
            <a:endParaRPr lang="en-US" altLang="ja-JP" b="1" u="sng" dirty="0" smtClean="0">
              <a:solidFill>
                <a:srgbClr val="FF0000"/>
              </a:solidFill>
            </a:endParaRPr>
          </a:p>
          <a:p>
            <a:endParaRPr lang="en-US" altLang="ja-JP" dirty="0" smtClean="0"/>
          </a:p>
          <a:p>
            <a:r>
              <a:rPr lang="en-US" altLang="ja-JP" dirty="0" smtClean="0"/>
              <a:t>【</a:t>
            </a:r>
            <a:r>
              <a:rPr lang="ja-JP" altLang="en-US" dirty="0" smtClean="0"/>
              <a:t>指導内容</a:t>
            </a:r>
            <a:r>
              <a:rPr lang="en-US" altLang="ja-JP" dirty="0" smtClean="0"/>
              <a:t>】</a:t>
            </a:r>
            <a:endParaRPr lang="en-US" altLang="ja-JP" dirty="0"/>
          </a:p>
          <a:p>
            <a:r>
              <a:rPr lang="ja-JP" altLang="en-US" b="1" u="sng" dirty="0">
                <a:solidFill>
                  <a:srgbClr val="FF0000"/>
                </a:solidFill>
              </a:rPr>
              <a:t>費用徴収ができる場合</a:t>
            </a:r>
            <a:r>
              <a:rPr lang="ja-JP" altLang="en-US" dirty="0"/>
              <a:t>は、</a:t>
            </a:r>
            <a:r>
              <a:rPr lang="ja-JP" altLang="en-US" b="1" u="sng" dirty="0">
                <a:solidFill>
                  <a:srgbClr val="FF0000"/>
                </a:solidFill>
              </a:rPr>
              <a:t>利用者の希望によって、身の回り品又は教養娯楽として</a:t>
            </a:r>
            <a:r>
              <a:rPr lang="ja-JP" altLang="en-US" dirty="0"/>
              <a:t>日常生活に必要なものを事業者が提供する場合とすること。</a:t>
            </a:r>
            <a:endParaRPr lang="en-US" altLang="ja-JP" dirty="0"/>
          </a:p>
        </p:txBody>
      </p:sp>
      <p:sp>
        <p:nvSpPr>
          <p:cNvPr id="9" name="正方形/長方形 8"/>
          <p:cNvSpPr/>
          <p:nvPr/>
        </p:nvSpPr>
        <p:spPr>
          <a:xfrm>
            <a:off x="354007" y="4084037"/>
            <a:ext cx="7848872" cy="2585323"/>
          </a:xfrm>
          <a:prstGeom prst="rect">
            <a:avLst/>
          </a:prstGeom>
        </p:spPr>
        <p:txBody>
          <a:bodyPr wrap="square">
            <a:spAutoFit/>
          </a:bodyPr>
          <a:lstStyle/>
          <a:p>
            <a:r>
              <a:rPr lang="ja-JP" altLang="en-US" dirty="0" smtClean="0"/>
              <a:t>（</a:t>
            </a:r>
            <a:r>
              <a:rPr lang="en-US" altLang="ja-JP" dirty="0" smtClean="0"/>
              <a:t>2</a:t>
            </a:r>
            <a:r>
              <a:rPr lang="ja-JP" altLang="en-US" dirty="0" smtClean="0"/>
              <a:t>）</a:t>
            </a:r>
            <a:endParaRPr lang="en-US" altLang="ja-JP" dirty="0" smtClean="0"/>
          </a:p>
          <a:p>
            <a:r>
              <a:rPr lang="en-US" altLang="ja-JP" dirty="0" smtClean="0"/>
              <a:t>【</a:t>
            </a:r>
            <a:r>
              <a:rPr lang="ja-JP" altLang="en-US" dirty="0"/>
              <a:t>指導対象</a:t>
            </a:r>
            <a:r>
              <a:rPr lang="en-US" altLang="ja-JP" dirty="0" smtClean="0"/>
              <a:t>】</a:t>
            </a:r>
            <a:endParaRPr lang="en-US" altLang="ja-JP" dirty="0"/>
          </a:p>
          <a:p>
            <a:r>
              <a:rPr lang="ja-JP" altLang="en-US" b="1" u="sng" dirty="0">
                <a:solidFill>
                  <a:srgbClr val="FF0000"/>
                </a:solidFill>
              </a:rPr>
              <a:t>介護に必要な福祉用具の費用や洗濯代</a:t>
            </a:r>
            <a:r>
              <a:rPr lang="ja-JP" altLang="en-US" dirty="0"/>
              <a:t>について、請求することは</a:t>
            </a:r>
            <a:r>
              <a:rPr lang="ja-JP" altLang="en-US" b="1" u="sng" dirty="0">
                <a:solidFill>
                  <a:srgbClr val="FF0000"/>
                </a:solidFill>
              </a:rPr>
              <a:t>できない。</a:t>
            </a:r>
          </a:p>
          <a:p>
            <a:r>
              <a:rPr lang="ja-JP" altLang="en-US" dirty="0"/>
              <a:t>（参照：</a:t>
            </a:r>
            <a:r>
              <a:rPr lang="ja-JP" altLang="en-US" dirty="0" smtClean="0"/>
              <a:t>通所</a:t>
            </a:r>
            <a:r>
              <a:rPr lang="ja-JP" altLang="en-US" dirty="0"/>
              <a:t>介護等における日常生活に要する費用の取扱いについて」（</a:t>
            </a:r>
            <a:r>
              <a:rPr lang="en-US" altLang="ja-JP" dirty="0"/>
              <a:t>H12.3.30</a:t>
            </a:r>
            <a:r>
              <a:rPr lang="ja-JP" altLang="en-US" dirty="0"/>
              <a:t>　老企第</a:t>
            </a:r>
            <a:r>
              <a:rPr lang="en-US" altLang="ja-JP" dirty="0"/>
              <a:t>54</a:t>
            </a:r>
            <a:r>
              <a:rPr lang="ja-JP" altLang="en-US" dirty="0"/>
              <a:t>号</a:t>
            </a:r>
            <a:r>
              <a:rPr lang="ja-JP" altLang="en-US" dirty="0" smtClean="0"/>
              <a:t>）</a:t>
            </a:r>
            <a:endParaRPr lang="en-US" altLang="ja-JP" dirty="0" smtClean="0"/>
          </a:p>
          <a:p>
            <a:endParaRPr lang="en-US" altLang="ja-JP" dirty="0" smtClean="0"/>
          </a:p>
          <a:p>
            <a:r>
              <a:rPr lang="en-US" altLang="ja-JP" dirty="0" smtClean="0"/>
              <a:t>【</a:t>
            </a:r>
            <a:r>
              <a:rPr lang="ja-JP" altLang="en-US" dirty="0" smtClean="0"/>
              <a:t>指導内容</a:t>
            </a:r>
            <a:r>
              <a:rPr lang="en-US" altLang="ja-JP" dirty="0" smtClean="0"/>
              <a:t>】</a:t>
            </a:r>
          </a:p>
          <a:p>
            <a:r>
              <a:rPr lang="ja-JP" altLang="en-US" dirty="0" smtClean="0"/>
              <a:t>洗濯代</a:t>
            </a:r>
            <a:r>
              <a:rPr lang="ja-JP" altLang="en-US" dirty="0"/>
              <a:t>は日常生活費に含まれているので、事業所で負担すること</a:t>
            </a:r>
            <a:r>
              <a:rPr lang="ja-JP" altLang="en-US" dirty="0" smtClean="0"/>
              <a:t>。</a:t>
            </a:r>
            <a:endParaRPr lang="en-US" altLang="ja-JP" dirty="0" smtClean="0"/>
          </a:p>
          <a:p>
            <a:r>
              <a:rPr lang="ja-JP" altLang="en-US" dirty="0" smtClean="0"/>
              <a:t>（</a:t>
            </a:r>
            <a:r>
              <a:rPr lang="ja-JP" altLang="en-US" dirty="0"/>
              <a:t>利用者の個別事由によらない洗濯代を徴収することはできない。）</a:t>
            </a:r>
            <a:endParaRPr lang="en-US" altLang="ja-JP" dirty="0"/>
          </a:p>
        </p:txBody>
      </p:sp>
    </p:spTree>
    <p:extLst>
      <p:ext uri="{BB962C8B-B14F-4D97-AF65-F5344CB8AC3E}">
        <p14:creationId xmlns:p14="http://schemas.microsoft.com/office/powerpoint/2010/main" val="231060139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981322"/>
          </a:xfrm>
        </p:spPr>
        <p:txBody>
          <a:bodyPr>
            <a:noAutofit/>
          </a:bodyPr>
          <a:lstStyle/>
          <a:p>
            <a:r>
              <a:rPr lang="ja-JP" altLang="en-US" sz="4000" b="1" dirty="0"/>
              <a:t>１　</a:t>
            </a:r>
            <a:r>
              <a:rPr lang="ja-JP" altLang="en-US" sz="4000" b="1" dirty="0" smtClean="0"/>
              <a:t>主な指導事項⑱</a:t>
            </a:r>
            <a:r>
              <a:rPr lang="en-US" altLang="ja-JP" sz="4000" b="1" dirty="0" smtClean="0"/>
              <a:t/>
            </a:r>
            <a:br>
              <a:rPr lang="en-US" altLang="ja-JP" sz="4000" b="1" dirty="0" smtClean="0"/>
            </a:br>
            <a:r>
              <a:rPr lang="ja-JP" altLang="en-US" sz="2000" b="1" dirty="0" smtClean="0"/>
              <a:t>（</a:t>
            </a:r>
            <a:r>
              <a:rPr lang="ja-JP" altLang="en-US" sz="2000" b="1" dirty="0"/>
              <a:t>短期入所生活</a:t>
            </a:r>
            <a:r>
              <a:rPr lang="ja-JP" altLang="en-US" sz="2000" b="1" dirty="0" smtClean="0"/>
              <a:t>介護</a:t>
            </a:r>
            <a:r>
              <a:rPr lang="ja-JP" altLang="en-US" sz="2000" b="1" dirty="0" err="1" smtClean="0"/>
              <a:t>ー</a:t>
            </a:r>
            <a:r>
              <a:rPr lang="ja-JP" altLang="en-US" sz="2000" b="1" dirty="0" smtClean="0"/>
              <a:t>看護体制加算</a:t>
            </a:r>
            <a:r>
              <a:rPr lang="en-US" altLang="ja-JP" sz="2000" b="1" dirty="0" smtClean="0"/>
              <a:t>(Ⅰ)(Ⅱ)(Ⅲ)(Ⅳ)</a:t>
            </a:r>
            <a:r>
              <a:rPr lang="ja-JP" altLang="en-US" sz="2000" b="1" dirty="0" smtClean="0"/>
              <a:t>について）</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22</a:t>
            </a:fld>
            <a:endParaRPr kumimoji="1" lang="ja-JP" altLang="en-US" dirty="0"/>
          </a:p>
        </p:txBody>
      </p:sp>
      <p:sp>
        <p:nvSpPr>
          <p:cNvPr id="7" name="コンテンツ プレースホルダー 4"/>
          <p:cNvSpPr txBox="1">
            <a:spLocks/>
          </p:cNvSpPr>
          <p:nvPr/>
        </p:nvSpPr>
        <p:spPr>
          <a:xfrm>
            <a:off x="323528" y="1412776"/>
            <a:ext cx="8496944" cy="5308700"/>
          </a:xfrm>
          <a:prstGeom prst="rect">
            <a:avLst/>
          </a:prstGeom>
          <a:solidFill>
            <a:srgbClr val="CCECFF"/>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1800"/>
              </a:spcBef>
              <a:buNone/>
            </a:pPr>
            <a:r>
              <a:rPr lang="ja-JP" altLang="en-US" sz="1600" b="1" dirty="0" smtClean="0"/>
              <a:t>☆空</a:t>
            </a:r>
            <a:r>
              <a:rPr lang="ja-JP" altLang="en-US" sz="1600" b="1" dirty="0"/>
              <a:t>床利用における看護体制加算の算定</a:t>
            </a:r>
            <a:r>
              <a:rPr lang="ja-JP" altLang="en-US" sz="1600" b="1" dirty="0" smtClean="0"/>
              <a:t>に当たっては</a:t>
            </a:r>
            <a:r>
              <a:rPr lang="ja-JP" altLang="en-US" sz="1600" b="1" dirty="0"/>
              <a:t>、</a:t>
            </a:r>
            <a:endParaRPr lang="en-US" altLang="ja-JP" sz="1600" b="1" dirty="0"/>
          </a:p>
          <a:p>
            <a:pPr marL="0" indent="0">
              <a:spcBef>
                <a:spcPts val="0"/>
              </a:spcBef>
              <a:buNone/>
            </a:pPr>
            <a:r>
              <a:rPr lang="en-US" altLang="ja-JP" sz="1600" dirty="0"/>
              <a:t>(Ⅰ)</a:t>
            </a:r>
            <a:r>
              <a:rPr lang="ja-JP" altLang="en-US" sz="1600" b="1" dirty="0">
                <a:solidFill>
                  <a:srgbClr val="FF0000"/>
                </a:solidFill>
              </a:rPr>
              <a:t>本体施設に常勤の看護師</a:t>
            </a:r>
            <a:r>
              <a:rPr lang="en-US" altLang="ja-JP" sz="1600" b="1" dirty="0">
                <a:solidFill>
                  <a:srgbClr val="FF0000"/>
                </a:solidFill>
              </a:rPr>
              <a:t>(</a:t>
            </a:r>
            <a:r>
              <a:rPr lang="ja-JP" altLang="en-US" sz="1600" b="1" dirty="0">
                <a:solidFill>
                  <a:srgbClr val="FF0000"/>
                </a:solidFill>
              </a:rPr>
              <a:t>正看護師</a:t>
            </a:r>
            <a:r>
              <a:rPr lang="en-US" altLang="ja-JP" sz="1600" b="1" dirty="0">
                <a:solidFill>
                  <a:srgbClr val="FF0000"/>
                </a:solidFill>
              </a:rPr>
              <a:t>)</a:t>
            </a:r>
            <a:r>
              <a:rPr lang="ja-JP" altLang="en-US" sz="1600" b="1" dirty="0">
                <a:solidFill>
                  <a:srgbClr val="FF0000"/>
                </a:solidFill>
              </a:rPr>
              <a:t>を１名以上</a:t>
            </a:r>
            <a:r>
              <a:rPr lang="ja-JP" altLang="en-US" sz="1600" dirty="0"/>
              <a:t>配置していること。</a:t>
            </a:r>
            <a:endParaRPr lang="en-US" altLang="ja-JP" sz="1600" dirty="0"/>
          </a:p>
          <a:p>
            <a:pPr marL="0" indent="0">
              <a:spcBef>
                <a:spcPts val="0"/>
              </a:spcBef>
              <a:buNone/>
            </a:pPr>
            <a:r>
              <a:rPr lang="en-US" altLang="ja-JP" sz="1600" dirty="0"/>
              <a:t>(Ⅱ)</a:t>
            </a:r>
            <a:r>
              <a:rPr lang="ja-JP" altLang="en-US" sz="1600" dirty="0"/>
              <a:t>本体の入所者と空床利用の短期入所生活介護を</a:t>
            </a:r>
            <a:r>
              <a:rPr lang="ja-JP" altLang="en-US" sz="1600" b="1" dirty="0">
                <a:solidFill>
                  <a:srgbClr val="FF0000"/>
                </a:solidFill>
              </a:rPr>
              <a:t>合算した数</a:t>
            </a:r>
            <a:r>
              <a:rPr lang="ja-JP" altLang="en-US" sz="1600" dirty="0"/>
              <a:t>が</a:t>
            </a:r>
            <a:r>
              <a:rPr lang="en-US" altLang="ja-JP" sz="1600" dirty="0"/>
              <a:t>25</a:t>
            </a:r>
            <a:r>
              <a:rPr lang="ja-JP" altLang="en-US" sz="1600" dirty="0"/>
              <a:t>又はその数を増す　　</a:t>
            </a:r>
            <a:endParaRPr lang="en-US" altLang="ja-JP" sz="1600" dirty="0"/>
          </a:p>
          <a:p>
            <a:pPr marL="0" indent="0">
              <a:spcBef>
                <a:spcPts val="0"/>
              </a:spcBef>
              <a:buNone/>
            </a:pPr>
            <a:r>
              <a:rPr lang="ja-JP" altLang="en-US" sz="1600" dirty="0"/>
              <a:t>　  ごとに</a:t>
            </a:r>
            <a:r>
              <a:rPr lang="en-US" altLang="ja-JP" sz="1600" dirty="0">
                <a:latin typeface="+mn-ea"/>
              </a:rPr>
              <a:t>1</a:t>
            </a:r>
            <a:r>
              <a:rPr lang="ja-JP" altLang="en-US" sz="1600" dirty="0"/>
              <a:t>以上、かつ、特別養護老人ホーム基準に規定する配置すべき看護職員を配</a:t>
            </a:r>
            <a:endParaRPr lang="en-US" altLang="ja-JP" sz="1600" dirty="0"/>
          </a:p>
          <a:p>
            <a:pPr marL="0" indent="0">
              <a:spcBef>
                <a:spcPts val="0"/>
              </a:spcBef>
              <a:buNone/>
            </a:pPr>
            <a:r>
              <a:rPr lang="ja-JP" altLang="en-US" sz="1600" b="1" dirty="0">
                <a:solidFill>
                  <a:srgbClr val="FF0000"/>
                </a:solidFill>
              </a:rPr>
              <a:t>     </a:t>
            </a:r>
            <a:r>
              <a:rPr lang="ja-JP" altLang="en-US" sz="1600" b="1" dirty="0" err="1">
                <a:solidFill>
                  <a:srgbClr val="FF0000"/>
                </a:solidFill>
              </a:rPr>
              <a:t>置</a:t>
            </a:r>
            <a:r>
              <a:rPr lang="ja-JP" altLang="en-US" sz="1600" dirty="0" err="1"/>
              <a:t>して</a:t>
            </a:r>
            <a:r>
              <a:rPr lang="ja-JP" altLang="en-US" sz="1600" dirty="0"/>
              <a:t>いる場合に加算の算定が可能であること</a:t>
            </a:r>
            <a:r>
              <a:rPr lang="ja-JP" altLang="en-US" sz="1600" dirty="0" smtClean="0"/>
              <a:t>。</a:t>
            </a:r>
            <a:endParaRPr lang="en-US" altLang="ja-JP" sz="1600" dirty="0" smtClean="0"/>
          </a:p>
          <a:p>
            <a:pPr marL="0" indent="0">
              <a:spcBef>
                <a:spcPts val="0"/>
              </a:spcBef>
              <a:buNone/>
            </a:pPr>
            <a:r>
              <a:rPr lang="ja-JP" altLang="en-US" sz="1600" b="1" dirty="0"/>
              <a:t>☆</a:t>
            </a:r>
            <a:r>
              <a:rPr lang="ja-JP" altLang="en-US" sz="1600" b="1" dirty="0" smtClean="0"/>
              <a:t>併設</a:t>
            </a:r>
            <a:r>
              <a:rPr lang="ja-JP" altLang="en-US" sz="1600" b="1" dirty="0"/>
              <a:t>事業所における看護体制加算の算定</a:t>
            </a:r>
            <a:r>
              <a:rPr lang="ja-JP" altLang="en-US" sz="1600" b="1" dirty="0" smtClean="0"/>
              <a:t>に</a:t>
            </a:r>
            <a:r>
              <a:rPr lang="ja-JP" altLang="en-US" sz="1600" b="1" dirty="0"/>
              <a:t>当たって</a:t>
            </a:r>
            <a:r>
              <a:rPr lang="ja-JP" altLang="en-US" sz="1600" b="1" dirty="0" smtClean="0"/>
              <a:t>は</a:t>
            </a:r>
            <a:r>
              <a:rPr lang="ja-JP" altLang="en-US" sz="1600" b="1" dirty="0"/>
              <a:t>、</a:t>
            </a:r>
            <a:endParaRPr lang="en-US" altLang="ja-JP" sz="1600" b="1" dirty="0"/>
          </a:p>
          <a:p>
            <a:pPr marL="0" indent="0">
              <a:spcBef>
                <a:spcPts val="0"/>
              </a:spcBef>
              <a:buNone/>
            </a:pPr>
            <a:r>
              <a:rPr lang="en-US" altLang="ja-JP" sz="1600" dirty="0"/>
              <a:t>(Ⅰ)</a:t>
            </a:r>
            <a:r>
              <a:rPr lang="ja-JP" altLang="en-US" sz="1600" b="1" dirty="0">
                <a:solidFill>
                  <a:srgbClr val="C00000"/>
                </a:solidFill>
                <a:latin typeface="+mn-ea"/>
              </a:rPr>
              <a:t>併設型の場合は、</a:t>
            </a:r>
            <a:r>
              <a:rPr lang="ja-JP" altLang="en-US" sz="1600" b="1" u="sng" dirty="0">
                <a:solidFill>
                  <a:srgbClr val="C00000"/>
                </a:solidFill>
                <a:latin typeface="+mn-ea"/>
              </a:rPr>
              <a:t>本体施設とは別に１名以上の常勤の看護師</a:t>
            </a:r>
            <a:r>
              <a:rPr lang="en-US" altLang="ja-JP" sz="1600" b="1" u="sng" dirty="0">
                <a:solidFill>
                  <a:srgbClr val="C00000"/>
                </a:solidFill>
                <a:latin typeface="+mn-ea"/>
              </a:rPr>
              <a:t>(</a:t>
            </a:r>
            <a:r>
              <a:rPr lang="ja-JP" altLang="en-US" sz="1600" b="1" u="sng" dirty="0">
                <a:solidFill>
                  <a:srgbClr val="C00000"/>
                </a:solidFill>
                <a:latin typeface="+mn-ea"/>
              </a:rPr>
              <a:t>正看護師</a:t>
            </a:r>
            <a:r>
              <a:rPr lang="en-US" altLang="ja-JP" sz="1600" b="1" u="sng" dirty="0">
                <a:solidFill>
                  <a:srgbClr val="C00000"/>
                </a:solidFill>
                <a:latin typeface="+mn-ea"/>
              </a:rPr>
              <a:t>)</a:t>
            </a:r>
            <a:r>
              <a:rPr lang="ja-JP" altLang="en-US" sz="1600" b="1" u="sng" dirty="0">
                <a:solidFill>
                  <a:srgbClr val="C00000"/>
                </a:solidFill>
                <a:latin typeface="+mn-ea"/>
              </a:rPr>
              <a:t>の配置が</a:t>
            </a:r>
            <a:endParaRPr lang="en-US" altLang="ja-JP" sz="1600" b="1" u="sng" dirty="0">
              <a:solidFill>
                <a:srgbClr val="C00000"/>
              </a:solidFill>
              <a:latin typeface="+mn-ea"/>
            </a:endParaRPr>
          </a:p>
          <a:p>
            <a:pPr marL="0" indent="0">
              <a:spcBef>
                <a:spcPts val="0"/>
              </a:spcBef>
              <a:buNone/>
            </a:pPr>
            <a:r>
              <a:rPr lang="en-US" altLang="ja-JP" sz="1600" b="1" dirty="0">
                <a:solidFill>
                  <a:srgbClr val="C00000"/>
                </a:solidFill>
                <a:latin typeface="+mn-ea"/>
              </a:rPr>
              <a:t>     </a:t>
            </a:r>
            <a:r>
              <a:rPr lang="ja-JP" altLang="en-US" sz="1600" b="1" u="sng" dirty="0">
                <a:solidFill>
                  <a:srgbClr val="C00000"/>
                </a:solidFill>
                <a:latin typeface="+mn-ea"/>
              </a:rPr>
              <a:t>必要であること。</a:t>
            </a:r>
            <a:endParaRPr lang="en-US" altLang="ja-JP" sz="1600" b="1" u="sng" dirty="0">
              <a:solidFill>
                <a:srgbClr val="C00000"/>
              </a:solidFill>
              <a:latin typeface="+mn-ea"/>
            </a:endParaRPr>
          </a:p>
          <a:p>
            <a:pPr marL="0" indent="0">
              <a:spcBef>
                <a:spcPts val="0"/>
              </a:spcBef>
              <a:buNone/>
            </a:pPr>
            <a:r>
              <a:rPr lang="en-US" altLang="ja-JP" sz="1600" dirty="0"/>
              <a:t>(Ⅱ)</a:t>
            </a:r>
            <a:r>
              <a:rPr lang="ja-JP" altLang="en-US" sz="1600" b="1" dirty="0">
                <a:solidFill>
                  <a:srgbClr val="FF0000"/>
                </a:solidFill>
              </a:rPr>
              <a:t>本体施設とは別に</a:t>
            </a:r>
            <a:r>
              <a:rPr lang="ja-JP" altLang="en-US" sz="1600" dirty="0"/>
              <a:t>看護職員を常勤換算で利用者の数が</a:t>
            </a:r>
            <a:r>
              <a:rPr lang="en-US" altLang="ja-JP" sz="1600" dirty="0"/>
              <a:t>25</a:t>
            </a:r>
            <a:r>
              <a:rPr lang="ja-JP" altLang="en-US" sz="1600" dirty="0"/>
              <a:t>又はその端数を増すごと</a:t>
            </a:r>
            <a:endParaRPr lang="en-US" altLang="ja-JP" sz="1600" dirty="0"/>
          </a:p>
          <a:p>
            <a:pPr marL="0" indent="0">
              <a:spcBef>
                <a:spcPts val="0"/>
              </a:spcBef>
              <a:buNone/>
            </a:pPr>
            <a:r>
              <a:rPr lang="en-US" altLang="ja-JP" sz="1600" dirty="0"/>
              <a:t>      </a:t>
            </a:r>
            <a:r>
              <a:rPr lang="ja-JP" altLang="en-US" sz="1600" dirty="0"/>
              <a:t>に、</a:t>
            </a:r>
            <a:r>
              <a:rPr lang="en-US" altLang="ja-JP" sz="1600" dirty="0"/>
              <a:t>1</a:t>
            </a:r>
            <a:r>
              <a:rPr lang="ja-JP" altLang="en-US" sz="1600" dirty="0"/>
              <a:t>以上となる場合、加算の算定が可能であること</a:t>
            </a:r>
            <a:r>
              <a:rPr lang="ja-JP" altLang="en-US" sz="1600" dirty="0" smtClean="0"/>
              <a:t>。</a:t>
            </a:r>
            <a:endParaRPr lang="en-US" altLang="ja-JP" sz="1600" dirty="0" smtClean="0"/>
          </a:p>
          <a:p>
            <a:pPr marL="0" indent="0">
              <a:spcBef>
                <a:spcPts val="0"/>
              </a:spcBef>
              <a:buNone/>
            </a:pPr>
            <a:r>
              <a:rPr lang="ja-JP" altLang="en-US" sz="1600" b="1" dirty="0"/>
              <a:t>☆</a:t>
            </a:r>
            <a:r>
              <a:rPr lang="ja-JP" altLang="en-US" sz="1600" b="1" dirty="0" smtClean="0"/>
              <a:t>看護</a:t>
            </a:r>
            <a:r>
              <a:rPr lang="ja-JP" altLang="en-US" sz="1600" b="1" dirty="0"/>
              <a:t>体制加算</a:t>
            </a:r>
            <a:r>
              <a:rPr lang="en-US" altLang="ja-JP" sz="1600" b="1" dirty="0"/>
              <a:t>(Ⅲ)(Ⅳ)</a:t>
            </a:r>
            <a:r>
              <a:rPr lang="ja-JP" altLang="en-US" sz="1600" b="1" dirty="0"/>
              <a:t>について</a:t>
            </a:r>
            <a:endParaRPr lang="en-US" altLang="ja-JP" sz="1600" b="1" dirty="0"/>
          </a:p>
          <a:p>
            <a:pPr marL="0" indent="0">
              <a:spcBef>
                <a:spcPts val="0"/>
              </a:spcBef>
              <a:spcAft>
                <a:spcPts val="0"/>
              </a:spcAft>
              <a:buNone/>
            </a:pPr>
            <a:r>
              <a:rPr lang="ja-JP" altLang="en-US" sz="1600" dirty="0"/>
              <a:t>　定員規模に係る要件については、併設事業所は短期入所生活介護のみの定員に着目して判断し、空床利用型については、本体の介護老人福祉施設の定員規模で判断する。</a:t>
            </a:r>
            <a:endParaRPr lang="en-US" altLang="ja-JP" sz="1600" dirty="0"/>
          </a:p>
          <a:p>
            <a:pPr marL="0" indent="0">
              <a:spcBef>
                <a:spcPts val="0"/>
              </a:spcBef>
              <a:buNone/>
            </a:pPr>
            <a:r>
              <a:rPr lang="ja-JP" altLang="en-US" sz="1600" dirty="0"/>
              <a:t>　併設型の短期入所生活介護事業所がなく、空床型のみで短期入所生活介護サービスを提供している定員</a:t>
            </a:r>
            <a:r>
              <a:rPr lang="en-US" altLang="ja-JP" sz="1600" dirty="0"/>
              <a:t>51</a:t>
            </a:r>
            <a:r>
              <a:rPr lang="ja-JP" altLang="en-US" sz="1600" dirty="0"/>
              <a:t>人以上の介護老人福祉施設は、看護体制加算</a:t>
            </a:r>
            <a:r>
              <a:rPr lang="en-US" altLang="ja-JP" sz="1600" dirty="0"/>
              <a:t>(Ⅲ)(Ⅳ)</a:t>
            </a:r>
            <a:r>
              <a:rPr lang="ja-JP" altLang="en-US" sz="1600" dirty="0"/>
              <a:t>は算定できないことに留意すること。</a:t>
            </a:r>
            <a:endParaRPr lang="en-US" altLang="ja-JP" sz="1600" dirty="0"/>
          </a:p>
        </p:txBody>
      </p:sp>
    </p:spTree>
    <p:extLst>
      <p:ext uri="{BB962C8B-B14F-4D97-AF65-F5344CB8AC3E}">
        <p14:creationId xmlns:p14="http://schemas.microsoft.com/office/powerpoint/2010/main" val="390041494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en-US" altLang="ja-JP" sz="4000" b="1" dirty="0" smtClean="0"/>
              <a:t/>
            </a:r>
            <a:br>
              <a:rPr lang="en-US" altLang="ja-JP" sz="4000" b="1" dirty="0" smtClean="0"/>
            </a:br>
            <a:r>
              <a:rPr lang="ja-JP" altLang="en-US" sz="4000" b="1" dirty="0"/>
              <a:t>１　</a:t>
            </a:r>
            <a:r>
              <a:rPr lang="ja-JP" altLang="en-US" sz="4000" b="1" dirty="0" smtClean="0"/>
              <a:t>主な指導事項</a:t>
            </a:r>
            <a:r>
              <a:rPr lang="ja-JP" altLang="en-US" sz="4000" b="1" dirty="0"/>
              <a:t>⑲</a:t>
            </a:r>
            <a:r>
              <a:rPr lang="en-US" altLang="ja-JP" sz="4000" b="1" dirty="0" smtClean="0"/>
              <a:t/>
            </a:r>
            <a:br>
              <a:rPr lang="en-US" altLang="ja-JP" sz="4000" b="1" dirty="0" smtClean="0"/>
            </a:br>
            <a:r>
              <a:rPr lang="ja-JP" altLang="en-US" sz="2800" b="1" dirty="0"/>
              <a:t>（短期入所生活</a:t>
            </a:r>
            <a:r>
              <a:rPr lang="en-US" altLang="ja-JP" sz="2800" b="1" dirty="0"/>
              <a:t>(</a:t>
            </a:r>
            <a:r>
              <a:rPr lang="ja-JP" altLang="en-US" sz="2800" b="1" dirty="0"/>
              <a:t>療養</a:t>
            </a:r>
            <a:r>
              <a:rPr lang="en-US" altLang="ja-JP" sz="2800" b="1" dirty="0"/>
              <a:t>)</a:t>
            </a:r>
            <a:r>
              <a:rPr lang="ja-JP" altLang="en-US" sz="2800" b="1" dirty="0" smtClean="0"/>
              <a:t>介護－</a:t>
            </a:r>
            <a:r>
              <a:rPr lang="ja-JP" altLang="en-US" sz="2800" b="1" dirty="0"/>
              <a:t>利用料等の受領</a:t>
            </a:r>
            <a:r>
              <a:rPr lang="ja-JP" altLang="en-US" sz="2800" b="1" dirty="0" smtClean="0"/>
              <a:t>）</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23</a:t>
            </a:fld>
            <a:endParaRPr kumimoji="1" lang="ja-JP" altLang="en-US" dirty="0"/>
          </a:p>
        </p:txBody>
      </p:sp>
      <p:sp>
        <p:nvSpPr>
          <p:cNvPr id="6" name="コンテンツ プレースホルダー 4"/>
          <p:cNvSpPr txBox="1">
            <a:spLocks/>
          </p:cNvSpPr>
          <p:nvPr/>
        </p:nvSpPr>
        <p:spPr>
          <a:xfrm>
            <a:off x="290262" y="1448181"/>
            <a:ext cx="8496944" cy="1652049"/>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endParaRPr lang="en-US" altLang="ja-JP" sz="2400" b="1" dirty="0">
              <a:solidFill>
                <a:srgbClr val="FF0000"/>
              </a:solidFill>
            </a:endParaRPr>
          </a:p>
          <a:p>
            <a:pPr marL="0" indent="0">
              <a:buNone/>
            </a:pPr>
            <a:r>
              <a:rPr lang="ja-JP" altLang="en-US" sz="2400" dirty="0"/>
              <a:t>　</a:t>
            </a:r>
            <a:r>
              <a:rPr lang="ja-JP" altLang="en-US" sz="2400" dirty="0" smtClean="0"/>
              <a:t>基準第</a:t>
            </a:r>
            <a:r>
              <a:rPr lang="en-US" altLang="ja-JP" sz="2400" dirty="0" smtClean="0"/>
              <a:t>127</a:t>
            </a:r>
            <a:r>
              <a:rPr lang="ja-JP" altLang="en-US" sz="2400" dirty="0" smtClean="0"/>
              <a:t>条（基準第</a:t>
            </a:r>
            <a:r>
              <a:rPr lang="en-US" altLang="ja-JP" sz="2400" dirty="0" smtClean="0"/>
              <a:t>145</a:t>
            </a:r>
            <a:r>
              <a:rPr lang="ja-JP" altLang="en-US" sz="2400" dirty="0" smtClean="0"/>
              <a:t>条）の支払を受ける額のほか、次</a:t>
            </a:r>
            <a:r>
              <a:rPr lang="ja-JP" altLang="en-US" sz="2400" dirty="0"/>
              <a:t>の各号に掲げる費用の額の支払を利用者から受けることができる</a:t>
            </a:r>
            <a:r>
              <a:rPr lang="ja-JP" altLang="en-US" sz="2400" dirty="0" smtClean="0"/>
              <a:t>。</a:t>
            </a:r>
            <a:endParaRPr lang="en-US" altLang="ja-JP" sz="2400" dirty="0"/>
          </a:p>
        </p:txBody>
      </p:sp>
      <p:sp>
        <p:nvSpPr>
          <p:cNvPr id="7" name="コンテンツ プレースホルダー 4"/>
          <p:cNvSpPr txBox="1">
            <a:spLocks/>
          </p:cNvSpPr>
          <p:nvPr/>
        </p:nvSpPr>
        <p:spPr>
          <a:xfrm>
            <a:off x="323528" y="3546618"/>
            <a:ext cx="8496944" cy="3049726"/>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2400" dirty="0" smtClean="0"/>
              <a:t>☆</a:t>
            </a:r>
            <a:r>
              <a:rPr lang="ja-JP" altLang="en-US" sz="2400" b="1" u="sng" dirty="0" smtClean="0">
                <a:solidFill>
                  <a:srgbClr val="FF0000"/>
                </a:solidFill>
              </a:rPr>
              <a:t>あらかじめ</a:t>
            </a:r>
            <a:r>
              <a:rPr lang="ja-JP" altLang="en-US" sz="2400" dirty="0" smtClean="0"/>
              <a:t>、利用者</a:t>
            </a:r>
            <a:r>
              <a:rPr lang="ja-JP" altLang="en-US" sz="2400" dirty="0"/>
              <a:t>又は</a:t>
            </a:r>
            <a:r>
              <a:rPr lang="ja-JP" altLang="en-US" sz="2400" dirty="0" smtClean="0"/>
              <a:t>その家族</a:t>
            </a:r>
            <a:r>
              <a:rPr lang="ja-JP" altLang="en-US" sz="2400" dirty="0"/>
              <a:t>に</a:t>
            </a:r>
            <a:r>
              <a:rPr lang="ja-JP" altLang="en-US" sz="2400" dirty="0" smtClean="0"/>
              <a:t>対し、明細</a:t>
            </a:r>
            <a:r>
              <a:rPr lang="ja-JP" altLang="en-US" sz="2400" dirty="0"/>
              <a:t>を</a:t>
            </a:r>
            <a:r>
              <a:rPr lang="ja-JP" altLang="en-US" sz="2400" dirty="0" smtClean="0"/>
              <a:t>記した</a:t>
            </a:r>
            <a:r>
              <a:rPr lang="ja-JP" altLang="en-US" sz="2400" dirty="0"/>
              <a:t>文書を</a:t>
            </a:r>
            <a:r>
              <a:rPr lang="ja-JP" altLang="en-US" sz="2400" b="1" u="sng" dirty="0">
                <a:solidFill>
                  <a:srgbClr val="FF0000"/>
                </a:solidFill>
              </a:rPr>
              <a:t>交付</a:t>
            </a:r>
            <a:r>
              <a:rPr lang="ja-JP" altLang="en-US" sz="2400" dirty="0"/>
              <a:t>して</a:t>
            </a:r>
            <a:r>
              <a:rPr lang="ja-JP" altLang="en-US" sz="2400" b="1" u="sng" dirty="0">
                <a:solidFill>
                  <a:srgbClr val="FF0000"/>
                </a:solidFill>
              </a:rPr>
              <a:t>説明</a:t>
            </a:r>
            <a:r>
              <a:rPr lang="ja-JP" altLang="en-US" sz="2400" dirty="0"/>
              <a:t>を行い、利用者の</a:t>
            </a:r>
            <a:r>
              <a:rPr lang="ja-JP" altLang="en-US" sz="2400" b="1" u="sng" dirty="0">
                <a:solidFill>
                  <a:srgbClr val="FF0000"/>
                </a:solidFill>
              </a:rPr>
              <a:t>同意</a:t>
            </a:r>
            <a:r>
              <a:rPr lang="ja-JP" altLang="en-US" sz="2400" dirty="0" smtClean="0"/>
              <a:t>を得ること。</a:t>
            </a:r>
            <a:endParaRPr lang="en-US" altLang="ja-JP" sz="2400" dirty="0" smtClean="0"/>
          </a:p>
          <a:p>
            <a:pPr marL="0" indent="0">
              <a:buNone/>
            </a:pPr>
            <a:r>
              <a:rPr lang="ja-JP" altLang="en-US" sz="2400" dirty="0" smtClean="0"/>
              <a:t>☆</a:t>
            </a:r>
            <a:r>
              <a:rPr lang="ja-JP" altLang="en-US" sz="2400" b="1" u="sng" dirty="0" smtClean="0">
                <a:solidFill>
                  <a:srgbClr val="FF0000"/>
                </a:solidFill>
              </a:rPr>
              <a:t>曖昧な</a:t>
            </a:r>
            <a:r>
              <a:rPr lang="ja-JP" altLang="en-US" sz="2400" b="1" u="sng" dirty="0">
                <a:solidFill>
                  <a:srgbClr val="FF0000"/>
                </a:solidFill>
              </a:rPr>
              <a:t>名目に</a:t>
            </a:r>
            <a:r>
              <a:rPr lang="ja-JP" altLang="en-US" sz="2400" b="1" u="sng" dirty="0" smtClean="0">
                <a:solidFill>
                  <a:srgbClr val="FF0000"/>
                </a:solidFill>
              </a:rPr>
              <a:t>より費用を徴収しないこと。</a:t>
            </a:r>
            <a:endParaRPr lang="en-US" altLang="ja-JP" sz="2400" b="1" u="sng" dirty="0" smtClean="0">
              <a:solidFill>
                <a:srgbClr val="FF0000"/>
              </a:solidFill>
            </a:endParaRPr>
          </a:p>
          <a:p>
            <a:pPr marL="0" indent="0">
              <a:buNone/>
            </a:pPr>
            <a:r>
              <a:rPr lang="ja-JP" altLang="en-US" sz="2400" dirty="0"/>
              <a:t>☆</a:t>
            </a:r>
            <a:r>
              <a:rPr lang="ja-JP" altLang="en-US" sz="2400" b="1" u="sng" dirty="0" smtClean="0">
                <a:solidFill>
                  <a:srgbClr val="FF0000"/>
                </a:solidFill>
              </a:rPr>
              <a:t>食費</a:t>
            </a:r>
            <a:r>
              <a:rPr lang="ja-JP" altLang="en-US" sz="2400" dirty="0" smtClean="0"/>
              <a:t>については、入所期間</a:t>
            </a:r>
            <a:r>
              <a:rPr lang="ja-JP" altLang="en-US" sz="2400" dirty="0"/>
              <a:t>が</a:t>
            </a:r>
            <a:r>
              <a:rPr lang="ja-JP" altLang="en-US" sz="2400" dirty="0" smtClean="0"/>
              <a:t>短いため、</a:t>
            </a:r>
            <a:r>
              <a:rPr lang="ja-JP" altLang="en-US" sz="2400" dirty="0"/>
              <a:t>原則として</a:t>
            </a:r>
            <a:r>
              <a:rPr lang="ja-JP" altLang="en-US" sz="2400" b="1" u="sng" dirty="0">
                <a:solidFill>
                  <a:srgbClr val="FF0000"/>
                </a:solidFill>
              </a:rPr>
              <a:t>一食ごとに分けて設定し、提供した食事分のみ徴収すること。</a:t>
            </a:r>
            <a:endParaRPr lang="en-US" altLang="ja-JP" sz="2400" b="1" u="sng" dirty="0" smtClean="0">
              <a:solidFill>
                <a:srgbClr val="FF0000"/>
              </a:solidFill>
            </a:endParaRPr>
          </a:p>
        </p:txBody>
      </p:sp>
      <p:sp>
        <p:nvSpPr>
          <p:cNvPr id="8" name="下矢印 7"/>
          <p:cNvSpPr/>
          <p:nvPr/>
        </p:nvSpPr>
        <p:spPr>
          <a:xfrm>
            <a:off x="3840497" y="3140968"/>
            <a:ext cx="1080120" cy="364913"/>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7642518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4B6EAAFC-84C7-4BE1-BC5E-CE208EE20C26}" type="slidenum">
              <a:rPr lang="en-US" altLang="ja-JP" smtClean="0"/>
              <a:pPr/>
              <a:t>24</a:t>
            </a:fld>
            <a:endParaRPr kumimoji="1" lang="ja-JP" altLang="en-US" dirty="0"/>
          </a:p>
        </p:txBody>
      </p:sp>
      <p:sp>
        <p:nvSpPr>
          <p:cNvPr id="13" name="Rectangle 1"/>
          <p:cNvSpPr>
            <a:spLocks noGrp="1"/>
          </p:cNvSpPr>
          <p:nvPr>
            <p:ph type="title"/>
          </p:nvPr>
        </p:nvSpPr>
        <p:spPr>
          <a:xfrm>
            <a:off x="703875" y="260648"/>
            <a:ext cx="8001000" cy="1249235"/>
          </a:xfrm>
        </p:spPr>
        <p:txBody>
          <a:bodyPr>
            <a:normAutofit/>
          </a:bodyPr>
          <a:lstStyle/>
          <a:p>
            <a:r>
              <a:rPr lang="ja-JP" altLang="en-US" sz="3600" b="1" dirty="0"/>
              <a:t>１　主な指導</a:t>
            </a:r>
            <a:r>
              <a:rPr lang="ja-JP" altLang="en-US" sz="3600" b="1" dirty="0" smtClean="0"/>
              <a:t>事項⑳</a:t>
            </a:r>
            <a:r>
              <a:rPr lang="en-US" altLang="ja-JP" sz="3600" b="1" dirty="0"/>
              <a:t/>
            </a:r>
            <a:br>
              <a:rPr lang="en-US" altLang="ja-JP" sz="3600" b="1" dirty="0"/>
            </a:br>
            <a:r>
              <a:rPr lang="ja-JP" altLang="en-US" sz="3400" b="1" dirty="0" smtClean="0"/>
              <a:t>（</a:t>
            </a:r>
            <a:r>
              <a:rPr lang="ja-JP" altLang="en-US" sz="3400" b="1" dirty="0" smtClean="0">
                <a:solidFill>
                  <a:schemeClr val="tx1"/>
                </a:solidFill>
              </a:rPr>
              <a:t>短期</a:t>
            </a:r>
            <a:r>
              <a:rPr lang="ja-JP" altLang="en-US" sz="3400" b="1" dirty="0">
                <a:solidFill>
                  <a:schemeClr val="tx1"/>
                </a:solidFill>
              </a:rPr>
              <a:t>入所療養介護の主な指導</a:t>
            </a:r>
            <a:r>
              <a:rPr lang="ja-JP" altLang="en-US" sz="3400" b="1" dirty="0" smtClean="0">
                <a:solidFill>
                  <a:schemeClr val="tx1"/>
                </a:solidFill>
              </a:rPr>
              <a:t>事項）</a:t>
            </a:r>
            <a:endParaRPr kumimoji="1" lang="ja-JP" sz="3400" b="1" dirty="0">
              <a:solidFill>
                <a:schemeClr val="tx1"/>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485637415"/>
              </p:ext>
            </p:extLst>
          </p:nvPr>
        </p:nvGraphicFramePr>
        <p:xfrm>
          <a:off x="670609" y="1509883"/>
          <a:ext cx="8001000" cy="2268401"/>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97419">
                <a:tc>
                  <a:txBody>
                    <a:bodyPr/>
                    <a:lstStyle/>
                    <a:p>
                      <a:pPr>
                        <a:spcBef>
                          <a:spcPts val="600"/>
                        </a:spcBef>
                      </a:pPr>
                      <a:r>
                        <a:rPr kumimoji="1" lang="ja-JP" altLang="en-US" dirty="0">
                          <a:solidFill>
                            <a:sysClr val="windowText" lastClr="000000"/>
                          </a:solidFill>
                        </a:rPr>
                        <a:t>① 緊急短期入所受入加算について</a:t>
                      </a:r>
                    </a:p>
                  </a:txBody>
                  <a:tcPr anchor="ctr">
                    <a:solidFill>
                      <a:srgbClr val="CCECFF"/>
                    </a:solidFill>
                  </a:tcPr>
                </a:tc>
                <a:extLst>
                  <a:ext uri="{0D108BD9-81ED-4DB2-BD59-A6C34878D82A}">
                    <a16:rowId xmlns:a16="http://schemas.microsoft.com/office/drawing/2014/main" val="2276792428"/>
                  </a:ext>
                </a:extLst>
              </a:tr>
              <a:tr h="1770982">
                <a:tc>
                  <a:txBody>
                    <a:bodyPr/>
                    <a:lstStyle/>
                    <a:p>
                      <a:pPr marL="0" indent="0">
                        <a:spcBef>
                          <a:spcPts val="0"/>
                        </a:spcBef>
                        <a:buNone/>
                      </a:pPr>
                      <a:r>
                        <a:rPr kumimoji="1" lang="ja-JP" altLang="en-US" sz="1800" kern="1200" dirty="0">
                          <a:latin typeface="+mn-ea"/>
                          <a:ea typeface="+mn-ea"/>
                        </a:rPr>
                        <a:t>◎ 変更前後の居宅サービス計画を保存する等、緊急利用の理由を明確に</a:t>
                      </a:r>
                      <a:r>
                        <a:rPr kumimoji="1" lang="ja-JP" altLang="en-US" sz="1800" kern="1200" dirty="0" err="1">
                          <a:latin typeface="+mn-ea"/>
                          <a:ea typeface="+mn-ea"/>
                        </a:rPr>
                        <a:t>す</a:t>
                      </a:r>
                      <a:endParaRPr kumimoji="1" lang="en-US" altLang="ja-JP" sz="1800" kern="1200" dirty="0">
                        <a:latin typeface="+mn-ea"/>
                        <a:ea typeface="+mn-ea"/>
                      </a:endParaRPr>
                    </a:p>
                    <a:p>
                      <a:pPr marL="0" indent="0">
                        <a:spcBef>
                          <a:spcPts val="0"/>
                        </a:spcBef>
                        <a:buNone/>
                      </a:pPr>
                      <a:r>
                        <a:rPr kumimoji="1" lang="en-US" altLang="ja-JP" sz="1800" kern="1200" dirty="0">
                          <a:latin typeface="+mn-ea"/>
                          <a:ea typeface="+mn-ea"/>
                        </a:rPr>
                        <a:t>    </a:t>
                      </a:r>
                      <a:r>
                        <a:rPr kumimoji="1" lang="ja-JP" altLang="en-US" sz="1800" kern="1200" dirty="0">
                          <a:latin typeface="+mn-ea"/>
                          <a:ea typeface="+mn-ea"/>
                        </a:rPr>
                        <a:t>ること。また、居宅サービス計画において、当該日に短期入所を</a:t>
                      </a:r>
                      <a:r>
                        <a:rPr kumimoji="1" lang="ja-JP" altLang="en-US" sz="1800" kern="1200" dirty="0" err="1">
                          <a:latin typeface="+mn-ea"/>
                          <a:ea typeface="+mn-ea"/>
                        </a:rPr>
                        <a:t>利用す</a:t>
                      </a:r>
                      <a:endParaRPr kumimoji="1" lang="en-US" altLang="ja-JP" sz="1800" kern="1200" dirty="0">
                        <a:latin typeface="+mn-ea"/>
                        <a:ea typeface="+mn-ea"/>
                      </a:endParaRPr>
                    </a:p>
                    <a:p>
                      <a:pPr marL="0" indent="0">
                        <a:spcBef>
                          <a:spcPts val="0"/>
                        </a:spcBef>
                        <a:buNone/>
                      </a:pPr>
                      <a:r>
                        <a:rPr kumimoji="1" lang="en-US" altLang="ja-JP" sz="1800" kern="1200" dirty="0">
                          <a:latin typeface="+mn-ea"/>
                          <a:ea typeface="+mn-ea"/>
                        </a:rPr>
                        <a:t>    </a:t>
                      </a:r>
                      <a:r>
                        <a:rPr kumimoji="1" lang="ja-JP" altLang="en-US" sz="1800" kern="1200" dirty="0">
                          <a:latin typeface="+mn-ea"/>
                          <a:ea typeface="+mn-ea"/>
                        </a:rPr>
                        <a:t>ることが計画されている場合には当該加算を算定しないこと。</a:t>
                      </a:r>
                      <a:endParaRPr kumimoji="1" lang="en-US" altLang="ja-JP" sz="1800" kern="1200" dirty="0">
                        <a:latin typeface="+mn-ea"/>
                        <a:ea typeface="+mn-ea"/>
                      </a:endParaRPr>
                    </a:p>
                    <a:p>
                      <a:pPr marL="0" indent="0">
                        <a:spcBef>
                          <a:spcPts val="0"/>
                        </a:spcBef>
                        <a:buNone/>
                      </a:pPr>
                      <a:r>
                        <a:rPr kumimoji="1" lang="ja-JP" altLang="en-US" sz="1800" kern="1200" dirty="0" smtClean="0">
                          <a:latin typeface="+mn-ea"/>
                          <a:ea typeface="+mn-ea"/>
                        </a:rPr>
                        <a:t>◎ </a:t>
                      </a:r>
                      <a:r>
                        <a:rPr kumimoji="1" lang="ja-JP" altLang="en-US" sz="1800" kern="1200" dirty="0">
                          <a:latin typeface="+mn-ea"/>
                          <a:ea typeface="+mn-ea"/>
                        </a:rPr>
                        <a:t>緊急利用した者に関する記録（利用理由、受入期間、緊急受入後</a:t>
                      </a:r>
                      <a:r>
                        <a:rPr kumimoji="1" lang="ja-JP" altLang="en-US" sz="1800" kern="1200" dirty="0" smtClean="0">
                          <a:latin typeface="+mn-ea"/>
                          <a:ea typeface="+mn-ea"/>
                        </a:rPr>
                        <a:t>の対応</a:t>
                      </a:r>
                      <a:r>
                        <a:rPr kumimoji="1" lang="en-US" altLang="ja-JP" sz="1800" kern="1200" dirty="0" smtClean="0">
                          <a:latin typeface="+mn-ea"/>
                          <a:ea typeface="+mn-ea"/>
                        </a:rPr>
                        <a:t>)</a:t>
                      </a:r>
                      <a:endParaRPr kumimoji="1" lang="en-US" altLang="ja-JP" sz="1800" kern="1200" dirty="0">
                        <a:latin typeface="+mn-ea"/>
                        <a:ea typeface="+mn-ea"/>
                      </a:endParaRPr>
                    </a:p>
                    <a:p>
                      <a:pPr marL="0" indent="0">
                        <a:spcBef>
                          <a:spcPts val="0"/>
                        </a:spcBef>
                        <a:buNone/>
                      </a:pPr>
                      <a:r>
                        <a:rPr kumimoji="1" lang="en-US" altLang="ja-JP" sz="1800" kern="1200" dirty="0">
                          <a:latin typeface="+mn-ea"/>
                          <a:ea typeface="+mn-ea"/>
                        </a:rPr>
                        <a:t>   </a:t>
                      </a:r>
                      <a:r>
                        <a:rPr kumimoji="1" lang="en-US" altLang="ja-JP" sz="1800" kern="1200" dirty="0" smtClean="0">
                          <a:latin typeface="+mn-ea"/>
                          <a:ea typeface="+mn-ea"/>
                        </a:rPr>
                        <a:t> </a:t>
                      </a:r>
                      <a:r>
                        <a:rPr kumimoji="1" lang="ja-JP" altLang="en-US" sz="1800" kern="1200" dirty="0" smtClean="0">
                          <a:latin typeface="+mn-ea"/>
                          <a:ea typeface="+mn-ea"/>
                        </a:rPr>
                        <a:t>を</a:t>
                      </a:r>
                      <a:r>
                        <a:rPr kumimoji="1" lang="ja-JP" altLang="en-US" sz="1800" kern="1200" dirty="0">
                          <a:latin typeface="+mn-ea"/>
                          <a:ea typeface="+mn-ea"/>
                        </a:rPr>
                        <a:t>記録すること。</a:t>
                      </a:r>
                      <a:endParaRPr kumimoji="1" lang="ja-JP" altLang="en-US" sz="1800" kern="1200" dirty="0">
                        <a:solidFill>
                          <a:schemeClr val="tx1"/>
                        </a:solidFill>
                        <a:latin typeface="+mn-ea"/>
                        <a:ea typeface="+mn-ea"/>
                        <a:cs typeface="+mn-cs"/>
                      </a:endParaRPr>
                    </a:p>
                  </a:txBody>
                  <a:tcPr anchor="ctr">
                    <a:solidFill>
                      <a:srgbClr val="CCECFF"/>
                    </a:solidFill>
                  </a:tcPr>
                </a:tc>
                <a:extLst>
                  <a:ext uri="{0D108BD9-81ED-4DB2-BD59-A6C34878D82A}">
                    <a16:rowId xmlns:a16="http://schemas.microsoft.com/office/drawing/2014/main" val="2428180773"/>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3050882"/>
              </p:ext>
            </p:extLst>
          </p:nvPr>
        </p:nvGraphicFramePr>
        <p:xfrm>
          <a:off x="670609" y="4119616"/>
          <a:ext cx="8001000" cy="2268401"/>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97419">
                <a:tc>
                  <a:txBody>
                    <a:bodyPr/>
                    <a:lstStyle/>
                    <a:p>
                      <a:pPr>
                        <a:spcBef>
                          <a:spcPts val="600"/>
                        </a:spcBef>
                      </a:pPr>
                      <a:r>
                        <a:rPr kumimoji="1" lang="ja-JP" altLang="en-US" dirty="0">
                          <a:solidFill>
                            <a:sysClr val="windowText" lastClr="000000"/>
                          </a:solidFill>
                        </a:rPr>
                        <a:t>② 個別リハビリテーション実施加算について</a:t>
                      </a:r>
                    </a:p>
                  </a:txBody>
                  <a:tcPr anchor="ctr">
                    <a:solidFill>
                      <a:srgbClr val="CCECFF"/>
                    </a:solidFill>
                  </a:tcPr>
                </a:tc>
                <a:extLst>
                  <a:ext uri="{0D108BD9-81ED-4DB2-BD59-A6C34878D82A}">
                    <a16:rowId xmlns:a16="http://schemas.microsoft.com/office/drawing/2014/main" val="2276792428"/>
                  </a:ext>
                </a:extLst>
              </a:tr>
              <a:tr h="1770982">
                <a:tc>
                  <a:txBody>
                    <a:bodyPr/>
                    <a:lstStyle/>
                    <a:p>
                      <a:pPr marL="0" indent="0">
                        <a:spcBef>
                          <a:spcPts val="0"/>
                        </a:spcBef>
                        <a:spcAft>
                          <a:spcPts val="0"/>
                        </a:spcAft>
                        <a:buNone/>
                      </a:pPr>
                      <a:r>
                        <a:rPr lang="ja-JP" altLang="en-US" sz="1800" dirty="0">
                          <a:latin typeface="+mn-ea"/>
                        </a:rPr>
                        <a:t>◎ 医師、看護職員、理学療法士、作業療法士、言語聴覚士等が共同して利</a:t>
                      </a:r>
                      <a:endParaRPr lang="en-US" altLang="ja-JP" sz="1800" dirty="0">
                        <a:latin typeface="+mn-ea"/>
                      </a:endParaRPr>
                    </a:p>
                    <a:p>
                      <a:pPr marL="0" indent="0">
                        <a:spcBef>
                          <a:spcPts val="0"/>
                        </a:spcBef>
                        <a:spcAft>
                          <a:spcPts val="0"/>
                        </a:spcAft>
                        <a:buNone/>
                      </a:pPr>
                      <a:r>
                        <a:rPr lang="ja-JP" altLang="en-US" sz="1800" dirty="0">
                          <a:latin typeface="+mn-ea"/>
                        </a:rPr>
                        <a:t>　 用者ごとに個別リハビリテーション計画を作成する</a:t>
                      </a:r>
                      <a:endParaRPr lang="en-US" altLang="ja-JP" sz="1800" dirty="0">
                        <a:latin typeface="+mn-ea"/>
                      </a:endParaRPr>
                    </a:p>
                    <a:p>
                      <a:pPr marL="0" indent="0">
                        <a:spcBef>
                          <a:spcPts val="0"/>
                        </a:spcBef>
                        <a:spcAft>
                          <a:spcPts val="0"/>
                        </a:spcAft>
                        <a:buNone/>
                      </a:pPr>
                      <a:r>
                        <a:rPr lang="ja-JP" altLang="en-US" sz="1800" dirty="0">
                          <a:latin typeface="+mn-ea"/>
                        </a:rPr>
                        <a:t>◎ 個別のリハビリテーションを行う明確な必要性を計画に位置付けること。</a:t>
                      </a:r>
                      <a:endParaRPr lang="en-US" altLang="ja-JP" sz="1800" dirty="0">
                        <a:latin typeface="+mn-ea"/>
                      </a:endParaRPr>
                    </a:p>
                    <a:p>
                      <a:pPr marL="0" indent="0">
                        <a:spcBef>
                          <a:spcPts val="0"/>
                        </a:spcBef>
                        <a:spcAft>
                          <a:spcPts val="0"/>
                        </a:spcAft>
                        <a:buNone/>
                      </a:pPr>
                      <a:r>
                        <a:rPr lang="ja-JP" altLang="en-US" sz="1800" dirty="0">
                          <a:latin typeface="+mn-ea"/>
                        </a:rPr>
                        <a:t>◎ 当該計画に基づき、個別リハビリテーションを</a:t>
                      </a:r>
                      <a:r>
                        <a:rPr lang="en-US" altLang="ja-JP" sz="1800" dirty="0">
                          <a:latin typeface="+mn-ea"/>
                        </a:rPr>
                        <a:t>20</a:t>
                      </a:r>
                      <a:r>
                        <a:rPr lang="ja-JP" altLang="en-US" sz="1800" dirty="0">
                          <a:latin typeface="+mn-ea"/>
                        </a:rPr>
                        <a:t>分以上実施した場合に </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算定する。</a:t>
                      </a:r>
                    </a:p>
                  </a:txBody>
                  <a:tcPr anchor="ctr">
                    <a:solidFill>
                      <a:srgbClr val="CCECFF"/>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3184168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主な指導事項㉑</a:t>
            </a:r>
            <a:r>
              <a:rPr lang="en-US" altLang="ja-JP" sz="4000" b="1" dirty="0" smtClean="0"/>
              <a:t/>
            </a:r>
            <a:br>
              <a:rPr lang="en-US" altLang="ja-JP" sz="4000" b="1" dirty="0" smtClean="0"/>
            </a:br>
            <a:r>
              <a:rPr lang="ja-JP" altLang="en-US" sz="2500" b="1" dirty="0" smtClean="0"/>
              <a:t>（</a:t>
            </a:r>
            <a:r>
              <a:rPr lang="ja-JP" altLang="en-US" sz="2500" b="1" dirty="0"/>
              <a:t>特定施設入居者生活介護</a:t>
            </a:r>
            <a:r>
              <a:rPr lang="ja-JP" altLang="en-US" sz="2500" b="1" dirty="0" smtClean="0"/>
              <a:t>－</a:t>
            </a:r>
            <a:r>
              <a:rPr lang="zh-TW" altLang="en-US" sz="2500" b="1" dirty="0"/>
              <a:t>身体拘束廃止未実施減算</a:t>
            </a:r>
            <a:r>
              <a:rPr lang="ja-JP" altLang="en-US" sz="2500" b="1" dirty="0" smtClean="0"/>
              <a:t>）</a:t>
            </a:r>
            <a:endParaRPr lang="en-US" sz="25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25</a:t>
            </a:fld>
            <a:endParaRPr kumimoji="1" lang="ja-JP" altLang="en-US" dirty="0"/>
          </a:p>
        </p:txBody>
      </p:sp>
      <p:sp>
        <p:nvSpPr>
          <p:cNvPr id="6" name="コンテンツ プレースホルダー 4"/>
          <p:cNvSpPr txBox="1">
            <a:spLocks/>
          </p:cNvSpPr>
          <p:nvPr/>
        </p:nvSpPr>
        <p:spPr>
          <a:xfrm>
            <a:off x="323528" y="1241931"/>
            <a:ext cx="8496944" cy="1827030"/>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endParaRPr lang="en-US" altLang="ja-JP" sz="2400" b="1" dirty="0">
              <a:solidFill>
                <a:srgbClr val="FF0000"/>
              </a:solidFill>
            </a:endParaRPr>
          </a:p>
          <a:p>
            <a:pPr marL="0" indent="0">
              <a:buNone/>
            </a:pPr>
            <a:r>
              <a:rPr lang="ja-JP" altLang="en-US" sz="2400" dirty="0" smtClean="0"/>
              <a:t>　別に厚生</a:t>
            </a:r>
            <a:r>
              <a:rPr lang="ja-JP" altLang="en-US" sz="2400" dirty="0"/>
              <a:t>労働大臣が定める</a:t>
            </a:r>
            <a:r>
              <a:rPr lang="ja-JP" altLang="en-US" sz="2400" dirty="0" smtClean="0"/>
              <a:t>基準を</a:t>
            </a:r>
            <a:r>
              <a:rPr lang="ja-JP" altLang="en-US" sz="2400" dirty="0"/>
              <a:t>満たさない</a:t>
            </a:r>
            <a:r>
              <a:rPr lang="ja-JP" altLang="en-US" sz="2400" dirty="0" smtClean="0"/>
              <a:t>場合は、所定</a:t>
            </a:r>
            <a:r>
              <a:rPr lang="ja-JP" altLang="en-US" sz="2400" dirty="0"/>
              <a:t>単位数の</a:t>
            </a:r>
            <a:r>
              <a:rPr lang="en-US" altLang="ja-JP" sz="2400" dirty="0"/>
              <a:t>100</a:t>
            </a:r>
            <a:r>
              <a:rPr lang="ja-JP" altLang="en-US" sz="2400" dirty="0"/>
              <a:t>分の</a:t>
            </a:r>
            <a:r>
              <a:rPr lang="en-US" altLang="ja-JP" sz="2400" dirty="0"/>
              <a:t>10</a:t>
            </a:r>
            <a:r>
              <a:rPr lang="ja-JP" altLang="en-US" sz="2400" dirty="0"/>
              <a:t>に相当する単位数を所定単位数から減算する</a:t>
            </a:r>
            <a:r>
              <a:rPr lang="ja-JP" altLang="en-US" sz="2400" dirty="0" smtClean="0"/>
              <a:t>。</a:t>
            </a:r>
            <a:endParaRPr lang="en-US" altLang="ja-JP" sz="2400" dirty="0" smtClean="0"/>
          </a:p>
        </p:txBody>
      </p:sp>
      <p:sp>
        <p:nvSpPr>
          <p:cNvPr id="7" name="コンテンツ プレースホルダー 4"/>
          <p:cNvSpPr txBox="1">
            <a:spLocks/>
          </p:cNvSpPr>
          <p:nvPr/>
        </p:nvSpPr>
        <p:spPr>
          <a:xfrm>
            <a:off x="323528" y="3623679"/>
            <a:ext cx="8496944" cy="3146335"/>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2400" dirty="0" smtClean="0"/>
              <a:t>☆緊急やむを得ず身体拘束等を行う場合、</a:t>
            </a:r>
            <a:r>
              <a:rPr lang="ja-JP" altLang="ja-JP" sz="2400" b="1" u="sng" dirty="0" smtClean="0">
                <a:solidFill>
                  <a:srgbClr val="FF0000"/>
                </a:solidFill>
              </a:rPr>
              <a:t>記録</a:t>
            </a:r>
            <a:r>
              <a:rPr lang="ja-JP" altLang="ja-JP" sz="2400" dirty="0" smtClean="0"/>
              <a:t>を行</a:t>
            </a:r>
            <a:r>
              <a:rPr lang="ja-JP" altLang="en-US" sz="2400" dirty="0" smtClean="0"/>
              <a:t>うこと</a:t>
            </a:r>
            <a:r>
              <a:rPr lang="ja-JP" altLang="en-US" sz="2400" dirty="0"/>
              <a:t>。</a:t>
            </a:r>
            <a:endParaRPr lang="en-US" altLang="ja-JP" sz="2400" dirty="0" smtClean="0"/>
          </a:p>
          <a:p>
            <a:pPr marL="0" indent="0">
              <a:buNone/>
            </a:pPr>
            <a:r>
              <a:rPr lang="ja-JP" altLang="en-US" sz="2400" dirty="0" smtClean="0"/>
              <a:t>☆</a:t>
            </a:r>
            <a:r>
              <a:rPr lang="ja-JP" altLang="ja-JP" sz="2400" dirty="0" smtClean="0"/>
              <a:t>身体</a:t>
            </a:r>
            <a:r>
              <a:rPr lang="ja-JP" altLang="ja-JP" sz="2400" dirty="0"/>
              <a:t>拘束の適正化のための対策を検討する</a:t>
            </a:r>
            <a:r>
              <a:rPr lang="ja-JP" altLang="ja-JP" sz="2400" b="1" u="sng" dirty="0">
                <a:solidFill>
                  <a:srgbClr val="FF0000"/>
                </a:solidFill>
              </a:rPr>
              <a:t>委員会</a:t>
            </a:r>
            <a:r>
              <a:rPr lang="ja-JP" altLang="ja-JP" sz="2400" dirty="0"/>
              <a:t>を</a:t>
            </a:r>
            <a:r>
              <a:rPr lang="ja-JP" altLang="ja-JP" sz="2400" b="1" u="sng" dirty="0">
                <a:solidFill>
                  <a:srgbClr val="FF0000"/>
                </a:solidFill>
              </a:rPr>
              <a:t>３月に１回以上</a:t>
            </a:r>
            <a:r>
              <a:rPr lang="ja-JP" altLang="ja-JP" sz="2400" b="1" u="sng" dirty="0" smtClean="0">
                <a:solidFill>
                  <a:srgbClr val="FF0000"/>
                </a:solidFill>
              </a:rPr>
              <a:t>開催</a:t>
            </a:r>
            <a:r>
              <a:rPr lang="ja-JP" altLang="en-US" sz="2400" dirty="0" smtClean="0"/>
              <a:t>すること。</a:t>
            </a:r>
            <a:endParaRPr lang="en-US" altLang="ja-JP" sz="2400" dirty="0" smtClean="0"/>
          </a:p>
          <a:p>
            <a:pPr marL="0" indent="0">
              <a:buNone/>
            </a:pPr>
            <a:r>
              <a:rPr lang="ja-JP" altLang="en-US" sz="2400" dirty="0"/>
              <a:t>☆</a:t>
            </a:r>
            <a:r>
              <a:rPr lang="ja-JP" altLang="ja-JP" sz="2400" dirty="0" smtClean="0"/>
              <a:t>身体</a:t>
            </a:r>
            <a:r>
              <a:rPr lang="ja-JP" altLang="ja-JP" sz="2400" dirty="0"/>
              <a:t>拘束適正化のための</a:t>
            </a:r>
            <a:r>
              <a:rPr lang="ja-JP" altLang="ja-JP" sz="2400" b="1" u="sng" dirty="0">
                <a:solidFill>
                  <a:srgbClr val="FF0000"/>
                </a:solidFill>
              </a:rPr>
              <a:t>指針</a:t>
            </a:r>
            <a:r>
              <a:rPr lang="ja-JP" altLang="ja-JP" sz="2400" dirty="0"/>
              <a:t>を</a:t>
            </a:r>
            <a:r>
              <a:rPr lang="ja-JP" altLang="ja-JP" sz="2400" dirty="0" smtClean="0"/>
              <a:t>整備</a:t>
            </a:r>
            <a:r>
              <a:rPr lang="ja-JP" altLang="en-US" sz="2400" dirty="0" smtClean="0"/>
              <a:t>すること。</a:t>
            </a:r>
            <a:endParaRPr lang="en-US" altLang="ja-JP" sz="2400" dirty="0" smtClean="0"/>
          </a:p>
          <a:p>
            <a:pPr marL="0" indent="0">
              <a:buNone/>
            </a:pPr>
            <a:r>
              <a:rPr lang="ja-JP" altLang="en-US" sz="2400" dirty="0" smtClean="0"/>
              <a:t>☆</a:t>
            </a:r>
            <a:r>
              <a:rPr lang="ja-JP" altLang="ja-JP" sz="2400" dirty="0" smtClean="0"/>
              <a:t>身体</a:t>
            </a:r>
            <a:r>
              <a:rPr lang="ja-JP" altLang="ja-JP" sz="2400" dirty="0"/>
              <a:t>拘束適正化のための</a:t>
            </a:r>
            <a:r>
              <a:rPr lang="ja-JP" altLang="ja-JP" sz="2400" b="1" u="sng" dirty="0">
                <a:solidFill>
                  <a:srgbClr val="FF0000"/>
                </a:solidFill>
              </a:rPr>
              <a:t>定期的な研修</a:t>
            </a:r>
            <a:r>
              <a:rPr lang="ja-JP" altLang="ja-JP" sz="2400" dirty="0"/>
              <a:t>を</a:t>
            </a:r>
            <a:r>
              <a:rPr lang="ja-JP" altLang="ja-JP" sz="2400" dirty="0" smtClean="0"/>
              <a:t>実施</a:t>
            </a:r>
            <a:r>
              <a:rPr lang="ja-JP" altLang="en-US" sz="2400" dirty="0" smtClean="0"/>
              <a:t>すること。</a:t>
            </a:r>
            <a:endParaRPr lang="ja-JP" altLang="ja-JP" sz="2400" dirty="0" smtClean="0"/>
          </a:p>
        </p:txBody>
      </p:sp>
      <p:sp>
        <p:nvSpPr>
          <p:cNvPr id="8" name="下矢印 7"/>
          <p:cNvSpPr/>
          <p:nvPr/>
        </p:nvSpPr>
        <p:spPr>
          <a:xfrm>
            <a:off x="4031940" y="3126640"/>
            <a:ext cx="1080120" cy="43936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52212075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861219"/>
          </a:xfrm>
        </p:spPr>
        <p:txBody>
          <a:bodyPr>
            <a:noAutofit/>
          </a:bodyPr>
          <a:lstStyle/>
          <a:p>
            <a:r>
              <a:rPr lang="ja-JP" altLang="en-US" sz="2800" b="1" dirty="0"/>
              <a:t>１　</a:t>
            </a:r>
            <a:r>
              <a:rPr lang="ja-JP" altLang="en-US" sz="2800" b="1" dirty="0" smtClean="0"/>
              <a:t>主な指導事項㉒</a:t>
            </a:r>
            <a:r>
              <a:rPr lang="en-US" altLang="ja-JP" sz="2800" b="1" dirty="0" smtClean="0"/>
              <a:t/>
            </a:r>
            <a:br>
              <a:rPr lang="en-US" altLang="ja-JP" sz="2800" b="1" dirty="0" smtClean="0"/>
            </a:br>
            <a:r>
              <a:rPr lang="ja-JP" altLang="en-US" sz="2000" b="1" dirty="0" smtClean="0"/>
              <a:t>（</a:t>
            </a:r>
            <a:r>
              <a:rPr lang="ja-JP" altLang="en-US" sz="2000" b="1" dirty="0"/>
              <a:t>特定施設入居者生活介護</a:t>
            </a:r>
            <a:r>
              <a:rPr lang="ja-JP" altLang="en-US" sz="2000" b="1" dirty="0" smtClean="0"/>
              <a:t>－医療機関連携加算）</a:t>
            </a:r>
            <a:endParaRPr lang="en-US" sz="20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26</a:t>
            </a:fld>
            <a:endParaRPr kumimoji="1" lang="ja-JP" altLang="en-US" dirty="0"/>
          </a:p>
        </p:txBody>
      </p:sp>
      <p:sp>
        <p:nvSpPr>
          <p:cNvPr id="6" name="コンテンツ プレースホルダー 4"/>
          <p:cNvSpPr txBox="1">
            <a:spLocks/>
          </p:cNvSpPr>
          <p:nvPr/>
        </p:nvSpPr>
        <p:spPr>
          <a:xfrm>
            <a:off x="323528" y="932632"/>
            <a:ext cx="8496944" cy="2493157"/>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ja-JP" altLang="en-US" sz="2000" b="1" dirty="0" smtClean="0"/>
              <a:t>加算概要</a:t>
            </a:r>
            <a:r>
              <a:rPr lang="en-US" altLang="ja-JP" sz="2000" b="1" dirty="0" smtClean="0"/>
              <a:t>】</a:t>
            </a:r>
            <a:endParaRPr lang="en-US" altLang="ja-JP" sz="2000" b="1" dirty="0">
              <a:solidFill>
                <a:srgbClr val="FF0000"/>
              </a:solidFill>
            </a:endParaRPr>
          </a:p>
          <a:p>
            <a:pPr marL="0" indent="0">
              <a:buNone/>
            </a:pPr>
            <a:r>
              <a:rPr lang="ja-JP" altLang="en-US" sz="2000" dirty="0" smtClean="0"/>
              <a:t>　</a:t>
            </a:r>
            <a:r>
              <a:rPr lang="ja-JP" altLang="en-US" sz="2000" dirty="0"/>
              <a:t>看護職員が、利用者ごとに健康の状況を継続的に記録している場合において、</a:t>
            </a:r>
            <a:r>
              <a:rPr lang="ja-JP" altLang="en-US" sz="2000" b="1" u="sng" dirty="0">
                <a:solidFill>
                  <a:srgbClr val="FF0000"/>
                </a:solidFill>
              </a:rPr>
              <a:t>当該利用者の同意を得て</a:t>
            </a:r>
            <a:r>
              <a:rPr lang="ja-JP" altLang="en-US" sz="2000" dirty="0"/>
              <a:t>、協力医療機関（指定居宅サービス基準第１９１条第１項に規定する協力医療機関をいう。）又は当該利用者の主冶の医師に対して、当該利用者の健康の状況について</a:t>
            </a:r>
            <a:r>
              <a:rPr lang="ja-JP" altLang="en-US" sz="2000" b="1" u="sng" dirty="0">
                <a:solidFill>
                  <a:srgbClr val="FF0000"/>
                </a:solidFill>
              </a:rPr>
              <a:t>月に１回以上情報を提供</a:t>
            </a:r>
            <a:r>
              <a:rPr lang="ja-JP" altLang="en-US" sz="2000" dirty="0"/>
              <a:t>した場合は、医療機関連携加算として、１月につき</a:t>
            </a:r>
            <a:r>
              <a:rPr lang="en-US" altLang="ja-JP" sz="2000" dirty="0"/>
              <a:t>80</a:t>
            </a:r>
            <a:r>
              <a:rPr lang="ja-JP" altLang="en-US" sz="2000" dirty="0"/>
              <a:t>単位を所定単位数に加算する。</a:t>
            </a:r>
            <a:endParaRPr lang="en-US" altLang="ja-JP" sz="2000" dirty="0" smtClean="0"/>
          </a:p>
        </p:txBody>
      </p:sp>
      <p:sp>
        <p:nvSpPr>
          <p:cNvPr id="7" name="コンテンツ プレースホルダー 4"/>
          <p:cNvSpPr txBox="1">
            <a:spLocks/>
          </p:cNvSpPr>
          <p:nvPr/>
        </p:nvSpPr>
        <p:spPr>
          <a:xfrm>
            <a:off x="323528" y="3898657"/>
            <a:ext cx="8496944" cy="2914719"/>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ja-JP" altLang="en-US" sz="2000" b="1" dirty="0" smtClean="0"/>
              <a:t>指導事項（ポイント）</a:t>
            </a:r>
            <a:r>
              <a:rPr lang="en-US" altLang="ja-JP" sz="2000" b="1" dirty="0" smtClean="0"/>
              <a:t>】</a:t>
            </a:r>
          </a:p>
          <a:p>
            <a:pPr marL="0" indent="0">
              <a:buNone/>
            </a:pPr>
            <a:r>
              <a:rPr lang="ja-JP" altLang="en-US" sz="2000" dirty="0" smtClean="0"/>
              <a:t>☆医療</a:t>
            </a:r>
            <a:r>
              <a:rPr lang="ja-JP" altLang="en-US" sz="2000" dirty="0"/>
              <a:t>機関に対して情報提供を行うことについて、利用者から</a:t>
            </a:r>
            <a:r>
              <a:rPr lang="ja-JP" altLang="en-US" sz="2000" b="1" u="sng" dirty="0">
                <a:solidFill>
                  <a:srgbClr val="FF0000"/>
                </a:solidFill>
              </a:rPr>
              <a:t>同意を得たことが</a:t>
            </a:r>
            <a:r>
              <a:rPr lang="ja-JP" altLang="en-US" sz="2000" b="1" u="sng" dirty="0" smtClean="0">
                <a:solidFill>
                  <a:srgbClr val="FF0000"/>
                </a:solidFill>
              </a:rPr>
              <a:t>確認</a:t>
            </a:r>
            <a:r>
              <a:rPr lang="ja-JP" altLang="en-US" sz="2000" b="1" u="sng" dirty="0">
                <a:solidFill>
                  <a:srgbClr val="FF0000"/>
                </a:solidFill>
              </a:rPr>
              <a:t>できるようにする</a:t>
            </a:r>
            <a:r>
              <a:rPr lang="ja-JP" altLang="en-US" sz="2000" dirty="0"/>
              <a:t>こと</a:t>
            </a:r>
            <a:r>
              <a:rPr lang="ja-JP" altLang="en-US" sz="2000" dirty="0" smtClean="0"/>
              <a:t>。</a:t>
            </a:r>
            <a:endParaRPr lang="ja-JP" altLang="en-US" sz="2000" dirty="0"/>
          </a:p>
          <a:p>
            <a:pPr marL="0" indent="0">
              <a:buNone/>
            </a:pPr>
            <a:r>
              <a:rPr lang="ja-JP" altLang="en-US" sz="2000" dirty="0"/>
              <a:t>☆</a:t>
            </a:r>
            <a:r>
              <a:rPr lang="ja-JP" altLang="en-US" sz="2000" dirty="0" smtClean="0"/>
              <a:t>医療</a:t>
            </a:r>
            <a:r>
              <a:rPr lang="ja-JP" altLang="en-US" sz="2000" dirty="0"/>
              <a:t>機関に対して情報提供を行った場合は、協力医療機関の医師等から、</a:t>
            </a:r>
            <a:r>
              <a:rPr lang="ja-JP" altLang="en-US" sz="2000" b="1" u="sng" dirty="0">
                <a:solidFill>
                  <a:srgbClr val="FF0000"/>
                </a:solidFill>
              </a:rPr>
              <a:t>署名あるいはそれに代わる方法により受領の確認を得る</a:t>
            </a:r>
            <a:r>
              <a:rPr lang="ja-JP" altLang="en-US" sz="2000" dirty="0" smtClean="0"/>
              <a:t>こと。</a:t>
            </a:r>
            <a:endParaRPr lang="ja-JP" altLang="en-US" sz="2000" dirty="0"/>
          </a:p>
          <a:p>
            <a:pPr marL="0" indent="0">
              <a:buNone/>
            </a:pPr>
            <a:r>
              <a:rPr lang="ja-JP" altLang="en-US" sz="2000" dirty="0"/>
              <a:t>☆</a:t>
            </a:r>
            <a:r>
              <a:rPr lang="ja-JP" altLang="en-US" sz="2000" b="1" u="sng" dirty="0" smtClean="0">
                <a:solidFill>
                  <a:srgbClr val="FF0000"/>
                </a:solidFill>
              </a:rPr>
              <a:t>あらかじめ</a:t>
            </a:r>
            <a:r>
              <a:rPr lang="ja-JP" altLang="en-US" sz="2000" dirty="0"/>
              <a:t>、指定特定施設入居者生活介護事業者と協力医療機関等で、</a:t>
            </a:r>
            <a:r>
              <a:rPr lang="ja-JP" altLang="en-US" sz="2000" b="1" u="sng" dirty="0">
                <a:solidFill>
                  <a:srgbClr val="FF0000"/>
                </a:solidFill>
              </a:rPr>
              <a:t>情報提供の期間</a:t>
            </a:r>
            <a:r>
              <a:rPr lang="ja-JP" altLang="en-US" sz="2000" dirty="0"/>
              <a:t>及び利用者の健康の状況の著しい変化の有無</a:t>
            </a:r>
            <a:r>
              <a:rPr lang="ja-JP" altLang="en-US" sz="2000" b="1" u="sng" dirty="0">
                <a:solidFill>
                  <a:srgbClr val="FF0000"/>
                </a:solidFill>
              </a:rPr>
              <a:t>等の提供する情報の内容について定めて</a:t>
            </a:r>
            <a:r>
              <a:rPr lang="ja-JP" altLang="en-US" sz="2000" b="1" u="sng" dirty="0" smtClean="0">
                <a:solidFill>
                  <a:srgbClr val="FF0000"/>
                </a:solidFill>
              </a:rPr>
              <a:t>おき</a:t>
            </a:r>
            <a:r>
              <a:rPr lang="ja-JP" altLang="en-US" sz="2000" dirty="0" smtClean="0"/>
              <a:t>、</a:t>
            </a:r>
            <a:r>
              <a:rPr lang="ja-JP" altLang="en-US" sz="2000" b="1" u="sng" dirty="0" smtClean="0">
                <a:solidFill>
                  <a:srgbClr val="FF0000"/>
                </a:solidFill>
              </a:rPr>
              <a:t>確認できるように</a:t>
            </a:r>
            <a:r>
              <a:rPr lang="ja-JP" altLang="en-US" sz="2000" b="1" u="sng" dirty="0">
                <a:solidFill>
                  <a:srgbClr val="FF0000"/>
                </a:solidFill>
              </a:rPr>
              <a:t>しておく</a:t>
            </a:r>
            <a:r>
              <a:rPr lang="ja-JP" altLang="en-US" sz="2000" dirty="0"/>
              <a:t>こと</a:t>
            </a:r>
            <a:r>
              <a:rPr lang="ja-JP" altLang="en-US" sz="2000" dirty="0" smtClean="0"/>
              <a:t>。</a:t>
            </a:r>
            <a:endParaRPr lang="ja-JP" altLang="ja-JP" sz="2400" dirty="0" smtClean="0"/>
          </a:p>
        </p:txBody>
      </p:sp>
      <p:sp>
        <p:nvSpPr>
          <p:cNvPr id="8" name="下矢印 7"/>
          <p:cNvSpPr/>
          <p:nvPr/>
        </p:nvSpPr>
        <p:spPr>
          <a:xfrm>
            <a:off x="4031940" y="3463399"/>
            <a:ext cx="684076" cy="397649"/>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26686679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861219"/>
          </a:xfrm>
        </p:spPr>
        <p:txBody>
          <a:bodyPr>
            <a:noAutofit/>
          </a:bodyPr>
          <a:lstStyle/>
          <a:p>
            <a:r>
              <a:rPr lang="ja-JP" altLang="en-US" sz="2800" b="1" dirty="0"/>
              <a:t>１　</a:t>
            </a:r>
            <a:r>
              <a:rPr lang="ja-JP" altLang="en-US" sz="2800" b="1" dirty="0" smtClean="0"/>
              <a:t>主な指導事項</a:t>
            </a:r>
            <a:r>
              <a:rPr lang="ja-JP" altLang="en-US" sz="2800" b="1" dirty="0"/>
              <a:t>㉓</a:t>
            </a:r>
            <a:r>
              <a:rPr lang="en-US" altLang="ja-JP" sz="2800" b="1" dirty="0" smtClean="0"/>
              <a:t/>
            </a:r>
            <a:br>
              <a:rPr lang="en-US" altLang="ja-JP" sz="2800" b="1" dirty="0" smtClean="0"/>
            </a:br>
            <a:r>
              <a:rPr lang="ja-JP" altLang="en-US" sz="2000" b="1" dirty="0" smtClean="0"/>
              <a:t>（</a:t>
            </a:r>
            <a:r>
              <a:rPr lang="ja-JP" altLang="en-US" sz="2000" b="1" dirty="0"/>
              <a:t>特定施設入居者生活介護</a:t>
            </a:r>
            <a:r>
              <a:rPr lang="ja-JP" altLang="en-US" sz="2000" b="1" dirty="0" smtClean="0"/>
              <a:t>－口腔衛生管理体制加算）</a:t>
            </a:r>
            <a:endParaRPr lang="en-US" sz="20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27</a:t>
            </a:fld>
            <a:endParaRPr kumimoji="1" lang="ja-JP" altLang="en-US" dirty="0"/>
          </a:p>
        </p:txBody>
      </p:sp>
      <p:sp>
        <p:nvSpPr>
          <p:cNvPr id="6" name="コンテンツ プレースホルダー 4"/>
          <p:cNvSpPr txBox="1">
            <a:spLocks/>
          </p:cNvSpPr>
          <p:nvPr/>
        </p:nvSpPr>
        <p:spPr>
          <a:xfrm>
            <a:off x="323528" y="932632"/>
            <a:ext cx="8496944" cy="3288456"/>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ja-JP" altLang="en-US" sz="2000" b="1" dirty="0" smtClean="0"/>
              <a:t>加算概要</a:t>
            </a:r>
            <a:r>
              <a:rPr lang="en-US" altLang="ja-JP" sz="2000" b="1" dirty="0" smtClean="0"/>
              <a:t>】</a:t>
            </a:r>
            <a:endParaRPr lang="en-US" altLang="ja-JP" sz="2000" b="1" dirty="0">
              <a:solidFill>
                <a:srgbClr val="FF0000"/>
              </a:solidFill>
            </a:endParaRPr>
          </a:p>
          <a:p>
            <a:pPr marL="0" indent="0">
              <a:buNone/>
            </a:pPr>
            <a:r>
              <a:rPr lang="ja-JP" altLang="en-US" sz="2000" dirty="0"/>
              <a:t>以下のイ及びロに適合する指定特定施設は、歯科医師又は歯科医師の指示を受けた歯科衛生士が、</a:t>
            </a:r>
            <a:r>
              <a:rPr lang="ja-JP" altLang="en-US" sz="2000" b="1" u="sng" dirty="0">
                <a:solidFill>
                  <a:srgbClr val="FF0000"/>
                </a:solidFill>
              </a:rPr>
              <a:t>介護職員に対する</a:t>
            </a:r>
            <a:r>
              <a:rPr lang="ja-JP" altLang="en-US" sz="2000" dirty="0"/>
              <a:t>口腔ケアに係る</a:t>
            </a:r>
            <a:r>
              <a:rPr lang="ja-JP" altLang="en-US" sz="2000" b="1" u="sng" dirty="0">
                <a:solidFill>
                  <a:srgbClr val="FF0000"/>
                </a:solidFill>
              </a:rPr>
              <a:t>技術的助言及び指導</a:t>
            </a:r>
            <a:r>
              <a:rPr lang="ja-JP" altLang="en-US" sz="2000" dirty="0"/>
              <a:t>を</a:t>
            </a:r>
            <a:r>
              <a:rPr lang="ja-JP" altLang="en-US" sz="2000" b="1" u="sng" dirty="0">
                <a:solidFill>
                  <a:srgbClr val="FF0000"/>
                </a:solidFill>
              </a:rPr>
              <a:t>月</a:t>
            </a:r>
            <a:r>
              <a:rPr lang="en-US" altLang="ja-JP" sz="2000" b="1" u="sng" dirty="0">
                <a:solidFill>
                  <a:srgbClr val="FF0000"/>
                </a:solidFill>
              </a:rPr>
              <a:t>1</a:t>
            </a:r>
            <a:r>
              <a:rPr lang="ja-JP" altLang="en-US" sz="2000" b="1" u="sng" dirty="0">
                <a:solidFill>
                  <a:srgbClr val="FF0000"/>
                </a:solidFill>
              </a:rPr>
              <a:t>回以上行っている</a:t>
            </a:r>
            <a:r>
              <a:rPr lang="ja-JP" altLang="en-US" sz="2000" dirty="0"/>
              <a:t>場合に、口腔衛生管理体制加算として、</a:t>
            </a:r>
            <a:r>
              <a:rPr lang="en-US" altLang="ja-JP" sz="2000" dirty="0"/>
              <a:t>1</a:t>
            </a:r>
            <a:r>
              <a:rPr lang="ja-JP" altLang="en-US" sz="2000" dirty="0"/>
              <a:t>月につき</a:t>
            </a:r>
            <a:r>
              <a:rPr lang="en-US" altLang="ja-JP" sz="2000" dirty="0"/>
              <a:t>30</a:t>
            </a:r>
            <a:r>
              <a:rPr lang="ja-JP" altLang="en-US" sz="2000" dirty="0"/>
              <a:t>単位を所定単位数に加算する。</a:t>
            </a:r>
          </a:p>
          <a:p>
            <a:pPr marL="0" indent="0">
              <a:buNone/>
            </a:pPr>
            <a:r>
              <a:rPr lang="ja-JP" altLang="en-US" sz="2000" dirty="0"/>
              <a:t>イ　事業所において歯科医師又は歯科医師の指示を受けた歯科衛生士の技術的助言及び指導に基づき、利用者の口腔ケア・マネジメントに係る計画が作成されていること。</a:t>
            </a:r>
          </a:p>
          <a:p>
            <a:pPr marL="0" indent="0">
              <a:buNone/>
            </a:pPr>
            <a:r>
              <a:rPr lang="ja-JP" altLang="en-US" sz="2000" dirty="0"/>
              <a:t>ロ　人員基準欠如に該当していないこと。</a:t>
            </a:r>
            <a:endParaRPr lang="en-US" altLang="ja-JP" sz="2000" dirty="0" smtClean="0"/>
          </a:p>
        </p:txBody>
      </p:sp>
      <p:sp>
        <p:nvSpPr>
          <p:cNvPr id="7" name="コンテンツ プレースホルダー 4"/>
          <p:cNvSpPr txBox="1">
            <a:spLocks/>
          </p:cNvSpPr>
          <p:nvPr/>
        </p:nvSpPr>
        <p:spPr>
          <a:xfrm>
            <a:off x="308298" y="4811809"/>
            <a:ext cx="8496944" cy="1988209"/>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ja-JP" altLang="en-US" sz="2000" b="1" dirty="0" smtClean="0"/>
              <a:t>指導事項（ポイント）</a:t>
            </a:r>
            <a:r>
              <a:rPr lang="en-US" altLang="ja-JP" sz="2000" b="1" dirty="0" smtClean="0"/>
              <a:t>】</a:t>
            </a:r>
          </a:p>
          <a:p>
            <a:pPr marL="0" indent="0">
              <a:buNone/>
            </a:pPr>
            <a:r>
              <a:rPr lang="ja-JP" altLang="en-US" sz="2000" dirty="0"/>
              <a:t>☆ </a:t>
            </a:r>
            <a:r>
              <a:rPr lang="ja-JP" altLang="en-US" sz="2000" dirty="0" smtClean="0"/>
              <a:t>医療保険において歯科訪問診療料が算定された日の属する月であっても口腔衛生管理体制加算を算定できるが、介護職員に対する口腔ケアに係る技術的助言及び指導又は利用者の口腔ケア・マネジメントに係る計画に関する技術的助言及び指導を行うにあたっては、</a:t>
            </a:r>
            <a:r>
              <a:rPr lang="ja-JP" altLang="en-US" sz="2000" b="1" u="sng" dirty="0" smtClean="0">
                <a:solidFill>
                  <a:srgbClr val="FF0000"/>
                </a:solidFill>
              </a:rPr>
              <a:t>歯科訪問診療又は訪問歯科衛生指導の実施時間以外の時間帯に行うこと</a:t>
            </a:r>
            <a:r>
              <a:rPr lang="ja-JP" altLang="en-US" sz="2000" dirty="0" smtClean="0"/>
              <a:t>。</a:t>
            </a:r>
            <a:endParaRPr lang="ja-JP" altLang="ja-JP" sz="2400" dirty="0" smtClean="0"/>
          </a:p>
        </p:txBody>
      </p:sp>
      <p:sp>
        <p:nvSpPr>
          <p:cNvPr id="8" name="下矢印 7"/>
          <p:cNvSpPr/>
          <p:nvPr/>
        </p:nvSpPr>
        <p:spPr>
          <a:xfrm>
            <a:off x="4031940" y="4327495"/>
            <a:ext cx="684076" cy="397649"/>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1007896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43204" y="314890"/>
            <a:ext cx="8604448" cy="383743"/>
          </a:xfrm>
        </p:spPr>
        <p:txBody>
          <a:bodyPr>
            <a:noAutofit/>
          </a:bodyPr>
          <a:lstStyle/>
          <a:p>
            <a:r>
              <a:rPr lang="ja-JP" altLang="en-US" sz="2400" b="1" dirty="0"/>
              <a:t>１　主な指導事項㉔</a:t>
            </a:r>
            <a:r>
              <a:rPr lang="ja-JP" altLang="en-US" sz="2000" b="1" dirty="0"/>
              <a:t>（特定施設入居者生活介護－個別機能訓練加算</a:t>
            </a:r>
            <a:r>
              <a:rPr lang="ja-JP" altLang="en-US" sz="2000" b="1" dirty="0" smtClean="0"/>
              <a:t>）</a:t>
            </a:r>
            <a:endParaRPr lang="en-US" sz="20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28</a:t>
            </a:fld>
            <a:endParaRPr kumimoji="1" lang="ja-JP" altLang="en-US" dirty="0"/>
          </a:p>
        </p:txBody>
      </p:sp>
      <p:sp>
        <p:nvSpPr>
          <p:cNvPr id="6" name="コンテンツ プレースホルダー 4"/>
          <p:cNvSpPr txBox="1">
            <a:spLocks/>
          </p:cNvSpPr>
          <p:nvPr/>
        </p:nvSpPr>
        <p:spPr>
          <a:xfrm>
            <a:off x="250708" y="698633"/>
            <a:ext cx="8496944" cy="4098519"/>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a:t>【</a:t>
            </a:r>
            <a:r>
              <a:rPr lang="ja-JP" altLang="en-US" sz="2000" b="1" dirty="0"/>
              <a:t>加算概要</a:t>
            </a:r>
            <a:r>
              <a:rPr lang="en-US" altLang="ja-JP" sz="2000" b="1" dirty="0"/>
              <a:t>】</a:t>
            </a:r>
          </a:p>
          <a:p>
            <a:pPr marL="0" indent="0">
              <a:buNone/>
            </a:pPr>
            <a:r>
              <a:rPr lang="ja-JP" altLang="en-US" sz="2000" b="1" dirty="0">
                <a:solidFill>
                  <a:srgbClr val="FF0000"/>
                </a:solidFill>
              </a:rPr>
              <a:t>専ら機能訓練指導員の職務に従事する常勤の理学療法士、作業療法士、言語聴覚士、看護職員、柔道整復師、あん摩マッサージ指圧師、はり師又はきゅう師を１名以上配置しているものとして吹田市に届け出た指定特定施設において、利用者に対して、機能訓練指導員、看護職員、介護職員、生活相談員その他の職種の者が共同して、利用者ごとに個別機能訓練計画を作成し、当該計画に基づき、計画的に機能訓練を行っている場合は、個別機能訓練加算（</a:t>
            </a:r>
            <a:r>
              <a:rPr lang="en-US" altLang="ja-JP" sz="2000" b="1" dirty="0">
                <a:solidFill>
                  <a:srgbClr val="FF0000"/>
                </a:solidFill>
              </a:rPr>
              <a:t>Ⅰ</a:t>
            </a:r>
            <a:r>
              <a:rPr lang="ja-JP" altLang="en-US" sz="2000" b="1" dirty="0">
                <a:solidFill>
                  <a:srgbClr val="FF0000"/>
                </a:solidFill>
              </a:rPr>
              <a:t>）として１日につき、１２単位を所定単位数に加算すること。また、個別機能訓練加算（</a:t>
            </a:r>
            <a:r>
              <a:rPr lang="en-US" altLang="ja-JP" sz="2000" b="1" dirty="0">
                <a:solidFill>
                  <a:srgbClr val="FF0000"/>
                </a:solidFill>
              </a:rPr>
              <a:t>Ⅰ</a:t>
            </a:r>
            <a:r>
              <a:rPr lang="ja-JP" altLang="en-US" sz="2000" b="1" dirty="0">
                <a:solidFill>
                  <a:srgbClr val="FF0000"/>
                </a:solidFill>
              </a:rPr>
              <a:t>）を算定している場合であって個別機能訓練計画の内容等の情報を厚生労働省に提出し、機能訓練の実施に当たって、当該情報その他機能訓練の適切かつ有効な実施のために必要な情報を活用した場合は、個別機能訓練加算（</a:t>
            </a:r>
            <a:r>
              <a:rPr lang="en-US" altLang="ja-JP" sz="2000" b="1" dirty="0">
                <a:solidFill>
                  <a:srgbClr val="FF0000"/>
                </a:solidFill>
              </a:rPr>
              <a:t>Ⅱ</a:t>
            </a:r>
            <a:r>
              <a:rPr lang="ja-JP" altLang="en-US" sz="2000" b="1" dirty="0">
                <a:solidFill>
                  <a:srgbClr val="FF0000"/>
                </a:solidFill>
              </a:rPr>
              <a:t>）として、１月につき</a:t>
            </a:r>
            <a:r>
              <a:rPr lang="en-US" altLang="ja-JP" sz="2000" b="1" dirty="0">
                <a:solidFill>
                  <a:srgbClr val="FF0000"/>
                </a:solidFill>
              </a:rPr>
              <a:t>20</a:t>
            </a:r>
            <a:r>
              <a:rPr lang="ja-JP" altLang="en-US" sz="2000" b="1" dirty="0">
                <a:solidFill>
                  <a:srgbClr val="FF0000"/>
                </a:solidFill>
              </a:rPr>
              <a:t>単位を所定単位数に加算する。</a:t>
            </a:r>
            <a:endParaRPr lang="en-US" altLang="ja-JP" sz="2000" b="1" dirty="0">
              <a:solidFill>
                <a:srgbClr val="FF0000"/>
              </a:solidFill>
            </a:endParaRPr>
          </a:p>
        </p:txBody>
      </p:sp>
      <p:sp>
        <p:nvSpPr>
          <p:cNvPr id="7" name="コンテンツ プレースホルダー 4"/>
          <p:cNvSpPr txBox="1">
            <a:spLocks/>
          </p:cNvSpPr>
          <p:nvPr/>
        </p:nvSpPr>
        <p:spPr>
          <a:xfrm>
            <a:off x="250708" y="5013177"/>
            <a:ext cx="8496944" cy="1844824"/>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1800" b="1" dirty="0"/>
              <a:t>【</a:t>
            </a:r>
            <a:r>
              <a:rPr lang="ja-JP" altLang="en-US" sz="1800" b="1" dirty="0"/>
              <a:t>指導事項（ポイント）</a:t>
            </a:r>
            <a:r>
              <a:rPr lang="en-US" altLang="ja-JP" sz="1800" b="1" dirty="0"/>
              <a:t>】</a:t>
            </a:r>
          </a:p>
          <a:p>
            <a:pPr marL="0" indent="0">
              <a:buNone/>
            </a:pPr>
            <a:r>
              <a:rPr lang="ja-JP" altLang="en-US" sz="1800" dirty="0"/>
              <a:t>☆常勤専従の理学療法士等を配置する</a:t>
            </a:r>
            <a:r>
              <a:rPr lang="ja-JP" altLang="en-US" sz="1800" dirty="0" smtClean="0"/>
              <a:t>こと。</a:t>
            </a:r>
            <a:endParaRPr lang="en-US" altLang="ja-JP" sz="1800" dirty="0" smtClean="0"/>
          </a:p>
          <a:p>
            <a:pPr marL="0" indent="0">
              <a:buNone/>
            </a:pPr>
            <a:r>
              <a:rPr lang="ja-JP" altLang="en-US" sz="1800" dirty="0" smtClean="0"/>
              <a:t>☆利用者</a:t>
            </a:r>
            <a:r>
              <a:rPr lang="ja-JP" altLang="en-US" sz="1800" dirty="0"/>
              <a:t>の数が</a:t>
            </a:r>
            <a:r>
              <a:rPr lang="en-US" altLang="ja-JP" sz="1800" dirty="0"/>
              <a:t>100</a:t>
            </a:r>
            <a:r>
              <a:rPr lang="ja-JP" altLang="en-US" sz="1800" dirty="0"/>
              <a:t>を超える場合は常勤専従の機能訓練指導員１名以上配置し、かつ理学療法士等である従業者を機能訓練指導員として常勤換算方法で利用者の数を</a:t>
            </a:r>
            <a:r>
              <a:rPr lang="en-US" altLang="ja-JP" sz="1800" dirty="0"/>
              <a:t>100</a:t>
            </a:r>
            <a:r>
              <a:rPr lang="ja-JP" altLang="en-US" sz="1800" dirty="0"/>
              <a:t>で除した数以上配置すること</a:t>
            </a:r>
            <a:r>
              <a:rPr lang="ja-JP" altLang="en-US" sz="1800" dirty="0" smtClean="0"/>
              <a:t>。</a:t>
            </a:r>
            <a:endParaRPr lang="en-US" altLang="ja-JP" sz="1600" dirty="0" smtClean="0"/>
          </a:p>
        </p:txBody>
      </p:sp>
      <p:sp>
        <p:nvSpPr>
          <p:cNvPr id="8" name="下矢印 7"/>
          <p:cNvSpPr/>
          <p:nvPr/>
        </p:nvSpPr>
        <p:spPr>
          <a:xfrm>
            <a:off x="4121391" y="4797152"/>
            <a:ext cx="594625" cy="216024"/>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979515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539552" y="0"/>
            <a:ext cx="8280920" cy="932633"/>
          </a:xfrm>
        </p:spPr>
        <p:txBody>
          <a:bodyPr>
            <a:noAutofit/>
          </a:bodyPr>
          <a:lstStyle/>
          <a:p>
            <a:r>
              <a:rPr lang="en-US" altLang="ja-JP" b="1" dirty="0" smtClean="0"/>
              <a:t>1</a:t>
            </a:r>
            <a:r>
              <a:rPr lang="ja-JP" altLang="en-US" b="1" dirty="0"/>
              <a:t>　</a:t>
            </a:r>
            <a:r>
              <a:rPr lang="ja-JP" altLang="en-US" b="1" dirty="0" smtClean="0"/>
              <a:t>主な指導事項㉕</a:t>
            </a:r>
            <a:r>
              <a:rPr lang="en-US" altLang="ja-JP" b="1" dirty="0" smtClean="0"/>
              <a:t/>
            </a:r>
            <a:br>
              <a:rPr lang="en-US" altLang="ja-JP" b="1" dirty="0" smtClean="0"/>
            </a:br>
            <a:r>
              <a:rPr lang="ja-JP" altLang="en-US" sz="2400" b="1" dirty="0" smtClean="0"/>
              <a:t>（福祉用具貸与－人員基準、貸与価格の提供、届出）</a:t>
            </a:r>
            <a:endParaRPr lang="en-US" sz="24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29</a:t>
            </a:fld>
            <a:endParaRPr kumimoji="1" lang="ja-JP" altLang="en-US" dirty="0"/>
          </a:p>
        </p:txBody>
      </p:sp>
      <p:sp>
        <p:nvSpPr>
          <p:cNvPr id="6" name="コンテンツ プレースホルダー 4"/>
          <p:cNvSpPr txBox="1">
            <a:spLocks/>
          </p:cNvSpPr>
          <p:nvPr/>
        </p:nvSpPr>
        <p:spPr>
          <a:xfrm>
            <a:off x="250708" y="908720"/>
            <a:ext cx="8496944" cy="4329146"/>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zh-TW" altLang="en-US" sz="2000" b="1" dirty="0" smtClean="0"/>
              <a:t>基準等（要旨）</a:t>
            </a:r>
            <a:r>
              <a:rPr lang="en-US" altLang="ja-JP" sz="2000" b="1" dirty="0" smtClean="0"/>
              <a:t>】</a:t>
            </a:r>
            <a:endParaRPr lang="en-US" altLang="ja-JP" sz="2000" b="1" dirty="0">
              <a:solidFill>
                <a:srgbClr val="FF0000"/>
              </a:solidFill>
            </a:endParaRPr>
          </a:p>
          <a:p>
            <a:pPr marL="0" indent="0">
              <a:buNone/>
            </a:pPr>
            <a:r>
              <a:rPr lang="ja-JP" altLang="en-US" sz="1800" dirty="0" smtClean="0"/>
              <a:t>☆事業所ごと</a:t>
            </a:r>
            <a:r>
              <a:rPr lang="ja-JP" altLang="en-US" sz="1800" dirty="0"/>
              <a:t>に置くべき福祉用具専門</a:t>
            </a:r>
            <a:r>
              <a:rPr lang="ja-JP" altLang="en-US" sz="1800" dirty="0" smtClean="0"/>
              <a:t>相談員の</a:t>
            </a:r>
            <a:r>
              <a:rPr lang="ja-JP" altLang="en-US" sz="1800" dirty="0"/>
              <a:t>員数は、常勤換算方法で、二以上とする。 </a:t>
            </a:r>
            <a:endParaRPr lang="en-US" altLang="ja-JP" sz="1800" dirty="0" smtClean="0"/>
          </a:p>
          <a:p>
            <a:pPr marL="0" indent="0">
              <a:buNone/>
            </a:pPr>
            <a:r>
              <a:rPr lang="ja-JP" altLang="en-US" sz="1800" dirty="0" smtClean="0"/>
              <a:t>☆貸与価格が、全国平均貸与価格に全ての貸与価格の標準偏差を加えることで算出される額を超えないこと。</a:t>
            </a:r>
            <a:endParaRPr lang="en-US" altLang="ja-JP" sz="1800" dirty="0" smtClean="0"/>
          </a:p>
          <a:p>
            <a:pPr marL="0" indent="0">
              <a:buNone/>
            </a:pPr>
            <a:r>
              <a:rPr lang="ja-JP" altLang="en-US" sz="1800" dirty="0"/>
              <a:t>☆全国平均貸与価格に関する</a:t>
            </a:r>
            <a:r>
              <a:rPr lang="ja-JP" altLang="en-US" sz="1800" dirty="0" smtClean="0"/>
              <a:t>情報を提供</a:t>
            </a:r>
            <a:r>
              <a:rPr lang="ja-JP" altLang="en-US" sz="1800" dirty="0"/>
              <a:t>すること</a:t>
            </a:r>
            <a:r>
              <a:rPr lang="ja-JP" altLang="en-US" sz="1800" dirty="0" smtClean="0"/>
              <a:t>。</a:t>
            </a:r>
            <a:endParaRPr lang="en-US" altLang="ja-JP" sz="1800" dirty="0" smtClean="0"/>
          </a:p>
          <a:p>
            <a:pPr marL="0" indent="0">
              <a:buNone/>
            </a:pPr>
            <a:r>
              <a:rPr lang="ja-JP" altLang="en-US" sz="1800" dirty="0"/>
              <a:t>☆同一種目における機能又は価格帯の異なる複数の福祉用具に関する</a:t>
            </a:r>
            <a:r>
              <a:rPr lang="ja-JP" altLang="en-US" sz="1800" dirty="0" smtClean="0"/>
              <a:t>情報を提供</a:t>
            </a:r>
            <a:r>
              <a:rPr lang="ja-JP" altLang="en-US" sz="1800" dirty="0"/>
              <a:t>すること</a:t>
            </a:r>
            <a:r>
              <a:rPr lang="ja-JP" altLang="en-US" sz="1800" dirty="0" smtClean="0"/>
              <a:t>。</a:t>
            </a:r>
            <a:endParaRPr lang="en-US" altLang="ja-JP" sz="1800" dirty="0" smtClean="0"/>
          </a:p>
          <a:p>
            <a:pPr marL="0" indent="0">
              <a:buNone/>
            </a:pPr>
            <a:r>
              <a:rPr lang="ja-JP" altLang="en-US" sz="1800" dirty="0"/>
              <a:t>☆特に福祉用具貸与計画の更新時に上記の情報が提供されていないため留意すること</a:t>
            </a:r>
            <a:r>
              <a:rPr lang="ja-JP" altLang="en-US" sz="1800" dirty="0" smtClean="0"/>
              <a:t>。</a:t>
            </a:r>
            <a:endParaRPr lang="en-US" altLang="ja-JP" sz="1800" dirty="0" smtClean="0"/>
          </a:p>
          <a:p>
            <a:pPr marL="0" indent="0">
              <a:buNone/>
            </a:pPr>
            <a:r>
              <a:rPr lang="ja-JP" altLang="en-US" sz="1800" dirty="0" smtClean="0"/>
              <a:t>☆委託</a:t>
            </a:r>
            <a:r>
              <a:rPr lang="ja-JP" altLang="en-US" sz="1800" dirty="0"/>
              <a:t>により保管･消毒を行っている場合、委託先を変更･追加等した場合に</a:t>
            </a:r>
            <a:r>
              <a:rPr lang="ja-JP" altLang="en-US" sz="1800" dirty="0" smtClean="0"/>
              <a:t>変更届を提出すること。</a:t>
            </a:r>
            <a:endParaRPr lang="en-US" altLang="ja-JP" sz="2000" dirty="0" smtClean="0"/>
          </a:p>
        </p:txBody>
      </p:sp>
      <p:sp>
        <p:nvSpPr>
          <p:cNvPr id="7" name="コンテンツ プレースホルダー 4"/>
          <p:cNvSpPr txBox="1">
            <a:spLocks/>
          </p:cNvSpPr>
          <p:nvPr/>
        </p:nvSpPr>
        <p:spPr>
          <a:xfrm>
            <a:off x="250708" y="5723426"/>
            <a:ext cx="8496944" cy="1049954"/>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1600" b="1" dirty="0" smtClean="0"/>
              <a:t>【</a:t>
            </a:r>
            <a:r>
              <a:rPr lang="ja-JP" altLang="en-US" sz="1600" b="1" dirty="0" smtClean="0"/>
              <a:t>指導事項（ポイント）</a:t>
            </a:r>
            <a:r>
              <a:rPr lang="en-US" altLang="ja-JP" sz="1600" b="1" dirty="0" smtClean="0"/>
              <a:t>】</a:t>
            </a:r>
          </a:p>
          <a:p>
            <a:pPr marL="0" indent="0">
              <a:buNone/>
            </a:pPr>
            <a:r>
              <a:rPr lang="ja-JP" altLang="en-US" sz="1600" dirty="0"/>
              <a:t>☆</a:t>
            </a:r>
            <a:r>
              <a:rPr lang="ja-JP" altLang="en-US" sz="1600" b="1" u="sng" dirty="0">
                <a:solidFill>
                  <a:srgbClr val="FF0000"/>
                </a:solidFill>
              </a:rPr>
              <a:t>福祉用具専門</a:t>
            </a:r>
            <a:r>
              <a:rPr lang="ja-JP" altLang="en-US" sz="1600" b="1" u="sng" dirty="0" smtClean="0">
                <a:solidFill>
                  <a:srgbClr val="FF0000"/>
                </a:solidFill>
              </a:rPr>
              <a:t>相談員を適切に配置すること。</a:t>
            </a:r>
            <a:endParaRPr lang="en-US" altLang="ja-JP" sz="1600" b="1" u="sng" dirty="0" smtClean="0">
              <a:solidFill>
                <a:srgbClr val="FF0000"/>
              </a:solidFill>
            </a:endParaRPr>
          </a:p>
          <a:p>
            <a:pPr marL="0" indent="0">
              <a:buNone/>
            </a:pPr>
            <a:r>
              <a:rPr lang="ja-JP" altLang="en-US" sz="1600" dirty="0" smtClean="0"/>
              <a:t>☆</a:t>
            </a:r>
            <a:r>
              <a:rPr lang="ja-JP" altLang="en-US" sz="1600" b="1" u="sng" dirty="0" smtClean="0">
                <a:solidFill>
                  <a:srgbClr val="FF0000"/>
                </a:solidFill>
              </a:rPr>
              <a:t>貸与価格の上限</a:t>
            </a:r>
            <a:r>
              <a:rPr lang="ja-JP" altLang="en-US" sz="1600" dirty="0" smtClean="0"/>
              <a:t>を超えて、福祉用具貸与を行わないこと。</a:t>
            </a:r>
            <a:endParaRPr lang="en-US" altLang="ja-JP" sz="1600" dirty="0" smtClean="0"/>
          </a:p>
        </p:txBody>
      </p:sp>
      <p:sp>
        <p:nvSpPr>
          <p:cNvPr id="8" name="下矢印 7"/>
          <p:cNvSpPr/>
          <p:nvPr/>
        </p:nvSpPr>
        <p:spPr>
          <a:xfrm>
            <a:off x="3779911" y="5301208"/>
            <a:ext cx="648073" cy="316122"/>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37695584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3600" b="1" dirty="0"/>
              <a:t>１　</a:t>
            </a:r>
            <a:r>
              <a:rPr lang="ja-JP" altLang="en-US" sz="3600" b="1" dirty="0" smtClean="0"/>
              <a:t>主な指導事項②</a:t>
            </a:r>
            <a:r>
              <a:rPr lang="en-US" altLang="ja-JP" sz="3600" b="1" dirty="0" smtClean="0"/>
              <a:t/>
            </a:r>
            <a:br>
              <a:rPr lang="en-US" altLang="ja-JP" sz="3600" b="1" dirty="0" smtClean="0"/>
            </a:br>
            <a:r>
              <a:rPr lang="ja-JP" altLang="en-US" sz="2400" b="1" dirty="0" smtClean="0"/>
              <a:t>（</a:t>
            </a:r>
            <a:r>
              <a:rPr lang="ja-JP" altLang="en-US" sz="2400" b="1" dirty="0"/>
              <a:t>居宅サービス共通－居宅</a:t>
            </a:r>
            <a:r>
              <a:rPr lang="ja-JP" altLang="en-US" sz="2400" b="1" dirty="0" smtClean="0"/>
              <a:t>サービス計画等の変更の援助）</a:t>
            </a:r>
            <a:endParaRPr lang="en-US" sz="24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a:t>
            </a:fld>
            <a:endParaRPr kumimoji="1" lang="ja-JP" altLang="en-US" dirty="0"/>
          </a:p>
        </p:txBody>
      </p:sp>
      <p:sp>
        <p:nvSpPr>
          <p:cNvPr id="6" name="コンテンツ プレースホルダー 4"/>
          <p:cNvSpPr txBox="1">
            <a:spLocks/>
          </p:cNvSpPr>
          <p:nvPr/>
        </p:nvSpPr>
        <p:spPr>
          <a:xfrm>
            <a:off x="323528" y="1306626"/>
            <a:ext cx="8496944" cy="2122373"/>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zh-TW" altLang="en-US" b="1" dirty="0" smtClean="0"/>
              <a:t>基準等（要旨）</a:t>
            </a:r>
            <a:r>
              <a:rPr lang="en-US" altLang="ja-JP" b="1" dirty="0" smtClean="0"/>
              <a:t>】</a:t>
            </a:r>
            <a:endParaRPr lang="en-US" altLang="ja-JP" b="1" dirty="0">
              <a:solidFill>
                <a:srgbClr val="FF0000"/>
              </a:solidFill>
            </a:endParaRPr>
          </a:p>
          <a:p>
            <a:pPr marL="0" indent="0">
              <a:buNone/>
            </a:pPr>
            <a:r>
              <a:rPr lang="ja-JP" altLang="en-US" dirty="0" smtClean="0">
                <a:solidFill>
                  <a:srgbClr val="FF0000"/>
                </a:solidFill>
              </a:rPr>
              <a:t>　</a:t>
            </a:r>
            <a:r>
              <a:rPr lang="ja-JP" altLang="en-US" b="1" u="sng" dirty="0" smtClean="0">
                <a:solidFill>
                  <a:srgbClr val="FF0000"/>
                </a:solidFill>
              </a:rPr>
              <a:t>利用者</a:t>
            </a:r>
            <a:r>
              <a:rPr lang="ja-JP" altLang="en-US" b="1" u="sng" dirty="0">
                <a:solidFill>
                  <a:srgbClr val="FF0000"/>
                </a:solidFill>
              </a:rPr>
              <a:t>が居宅サービス計画の変更を希望する場合</a:t>
            </a:r>
            <a:r>
              <a:rPr lang="ja-JP" altLang="en-US" dirty="0"/>
              <a:t>は</a:t>
            </a:r>
            <a:r>
              <a:rPr lang="ja-JP" altLang="en-US" dirty="0" smtClean="0"/>
              <a:t>、居宅</a:t>
            </a:r>
            <a:r>
              <a:rPr lang="ja-JP" altLang="en-US" dirty="0"/>
              <a:t>介護支援事業者への連絡その他の</a:t>
            </a:r>
            <a:r>
              <a:rPr lang="ja-JP" altLang="en-US" b="1" u="sng" dirty="0">
                <a:solidFill>
                  <a:srgbClr val="FF0000"/>
                </a:solidFill>
              </a:rPr>
              <a:t>必要な援助を行わなければならない。</a:t>
            </a:r>
            <a:endParaRPr lang="en-US" altLang="ja-JP" b="1" u="sng" dirty="0" smtClean="0">
              <a:solidFill>
                <a:srgbClr val="FF0000"/>
              </a:solidFill>
            </a:endParaRPr>
          </a:p>
        </p:txBody>
      </p:sp>
      <p:sp>
        <p:nvSpPr>
          <p:cNvPr id="12" name="下矢印 11"/>
          <p:cNvSpPr/>
          <p:nvPr/>
        </p:nvSpPr>
        <p:spPr>
          <a:xfrm>
            <a:off x="4031940" y="3428999"/>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4"/>
          <p:cNvSpPr txBox="1">
            <a:spLocks/>
          </p:cNvSpPr>
          <p:nvPr/>
        </p:nvSpPr>
        <p:spPr>
          <a:xfrm>
            <a:off x="323528" y="3954696"/>
            <a:ext cx="8496944" cy="2786672"/>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ja-JP" altLang="en-US" b="1" dirty="0" smtClean="0"/>
              <a:t>指導事項（ポイント）</a:t>
            </a:r>
            <a:r>
              <a:rPr lang="en-US" altLang="ja-JP" b="1" dirty="0" smtClean="0"/>
              <a:t>】</a:t>
            </a:r>
          </a:p>
          <a:p>
            <a:pPr marL="0" indent="0">
              <a:buNone/>
            </a:pPr>
            <a:r>
              <a:rPr lang="ja-JP" altLang="en-US" dirty="0"/>
              <a:t>　</a:t>
            </a:r>
            <a:r>
              <a:rPr lang="ja-JP" altLang="en-US" dirty="0" smtClean="0"/>
              <a:t>利用者</a:t>
            </a:r>
            <a:r>
              <a:rPr lang="ja-JP" altLang="en-US" dirty="0"/>
              <a:t>の希望等により恒常的に利用時間等が変更されて</a:t>
            </a:r>
            <a:r>
              <a:rPr lang="ja-JP" altLang="en-US" dirty="0" smtClean="0"/>
              <a:t>いる</a:t>
            </a:r>
            <a:r>
              <a:rPr lang="ja-JP" altLang="en-US" dirty="0"/>
              <a:t>場合</a:t>
            </a:r>
            <a:r>
              <a:rPr lang="ja-JP" altLang="en-US" dirty="0" smtClean="0"/>
              <a:t>、</a:t>
            </a:r>
            <a:r>
              <a:rPr lang="ja-JP" altLang="en-US" dirty="0"/>
              <a:t>個別サービス</a:t>
            </a:r>
            <a:r>
              <a:rPr lang="ja-JP" altLang="en-US" dirty="0" smtClean="0"/>
              <a:t>計画の変更に加えて、</a:t>
            </a:r>
            <a:r>
              <a:rPr lang="ja-JP" altLang="en-US" b="1" u="sng" dirty="0">
                <a:solidFill>
                  <a:srgbClr val="FF0000"/>
                </a:solidFill>
              </a:rPr>
              <a:t>居宅介護支援事業者へ連絡し、利用者の状況を報告する</a:t>
            </a:r>
            <a:r>
              <a:rPr lang="ja-JP" altLang="en-US" dirty="0"/>
              <a:t>等必要な援助を</a:t>
            </a:r>
            <a:r>
              <a:rPr lang="ja-JP" altLang="en-US" dirty="0" smtClean="0"/>
              <a:t>行うこと。</a:t>
            </a:r>
            <a:endParaRPr lang="en-US" altLang="ja-JP" dirty="0" smtClean="0"/>
          </a:p>
        </p:txBody>
      </p:sp>
    </p:spTree>
    <p:extLst>
      <p:ext uri="{BB962C8B-B14F-4D97-AF65-F5344CB8AC3E}">
        <p14:creationId xmlns:p14="http://schemas.microsoft.com/office/powerpoint/2010/main" val="362740089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en-US" altLang="ja-JP" sz="4000" b="1" dirty="0" smtClean="0"/>
              <a:t>1</a:t>
            </a:r>
            <a:r>
              <a:rPr lang="ja-JP" altLang="en-US" sz="4000" b="1" dirty="0" smtClean="0"/>
              <a:t>　主な指導事項㉖</a:t>
            </a:r>
            <a:r>
              <a:rPr lang="en-US" altLang="ja-JP" sz="4000" b="1" dirty="0" smtClean="0"/>
              <a:t/>
            </a:r>
            <a:br>
              <a:rPr lang="en-US" altLang="ja-JP" sz="4000" b="1" dirty="0" smtClean="0"/>
            </a:br>
            <a:r>
              <a:rPr lang="ja-JP" altLang="en-US" sz="2800" b="1" dirty="0" smtClean="0"/>
              <a:t>（居宅介護</a:t>
            </a:r>
            <a:r>
              <a:rPr lang="ja-JP" altLang="en-US" sz="2800" b="1" dirty="0"/>
              <a:t>支援－</a:t>
            </a:r>
            <a:r>
              <a:rPr lang="ja-JP" altLang="en-US" sz="2800" b="1" dirty="0" smtClean="0"/>
              <a:t>公正中立性の確保）</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30</a:t>
            </a:fld>
            <a:endParaRPr kumimoji="1" lang="ja-JP" altLang="en-US" dirty="0"/>
          </a:p>
        </p:txBody>
      </p:sp>
      <p:sp>
        <p:nvSpPr>
          <p:cNvPr id="6" name="コンテンツ プレースホルダー 4"/>
          <p:cNvSpPr txBox="1">
            <a:spLocks/>
          </p:cNvSpPr>
          <p:nvPr/>
        </p:nvSpPr>
        <p:spPr>
          <a:xfrm>
            <a:off x="320611" y="1052735"/>
            <a:ext cx="8496944" cy="3240261"/>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endParaRPr lang="en-US" altLang="ja-JP" sz="2400" b="1" dirty="0">
              <a:solidFill>
                <a:srgbClr val="FF0000"/>
              </a:solidFill>
            </a:endParaRPr>
          </a:p>
          <a:p>
            <a:pPr marL="0" indent="0">
              <a:buNone/>
            </a:pPr>
            <a:r>
              <a:rPr lang="ja-JP" altLang="en-US" sz="2000" dirty="0" smtClean="0"/>
              <a:t>☆居宅介護支援の提供の開始に際し、あらかじめ利用者に対し次の点について</a:t>
            </a:r>
            <a:r>
              <a:rPr lang="ja-JP" altLang="en-US" sz="2000" b="1" u="sng" dirty="0" smtClean="0">
                <a:solidFill>
                  <a:srgbClr val="FF0000"/>
                </a:solidFill>
              </a:rPr>
              <a:t>文書を交付して説明を行い、署名を得ること</a:t>
            </a:r>
            <a:r>
              <a:rPr lang="ja-JP" altLang="en-US" sz="2000" dirty="0" smtClean="0"/>
              <a:t>。 </a:t>
            </a:r>
            <a:endParaRPr lang="en-US" altLang="ja-JP" sz="2000" dirty="0" smtClean="0"/>
          </a:p>
          <a:p>
            <a:pPr marL="0" indent="0">
              <a:buNone/>
            </a:pPr>
            <a:r>
              <a:rPr lang="ja-JP" altLang="en-US" sz="2000" dirty="0" smtClean="0"/>
              <a:t>☆利用者は、複数の指定居宅サービス事業者等を紹介するよう求めることができること</a:t>
            </a:r>
            <a:endParaRPr lang="en-US" altLang="ja-JP" sz="2000" dirty="0" smtClean="0"/>
          </a:p>
          <a:p>
            <a:pPr marL="0" indent="0">
              <a:buNone/>
            </a:pPr>
            <a:r>
              <a:rPr lang="ja-JP" altLang="en-US" sz="2000" dirty="0"/>
              <a:t>☆</a:t>
            </a:r>
            <a:r>
              <a:rPr lang="ja-JP" altLang="en-US" sz="2000" dirty="0" smtClean="0"/>
              <a:t>利用者は、居宅サービス計画に位置付けた指定居宅サービス事業者等の選定理由の説明を求めることができること。</a:t>
            </a:r>
            <a:endParaRPr lang="en-US" altLang="ja-JP" sz="2000" dirty="0" smtClean="0"/>
          </a:p>
          <a:p>
            <a:pPr marL="0" indent="0">
              <a:buNone/>
            </a:pPr>
            <a:r>
              <a:rPr lang="ja-JP" altLang="en-US" sz="2000" dirty="0"/>
              <a:t>　</a:t>
            </a:r>
            <a:r>
              <a:rPr lang="ja-JP" altLang="en-US" sz="2000" b="1" dirty="0" smtClean="0">
                <a:solidFill>
                  <a:srgbClr val="FF0000"/>
                </a:solidFill>
              </a:rPr>
              <a:t>令和</a:t>
            </a:r>
            <a:r>
              <a:rPr lang="en-US" altLang="ja-JP" sz="2000" b="1" dirty="0" smtClean="0">
                <a:solidFill>
                  <a:srgbClr val="FF0000"/>
                </a:solidFill>
              </a:rPr>
              <a:t>3</a:t>
            </a:r>
            <a:r>
              <a:rPr lang="ja-JP" altLang="en-US" sz="2000" b="1" dirty="0" smtClean="0">
                <a:solidFill>
                  <a:srgbClr val="FF0000"/>
                </a:solidFill>
              </a:rPr>
              <a:t>年</a:t>
            </a:r>
            <a:r>
              <a:rPr lang="en-US" altLang="ja-JP" sz="2000" b="1" dirty="0" smtClean="0">
                <a:solidFill>
                  <a:srgbClr val="FF0000"/>
                </a:solidFill>
              </a:rPr>
              <a:t>4</a:t>
            </a:r>
            <a:r>
              <a:rPr lang="ja-JP" altLang="en-US" sz="2000" b="1" dirty="0" smtClean="0">
                <a:solidFill>
                  <a:srgbClr val="FF0000"/>
                </a:solidFill>
              </a:rPr>
              <a:t>月以降、説明を行う項目が増えていますのでご注意ください</a:t>
            </a:r>
            <a:r>
              <a:rPr lang="ja-JP" altLang="en-US" sz="2000" dirty="0" smtClean="0">
                <a:solidFill>
                  <a:srgbClr val="FF0000"/>
                </a:solidFill>
              </a:rPr>
              <a:t>。</a:t>
            </a:r>
            <a:endParaRPr lang="en-US" altLang="ja-JP" sz="2000" dirty="0" smtClean="0">
              <a:solidFill>
                <a:srgbClr val="FF0000"/>
              </a:solidFill>
            </a:endParaRPr>
          </a:p>
        </p:txBody>
      </p:sp>
      <p:sp>
        <p:nvSpPr>
          <p:cNvPr id="7" name="コンテンツ プレースホルダー 4"/>
          <p:cNvSpPr txBox="1">
            <a:spLocks/>
          </p:cNvSpPr>
          <p:nvPr/>
        </p:nvSpPr>
        <p:spPr>
          <a:xfrm>
            <a:off x="320611" y="4797152"/>
            <a:ext cx="8496944" cy="1368152"/>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2000" b="1" dirty="0" smtClean="0"/>
              <a:t>☆</a:t>
            </a:r>
            <a:r>
              <a:rPr lang="ja-JP" altLang="en-US" sz="2000" b="1" dirty="0" smtClean="0">
                <a:solidFill>
                  <a:srgbClr val="FF0000"/>
                </a:solidFill>
              </a:rPr>
              <a:t>重要事項説明書等</a:t>
            </a:r>
            <a:r>
              <a:rPr lang="ja-JP" altLang="en-US" sz="2000" b="1" dirty="0" smtClean="0"/>
              <a:t>に複数事業所が選択できる事等を記載すること。</a:t>
            </a:r>
            <a:endParaRPr lang="en-US" altLang="ja-JP" sz="2000" b="1" dirty="0" smtClean="0"/>
          </a:p>
        </p:txBody>
      </p:sp>
      <p:sp>
        <p:nvSpPr>
          <p:cNvPr id="8" name="下矢印 7"/>
          <p:cNvSpPr/>
          <p:nvPr/>
        </p:nvSpPr>
        <p:spPr>
          <a:xfrm>
            <a:off x="4029023" y="4292997"/>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6799118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en-US" altLang="ja-JP" sz="4000" b="1" dirty="0" smtClean="0"/>
              <a:t>1</a:t>
            </a:r>
            <a:r>
              <a:rPr lang="ja-JP" altLang="en-US" sz="4000" b="1" dirty="0" smtClean="0"/>
              <a:t>　主な指導事項</a:t>
            </a:r>
            <a:r>
              <a:rPr lang="ja-JP" altLang="en-US" sz="4000" b="1" dirty="0"/>
              <a:t>㉗</a:t>
            </a:r>
            <a:r>
              <a:rPr lang="en-US" altLang="ja-JP" sz="4000" b="1" dirty="0" smtClean="0"/>
              <a:t/>
            </a:r>
            <a:br>
              <a:rPr lang="en-US" altLang="ja-JP" sz="4000" b="1" dirty="0" smtClean="0"/>
            </a:br>
            <a:r>
              <a:rPr lang="ja-JP" altLang="en-US" sz="2800" b="1" dirty="0" smtClean="0"/>
              <a:t>（居宅介護支援</a:t>
            </a:r>
            <a:r>
              <a:rPr lang="ja-JP" altLang="en-US" sz="2800" b="1" dirty="0"/>
              <a:t>運営基準－ </a:t>
            </a:r>
            <a:r>
              <a:rPr lang="ja-JP" altLang="en-US" sz="2800" b="1" dirty="0" smtClean="0"/>
              <a:t>アセスメント）</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31</a:t>
            </a:fld>
            <a:endParaRPr kumimoji="1" lang="ja-JP" altLang="en-US" dirty="0"/>
          </a:p>
        </p:txBody>
      </p:sp>
      <p:sp>
        <p:nvSpPr>
          <p:cNvPr id="6" name="コンテンツ プレースホルダー 4"/>
          <p:cNvSpPr txBox="1">
            <a:spLocks/>
          </p:cNvSpPr>
          <p:nvPr/>
        </p:nvSpPr>
        <p:spPr>
          <a:xfrm>
            <a:off x="320611" y="1052735"/>
            <a:ext cx="8496944" cy="2697249"/>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p>
          <a:p>
            <a:pPr marL="0" indent="0">
              <a:buNone/>
            </a:pPr>
            <a:r>
              <a:rPr lang="ja-JP" altLang="en-US" sz="1800" b="1" dirty="0" smtClean="0"/>
              <a:t>☆</a:t>
            </a:r>
            <a:r>
              <a:rPr lang="ja-JP" altLang="en-US" sz="1800" dirty="0" smtClean="0"/>
              <a:t>居宅サービス計画の</a:t>
            </a:r>
            <a:r>
              <a:rPr lang="ja-JP" altLang="en-US" sz="1800" b="1" u="sng" dirty="0" smtClean="0">
                <a:solidFill>
                  <a:srgbClr val="FF0000"/>
                </a:solidFill>
              </a:rPr>
              <a:t>新規作成時・変更時・要介護認定更新時・区分変更時に実施すること。</a:t>
            </a:r>
            <a:endParaRPr lang="en-US" altLang="ja-JP" sz="1800" b="1" u="sng" dirty="0" smtClean="0">
              <a:solidFill>
                <a:srgbClr val="FF0000"/>
              </a:solidFill>
            </a:endParaRPr>
          </a:p>
          <a:p>
            <a:pPr marL="0" indent="0">
              <a:buNone/>
            </a:pPr>
            <a:r>
              <a:rPr lang="ja-JP" altLang="en-US" sz="1800" dirty="0" smtClean="0"/>
              <a:t>☆利用者の</a:t>
            </a:r>
            <a:r>
              <a:rPr lang="ja-JP" altLang="en-US" sz="1800" b="1" u="sng" dirty="0" smtClean="0">
                <a:solidFill>
                  <a:srgbClr val="FF0000"/>
                </a:solidFill>
              </a:rPr>
              <a:t>居宅を訪問</a:t>
            </a:r>
            <a:r>
              <a:rPr lang="ja-JP" altLang="en-US" sz="1800" dirty="0" smtClean="0"/>
              <a:t>し、利用者及びその家族にアセスメントを実施すること。</a:t>
            </a:r>
            <a:endParaRPr lang="en-US" altLang="ja-JP" sz="1800" dirty="0" smtClean="0"/>
          </a:p>
          <a:p>
            <a:pPr marL="0" indent="0">
              <a:buNone/>
            </a:pPr>
            <a:r>
              <a:rPr lang="ja-JP" altLang="en-US" sz="1800" dirty="0" smtClean="0"/>
              <a:t>☆</a:t>
            </a:r>
            <a:r>
              <a:rPr lang="ja-JP" altLang="en-US" sz="1800" b="1" u="sng" dirty="0" smtClean="0">
                <a:solidFill>
                  <a:srgbClr val="FF0000"/>
                </a:solidFill>
              </a:rPr>
              <a:t>課題分析標準項目（２３項目）すべて</a:t>
            </a:r>
            <a:r>
              <a:rPr lang="ja-JP" altLang="en-US" sz="1800" dirty="0" smtClean="0"/>
              <a:t>について分析し、記録すること。</a:t>
            </a:r>
            <a:endParaRPr lang="en-US" altLang="ja-JP" sz="1800" dirty="0" smtClean="0"/>
          </a:p>
          <a:p>
            <a:pPr marL="0" indent="0">
              <a:buNone/>
            </a:pPr>
            <a:r>
              <a:rPr lang="ja-JP" altLang="en-US" sz="1800" dirty="0" smtClean="0"/>
              <a:t>☆利用者が自立した日常生活を営むことができるよう支援する上で解決すべき課題を把握すること。</a:t>
            </a:r>
            <a:endParaRPr lang="en-US" altLang="ja-JP" sz="1800" dirty="0" smtClean="0"/>
          </a:p>
        </p:txBody>
      </p:sp>
      <p:sp>
        <p:nvSpPr>
          <p:cNvPr id="7" name="コンテンツ プレースホルダー 4"/>
          <p:cNvSpPr txBox="1">
            <a:spLocks/>
          </p:cNvSpPr>
          <p:nvPr/>
        </p:nvSpPr>
        <p:spPr>
          <a:xfrm>
            <a:off x="337649" y="4300418"/>
            <a:ext cx="8496944" cy="2416213"/>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2000" b="1" dirty="0" smtClean="0"/>
          </a:p>
          <a:p>
            <a:pPr marL="0" indent="0">
              <a:buNone/>
            </a:pPr>
            <a:endParaRPr lang="en-US" altLang="ja-JP" sz="1800" b="1" dirty="0" smtClean="0"/>
          </a:p>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1800" b="1" dirty="0" smtClean="0"/>
              <a:t>☆</a:t>
            </a:r>
            <a:r>
              <a:rPr lang="ja-JP" altLang="en-US" sz="1800" dirty="0" smtClean="0"/>
              <a:t>モニタリングに当たっては、居宅サービス計画作成後も、少なくとも１月に１回は利用者の</a:t>
            </a:r>
            <a:r>
              <a:rPr lang="ja-JP" altLang="en-US" sz="1800" b="1" dirty="0" smtClean="0">
                <a:solidFill>
                  <a:srgbClr val="FF0000"/>
                </a:solidFill>
              </a:rPr>
              <a:t>居宅で面接</a:t>
            </a:r>
            <a:r>
              <a:rPr lang="ja-JP" altLang="en-US" sz="1800" dirty="0" smtClean="0"/>
              <a:t>を行い、利用者の解決すべき課題に変化がないかどうか把握し、解決すべき課題の変化が認められる場合、必要に応じて居宅サービス計画の変更等が必要となる。</a:t>
            </a:r>
            <a:endParaRPr lang="en-US" altLang="ja-JP" sz="1800" dirty="0" smtClean="0"/>
          </a:p>
          <a:p>
            <a:pPr marL="0" indent="0">
              <a:buNone/>
            </a:pPr>
            <a:r>
              <a:rPr lang="en-US" altLang="ja-JP" sz="1800" b="1" dirty="0">
                <a:solidFill>
                  <a:srgbClr val="FF0000"/>
                </a:solidFill>
              </a:rPr>
              <a:t>※</a:t>
            </a:r>
            <a:r>
              <a:rPr lang="ja-JP" altLang="en-US" sz="1800" b="1" dirty="0">
                <a:solidFill>
                  <a:srgbClr val="FF0000"/>
                </a:solidFill>
              </a:rPr>
              <a:t>「新型コロナウイルス感染症に係る介護サービス事業所の人員基準等の臨時的な取扱いについて</a:t>
            </a:r>
            <a:r>
              <a:rPr lang="ja-JP" altLang="en-US" sz="1800" b="1" dirty="0" smtClean="0">
                <a:solidFill>
                  <a:srgbClr val="FF0000"/>
                </a:solidFill>
              </a:rPr>
              <a:t>」も参考に対応してください。</a:t>
            </a:r>
            <a:endParaRPr lang="en-US" altLang="ja-JP" sz="1800" b="1" dirty="0">
              <a:solidFill>
                <a:srgbClr val="FF0000"/>
              </a:solidFill>
            </a:endParaRPr>
          </a:p>
          <a:p>
            <a:pPr marL="0" indent="0">
              <a:buNone/>
            </a:pPr>
            <a:r>
              <a:rPr lang="ja-JP" altLang="en-US" sz="2000" b="1" dirty="0" smtClean="0"/>
              <a:t>　</a:t>
            </a:r>
            <a:endParaRPr lang="en-US" altLang="ja-JP" sz="2000" b="1" dirty="0" smtClean="0"/>
          </a:p>
          <a:p>
            <a:pPr marL="0" indent="0">
              <a:buNone/>
            </a:pPr>
            <a:endParaRPr lang="en-US" altLang="ja-JP" sz="2000" b="1" dirty="0" smtClean="0"/>
          </a:p>
        </p:txBody>
      </p:sp>
      <p:sp>
        <p:nvSpPr>
          <p:cNvPr id="8" name="下矢印 7"/>
          <p:cNvSpPr/>
          <p:nvPr/>
        </p:nvSpPr>
        <p:spPr>
          <a:xfrm>
            <a:off x="3995936" y="3774721"/>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4736520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en-US" altLang="ja-JP" sz="4000" b="1" dirty="0" smtClean="0"/>
              <a:t>1</a:t>
            </a:r>
            <a:r>
              <a:rPr lang="ja-JP" altLang="en-US" sz="4000" b="1" dirty="0" smtClean="0"/>
              <a:t>　主な指導事項</a:t>
            </a:r>
            <a:r>
              <a:rPr lang="ja-JP" altLang="en-US" sz="4000" b="1" dirty="0"/>
              <a:t>㉘</a:t>
            </a:r>
            <a:r>
              <a:rPr lang="en-US" altLang="ja-JP" sz="4000" b="1" dirty="0" smtClean="0"/>
              <a:t/>
            </a:r>
            <a:br>
              <a:rPr lang="en-US" altLang="ja-JP" sz="4000" b="1" dirty="0" smtClean="0"/>
            </a:br>
            <a:r>
              <a:rPr lang="ja-JP" altLang="en-US" sz="2800" b="1" dirty="0" smtClean="0"/>
              <a:t>（居宅介護支援－サービス担当者会議）</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32</a:t>
            </a:fld>
            <a:endParaRPr kumimoji="1" lang="ja-JP" altLang="en-US" dirty="0"/>
          </a:p>
        </p:txBody>
      </p:sp>
      <p:sp>
        <p:nvSpPr>
          <p:cNvPr id="6" name="コンテンツ プレースホルダー 4"/>
          <p:cNvSpPr txBox="1">
            <a:spLocks/>
          </p:cNvSpPr>
          <p:nvPr/>
        </p:nvSpPr>
        <p:spPr>
          <a:xfrm>
            <a:off x="320611" y="1052735"/>
            <a:ext cx="8496944" cy="2126437"/>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1800" b="1" dirty="0" smtClean="0"/>
          </a:p>
          <a:p>
            <a:pPr marL="0" indent="0">
              <a:buNone/>
            </a:pPr>
            <a:r>
              <a:rPr lang="en-US" altLang="ja-JP" sz="2400" b="1" dirty="0" smtClean="0"/>
              <a:t>【</a:t>
            </a:r>
            <a:r>
              <a:rPr lang="zh-TW" altLang="en-US" sz="2400" b="1" dirty="0" smtClean="0"/>
              <a:t>基準等（要旨）</a:t>
            </a:r>
            <a:r>
              <a:rPr lang="en-US" altLang="ja-JP" sz="2400" b="1" dirty="0" smtClean="0"/>
              <a:t>】</a:t>
            </a:r>
          </a:p>
          <a:p>
            <a:pPr marL="0" indent="0">
              <a:buNone/>
            </a:pPr>
            <a:r>
              <a:rPr lang="ja-JP" altLang="en-US" sz="1800" dirty="0" smtClean="0"/>
              <a:t>☆居宅サービス計画の</a:t>
            </a:r>
            <a:r>
              <a:rPr lang="ja-JP" altLang="en-US" sz="1800" b="1" u="sng" dirty="0" smtClean="0">
                <a:solidFill>
                  <a:srgbClr val="FF0000"/>
                </a:solidFill>
              </a:rPr>
              <a:t>新規作成時・変更時・要介護認定の更新時・区分変更時</a:t>
            </a:r>
            <a:r>
              <a:rPr lang="ja-JP" altLang="en-US" sz="1800" dirty="0" smtClean="0"/>
              <a:t>に必ず開催し、記録すること。</a:t>
            </a:r>
            <a:endParaRPr lang="en-US" altLang="ja-JP" sz="1800" dirty="0" smtClean="0"/>
          </a:p>
          <a:p>
            <a:pPr marL="0" indent="0">
              <a:buNone/>
            </a:pPr>
            <a:r>
              <a:rPr lang="ja-JP" altLang="en-US" sz="1800" dirty="0" smtClean="0"/>
              <a:t>☆利用者の状況等に関する情報を担当者と共有するとともに、居宅サービス計画の原案の内容について、</a:t>
            </a:r>
            <a:r>
              <a:rPr lang="ja-JP" altLang="en-US" sz="1800" b="1" u="sng" dirty="0" smtClean="0">
                <a:solidFill>
                  <a:srgbClr val="FF0000"/>
                </a:solidFill>
              </a:rPr>
              <a:t>担当者から専門な見地からの意見を求めること</a:t>
            </a:r>
            <a:r>
              <a:rPr lang="ja-JP" altLang="en-US" sz="1800" dirty="0" smtClean="0"/>
              <a:t>。</a:t>
            </a:r>
            <a:endParaRPr lang="en-US" altLang="ja-JP" sz="1800" dirty="0" smtClean="0"/>
          </a:p>
          <a:p>
            <a:pPr marL="0" indent="0">
              <a:buNone/>
            </a:pPr>
            <a:endParaRPr lang="en-US" altLang="ja-JP" sz="1800" b="1" dirty="0" smtClean="0"/>
          </a:p>
        </p:txBody>
      </p:sp>
      <p:sp>
        <p:nvSpPr>
          <p:cNvPr id="7" name="コンテンツ プレースホルダー 4"/>
          <p:cNvSpPr txBox="1">
            <a:spLocks/>
          </p:cNvSpPr>
          <p:nvPr/>
        </p:nvSpPr>
        <p:spPr>
          <a:xfrm>
            <a:off x="337649" y="3754344"/>
            <a:ext cx="8496944" cy="2962288"/>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2000" b="1" dirty="0" smtClean="0"/>
          </a:p>
          <a:p>
            <a:pPr marL="0" indent="0">
              <a:buNone/>
            </a:pPr>
            <a:endParaRPr lang="en-US" altLang="ja-JP" sz="1800" b="1" dirty="0" smtClean="0"/>
          </a:p>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1800" b="1" dirty="0" smtClean="0"/>
              <a:t>☆</a:t>
            </a:r>
            <a:r>
              <a:rPr lang="ja-JP" altLang="en-US" sz="1800" dirty="0" smtClean="0"/>
              <a:t>サービス担当者会議の記録において、開催日時・開催場所・参加者の氏名・事業所名・職種・各参加者からの意見等を</a:t>
            </a:r>
            <a:r>
              <a:rPr lang="ja-JP" altLang="en-US" sz="1800" b="1" u="sng" dirty="0" smtClean="0">
                <a:solidFill>
                  <a:srgbClr val="FF0000"/>
                </a:solidFill>
              </a:rPr>
              <a:t>明記</a:t>
            </a:r>
            <a:r>
              <a:rPr lang="ja-JP" altLang="en-US" sz="1800" dirty="0" smtClean="0"/>
              <a:t>しておくこと。</a:t>
            </a:r>
            <a:endParaRPr lang="en-US" altLang="ja-JP" sz="1800" dirty="0" smtClean="0"/>
          </a:p>
          <a:p>
            <a:pPr marL="0" indent="0">
              <a:buNone/>
            </a:pPr>
            <a:r>
              <a:rPr lang="ja-JP" altLang="en-US" sz="1800" dirty="0" smtClean="0"/>
              <a:t>☆やむを得ずサービス担当者会議を開催できない場合や、やむを得ずサービス担当者会議に出席できない場合は、その理由を明確</a:t>
            </a:r>
            <a:r>
              <a:rPr lang="ja-JP" altLang="en-US" sz="1800" dirty="0"/>
              <a:t>に</a:t>
            </a:r>
            <a:r>
              <a:rPr lang="ja-JP" altLang="en-US" sz="1800" dirty="0" smtClean="0"/>
              <a:t>した上で、照会を行い、日時や手段、内容等を記録し、</a:t>
            </a:r>
            <a:r>
              <a:rPr lang="ja-JP" altLang="en-US" sz="1800" b="1" u="sng" dirty="0" smtClean="0">
                <a:solidFill>
                  <a:srgbClr val="FF0000"/>
                </a:solidFill>
              </a:rPr>
              <a:t>全ての担当者間でその情報を共有</a:t>
            </a:r>
            <a:r>
              <a:rPr lang="ja-JP" altLang="en-US" sz="1800" dirty="0" smtClean="0"/>
              <a:t>すること。</a:t>
            </a:r>
            <a:endParaRPr lang="en-US" altLang="ja-JP" sz="1800" dirty="0" smtClean="0"/>
          </a:p>
          <a:p>
            <a:pPr marL="0" indent="0">
              <a:buNone/>
            </a:pPr>
            <a:r>
              <a:rPr lang="en-US" altLang="ja-JP" sz="1800" b="1" dirty="0" smtClean="0">
                <a:solidFill>
                  <a:srgbClr val="FF0000"/>
                </a:solidFill>
              </a:rPr>
              <a:t>※</a:t>
            </a:r>
            <a:r>
              <a:rPr lang="ja-JP" altLang="en-US" sz="1800" b="1" dirty="0">
                <a:solidFill>
                  <a:srgbClr val="FF0000"/>
                </a:solidFill>
              </a:rPr>
              <a:t>「新型コロナウイルス感染症に係る介護サービス事業所の人員基準等の臨時的な取扱いについて</a:t>
            </a:r>
            <a:r>
              <a:rPr lang="ja-JP" altLang="en-US" sz="1800" b="1" dirty="0" smtClean="0">
                <a:solidFill>
                  <a:srgbClr val="FF0000"/>
                </a:solidFill>
              </a:rPr>
              <a:t>」も参考に対応してください。</a:t>
            </a:r>
            <a:endParaRPr lang="en-US" altLang="ja-JP" sz="1800" b="1" dirty="0">
              <a:solidFill>
                <a:srgbClr val="FF0000"/>
              </a:solidFill>
            </a:endParaRPr>
          </a:p>
          <a:p>
            <a:pPr marL="0" indent="0">
              <a:buNone/>
            </a:pPr>
            <a:r>
              <a:rPr lang="ja-JP" altLang="en-US" sz="2000" b="1" dirty="0" smtClean="0"/>
              <a:t>　</a:t>
            </a:r>
            <a:endParaRPr lang="en-US" altLang="ja-JP" sz="2000" b="1" dirty="0" smtClean="0"/>
          </a:p>
          <a:p>
            <a:pPr marL="0" indent="0">
              <a:buNone/>
            </a:pPr>
            <a:endParaRPr lang="en-US" altLang="ja-JP" sz="2000" b="1" dirty="0" smtClean="0"/>
          </a:p>
        </p:txBody>
      </p:sp>
      <p:sp>
        <p:nvSpPr>
          <p:cNvPr id="8" name="下矢印 7"/>
          <p:cNvSpPr/>
          <p:nvPr/>
        </p:nvSpPr>
        <p:spPr>
          <a:xfrm>
            <a:off x="4067944" y="3203909"/>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22998481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79513" y="71414"/>
            <a:ext cx="8640960" cy="1112838"/>
          </a:xfrm>
        </p:spPr>
        <p:txBody>
          <a:bodyPr>
            <a:noAutofit/>
          </a:bodyPr>
          <a:lstStyle/>
          <a:p>
            <a:r>
              <a:rPr lang="ja-JP" altLang="en-US" b="1" dirty="0" smtClean="0"/>
              <a:t>　</a:t>
            </a:r>
            <a:r>
              <a:rPr lang="en-US" altLang="ja-JP" sz="4000" b="1" dirty="0" smtClean="0"/>
              <a:t>1</a:t>
            </a:r>
            <a:r>
              <a:rPr lang="ja-JP" altLang="en-US" sz="4000" b="1" dirty="0" smtClean="0"/>
              <a:t>　主な指導事項</a:t>
            </a:r>
            <a:r>
              <a:rPr lang="ja-JP" altLang="en-US" sz="4000" b="1" dirty="0"/>
              <a:t>㉙</a:t>
            </a:r>
            <a:r>
              <a:rPr lang="en-US" altLang="ja-JP" sz="4000" b="1" dirty="0"/>
              <a:t/>
            </a:r>
            <a:br>
              <a:rPr lang="en-US" altLang="ja-JP" sz="4000" b="1" dirty="0"/>
            </a:br>
            <a:r>
              <a:rPr lang="ja-JP" altLang="en-US" sz="2800" b="1" dirty="0" smtClean="0"/>
              <a:t>（居宅介護支援－総合的な計画の作成）</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33</a:t>
            </a:fld>
            <a:endParaRPr kumimoji="1" lang="ja-JP" altLang="en-US" dirty="0"/>
          </a:p>
        </p:txBody>
      </p:sp>
      <p:sp>
        <p:nvSpPr>
          <p:cNvPr id="6" name="コンテンツ プレースホルダー 4"/>
          <p:cNvSpPr txBox="1">
            <a:spLocks/>
          </p:cNvSpPr>
          <p:nvPr/>
        </p:nvSpPr>
        <p:spPr>
          <a:xfrm>
            <a:off x="320611" y="1160889"/>
            <a:ext cx="8496944" cy="2390486"/>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p>
          <a:p>
            <a:pPr marL="0" indent="0">
              <a:buNone/>
            </a:pPr>
            <a:r>
              <a:rPr lang="ja-JP" altLang="en-US" sz="1800" b="1" dirty="0"/>
              <a:t>☆介護支援専門員は、居宅サービス計画の作成に当たっては、利用者の日常生活全般を支援する観点から、介護給付等対象サービス以外の保険医療サービス又は福祉サービス、当該地域の住民による自発的な活動によるサービス等の利用も含めて居宅サービス計画上に位置付けるよう</a:t>
            </a:r>
            <a:r>
              <a:rPr lang="ja-JP" altLang="en-US" sz="1800" b="1" dirty="0" smtClean="0"/>
              <a:t>努めること。</a:t>
            </a:r>
            <a:endParaRPr lang="en-US" altLang="ja-JP" sz="1800" b="1" dirty="0" smtClean="0"/>
          </a:p>
        </p:txBody>
      </p:sp>
      <p:sp>
        <p:nvSpPr>
          <p:cNvPr id="7" name="コンテンツ プレースホルダー 4"/>
          <p:cNvSpPr txBox="1">
            <a:spLocks/>
          </p:cNvSpPr>
          <p:nvPr/>
        </p:nvSpPr>
        <p:spPr>
          <a:xfrm>
            <a:off x="320611" y="4293096"/>
            <a:ext cx="8496944" cy="2194229"/>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1800" b="1" dirty="0" smtClean="0"/>
              <a:t>☆家族や親族等による介護、保健所又は</a:t>
            </a:r>
            <a:r>
              <a:rPr lang="ja-JP" altLang="en-US" sz="1800" b="1" dirty="0"/>
              <a:t>保健</a:t>
            </a:r>
            <a:r>
              <a:rPr lang="ja-JP" altLang="en-US" sz="1800" b="1" dirty="0" smtClean="0"/>
              <a:t>センターなどによる保健指導、配食サービスなどの市町村や</a:t>
            </a:r>
            <a:r>
              <a:rPr lang="en-US" altLang="ja-JP" sz="1800" b="1" dirty="0" smtClean="0"/>
              <a:t>NPO</a:t>
            </a:r>
            <a:r>
              <a:rPr lang="ja-JP" altLang="en-US" sz="1800" b="1" dirty="0" smtClean="0"/>
              <a:t>などによるサービス、近隣住民や民生委員などによる見守りの状況、有料老人ホームなどの施設職員の見守りなど、利用者の支援にかかわる様々な機関や個人との連携が必要であり、これらの情報を</a:t>
            </a:r>
            <a:r>
              <a:rPr lang="ja-JP" altLang="en-US" sz="1800" b="1" u="sng" dirty="0" smtClean="0">
                <a:solidFill>
                  <a:srgbClr val="FF0000"/>
                </a:solidFill>
              </a:rPr>
              <a:t>総合的に把握し、居宅サービス計画に位置付けるように努めること。</a:t>
            </a:r>
            <a:endParaRPr lang="en-US" altLang="ja-JP" sz="1800" b="1" u="sng" dirty="0" smtClean="0">
              <a:solidFill>
                <a:srgbClr val="FF0000"/>
              </a:solidFill>
            </a:endParaRPr>
          </a:p>
        </p:txBody>
      </p:sp>
      <p:sp>
        <p:nvSpPr>
          <p:cNvPr id="8" name="下矢印 7"/>
          <p:cNvSpPr/>
          <p:nvPr/>
        </p:nvSpPr>
        <p:spPr>
          <a:xfrm>
            <a:off x="4029023" y="3687193"/>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96544549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79513" y="71414"/>
            <a:ext cx="8640960" cy="1112838"/>
          </a:xfrm>
        </p:spPr>
        <p:txBody>
          <a:bodyPr>
            <a:noAutofit/>
          </a:bodyPr>
          <a:lstStyle/>
          <a:p>
            <a:r>
              <a:rPr lang="ja-JP" altLang="en-US" b="1" dirty="0" smtClean="0"/>
              <a:t>　</a:t>
            </a:r>
            <a:r>
              <a:rPr lang="en-US" altLang="ja-JP" sz="4000" b="1" dirty="0" smtClean="0"/>
              <a:t>1</a:t>
            </a:r>
            <a:r>
              <a:rPr lang="ja-JP" altLang="en-US" sz="4000" b="1" dirty="0" smtClean="0"/>
              <a:t>　主な指導事項</a:t>
            </a:r>
            <a:r>
              <a:rPr lang="ja-JP" altLang="en-US" sz="4000" b="1" dirty="0"/>
              <a:t>㉚</a:t>
            </a:r>
            <a:r>
              <a:rPr lang="en-US" altLang="ja-JP" sz="4000" b="1" dirty="0"/>
              <a:t/>
            </a:r>
            <a:br>
              <a:rPr lang="en-US" altLang="ja-JP" sz="4000" b="1" dirty="0"/>
            </a:br>
            <a:r>
              <a:rPr lang="ja-JP" altLang="en-US" sz="2800" b="1" dirty="0" smtClean="0"/>
              <a:t>（居宅介護支援－居宅サービス計画の作成・交付）</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34</a:t>
            </a:fld>
            <a:endParaRPr kumimoji="1" lang="ja-JP" altLang="en-US" dirty="0"/>
          </a:p>
        </p:txBody>
      </p:sp>
      <p:sp>
        <p:nvSpPr>
          <p:cNvPr id="6" name="コンテンツ プレースホルダー 4"/>
          <p:cNvSpPr txBox="1">
            <a:spLocks/>
          </p:cNvSpPr>
          <p:nvPr/>
        </p:nvSpPr>
        <p:spPr>
          <a:xfrm>
            <a:off x="320611" y="1354387"/>
            <a:ext cx="8496944" cy="2904761"/>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p>
          <a:p>
            <a:pPr marL="0" indent="0">
              <a:buNone/>
            </a:pPr>
            <a:r>
              <a:rPr lang="ja-JP" altLang="en-US" sz="1800" dirty="0" smtClean="0"/>
              <a:t>☆利用者及びその家族の生活に対する意向、総合的な援助方針、生活全般の解決すべき課題、提供されるサービスの目標及びその達成時期、サービスの種類、内容及び利用料並びにサービスを提供する上での留意事項等を記載した居宅サービス計画の原案を作成すること。</a:t>
            </a:r>
            <a:endParaRPr lang="en-US" altLang="ja-JP" sz="1800" dirty="0" smtClean="0"/>
          </a:p>
          <a:p>
            <a:pPr marL="0" indent="0">
              <a:buNone/>
            </a:pPr>
            <a:r>
              <a:rPr lang="ja-JP" altLang="en-US" sz="1800" dirty="0" smtClean="0"/>
              <a:t>☆居宅サービス計画を作成した際には、当該居宅サービス計画を</a:t>
            </a:r>
            <a:r>
              <a:rPr lang="ja-JP" altLang="en-US" sz="1800" b="1" u="sng" dirty="0" smtClean="0">
                <a:solidFill>
                  <a:srgbClr val="FF0000"/>
                </a:solidFill>
              </a:rPr>
              <a:t>利用者及び担当者に交付すること。</a:t>
            </a:r>
            <a:endParaRPr lang="en-US" altLang="ja-JP" sz="1800" b="1" u="sng" dirty="0">
              <a:solidFill>
                <a:srgbClr val="FF0000"/>
              </a:solidFill>
            </a:endParaRPr>
          </a:p>
          <a:p>
            <a:pPr marL="0" indent="0">
              <a:buNone/>
            </a:pPr>
            <a:r>
              <a:rPr lang="ja-JP" altLang="en-US" sz="1800" b="1" dirty="0"/>
              <a:t>☆</a:t>
            </a:r>
            <a:r>
              <a:rPr lang="ja-JP" altLang="en-US" sz="1800" dirty="0"/>
              <a:t>また、居宅サービス計画に位置付けた事業所に対し、</a:t>
            </a:r>
            <a:r>
              <a:rPr lang="ja-JP" altLang="en-US" sz="1800" b="1" u="sng" dirty="0">
                <a:solidFill>
                  <a:srgbClr val="FF0000"/>
                </a:solidFill>
              </a:rPr>
              <a:t>個別サービス計画の提出</a:t>
            </a:r>
            <a:r>
              <a:rPr lang="ja-JP" altLang="en-US" sz="1800" dirty="0"/>
              <a:t>を求め、居宅介護支援事業所で保管すること。</a:t>
            </a:r>
            <a:endParaRPr lang="en-US" altLang="ja-JP" sz="1800" dirty="0"/>
          </a:p>
          <a:p>
            <a:pPr marL="0" indent="0">
              <a:buNone/>
            </a:pPr>
            <a:endParaRPr lang="en-US" altLang="ja-JP" sz="1800" u="sng" dirty="0" smtClean="0">
              <a:solidFill>
                <a:srgbClr val="FF0000"/>
              </a:solidFill>
            </a:endParaRPr>
          </a:p>
        </p:txBody>
      </p:sp>
      <p:sp>
        <p:nvSpPr>
          <p:cNvPr id="7" name="コンテンツ プレースホルダー 4"/>
          <p:cNvSpPr txBox="1">
            <a:spLocks/>
          </p:cNvSpPr>
          <p:nvPr/>
        </p:nvSpPr>
        <p:spPr>
          <a:xfrm>
            <a:off x="213793" y="4838970"/>
            <a:ext cx="8496944" cy="1883299"/>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1800" dirty="0" smtClean="0"/>
              <a:t>☆居宅サービス計画における短期目標は、解決すべき課題及び長期目標に段階的に対応し、解決に結びつけるものとし、長期、短期目標ともわかりやすい具体的な表現とすること。</a:t>
            </a:r>
            <a:endParaRPr lang="en-US" altLang="ja-JP" sz="1800" dirty="0" smtClean="0"/>
          </a:p>
          <a:p>
            <a:pPr marL="0" indent="0">
              <a:buNone/>
            </a:pPr>
            <a:r>
              <a:rPr lang="ja-JP" altLang="en-US" sz="1800" dirty="0" smtClean="0"/>
              <a:t>☆居宅サービス計画を交付した日を明確にすること。</a:t>
            </a:r>
            <a:endParaRPr lang="en-US" altLang="ja-JP" sz="2000" dirty="0" smtClean="0"/>
          </a:p>
        </p:txBody>
      </p:sp>
      <p:sp>
        <p:nvSpPr>
          <p:cNvPr id="8" name="下矢印 7"/>
          <p:cNvSpPr/>
          <p:nvPr/>
        </p:nvSpPr>
        <p:spPr>
          <a:xfrm>
            <a:off x="4029023" y="4286211"/>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7479047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en-US" altLang="ja-JP" sz="4000" b="1" dirty="0" smtClean="0"/>
              <a:t>1</a:t>
            </a:r>
            <a:r>
              <a:rPr lang="ja-JP" altLang="en-US" sz="4000" b="1" dirty="0" smtClean="0"/>
              <a:t>　主な指導事項</a:t>
            </a:r>
            <a:r>
              <a:rPr lang="ja-JP" altLang="en-US" sz="4000" b="1" dirty="0"/>
              <a:t>㉛</a:t>
            </a:r>
            <a:r>
              <a:rPr lang="en-US" altLang="ja-JP" sz="4000" b="1" dirty="0" smtClean="0"/>
              <a:t/>
            </a:r>
            <a:br>
              <a:rPr lang="en-US" altLang="ja-JP" sz="4000" b="1" dirty="0" smtClean="0"/>
            </a:br>
            <a:r>
              <a:rPr lang="ja-JP" altLang="en-US" sz="2800" b="1" dirty="0" smtClean="0"/>
              <a:t>（居宅介護支援</a:t>
            </a:r>
            <a:r>
              <a:rPr lang="ja-JP" altLang="en-US" sz="2800" b="1" dirty="0"/>
              <a:t>運営基準－ </a:t>
            </a:r>
            <a:r>
              <a:rPr lang="ja-JP" altLang="en-US" sz="2800" b="1" dirty="0" smtClean="0"/>
              <a:t>モニタリング）</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35</a:t>
            </a:fld>
            <a:endParaRPr kumimoji="1" lang="ja-JP" altLang="en-US" dirty="0"/>
          </a:p>
        </p:txBody>
      </p:sp>
      <p:sp>
        <p:nvSpPr>
          <p:cNvPr id="6" name="コンテンツ プレースホルダー 4"/>
          <p:cNvSpPr txBox="1">
            <a:spLocks/>
          </p:cNvSpPr>
          <p:nvPr/>
        </p:nvSpPr>
        <p:spPr>
          <a:xfrm>
            <a:off x="337649" y="1103208"/>
            <a:ext cx="8496944" cy="2565732"/>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p>
          <a:p>
            <a:pPr marL="0" indent="0">
              <a:buNone/>
            </a:pPr>
            <a:r>
              <a:rPr lang="ja-JP" altLang="en-US" sz="2000" dirty="0" smtClean="0"/>
              <a:t>利用者及び家族、指定居宅サービス事業者等との連絡を継続的に行うこととし、特段の事情のない限り次に定めるところにより行うこと。</a:t>
            </a:r>
            <a:endParaRPr lang="en-US" altLang="ja-JP" sz="2000" dirty="0" smtClean="0"/>
          </a:p>
          <a:p>
            <a:pPr marL="0" indent="0">
              <a:buNone/>
            </a:pPr>
            <a:r>
              <a:rPr lang="ja-JP" altLang="en-US" sz="2000" dirty="0" smtClean="0"/>
              <a:t>☆</a:t>
            </a:r>
            <a:r>
              <a:rPr lang="ja-JP" altLang="en-US" sz="2000" b="1" u="sng" dirty="0" smtClean="0">
                <a:solidFill>
                  <a:srgbClr val="FF0000"/>
                </a:solidFill>
              </a:rPr>
              <a:t>少なくとも一月に一回</a:t>
            </a:r>
            <a:r>
              <a:rPr lang="ja-JP" altLang="en-US" sz="2000" dirty="0" smtClean="0"/>
              <a:t>、利用者の居宅を</a:t>
            </a:r>
            <a:r>
              <a:rPr lang="ja-JP" altLang="en-US" sz="2000" b="1" u="sng" dirty="0" smtClean="0">
                <a:solidFill>
                  <a:srgbClr val="FF0000"/>
                </a:solidFill>
              </a:rPr>
              <a:t>訪問</a:t>
            </a:r>
            <a:r>
              <a:rPr lang="ja-JP" altLang="en-US" sz="2000" dirty="0" smtClean="0"/>
              <a:t>し、利用者に面接する</a:t>
            </a:r>
            <a:r>
              <a:rPr lang="ja-JP" altLang="en-US" sz="2000" dirty="0"/>
              <a:t>　</a:t>
            </a:r>
            <a:r>
              <a:rPr lang="ja-JP" altLang="en-US" sz="2000" dirty="0" smtClean="0"/>
              <a:t>　　こと。</a:t>
            </a:r>
            <a:endParaRPr lang="en-US" altLang="ja-JP" sz="2000" dirty="0" smtClean="0"/>
          </a:p>
          <a:p>
            <a:pPr marL="0" indent="0">
              <a:buNone/>
            </a:pPr>
            <a:r>
              <a:rPr lang="ja-JP" altLang="en-US" sz="2000" dirty="0" smtClean="0"/>
              <a:t>☆</a:t>
            </a:r>
            <a:r>
              <a:rPr lang="ja-JP" altLang="en-US" sz="2000" b="1" u="sng" dirty="0" smtClean="0">
                <a:solidFill>
                  <a:srgbClr val="FF0000"/>
                </a:solidFill>
              </a:rPr>
              <a:t>少なくとも一月に一回</a:t>
            </a:r>
            <a:r>
              <a:rPr lang="ja-JP" altLang="en-US" sz="2000" dirty="0" smtClean="0"/>
              <a:t>、モニタリングの</a:t>
            </a:r>
            <a:r>
              <a:rPr lang="ja-JP" altLang="en-US" sz="2000" b="1" u="sng" dirty="0" smtClean="0">
                <a:solidFill>
                  <a:srgbClr val="FF0000"/>
                </a:solidFill>
              </a:rPr>
              <a:t>結果を記録すること</a:t>
            </a:r>
            <a:r>
              <a:rPr lang="ja-JP" altLang="en-US" sz="2000" b="1" dirty="0" smtClean="0"/>
              <a:t>。</a:t>
            </a:r>
            <a:endParaRPr lang="en-US" altLang="ja-JP" sz="2000" b="1" dirty="0" smtClean="0"/>
          </a:p>
        </p:txBody>
      </p:sp>
      <p:sp>
        <p:nvSpPr>
          <p:cNvPr id="7" name="コンテンツ プレースホルダー 4"/>
          <p:cNvSpPr txBox="1">
            <a:spLocks/>
          </p:cNvSpPr>
          <p:nvPr/>
        </p:nvSpPr>
        <p:spPr>
          <a:xfrm>
            <a:off x="337649" y="4183176"/>
            <a:ext cx="8496944" cy="2533456"/>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2000" b="1" dirty="0" smtClean="0"/>
          </a:p>
          <a:p>
            <a:pPr marL="0" indent="0">
              <a:buNone/>
            </a:pPr>
            <a:endParaRPr lang="en-US" altLang="ja-JP" sz="1800" b="1" dirty="0" smtClean="0"/>
          </a:p>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2000" b="1" dirty="0" smtClean="0"/>
              <a:t>☆</a:t>
            </a:r>
            <a:r>
              <a:rPr lang="ja-JP" altLang="en-US" sz="2000" dirty="0" smtClean="0"/>
              <a:t>モニタリングに当たっては、居宅サービス計画作成後も、少なくとも一月に一回は利用者の居宅で面接を行い、利用者の解決すべき課題に変化がないかどうか把握し、解決すべき課題の変化が認められる場合、必要に応じて居宅サービス計画の変更等が必要となる。</a:t>
            </a:r>
            <a:endParaRPr lang="en-US" altLang="ja-JP" sz="2000" dirty="0" smtClean="0"/>
          </a:p>
          <a:p>
            <a:pPr marL="0" indent="0">
              <a:buNone/>
            </a:pPr>
            <a:r>
              <a:rPr lang="en-US" altLang="ja-JP" sz="2000" b="1" dirty="0">
                <a:solidFill>
                  <a:srgbClr val="FF0000"/>
                </a:solidFill>
              </a:rPr>
              <a:t>※</a:t>
            </a:r>
            <a:r>
              <a:rPr lang="ja-JP" altLang="en-US" sz="2000" b="1" dirty="0">
                <a:solidFill>
                  <a:srgbClr val="FF0000"/>
                </a:solidFill>
              </a:rPr>
              <a:t>「新型コロナウイルス感染症に係る介護サービス事業所の人員基準等の臨時的な取扱いについて</a:t>
            </a:r>
            <a:r>
              <a:rPr lang="ja-JP" altLang="en-US" sz="2000" b="1" dirty="0" smtClean="0">
                <a:solidFill>
                  <a:srgbClr val="FF0000"/>
                </a:solidFill>
              </a:rPr>
              <a:t>」も参考に対応してください。</a:t>
            </a:r>
            <a:endParaRPr lang="en-US" altLang="ja-JP" sz="2000" b="1" dirty="0">
              <a:solidFill>
                <a:srgbClr val="FF0000"/>
              </a:solidFill>
            </a:endParaRPr>
          </a:p>
          <a:p>
            <a:pPr marL="0" indent="0">
              <a:buNone/>
            </a:pPr>
            <a:r>
              <a:rPr lang="ja-JP" altLang="en-US" sz="2000" b="1" dirty="0" smtClean="0"/>
              <a:t>　</a:t>
            </a:r>
            <a:endParaRPr lang="en-US" altLang="ja-JP" sz="2000" b="1" dirty="0" smtClean="0"/>
          </a:p>
          <a:p>
            <a:pPr marL="0" indent="0">
              <a:buNone/>
            </a:pPr>
            <a:endParaRPr lang="en-US" altLang="ja-JP" sz="2000" b="1" dirty="0" smtClean="0"/>
          </a:p>
        </p:txBody>
      </p:sp>
      <p:sp>
        <p:nvSpPr>
          <p:cNvPr id="8" name="下矢印 7"/>
          <p:cNvSpPr/>
          <p:nvPr/>
        </p:nvSpPr>
        <p:spPr>
          <a:xfrm>
            <a:off x="4029023" y="3637973"/>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15977528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79513" y="71414"/>
            <a:ext cx="8640960" cy="1112838"/>
          </a:xfrm>
        </p:spPr>
        <p:txBody>
          <a:bodyPr>
            <a:noAutofit/>
          </a:bodyPr>
          <a:lstStyle/>
          <a:p>
            <a:r>
              <a:rPr lang="ja-JP" altLang="en-US" b="1" dirty="0" smtClean="0"/>
              <a:t>　</a:t>
            </a:r>
            <a:r>
              <a:rPr lang="en-US" altLang="ja-JP" sz="4000" b="1" dirty="0" smtClean="0"/>
              <a:t>1</a:t>
            </a:r>
            <a:r>
              <a:rPr lang="ja-JP" altLang="en-US" sz="4000" b="1" dirty="0" smtClean="0"/>
              <a:t>　主な指導事項</a:t>
            </a:r>
            <a:r>
              <a:rPr lang="ja-JP" altLang="en-US" sz="4000" b="1" dirty="0"/>
              <a:t>㉜</a:t>
            </a:r>
            <a:r>
              <a:rPr lang="en-US" altLang="ja-JP" sz="4000" b="1" dirty="0"/>
              <a:t/>
            </a:r>
            <a:br>
              <a:rPr lang="en-US" altLang="ja-JP" sz="4000" b="1" dirty="0"/>
            </a:br>
            <a:r>
              <a:rPr lang="ja-JP" altLang="en-US" sz="2800" b="1" dirty="0" smtClean="0"/>
              <a:t>（居宅介護支援－</a:t>
            </a:r>
            <a:r>
              <a:rPr lang="ja-JP" altLang="en-US" sz="2800" b="1" dirty="0"/>
              <a:t>主</a:t>
            </a:r>
            <a:r>
              <a:rPr lang="ja-JP" altLang="en-US" sz="2800" b="1" dirty="0" smtClean="0"/>
              <a:t>治の医師の意見等）</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36</a:t>
            </a:fld>
            <a:endParaRPr kumimoji="1" lang="ja-JP" altLang="en-US" dirty="0"/>
          </a:p>
        </p:txBody>
      </p:sp>
      <p:sp>
        <p:nvSpPr>
          <p:cNvPr id="6" name="コンテンツ プレースホルダー 4"/>
          <p:cNvSpPr txBox="1">
            <a:spLocks/>
          </p:cNvSpPr>
          <p:nvPr/>
        </p:nvSpPr>
        <p:spPr>
          <a:xfrm>
            <a:off x="320611" y="1184252"/>
            <a:ext cx="8496944" cy="3002958"/>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p>
          <a:p>
            <a:pPr marL="0" indent="0">
              <a:buNone/>
            </a:pPr>
            <a:r>
              <a:rPr lang="ja-JP" altLang="en-US" sz="1800" b="1" dirty="0" smtClean="0"/>
              <a:t>☆</a:t>
            </a:r>
            <a:r>
              <a:rPr lang="ja-JP" altLang="en-US" sz="1800" dirty="0" smtClean="0"/>
              <a:t>利用者が訪問看護・通所リハビリテーション等の医療サービスの利用を希望している場合その他必要な場合には、</a:t>
            </a:r>
            <a:r>
              <a:rPr lang="ja-JP" altLang="en-US" sz="1800" b="1" u="sng" dirty="0" smtClean="0">
                <a:solidFill>
                  <a:srgbClr val="FF0000"/>
                </a:solidFill>
              </a:rPr>
              <a:t>利用者の同意を得て主治の医師等の意見を求めること。</a:t>
            </a:r>
            <a:endParaRPr lang="en-US" altLang="ja-JP" sz="1800" b="1" u="sng" dirty="0" smtClean="0">
              <a:solidFill>
                <a:srgbClr val="FF0000"/>
              </a:solidFill>
            </a:endParaRPr>
          </a:p>
          <a:p>
            <a:pPr marL="0" indent="0">
              <a:buNone/>
            </a:pPr>
            <a:r>
              <a:rPr lang="ja-JP" altLang="en-US" sz="1800" dirty="0" smtClean="0"/>
              <a:t>☆居宅サービス計画に訪問看護等の医療サービスを位置付ける場合にあっては、当該医療に係る主治の医師等の指示がある場合に限りこれを行うものとし、医療サービス以外の指定居宅サービス等を位置付ける場合にあっては、当該居宅サービス等に係る主治の医師等の医学的観点から留意事項が示されているときは、当該留意点を尊重してこれを行うこと。</a:t>
            </a:r>
            <a:endParaRPr lang="en-US" altLang="ja-JP" sz="1800" dirty="0" smtClean="0"/>
          </a:p>
        </p:txBody>
      </p:sp>
      <p:sp>
        <p:nvSpPr>
          <p:cNvPr id="7" name="コンテンツ プレースホルダー 4"/>
          <p:cNvSpPr txBox="1">
            <a:spLocks/>
          </p:cNvSpPr>
          <p:nvPr/>
        </p:nvSpPr>
        <p:spPr>
          <a:xfrm>
            <a:off x="275462" y="4767595"/>
            <a:ext cx="8496944" cy="1872208"/>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1800" b="1" dirty="0" smtClean="0"/>
          </a:p>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1800" b="1" dirty="0" smtClean="0"/>
              <a:t>☆</a:t>
            </a:r>
            <a:r>
              <a:rPr lang="ja-JP" altLang="en-US" sz="1800" dirty="0" smtClean="0"/>
              <a:t>医療系のサービスを計画に位置付けるにあたり、主治の医師等の意見を求めていない場合は、その必要性について、</a:t>
            </a:r>
            <a:r>
              <a:rPr lang="ja-JP" altLang="en-US" sz="1800" b="1" u="sng" dirty="0" smtClean="0">
                <a:solidFill>
                  <a:srgbClr val="FF0000"/>
                </a:solidFill>
              </a:rPr>
              <a:t>当該利用者の同意を得て、主治の医師等の指示があることを確認すること。</a:t>
            </a:r>
            <a:endParaRPr lang="en-US" altLang="ja-JP" sz="1800" b="1" u="sng" dirty="0" smtClean="0">
              <a:solidFill>
                <a:srgbClr val="FF0000"/>
              </a:solidFill>
            </a:endParaRPr>
          </a:p>
          <a:p>
            <a:pPr marL="0" indent="0">
              <a:buNone/>
            </a:pPr>
            <a:endParaRPr lang="en-US" altLang="ja-JP" sz="1800" b="1" dirty="0" smtClean="0"/>
          </a:p>
        </p:txBody>
      </p:sp>
      <p:sp>
        <p:nvSpPr>
          <p:cNvPr id="8" name="下矢印 7"/>
          <p:cNvSpPr/>
          <p:nvPr/>
        </p:nvSpPr>
        <p:spPr>
          <a:xfrm>
            <a:off x="4029023" y="4214554"/>
            <a:ext cx="1080120" cy="525697"/>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9547070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79513" y="71414"/>
            <a:ext cx="8640960" cy="1112838"/>
          </a:xfrm>
        </p:spPr>
        <p:txBody>
          <a:bodyPr>
            <a:noAutofit/>
          </a:bodyPr>
          <a:lstStyle/>
          <a:p>
            <a:r>
              <a:rPr lang="ja-JP" altLang="en-US" b="1" dirty="0" smtClean="0"/>
              <a:t>　</a:t>
            </a:r>
            <a:r>
              <a:rPr lang="en-US" altLang="ja-JP" sz="3600" b="1" dirty="0" smtClean="0"/>
              <a:t>1</a:t>
            </a:r>
            <a:r>
              <a:rPr lang="ja-JP" altLang="en-US" sz="3600" b="1" dirty="0" smtClean="0"/>
              <a:t>　主な指導事項㉝</a:t>
            </a:r>
            <a:r>
              <a:rPr lang="en-US" altLang="ja-JP" sz="3600" b="1" dirty="0"/>
              <a:t/>
            </a:r>
            <a:br>
              <a:rPr lang="en-US" altLang="ja-JP" sz="3600" b="1" dirty="0"/>
            </a:br>
            <a:r>
              <a:rPr lang="ja-JP" altLang="en-US" sz="2400" b="1" dirty="0" smtClean="0"/>
              <a:t>（居宅介護支援－運営基準</a:t>
            </a:r>
            <a:r>
              <a:rPr lang="ja-JP" altLang="en-US" sz="2400" b="1" dirty="0"/>
              <a:t>減算</a:t>
            </a:r>
            <a:r>
              <a:rPr lang="ja-JP" altLang="en-US" sz="2400" b="1" dirty="0" smtClean="0"/>
              <a:t>）</a:t>
            </a:r>
            <a:endParaRPr lang="en-US" sz="2400" b="1" dirty="0"/>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2800" b="0" i="0" u="none" strike="noStrike" kern="1200" cap="none" spc="0" normalizeH="0" baseline="0" noProof="0" smtClean="0">
                <a:ln>
                  <a:noFill/>
                </a:ln>
                <a:solidFill>
                  <a:srgbClr val="76DBF4">
                    <a:lumMod val="50000"/>
                  </a:srgbClr>
                </a:solidFill>
                <a:effectLst/>
                <a:uLnTx/>
                <a:uFillTx/>
                <a:latin typeface="Century Gothic" panose="020B0502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1" lang="ja-JP" altLang="en-US" sz="2800" b="0" i="0" u="none" strike="noStrike" kern="1200" cap="none" spc="0" normalizeH="0" baseline="0" noProof="0" dirty="0">
              <a:ln>
                <a:noFill/>
              </a:ln>
              <a:solidFill>
                <a:srgbClr val="76DBF4">
                  <a:lumMod val="50000"/>
                </a:srgbClr>
              </a:solidFill>
              <a:effectLst/>
              <a:uLnTx/>
              <a:uFillTx/>
              <a:latin typeface="Century Gothic" panose="020B0502020202020204"/>
              <a:ea typeface="メイリオ" panose="020B0604030504040204" pitchFamily="50" charset="-128"/>
              <a:cs typeface="+mn-cs"/>
            </a:endParaRPr>
          </a:p>
        </p:txBody>
      </p:sp>
      <p:sp>
        <p:nvSpPr>
          <p:cNvPr id="6" name="コンテンツ プレースホルダー 4"/>
          <p:cNvSpPr txBox="1">
            <a:spLocks/>
          </p:cNvSpPr>
          <p:nvPr/>
        </p:nvSpPr>
        <p:spPr>
          <a:xfrm>
            <a:off x="179513" y="681014"/>
            <a:ext cx="8639508" cy="5988346"/>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600"/>
              </a:spcBef>
              <a:spcAft>
                <a:spcPts val="600"/>
              </a:spcAft>
              <a:buClrTx/>
              <a:buSzTx/>
              <a:buFont typeface="Arial"/>
              <a:buNone/>
              <a:tabLst>
                <a:tab pos="2416175" algn="l"/>
              </a:tabLst>
              <a:defRPr/>
            </a:pPr>
            <a:endParaRPr kumimoji="1" lang="en-US" altLang="ja-JP" sz="1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en-US" altLang="ja-JP" sz="2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2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運営基準減算</a:t>
            </a:r>
            <a:r>
              <a:rPr kumimoji="1" lang="en-US" altLang="ja-JP" sz="2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次のいずれかに該当する場合に減算される。</a:t>
            </a:r>
            <a:endParaRPr kumimoji="1" lang="en-US" altLang="ja-JP" sz="1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1</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）指定居宅介護支援の</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提供の開始に際し、あらかじめ利用者に対して、以下の内容について文書を交付して説明を行っていない場合</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には、契約月から当該状態が</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解消</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されるに至った月の前月まで減算する。</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noProof="0" dirty="0" smtClean="0">
                <a:solidFill>
                  <a:prstClr val="black"/>
                </a:solidFill>
                <a:latin typeface="Century Gothic" panose="020B0502020202020204"/>
                <a:ea typeface="メイリオ" panose="020B0604030504040204" pitchFamily="50" charset="-128"/>
              </a:rPr>
              <a:t>ア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利用者</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は複数</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の指定居宅</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サービス事業者等を紹介するよう求めることができること</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noProof="0" dirty="0" smtClean="0">
                <a:solidFill>
                  <a:prstClr val="black"/>
                </a:solidFill>
                <a:latin typeface="Century Gothic" panose="020B0502020202020204"/>
                <a:ea typeface="メイリオ" panose="020B0604030504040204" pitchFamily="50" charset="-128"/>
              </a:rPr>
              <a:t>イ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利用者</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は居宅サービス計画に位置づけた指定居宅サービス事業者等の選定理由の説明を求めることができること</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noProof="0" dirty="0" smtClean="0">
                <a:solidFill>
                  <a:prstClr val="black"/>
                </a:solidFill>
                <a:latin typeface="Century Gothic" panose="020B0502020202020204"/>
                <a:ea typeface="メイリオ" panose="020B0604030504040204" pitchFamily="50" charset="-128"/>
              </a:rPr>
              <a:t>ウ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前</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６月間に当該指定居宅介護支援事業所において作成された居宅サービス計画</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の</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総数</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のうち</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に訪問介護、通所介護、福祉用具貸与及び地域密着型通所</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介護（以下（</a:t>
            </a:r>
            <a:r>
              <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1</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）において「訪問介護等」という。）が</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それぞれ位置付けられた居宅サービス計画の数が占める割合及び前６月間に当該指定居宅介護支援事業所において作成された居宅サービス計画に位置付けられた訪問</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介護等ごとの</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回数のうちに同一の指定居宅サービス事業者又は指定地域密着型サービス事業者によって提供されたものが占める</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割合</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説明後、利用者から署名をもらうこと。</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上記内容を重要事項説明書に追記し、既存の重要事項説明書の内容と合わせて説明を行ってもよい。</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endParaRPr kumimoji="1" lang="en-US" altLang="ja-JP" sz="14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394812995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79513" y="71414"/>
            <a:ext cx="8640960" cy="1112838"/>
          </a:xfrm>
        </p:spPr>
        <p:txBody>
          <a:bodyPr>
            <a:noAutofit/>
          </a:bodyPr>
          <a:lstStyle/>
          <a:p>
            <a:r>
              <a:rPr lang="ja-JP" altLang="en-US" b="1" dirty="0" smtClean="0"/>
              <a:t>　</a:t>
            </a:r>
            <a:r>
              <a:rPr lang="en-US" altLang="ja-JP" sz="3600" b="1" dirty="0" smtClean="0"/>
              <a:t>1</a:t>
            </a:r>
            <a:r>
              <a:rPr lang="ja-JP" altLang="en-US" sz="3600" b="1" dirty="0" smtClean="0"/>
              <a:t>　主な指導事項</a:t>
            </a:r>
            <a:r>
              <a:rPr lang="ja-JP" altLang="en-US" sz="3600" b="1" dirty="0"/>
              <a:t>㉝</a:t>
            </a:r>
            <a:r>
              <a:rPr lang="en-US" altLang="ja-JP" sz="3600" b="1" dirty="0"/>
              <a:t/>
            </a:r>
            <a:br>
              <a:rPr lang="en-US" altLang="ja-JP" sz="3600" b="1" dirty="0"/>
            </a:br>
            <a:r>
              <a:rPr lang="ja-JP" altLang="en-US" sz="2400" b="1" dirty="0" smtClean="0"/>
              <a:t>（居宅介護支援－運営基準</a:t>
            </a:r>
            <a:r>
              <a:rPr lang="ja-JP" altLang="en-US" sz="2400" b="1" dirty="0"/>
              <a:t>減算</a:t>
            </a:r>
            <a:r>
              <a:rPr lang="ja-JP" altLang="en-US" sz="2400" b="1" dirty="0" smtClean="0"/>
              <a:t>）</a:t>
            </a:r>
            <a:endParaRPr lang="en-US" sz="2400" b="1" dirty="0"/>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2800" b="0" i="0" u="none" strike="noStrike" kern="1200" cap="none" spc="0" normalizeH="0" baseline="0" noProof="0" smtClean="0">
                <a:ln>
                  <a:noFill/>
                </a:ln>
                <a:solidFill>
                  <a:srgbClr val="76DBF4">
                    <a:lumMod val="50000"/>
                  </a:srgbClr>
                </a:solidFill>
                <a:effectLst/>
                <a:uLnTx/>
                <a:uFillTx/>
                <a:latin typeface="Century Gothic" panose="020B0502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1" lang="ja-JP" altLang="en-US" sz="2800" b="0" i="0" u="none" strike="noStrike" kern="1200" cap="none" spc="0" normalizeH="0" baseline="0" noProof="0" dirty="0">
              <a:ln>
                <a:noFill/>
              </a:ln>
              <a:solidFill>
                <a:srgbClr val="76DBF4">
                  <a:lumMod val="50000"/>
                </a:srgbClr>
              </a:solidFill>
              <a:effectLst/>
              <a:uLnTx/>
              <a:uFillTx/>
              <a:latin typeface="Century Gothic" panose="020B0502020202020204"/>
              <a:ea typeface="メイリオ" panose="020B0604030504040204" pitchFamily="50" charset="-128"/>
              <a:cs typeface="+mn-cs"/>
            </a:endParaRPr>
          </a:p>
        </p:txBody>
      </p:sp>
      <p:sp>
        <p:nvSpPr>
          <p:cNvPr id="6" name="コンテンツ プレースホルダー 4"/>
          <p:cNvSpPr txBox="1">
            <a:spLocks/>
          </p:cNvSpPr>
          <p:nvPr/>
        </p:nvSpPr>
        <p:spPr>
          <a:xfrm>
            <a:off x="322077" y="651570"/>
            <a:ext cx="8496944" cy="5873774"/>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600"/>
              </a:spcBef>
              <a:spcAft>
                <a:spcPts val="600"/>
              </a:spcAft>
              <a:buClrTx/>
              <a:buSzTx/>
              <a:buFont typeface="Arial"/>
              <a:buNone/>
              <a:tabLst/>
              <a:defRPr/>
            </a:pPr>
            <a:endParaRPr kumimoji="1" lang="en-US" altLang="ja-JP" sz="1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2</a:t>
            </a:r>
            <a:r>
              <a:rPr kumimoji="1" lang="ja-JP" altLang="en-US" sz="1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）居宅サービス計画の</a:t>
            </a:r>
            <a:r>
              <a:rPr kumimoji="1" lang="ja-JP" altLang="en-US" sz="1800" b="1" i="0" u="none" strike="noStrike" kern="1200" cap="none" spc="0" normalizeH="0" baseline="0" noProof="0" dirty="0">
                <a:ln>
                  <a:noFill/>
                </a:ln>
                <a:solidFill>
                  <a:srgbClr val="FF0000"/>
                </a:solidFill>
                <a:effectLst/>
                <a:uLnTx/>
                <a:uFillTx/>
                <a:latin typeface="Century Gothic" panose="020B0502020202020204"/>
                <a:ea typeface="メイリオ" panose="020B0604030504040204" pitchFamily="50" charset="-128"/>
                <a:cs typeface="+mn-cs"/>
              </a:rPr>
              <a:t>新規作成及びその変更に</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当たっては</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、次の場合に減算されるものであること。</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ア　当該事業所の介護支援専門員が、</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利用者の居宅を訪問し、利用者及びその家族に面接していない場合</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には、当該居宅サービス計画に係る月（以下「当該月」という。）から当該状態が解消されるに至った月の前月まで減算する。</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dirty="0" smtClean="0">
                <a:solidFill>
                  <a:prstClr val="black"/>
                </a:solidFill>
                <a:latin typeface="Century Gothic" panose="020B0502020202020204"/>
                <a:ea typeface="メイリオ" panose="020B0604030504040204" pitchFamily="50" charset="-128"/>
              </a:rPr>
              <a:t>イ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当該事業所の介護支援専門員が、</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サービス担当者会議の開催等を行っていない場合</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（やむをえない事情がある場合を除く。以下同じ。）には、当該月から当該状態が解消されるに至った月の前月まで減算する。</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dirty="0" smtClean="0">
                <a:solidFill>
                  <a:prstClr val="black"/>
                </a:solidFill>
                <a:latin typeface="Century Gothic" panose="020B0502020202020204"/>
                <a:ea typeface="メイリオ" panose="020B0604030504040204" pitchFamily="50" charset="-128"/>
              </a:rPr>
              <a:t>ウ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当該事業所の介護支援専門員が、</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居宅サービス計画の原案の内容について利用者又はその家族に対して説明し、文書により利用者の同意を得た上で、居宅サービス計画を利用者及び担当者に交付していない場合</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には、当該月から当該状態が解消されるに至った月の前月まで減算する。　　　</a:t>
            </a:r>
            <a:r>
              <a:rPr kumimoji="1" lang="ja-JP" altLang="en-US" sz="1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　　</a:t>
            </a:r>
            <a:r>
              <a:rPr kumimoji="1" lang="ja-JP" altLang="en-US" sz="14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　　　　　　　　　　　　　　　</a:t>
            </a:r>
            <a:endParaRPr kumimoji="1" lang="en-US" altLang="ja-JP" sz="14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endParaRPr kumimoji="1" lang="en-US" altLang="ja-JP" sz="14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1951763071"/>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79512" y="71414"/>
            <a:ext cx="8640960" cy="1112838"/>
          </a:xfrm>
        </p:spPr>
        <p:txBody>
          <a:bodyPr>
            <a:noAutofit/>
          </a:bodyPr>
          <a:lstStyle/>
          <a:p>
            <a:r>
              <a:rPr lang="ja-JP" altLang="en-US" b="1" dirty="0" smtClean="0"/>
              <a:t>　</a:t>
            </a:r>
            <a:r>
              <a:rPr lang="en-US" altLang="ja-JP" sz="3600" b="1" dirty="0" smtClean="0"/>
              <a:t>1</a:t>
            </a:r>
            <a:r>
              <a:rPr lang="ja-JP" altLang="en-US" sz="3600" b="1" dirty="0" smtClean="0"/>
              <a:t>　主な指導事項</a:t>
            </a:r>
            <a:r>
              <a:rPr lang="ja-JP" altLang="en-US" sz="3600" b="1" dirty="0"/>
              <a:t>㉝</a:t>
            </a:r>
            <a:endParaRPr lang="en-US" sz="2400" b="1" dirty="0"/>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2800" b="0" i="0" u="none" strike="noStrike" kern="1200" cap="none" spc="0" normalizeH="0" baseline="0" noProof="0" smtClean="0">
                <a:ln>
                  <a:noFill/>
                </a:ln>
                <a:solidFill>
                  <a:srgbClr val="76DBF4">
                    <a:lumMod val="50000"/>
                  </a:srgbClr>
                </a:solidFill>
                <a:effectLst/>
                <a:uLnTx/>
                <a:uFillTx/>
                <a:latin typeface="Century Gothic" panose="020B0502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1" lang="ja-JP" altLang="en-US" sz="2800" b="0" i="0" u="none" strike="noStrike" kern="1200" cap="none" spc="0" normalizeH="0" baseline="0" noProof="0" dirty="0">
              <a:ln>
                <a:noFill/>
              </a:ln>
              <a:solidFill>
                <a:srgbClr val="76DBF4">
                  <a:lumMod val="50000"/>
                </a:srgbClr>
              </a:solidFill>
              <a:effectLst/>
              <a:uLnTx/>
              <a:uFillTx/>
              <a:latin typeface="Century Gothic" panose="020B0502020202020204"/>
              <a:ea typeface="メイリオ" panose="020B0604030504040204" pitchFamily="50" charset="-128"/>
              <a:cs typeface="+mn-cs"/>
            </a:endParaRPr>
          </a:p>
        </p:txBody>
      </p:sp>
      <p:sp>
        <p:nvSpPr>
          <p:cNvPr id="6" name="コンテンツ プレースホルダー 4"/>
          <p:cNvSpPr txBox="1">
            <a:spLocks/>
          </p:cNvSpPr>
          <p:nvPr/>
        </p:nvSpPr>
        <p:spPr>
          <a:xfrm>
            <a:off x="323529" y="1052736"/>
            <a:ext cx="8496944" cy="5685134"/>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600"/>
              </a:spcBef>
              <a:spcAft>
                <a:spcPts val="600"/>
              </a:spcAft>
              <a:buClrTx/>
              <a:buSzTx/>
              <a:buFont typeface="Arial"/>
              <a:buNone/>
              <a:tabLst/>
              <a:defRPr/>
            </a:pPr>
            <a:endParaRPr kumimoji="1" lang="en-US" altLang="ja-JP" sz="18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3</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）次に掲げる場合においては、</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当該事業所の介護支援専門員が、サービス担当者会議等を行っていないとき</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には、当該月から当該状態が解消されるに至った月の前月まで減算する。</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dirty="0" smtClean="0">
                <a:solidFill>
                  <a:prstClr val="black"/>
                </a:solidFill>
                <a:latin typeface="Century Gothic" panose="020B0502020202020204"/>
                <a:ea typeface="メイリオ" panose="020B0604030504040204" pitchFamily="50" charset="-128"/>
              </a:rPr>
              <a:t>ア　</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居宅サービス計画を新規に作成した場合</a:t>
            </a:r>
            <a:endParaRPr kumimoji="1" lang="en-US" altLang="ja-JP"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dirty="0" smtClean="0">
                <a:solidFill>
                  <a:prstClr val="black"/>
                </a:solidFill>
                <a:latin typeface="Century Gothic" panose="020B0502020202020204"/>
                <a:ea typeface="メイリオ" panose="020B0604030504040204" pitchFamily="50" charset="-128"/>
              </a:rPr>
              <a:t>イ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要介護認定をうけている利用者が</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要介護更新認定を受けた場合</a:t>
            </a:r>
            <a:endParaRPr kumimoji="1" lang="en-US" altLang="ja-JP"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dirty="0" smtClean="0">
                <a:solidFill>
                  <a:prstClr val="black"/>
                </a:solidFill>
                <a:latin typeface="Century Gothic" panose="020B0502020202020204"/>
                <a:ea typeface="メイリオ" panose="020B0604030504040204" pitchFamily="50" charset="-128"/>
              </a:rPr>
              <a:t>ウ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要介護認定を受けている利用者が</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要介護状態区分の変更の認定を受けた場合　</a:t>
            </a:r>
            <a:endParaRPr kumimoji="1" lang="en-US" altLang="ja-JP"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4</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）居宅サービス計画の作成後、</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居宅サービス計画の実施状況の把握（以下「モニタリング」という。）に当たって</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は、次の場合に減算されるものであること。</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dirty="0" smtClean="0">
                <a:solidFill>
                  <a:prstClr val="black"/>
                </a:solidFill>
                <a:latin typeface="Century Gothic" panose="020B0502020202020204"/>
                <a:ea typeface="メイリオ" panose="020B0604030504040204" pitchFamily="50" charset="-128"/>
              </a:rPr>
              <a:t>ア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当該事業所の介護支援専門員が</a:t>
            </a:r>
            <a:r>
              <a:rPr kumimoji="1" lang="en-US" altLang="ja-JP"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1</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月に利用者の居宅を訪問し、利用者に面接していない場合</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には、特段の事情のない限り、その月から当該状態が解消されるに至った月の前月まで減算する。</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r>
              <a:rPr lang="ja-JP" altLang="en-US" sz="1800" dirty="0" smtClean="0">
                <a:solidFill>
                  <a:prstClr val="black"/>
                </a:solidFill>
                <a:latin typeface="Century Gothic" panose="020B0502020202020204"/>
                <a:ea typeface="メイリオ" panose="020B0604030504040204" pitchFamily="50" charset="-128"/>
              </a:rPr>
              <a:t>イ　</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当該事業所の介護支援専門員が</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モニタリングの結果を記録していない状態が</a:t>
            </a:r>
            <a:r>
              <a:rPr kumimoji="1" lang="en-US" altLang="ja-JP"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1</a:t>
            </a:r>
            <a:r>
              <a:rPr kumimoji="1" lang="ja-JP" altLang="en-US" sz="18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月以上継続する場合</a:t>
            </a:r>
            <a:r>
              <a:rPr kumimoji="1" lang="ja-JP" altLang="en-US"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には、特段の事情のない限り、その月から当該状態が解消されるに至った月の前月まで減算する。</a:t>
            </a:r>
            <a:endParaRPr kumimoji="1" lang="en-US" altLang="ja-JP" sz="1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endParaRPr kumimoji="1" lang="en-US" altLang="ja-JP" sz="1400" b="1"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22935823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主な指導事項③</a:t>
            </a:r>
            <a:r>
              <a:rPr lang="en-US" altLang="ja-JP" sz="4000" b="1" dirty="0" smtClean="0"/>
              <a:t/>
            </a:r>
            <a:br>
              <a:rPr lang="en-US" altLang="ja-JP" sz="4000" b="1" dirty="0" smtClean="0"/>
            </a:br>
            <a:r>
              <a:rPr lang="ja-JP" altLang="en-US" sz="2800" b="1" dirty="0" smtClean="0"/>
              <a:t>（</a:t>
            </a:r>
            <a:r>
              <a:rPr lang="ja-JP" altLang="en-US" sz="2800" b="1" dirty="0"/>
              <a:t>全</a:t>
            </a:r>
            <a:r>
              <a:rPr lang="ja-JP" altLang="en-US" sz="2800" b="1" dirty="0" smtClean="0"/>
              <a:t>サービス</a:t>
            </a:r>
            <a:r>
              <a:rPr lang="ja-JP" altLang="en-US" sz="2800" b="1" dirty="0"/>
              <a:t>共通－サービス</a:t>
            </a:r>
            <a:r>
              <a:rPr lang="ja-JP" altLang="en-US" sz="2800" b="1" dirty="0" smtClean="0"/>
              <a:t>提供の記録）</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4</a:t>
            </a:fld>
            <a:endParaRPr kumimoji="1" lang="ja-JP" altLang="en-US" dirty="0"/>
          </a:p>
        </p:txBody>
      </p:sp>
      <p:sp>
        <p:nvSpPr>
          <p:cNvPr id="6" name="コンテンツ プレースホルダー 4"/>
          <p:cNvSpPr txBox="1">
            <a:spLocks/>
          </p:cNvSpPr>
          <p:nvPr/>
        </p:nvSpPr>
        <p:spPr>
          <a:xfrm>
            <a:off x="323528" y="1088709"/>
            <a:ext cx="8496944" cy="1618317"/>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rmAutofit lnSpcReduction="1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zh-TW" altLang="en-US" sz="2400" b="1" dirty="0" smtClean="0"/>
              <a:t>基準等（要旨）</a:t>
            </a:r>
            <a:r>
              <a:rPr lang="en-US" altLang="ja-JP" sz="2400" b="1" dirty="0" smtClean="0"/>
              <a:t>】</a:t>
            </a:r>
            <a:endParaRPr lang="en-US" altLang="ja-JP" sz="2400" b="1" dirty="0">
              <a:solidFill>
                <a:srgbClr val="FF0000"/>
              </a:solidFill>
            </a:endParaRPr>
          </a:p>
          <a:p>
            <a:pPr marL="0" indent="0">
              <a:buNone/>
            </a:pPr>
            <a:r>
              <a:rPr lang="ja-JP" altLang="en-US" sz="2400" dirty="0" smtClean="0">
                <a:solidFill>
                  <a:srgbClr val="FF0000"/>
                </a:solidFill>
              </a:rPr>
              <a:t>　</a:t>
            </a:r>
            <a:r>
              <a:rPr lang="ja-JP" altLang="en-US" sz="2400" dirty="0" smtClean="0"/>
              <a:t>サービス</a:t>
            </a:r>
            <a:r>
              <a:rPr lang="ja-JP" altLang="en-US" sz="2400" dirty="0"/>
              <a:t>を提供した際には</a:t>
            </a:r>
            <a:r>
              <a:rPr lang="ja-JP" altLang="en-US" sz="2400" dirty="0" smtClean="0"/>
              <a:t>、</a:t>
            </a:r>
            <a:r>
              <a:rPr lang="ja-JP" altLang="en-US" sz="2400" b="1" u="sng" dirty="0" smtClean="0">
                <a:solidFill>
                  <a:srgbClr val="FF0000"/>
                </a:solidFill>
              </a:rPr>
              <a:t>具体的</a:t>
            </a:r>
            <a:r>
              <a:rPr lang="ja-JP" altLang="en-US" sz="2400" b="1" u="sng" dirty="0">
                <a:solidFill>
                  <a:srgbClr val="FF0000"/>
                </a:solidFill>
              </a:rPr>
              <a:t>なサービスの内容等を記録する</a:t>
            </a:r>
            <a:r>
              <a:rPr lang="ja-JP" altLang="en-US" sz="2400" dirty="0"/>
              <a:t>とともに、利用者からの申出があった場合には</a:t>
            </a:r>
            <a:r>
              <a:rPr lang="ja-JP" altLang="en-US" sz="2400" dirty="0" smtClean="0"/>
              <a:t>、その</a:t>
            </a:r>
            <a:r>
              <a:rPr lang="ja-JP" altLang="en-US" sz="2400" dirty="0"/>
              <a:t>情報を利用者に対して提供しなければならない。</a:t>
            </a:r>
          </a:p>
        </p:txBody>
      </p:sp>
      <p:sp>
        <p:nvSpPr>
          <p:cNvPr id="12" name="下矢印 11"/>
          <p:cNvSpPr/>
          <p:nvPr/>
        </p:nvSpPr>
        <p:spPr>
          <a:xfrm>
            <a:off x="4031940" y="2707026"/>
            <a:ext cx="1080120" cy="52569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4"/>
          <p:cNvSpPr txBox="1">
            <a:spLocks/>
          </p:cNvSpPr>
          <p:nvPr/>
        </p:nvSpPr>
        <p:spPr>
          <a:xfrm>
            <a:off x="323528" y="3232724"/>
            <a:ext cx="8496944" cy="3508646"/>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2400" dirty="0" smtClean="0"/>
              <a:t>☆</a:t>
            </a:r>
            <a:r>
              <a:rPr lang="ja-JP" altLang="en-US" sz="2400" dirty="0"/>
              <a:t>サービスの</a:t>
            </a:r>
            <a:r>
              <a:rPr lang="ja-JP" altLang="en-US" sz="2400" dirty="0" smtClean="0"/>
              <a:t>開始・</a:t>
            </a:r>
            <a:r>
              <a:rPr lang="ja-JP" altLang="en-US" sz="2400" dirty="0"/>
              <a:t>終了</a:t>
            </a:r>
            <a:r>
              <a:rPr lang="ja-JP" altLang="en-US" sz="2400" dirty="0" smtClean="0"/>
              <a:t>時刻は、</a:t>
            </a:r>
            <a:r>
              <a:rPr lang="ja-JP" altLang="en-US" sz="2400" dirty="0"/>
              <a:t>個別サービス計画に位置付けられている標準的な</a:t>
            </a:r>
            <a:r>
              <a:rPr lang="ja-JP" altLang="en-US" sz="2400" dirty="0" smtClean="0"/>
              <a:t>時間で</a:t>
            </a:r>
            <a:r>
              <a:rPr lang="ja-JP" altLang="en-US" sz="2400" dirty="0"/>
              <a:t>はなく</a:t>
            </a:r>
            <a:r>
              <a:rPr lang="ja-JP" altLang="en-US" sz="2400" dirty="0" smtClean="0"/>
              <a:t>、</a:t>
            </a:r>
            <a:r>
              <a:rPr lang="ja-JP" altLang="en-US" sz="2400" b="1" u="sng" dirty="0">
                <a:solidFill>
                  <a:srgbClr val="FF0000"/>
                </a:solidFill>
              </a:rPr>
              <a:t>実際の</a:t>
            </a:r>
            <a:r>
              <a:rPr lang="ja-JP" altLang="en-US" sz="2400" b="1" u="sng" dirty="0" smtClean="0">
                <a:solidFill>
                  <a:srgbClr val="FF0000"/>
                </a:solidFill>
              </a:rPr>
              <a:t>時間</a:t>
            </a:r>
            <a:r>
              <a:rPr lang="ja-JP" altLang="en-US" sz="2400" dirty="0" smtClean="0"/>
              <a:t>を記録すること。</a:t>
            </a:r>
            <a:endParaRPr lang="en-US" altLang="ja-JP" sz="2400" dirty="0" smtClean="0"/>
          </a:p>
          <a:p>
            <a:pPr marL="0" indent="0">
              <a:buNone/>
            </a:pPr>
            <a:r>
              <a:rPr lang="ja-JP" altLang="en-US" sz="2400" dirty="0" smtClean="0"/>
              <a:t>☆</a:t>
            </a:r>
            <a:r>
              <a:rPr lang="ja-JP" altLang="en-US" sz="2400" b="1" u="sng" dirty="0" smtClean="0">
                <a:solidFill>
                  <a:srgbClr val="FF0000"/>
                </a:solidFill>
              </a:rPr>
              <a:t>提供</a:t>
            </a:r>
            <a:r>
              <a:rPr lang="ja-JP" altLang="en-US" sz="2400" b="1" u="sng" dirty="0">
                <a:solidFill>
                  <a:srgbClr val="FF0000"/>
                </a:solidFill>
              </a:rPr>
              <a:t>日</a:t>
            </a:r>
            <a:r>
              <a:rPr lang="ja-JP" altLang="en-US" sz="2400" dirty="0" smtClean="0"/>
              <a:t>、</a:t>
            </a:r>
            <a:r>
              <a:rPr lang="ja-JP" altLang="en-US" sz="2400" b="1" u="sng" dirty="0" smtClean="0">
                <a:solidFill>
                  <a:srgbClr val="FF0000"/>
                </a:solidFill>
              </a:rPr>
              <a:t>具体的</a:t>
            </a:r>
            <a:r>
              <a:rPr lang="ja-JP" altLang="en-US" sz="2400" b="1" u="sng" dirty="0">
                <a:solidFill>
                  <a:srgbClr val="FF0000"/>
                </a:solidFill>
              </a:rPr>
              <a:t>なサービスの内容</a:t>
            </a:r>
            <a:r>
              <a:rPr lang="ja-JP" altLang="en-US" sz="2400" dirty="0"/>
              <a:t>、</a:t>
            </a:r>
            <a:r>
              <a:rPr lang="ja-JP" altLang="en-US" sz="2400" b="1" u="sng" dirty="0">
                <a:solidFill>
                  <a:srgbClr val="FF0000"/>
                </a:solidFill>
              </a:rPr>
              <a:t>利用者の心身の</a:t>
            </a:r>
            <a:r>
              <a:rPr lang="ja-JP" altLang="en-US" sz="2400" b="1" u="sng" dirty="0" smtClean="0">
                <a:solidFill>
                  <a:srgbClr val="FF0000"/>
                </a:solidFill>
              </a:rPr>
              <a:t>状況</a:t>
            </a:r>
            <a:r>
              <a:rPr lang="ja-JP" altLang="en-US" sz="2400" dirty="0" smtClean="0"/>
              <a:t>（体調の変化等）、その他</a:t>
            </a:r>
            <a:r>
              <a:rPr lang="ja-JP" altLang="en-US" sz="2400" dirty="0"/>
              <a:t>必要な</a:t>
            </a:r>
            <a:r>
              <a:rPr lang="ja-JP" altLang="en-US" sz="2400" dirty="0" smtClean="0"/>
              <a:t>事項を</a:t>
            </a:r>
            <a:r>
              <a:rPr lang="ja-JP" altLang="en-US" sz="2400" dirty="0"/>
              <a:t>記録すること。 </a:t>
            </a:r>
            <a:endParaRPr lang="en-US" altLang="ja-JP" sz="2400" dirty="0" smtClean="0"/>
          </a:p>
          <a:p>
            <a:pPr marL="0" indent="0">
              <a:buNone/>
            </a:pPr>
            <a:r>
              <a:rPr lang="ja-JP" altLang="en-US" sz="2400" dirty="0" smtClean="0"/>
              <a:t>☆サービス提供</a:t>
            </a:r>
            <a:r>
              <a:rPr lang="ja-JP" altLang="ja-JP" sz="2400" dirty="0" smtClean="0"/>
              <a:t>後</a:t>
            </a:r>
            <a:r>
              <a:rPr lang="ja-JP" altLang="en-US" sz="2400" dirty="0"/>
              <a:t>に</a:t>
            </a:r>
            <a:r>
              <a:rPr lang="ja-JP" altLang="ja-JP" sz="2400" dirty="0" smtClean="0"/>
              <a:t>まとめて</a:t>
            </a:r>
            <a:r>
              <a:rPr lang="ja-JP" altLang="en-US" sz="2400" dirty="0" smtClean="0"/>
              <a:t>記録するのではなく、</a:t>
            </a:r>
            <a:r>
              <a:rPr lang="ja-JP" altLang="ja-JP" sz="2400" dirty="0" smtClean="0"/>
              <a:t>必ず</a:t>
            </a:r>
            <a:r>
              <a:rPr lang="ja-JP" altLang="ja-JP" sz="2400" b="1" u="sng" dirty="0">
                <a:solidFill>
                  <a:srgbClr val="FF0000"/>
                </a:solidFill>
              </a:rPr>
              <a:t>サービス提供を行った際に記録</a:t>
            </a:r>
            <a:r>
              <a:rPr lang="ja-JP" altLang="ja-JP" sz="2400" b="1" u="sng" dirty="0" smtClean="0">
                <a:solidFill>
                  <a:srgbClr val="FF0000"/>
                </a:solidFill>
              </a:rPr>
              <a:t>する</a:t>
            </a:r>
            <a:r>
              <a:rPr lang="ja-JP" altLang="en-US" sz="2400" b="1" u="sng" dirty="0" smtClean="0">
                <a:solidFill>
                  <a:srgbClr val="FF0000"/>
                </a:solidFill>
              </a:rPr>
              <a:t>こと</a:t>
            </a:r>
            <a:r>
              <a:rPr lang="ja-JP" altLang="ja-JP" sz="2400" b="1" u="sng" dirty="0" smtClean="0">
                <a:solidFill>
                  <a:srgbClr val="FF0000"/>
                </a:solidFill>
              </a:rPr>
              <a:t>。</a:t>
            </a:r>
            <a:endParaRPr lang="en-US" altLang="ja-JP" sz="2400" b="1" u="sng" dirty="0" smtClean="0">
              <a:solidFill>
                <a:srgbClr val="FF0000"/>
              </a:solidFill>
            </a:endParaRPr>
          </a:p>
        </p:txBody>
      </p:sp>
    </p:spTree>
    <p:extLst>
      <p:ext uri="{BB962C8B-B14F-4D97-AF65-F5344CB8AC3E}">
        <p14:creationId xmlns:p14="http://schemas.microsoft.com/office/powerpoint/2010/main" val="280669612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79513" y="71414"/>
            <a:ext cx="8640960" cy="1112838"/>
          </a:xfrm>
        </p:spPr>
        <p:txBody>
          <a:bodyPr>
            <a:noAutofit/>
          </a:bodyPr>
          <a:lstStyle/>
          <a:p>
            <a:r>
              <a:rPr lang="ja-JP" altLang="en-US" b="1" dirty="0" smtClean="0"/>
              <a:t>　</a:t>
            </a:r>
            <a:r>
              <a:rPr lang="en-US" altLang="ja-JP" sz="3600" b="1" dirty="0" smtClean="0"/>
              <a:t>1</a:t>
            </a:r>
            <a:r>
              <a:rPr lang="ja-JP" altLang="en-US" sz="3600" b="1" dirty="0" smtClean="0"/>
              <a:t>　主な指導事項</a:t>
            </a:r>
            <a:r>
              <a:rPr lang="ja-JP" altLang="en-US" sz="3600" b="1" dirty="0"/>
              <a:t>㉝</a:t>
            </a:r>
            <a:r>
              <a:rPr lang="en-US" altLang="ja-JP" sz="3600" b="1" dirty="0"/>
              <a:t/>
            </a:r>
            <a:br>
              <a:rPr lang="en-US" altLang="ja-JP" sz="3600" b="1" dirty="0"/>
            </a:br>
            <a:endParaRPr lang="en-US" sz="2400" b="1" dirty="0"/>
          </a:p>
        </p:txBody>
      </p:sp>
      <p:sp>
        <p:nvSpPr>
          <p:cNvPr id="6" name="コンテンツ プレースホルダー 4"/>
          <p:cNvSpPr txBox="1">
            <a:spLocks/>
          </p:cNvSpPr>
          <p:nvPr/>
        </p:nvSpPr>
        <p:spPr>
          <a:xfrm>
            <a:off x="164765" y="1139578"/>
            <a:ext cx="8496944" cy="5097734"/>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en-US" altLang="ja-JP"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5</a:t>
            </a:r>
            <a:r>
              <a:rPr kumimoji="1" lang="ja-JP" altLang="en-US"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）運営基準減算の対象となった場合</a:t>
            </a:r>
            <a:endParaRPr kumimoji="1" lang="en-US" altLang="ja-JP"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600"/>
              </a:spcAft>
              <a:buClrTx/>
              <a:buSzTx/>
              <a:buFont typeface="Arial"/>
              <a:buNone/>
              <a:tabLst/>
              <a:defRPr/>
            </a:pPr>
            <a:endParaRPr kumimoji="1" lang="en-US" altLang="ja-JP" sz="20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endParaRPr>
          </a:p>
          <a:p>
            <a:pPr marL="400050" marR="0" lvl="1"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☆所定単位数の</a:t>
            </a:r>
            <a:r>
              <a:rPr kumimoji="1" lang="en-US" altLang="ja-JP" sz="20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100</a:t>
            </a:r>
            <a:r>
              <a:rPr kumimoji="1" lang="ja-JP" altLang="en-US" sz="20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分の</a:t>
            </a:r>
            <a:r>
              <a:rPr kumimoji="1" lang="en-US" altLang="ja-JP" sz="20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50</a:t>
            </a:r>
            <a:r>
              <a:rPr kumimoji="1" lang="ja-JP" altLang="en-US"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に相当する単位数を算定する。</a:t>
            </a:r>
            <a:endParaRPr kumimoji="1" lang="en-US" altLang="ja-JP"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400050" marR="0" lvl="1"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また、運営基準減算が</a:t>
            </a:r>
            <a:r>
              <a:rPr kumimoji="1" lang="en-US" altLang="ja-JP"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2</a:t>
            </a:r>
            <a:r>
              <a:rPr kumimoji="1" lang="ja-JP" altLang="en-US"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月以上継続している場合、</a:t>
            </a:r>
            <a:r>
              <a:rPr lang="ja-JP" altLang="en-US" sz="2000" dirty="0">
                <a:solidFill>
                  <a:prstClr val="black"/>
                </a:solidFill>
                <a:latin typeface="Century Gothic" panose="020B0502020202020204"/>
                <a:ea typeface="メイリオ" panose="020B0604030504040204" pitchFamily="50" charset="-128"/>
              </a:rPr>
              <a:t>所定</a:t>
            </a:r>
            <a:r>
              <a:rPr kumimoji="1" lang="ja-JP" altLang="en-US"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単位数は</a:t>
            </a:r>
            <a:endParaRPr kumimoji="1" lang="en-US" altLang="ja-JP" sz="20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400050" marR="0" lvl="1"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20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算定しない。</a:t>
            </a:r>
            <a:endParaRPr kumimoji="1" lang="en-US" altLang="ja-JP" sz="2000" b="1" i="0" u="none"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endParaRPr>
          </a:p>
          <a:p>
            <a:pPr marL="400050" marR="0" lvl="1" indent="0" algn="l" defTabSz="457200" rtl="0" eaLnBrk="1" fontAlgn="auto" latinLnBrk="0" hangingPunct="1">
              <a:lnSpc>
                <a:spcPct val="100000"/>
              </a:lnSpc>
              <a:spcBef>
                <a:spcPts val="600"/>
              </a:spcBef>
              <a:spcAft>
                <a:spcPts val="600"/>
              </a:spcAft>
              <a:buClrTx/>
              <a:buSzTx/>
              <a:buFont typeface="Arial"/>
              <a:buNone/>
              <a:tabLst/>
              <a:defRPr/>
            </a:pPr>
            <a:endParaRPr lang="en-US" altLang="ja-JP" sz="2000" b="1" dirty="0">
              <a:solidFill>
                <a:srgbClr val="FF0000"/>
              </a:solidFill>
              <a:latin typeface="Century Gothic" panose="020B0502020202020204"/>
              <a:ea typeface="メイリオ" panose="020B0604030504040204" pitchFamily="50" charset="-128"/>
            </a:endParaRPr>
          </a:p>
          <a:p>
            <a:pPr marL="400050" marR="0" lvl="1"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2000" i="0" u="none" strike="noStrike" kern="1200" cap="none" spc="0" normalizeH="0" baseline="0" noProof="0" dirty="0" smtClean="0">
                <a:ln>
                  <a:noFill/>
                </a:ln>
                <a:effectLst/>
                <a:uLnTx/>
                <a:uFillTx/>
                <a:latin typeface="Century Gothic" panose="020B0502020202020204"/>
                <a:ea typeface="メイリオ" panose="020B0604030504040204" pitchFamily="50" charset="-128"/>
              </a:rPr>
              <a:t>☆運営基準減算に該当する利用者について、初回加算を算定することはできない。</a:t>
            </a:r>
            <a:endParaRPr kumimoji="1" lang="en-US" altLang="ja-JP" sz="2000" i="0" u="none" strike="noStrike" kern="1200" cap="none" spc="0" normalizeH="0" baseline="0" noProof="0" dirty="0" smtClean="0">
              <a:ln>
                <a:noFill/>
              </a:ln>
              <a:effectLst/>
              <a:uLnTx/>
              <a:uFillTx/>
              <a:latin typeface="Century Gothic" panose="020B0502020202020204"/>
              <a:ea typeface="メイリオ" panose="020B0604030504040204" pitchFamily="50" charset="-128"/>
            </a:endParaRPr>
          </a:p>
          <a:p>
            <a:pPr marL="400050" marR="0" lvl="1" indent="0" algn="l" defTabSz="457200" rtl="0" eaLnBrk="1" fontAlgn="auto" latinLnBrk="0" hangingPunct="1">
              <a:lnSpc>
                <a:spcPct val="100000"/>
              </a:lnSpc>
              <a:spcBef>
                <a:spcPts val="600"/>
              </a:spcBef>
              <a:spcAft>
                <a:spcPts val="600"/>
              </a:spcAft>
              <a:buClrTx/>
              <a:buSzTx/>
              <a:buFont typeface="Arial"/>
              <a:buNone/>
              <a:tabLst/>
              <a:defRPr/>
            </a:pPr>
            <a:endParaRPr lang="en-US" altLang="ja-JP" sz="2000" dirty="0">
              <a:latin typeface="Century Gothic" panose="020B0502020202020204"/>
              <a:ea typeface="メイリオ" panose="020B0604030504040204" pitchFamily="50" charset="-128"/>
            </a:endParaRPr>
          </a:p>
          <a:p>
            <a:pPr marL="400050" marR="0" lvl="1"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2000" i="0" u="none" strike="noStrike" kern="1200" cap="none" spc="0" normalizeH="0" baseline="0" noProof="0" dirty="0" smtClean="0">
                <a:ln>
                  <a:noFill/>
                </a:ln>
                <a:effectLst/>
                <a:uLnTx/>
                <a:uFillTx/>
                <a:latin typeface="Century Gothic" panose="020B0502020202020204"/>
                <a:ea typeface="メイリオ" panose="020B0604030504040204" pitchFamily="50" charset="-128"/>
              </a:rPr>
              <a:t>☆運営基準減算に該当する月に、特定事業所加算を算定することはできない。</a:t>
            </a:r>
            <a:endParaRPr kumimoji="1" lang="en-US" altLang="ja-JP" sz="2000" i="0" u="none" strike="noStrike" kern="1200" cap="none" spc="0" normalizeH="0" baseline="0" noProof="0" dirty="0" smtClean="0">
              <a:ln>
                <a:noFill/>
              </a:ln>
              <a:effectLst/>
              <a:uLnTx/>
              <a:uFillTx/>
              <a:latin typeface="Century Gothic" panose="020B0502020202020204"/>
              <a:ea typeface="メイリオ" panose="020B0604030504040204" pitchFamily="50" charset="-128"/>
            </a:endParaRPr>
          </a:p>
        </p:txBody>
      </p:sp>
    </p:spTree>
    <p:extLst>
      <p:ext uri="{BB962C8B-B14F-4D97-AF65-F5344CB8AC3E}">
        <p14:creationId xmlns:p14="http://schemas.microsoft.com/office/powerpoint/2010/main" val="2736833400"/>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79513" y="71414"/>
            <a:ext cx="8640960" cy="1112838"/>
          </a:xfrm>
        </p:spPr>
        <p:txBody>
          <a:bodyPr>
            <a:noAutofit/>
          </a:bodyPr>
          <a:lstStyle/>
          <a:p>
            <a:r>
              <a:rPr lang="ja-JP" altLang="en-US" b="1" dirty="0" smtClean="0"/>
              <a:t>　</a:t>
            </a:r>
            <a:r>
              <a:rPr lang="ja-JP" altLang="en-US" sz="4000" b="1" dirty="0"/>
              <a:t>１</a:t>
            </a:r>
            <a:r>
              <a:rPr lang="ja-JP" altLang="en-US" sz="4000" b="1" dirty="0" smtClean="0"/>
              <a:t>　主な指導事㉞</a:t>
            </a:r>
            <a:r>
              <a:rPr lang="en-US" altLang="ja-JP" sz="4000" b="1" dirty="0"/>
              <a:t/>
            </a:r>
            <a:br>
              <a:rPr lang="en-US" altLang="ja-JP" sz="4000" b="1" dirty="0"/>
            </a:br>
            <a:r>
              <a:rPr lang="ja-JP" altLang="en-US" sz="2800" b="1" dirty="0" smtClean="0"/>
              <a:t>（介護予防支援－</a:t>
            </a:r>
            <a:r>
              <a:rPr lang="ja-JP" altLang="en-US" sz="2800" b="1" dirty="0"/>
              <a:t>モニタリング</a:t>
            </a:r>
            <a:r>
              <a:rPr lang="ja-JP" altLang="en-US" sz="2800" b="1" dirty="0" smtClean="0"/>
              <a:t>）</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41</a:t>
            </a:fld>
            <a:endParaRPr kumimoji="1" lang="ja-JP" altLang="en-US" dirty="0"/>
          </a:p>
        </p:txBody>
      </p:sp>
      <p:sp>
        <p:nvSpPr>
          <p:cNvPr id="6" name="コンテンツ プレースホルダー 4"/>
          <p:cNvSpPr txBox="1">
            <a:spLocks/>
          </p:cNvSpPr>
          <p:nvPr/>
        </p:nvSpPr>
        <p:spPr>
          <a:xfrm>
            <a:off x="320611" y="1052734"/>
            <a:ext cx="8496944" cy="2144606"/>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zh-TW" altLang="en-US" sz="2000" b="1" dirty="0" smtClean="0"/>
              <a:t>基準等（要旨）</a:t>
            </a:r>
            <a:r>
              <a:rPr lang="en-US" altLang="ja-JP" sz="2000" b="1" dirty="0" smtClean="0"/>
              <a:t>】</a:t>
            </a:r>
          </a:p>
          <a:p>
            <a:pPr marL="0" indent="0">
              <a:buNone/>
            </a:pPr>
            <a:r>
              <a:rPr lang="ja-JP" altLang="en-US" sz="1800" b="1" dirty="0" smtClean="0"/>
              <a:t>☆</a:t>
            </a:r>
            <a:r>
              <a:rPr lang="ja-JP" altLang="en-US" sz="1800" b="1" u="sng" dirty="0" smtClean="0">
                <a:solidFill>
                  <a:srgbClr val="FF0000"/>
                </a:solidFill>
              </a:rPr>
              <a:t>少なくとも</a:t>
            </a:r>
            <a:r>
              <a:rPr lang="ja-JP" altLang="en-US" sz="1800" b="1" u="sng" dirty="0">
                <a:solidFill>
                  <a:srgbClr val="FF0000"/>
                </a:solidFill>
              </a:rPr>
              <a:t>３</a:t>
            </a:r>
            <a:r>
              <a:rPr lang="ja-JP" altLang="en-US" sz="1800" b="1" u="sng" dirty="0" smtClean="0">
                <a:solidFill>
                  <a:srgbClr val="FF0000"/>
                </a:solidFill>
              </a:rPr>
              <a:t>月に</a:t>
            </a:r>
            <a:r>
              <a:rPr lang="ja-JP" altLang="en-US" sz="1800" b="1" u="sng" dirty="0">
                <a:solidFill>
                  <a:srgbClr val="FF0000"/>
                </a:solidFill>
              </a:rPr>
              <a:t>１</a:t>
            </a:r>
            <a:r>
              <a:rPr lang="ja-JP" altLang="en-US" sz="1800" b="1" u="sng" dirty="0" smtClean="0">
                <a:solidFill>
                  <a:srgbClr val="FF0000"/>
                </a:solidFill>
              </a:rPr>
              <a:t>回及びサービス評価期間が終了する月並びに利用者の状況に著しい変化があったとき</a:t>
            </a:r>
            <a:r>
              <a:rPr lang="ja-JP" altLang="en-US" sz="1800" dirty="0" smtClean="0"/>
              <a:t>は、</a:t>
            </a:r>
            <a:r>
              <a:rPr lang="ja-JP" altLang="en-US" sz="1800" b="1" u="sng" dirty="0" smtClean="0">
                <a:solidFill>
                  <a:srgbClr val="FF0000"/>
                </a:solidFill>
              </a:rPr>
              <a:t>利用者の居宅を訪問し、面談</a:t>
            </a:r>
            <a:r>
              <a:rPr lang="ja-JP" altLang="en-US" sz="1800" dirty="0" smtClean="0"/>
              <a:t>すること。</a:t>
            </a:r>
            <a:endParaRPr lang="en-US" altLang="ja-JP" sz="1800" dirty="0" smtClean="0"/>
          </a:p>
          <a:p>
            <a:pPr marL="0" indent="0">
              <a:buNone/>
            </a:pPr>
            <a:r>
              <a:rPr lang="ja-JP" altLang="en-US" sz="1800" dirty="0" smtClean="0"/>
              <a:t>☆利用者居宅を訪問しない月においては、</a:t>
            </a:r>
            <a:r>
              <a:rPr lang="ja-JP" altLang="en-US" sz="1800" b="1" u="sng" dirty="0" smtClean="0">
                <a:solidFill>
                  <a:srgbClr val="FF0000"/>
                </a:solidFill>
              </a:rPr>
              <a:t>電話等</a:t>
            </a:r>
            <a:r>
              <a:rPr lang="ja-JP" altLang="en-US" sz="1800" dirty="0" smtClean="0"/>
              <a:t>により利用者との連絡を実施すること。</a:t>
            </a:r>
            <a:endParaRPr lang="en-US" altLang="ja-JP" sz="1800" dirty="0" smtClean="0"/>
          </a:p>
          <a:p>
            <a:pPr marL="0" indent="0">
              <a:buNone/>
            </a:pPr>
            <a:r>
              <a:rPr lang="ja-JP" altLang="en-US" sz="1800" b="1" dirty="0" smtClean="0"/>
              <a:t>☆</a:t>
            </a:r>
            <a:r>
              <a:rPr lang="ja-JP" altLang="en-US" sz="1800" dirty="0" smtClean="0"/>
              <a:t>少なくとも</a:t>
            </a:r>
            <a:r>
              <a:rPr lang="ja-JP" altLang="en-US" sz="1800" b="1" u="sng" dirty="0" smtClean="0">
                <a:solidFill>
                  <a:srgbClr val="FF0000"/>
                </a:solidFill>
              </a:rPr>
              <a:t>１月</a:t>
            </a:r>
            <a:r>
              <a:rPr lang="ja-JP" altLang="en-US" sz="1800" b="1" u="sng" dirty="0">
                <a:solidFill>
                  <a:srgbClr val="FF0000"/>
                </a:solidFill>
              </a:rPr>
              <a:t>１</a:t>
            </a:r>
            <a:r>
              <a:rPr lang="ja-JP" altLang="en-US" sz="1800" b="1" u="sng" dirty="0" smtClean="0">
                <a:solidFill>
                  <a:srgbClr val="FF0000"/>
                </a:solidFill>
              </a:rPr>
              <a:t>回</a:t>
            </a:r>
            <a:r>
              <a:rPr lang="ja-JP" altLang="en-US" sz="1800" dirty="0" smtClean="0"/>
              <a:t>、モニタリングの結果を</a:t>
            </a:r>
            <a:r>
              <a:rPr lang="ja-JP" altLang="en-US" sz="1800" b="1" u="sng" dirty="0" smtClean="0">
                <a:solidFill>
                  <a:srgbClr val="FF0000"/>
                </a:solidFill>
              </a:rPr>
              <a:t>記録すること</a:t>
            </a:r>
            <a:r>
              <a:rPr lang="ja-JP" altLang="en-US" sz="1800" dirty="0" smtClean="0"/>
              <a:t>。</a:t>
            </a:r>
            <a:endParaRPr lang="en-US" altLang="ja-JP" sz="1800" dirty="0" smtClean="0"/>
          </a:p>
        </p:txBody>
      </p:sp>
      <p:sp>
        <p:nvSpPr>
          <p:cNvPr id="7" name="コンテンツ プレースホルダー 4"/>
          <p:cNvSpPr txBox="1">
            <a:spLocks/>
          </p:cNvSpPr>
          <p:nvPr/>
        </p:nvSpPr>
        <p:spPr>
          <a:xfrm>
            <a:off x="275462" y="3573017"/>
            <a:ext cx="8496944" cy="3284983"/>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400" b="1" dirty="0" smtClean="0"/>
              <a:t>【</a:t>
            </a:r>
            <a:r>
              <a:rPr lang="ja-JP" altLang="en-US" sz="2400" b="1" dirty="0" smtClean="0"/>
              <a:t>指導事項（ポイント）</a:t>
            </a:r>
            <a:r>
              <a:rPr lang="en-US" altLang="ja-JP" sz="2400" b="1" dirty="0" smtClean="0"/>
              <a:t>】</a:t>
            </a:r>
          </a:p>
          <a:p>
            <a:pPr marL="0" indent="0">
              <a:buNone/>
            </a:pPr>
            <a:r>
              <a:rPr lang="ja-JP" altLang="en-US" sz="1800" dirty="0" smtClean="0"/>
              <a:t>以下の内容を記録すること。</a:t>
            </a:r>
            <a:endParaRPr lang="en-US" altLang="ja-JP" sz="1800" dirty="0" smtClean="0"/>
          </a:p>
          <a:p>
            <a:pPr marL="0" indent="0">
              <a:buNone/>
            </a:pPr>
            <a:r>
              <a:rPr lang="ja-JP" altLang="en-US" sz="1800" dirty="0" smtClean="0"/>
              <a:t>①利用者の生活状況の変化</a:t>
            </a:r>
            <a:endParaRPr lang="en-US" altLang="ja-JP" sz="1800" dirty="0" smtClean="0"/>
          </a:p>
          <a:p>
            <a:pPr marL="0" indent="0">
              <a:buNone/>
            </a:pPr>
            <a:r>
              <a:rPr lang="ja-JP" altLang="en-US" sz="1800" dirty="0" smtClean="0"/>
              <a:t>②介護予防サービス計画どおりに、利用者の行動やサービスの提供がなされているか。</a:t>
            </a:r>
            <a:endParaRPr lang="en-US" altLang="ja-JP" sz="1800" dirty="0" smtClean="0"/>
          </a:p>
          <a:p>
            <a:pPr marL="0" indent="0">
              <a:buNone/>
            </a:pPr>
            <a:r>
              <a:rPr lang="ja-JP" altLang="en-US" sz="1800" dirty="0" smtClean="0"/>
              <a:t>③個々の提供サービス等の支援内容が適切であるか。</a:t>
            </a:r>
            <a:endParaRPr lang="en-US" altLang="ja-JP" sz="1800" dirty="0" smtClean="0"/>
          </a:p>
          <a:p>
            <a:pPr marL="0" indent="0">
              <a:buNone/>
            </a:pPr>
            <a:r>
              <a:rPr lang="ja-JP" altLang="en-US" sz="1800" dirty="0" smtClean="0"/>
              <a:t>④利用しているサービスに対する利用者の満足度</a:t>
            </a:r>
            <a:endParaRPr lang="en-US" altLang="ja-JP" sz="1800" dirty="0" smtClean="0"/>
          </a:p>
          <a:p>
            <a:pPr marL="0" indent="0">
              <a:buNone/>
            </a:pPr>
            <a:r>
              <a:rPr lang="ja-JP" altLang="en-US" sz="1800" dirty="0" smtClean="0"/>
              <a:t>⑤その他介護予防サービス計画書の変更を必要とする新しい課題について</a:t>
            </a:r>
            <a:endParaRPr lang="en-US" altLang="ja-JP" sz="1800" dirty="0" smtClean="0"/>
          </a:p>
        </p:txBody>
      </p:sp>
      <p:sp>
        <p:nvSpPr>
          <p:cNvPr id="8" name="下矢印 7"/>
          <p:cNvSpPr/>
          <p:nvPr/>
        </p:nvSpPr>
        <p:spPr>
          <a:xfrm>
            <a:off x="4029023" y="3197341"/>
            <a:ext cx="1080120" cy="375676"/>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59912318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主な指導事項㉟</a:t>
            </a:r>
            <a:r>
              <a:rPr lang="en-US" altLang="ja-JP" sz="4000" b="1" dirty="0" smtClean="0"/>
              <a:t/>
            </a:r>
            <a:br>
              <a:rPr lang="en-US" altLang="ja-JP" sz="4000" b="1" dirty="0" smtClean="0"/>
            </a:br>
            <a:r>
              <a:rPr lang="ja-JP" altLang="en-US" sz="2000" b="1" dirty="0" smtClean="0"/>
              <a:t>（</a:t>
            </a:r>
            <a:r>
              <a:rPr lang="ja-JP" altLang="en-US" sz="2000" b="1" dirty="0"/>
              <a:t>介護職員によるたん吸引等の取扱いに</a:t>
            </a:r>
            <a:r>
              <a:rPr lang="ja-JP" altLang="en-US" sz="2000" b="1" dirty="0" smtClean="0"/>
              <a:t>ついて）</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42</a:t>
            </a:fld>
            <a:endParaRPr kumimoji="1" lang="ja-JP" altLang="en-US" dirty="0"/>
          </a:p>
        </p:txBody>
      </p:sp>
      <p:sp>
        <p:nvSpPr>
          <p:cNvPr id="7" name="コンテンツ プレースホルダー 4"/>
          <p:cNvSpPr txBox="1">
            <a:spLocks/>
          </p:cNvSpPr>
          <p:nvPr/>
        </p:nvSpPr>
        <p:spPr>
          <a:xfrm>
            <a:off x="323528" y="1184252"/>
            <a:ext cx="8496944" cy="5413100"/>
          </a:xfrm>
          <a:prstGeom prst="rect">
            <a:avLst/>
          </a:prstGeom>
          <a:solidFill>
            <a:srgbClr val="CCECFF"/>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Aft>
                <a:spcPts val="0"/>
              </a:spcAft>
              <a:buNone/>
            </a:pPr>
            <a:r>
              <a:rPr lang="ja-JP" altLang="en-US" sz="1800" b="1" dirty="0">
                <a:latin typeface="+mn-ea"/>
              </a:rPr>
              <a:t>☆</a:t>
            </a:r>
            <a:r>
              <a:rPr lang="ja-JP" altLang="en-US" sz="1800" b="1" dirty="0" smtClean="0">
                <a:latin typeface="+mn-ea"/>
              </a:rPr>
              <a:t>登録</a:t>
            </a:r>
            <a:r>
              <a:rPr lang="ja-JP" altLang="en-US" sz="1800" b="1" dirty="0">
                <a:latin typeface="+mn-ea"/>
              </a:rPr>
              <a:t>特定行為事業者の登録を行うこと。</a:t>
            </a:r>
            <a:endParaRPr lang="en-US" altLang="ja-JP" sz="1800" b="1" dirty="0">
              <a:latin typeface="+mn-ea"/>
            </a:endParaRPr>
          </a:p>
          <a:p>
            <a:pPr marL="0" indent="0">
              <a:spcBef>
                <a:spcPts val="0"/>
              </a:spcBef>
              <a:spcAft>
                <a:spcPts val="0"/>
              </a:spcAft>
              <a:buNone/>
            </a:pPr>
            <a:r>
              <a:rPr lang="ja-JP" altLang="en-US" sz="1800" b="1" dirty="0" smtClean="0">
                <a:latin typeface="+mn-ea"/>
              </a:rPr>
              <a:t>☆ </a:t>
            </a:r>
            <a:r>
              <a:rPr lang="ja-JP" altLang="en-US" sz="1800" b="1" dirty="0">
                <a:latin typeface="+mn-ea"/>
              </a:rPr>
              <a:t>登録研修機関等において、一定の研修を受け、都道府県による</a:t>
            </a:r>
            <a:r>
              <a:rPr lang="ja-JP" altLang="en-US" sz="1800" b="1" dirty="0" smtClean="0">
                <a:latin typeface="+mn-ea"/>
              </a:rPr>
              <a:t>認定を受けた職員、又は公益財団法人社会福祉振興・試験センターで登録を行った</a:t>
            </a:r>
            <a:r>
              <a:rPr lang="ja-JP" altLang="en-US" sz="1800" b="1" dirty="0">
                <a:latin typeface="+mn-ea"/>
              </a:rPr>
              <a:t>介護福祉士のみが、喀痰吸引や経管栄養を実施することが</a:t>
            </a:r>
            <a:r>
              <a:rPr lang="ja-JP" altLang="en-US" sz="1800" b="1" dirty="0" smtClean="0">
                <a:latin typeface="+mn-ea"/>
              </a:rPr>
              <a:t>できる</a:t>
            </a:r>
            <a:r>
              <a:rPr lang="ja-JP" altLang="en-US" sz="1800" b="1" dirty="0">
                <a:latin typeface="+mn-ea"/>
              </a:rPr>
              <a:t>。</a:t>
            </a:r>
            <a:endParaRPr lang="en-US" altLang="ja-JP" sz="1800" b="1" dirty="0">
              <a:latin typeface="+mn-ea"/>
            </a:endParaRPr>
          </a:p>
          <a:p>
            <a:pPr marL="0" indent="0">
              <a:spcBef>
                <a:spcPts val="0"/>
              </a:spcBef>
              <a:spcAft>
                <a:spcPts val="0"/>
              </a:spcAft>
              <a:buNone/>
            </a:pPr>
            <a:r>
              <a:rPr lang="ja-JP" altLang="en-US" sz="1800" b="1" dirty="0">
                <a:latin typeface="+mn-ea"/>
              </a:rPr>
              <a:t>☆</a:t>
            </a:r>
            <a:r>
              <a:rPr lang="ja-JP" altLang="en-US" sz="1800" b="1" dirty="0" smtClean="0">
                <a:latin typeface="+mn-ea"/>
              </a:rPr>
              <a:t>毎朝</a:t>
            </a:r>
            <a:r>
              <a:rPr lang="ja-JP" altLang="en-US" sz="1800" b="1" dirty="0">
                <a:latin typeface="+mn-ea"/>
              </a:rPr>
              <a:t>、又は当該日の第</a:t>
            </a:r>
            <a:r>
              <a:rPr lang="en-US" altLang="ja-JP" sz="1800" b="1" dirty="0">
                <a:latin typeface="+mn-ea"/>
              </a:rPr>
              <a:t>1</a:t>
            </a:r>
            <a:r>
              <a:rPr lang="ja-JP" altLang="en-US" sz="1800" b="1" dirty="0">
                <a:latin typeface="+mn-ea"/>
              </a:rPr>
              <a:t>回目の吸引実施時において、看護職員が</a:t>
            </a:r>
            <a:r>
              <a:rPr lang="ja-JP" altLang="en-US" sz="1800" b="1" dirty="0" smtClean="0">
                <a:latin typeface="+mn-ea"/>
              </a:rPr>
              <a:t>入所者</a:t>
            </a:r>
            <a:r>
              <a:rPr lang="ja-JP" altLang="en-US" sz="1800" b="1" dirty="0">
                <a:latin typeface="+mn-ea"/>
              </a:rPr>
              <a:t>の状態を観察し、看護職員と介護職員の協働による実施が可能で</a:t>
            </a:r>
            <a:r>
              <a:rPr lang="ja-JP" altLang="en-US" sz="1800" b="1" dirty="0" smtClean="0">
                <a:latin typeface="+mn-ea"/>
              </a:rPr>
              <a:t>あるか</a:t>
            </a:r>
            <a:r>
              <a:rPr lang="ja-JP" altLang="en-US" sz="1800" b="1" dirty="0">
                <a:latin typeface="+mn-ea"/>
              </a:rPr>
              <a:t>等を確認すること。</a:t>
            </a:r>
            <a:endParaRPr lang="en-US" altLang="ja-JP" sz="1800" b="1" dirty="0">
              <a:latin typeface="+mn-ea"/>
            </a:endParaRPr>
          </a:p>
          <a:p>
            <a:pPr marL="0" indent="0">
              <a:spcBef>
                <a:spcPts val="0"/>
              </a:spcBef>
              <a:spcAft>
                <a:spcPts val="0"/>
              </a:spcAft>
              <a:buNone/>
            </a:pPr>
            <a:r>
              <a:rPr lang="ja-JP" altLang="en-US" sz="1800" b="1" dirty="0">
                <a:latin typeface="+mn-ea"/>
              </a:rPr>
              <a:t>☆</a:t>
            </a:r>
            <a:r>
              <a:rPr lang="ja-JP" altLang="en-US" sz="1800" b="1" dirty="0" smtClean="0">
                <a:latin typeface="+mn-ea"/>
              </a:rPr>
              <a:t>看護師</a:t>
            </a:r>
            <a:r>
              <a:rPr lang="ja-JP" altLang="en-US" sz="1800" b="1" dirty="0">
                <a:latin typeface="+mn-ea"/>
              </a:rPr>
              <a:t>から、看護職員又は介護職員に対して研修・技術的指導が</a:t>
            </a:r>
            <a:r>
              <a:rPr lang="ja-JP" altLang="en-US" sz="1800" b="1" dirty="0" smtClean="0">
                <a:latin typeface="+mn-ea"/>
              </a:rPr>
              <a:t>行われて</a:t>
            </a:r>
            <a:r>
              <a:rPr lang="ja-JP" altLang="en-US" sz="1800" b="1" dirty="0">
                <a:latin typeface="+mn-ea"/>
              </a:rPr>
              <a:t>いること。</a:t>
            </a:r>
            <a:endParaRPr lang="en-US" altLang="ja-JP" sz="1800" b="1" dirty="0">
              <a:latin typeface="+mn-ea"/>
            </a:endParaRPr>
          </a:p>
          <a:p>
            <a:pPr marL="0" indent="0">
              <a:spcBef>
                <a:spcPts val="0"/>
              </a:spcBef>
              <a:spcAft>
                <a:spcPts val="0"/>
              </a:spcAft>
              <a:buNone/>
            </a:pPr>
            <a:r>
              <a:rPr lang="ja-JP" altLang="en-US" sz="1800" b="1" dirty="0" smtClean="0">
                <a:latin typeface="+mn-ea"/>
              </a:rPr>
              <a:t>☆ </a:t>
            </a:r>
            <a:r>
              <a:rPr lang="ja-JP" altLang="en-US" sz="1800" b="1" dirty="0">
                <a:latin typeface="+mn-ea"/>
              </a:rPr>
              <a:t>実施する際に、標準的な手順を実施した記録を作成すること。</a:t>
            </a:r>
            <a:endParaRPr lang="en-US" altLang="ja-JP" sz="1800" b="1" dirty="0">
              <a:latin typeface="+mn-ea"/>
            </a:endParaRPr>
          </a:p>
          <a:p>
            <a:pPr marL="0" indent="0">
              <a:spcBef>
                <a:spcPts val="0"/>
              </a:spcBef>
              <a:spcAft>
                <a:spcPts val="0"/>
              </a:spcAft>
              <a:buNone/>
            </a:pPr>
            <a:r>
              <a:rPr lang="ja-JP" altLang="en-US" sz="1800" b="1" dirty="0" smtClean="0">
                <a:latin typeface="+mn-ea"/>
              </a:rPr>
              <a:t>☆ </a:t>
            </a:r>
            <a:r>
              <a:rPr lang="ja-JP" altLang="en-US" sz="1800" b="1" dirty="0">
                <a:latin typeface="+mn-ea"/>
              </a:rPr>
              <a:t>定期的（１年に１回以上）に自主点検を行い、自主点検結果を保存</a:t>
            </a:r>
            <a:r>
              <a:rPr lang="ja-JP" altLang="en-US" sz="1800" b="1" dirty="0" smtClean="0">
                <a:latin typeface="+mn-ea"/>
              </a:rPr>
              <a:t>するよう</a:t>
            </a:r>
            <a:r>
              <a:rPr lang="ja-JP" altLang="en-US" sz="1800" b="1" dirty="0">
                <a:latin typeface="+mn-ea"/>
              </a:rPr>
              <a:t>努めること。</a:t>
            </a:r>
            <a:endParaRPr lang="en-US" altLang="ja-JP" sz="1800" b="1" dirty="0">
              <a:latin typeface="+mn-ea"/>
            </a:endParaRPr>
          </a:p>
          <a:p>
            <a:pPr marL="0" indent="0">
              <a:spcBef>
                <a:spcPts val="0"/>
              </a:spcBef>
              <a:spcAft>
                <a:spcPts val="0"/>
              </a:spcAft>
              <a:buNone/>
            </a:pPr>
            <a:r>
              <a:rPr lang="ja-JP" altLang="en-US" sz="1400" b="1" dirty="0">
                <a:latin typeface="+mn-ea"/>
              </a:rPr>
              <a:t>参考：「喀痰吸引等（たんの吸引等）の制度について」（大阪府</a:t>
            </a:r>
            <a:r>
              <a:rPr lang="en-US" altLang="ja-JP" sz="1400" b="1" dirty="0">
                <a:latin typeface="+mn-ea"/>
              </a:rPr>
              <a:t>HP</a:t>
            </a:r>
            <a:r>
              <a:rPr lang="ja-JP" altLang="en-US" sz="1400" b="1" dirty="0">
                <a:latin typeface="+mn-ea"/>
              </a:rPr>
              <a:t>）　　　　</a:t>
            </a:r>
            <a:endParaRPr lang="en-US" altLang="ja-JP" sz="1400" b="1" dirty="0">
              <a:latin typeface="+mn-ea"/>
            </a:endParaRPr>
          </a:p>
          <a:p>
            <a:pPr marL="0" indent="0">
              <a:spcBef>
                <a:spcPts val="0"/>
              </a:spcBef>
              <a:spcAft>
                <a:spcPts val="1200"/>
              </a:spcAft>
              <a:buNone/>
            </a:pPr>
            <a:r>
              <a:rPr lang="ja-JP" altLang="en-US" sz="1400" b="1" dirty="0">
                <a:latin typeface="+mn-ea"/>
              </a:rPr>
              <a:t>　　</a:t>
            </a:r>
            <a:r>
              <a:rPr lang="ja-JP" altLang="en-US" sz="1400" b="1" dirty="0">
                <a:solidFill>
                  <a:srgbClr val="FF0000"/>
                </a:solidFill>
                <a:latin typeface="+mn-ea"/>
              </a:rPr>
              <a:t>　 </a:t>
            </a:r>
            <a:r>
              <a:rPr lang="en-US" altLang="ja-JP" sz="1400" b="1" dirty="0">
                <a:solidFill>
                  <a:srgbClr val="FF0000"/>
                </a:solidFill>
                <a:latin typeface="+mn-ea"/>
                <a:hlinkClick r:id="rId3">
                  <a:extLst>
                    <a:ext uri="{A12FA001-AC4F-418D-AE19-62706E023703}">
                      <ahyp:hlinkClr xmlns:lc="http://schemas.openxmlformats.org/drawingml/2006/lockedCanvas" xmlns="" xmlns:ahyp="http://schemas.microsoft.com/office/drawing/2018/hyperlinkcolor" val="tx"/>
                    </a:ext>
                  </a:extLst>
                </a:hlinkClick>
              </a:rPr>
              <a:t>http://www.pref.osaka.lg.jp/koreishisetsu/tan/index.html</a:t>
            </a:r>
            <a:endParaRPr lang="en-US" altLang="ja-JP" sz="1400" b="1" dirty="0">
              <a:solidFill>
                <a:srgbClr val="FF0000"/>
              </a:solidFill>
              <a:latin typeface="+mn-ea"/>
            </a:endParaRPr>
          </a:p>
          <a:p>
            <a:pPr marL="0" indent="0">
              <a:spcBef>
                <a:spcPts val="0"/>
              </a:spcBef>
              <a:spcAft>
                <a:spcPts val="0"/>
              </a:spcAft>
              <a:buNone/>
            </a:pPr>
            <a:r>
              <a:rPr lang="en-US" altLang="ja-JP" sz="1400" b="1" dirty="0">
                <a:latin typeface="+mn-ea"/>
              </a:rPr>
              <a:t>         </a:t>
            </a:r>
            <a:r>
              <a:rPr lang="ja-JP" altLang="en-US" sz="1400" b="1" dirty="0">
                <a:latin typeface="+mn-ea"/>
              </a:rPr>
              <a:t>「喀痰吸引等制度について」（厚生労働省</a:t>
            </a:r>
            <a:r>
              <a:rPr lang="en-US" altLang="ja-JP" sz="1400" b="1" dirty="0">
                <a:latin typeface="+mn-ea"/>
              </a:rPr>
              <a:t>HP)                       </a:t>
            </a:r>
            <a:r>
              <a:rPr lang="en-US" altLang="ja-JP" sz="1400" b="1" dirty="0">
                <a:latin typeface="+mn-ea"/>
                <a:hlinkClick r:id="rId4">
                  <a:extLst>
                    <a:ext uri="{A12FA001-AC4F-418D-AE19-62706E023703}">
                      <ahyp:hlinkClr xmlns:lc="http://schemas.openxmlformats.org/drawingml/2006/lockedCanvas" xmlns="" xmlns:ahyp="http://schemas.microsoft.com/office/drawing/2018/hyperlinkcolor" val="tx"/>
                    </a:ext>
                  </a:extLst>
                </a:hlinkClick>
              </a:rPr>
              <a:t>https://www.mhlw.go.jp/stf/seisakunitsuite/bunya/hukushi_kaigo/seikatsuhogo/tannokyuuin/index.html</a:t>
            </a:r>
            <a:endParaRPr lang="en-US" altLang="ja-JP" sz="1800" b="1" dirty="0" smtClean="0">
              <a:latin typeface="游ゴシック" panose="020B0400000000000000" pitchFamily="50" charset="-128"/>
            </a:endParaRPr>
          </a:p>
        </p:txBody>
      </p:sp>
    </p:spTree>
    <p:extLst>
      <p:ext uri="{BB962C8B-B14F-4D97-AF65-F5344CB8AC3E}">
        <p14:creationId xmlns:p14="http://schemas.microsoft.com/office/powerpoint/2010/main" val="253725633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001000" cy="1112838"/>
          </a:xfrm>
        </p:spPr>
        <p:txBody>
          <a:bodyPr>
            <a:normAutofit fontScale="90000"/>
          </a:bodyPr>
          <a:lstStyle/>
          <a:p>
            <a:r>
              <a:rPr lang="en-US" altLang="ja-JP" b="1" dirty="0" smtClean="0"/>
              <a:t>2</a:t>
            </a:r>
            <a:r>
              <a:rPr lang="ja-JP" altLang="en-US" b="1" dirty="0" smtClean="0"/>
              <a:t>　</a:t>
            </a:r>
            <a:r>
              <a:rPr lang="ja-JP" altLang="en-US" sz="4000" b="1" dirty="0" smtClean="0"/>
              <a:t>大阪府内令和元年度～令和</a:t>
            </a:r>
            <a:r>
              <a:rPr lang="en-US" altLang="ja-JP" sz="4000" b="1" dirty="0"/>
              <a:t>4</a:t>
            </a:r>
            <a:r>
              <a:rPr lang="ja-JP" altLang="en-US" sz="4000" b="1" dirty="0" smtClean="0"/>
              <a:t>年度の処分事例①</a:t>
            </a:r>
            <a:endParaRPr kumimoji="1" lang="ja-JP" sz="4000" b="1" dirty="0"/>
          </a:p>
        </p:txBody>
      </p:sp>
      <p:sp>
        <p:nvSpPr>
          <p:cNvPr id="3" name="Rectangle 2"/>
          <p:cNvSpPr>
            <a:spLocks noGrp="1"/>
          </p:cNvSpPr>
          <p:nvPr>
            <p:ph idx="1"/>
          </p:nvPr>
        </p:nvSpPr>
        <p:spPr>
          <a:xfrm>
            <a:off x="696330" y="1398518"/>
            <a:ext cx="8001000" cy="1701549"/>
          </a:xfrm>
          <a:solidFill>
            <a:srgbClr val="CCECFF"/>
          </a:solidFill>
        </p:spPr>
        <p:txBody>
          <a:bodyPr>
            <a:normAutofit/>
          </a:bodyPr>
          <a:lstStyle/>
          <a:p>
            <a:pPr marL="0" indent="0">
              <a:buNone/>
            </a:pPr>
            <a:r>
              <a:rPr lang="ja-JP" altLang="en-US" sz="2400" dirty="0" smtClean="0">
                <a:solidFill>
                  <a:schemeClr val="tx1"/>
                </a:solidFill>
              </a:rPr>
              <a:t>①指定の取消し</a:t>
            </a:r>
            <a:r>
              <a:rPr lang="ja-JP" altLang="en-US" sz="2400" dirty="0">
                <a:solidFill>
                  <a:schemeClr val="tx1"/>
                </a:solidFill>
              </a:rPr>
              <a:t>　１２</a:t>
            </a:r>
            <a:r>
              <a:rPr lang="ja-JP" altLang="en-US" sz="2400" dirty="0" smtClean="0">
                <a:solidFill>
                  <a:schemeClr val="tx1"/>
                </a:solidFill>
              </a:rPr>
              <a:t>件</a:t>
            </a:r>
            <a:endParaRPr kumimoji="1" lang="en-US" altLang="ja-JP" sz="2400" dirty="0">
              <a:solidFill>
                <a:schemeClr val="tx1"/>
              </a:solidFill>
            </a:endParaRPr>
          </a:p>
          <a:p>
            <a:pPr marL="0" indent="0">
              <a:buNone/>
            </a:pPr>
            <a:r>
              <a:rPr lang="ja-JP" altLang="en-US" sz="2400" dirty="0" smtClean="0">
                <a:solidFill>
                  <a:schemeClr val="tx1"/>
                </a:solidFill>
              </a:rPr>
              <a:t>②指定の効力の全部停止　３件</a:t>
            </a:r>
            <a:endParaRPr kumimoji="1" lang="en-US" altLang="ja-JP" sz="2400" dirty="0">
              <a:solidFill>
                <a:schemeClr val="tx1"/>
              </a:solidFill>
            </a:endParaRPr>
          </a:p>
          <a:p>
            <a:pPr marL="0" indent="0">
              <a:buNone/>
            </a:pPr>
            <a:r>
              <a:rPr lang="ja-JP" altLang="en-US" sz="2400" dirty="0" smtClean="0">
                <a:solidFill>
                  <a:schemeClr val="tx1"/>
                </a:solidFill>
              </a:rPr>
              <a:t>③指定の効力の一部停止　３件</a:t>
            </a:r>
          </a:p>
        </p:txBody>
      </p:sp>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2800" b="0" i="0" u="none" strike="noStrike" kern="1200" cap="none" spc="0" normalizeH="0" baseline="0" noProof="0" smtClean="0">
                <a:ln>
                  <a:noFill/>
                </a:ln>
                <a:solidFill>
                  <a:srgbClr val="76DBF4">
                    <a:lumMod val="50000"/>
                  </a:srgbClr>
                </a:solidFill>
                <a:effectLst/>
                <a:uLnTx/>
                <a:uFillTx/>
                <a:latin typeface="Century Gothic" panose="020B0502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1" lang="ja-JP" altLang="en-US" sz="2800" b="0" i="0" u="none" strike="noStrike" kern="1200" cap="none" spc="0" normalizeH="0" baseline="0" noProof="0" dirty="0">
              <a:ln>
                <a:noFill/>
              </a:ln>
              <a:solidFill>
                <a:srgbClr val="76DBF4">
                  <a:lumMod val="50000"/>
                </a:srgbClr>
              </a:solidFill>
              <a:effectLst/>
              <a:uLnTx/>
              <a:uFillTx/>
              <a:latin typeface="Century Gothic" panose="020B0502020202020204"/>
              <a:ea typeface="メイリオ" panose="020B0604030504040204" pitchFamily="50" charset="-128"/>
              <a:cs typeface="+mn-cs"/>
            </a:endParaRPr>
          </a:p>
        </p:txBody>
      </p:sp>
      <p:sp>
        <p:nvSpPr>
          <p:cNvPr id="5" name="Rectangle 2"/>
          <p:cNvSpPr txBox="1">
            <a:spLocks/>
          </p:cNvSpPr>
          <p:nvPr/>
        </p:nvSpPr>
        <p:spPr>
          <a:xfrm>
            <a:off x="696330" y="3855231"/>
            <a:ext cx="8001000" cy="1440160"/>
          </a:xfrm>
          <a:prstGeom prst="rect">
            <a:avLst/>
          </a:prstGeom>
          <a:solidFill>
            <a:srgbClr val="A0C9FA"/>
          </a:solidFill>
        </p:spPr>
        <p:style>
          <a:lnRef idx="1">
            <a:schemeClr val="accent1"/>
          </a:lnRef>
          <a:fillRef idx="2">
            <a:schemeClr val="accent1"/>
          </a:fillRef>
          <a:effectRef idx="1">
            <a:schemeClr val="accent1"/>
          </a:effectRef>
          <a:fontRef idx="minor">
            <a:schemeClr val="dk1"/>
          </a:fontRef>
        </p:style>
        <p:txBody>
          <a:bodyPr vert="horz" rtlCol="0">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2800" b="1" i="0" u="sng"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　不正請求や重大な運営</a:t>
            </a:r>
            <a:r>
              <a:rPr kumimoji="1" lang="zh-TW" altLang="en-US" sz="2800" b="1" i="0" u="sng" strike="noStrike" kern="1200" cap="none" spc="0" normalizeH="0" baseline="0" noProof="0" dirty="0" smtClean="0">
                <a:ln>
                  <a:noFill/>
                </a:ln>
                <a:solidFill>
                  <a:srgbClr val="FF0000"/>
                </a:solidFill>
                <a:effectLst/>
                <a:uLnTx/>
                <a:uFillTx/>
                <a:latin typeface="Century Gothic" panose="020B0502020202020204"/>
                <a:ea typeface="微軟正黑體" panose="020B0604030504040204" pitchFamily="34" charset="-120"/>
                <a:cs typeface="+mn-cs"/>
              </a:rPr>
              <a:t>基準</a:t>
            </a:r>
            <a:r>
              <a:rPr kumimoji="1" lang="ja-JP" altLang="en-US" sz="2800" b="1" i="0" u="sng"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違反等</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が実地指導等の際に見つかれば、監査を行い、</a:t>
            </a:r>
            <a:r>
              <a:rPr kumimoji="1" lang="ja-JP" altLang="en-US" sz="2800" b="1" i="0" u="sng"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厳正に行政処分等を行います。</a:t>
            </a:r>
          </a:p>
        </p:txBody>
      </p:sp>
      <p:sp>
        <p:nvSpPr>
          <p:cNvPr id="6" name="Rectangle 2"/>
          <p:cNvSpPr txBox="1">
            <a:spLocks/>
          </p:cNvSpPr>
          <p:nvPr/>
        </p:nvSpPr>
        <p:spPr>
          <a:xfrm>
            <a:off x="696330" y="5295391"/>
            <a:ext cx="8001000" cy="1117101"/>
          </a:xfrm>
          <a:prstGeom prst="rect">
            <a:avLst/>
          </a:prstGeom>
          <a:solidFill>
            <a:srgbClr val="A0C9FA"/>
          </a:solidFill>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600"/>
              </a:spcBef>
              <a:spcAft>
                <a:spcPts val="600"/>
              </a:spcAft>
              <a:buClrTx/>
              <a:buSzTx/>
              <a:buFont typeface="Arial"/>
              <a:buNone/>
              <a:tabLst/>
              <a:defRPr/>
            </a:pP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　各事業者の皆様におかれては、</a:t>
            </a:r>
            <a:r>
              <a:rPr kumimoji="1" lang="ja-JP" altLang="en-US" sz="2800" b="1" i="0" u="sng"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法令を遵守し、適正な事業運営に努めてください。</a:t>
            </a:r>
          </a:p>
        </p:txBody>
      </p:sp>
      <p:sp>
        <p:nvSpPr>
          <p:cNvPr id="7" name="下矢印 6"/>
          <p:cNvSpPr/>
          <p:nvPr/>
        </p:nvSpPr>
        <p:spPr>
          <a:xfrm>
            <a:off x="3851920" y="3105718"/>
            <a:ext cx="1368152" cy="72008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267071811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48020" y="441226"/>
            <a:ext cx="8001000" cy="1112838"/>
          </a:xfrm>
        </p:spPr>
        <p:txBody>
          <a:bodyPr>
            <a:normAutofit fontScale="90000"/>
          </a:bodyPr>
          <a:lstStyle/>
          <a:p>
            <a:r>
              <a:rPr lang="en-US" altLang="ja-JP" sz="4000" b="1" dirty="0" smtClean="0"/>
              <a:t>2</a:t>
            </a:r>
            <a:r>
              <a:rPr lang="ja-JP" altLang="en-US" sz="4000" b="1" dirty="0" smtClean="0"/>
              <a:t>　大阪府内令和元年度～令和</a:t>
            </a:r>
            <a:r>
              <a:rPr lang="en-US" altLang="ja-JP" sz="4000" b="1" dirty="0" smtClean="0"/>
              <a:t>4</a:t>
            </a:r>
            <a:r>
              <a:rPr lang="ja-JP" altLang="en-US" sz="4000" b="1" dirty="0" smtClean="0"/>
              <a:t>年度の処分事例②（通所介護事業所の事例</a:t>
            </a:r>
            <a:r>
              <a:rPr lang="ja-JP" altLang="en-US" b="1" dirty="0" smtClean="0"/>
              <a:t>）</a:t>
            </a:r>
            <a:endParaRPr kumimoji="1" lang="ja-JP" b="1" dirty="0"/>
          </a:p>
        </p:txBody>
      </p:sp>
      <p:sp>
        <p:nvSpPr>
          <p:cNvPr id="3" name="Rectangle 2"/>
          <p:cNvSpPr>
            <a:spLocks noGrp="1"/>
          </p:cNvSpPr>
          <p:nvPr>
            <p:ph idx="1"/>
          </p:nvPr>
        </p:nvSpPr>
        <p:spPr>
          <a:xfrm>
            <a:off x="603111" y="1789387"/>
            <a:ext cx="8001000" cy="2205606"/>
          </a:xfrm>
          <a:solidFill>
            <a:srgbClr val="CCECFF"/>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ja-JP" altLang="en-US" dirty="0" smtClean="0"/>
              <a:t>☆事業開始時より生活相談員２名のうちの１名について</a:t>
            </a:r>
            <a:r>
              <a:rPr lang="ja-JP" altLang="en-US" b="1" u="sng" dirty="0" smtClean="0">
                <a:solidFill>
                  <a:srgbClr val="FF0000"/>
                </a:solidFill>
              </a:rPr>
              <a:t>虚偽の記載をし、指定を受けた。</a:t>
            </a:r>
            <a:endParaRPr lang="en-US" altLang="ja-JP" b="1" u="sng" dirty="0" smtClean="0">
              <a:solidFill>
                <a:srgbClr val="FF0000"/>
              </a:solidFill>
            </a:endParaRPr>
          </a:p>
          <a:p>
            <a:pPr marL="0" indent="0">
              <a:buNone/>
            </a:pPr>
            <a:r>
              <a:rPr kumimoji="1" lang="ja-JP" altLang="en-US" dirty="0" smtClean="0"/>
              <a:t>☆指定後、この生活相談員が</a:t>
            </a:r>
            <a:r>
              <a:rPr kumimoji="1" lang="ja-JP" altLang="en-US" b="1" u="sng" dirty="0" smtClean="0">
                <a:solidFill>
                  <a:srgbClr val="FF0000"/>
                </a:solidFill>
              </a:rPr>
              <a:t>勤務している実態もないにもかかわらず、介護報酬を請求した。</a:t>
            </a:r>
            <a:endParaRPr kumimoji="1" lang="en-US" altLang="ja-JP" b="1" u="sng" dirty="0">
              <a:solidFill>
                <a:srgbClr val="FF0000"/>
              </a:solidFill>
            </a:endParaRPr>
          </a:p>
        </p:txBody>
      </p:sp>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2800" b="0" i="0" u="none" strike="noStrike" kern="1200" cap="none" spc="0" normalizeH="0" baseline="0" noProof="0" smtClean="0">
                <a:ln>
                  <a:noFill/>
                </a:ln>
                <a:solidFill>
                  <a:srgbClr val="76DBF4">
                    <a:lumMod val="50000"/>
                  </a:srgbClr>
                </a:solidFill>
                <a:effectLst/>
                <a:uLnTx/>
                <a:uFillTx/>
                <a:latin typeface="Century Gothic" panose="020B0502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1" lang="ja-JP" altLang="en-US" sz="2800" b="0" i="0" u="none" strike="noStrike" kern="1200" cap="none" spc="0" normalizeH="0" baseline="0" noProof="0" dirty="0">
              <a:ln>
                <a:noFill/>
              </a:ln>
              <a:solidFill>
                <a:srgbClr val="76DBF4">
                  <a:lumMod val="50000"/>
                </a:srgbClr>
              </a:solidFill>
              <a:effectLst/>
              <a:uLnTx/>
              <a:uFillTx/>
              <a:latin typeface="Century Gothic" panose="020B0502020202020204"/>
              <a:ea typeface="メイリオ" panose="020B0604030504040204" pitchFamily="50" charset="-128"/>
              <a:cs typeface="+mn-cs"/>
            </a:endParaRPr>
          </a:p>
        </p:txBody>
      </p:sp>
      <p:sp>
        <p:nvSpPr>
          <p:cNvPr id="6" name="Rectangle 2"/>
          <p:cNvSpPr txBox="1">
            <a:spLocks/>
          </p:cNvSpPr>
          <p:nvPr/>
        </p:nvSpPr>
        <p:spPr>
          <a:xfrm>
            <a:off x="539552" y="4695891"/>
            <a:ext cx="8001000" cy="1765173"/>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1" lang="ja-JP" altLang="en-US" sz="2800" b="1" i="0" u="sng"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指定の取消し処分</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H31.4.1</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endPar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根拠規定：介護保険法第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77</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条第１項第９号</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p>
        </p:txBody>
      </p:sp>
      <p:sp>
        <p:nvSpPr>
          <p:cNvPr id="7" name="下矢印 6"/>
          <p:cNvSpPr/>
          <p:nvPr/>
        </p:nvSpPr>
        <p:spPr>
          <a:xfrm>
            <a:off x="4021909" y="4021406"/>
            <a:ext cx="1217848" cy="648072"/>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4150379451"/>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001000" cy="1112838"/>
          </a:xfrm>
        </p:spPr>
        <p:txBody>
          <a:bodyPr>
            <a:normAutofit fontScale="90000"/>
          </a:bodyPr>
          <a:lstStyle/>
          <a:p>
            <a:r>
              <a:rPr lang="en-US" altLang="ja-JP" sz="3600" b="1" dirty="0" smtClean="0"/>
              <a:t>2</a:t>
            </a:r>
            <a:r>
              <a:rPr lang="ja-JP" altLang="en-US" sz="3600" b="1" dirty="0" smtClean="0"/>
              <a:t>　大阪府内令和元年度～令和</a:t>
            </a:r>
            <a:r>
              <a:rPr lang="en-US" altLang="ja-JP" sz="3600" b="1" dirty="0" smtClean="0"/>
              <a:t>4</a:t>
            </a:r>
            <a:r>
              <a:rPr lang="ja-JP" altLang="en-US" sz="3600" b="1" dirty="0" smtClean="0"/>
              <a:t>年度の処分事例③（訪問</a:t>
            </a:r>
            <a:r>
              <a:rPr lang="ja-JP" altLang="en-US" sz="3600" b="1" dirty="0"/>
              <a:t>看護</a:t>
            </a:r>
            <a:r>
              <a:rPr lang="ja-JP" altLang="en-US" sz="3600" b="1" dirty="0" smtClean="0"/>
              <a:t>事業所の事例）</a:t>
            </a:r>
            <a:endParaRPr kumimoji="1" lang="ja-JP" sz="3600" b="1" dirty="0"/>
          </a:p>
        </p:txBody>
      </p:sp>
      <p:sp>
        <p:nvSpPr>
          <p:cNvPr id="3" name="Rectangle 2"/>
          <p:cNvSpPr>
            <a:spLocks noGrp="1"/>
          </p:cNvSpPr>
          <p:nvPr>
            <p:ph idx="1"/>
          </p:nvPr>
        </p:nvSpPr>
        <p:spPr>
          <a:xfrm>
            <a:off x="685800" y="1295402"/>
            <a:ext cx="8001000" cy="2925686"/>
          </a:xfrm>
          <a:solidFill>
            <a:srgbClr val="CCECFF"/>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ja-JP" altLang="en-US" dirty="0" smtClean="0"/>
              <a:t>☆利用者</a:t>
            </a:r>
            <a:r>
              <a:rPr lang="en-US" altLang="ja-JP" dirty="0" smtClean="0"/>
              <a:t>A</a:t>
            </a:r>
            <a:r>
              <a:rPr lang="ja-JP" altLang="en-US" dirty="0" smtClean="0"/>
              <a:t>氏について、</a:t>
            </a:r>
            <a:r>
              <a:rPr lang="ja-JP" altLang="en-US" b="1" u="sng" dirty="0" smtClean="0">
                <a:solidFill>
                  <a:srgbClr val="FF0000"/>
                </a:solidFill>
              </a:rPr>
              <a:t>主治の医師による指示を受けることなく指定訪問看護を提供</a:t>
            </a:r>
            <a:r>
              <a:rPr lang="ja-JP" altLang="en-US" dirty="0" smtClean="0"/>
              <a:t>し、当該利用者に係る</a:t>
            </a:r>
            <a:r>
              <a:rPr lang="en-US" altLang="ja-JP" dirty="0" smtClean="0"/>
              <a:t>376</a:t>
            </a:r>
            <a:r>
              <a:rPr lang="ja-JP" altLang="en-US" dirty="0" smtClean="0"/>
              <a:t>回分の</a:t>
            </a:r>
            <a:r>
              <a:rPr lang="ja-JP" altLang="en-US" b="1" u="sng" dirty="0" smtClean="0">
                <a:solidFill>
                  <a:srgbClr val="FF0000"/>
                </a:solidFill>
              </a:rPr>
              <a:t>居宅介護サービス費を不正に請求した。</a:t>
            </a:r>
            <a:endParaRPr lang="en-US" altLang="ja-JP" b="1" u="sng" dirty="0" smtClean="0">
              <a:solidFill>
                <a:srgbClr val="FF0000"/>
              </a:solidFill>
            </a:endParaRPr>
          </a:p>
          <a:p>
            <a:pPr marL="0" indent="0">
              <a:buNone/>
            </a:pPr>
            <a:r>
              <a:rPr kumimoji="1" lang="ja-JP" altLang="en-US" dirty="0" smtClean="0"/>
              <a:t>☆利用者</a:t>
            </a:r>
            <a:r>
              <a:rPr kumimoji="1" lang="en-US" altLang="ja-JP" dirty="0" smtClean="0"/>
              <a:t>B</a:t>
            </a:r>
            <a:r>
              <a:rPr kumimoji="1" lang="ja-JP" altLang="en-US" dirty="0" smtClean="0"/>
              <a:t>氏について、</a:t>
            </a:r>
            <a:r>
              <a:rPr kumimoji="1" lang="ja-JP" altLang="en-US" b="1" u="sng" dirty="0" smtClean="0">
                <a:solidFill>
                  <a:srgbClr val="FF0000"/>
                </a:solidFill>
              </a:rPr>
              <a:t>本件事業所の看護職員が指定訪問看護を提供していないにもかかわらず</a:t>
            </a:r>
            <a:r>
              <a:rPr kumimoji="1" lang="ja-JP" altLang="en-US" dirty="0" smtClean="0"/>
              <a:t>、当該職員が提供したとし、</a:t>
            </a:r>
            <a:r>
              <a:rPr lang="ja-JP" altLang="en-US" dirty="0"/>
              <a:t>当該利用者に係る</a:t>
            </a:r>
            <a:r>
              <a:rPr lang="en-US" altLang="ja-JP" dirty="0"/>
              <a:t>267</a:t>
            </a:r>
            <a:r>
              <a:rPr lang="ja-JP" altLang="en-US" dirty="0"/>
              <a:t>回分</a:t>
            </a:r>
            <a:r>
              <a:rPr lang="ja-JP" altLang="en-US" dirty="0" smtClean="0"/>
              <a:t>の</a:t>
            </a:r>
            <a:r>
              <a:rPr lang="ja-JP" altLang="en-US" b="1" u="sng" dirty="0" smtClean="0">
                <a:solidFill>
                  <a:srgbClr val="FF0000"/>
                </a:solidFill>
              </a:rPr>
              <a:t>居宅</a:t>
            </a:r>
            <a:r>
              <a:rPr lang="ja-JP" altLang="en-US" b="1" u="sng" dirty="0">
                <a:solidFill>
                  <a:srgbClr val="FF0000"/>
                </a:solidFill>
              </a:rPr>
              <a:t>介護サービス費を不正に請求した</a:t>
            </a:r>
            <a:r>
              <a:rPr lang="ja-JP" altLang="en-US" b="1" u="sng" dirty="0" smtClean="0">
                <a:solidFill>
                  <a:srgbClr val="FF0000"/>
                </a:solidFill>
              </a:rPr>
              <a:t>。</a:t>
            </a:r>
            <a:endParaRPr kumimoji="1" lang="en-US" altLang="ja-JP" b="1" u="sng" dirty="0">
              <a:solidFill>
                <a:srgbClr val="FF0000"/>
              </a:solidFill>
            </a:endParaRPr>
          </a:p>
        </p:txBody>
      </p:sp>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2800" b="0" i="0" u="none" strike="noStrike" kern="1200" cap="none" spc="0" normalizeH="0" baseline="0" noProof="0" smtClean="0">
                <a:ln>
                  <a:noFill/>
                </a:ln>
                <a:solidFill>
                  <a:srgbClr val="76DBF4">
                    <a:lumMod val="50000"/>
                  </a:srgbClr>
                </a:solidFill>
                <a:effectLst/>
                <a:uLnTx/>
                <a:uFillTx/>
                <a:latin typeface="Century Gothic" panose="020B0502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1" lang="ja-JP" altLang="en-US" sz="2800" b="0" i="0" u="none" strike="noStrike" kern="1200" cap="none" spc="0" normalizeH="0" baseline="0" noProof="0" dirty="0">
              <a:ln>
                <a:noFill/>
              </a:ln>
              <a:solidFill>
                <a:srgbClr val="76DBF4">
                  <a:lumMod val="50000"/>
                </a:srgbClr>
              </a:solidFill>
              <a:effectLst/>
              <a:uLnTx/>
              <a:uFillTx/>
              <a:latin typeface="Century Gothic" panose="020B0502020202020204"/>
              <a:ea typeface="メイリオ" panose="020B0604030504040204" pitchFamily="50" charset="-128"/>
              <a:cs typeface="+mn-cs"/>
            </a:endParaRPr>
          </a:p>
        </p:txBody>
      </p:sp>
      <p:sp>
        <p:nvSpPr>
          <p:cNvPr id="6" name="Rectangle 2"/>
          <p:cNvSpPr txBox="1">
            <a:spLocks/>
          </p:cNvSpPr>
          <p:nvPr/>
        </p:nvSpPr>
        <p:spPr>
          <a:xfrm>
            <a:off x="685800" y="4941168"/>
            <a:ext cx="8001000" cy="1656184"/>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rmAutofit lnSpcReduction="1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1" lang="ja-JP" altLang="en-US" sz="2800" b="1" i="0" u="sng"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指定の取消し処分</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en-US" altLang="ja-JP" sz="2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R</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1.7.1</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endPar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根拠規定：介護保険法第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77</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条第１項第４号</a:t>
            </a:r>
            <a:endPar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及び第６号、第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115</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条の９第１項第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10</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号</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p>
        </p:txBody>
      </p:sp>
      <p:sp>
        <p:nvSpPr>
          <p:cNvPr id="7" name="下矢印 6"/>
          <p:cNvSpPr/>
          <p:nvPr/>
        </p:nvSpPr>
        <p:spPr>
          <a:xfrm>
            <a:off x="4002224" y="4221088"/>
            <a:ext cx="1217848" cy="72008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178182576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001000" cy="1112838"/>
          </a:xfrm>
        </p:spPr>
        <p:txBody>
          <a:bodyPr>
            <a:normAutofit fontScale="90000"/>
          </a:bodyPr>
          <a:lstStyle/>
          <a:p>
            <a:r>
              <a:rPr lang="en-US" altLang="ja-JP" sz="3600" b="1" dirty="0" smtClean="0"/>
              <a:t>2</a:t>
            </a:r>
            <a:r>
              <a:rPr lang="ja-JP" altLang="en-US" sz="3600" b="1" dirty="0" smtClean="0"/>
              <a:t>　大阪府内令和元年度～令和</a:t>
            </a:r>
            <a:r>
              <a:rPr lang="en-US" altLang="ja-JP" sz="3600" b="1" dirty="0" smtClean="0"/>
              <a:t>4</a:t>
            </a:r>
            <a:r>
              <a:rPr lang="ja-JP" altLang="en-US" sz="3600" b="1" dirty="0" smtClean="0"/>
              <a:t>年度の処分事例④（訪問</a:t>
            </a:r>
            <a:r>
              <a:rPr lang="ja-JP" altLang="en-US" sz="3600" b="1" dirty="0"/>
              <a:t>介護</a:t>
            </a:r>
            <a:r>
              <a:rPr lang="ja-JP" altLang="en-US" sz="3600" b="1" dirty="0" smtClean="0"/>
              <a:t>事業所の事例）</a:t>
            </a:r>
            <a:endParaRPr kumimoji="1" lang="ja-JP" sz="3600" b="1" dirty="0"/>
          </a:p>
        </p:txBody>
      </p:sp>
      <p:sp>
        <p:nvSpPr>
          <p:cNvPr id="3" name="Rectangle 2"/>
          <p:cNvSpPr>
            <a:spLocks noGrp="1"/>
          </p:cNvSpPr>
          <p:nvPr>
            <p:ph idx="1"/>
          </p:nvPr>
        </p:nvSpPr>
        <p:spPr>
          <a:xfrm>
            <a:off x="685800" y="1052736"/>
            <a:ext cx="8001000" cy="3168352"/>
          </a:xfrm>
          <a:solidFill>
            <a:srgbClr val="CCECFF"/>
          </a:solidFill>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endParaRPr lang="en-US" altLang="ja-JP" dirty="0" smtClean="0"/>
          </a:p>
          <a:p>
            <a:pPr marL="0" indent="0">
              <a:buNone/>
            </a:pPr>
            <a:r>
              <a:rPr lang="ja-JP" altLang="en-US" dirty="0" smtClean="0"/>
              <a:t>☆要介護の利用者について、</a:t>
            </a:r>
            <a:r>
              <a:rPr lang="ja-JP" altLang="en-US" b="1" u="sng" dirty="0" smtClean="0">
                <a:solidFill>
                  <a:srgbClr val="FF0000"/>
                </a:solidFill>
              </a:rPr>
              <a:t>訪問介護員の資格がない従業者が</a:t>
            </a:r>
            <a:r>
              <a:rPr lang="ja-JP" altLang="en-US" dirty="0" smtClean="0"/>
              <a:t>サービス提供を行い、</a:t>
            </a:r>
            <a:r>
              <a:rPr lang="ja-JP" altLang="en-US" b="1" u="sng" dirty="0" smtClean="0">
                <a:solidFill>
                  <a:srgbClr val="FF0000"/>
                </a:solidFill>
              </a:rPr>
              <a:t>サービス提供を行っていない</a:t>
            </a:r>
            <a:r>
              <a:rPr lang="ja-JP" altLang="en-US" dirty="0" smtClean="0"/>
              <a:t>サービス提供責任者</a:t>
            </a:r>
            <a:r>
              <a:rPr lang="ja-JP" altLang="en-US" b="1" u="sng" dirty="0" smtClean="0">
                <a:solidFill>
                  <a:srgbClr val="FF0000"/>
                </a:solidFill>
              </a:rPr>
              <a:t>の名前をサービス実施記録に記載し</a:t>
            </a:r>
            <a:r>
              <a:rPr lang="ja-JP" altLang="en-US" dirty="0" smtClean="0"/>
              <a:t>、介護報酬を不正に請求し受領した。</a:t>
            </a:r>
            <a:endParaRPr kumimoji="1" lang="en-US" altLang="ja-JP" dirty="0"/>
          </a:p>
          <a:p>
            <a:pPr marL="0" indent="0">
              <a:buNone/>
            </a:pPr>
            <a:endParaRPr kumimoji="1" lang="en-US" altLang="ja-JP" dirty="0" smtClean="0"/>
          </a:p>
          <a:p>
            <a:pPr marL="0" indent="0">
              <a:buNone/>
            </a:pPr>
            <a:r>
              <a:rPr kumimoji="1" lang="ja-JP" altLang="en-US" dirty="0" smtClean="0"/>
              <a:t>☆要支援の利用者について、</a:t>
            </a:r>
            <a:r>
              <a:rPr kumimoji="1" lang="ja-JP" altLang="en-US" b="1" u="sng" dirty="0" smtClean="0">
                <a:solidFill>
                  <a:srgbClr val="FF0000"/>
                </a:solidFill>
              </a:rPr>
              <a:t>サービス提供責任者でない者が訪問介護計画を作成</a:t>
            </a:r>
            <a:r>
              <a:rPr kumimoji="1" lang="ja-JP" altLang="en-US" dirty="0" smtClean="0"/>
              <a:t>し、提供したサービスについて、第</a:t>
            </a:r>
            <a:r>
              <a:rPr kumimoji="1" lang="en-US" altLang="ja-JP" dirty="0" smtClean="0"/>
              <a:t>1</a:t>
            </a:r>
            <a:r>
              <a:rPr kumimoji="1" lang="ja-JP" altLang="en-US" dirty="0" smtClean="0"/>
              <a:t>号事業支給費を不正に請求し受領した。</a:t>
            </a:r>
            <a:endParaRPr kumimoji="1" lang="en-US" altLang="ja-JP" dirty="0" smtClean="0"/>
          </a:p>
          <a:p>
            <a:pPr marL="0" indent="0">
              <a:buNone/>
            </a:pPr>
            <a:endParaRPr kumimoji="1" lang="en-US" altLang="ja-JP" dirty="0" smtClean="0"/>
          </a:p>
          <a:p>
            <a:pPr marL="0" indent="0">
              <a:buNone/>
            </a:pPr>
            <a:r>
              <a:rPr lang="ja-JP" altLang="en-US" dirty="0">
                <a:solidFill>
                  <a:schemeClr val="tx1"/>
                </a:solidFill>
              </a:rPr>
              <a:t>☆</a:t>
            </a:r>
            <a:r>
              <a:rPr lang="ja-JP" altLang="en-US" dirty="0" smtClean="0">
                <a:solidFill>
                  <a:schemeClr val="tx1"/>
                </a:solidFill>
              </a:rPr>
              <a:t>他</a:t>
            </a:r>
            <a:endParaRPr kumimoji="1"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2800" b="0" i="0" u="none" strike="noStrike" kern="1200" cap="none" spc="0" normalizeH="0" baseline="0" noProof="0" smtClean="0">
                <a:ln>
                  <a:noFill/>
                </a:ln>
                <a:solidFill>
                  <a:srgbClr val="76DBF4">
                    <a:lumMod val="50000"/>
                  </a:srgbClr>
                </a:solidFill>
                <a:effectLst/>
                <a:uLnTx/>
                <a:uFillTx/>
                <a:latin typeface="Century Gothic" panose="020B0502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1" lang="ja-JP" altLang="en-US" sz="2800" b="0" i="0" u="none" strike="noStrike" kern="1200" cap="none" spc="0" normalizeH="0" baseline="0" noProof="0" dirty="0">
              <a:ln>
                <a:noFill/>
              </a:ln>
              <a:solidFill>
                <a:srgbClr val="76DBF4">
                  <a:lumMod val="50000"/>
                </a:srgbClr>
              </a:solidFill>
              <a:effectLst/>
              <a:uLnTx/>
              <a:uFillTx/>
              <a:latin typeface="Century Gothic" panose="020B0502020202020204"/>
              <a:ea typeface="メイリオ" panose="020B0604030504040204" pitchFamily="50" charset="-128"/>
              <a:cs typeface="+mn-cs"/>
            </a:endParaRPr>
          </a:p>
        </p:txBody>
      </p:sp>
      <p:sp>
        <p:nvSpPr>
          <p:cNvPr id="6" name="Rectangle 2"/>
          <p:cNvSpPr txBox="1">
            <a:spLocks/>
          </p:cNvSpPr>
          <p:nvPr/>
        </p:nvSpPr>
        <p:spPr>
          <a:xfrm>
            <a:off x="685800" y="4941168"/>
            <a:ext cx="8001000" cy="1656184"/>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rmAutofit lnSpcReduction="1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1" lang="ja-JP" altLang="en-US" sz="2800" b="1" i="0" u="sng" strike="noStrike" kern="1200" cap="none" spc="0" normalizeH="0" baseline="0" noProof="0" dirty="0" smtClean="0">
                <a:ln>
                  <a:noFill/>
                </a:ln>
                <a:solidFill>
                  <a:srgbClr val="FF0000"/>
                </a:solidFill>
                <a:effectLst/>
                <a:uLnTx/>
                <a:uFillTx/>
                <a:latin typeface="Century Gothic" panose="020B0502020202020204"/>
                <a:ea typeface="メイリオ" panose="020B0604030504040204" pitchFamily="50" charset="-128"/>
                <a:cs typeface="+mn-cs"/>
              </a:rPr>
              <a:t>指定の取消し処分</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R4.5.31</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endPar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根拠規定：介護保険法第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77</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条第１項第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6</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号</a:t>
            </a:r>
            <a:endPar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endParaRPr>
          </a:p>
          <a:p>
            <a:pPr marL="0" marR="0" lvl="0" indent="0" algn="ctr" defTabSz="457200" rtl="0" eaLnBrk="1" fontAlgn="auto" latinLnBrk="0" hangingPunct="1">
              <a:lnSpc>
                <a:spcPct val="100000"/>
              </a:lnSpc>
              <a:spcBef>
                <a:spcPts val="600"/>
              </a:spcBef>
              <a:spcAft>
                <a:spcPts val="600"/>
              </a:spcAft>
              <a:buClrTx/>
              <a:buSzTx/>
              <a:buFont typeface="Arial"/>
              <a:buNone/>
              <a:tabLst/>
              <a:defRPr/>
            </a:pP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及び第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8</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号、第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115</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条の</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45</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の９第</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2</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項及び第</a:t>
            </a:r>
            <a:r>
              <a:rPr kumimoji="1" lang="en-US" altLang="ja-JP" sz="2800" b="0" i="0" u="none" strike="noStrike" kern="1200" cap="none" spc="0" normalizeH="0" baseline="0" noProof="0" dirty="0">
                <a:ln>
                  <a:noFill/>
                </a:ln>
                <a:solidFill>
                  <a:prstClr val="black"/>
                </a:solidFill>
                <a:effectLst/>
                <a:uLnTx/>
                <a:uFillTx/>
                <a:latin typeface="Century Gothic" panose="020B0502020202020204"/>
                <a:ea typeface="メイリオ" panose="020B0604030504040204" pitchFamily="50" charset="-128"/>
                <a:cs typeface="+mn-cs"/>
              </a:rPr>
              <a:t>6</a:t>
            </a:r>
            <a:r>
              <a:rPr kumimoji="1" lang="ja-JP" altLang="en-US"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号</a:t>
            </a:r>
            <a:r>
              <a:rPr kumimoji="1" lang="en-US" altLang="ja-JP" sz="2800" b="0" i="0" u="none" strike="noStrike" kern="1200" cap="none" spc="0" normalizeH="0" baseline="0" noProof="0" dirty="0" smtClean="0">
                <a:ln>
                  <a:noFill/>
                </a:ln>
                <a:solidFill>
                  <a:prstClr val="black"/>
                </a:solidFill>
                <a:effectLst/>
                <a:uLnTx/>
                <a:uFillTx/>
                <a:latin typeface="Century Gothic" panose="020B0502020202020204"/>
                <a:ea typeface="メイリオ" panose="020B0604030504040204" pitchFamily="50" charset="-128"/>
                <a:cs typeface="+mn-cs"/>
              </a:rPr>
              <a:t>)</a:t>
            </a:r>
          </a:p>
        </p:txBody>
      </p:sp>
      <p:sp>
        <p:nvSpPr>
          <p:cNvPr id="7" name="下矢印 6"/>
          <p:cNvSpPr/>
          <p:nvPr/>
        </p:nvSpPr>
        <p:spPr>
          <a:xfrm>
            <a:off x="4002224" y="4221088"/>
            <a:ext cx="1217848" cy="72008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20993474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主な指導事項④</a:t>
            </a:r>
            <a:r>
              <a:rPr lang="en-US" altLang="ja-JP" sz="4000" b="1" dirty="0" smtClean="0"/>
              <a:t/>
            </a:r>
            <a:br>
              <a:rPr lang="en-US" altLang="ja-JP" sz="4000" b="1" dirty="0" smtClean="0"/>
            </a:br>
            <a:r>
              <a:rPr lang="ja-JP" altLang="en-US" sz="2400" b="1" dirty="0" smtClean="0"/>
              <a:t>（</a:t>
            </a:r>
            <a:r>
              <a:rPr lang="ja-JP" altLang="en-US" sz="2400" b="1" dirty="0"/>
              <a:t>全</a:t>
            </a:r>
            <a:r>
              <a:rPr lang="ja-JP" altLang="en-US" sz="2400" b="1" dirty="0" smtClean="0"/>
              <a:t>サービス</a:t>
            </a:r>
            <a:r>
              <a:rPr lang="ja-JP" altLang="en-US" sz="2400" b="1" dirty="0"/>
              <a:t>共通</a:t>
            </a:r>
            <a:r>
              <a:rPr lang="ja-JP" altLang="en-US" sz="2400" b="1" dirty="0" smtClean="0"/>
              <a:t>－</a:t>
            </a:r>
            <a:r>
              <a:rPr lang="ja-JP" altLang="en-US" sz="2400" dirty="0">
                <a:solidFill>
                  <a:schemeClr val="tx1">
                    <a:lumMod val="85000"/>
                    <a:lumOff val="15000"/>
                  </a:schemeClr>
                </a:solidFill>
                <a:latin typeface="游ゴシック" panose="020B0400000000000000" pitchFamily="50" charset="-128"/>
                <a:ea typeface="游ゴシック" panose="020B0400000000000000" pitchFamily="50" charset="-128"/>
              </a:rPr>
              <a:t>各種マニュアルの整備について</a:t>
            </a:r>
            <a:r>
              <a:rPr lang="ja-JP" altLang="en-US" sz="2400" dirty="0" smtClean="0"/>
              <a:t>）</a:t>
            </a:r>
            <a:endParaRPr lang="en-US" sz="2800"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5</a:t>
            </a:fld>
            <a:endParaRPr kumimoji="1" lang="ja-JP" altLang="en-US" dirty="0"/>
          </a:p>
        </p:txBody>
      </p:sp>
      <p:sp>
        <p:nvSpPr>
          <p:cNvPr id="6" name="コンテンツ プレースホルダー 4"/>
          <p:cNvSpPr txBox="1">
            <a:spLocks/>
          </p:cNvSpPr>
          <p:nvPr/>
        </p:nvSpPr>
        <p:spPr>
          <a:xfrm>
            <a:off x="323528" y="1088710"/>
            <a:ext cx="8496944" cy="1978670"/>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rmAutofit fontScale="85000" lnSpcReduction="2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2000" b="1" dirty="0" smtClean="0"/>
          </a:p>
          <a:p>
            <a:pPr marL="0" indent="0">
              <a:buNone/>
            </a:pPr>
            <a:r>
              <a:rPr lang="en-US" altLang="ja-JP" sz="2400" b="1" dirty="0" smtClean="0"/>
              <a:t>【</a:t>
            </a:r>
            <a:r>
              <a:rPr lang="zh-TW" altLang="en-US" sz="2400" b="1" dirty="0" smtClean="0"/>
              <a:t>基準等（要旨）</a:t>
            </a:r>
            <a:r>
              <a:rPr lang="en-US" altLang="ja-JP" sz="2400" b="1" dirty="0" smtClean="0"/>
              <a:t>】</a:t>
            </a:r>
            <a:endParaRPr lang="en-US" altLang="ja-JP" sz="2400" b="1" dirty="0" smtClean="0">
              <a:solidFill>
                <a:srgbClr val="FF0000"/>
              </a:solidFill>
            </a:endParaRPr>
          </a:p>
          <a:p>
            <a:pPr marL="0" indent="0">
              <a:buNone/>
            </a:pPr>
            <a:r>
              <a:rPr lang="ja-JP" altLang="en-US" sz="2400" dirty="0"/>
              <a:t>☆</a:t>
            </a:r>
            <a:r>
              <a:rPr lang="ja-JP" altLang="en-US" sz="2400" dirty="0" smtClean="0">
                <a:solidFill>
                  <a:schemeClr val="tx1">
                    <a:lumMod val="85000"/>
                    <a:lumOff val="15000"/>
                  </a:schemeClr>
                </a:solidFill>
                <a:latin typeface="游ゴシック" panose="020B0400000000000000" pitchFamily="50" charset="-128"/>
              </a:rPr>
              <a:t>緊急</a:t>
            </a:r>
            <a:r>
              <a:rPr lang="ja-JP" altLang="en-US" sz="2400" dirty="0">
                <a:solidFill>
                  <a:schemeClr val="tx1">
                    <a:lumMod val="85000"/>
                    <a:lumOff val="15000"/>
                  </a:schemeClr>
                </a:solidFill>
                <a:latin typeface="游ゴシック" panose="020B0400000000000000" pitchFamily="50" charset="-128"/>
              </a:rPr>
              <a:t>時の対応、事故発生時等の対応、苦情に対する処理方法、</a:t>
            </a:r>
            <a:r>
              <a:rPr lang="ja-JP" altLang="en-US" sz="2400" dirty="0" smtClean="0">
                <a:solidFill>
                  <a:schemeClr val="tx1">
                    <a:lumMod val="85000"/>
                    <a:lumOff val="15000"/>
                  </a:schemeClr>
                </a:solidFill>
                <a:latin typeface="游ゴシック" panose="020B0400000000000000" pitchFamily="50" charset="-128"/>
              </a:rPr>
              <a:t>高齢者虐待</a:t>
            </a:r>
            <a:r>
              <a:rPr lang="ja-JP" altLang="en-US" sz="2400" dirty="0">
                <a:solidFill>
                  <a:schemeClr val="tx1">
                    <a:lumMod val="85000"/>
                    <a:lumOff val="15000"/>
                  </a:schemeClr>
                </a:solidFill>
                <a:latin typeface="游ゴシック" panose="020B0400000000000000" pitchFamily="50" charset="-128"/>
              </a:rPr>
              <a:t>防止、身体拘束、感染予防対策、非常災害対策（火災、水害、</a:t>
            </a:r>
            <a:r>
              <a:rPr lang="ja-JP" altLang="en-US" sz="2400" dirty="0" smtClean="0">
                <a:solidFill>
                  <a:schemeClr val="tx1">
                    <a:lumMod val="85000"/>
                    <a:lumOff val="15000"/>
                  </a:schemeClr>
                </a:solidFill>
                <a:latin typeface="游ゴシック" panose="020B0400000000000000" pitchFamily="50" charset="-128"/>
              </a:rPr>
              <a:t>土砂　災害</a:t>
            </a:r>
            <a:r>
              <a:rPr lang="ja-JP" altLang="en-US" sz="2400" dirty="0">
                <a:solidFill>
                  <a:schemeClr val="tx1">
                    <a:lumMod val="85000"/>
                    <a:lumOff val="15000"/>
                  </a:schemeClr>
                </a:solidFill>
                <a:latin typeface="游ゴシック" panose="020B0400000000000000" pitchFamily="50" charset="-128"/>
              </a:rPr>
              <a:t>、地震等）等の</a:t>
            </a:r>
            <a:r>
              <a:rPr lang="ja-JP" altLang="en-US" sz="2400" b="1" dirty="0">
                <a:solidFill>
                  <a:srgbClr val="FF0000"/>
                </a:solidFill>
                <a:latin typeface="游ゴシック" panose="020B0400000000000000" pitchFamily="50" charset="-128"/>
              </a:rPr>
              <a:t>マニュアルを整備し、事業所に設置するとともに</a:t>
            </a:r>
            <a:r>
              <a:rPr lang="ja-JP" altLang="en-US" sz="2400" b="1" u="sng" dirty="0">
                <a:solidFill>
                  <a:srgbClr val="FF0000"/>
                </a:solidFill>
                <a:latin typeface="游ゴシック" panose="020B0400000000000000" pitchFamily="50" charset="-128"/>
              </a:rPr>
              <a:t>従業者に周知すること</a:t>
            </a:r>
            <a:r>
              <a:rPr lang="ja-JP" altLang="en-US" sz="2400" b="1" dirty="0" smtClean="0">
                <a:solidFill>
                  <a:srgbClr val="FF0000"/>
                </a:solidFill>
                <a:latin typeface="游ゴシック" panose="020B0400000000000000" pitchFamily="50" charset="-128"/>
              </a:rPr>
              <a:t>。</a:t>
            </a:r>
            <a:endParaRPr lang="en-US" altLang="ja-JP" sz="2400" b="1" dirty="0" smtClean="0">
              <a:solidFill>
                <a:srgbClr val="FF0000"/>
              </a:solidFill>
              <a:latin typeface="游ゴシック" panose="020B0400000000000000" pitchFamily="50" charset="-128"/>
            </a:endParaRPr>
          </a:p>
          <a:p>
            <a:pPr marL="0" indent="0">
              <a:buNone/>
            </a:pPr>
            <a:endParaRPr lang="en-US" altLang="ja-JP" sz="2000" dirty="0">
              <a:solidFill>
                <a:schemeClr val="tx1">
                  <a:lumMod val="85000"/>
                  <a:lumOff val="15000"/>
                </a:schemeClr>
              </a:solidFill>
              <a:latin typeface="游ゴシック" panose="020B0400000000000000" pitchFamily="50" charset="-128"/>
            </a:endParaRPr>
          </a:p>
          <a:p>
            <a:pPr marL="0" indent="0">
              <a:buNone/>
            </a:pPr>
            <a:endParaRPr lang="ja-JP" altLang="en-US" sz="2400" dirty="0"/>
          </a:p>
        </p:txBody>
      </p:sp>
      <p:sp>
        <p:nvSpPr>
          <p:cNvPr id="12" name="下矢印 11"/>
          <p:cNvSpPr/>
          <p:nvPr/>
        </p:nvSpPr>
        <p:spPr>
          <a:xfrm>
            <a:off x="4082731" y="3060199"/>
            <a:ext cx="1080120" cy="435523"/>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コンテンツ プレースホルダー 4"/>
          <p:cNvSpPr txBox="1">
            <a:spLocks/>
          </p:cNvSpPr>
          <p:nvPr/>
        </p:nvSpPr>
        <p:spPr>
          <a:xfrm>
            <a:off x="124502" y="3484120"/>
            <a:ext cx="8695970" cy="3229940"/>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en-US" altLang="ja-JP" sz="2400" dirty="0" smtClean="0">
              <a:solidFill>
                <a:schemeClr val="tx1">
                  <a:lumMod val="85000"/>
                  <a:lumOff val="15000"/>
                </a:schemeClr>
              </a:solidFill>
              <a:latin typeface="游ゴシック" panose="020B0400000000000000" pitchFamily="50" charset="-128"/>
            </a:endParaRPr>
          </a:p>
          <a:p>
            <a:pPr marL="0" indent="0">
              <a:buNone/>
            </a:pPr>
            <a:endParaRPr lang="en-US" altLang="ja-JP" sz="2400" dirty="0">
              <a:solidFill>
                <a:schemeClr val="tx1">
                  <a:lumMod val="85000"/>
                  <a:lumOff val="15000"/>
                </a:schemeClr>
              </a:solidFill>
              <a:latin typeface="游ゴシック" panose="020B0400000000000000" pitchFamily="50" charset="-128"/>
            </a:endParaRPr>
          </a:p>
          <a:p>
            <a:pPr marL="0" indent="0">
              <a:buNone/>
            </a:pPr>
            <a:endParaRPr lang="en-US" altLang="ja-JP" sz="1800" dirty="0" smtClean="0">
              <a:solidFill>
                <a:schemeClr val="tx1">
                  <a:lumMod val="85000"/>
                  <a:lumOff val="15000"/>
                </a:schemeClr>
              </a:solidFill>
              <a:latin typeface="游ゴシック" panose="020B0400000000000000" pitchFamily="50" charset="-128"/>
            </a:endParaRPr>
          </a:p>
          <a:p>
            <a:pPr marL="0" indent="0">
              <a:buNone/>
            </a:pPr>
            <a:r>
              <a:rPr lang="ja-JP" altLang="en-US" sz="1800" dirty="0" smtClean="0">
                <a:solidFill>
                  <a:schemeClr val="tx1">
                    <a:lumMod val="85000"/>
                    <a:lumOff val="15000"/>
                  </a:schemeClr>
                </a:solidFill>
                <a:latin typeface="游ゴシック" panose="020B0400000000000000" pitchFamily="50" charset="-128"/>
              </a:rPr>
              <a:t>　　</a:t>
            </a:r>
            <a:r>
              <a:rPr lang="ja-JP" altLang="en-US" sz="2000" dirty="0" smtClean="0">
                <a:solidFill>
                  <a:schemeClr val="tx1">
                    <a:lumMod val="85000"/>
                    <a:lumOff val="15000"/>
                  </a:schemeClr>
                </a:solidFill>
                <a:latin typeface="游ゴシック" panose="020B0400000000000000" pitchFamily="50" charset="-128"/>
              </a:rPr>
              <a:t>☆介護</a:t>
            </a:r>
            <a:r>
              <a:rPr lang="ja-JP" altLang="en-US" sz="2000" dirty="0">
                <a:solidFill>
                  <a:schemeClr val="tx1">
                    <a:lumMod val="85000"/>
                    <a:lumOff val="15000"/>
                  </a:schemeClr>
                </a:solidFill>
                <a:latin typeface="游ゴシック" panose="020B0400000000000000" pitchFamily="50" charset="-128"/>
              </a:rPr>
              <a:t>現場におけるハラスメント対策（厚生労働省</a:t>
            </a:r>
            <a:r>
              <a:rPr lang="ja-JP" altLang="en-US" sz="2000" dirty="0" smtClean="0">
                <a:solidFill>
                  <a:schemeClr val="tx1">
                    <a:lumMod val="85000"/>
                    <a:lumOff val="15000"/>
                  </a:schemeClr>
                </a:solidFill>
                <a:latin typeface="游ゴシック" panose="020B0400000000000000" pitchFamily="50" charset="-128"/>
              </a:rPr>
              <a:t>）</a:t>
            </a:r>
            <a:endParaRPr lang="en-US" altLang="ja-JP" sz="2000" dirty="0" smtClean="0">
              <a:solidFill>
                <a:schemeClr val="tx1">
                  <a:lumMod val="85000"/>
                  <a:lumOff val="15000"/>
                </a:schemeClr>
              </a:solidFill>
              <a:latin typeface="游ゴシック" panose="020B0400000000000000" pitchFamily="50" charset="-128"/>
            </a:endParaRPr>
          </a:p>
          <a:p>
            <a:pPr marL="0" indent="0">
              <a:buNone/>
            </a:pPr>
            <a:r>
              <a:rPr lang="ja-JP" altLang="en-US" sz="2000" dirty="0">
                <a:solidFill>
                  <a:schemeClr val="tx1">
                    <a:lumMod val="85000"/>
                    <a:lumOff val="15000"/>
                  </a:schemeClr>
                </a:solidFill>
                <a:latin typeface="游ゴシック" panose="020B0400000000000000" pitchFamily="50" charset="-128"/>
              </a:rPr>
              <a:t>　</a:t>
            </a:r>
            <a:r>
              <a:rPr lang="ja-JP" altLang="en-US" sz="2000" dirty="0" smtClean="0">
                <a:solidFill>
                  <a:schemeClr val="tx1">
                    <a:lumMod val="85000"/>
                    <a:lumOff val="15000"/>
                  </a:schemeClr>
                </a:solidFill>
                <a:latin typeface="游ゴシック" panose="020B0400000000000000" pitchFamily="50" charset="-128"/>
              </a:rPr>
              <a:t>　☆介護</a:t>
            </a:r>
            <a:r>
              <a:rPr lang="ja-JP" altLang="en-US" sz="2000" dirty="0">
                <a:solidFill>
                  <a:schemeClr val="tx1">
                    <a:lumMod val="85000"/>
                    <a:lumOff val="15000"/>
                  </a:schemeClr>
                </a:solidFill>
                <a:latin typeface="游ゴシック" panose="020B0400000000000000" pitchFamily="50" charset="-128"/>
              </a:rPr>
              <a:t>現場における感染対策の手引き、業務継続</a:t>
            </a:r>
            <a:r>
              <a:rPr lang="ja-JP" altLang="en-US" sz="2000" dirty="0" smtClean="0">
                <a:solidFill>
                  <a:schemeClr val="tx1">
                    <a:lumMod val="85000"/>
                    <a:lumOff val="15000"/>
                  </a:schemeClr>
                </a:solidFill>
                <a:latin typeface="游ゴシック" panose="020B0400000000000000" pitchFamily="50" charset="-128"/>
              </a:rPr>
              <a:t>ガイドライン　　　</a:t>
            </a:r>
            <a:endParaRPr lang="en-US" altLang="ja-JP" sz="2000" dirty="0" smtClean="0">
              <a:solidFill>
                <a:schemeClr val="tx1">
                  <a:lumMod val="85000"/>
                  <a:lumOff val="15000"/>
                </a:schemeClr>
              </a:solidFill>
              <a:latin typeface="游ゴシック" panose="020B0400000000000000" pitchFamily="50" charset="-128"/>
            </a:endParaRPr>
          </a:p>
          <a:p>
            <a:pPr marL="0" indent="0">
              <a:buNone/>
            </a:pPr>
            <a:r>
              <a:rPr lang="ja-JP" altLang="en-US" sz="2000" dirty="0" smtClean="0">
                <a:solidFill>
                  <a:schemeClr val="tx1">
                    <a:lumMod val="85000"/>
                    <a:lumOff val="15000"/>
                  </a:schemeClr>
                </a:solidFill>
                <a:latin typeface="游ゴシック" panose="020B0400000000000000" pitchFamily="50" charset="-128"/>
              </a:rPr>
              <a:t>　　（</a:t>
            </a:r>
            <a:r>
              <a:rPr lang="ja-JP" altLang="en-US" sz="2000" dirty="0">
                <a:solidFill>
                  <a:schemeClr val="tx1">
                    <a:lumMod val="85000"/>
                    <a:lumOff val="15000"/>
                  </a:schemeClr>
                </a:solidFill>
                <a:latin typeface="游ゴシック" panose="020B0400000000000000" pitchFamily="50" charset="-128"/>
              </a:rPr>
              <a:t>厚生労働省）</a:t>
            </a:r>
            <a:endParaRPr lang="en-US" altLang="ja-JP" sz="2000" dirty="0">
              <a:solidFill>
                <a:schemeClr val="tx1">
                  <a:lumMod val="85000"/>
                  <a:lumOff val="15000"/>
                </a:schemeClr>
              </a:solidFill>
              <a:latin typeface="游ゴシック" panose="020B0400000000000000" pitchFamily="50" charset="-128"/>
            </a:endParaRPr>
          </a:p>
          <a:p>
            <a:pPr marL="0" indent="0">
              <a:buNone/>
            </a:pPr>
            <a:r>
              <a:rPr lang="ja-JP" altLang="en-US" sz="1800" dirty="0">
                <a:solidFill>
                  <a:schemeClr val="tx1">
                    <a:lumMod val="85000"/>
                    <a:lumOff val="15000"/>
                  </a:schemeClr>
                </a:solidFill>
                <a:latin typeface="游ゴシック" panose="020B0400000000000000" pitchFamily="50" charset="-128"/>
              </a:rPr>
              <a:t>　</a:t>
            </a:r>
            <a:r>
              <a:rPr lang="ja-JP" altLang="en-US" sz="1800" dirty="0" smtClean="0">
                <a:solidFill>
                  <a:schemeClr val="tx1">
                    <a:lumMod val="85000"/>
                    <a:lumOff val="15000"/>
                  </a:schemeClr>
                </a:solidFill>
                <a:latin typeface="游ゴシック" panose="020B0400000000000000" pitchFamily="50" charset="-128"/>
              </a:rPr>
              <a:t>　</a:t>
            </a:r>
            <a:r>
              <a:rPr lang="ja-JP" altLang="en-US" sz="2000" dirty="0" smtClean="0">
                <a:solidFill>
                  <a:schemeClr val="tx1">
                    <a:lumMod val="85000"/>
                    <a:lumOff val="15000"/>
                  </a:schemeClr>
                </a:solidFill>
                <a:latin typeface="游ゴシック" panose="020B0400000000000000" pitchFamily="50" charset="-128"/>
              </a:rPr>
              <a:t>☆要配慮者</a:t>
            </a:r>
            <a:r>
              <a:rPr lang="ja-JP" altLang="en-US" sz="2000" dirty="0">
                <a:solidFill>
                  <a:schemeClr val="tx1">
                    <a:lumMod val="85000"/>
                    <a:lumOff val="15000"/>
                  </a:schemeClr>
                </a:solidFill>
                <a:latin typeface="游ゴシック" panose="020B0400000000000000" pitchFamily="50" charset="-128"/>
              </a:rPr>
              <a:t>施設における避難確保計画の作成・避難訓練の</a:t>
            </a:r>
            <a:r>
              <a:rPr lang="ja-JP" altLang="en-US" sz="2000" dirty="0" smtClean="0">
                <a:solidFill>
                  <a:schemeClr val="tx1">
                    <a:lumMod val="85000"/>
                    <a:lumOff val="15000"/>
                  </a:schemeClr>
                </a:solidFill>
                <a:latin typeface="游ゴシック" panose="020B0400000000000000" pitchFamily="50" charset="-128"/>
              </a:rPr>
              <a:t>実施</a:t>
            </a:r>
            <a:endParaRPr lang="en-US" altLang="ja-JP" sz="2000" dirty="0">
              <a:solidFill>
                <a:schemeClr val="tx1">
                  <a:lumMod val="85000"/>
                  <a:lumOff val="15000"/>
                </a:schemeClr>
              </a:solidFill>
              <a:latin typeface="游ゴシック" panose="020B0400000000000000" pitchFamily="50" charset="-128"/>
            </a:endParaRPr>
          </a:p>
          <a:p>
            <a:pPr marL="0" indent="0">
              <a:buNone/>
            </a:pPr>
            <a:r>
              <a:rPr lang="ja-JP" altLang="en-US" dirty="0" smtClean="0">
                <a:solidFill>
                  <a:schemeClr val="tx1">
                    <a:lumMod val="85000"/>
                    <a:lumOff val="15000"/>
                  </a:schemeClr>
                </a:solidFill>
                <a:latin typeface="游ゴシック" panose="020B0400000000000000" pitchFamily="50" charset="-128"/>
              </a:rPr>
              <a:t>　　</a:t>
            </a:r>
            <a:r>
              <a:rPr lang="ja-JP" altLang="en-US" sz="1800" dirty="0" smtClean="0">
                <a:solidFill>
                  <a:schemeClr val="tx1">
                    <a:lumMod val="85000"/>
                    <a:lumOff val="15000"/>
                  </a:schemeClr>
                </a:solidFill>
                <a:latin typeface="游ゴシック" panose="020B0400000000000000" pitchFamily="50" charset="-128"/>
              </a:rPr>
              <a:t>に</a:t>
            </a:r>
            <a:r>
              <a:rPr lang="ja-JP" altLang="en-US" sz="1800" dirty="0">
                <a:solidFill>
                  <a:schemeClr val="tx1">
                    <a:lumMod val="85000"/>
                    <a:lumOff val="15000"/>
                  </a:schemeClr>
                </a:solidFill>
                <a:latin typeface="游ゴシック" panose="020B0400000000000000" pitchFamily="50" charset="-128"/>
              </a:rPr>
              <a:t>ついて（吹田市危機管理室</a:t>
            </a:r>
            <a:r>
              <a:rPr lang="ja-JP" altLang="en-US" dirty="0">
                <a:solidFill>
                  <a:schemeClr val="tx1">
                    <a:lumMod val="85000"/>
                    <a:lumOff val="15000"/>
                  </a:schemeClr>
                </a:solidFill>
                <a:latin typeface="游ゴシック" panose="020B0400000000000000" pitchFamily="50" charset="-128"/>
              </a:rPr>
              <a:t>）</a:t>
            </a:r>
            <a:endParaRPr lang="en-US" altLang="ja-JP" dirty="0">
              <a:solidFill>
                <a:schemeClr val="tx1">
                  <a:lumMod val="85000"/>
                  <a:lumOff val="15000"/>
                </a:schemeClr>
              </a:solidFill>
              <a:latin typeface="游ゴシック" panose="020B0400000000000000" pitchFamily="50" charset="-128"/>
            </a:endParaRPr>
          </a:p>
          <a:p>
            <a:endParaRPr lang="en-US" altLang="ja-JP" sz="2400" dirty="0">
              <a:solidFill>
                <a:schemeClr val="tx1">
                  <a:lumMod val="85000"/>
                  <a:lumOff val="15000"/>
                </a:schemeClr>
              </a:solidFill>
              <a:latin typeface="游ゴシック" panose="020B0400000000000000" pitchFamily="50" charset="-128"/>
            </a:endParaRPr>
          </a:p>
          <a:p>
            <a:pPr marL="0" indent="0">
              <a:buNone/>
            </a:pPr>
            <a:endParaRPr lang="en-US" altLang="ja-JP" sz="2400" dirty="0">
              <a:solidFill>
                <a:schemeClr val="tx1">
                  <a:lumMod val="85000"/>
                  <a:lumOff val="15000"/>
                </a:schemeClr>
              </a:solidFill>
              <a:latin typeface="游ゴシック" panose="020B0400000000000000"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92650" y="3780279"/>
            <a:ext cx="594000" cy="594000"/>
          </a:xfrm>
          <a:prstGeom prst="rect">
            <a:avLst/>
          </a:prstGeom>
        </p:spPr>
      </p:pic>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4307" y="4338498"/>
            <a:ext cx="648000" cy="648000"/>
          </a:xfrm>
          <a:prstGeom prst="rect">
            <a:avLst/>
          </a:prstGeom>
        </p:spPr>
      </p:pic>
      <p:pic>
        <p:nvPicPr>
          <p:cNvPr id="5" name="図 4"/>
          <p:cNvPicPr>
            <a:picLocks noChangeAspect="1"/>
          </p:cNvPicPr>
          <p:nvPr/>
        </p:nvPicPr>
        <p:blipFill>
          <a:blip r:embed="rId5"/>
          <a:stretch>
            <a:fillRect/>
          </a:stretch>
        </p:blipFill>
        <p:spPr>
          <a:xfrm>
            <a:off x="8114307" y="5425236"/>
            <a:ext cx="596052" cy="596052"/>
          </a:xfrm>
          <a:prstGeom prst="rect">
            <a:avLst/>
          </a:prstGeom>
        </p:spPr>
      </p:pic>
      <p:sp>
        <p:nvSpPr>
          <p:cNvPr id="11" name="角丸四角形 10"/>
          <p:cNvSpPr/>
          <p:nvPr/>
        </p:nvSpPr>
        <p:spPr>
          <a:xfrm>
            <a:off x="323528" y="3540453"/>
            <a:ext cx="1254034" cy="25242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350" b="1" dirty="0" smtClean="0">
                <a:solidFill>
                  <a:schemeClr val="tx1">
                    <a:lumMod val="85000"/>
                    <a:lumOff val="15000"/>
                  </a:schemeClr>
                </a:solidFill>
                <a:latin typeface="游ゴシック" panose="020B0400000000000000" pitchFamily="50" charset="-128"/>
                <a:ea typeface="游ゴシック" panose="020B0400000000000000" pitchFamily="50" charset="-128"/>
              </a:rPr>
              <a:t>参　　考</a:t>
            </a:r>
            <a:endParaRPr kumimoji="1" lang="en-US" altLang="ja-JP" sz="1350"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83707511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主な指導事項⑤</a:t>
            </a:r>
            <a:r>
              <a:rPr lang="en-US" altLang="ja-JP" sz="4000" b="1" dirty="0" smtClean="0"/>
              <a:t/>
            </a:r>
            <a:br>
              <a:rPr lang="en-US" altLang="ja-JP" sz="4000" b="1" dirty="0" smtClean="0"/>
            </a:br>
            <a:r>
              <a:rPr lang="ja-JP" altLang="en-US" sz="2800" b="1" dirty="0" smtClean="0"/>
              <a:t>（全サービス共通－個別サービス計画）</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6</a:t>
            </a:fld>
            <a:endParaRPr kumimoji="1" lang="ja-JP" altLang="en-US" dirty="0"/>
          </a:p>
        </p:txBody>
      </p:sp>
      <p:sp>
        <p:nvSpPr>
          <p:cNvPr id="6" name="コンテンツ プレースホルダー 4"/>
          <p:cNvSpPr txBox="1">
            <a:spLocks/>
          </p:cNvSpPr>
          <p:nvPr/>
        </p:nvSpPr>
        <p:spPr>
          <a:xfrm>
            <a:off x="349329" y="1052736"/>
            <a:ext cx="8496944" cy="3452332"/>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zh-TW" altLang="en-US" sz="2000" b="1" dirty="0" smtClean="0"/>
              <a:t>基準等（要旨）</a:t>
            </a:r>
            <a:r>
              <a:rPr lang="en-US" altLang="ja-JP" sz="2000" b="1" dirty="0" smtClean="0"/>
              <a:t>】</a:t>
            </a:r>
          </a:p>
          <a:p>
            <a:pPr marL="0" indent="0">
              <a:buNone/>
            </a:pPr>
            <a:r>
              <a:rPr lang="ja-JP" altLang="en-US" sz="2000" dirty="0" smtClean="0"/>
              <a:t>個別サービス計画には、</a:t>
            </a:r>
            <a:endParaRPr lang="en-US" altLang="ja-JP" sz="2000" dirty="0" smtClean="0"/>
          </a:p>
          <a:p>
            <a:pPr marL="0" indent="0">
              <a:buNone/>
            </a:pPr>
            <a:r>
              <a:rPr lang="ja-JP" altLang="en-US" sz="2000" dirty="0" smtClean="0"/>
              <a:t>☆目標・</a:t>
            </a:r>
            <a:r>
              <a:rPr lang="ja-JP" altLang="en-US" sz="2000" b="1" u="sng" dirty="0" smtClean="0">
                <a:solidFill>
                  <a:srgbClr val="FF0000"/>
                </a:solidFill>
              </a:rPr>
              <a:t>具体的</a:t>
            </a:r>
            <a:r>
              <a:rPr lang="ja-JP" altLang="en-US" sz="2000" b="1" u="sng" dirty="0">
                <a:solidFill>
                  <a:srgbClr val="FF0000"/>
                </a:solidFill>
              </a:rPr>
              <a:t>な</a:t>
            </a:r>
            <a:r>
              <a:rPr lang="ja-JP" altLang="en-US" sz="2000" b="1" u="sng" dirty="0" smtClean="0">
                <a:solidFill>
                  <a:srgbClr val="FF0000"/>
                </a:solidFill>
              </a:rPr>
              <a:t>サービス内容</a:t>
            </a:r>
            <a:r>
              <a:rPr lang="ja-JP" altLang="en-US" sz="2000" dirty="0"/>
              <a:t>等を</a:t>
            </a:r>
            <a:r>
              <a:rPr lang="ja-JP" altLang="en-US" sz="2000" dirty="0" smtClean="0"/>
              <a:t>記載しなければ</a:t>
            </a:r>
            <a:r>
              <a:rPr lang="ja-JP" altLang="en-US" sz="2000" dirty="0"/>
              <a:t>ならない。 </a:t>
            </a:r>
            <a:endParaRPr lang="en-US" altLang="ja-JP" sz="2000" dirty="0" smtClean="0"/>
          </a:p>
          <a:p>
            <a:pPr marL="0" indent="0">
              <a:buNone/>
            </a:pPr>
            <a:r>
              <a:rPr lang="ja-JP" altLang="en-US" sz="2000" dirty="0" smtClean="0"/>
              <a:t>☆</a:t>
            </a:r>
            <a:r>
              <a:rPr lang="ja-JP" altLang="en-US" sz="2000" b="1" u="sng" dirty="0" smtClean="0">
                <a:solidFill>
                  <a:srgbClr val="FF0000"/>
                </a:solidFill>
              </a:rPr>
              <a:t>居宅</a:t>
            </a:r>
            <a:r>
              <a:rPr lang="ja-JP" altLang="en-US" sz="2000" b="1" u="sng" dirty="0">
                <a:solidFill>
                  <a:srgbClr val="FF0000"/>
                </a:solidFill>
              </a:rPr>
              <a:t>サービス</a:t>
            </a:r>
            <a:r>
              <a:rPr lang="ja-JP" altLang="en-US" sz="2000" b="1" u="sng" dirty="0" smtClean="0">
                <a:solidFill>
                  <a:srgbClr val="FF0000"/>
                </a:solidFill>
              </a:rPr>
              <a:t>計画に適合</a:t>
            </a:r>
            <a:r>
              <a:rPr lang="ja-JP" altLang="en-US" sz="2000" dirty="0" smtClean="0"/>
              <a:t>するよう作成</a:t>
            </a:r>
            <a:r>
              <a:rPr lang="ja-JP" altLang="en-US" sz="2000" dirty="0"/>
              <a:t>しなければならない。 </a:t>
            </a:r>
            <a:endParaRPr lang="en-US" altLang="ja-JP" sz="2000" dirty="0" smtClean="0"/>
          </a:p>
          <a:p>
            <a:pPr marL="0" indent="0">
              <a:buNone/>
            </a:pPr>
            <a:r>
              <a:rPr lang="ja-JP" altLang="en-US" sz="2000" dirty="0" smtClean="0"/>
              <a:t>☆利用者</a:t>
            </a:r>
            <a:r>
              <a:rPr lang="ja-JP" altLang="en-US" sz="2000" dirty="0"/>
              <a:t>又はその家族に対して</a:t>
            </a:r>
            <a:r>
              <a:rPr lang="ja-JP" altLang="en-US" sz="2000" b="1" u="sng" dirty="0">
                <a:solidFill>
                  <a:srgbClr val="FF0000"/>
                </a:solidFill>
              </a:rPr>
              <a:t>説明</a:t>
            </a:r>
            <a:r>
              <a:rPr lang="ja-JP" altLang="en-US" sz="2000" dirty="0"/>
              <a:t>し、利用者の</a:t>
            </a:r>
            <a:r>
              <a:rPr lang="ja-JP" altLang="en-US" sz="2000" b="1" u="sng" dirty="0">
                <a:solidFill>
                  <a:srgbClr val="FF0000"/>
                </a:solidFill>
              </a:rPr>
              <a:t>同意</a:t>
            </a:r>
            <a:r>
              <a:rPr lang="ja-JP" altLang="en-US" sz="2000" dirty="0"/>
              <a:t>を</a:t>
            </a:r>
            <a:r>
              <a:rPr lang="ja-JP" altLang="en-US" sz="2000" dirty="0" smtClean="0"/>
              <a:t>得て、利用者に</a:t>
            </a:r>
            <a:r>
              <a:rPr lang="ja-JP" altLang="en-US" sz="2000" b="1" u="sng" dirty="0" smtClean="0">
                <a:solidFill>
                  <a:srgbClr val="FF0000"/>
                </a:solidFill>
              </a:rPr>
              <a:t>交付</a:t>
            </a:r>
            <a:r>
              <a:rPr lang="ja-JP" altLang="en-US" sz="2000" dirty="0" smtClean="0"/>
              <a:t>しなければならない。</a:t>
            </a:r>
            <a:endParaRPr lang="en-US" altLang="ja-JP" sz="2000" dirty="0"/>
          </a:p>
          <a:p>
            <a:pPr marL="0" indent="0">
              <a:buNone/>
            </a:pPr>
            <a:r>
              <a:rPr lang="ja-JP" altLang="en-US" sz="2000" dirty="0"/>
              <a:t>☆利用者の同意を得て、利用者に</a:t>
            </a:r>
            <a:r>
              <a:rPr lang="ja-JP" altLang="en-US" sz="2000" b="1" u="sng" dirty="0">
                <a:solidFill>
                  <a:srgbClr val="FF0000"/>
                </a:solidFill>
              </a:rPr>
              <a:t>交付してから</a:t>
            </a:r>
            <a:r>
              <a:rPr lang="ja-JP" altLang="en-US" sz="2000" dirty="0"/>
              <a:t>サービスを提供する</a:t>
            </a:r>
            <a:r>
              <a:rPr lang="ja-JP" altLang="en-US" sz="2400" dirty="0" smtClean="0"/>
              <a:t>。</a:t>
            </a:r>
            <a:endParaRPr lang="en-US" altLang="ja-JP" sz="2000" dirty="0" smtClean="0"/>
          </a:p>
          <a:p>
            <a:pPr marL="0" indent="0">
              <a:buNone/>
            </a:pPr>
            <a:r>
              <a:rPr lang="ja-JP" altLang="en-US" sz="2000" dirty="0"/>
              <a:t>☆必要に</a:t>
            </a:r>
            <a:r>
              <a:rPr lang="ja-JP" altLang="en-US" sz="2000" dirty="0" smtClean="0"/>
              <a:t>応じて</a:t>
            </a:r>
            <a:r>
              <a:rPr lang="ja-JP" altLang="en-US" sz="2000" b="1" u="sng" dirty="0" smtClean="0">
                <a:solidFill>
                  <a:srgbClr val="FF0000"/>
                </a:solidFill>
              </a:rPr>
              <a:t>変更</a:t>
            </a:r>
            <a:r>
              <a:rPr lang="ja-JP" altLang="en-US" sz="2000" dirty="0"/>
              <a:t>を行うものとする。 </a:t>
            </a:r>
            <a:endParaRPr lang="en-US" altLang="ja-JP" sz="2000" dirty="0" smtClean="0"/>
          </a:p>
        </p:txBody>
      </p:sp>
      <p:sp>
        <p:nvSpPr>
          <p:cNvPr id="7" name="コンテンツ プレースホルダー 4"/>
          <p:cNvSpPr txBox="1">
            <a:spLocks/>
          </p:cNvSpPr>
          <p:nvPr/>
        </p:nvSpPr>
        <p:spPr>
          <a:xfrm>
            <a:off x="323528" y="4831425"/>
            <a:ext cx="8496944" cy="2026575"/>
          </a:xfrm>
          <a:prstGeom prst="rect">
            <a:avLst/>
          </a:prstGeom>
          <a:solidFill>
            <a:srgbClr val="A0C9FA"/>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ja-JP" altLang="en-US" sz="2000" b="1" dirty="0" smtClean="0"/>
              <a:t>指導事項（ポイント）</a:t>
            </a:r>
            <a:r>
              <a:rPr lang="en-US" altLang="ja-JP" sz="2000" b="1" dirty="0" smtClean="0"/>
              <a:t>】</a:t>
            </a:r>
          </a:p>
          <a:p>
            <a:pPr marL="0" indent="0">
              <a:buNone/>
            </a:pPr>
            <a:r>
              <a:rPr lang="ja-JP" altLang="en-US" sz="2000" dirty="0"/>
              <a:t>　</a:t>
            </a:r>
            <a:r>
              <a:rPr lang="ja-JP" altLang="en-US" sz="2000" dirty="0" smtClean="0"/>
              <a:t>サービス</a:t>
            </a:r>
            <a:r>
              <a:rPr lang="ja-JP" altLang="en-US" sz="2000" dirty="0"/>
              <a:t>内容に変更が生じた場合は</a:t>
            </a:r>
            <a:r>
              <a:rPr lang="ja-JP" altLang="en-US" sz="2000" dirty="0" smtClean="0"/>
              <a:t>、</a:t>
            </a:r>
            <a:r>
              <a:rPr lang="ja-JP" altLang="en-US" sz="2000" b="1" u="sng" dirty="0" smtClean="0">
                <a:solidFill>
                  <a:srgbClr val="FF0000"/>
                </a:solidFill>
              </a:rPr>
              <a:t>居宅</a:t>
            </a:r>
            <a:r>
              <a:rPr lang="ja-JP" altLang="en-US" sz="2000" b="1" u="sng" dirty="0">
                <a:solidFill>
                  <a:srgbClr val="FF0000"/>
                </a:solidFill>
              </a:rPr>
              <a:t>介護支援事業者へ情報提供</a:t>
            </a:r>
            <a:r>
              <a:rPr lang="ja-JP" altLang="en-US" sz="2000" dirty="0"/>
              <a:t>し、居宅サービス計画の変更の提案を行い、</a:t>
            </a:r>
            <a:r>
              <a:rPr lang="ja-JP" altLang="en-US" sz="2000" b="1" u="sng" dirty="0">
                <a:solidFill>
                  <a:srgbClr val="FF0000"/>
                </a:solidFill>
              </a:rPr>
              <a:t>変更後の居宅サービス計画に</a:t>
            </a:r>
            <a:r>
              <a:rPr lang="ja-JP" altLang="en-US" sz="2000" b="1" u="sng" dirty="0" smtClean="0">
                <a:solidFill>
                  <a:srgbClr val="FF0000"/>
                </a:solidFill>
              </a:rPr>
              <a:t>基づき個別サービス計画</a:t>
            </a:r>
            <a:r>
              <a:rPr lang="ja-JP" altLang="en-US" sz="2000" b="1" u="sng" dirty="0">
                <a:solidFill>
                  <a:srgbClr val="FF0000"/>
                </a:solidFill>
              </a:rPr>
              <a:t>の変更を行うこと。</a:t>
            </a:r>
            <a:endParaRPr lang="en-US" altLang="ja-JP" sz="2000" b="1" u="sng" dirty="0" smtClean="0">
              <a:solidFill>
                <a:srgbClr val="FF0000"/>
              </a:solidFill>
            </a:endParaRPr>
          </a:p>
        </p:txBody>
      </p:sp>
      <p:sp>
        <p:nvSpPr>
          <p:cNvPr id="8" name="下矢印 7"/>
          <p:cNvSpPr/>
          <p:nvPr/>
        </p:nvSpPr>
        <p:spPr>
          <a:xfrm>
            <a:off x="4057741" y="4505068"/>
            <a:ext cx="1080120" cy="326357"/>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689693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主な指導事項⑥</a:t>
            </a:r>
            <a:r>
              <a:rPr lang="en-US" altLang="ja-JP" sz="4000" b="1" dirty="0" smtClean="0"/>
              <a:t/>
            </a:r>
            <a:br>
              <a:rPr lang="en-US" altLang="ja-JP" sz="4000" b="1" dirty="0" smtClean="0"/>
            </a:br>
            <a:r>
              <a:rPr lang="ja-JP" altLang="en-US" sz="2800" b="1" dirty="0" smtClean="0"/>
              <a:t>（訪問介護－管理者・サービス提供責任者）</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7</a:t>
            </a:fld>
            <a:endParaRPr kumimoji="1" lang="ja-JP" altLang="en-US" dirty="0"/>
          </a:p>
        </p:txBody>
      </p:sp>
      <p:sp>
        <p:nvSpPr>
          <p:cNvPr id="6" name="コンテンツ プレースホルダー 4"/>
          <p:cNvSpPr txBox="1">
            <a:spLocks/>
          </p:cNvSpPr>
          <p:nvPr/>
        </p:nvSpPr>
        <p:spPr>
          <a:xfrm>
            <a:off x="323528" y="1299608"/>
            <a:ext cx="8496944" cy="3351781"/>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600" b="1" dirty="0" smtClean="0"/>
              <a:t>【</a:t>
            </a:r>
            <a:r>
              <a:rPr lang="zh-TW" altLang="en-US" sz="2600" b="1" dirty="0" smtClean="0"/>
              <a:t>基準等（要旨）</a:t>
            </a:r>
            <a:r>
              <a:rPr lang="en-US" altLang="ja-JP" sz="2600" b="1" dirty="0" smtClean="0"/>
              <a:t>】</a:t>
            </a:r>
            <a:endParaRPr lang="en-US" altLang="ja-JP" sz="2600" b="1" dirty="0">
              <a:solidFill>
                <a:srgbClr val="FF0000"/>
              </a:solidFill>
            </a:endParaRPr>
          </a:p>
          <a:p>
            <a:pPr marL="0" indent="0">
              <a:buNone/>
            </a:pPr>
            <a:r>
              <a:rPr lang="ja-JP" altLang="en-US" sz="2600" dirty="0"/>
              <a:t>☆</a:t>
            </a:r>
            <a:r>
              <a:rPr lang="ja-JP" altLang="en-US" sz="2600" b="1" u="sng" dirty="0">
                <a:solidFill>
                  <a:srgbClr val="FF0000"/>
                </a:solidFill>
              </a:rPr>
              <a:t>管理者</a:t>
            </a:r>
            <a:r>
              <a:rPr lang="ja-JP" altLang="en-US" sz="2600" dirty="0"/>
              <a:t>は</a:t>
            </a:r>
            <a:r>
              <a:rPr lang="ja-JP" altLang="en-US" sz="2600" dirty="0" smtClean="0"/>
              <a:t>、</a:t>
            </a:r>
            <a:r>
              <a:rPr lang="ja-JP" altLang="en-US" sz="2600" b="1" u="sng" dirty="0" smtClean="0">
                <a:solidFill>
                  <a:srgbClr val="FF0000"/>
                </a:solidFill>
              </a:rPr>
              <a:t>従業者・業務</a:t>
            </a:r>
            <a:r>
              <a:rPr lang="ja-JP" altLang="en-US" sz="2600" b="1" u="sng" dirty="0">
                <a:solidFill>
                  <a:srgbClr val="FF0000"/>
                </a:solidFill>
              </a:rPr>
              <a:t>の管理</a:t>
            </a:r>
            <a:r>
              <a:rPr lang="ja-JP" altLang="en-US" sz="2600" dirty="0" smtClean="0"/>
              <a:t>を、一元的</a:t>
            </a:r>
            <a:r>
              <a:rPr lang="ja-JP" altLang="en-US" sz="2600" dirty="0"/>
              <a:t>に行わなければならない</a:t>
            </a:r>
            <a:r>
              <a:rPr lang="ja-JP" altLang="en-US" sz="2600" dirty="0" smtClean="0"/>
              <a:t>。</a:t>
            </a:r>
            <a:endParaRPr lang="en-US" altLang="ja-JP" sz="2600" dirty="0" smtClean="0"/>
          </a:p>
          <a:p>
            <a:pPr marL="0" indent="0">
              <a:buNone/>
            </a:pPr>
            <a:r>
              <a:rPr lang="ja-JP" altLang="en-US" sz="2600" dirty="0" smtClean="0"/>
              <a:t>☆</a:t>
            </a:r>
            <a:r>
              <a:rPr lang="ja-JP" altLang="en-US" sz="2600" b="1" u="sng" dirty="0" smtClean="0">
                <a:solidFill>
                  <a:srgbClr val="FF0000"/>
                </a:solidFill>
              </a:rPr>
              <a:t>管理者</a:t>
            </a:r>
            <a:r>
              <a:rPr lang="ja-JP" altLang="en-US" sz="2600" dirty="0" smtClean="0"/>
              <a:t>は、従</a:t>
            </a:r>
            <a:r>
              <a:rPr lang="ja-JP" altLang="en-US" sz="2600" dirty="0"/>
              <a:t>業者に</a:t>
            </a:r>
            <a:r>
              <a:rPr lang="ja-JP" altLang="en-US" sz="2600" dirty="0" smtClean="0"/>
              <a:t>運営</a:t>
            </a:r>
            <a:r>
              <a:rPr lang="zh-TW" altLang="en-US" sz="2600" dirty="0" smtClean="0"/>
              <a:t>基準等（要旨）</a:t>
            </a:r>
            <a:r>
              <a:rPr lang="ja-JP" altLang="en-US" sz="2600" dirty="0" smtClean="0"/>
              <a:t>等</a:t>
            </a:r>
            <a:r>
              <a:rPr lang="ja-JP" altLang="en-US" sz="2600" dirty="0"/>
              <a:t>を遵守</a:t>
            </a:r>
            <a:r>
              <a:rPr lang="ja-JP" altLang="en-US" sz="2600" dirty="0" smtClean="0"/>
              <a:t>させるため必要な</a:t>
            </a:r>
            <a:r>
              <a:rPr lang="ja-JP" altLang="en-US" sz="2600" b="1" u="sng" dirty="0" smtClean="0">
                <a:solidFill>
                  <a:srgbClr val="FF0000"/>
                </a:solidFill>
              </a:rPr>
              <a:t>指揮</a:t>
            </a:r>
            <a:r>
              <a:rPr lang="ja-JP" altLang="en-US" sz="2600" b="1" u="sng" dirty="0">
                <a:solidFill>
                  <a:srgbClr val="FF0000"/>
                </a:solidFill>
              </a:rPr>
              <a:t>命令</a:t>
            </a:r>
            <a:r>
              <a:rPr lang="ja-JP" altLang="en-US" sz="2600" dirty="0"/>
              <a:t>を</a:t>
            </a:r>
            <a:r>
              <a:rPr lang="ja-JP" altLang="en-US" sz="2600" dirty="0" smtClean="0"/>
              <a:t>行うものとする。</a:t>
            </a:r>
            <a:endParaRPr lang="en-US" altLang="ja-JP" sz="2600" dirty="0" smtClean="0"/>
          </a:p>
          <a:p>
            <a:pPr marL="0" indent="0">
              <a:buNone/>
            </a:pPr>
            <a:r>
              <a:rPr lang="ja-JP" altLang="en-US" sz="2600" dirty="0"/>
              <a:t>☆</a:t>
            </a:r>
            <a:r>
              <a:rPr lang="ja-JP" altLang="en-US" sz="2600" b="1" u="sng" dirty="0">
                <a:solidFill>
                  <a:srgbClr val="FF0000"/>
                </a:solidFill>
              </a:rPr>
              <a:t>サービス提供</a:t>
            </a:r>
            <a:r>
              <a:rPr lang="ja-JP" altLang="en-US" sz="2600" b="1" u="sng" dirty="0" smtClean="0">
                <a:solidFill>
                  <a:srgbClr val="FF0000"/>
                </a:solidFill>
              </a:rPr>
              <a:t>責任者</a:t>
            </a:r>
            <a:r>
              <a:rPr lang="ja-JP" altLang="en-US" sz="2600" dirty="0" smtClean="0"/>
              <a:t>は、</a:t>
            </a:r>
            <a:r>
              <a:rPr lang="ja-JP" altLang="en-US" sz="2600" b="1" u="sng" dirty="0" smtClean="0">
                <a:solidFill>
                  <a:srgbClr val="FF0000"/>
                </a:solidFill>
              </a:rPr>
              <a:t>サービス内容の管理</a:t>
            </a:r>
            <a:r>
              <a:rPr lang="ja-JP" altLang="en-US" sz="2600" dirty="0" smtClean="0"/>
              <a:t>について必要な業務等を行うものとする。</a:t>
            </a:r>
            <a:endParaRPr lang="en-US" altLang="ja-JP" sz="2600" dirty="0" smtClean="0"/>
          </a:p>
        </p:txBody>
      </p:sp>
      <p:sp>
        <p:nvSpPr>
          <p:cNvPr id="7" name="コンテンツ プレースホルダー 4"/>
          <p:cNvSpPr txBox="1">
            <a:spLocks/>
          </p:cNvSpPr>
          <p:nvPr/>
        </p:nvSpPr>
        <p:spPr>
          <a:xfrm>
            <a:off x="323528" y="5013177"/>
            <a:ext cx="8496944" cy="1844823"/>
          </a:xfrm>
          <a:prstGeom prst="rect">
            <a:avLst/>
          </a:prstGeom>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600" b="1" dirty="0" smtClean="0"/>
              <a:t>【</a:t>
            </a:r>
            <a:r>
              <a:rPr lang="ja-JP" altLang="en-US" sz="2600" b="1" dirty="0" smtClean="0"/>
              <a:t>指導事項（ポイント）</a:t>
            </a:r>
            <a:r>
              <a:rPr lang="en-US" altLang="ja-JP" sz="2600" b="1" dirty="0" smtClean="0"/>
              <a:t>】</a:t>
            </a:r>
          </a:p>
          <a:p>
            <a:pPr marL="0" indent="0">
              <a:buNone/>
            </a:pPr>
            <a:r>
              <a:rPr lang="ja-JP" altLang="en-US" sz="2600" dirty="0" smtClean="0"/>
              <a:t>☆管理者・サービス</a:t>
            </a:r>
            <a:r>
              <a:rPr lang="ja-JP" altLang="en-US" sz="2600" dirty="0"/>
              <a:t>提供</a:t>
            </a:r>
            <a:r>
              <a:rPr lang="ja-JP" altLang="en-US" sz="2600" dirty="0" smtClean="0"/>
              <a:t>責任者が兼務して訪問</a:t>
            </a:r>
            <a:r>
              <a:rPr lang="ja-JP" altLang="en-US" sz="2600" dirty="0"/>
              <a:t>介護</a:t>
            </a:r>
            <a:r>
              <a:rPr lang="ja-JP" altLang="en-US" sz="2600" dirty="0" smtClean="0"/>
              <a:t>業務等を</a:t>
            </a:r>
            <a:r>
              <a:rPr lang="ja-JP" altLang="en-US" sz="2600" dirty="0"/>
              <a:t>行う場合は、</a:t>
            </a:r>
            <a:r>
              <a:rPr lang="ja-JP" altLang="en-US" sz="2600" b="1" u="sng" dirty="0">
                <a:solidFill>
                  <a:srgbClr val="FF0000"/>
                </a:solidFill>
              </a:rPr>
              <a:t>本来業務に支障がないよう</a:t>
            </a:r>
            <a:r>
              <a:rPr lang="ja-JP" altLang="en-US" sz="2600" dirty="0"/>
              <a:t>留意すること。</a:t>
            </a:r>
            <a:endParaRPr lang="en-US" altLang="ja-JP" sz="2600" dirty="0" smtClean="0"/>
          </a:p>
        </p:txBody>
      </p:sp>
      <p:sp>
        <p:nvSpPr>
          <p:cNvPr id="8" name="下矢印 7"/>
          <p:cNvSpPr/>
          <p:nvPr/>
        </p:nvSpPr>
        <p:spPr>
          <a:xfrm>
            <a:off x="3923928" y="4653137"/>
            <a:ext cx="1080120" cy="36004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75823415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主な指導事項⑦</a:t>
            </a:r>
            <a:r>
              <a:rPr lang="en-US" altLang="ja-JP" sz="4000" b="1" dirty="0" smtClean="0"/>
              <a:t/>
            </a:r>
            <a:br>
              <a:rPr lang="en-US" altLang="ja-JP" sz="4000" b="1" dirty="0" smtClean="0"/>
            </a:br>
            <a:r>
              <a:rPr lang="ja-JP" altLang="en-US" sz="2800" b="1" dirty="0" smtClean="0"/>
              <a:t>（訪問介護－不定期なサービス）</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8</a:t>
            </a:fld>
            <a:endParaRPr kumimoji="1" lang="ja-JP" altLang="en-US" dirty="0"/>
          </a:p>
        </p:txBody>
      </p:sp>
      <p:sp>
        <p:nvSpPr>
          <p:cNvPr id="6" name="コンテンツ プレースホルダー 4"/>
          <p:cNvSpPr txBox="1">
            <a:spLocks/>
          </p:cNvSpPr>
          <p:nvPr/>
        </p:nvSpPr>
        <p:spPr>
          <a:xfrm>
            <a:off x="323528" y="1299608"/>
            <a:ext cx="8496944" cy="3351781"/>
          </a:xfrm>
          <a:prstGeom prst="rect">
            <a:avLst/>
          </a:prstGeom>
          <a:solidFill>
            <a:srgbClr val="CCECFF"/>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b="1" dirty="0" smtClean="0"/>
              <a:t>【</a:t>
            </a:r>
            <a:r>
              <a:rPr lang="zh-TW" altLang="en-US" b="1" dirty="0" smtClean="0"/>
              <a:t>基準等（要旨）</a:t>
            </a:r>
            <a:r>
              <a:rPr lang="en-US" altLang="ja-JP" b="1" dirty="0" smtClean="0"/>
              <a:t>】</a:t>
            </a:r>
            <a:endParaRPr lang="en-US" altLang="ja-JP" b="1" dirty="0">
              <a:solidFill>
                <a:srgbClr val="FF0000"/>
              </a:solidFill>
            </a:endParaRPr>
          </a:p>
          <a:p>
            <a:pPr marL="0" indent="0">
              <a:buNone/>
            </a:pPr>
            <a:r>
              <a:rPr lang="ja-JP" altLang="en-US" dirty="0" smtClean="0"/>
              <a:t>☆訪問介護計画において、</a:t>
            </a:r>
            <a:r>
              <a:rPr lang="ja-JP" altLang="ja-JP" dirty="0"/>
              <a:t>不定期なサービス（通院</a:t>
            </a:r>
            <a:r>
              <a:rPr lang="ja-JP" altLang="ja-JP" dirty="0" smtClean="0"/>
              <a:t>介助</a:t>
            </a:r>
            <a:r>
              <a:rPr lang="ja-JP" altLang="en-US" dirty="0" smtClean="0"/>
              <a:t>、院内介助</a:t>
            </a:r>
            <a:r>
              <a:rPr lang="ja-JP" altLang="ja-JP" dirty="0" smtClean="0"/>
              <a:t>等</a:t>
            </a:r>
            <a:r>
              <a:rPr lang="ja-JP" altLang="ja-JP" dirty="0"/>
              <a:t>）</a:t>
            </a:r>
            <a:r>
              <a:rPr lang="ja-JP" altLang="en-US" dirty="0"/>
              <a:t>が</a:t>
            </a:r>
            <a:r>
              <a:rPr lang="ja-JP" altLang="en-US" b="1" u="sng" dirty="0">
                <a:solidFill>
                  <a:srgbClr val="FF0000"/>
                </a:solidFill>
              </a:rPr>
              <a:t>未記載、または不十分な記載</a:t>
            </a:r>
            <a:r>
              <a:rPr lang="ja-JP" altLang="en-US" dirty="0"/>
              <a:t>となって</a:t>
            </a:r>
            <a:r>
              <a:rPr lang="ja-JP" altLang="en-US" dirty="0" smtClean="0"/>
              <a:t>いる</a:t>
            </a:r>
            <a:r>
              <a:rPr lang="ja-JP" altLang="en-US" sz="2400" dirty="0" smtClean="0"/>
              <a:t>。</a:t>
            </a:r>
            <a:endParaRPr lang="en-US" altLang="ja-JP" sz="2400" dirty="0" smtClean="0"/>
          </a:p>
        </p:txBody>
      </p:sp>
      <p:sp>
        <p:nvSpPr>
          <p:cNvPr id="7" name="コンテンツ プレースホルダー 4"/>
          <p:cNvSpPr txBox="1">
            <a:spLocks/>
          </p:cNvSpPr>
          <p:nvPr/>
        </p:nvSpPr>
        <p:spPr>
          <a:xfrm>
            <a:off x="323528" y="5229201"/>
            <a:ext cx="8496944" cy="1512167"/>
          </a:xfrm>
          <a:prstGeom prst="rect">
            <a:avLst/>
          </a:prstGeom>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en-US" altLang="ja-JP" sz="2000" b="1" dirty="0" smtClean="0"/>
              <a:t>【</a:t>
            </a:r>
            <a:r>
              <a:rPr lang="ja-JP" altLang="en-US" sz="2000" b="1" dirty="0" smtClean="0"/>
              <a:t>指導事項（ポイント）</a:t>
            </a:r>
            <a:r>
              <a:rPr lang="en-US" altLang="ja-JP" sz="2000" b="1" dirty="0" smtClean="0"/>
              <a:t>】</a:t>
            </a:r>
          </a:p>
          <a:p>
            <a:pPr marL="0" indent="0">
              <a:buNone/>
            </a:pPr>
            <a:r>
              <a:rPr lang="ja-JP" altLang="en-US" sz="2600" dirty="0" smtClean="0"/>
              <a:t>☆</a:t>
            </a:r>
            <a:r>
              <a:rPr lang="ja-JP" altLang="ja-JP" dirty="0" smtClean="0"/>
              <a:t>不定期</a:t>
            </a:r>
            <a:r>
              <a:rPr lang="ja-JP" altLang="ja-JP" dirty="0"/>
              <a:t>なサービス（通院</a:t>
            </a:r>
            <a:r>
              <a:rPr lang="ja-JP" altLang="ja-JP" dirty="0" smtClean="0"/>
              <a:t>介助</a:t>
            </a:r>
            <a:r>
              <a:rPr lang="ja-JP" altLang="en-US" dirty="0"/>
              <a:t>、院内介助</a:t>
            </a:r>
            <a:r>
              <a:rPr lang="ja-JP" altLang="ja-JP" dirty="0" smtClean="0"/>
              <a:t>等</a:t>
            </a:r>
            <a:r>
              <a:rPr lang="ja-JP" altLang="ja-JP" dirty="0"/>
              <a:t>）について</a:t>
            </a:r>
            <a:r>
              <a:rPr lang="ja-JP" altLang="en-US" dirty="0"/>
              <a:t>も</a:t>
            </a:r>
            <a:r>
              <a:rPr lang="ja-JP" altLang="ja-JP" dirty="0"/>
              <a:t>、居宅サービス計画に適合した内容</a:t>
            </a:r>
            <a:r>
              <a:rPr lang="ja-JP" altLang="en-US" dirty="0"/>
              <a:t>の</a:t>
            </a:r>
            <a:r>
              <a:rPr lang="ja-JP" altLang="en-US" dirty="0" smtClean="0"/>
              <a:t>記載をすること。</a:t>
            </a:r>
            <a:endParaRPr lang="en-US" altLang="ja-JP" dirty="0"/>
          </a:p>
          <a:p>
            <a:pPr marL="0" indent="0">
              <a:buNone/>
            </a:pPr>
            <a:endParaRPr lang="en-US" altLang="ja-JP" sz="2600" dirty="0" smtClean="0"/>
          </a:p>
        </p:txBody>
      </p:sp>
      <p:sp>
        <p:nvSpPr>
          <p:cNvPr id="8" name="下矢印 7"/>
          <p:cNvSpPr/>
          <p:nvPr/>
        </p:nvSpPr>
        <p:spPr>
          <a:xfrm>
            <a:off x="3851920" y="4760275"/>
            <a:ext cx="1080120" cy="36004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31267341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F7FDBF"/>
            </a:gs>
            <a:gs pos="100000">
              <a:schemeClr val="bg2">
                <a:lumMod val="40000"/>
                <a:lumOff val="60000"/>
              </a:schemeClr>
            </a:gs>
          </a:gsLst>
          <a:path path="circle">
            <a:fillToRect b="100000"/>
          </a:path>
          <a:tileRect/>
        </a:gra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685800" y="71414"/>
            <a:ext cx="8134672" cy="1112838"/>
          </a:xfrm>
        </p:spPr>
        <p:txBody>
          <a:bodyPr>
            <a:noAutofit/>
          </a:bodyPr>
          <a:lstStyle/>
          <a:p>
            <a:r>
              <a:rPr lang="ja-JP" altLang="en-US" sz="4000" b="1" dirty="0"/>
              <a:t>１　</a:t>
            </a:r>
            <a:r>
              <a:rPr lang="ja-JP" altLang="en-US" sz="4000" b="1" dirty="0" smtClean="0"/>
              <a:t>主な指導事項⑧</a:t>
            </a:r>
            <a:r>
              <a:rPr lang="en-US" altLang="ja-JP" sz="4000" b="1" dirty="0" smtClean="0"/>
              <a:t/>
            </a:r>
            <a:br>
              <a:rPr lang="en-US" altLang="ja-JP" sz="4000" b="1" dirty="0" smtClean="0"/>
            </a:br>
            <a:r>
              <a:rPr lang="ja-JP" altLang="en-US" sz="2800" b="1" dirty="0" smtClean="0"/>
              <a:t>（（参考）施設等に併設する訪問介護事業所）</a:t>
            </a:r>
            <a:endParaRPr lang="en-US" sz="28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9</a:t>
            </a:fld>
            <a:endParaRPr kumimoji="1" lang="ja-JP" altLang="en-US" dirty="0"/>
          </a:p>
        </p:txBody>
      </p:sp>
      <p:sp>
        <p:nvSpPr>
          <p:cNvPr id="7" name="コンテンツ プレースホルダー 4"/>
          <p:cNvSpPr txBox="1">
            <a:spLocks/>
          </p:cNvSpPr>
          <p:nvPr/>
        </p:nvSpPr>
        <p:spPr>
          <a:xfrm>
            <a:off x="323528" y="1268760"/>
            <a:ext cx="8496944" cy="5225292"/>
          </a:xfrm>
          <a:prstGeom prst="rect">
            <a:avLst/>
          </a:prstGeom>
          <a:solidFill>
            <a:srgbClr val="CCECFF"/>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ja-JP" altLang="en-US" sz="2400" dirty="0" smtClean="0"/>
              <a:t>☆</a:t>
            </a:r>
            <a:r>
              <a:rPr lang="ja-JP" altLang="en-US" sz="2400" b="1" u="sng" dirty="0" smtClean="0">
                <a:solidFill>
                  <a:srgbClr val="FF0000"/>
                </a:solidFill>
              </a:rPr>
              <a:t>管理者・サービス</a:t>
            </a:r>
            <a:r>
              <a:rPr lang="ja-JP" altLang="en-US" sz="2400" b="1" u="sng" dirty="0">
                <a:solidFill>
                  <a:srgbClr val="FF0000"/>
                </a:solidFill>
              </a:rPr>
              <a:t>提供責任者</a:t>
            </a:r>
            <a:r>
              <a:rPr lang="ja-JP" altLang="en-US" sz="2400" dirty="0" smtClean="0"/>
              <a:t>が、夜間</a:t>
            </a:r>
            <a:r>
              <a:rPr lang="ja-JP" altLang="en-US" sz="2400" dirty="0"/>
              <a:t>の施設</a:t>
            </a:r>
            <a:r>
              <a:rPr lang="ja-JP" altLang="en-US" sz="2400" dirty="0" smtClean="0"/>
              <a:t>サービス等に</a:t>
            </a:r>
            <a:r>
              <a:rPr lang="ja-JP" altLang="en-US" sz="2400" dirty="0"/>
              <a:t>従事する</a:t>
            </a:r>
            <a:r>
              <a:rPr lang="ja-JP" altLang="en-US" sz="2400" dirty="0" smtClean="0"/>
              <a:t>ことで、</a:t>
            </a:r>
            <a:r>
              <a:rPr lang="ja-JP" altLang="en-US" sz="2400" b="1" u="sng" dirty="0" smtClean="0">
                <a:solidFill>
                  <a:srgbClr val="FF0000"/>
                </a:solidFill>
              </a:rPr>
              <a:t>本来業務に</a:t>
            </a:r>
            <a:r>
              <a:rPr lang="ja-JP" altLang="en-US" sz="2400" b="1" u="sng" dirty="0">
                <a:solidFill>
                  <a:srgbClr val="FF0000"/>
                </a:solidFill>
              </a:rPr>
              <a:t>支障</a:t>
            </a:r>
            <a:r>
              <a:rPr lang="ja-JP" altLang="en-US" sz="2400" dirty="0"/>
              <a:t>をきたしている</a:t>
            </a:r>
            <a:r>
              <a:rPr lang="ja-JP" altLang="en-US" sz="2400" dirty="0" smtClean="0"/>
              <a:t>。</a:t>
            </a:r>
            <a:endParaRPr lang="en-US" altLang="ja-JP" sz="2400" dirty="0" smtClean="0"/>
          </a:p>
          <a:p>
            <a:pPr marL="0" indent="0">
              <a:buNone/>
            </a:pPr>
            <a:r>
              <a:rPr lang="ja-JP" altLang="en-US" sz="2400" dirty="0"/>
              <a:t>☆</a:t>
            </a:r>
            <a:r>
              <a:rPr lang="ja-JP" altLang="en-US" sz="2400" b="1" u="sng" dirty="0" smtClean="0">
                <a:solidFill>
                  <a:srgbClr val="FF0000"/>
                </a:solidFill>
              </a:rPr>
              <a:t>勤務表</a:t>
            </a:r>
            <a:r>
              <a:rPr lang="ja-JP" altLang="en-US" sz="2400" dirty="0" smtClean="0"/>
              <a:t>が、訪問介護員としての勤務時間と施設職員としての勤務時間とで、</a:t>
            </a:r>
            <a:r>
              <a:rPr lang="ja-JP" altLang="en-US" sz="2400" b="1" u="sng" dirty="0" smtClean="0">
                <a:solidFill>
                  <a:srgbClr val="FF0000"/>
                </a:solidFill>
              </a:rPr>
              <a:t>明確に区別されて</a:t>
            </a:r>
            <a:r>
              <a:rPr lang="ja-JP" altLang="en-US" sz="2400" b="1" u="sng" dirty="0">
                <a:solidFill>
                  <a:srgbClr val="FF0000"/>
                </a:solidFill>
              </a:rPr>
              <a:t>いない。</a:t>
            </a:r>
            <a:endParaRPr lang="en-US" altLang="ja-JP" sz="2400" b="1" u="sng" dirty="0" smtClean="0">
              <a:solidFill>
                <a:srgbClr val="FF0000"/>
              </a:solidFill>
            </a:endParaRPr>
          </a:p>
          <a:p>
            <a:pPr marL="0" indent="0">
              <a:buNone/>
            </a:pPr>
            <a:r>
              <a:rPr lang="ja-JP" altLang="en-US" sz="2400" dirty="0"/>
              <a:t>☆</a:t>
            </a:r>
            <a:r>
              <a:rPr lang="ja-JP" altLang="en-US" sz="2400" dirty="0" smtClean="0"/>
              <a:t>アセスメント・利用者</a:t>
            </a:r>
            <a:r>
              <a:rPr lang="ja-JP" altLang="en-US" sz="2400" dirty="0"/>
              <a:t>の</a:t>
            </a:r>
            <a:r>
              <a:rPr lang="ja-JP" altLang="en-US" sz="2400" dirty="0" smtClean="0"/>
              <a:t>希望等に基づき訪問</a:t>
            </a:r>
            <a:r>
              <a:rPr lang="ja-JP" altLang="en-US" sz="2400" dirty="0"/>
              <a:t>介護計画が作成されて</a:t>
            </a:r>
            <a:r>
              <a:rPr lang="ja-JP" altLang="en-US" sz="2400" dirty="0" smtClean="0"/>
              <a:t>いないため、</a:t>
            </a:r>
            <a:r>
              <a:rPr lang="ja-JP" altLang="en-US" sz="2400" b="1" u="sng" dirty="0" smtClean="0">
                <a:solidFill>
                  <a:srgbClr val="FF0000"/>
                </a:solidFill>
              </a:rPr>
              <a:t>不必要・過剰</a:t>
            </a:r>
            <a:r>
              <a:rPr lang="ja-JP" altLang="en-US" sz="2400" b="1" u="sng" dirty="0">
                <a:solidFill>
                  <a:srgbClr val="FF0000"/>
                </a:solidFill>
              </a:rPr>
              <a:t>なサービス提供が一律に行われている</a:t>
            </a:r>
            <a:r>
              <a:rPr lang="ja-JP" altLang="en-US" sz="2400" b="1" u="sng" dirty="0" smtClean="0">
                <a:solidFill>
                  <a:srgbClr val="FF0000"/>
                </a:solidFill>
              </a:rPr>
              <a:t>。</a:t>
            </a:r>
            <a:endParaRPr lang="en-US" altLang="ja-JP" sz="2400" b="1" u="sng" dirty="0" smtClean="0">
              <a:solidFill>
                <a:srgbClr val="FF0000"/>
              </a:solidFill>
            </a:endParaRPr>
          </a:p>
          <a:p>
            <a:pPr marL="0" indent="0">
              <a:buNone/>
            </a:pPr>
            <a:r>
              <a:rPr lang="ja-JP" altLang="en-US" sz="2400" dirty="0" smtClean="0"/>
              <a:t>☆１人</a:t>
            </a:r>
            <a:r>
              <a:rPr lang="ja-JP" altLang="en-US" sz="2400" dirty="0"/>
              <a:t>の訪問介護員等</a:t>
            </a:r>
            <a:r>
              <a:rPr lang="ja-JP" altLang="en-US" sz="2400" dirty="0" smtClean="0"/>
              <a:t>が、</a:t>
            </a:r>
            <a:r>
              <a:rPr lang="ja-JP" altLang="en-US" sz="2400" b="1" u="sng" dirty="0" smtClean="0">
                <a:solidFill>
                  <a:srgbClr val="FF0000"/>
                </a:solidFill>
              </a:rPr>
              <a:t>同時</a:t>
            </a:r>
            <a:r>
              <a:rPr lang="ja-JP" altLang="en-US" sz="2400" b="1" u="sng" dirty="0">
                <a:solidFill>
                  <a:srgbClr val="FF0000"/>
                </a:solidFill>
              </a:rPr>
              <a:t>に複数の利用者に</a:t>
            </a:r>
            <a:r>
              <a:rPr lang="ja-JP" altLang="en-US" sz="2400" b="1" u="sng" dirty="0" smtClean="0">
                <a:solidFill>
                  <a:srgbClr val="FF0000"/>
                </a:solidFill>
              </a:rPr>
              <a:t>対してサービス</a:t>
            </a:r>
            <a:r>
              <a:rPr lang="ja-JP" altLang="en-US" sz="2400" b="1" u="sng" dirty="0">
                <a:solidFill>
                  <a:srgbClr val="FF0000"/>
                </a:solidFill>
              </a:rPr>
              <a:t>提供</a:t>
            </a:r>
            <a:r>
              <a:rPr lang="ja-JP" altLang="en-US" sz="2400" dirty="0"/>
              <a:t>を行っている。</a:t>
            </a:r>
            <a:endParaRPr lang="en-US" altLang="ja-JP" sz="2400" dirty="0" smtClean="0"/>
          </a:p>
          <a:p>
            <a:pPr marL="0" indent="0">
              <a:buNone/>
            </a:pPr>
            <a:r>
              <a:rPr lang="ja-JP" altLang="en-US" sz="2400" dirty="0"/>
              <a:t>☆</a:t>
            </a:r>
            <a:r>
              <a:rPr lang="ja-JP" altLang="en-US" sz="2400" dirty="0" smtClean="0"/>
              <a:t>サービス内容が、</a:t>
            </a:r>
            <a:r>
              <a:rPr lang="ja-JP" altLang="en-US" sz="2400" b="1" u="sng" dirty="0" smtClean="0">
                <a:solidFill>
                  <a:srgbClr val="FF0000"/>
                </a:solidFill>
              </a:rPr>
              <a:t>単なる安否確認・健康</a:t>
            </a:r>
            <a:r>
              <a:rPr lang="ja-JP" altLang="en-US" sz="2400" b="1" u="sng" dirty="0">
                <a:solidFill>
                  <a:srgbClr val="FF0000"/>
                </a:solidFill>
              </a:rPr>
              <a:t>チェック</a:t>
            </a:r>
            <a:r>
              <a:rPr lang="ja-JP" altLang="en-US" sz="2400" dirty="0" smtClean="0"/>
              <a:t>である。</a:t>
            </a:r>
            <a:endParaRPr lang="en-US" altLang="ja-JP" sz="2400" dirty="0" smtClean="0"/>
          </a:p>
          <a:p>
            <a:pPr marL="0" indent="0">
              <a:buNone/>
            </a:pPr>
            <a:r>
              <a:rPr lang="ja-JP" altLang="en-US" sz="2400" dirty="0" smtClean="0"/>
              <a:t>☆規定数以上の</a:t>
            </a:r>
            <a:r>
              <a:rPr lang="ja-JP" altLang="en-US" sz="2400" b="1" u="sng" dirty="0" smtClean="0">
                <a:solidFill>
                  <a:srgbClr val="FF0000"/>
                </a:solidFill>
              </a:rPr>
              <a:t>同一の建物居住者</a:t>
            </a:r>
            <a:r>
              <a:rPr lang="ja-JP" altLang="en-US" sz="2400" dirty="0" smtClean="0"/>
              <a:t>にサービスを行ったにも関わらず、適正に減算されていない。</a:t>
            </a:r>
            <a:endParaRPr lang="en-US" altLang="ja-JP" sz="2400" dirty="0" smtClean="0"/>
          </a:p>
        </p:txBody>
      </p:sp>
    </p:spTree>
    <p:extLst>
      <p:ext uri="{BB962C8B-B14F-4D97-AF65-F5344CB8AC3E}">
        <p14:creationId xmlns:p14="http://schemas.microsoft.com/office/powerpoint/2010/main" val="422449859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53F5DD-A01A-4DC6-80A9-674443BFAF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Slice</Template>
  <TotalTime>0</TotalTime>
  <Words>8123</Words>
  <Application>Microsoft Office PowerPoint</Application>
  <PresentationFormat>画面に合わせる (4:3)</PresentationFormat>
  <Paragraphs>504</Paragraphs>
  <Slides>46</Slides>
  <Notes>46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46</vt:i4>
      </vt:variant>
    </vt:vector>
  </HeadingPairs>
  <TitlesOfParts>
    <vt:vector size="55" baseType="lpstr">
      <vt:lpstr>微軟正黑體</vt:lpstr>
      <vt:lpstr>ＭＳ Ｐゴシック</vt:lpstr>
      <vt:lpstr>メイリオ</vt:lpstr>
      <vt:lpstr>游ゴシック</vt:lpstr>
      <vt:lpstr>Arial</vt:lpstr>
      <vt:lpstr>Calibri</vt:lpstr>
      <vt:lpstr>Century Gothic</vt:lpstr>
      <vt:lpstr>Wingdings 3</vt:lpstr>
      <vt:lpstr>スライス</vt:lpstr>
      <vt:lpstr>　　    　　主な指摘事項（居宅サービス）  　　もくじ 　　　　１　主な指導事項（居宅サービス） 　　　　２　大阪府内令和元年度～令和4年度の処分事例 　　　　　　</vt:lpstr>
      <vt:lpstr>1　主な指導事項① （居宅サービス共通－心身の状況等の把握）</vt:lpstr>
      <vt:lpstr>１　主な指導事項② （居宅サービス共通－居宅サービス計画等の変更の援助）</vt:lpstr>
      <vt:lpstr>１　主な指導事項③ （全サービス共通－サービス提供の記録）</vt:lpstr>
      <vt:lpstr>１　主な指導事項④ （全サービス共通－各種マニュアルの整備について）</vt:lpstr>
      <vt:lpstr>１　主な指導事項⑤ （全サービス共通－個別サービス計画）</vt:lpstr>
      <vt:lpstr>１　主な指導事項⑥ （訪問介護－管理者・サービス提供責任者）</vt:lpstr>
      <vt:lpstr>１　主な指導事項⑦ （訪問介護－不定期なサービス）</vt:lpstr>
      <vt:lpstr>１　主な指導事項⑧ （（参考）施設等に併設する訪問介護事業所）</vt:lpstr>
      <vt:lpstr>１　主な指導事項⑨ （（参考）施設等に併設する訪問介護事業所）</vt:lpstr>
      <vt:lpstr>１　主な指導事項⑩ （訪問看護－訪問看護計画書・報告書）</vt:lpstr>
      <vt:lpstr>１　主な指導事項⑪ （訪問看護－その他留意すべき事項）</vt:lpstr>
      <vt:lpstr>１　主な指導事項⑪ （訪問看護－その他留意すべき事項）</vt:lpstr>
      <vt:lpstr>１　主な指導事項⑪ （訪問看護－その他留意すべき事項）</vt:lpstr>
      <vt:lpstr>１　主な指導事項⑪ （訪問看護－その他留意すべき事項）</vt:lpstr>
      <vt:lpstr>１　主な指導事項⑫ （通所介護－人員基準）</vt:lpstr>
      <vt:lpstr>１　主な指導事項⑬ （事業所外におけるサービスの提供について（通いサービス共通））</vt:lpstr>
      <vt:lpstr>１　主な指導事項⑭ （保険外サービスについて（通いサービス共通））</vt:lpstr>
      <vt:lpstr>１　主な指導事項⑮ （送迎記録について（通いサービス共通））</vt:lpstr>
      <vt:lpstr>１　主な指導事項⑯ （通いサービス共通－その他留意すべき事項）</vt:lpstr>
      <vt:lpstr>１　主な指導事項⑰ （通いサービス、入所サービス共通－その他留意すべき事項）</vt:lpstr>
      <vt:lpstr>１　主な指導事項⑱ （短期入所生活介護ー看護体制加算(Ⅰ)(Ⅱ)(Ⅲ)(Ⅳ)について）</vt:lpstr>
      <vt:lpstr> １　主な指導事項⑲ （短期入所生活(療養)介護－利用料等の受領）</vt:lpstr>
      <vt:lpstr>１　主な指導事項⑳ （短期入所療養介護の主な指導事項）</vt:lpstr>
      <vt:lpstr>１　主な指導事項㉑ （特定施設入居者生活介護－身体拘束廃止未実施減算）</vt:lpstr>
      <vt:lpstr>１　主な指導事項㉒ （特定施設入居者生活介護－医療機関連携加算）</vt:lpstr>
      <vt:lpstr>１　主な指導事項㉓ （特定施設入居者生活介護－口腔衛生管理体制加算）</vt:lpstr>
      <vt:lpstr>１　主な指導事項㉔（特定施設入居者生活介護－個別機能訓練加算）</vt:lpstr>
      <vt:lpstr>1　主な指導事項㉕ （福祉用具貸与－人員基準、貸与価格の提供、届出）</vt:lpstr>
      <vt:lpstr>1　主な指導事項㉖ （居宅介護支援－公正中立性の確保）</vt:lpstr>
      <vt:lpstr>1　主な指導事項㉗ （居宅介護支援運営基準－ アセスメント）</vt:lpstr>
      <vt:lpstr>1　主な指導事項㉘ （居宅介護支援－サービス担当者会議）</vt:lpstr>
      <vt:lpstr>　1　主な指導事項㉙ （居宅介護支援－総合的な計画の作成）</vt:lpstr>
      <vt:lpstr>　1　主な指導事項㉚ （居宅介護支援－居宅サービス計画の作成・交付）</vt:lpstr>
      <vt:lpstr>1　主な指導事項㉛ （居宅介護支援運営基準－ モニタリング）</vt:lpstr>
      <vt:lpstr>　1　主な指導事項㉜ （居宅介護支援－主治の医師の意見等）</vt:lpstr>
      <vt:lpstr>　1　主な指導事項㉝ （居宅介護支援－運営基準減算）</vt:lpstr>
      <vt:lpstr>　1　主な指導事項㉝ （居宅介護支援－運営基準減算）</vt:lpstr>
      <vt:lpstr>　1　主な指導事項㉝</vt:lpstr>
      <vt:lpstr>　1　主な指導事項㉝ </vt:lpstr>
      <vt:lpstr>　１　主な指導事㉞ （介護予防支援－モニタリング）</vt:lpstr>
      <vt:lpstr>１　主な指導事項㉟ （介護職員によるたん吸引等の取扱いについて）</vt:lpstr>
      <vt:lpstr>2　大阪府内令和元年度～令和4年度の処分事例①</vt:lpstr>
      <vt:lpstr>2　大阪府内令和元年度～令和4年度の処分事例②（通所介護事業所の事例）</vt:lpstr>
      <vt:lpstr>2　大阪府内令和元年度～令和4年度の処分事例③（訪問看護事業所の事例）</vt:lpstr>
      <vt:lpstr>2　大阪府内令和元年度～令和4年度の処分事例④（訪問介護事業所の事例）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2023-08-23T01:41:01Z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TC101659569990</vt:lpwstr>
  </property>
</Properties>
</file>