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8" r:id="rId2"/>
    <p:sldMasterId id="2147483675" r:id="rId3"/>
    <p:sldMasterId id="2147483687" r:id="rId4"/>
  </p:sldMasterIdLst>
  <p:notesMasterIdLst>
    <p:notesMasterId r:id="rId31"/>
  </p:notesMasterIdLst>
  <p:handoutMasterIdLst>
    <p:handoutMasterId r:id="rId32"/>
  </p:handoutMasterIdLst>
  <p:sldIdLst>
    <p:sldId id="383" r:id="rId5"/>
    <p:sldId id="367" r:id="rId6"/>
    <p:sldId id="382" r:id="rId7"/>
    <p:sldId id="310" r:id="rId8"/>
    <p:sldId id="306" r:id="rId9"/>
    <p:sldId id="378" r:id="rId10"/>
    <p:sldId id="270" r:id="rId11"/>
    <p:sldId id="311" r:id="rId12"/>
    <p:sldId id="315" r:id="rId13"/>
    <p:sldId id="313" r:id="rId14"/>
    <p:sldId id="316" r:id="rId15"/>
    <p:sldId id="377" r:id="rId16"/>
    <p:sldId id="369" r:id="rId17"/>
    <p:sldId id="370" r:id="rId18"/>
    <p:sldId id="371" r:id="rId19"/>
    <p:sldId id="372" r:id="rId20"/>
    <p:sldId id="385" r:id="rId21"/>
    <p:sldId id="391" r:id="rId22"/>
    <p:sldId id="386" r:id="rId23"/>
    <p:sldId id="389" r:id="rId24"/>
    <p:sldId id="318" r:id="rId25"/>
    <p:sldId id="364" r:id="rId26"/>
    <p:sldId id="365" r:id="rId27"/>
    <p:sldId id="392" r:id="rId28"/>
    <p:sldId id="387" r:id="rId29"/>
    <p:sldId id="388" r:id="rId30"/>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CCFFCC"/>
    <a:srgbClr val="DFFF97"/>
    <a:srgbClr val="F1FFD3"/>
    <a:srgbClr val="AAFB8D"/>
    <a:srgbClr val="CCFF66"/>
    <a:srgbClr val="DDEA64"/>
    <a:srgbClr val="FFFFCC"/>
    <a:srgbClr val="CC0000"/>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26" autoAdjust="0"/>
    <p:restoredTop sz="63985" autoAdjust="0"/>
  </p:normalViewPr>
  <p:slideViewPr>
    <p:cSldViewPr>
      <p:cViewPr varScale="1">
        <p:scale>
          <a:sx n="52" d="100"/>
          <a:sy n="52" d="100"/>
        </p:scale>
        <p:origin x="2026" y="5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8806"/>
    </p:cViewPr>
  </p:sorterViewPr>
  <p:notesViewPr>
    <p:cSldViewPr>
      <p:cViewPr varScale="1">
        <p:scale>
          <a:sx n="60" d="100"/>
          <a:sy n="60" d="100"/>
        </p:scale>
        <p:origin x="279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3.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Grp="1"/>
          </p:cNvSpPr>
          <p:nvPr>
            <p:ph type="hdr" sz="quarter"/>
          </p:nvPr>
        </p:nvSpPr>
        <p:spPr>
          <a:xfrm>
            <a:off x="0" y="0"/>
            <a:ext cx="2918831" cy="493316"/>
          </a:xfrm>
          <a:prstGeom prst="rect">
            <a:avLst/>
          </a:prstGeom>
        </p:spPr>
        <p:txBody>
          <a:bodyPr vert="horz" lIns="90690" tIns="45345" rIns="90690" bIns="45345" rtlCol="0"/>
          <a:lstStyle>
            <a:lvl1pPr algn="l" latinLnBrk="0">
              <a:defRPr kumimoji="1" lang="ja-JP" sz="1200"/>
            </a:lvl1pPr>
          </a:lstStyle>
          <a:p>
            <a:endParaRPr kumimoji="1" lang="ja-JP" dirty="0"/>
          </a:p>
        </p:txBody>
      </p:sp>
      <p:sp>
        <p:nvSpPr>
          <p:cNvPr id="3" name="Rectangle 2"/>
          <p:cNvSpPr>
            <a:spLocks noGrp="1"/>
          </p:cNvSpPr>
          <p:nvPr>
            <p:ph type="dt" sz="quarter" idx="1"/>
          </p:nvPr>
        </p:nvSpPr>
        <p:spPr>
          <a:xfrm>
            <a:off x="3815374" y="0"/>
            <a:ext cx="2918831" cy="493316"/>
          </a:xfrm>
          <a:prstGeom prst="rect">
            <a:avLst/>
          </a:prstGeom>
        </p:spPr>
        <p:txBody>
          <a:bodyPr vert="horz" lIns="90690" tIns="45345" rIns="90690" bIns="45345" rtlCol="0"/>
          <a:lstStyle>
            <a:lvl1pPr algn="r" latinLnBrk="0">
              <a:defRPr kumimoji="1" lang="ja-JP" sz="1200"/>
            </a:lvl1pPr>
          </a:lstStyle>
          <a:p>
            <a:fld id="{010A63A4-3572-4B27-B383-84D7D9E3D83F}" type="datetimeFigureOut">
              <a:rPr kumimoji="1" lang="en-US" altLang="ja-JP" smtClean="0"/>
              <a:pPr/>
              <a:t>8/7/2026</a:t>
            </a:fld>
            <a:endParaRPr kumimoji="1" lang="ja-JP" dirty="0"/>
          </a:p>
        </p:txBody>
      </p:sp>
      <p:sp>
        <p:nvSpPr>
          <p:cNvPr id="4" name="Rectangle 3"/>
          <p:cNvSpPr>
            <a:spLocks noGrp="1"/>
          </p:cNvSpPr>
          <p:nvPr>
            <p:ph type="ftr" sz="quarter" idx="2"/>
          </p:nvPr>
        </p:nvSpPr>
        <p:spPr>
          <a:xfrm>
            <a:off x="0" y="9371286"/>
            <a:ext cx="2918831" cy="493316"/>
          </a:xfrm>
          <a:prstGeom prst="rect">
            <a:avLst/>
          </a:prstGeom>
        </p:spPr>
        <p:txBody>
          <a:bodyPr vert="horz" lIns="90690" tIns="45345" rIns="90690" bIns="45345" rtlCol="0" anchor="b"/>
          <a:lstStyle>
            <a:lvl1pPr algn="l" latinLnBrk="0">
              <a:defRPr kumimoji="1" lang="ja-JP" sz="1200"/>
            </a:lvl1pPr>
          </a:lstStyle>
          <a:p>
            <a:endParaRPr kumimoji="1" lang="ja-JP" dirty="0"/>
          </a:p>
        </p:txBody>
      </p:sp>
      <p:sp>
        <p:nvSpPr>
          <p:cNvPr id="5" name="Rectangle 4"/>
          <p:cNvSpPr>
            <a:spLocks noGrp="1"/>
          </p:cNvSpPr>
          <p:nvPr>
            <p:ph type="sldNum" sz="quarter" idx="3"/>
          </p:nvPr>
        </p:nvSpPr>
        <p:spPr>
          <a:xfrm>
            <a:off x="3815374" y="9371286"/>
            <a:ext cx="2918831" cy="493316"/>
          </a:xfrm>
          <a:prstGeom prst="rect">
            <a:avLst/>
          </a:prstGeom>
        </p:spPr>
        <p:txBody>
          <a:bodyPr vert="horz" lIns="90690" tIns="45345" rIns="90690" bIns="45345" rtlCol="0" anchor="b"/>
          <a:lstStyle>
            <a:lvl1pPr algn="r" latinLnBrk="0">
              <a:defRPr kumimoji="1" lang="ja-JP" sz="1200"/>
            </a:lvl1pPr>
          </a:lstStyle>
          <a:p>
            <a:fld id="{E10D0F4D-A9BC-4899-8372-3ED277D83E2A}" type="slidenum">
              <a:rPr kumimoji="1" lang="en-US" altLang="ja-JP" smtClean="0"/>
              <a:pPr/>
              <a:t>‹#›</a:t>
            </a:fld>
            <a:endParaRPr kumimoji="1" lang="ja-JP"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Grp="1"/>
          </p:cNvSpPr>
          <p:nvPr>
            <p:ph type="hdr" sz="quarter"/>
          </p:nvPr>
        </p:nvSpPr>
        <p:spPr>
          <a:xfrm>
            <a:off x="0" y="0"/>
            <a:ext cx="2918831" cy="493316"/>
          </a:xfrm>
          <a:prstGeom prst="rect">
            <a:avLst/>
          </a:prstGeom>
        </p:spPr>
        <p:txBody>
          <a:bodyPr vert="horz" lIns="90690" tIns="45345" rIns="90690" bIns="45345" rtlCol="0"/>
          <a:lstStyle>
            <a:lvl1pPr algn="l" latinLnBrk="0">
              <a:defRPr kumimoji="1" lang="ja-JP" sz="1200"/>
            </a:lvl1pPr>
          </a:lstStyle>
          <a:p>
            <a:endParaRPr kumimoji="1" lang="ja-JP" dirty="0"/>
          </a:p>
        </p:txBody>
      </p:sp>
      <p:sp>
        <p:nvSpPr>
          <p:cNvPr id="3" name="Rectangle 2"/>
          <p:cNvSpPr>
            <a:spLocks noGrp="1"/>
          </p:cNvSpPr>
          <p:nvPr>
            <p:ph type="dt" idx="1"/>
          </p:nvPr>
        </p:nvSpPr>
        <p:spPr>
          <a:xfrm>
            <a:off x="3815374" y="0"/>
            <a:ext cx="2918831" cy="493316"/>
          </a:xfrm>
          <a:prstGeom prst="rect">
            <a:avLst/>
          </a:prstGeom>
        </p:spPr>
        <p:txBody>
          <a:bodyPr vert="horz" lIns="90690" tIns="45345" rIns="90690" bIns="45345" rtlCol="0"/>
          <a:lstStyle>
            <a:lvl1pPr algn="r" latinLnBrk="0">
              <a:defRPr kumimoji="1" lang="ja-JP" sz="1200"/>
            </a:lvl1pPr>
          </a:lstStyle>
          <a:p>
            <a:fld id="{FE58EE69-A876-4E74-86C2-628494CDF3AA}" type="datetimeFigureOut">
              <a:rPr lang="ja-JP" altLang="en-US"/>
              <a:pPr/>
              <a:t>2026/8/7</a:t>
            </a:fld>
            <a:endParaRPr kumimoji="1" lang="ja-JP" dirty="0"/>
          </a:p>
        </p:txBody>
      </p:sp>
      <p:sp>
        <p:nvSpPr>
          <p:cNvPr id="4" name="Rectangle 3"/>
          <p:cNvSpPr>
            <a:spLocks noGrp="1" noRot="1" noChangeAspect="1"/>
          </p:cNvSpPr>
          <p:nvPr>
            <p:ph type="sldImg" idx="2"/>
          </p:nvPr>
        </p:nvSpPr>
        <p:spPr>
          <a:xfrm>
            <a:off x="903288" y="739775"/>
            <a:ext cx="4929187" cy="3698875"/>
          </a:xfrm>
          <a:prstGeom prst="rect">
            <a:avLst/>
          </a:prstGeom>
          <a:noFill/>
          <a:ln w="12700">
            <a:solidFill>
              <a:prstClr val="black"/>
            </a:solidFill>
          </a:ln>
        </p:spPr>
        <p:txBody>
          <a:bodyPr vert="horz" lIns="90690" tIns="45345" rIns="90690" bIns="45345" rtlCol="0" anchor="ctr"/>
          <a:lstStyle/>
          <a:p>
            <a:endParaRPr kumimoji="1" lang="ja-JP" dirty="0"/>
          </a:p>
        </p:txBody>
      </p:sp>
      <p:sp>
        <p:nvSpPr>
          <p:cNvPr id="5" name="Rectangle 4"/>
          <p:cNvSpPr>
            <a:spLocks noGrp="1"/>
          </p:cNvSpPr>
          <p:nvPr>
            <p:ph type="body" sz="quarter" idx="3"/>
          </p:nvPr>
        </p:nvSpPr>
        <p:spPr>
          <a:xfrm>
            <a:off x="673577" y="4686499"/>
            <a:ext cx="5388610" cy="4439841"/>
          </a:xfrm>
          <a:prstGeom prst="rect">
            <a:avLst/>
          </a:prstGeom>
        </p:spPr>
        <p:txBody>
          <a:bodyPr vert="horz" lIns="90690" tIns="45345" rIns="90690" bIns="45345" rtlCol="0">
            <a:normAutofit/>
          </a:bodyPr>
          <a:lstStyle/>
          <a:p>
            <a:pPr lvl="0"/>
            <a:r>
              <a:rPr kumimoji="1" lang="ja-JP"/>
              <a:t>マスタ テキストの書式設定</a:t>
            </a:r>
          </a:p>
          <a:p>
            <a:pPr lvl="1"/>
            <a:r>
              <a:rPr kumimoji="1" lang="ja-JP"/>
              <a:t>第 2 レベル</a:t>
            </a:r>
          </a:p>
          <a:p>
            <a:pPr lvl="2"/>
            <a:r>
              <a:rPr kumimoji="1" lang="ja-JP"/>
              <a:t>第 3 レベル</a:t>
            </a:r>
          </a:p>
          <a:p>
            <a:pPr lvl="3"/>
            <a:r>
              <a:rPr kumimoji="1" lang="ja-JP"/>
              <a:t>第 4 レベル</a:t>
            </a:r>
          </a:p>
          <a:p>
            <a:pPr lvl="4"/>
            <a:r>
              <a:rPr kumimoji="1" lang="ja-JP"/>
              <a:t>第 5 レベル</a:t>
            </a:r>
          </a:p>
        </p:txBody>
      </p:sp>
      <p:sp>
        <p:nvSpPr>
          <p:cNvPr id="6" name="Rectangle 5"/>
          <p:cNvSpPr>
            <a:spLocks noGrp="1"/>
          </p:cNvSpPr>
          <p:nvPr>
            <p:ph type="ftr" sz="quarter" idx="4"/>
          </p:nvPr>
        </p:nvSpPr>
        <p:spPr>
          <a:xfrm>
            <a:off x="0" y="9371286"/>
            <a:ext cx="2918831" cy="493316"/>
          </a:xfrm>
          <a:prstGeom prst="rect">
            <a:avLst/>
          </a:prstGeom>
        </p:spPr>
        <p:txBody>
          <a:bodyPr vert="horz" lIns="90690" tIns="45345" rIns="90690" bIns="45345" rtlCol="0" anchor="b"/>
          <a:lstStyle>
            <a:lvl1pPr algn="l" latinLnBrk="0">
              <a:defRPr kumimoji="1" lang="ja-JP" sz="1200"/>
            </a:lvl1pPr>
          </a:lstStyle>
          <a:p>
            <a:endParaRPr kumimoji="1" lang="ja-JP" dirty="0"/>
          </a:p>
        </p:txBody>
      </p:sp>
      <p:sp>
        <p:nvSpPr>
          <p:cNvPr id="7" name="Rectangle 6"/>
          <p:cNvSpPr>
            <a:spLocks noGrp="1"/>
          </p:cNvSpPr>
          <p:nvPr>
            <p:ph type="sldNum" sz="quarter" idx="5"/>
          </p:nvPr>
        </p:nvSpPr>
        <p:spPr>
          <a:xfrm>
            <a:off x="3815374" y="9371286"/>
            <a:ext cx="2918831" cy="493316"/>
          </a:xfrm>
          <a:prstGeom prst="rect">
            <a:avLst/>
          </a:prstGeom>
        </p:spPr>
        <p:txBody>
          <a:bodyPr vert="horz" lIns="90690" tIns="45345" rIns="90690" bIns="45345" rtlCol="0" anchor="b"/>
          <a:lstStyle>
            <a:lvl1pPr algn="r" latinLnBrk="0">
              <a:defRPr kumimoji="1" lang="ja-JP" sz="1200"/>
            </a:lvl1pPr>
          </a:lstStyle>
          <a:p>
            <a:fld id="{FE16532C-7DFC-4EC2-AFA5-3731AA0E8AFA}" type="slidenum">
              <a:rPr/>
              <a:pPr/>
              <a:t>‹#›</a:t>
            </a:fld>
            <a:endParaRPr kumimoji="1" lang="ja-JP" dirty="0"/>
          </a:p>
        </p:txBody>
      </p:sp>
    </p:spTree>
  </p:cSld>
  <p:clrMap bg1="lt1" tx1="dk1" bg2="lt2" tx2="dk2" accent1="accent1" accent2="accent2" accent3="accent3" accent4="accent4" accent5="accent5" accent6="accent6" hlink="hlink" folHlink="folHlink"/>
  <p:notesStyle>
    <a:lvl1pPr marL="0" algn="l" rtl="0" latinLnBrk="0">
      <a:defRPr kumimoji="1" lang="ja-JP" sz="1200" kern="1200">
        <a:solidFill>
          <a:schemeClr val="tx1"/>
        </a:solidFill>
        <a:latin typeface="+mn-lt"/>
        <a:ea typeface="+mn-ea"/>
        <a:cs typeface="+mn-cs"/>
      </a:defRPr>
    </a:lvl1pPr>
    <a:lvl2pPr marL="457200" algn="l" rtl="0">
      <a:defRPr kumimoji="1" lang="ja-JP" sz="1200" kern="1200">
        <a:solidFill>
          <a:schemeClr val="tx1"/>
        </a:solidFill>
        <a:latin typeface="+mn-lt"/>
        <a:ea typeface="+mn-ea"/>
        <a:cs typeface="+mn-cs"/>
      </a:defRPr>
    </a:lvl2pPr>
    <a:lvl3pPr marL="914400" algn="l" rtl="0">
      <a:defRPr kumimoji="1" lang="ja-JP" sz="1200" kern="1200">
        <a:solidFill>
          <a:schemeClr val="tx1"/>
        </a:solidFill>
        <a:latin typeface="+mn-lt"/>
        <a:ea typeface="+mn-ea"/>
        <a:cs typeface="+mn-cs"/>
      </a:defRPr>
    </a:lvl3pPr>
    <a:lvl4pPr marL="1371600" algn="l" rtl="0">
      <a:defRPr kumimoji="1" lang="ja-JP" sz="1200" kern="1200">
        <a:solidFill>
          <a:schemeClr val="tx1"/>
        </a:solidFill>
        <a:latin typeface="+mn-lt"/>
        <a:ea typeface="+mn-ea"/>
        <a:cs typeface="+mn-cs"/>
      </a:defRPr>
    </a:lvl4pPr>
    <a:lvl5pPr marL="1828800" algn="l" rtl="0">
      <a:defRPr kumimoji="1" lang="ja-JP" sz="1200" kern="1200">
        <a:solidFill>
          <a:schemeClr val="tx1"/>
        </a:solidFill>
        <a:latin typeface="+mn-lt"/>
        <a:ea typeface="+mn-ea"/>
        <a:cs typeface="+mn-cs"/>
      </a:defRPr>
    </a:lvl5pPr>
    <a:lvl6pPr marL="2286000" algn="l" rtl="0">
      <a:defRPr kumimoji="1" lang="ja-JP" sz="1200" kern="1200">
        <a:solidFill>
          <a:schemeClr val="tx1"/>
        </a:solidFill>
        <a:latin typeface="+mn-lt"/>
        <a:ea typeface="+mn-ea"/>
        <a:cs typeface="+mn-cs"/>
      </a:defRPr>
    </a:lvl6pPr>
    <a:lvl7pPr marL="2743200" algn="l" rtl="0">
      <a:defRPr kumimoji="1" lang="ja-JP" sz="1200" kern="1200">
        <a:solidFill>
          <a:schemeClr val="tx1"/>
        </a:solidFill>
        <a:latin typeface="+mn-lt"/>
        <a:ea typeface="+mn-ea"/>
        <a:cs typeface="+mn-cs"/>
      </a:defRPr>
    </a:lvl7pPr>
    <a:lvl8pPr marL="3200400" algn="l" rtl="0">
      <a:defRPr kumimoji="1" lang="ja-JP" sz="1200" kern="1200">
        <a:solidFill>
          <a:schemeClr val="tx1"/>
        </a:solidFill>
        <a:latin typeface="+mn-lt"/>
        <a:ea typeface="+mn-ea"/>
        <a:cs typeface="+mn-cs"/>
      </a:defRPr>
    </a:lvl8pPr>
    <a:lvl9pPr marL="3657600" algn="l" rtl="0">
      <a:defRPr kumimoji="1" lang="ja-JP"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a:t>
            </a:fld>
            <a:endParaRPr kumimoji="1" lang="ja-JP" dirty="0"/>
          </a:p>
        </p:txBody>
      </p:sp>
    </p:spTree>
    <p:extLst>
      <p:ext uri="{BB962C8B-B14F-4D97-AF65-F5344CB8AC3E}">
        <p14:creationId xmlns:p14="http://schemas.microsoft.com/office/powerpoint/2010/main" val="1700855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indent="0">
              <a:spcBef>
                <a:spcPts val="0"/>
              </a:spcBef>
              <a:spcAft>
                <a:spcPts val="0"/>
              </a:spcAft>
              <a:buFont typeface="Arial"/>
              <a:buNone/>
            </a:pPr>
            <a:endParaRPr lang="en-US" altLang="ja-JP" sz="1200" dirty="0">
              <a:latin typeface="+mn-ea"/>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10</a:t>
            </a:fld>
            <a:endParaRPr kumimoji="1" lang="ja-JP" dirty="0"/>
          </a:p>
        </p:txBody>
      </p:sp>
    </p:spTree>
    <p:extLst>
      <p:ext uri="{BB962C8B-B14F-4D97-AF65-F5344CB8AC3E}">
        <p14:creationId xmlns:p14="http://schemas.microsoft.com/office/powerpoint/2010/main" val="3416046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11</a:t>
            </a:fld>
            <a:endParaRPr kumimoji="1" lang="ja-JP" dirty="0"/>
          </a:p>
        </p:txBody>
      </p:sp>
    </p:spTree>
    <p:extLst>
      <p:ext uri="{BB962C8B-B14F-4D97-AF65-F5344CB8AC3E}">
        <p14:creationId xmlns:p14="http://schemas.microsoft.com/office/powerpoint/2010/main" val="3667756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altLang="ja-JP"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12</a:t>
            </a:fld>
            <a:endParaRPr kumimoji="1" lang="ja-JP" dirty="0"/>
          </a:p>
        </p:txBody>
      </p:sp>
    </p:spTree>
    <p:extLst>
      <p:ext uri="{BB962C8B-B14F-4D97-AF65-F5344CB8AC3E}">
        <p14:creationId xmlns:p14="http://schemas.microsoft.com/office/powerpoint/2010/main" val="1297800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13</a:t>
            </a:fld>
            <a:endParaRPr kumimoji="1" lang="ja-JP" dirty="0"/>
          </a:p>
        </p:txBody>
      </p:sp>
    </p:spTree>
    <p:extLst>
      <p:ext uri="{BB962C8B-B14F-4D97-AF65-F5344CB8AC3E}">
        <p14:creationId xmlns:p14="http://schemas.microsoft.com/office/powerpoint/2010/main" val="3380302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14</a:t>
            </a:fld>
            <a:endParaRPr kumimoji="1" lang="ja-JP" dirty="0"/>
          </a:p>
        </p:txBody>
      </p:sp>
    </p:spTree>
    <p:extLst>
      <p:ext uri="{BB962C8B-B14F-4D97-AF65-F5344CB8AC3E}">
        <p14:creationId xmlns:p14="http://schemas.microsoft.com/office/powerpoint/2010/main" val="4089950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15</a:t>
            </a:fld>
            <a:endParaRPr kumimoji="1" lang="ja-JP" dirty="0"/>
          </a:p>
        </p:txBody>
      </p:sp>
    </p:spTree>
    <p:extLst>
      <p:ext uri="{BB962C8B-B14F-4D97-AF65-F5344CB8AC3E}">
        <p14:creationId xmlns:p14="http://schemas.microsoft.com/office/powerpoint/2010/main" val="3272462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16</a:t>
            </a:fld>
            <a:endParaRPr kumimoji="1" lang="ja-JP" dirty="0"/>
          </a:p>
        </p:txBody>
      </p:sp>
    </p:spTree>
    <p:extLst>
      <p:ext uri="{BB962C8B-B14F-4D97-AF65-F5344CB8AC3E}">
        <p14:creationId xmlns:p14="http://schemas.microsoft.com/office/powerpoint/2010/main" val="2957252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alt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17</a:t>
            </a:fld>
            <a:endParaRPr kumimoji="1" lang="ja-JP" dirty="0"/>
          </a:p>
        </p:txBody>
      </p:sp>
    </p:spTree>
    <p:extLst>
      <p:ext uri="{BB962C8B-B14F-4D97-AF65-F5344CB8AC3E}">
        <p14:creationId xmlns:p14="http://schemas.microsoft.com/office/powerpoint/2010/main" val="3376233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18</a:t>
            </a:fld>
            <a:endParaRPr kumimoji="1" lang="ja-JP" dirty="0"/>
          </a:p>
        </p:txBody>
      </p:sp>
    </p:spTree>
    <p:extLst>
      <p:ext uri="{BB962C8B-B14F-4D97-AF65-F5344CB8AC3E}">
        <p14:creationId xmlns:p14="http://schemas.microsoft.com/office/powerpoint/2010/main" val="42206118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alt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19</a:t>
            </a:fld>
            <a:endParaRPr kumimoji="1" lang="ja-JP" dirty="0"/>
          </a:p>
        </p:txBody>
      </p:sp>
    </p:spTree>
    <p:extLst>
      <p:ext uri="{BB962C8B-B14F-4D97-AF65-F5344CB8AC3E}">
        <p14:creationId xmlns:p14="http://schemas.microsoft.com/office/powerpoint/2010/main" val="2068541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a:t>
            </a:fld>
            <a:endParaRPr kumimoji="1" lang="ja-JP" dirty="0"/>
          </a:p>
        </p:txBody>
      </p:sp>
    </p:spTree>
    <p:extLst>
      <p:ext uri="{BB962C8B-B14F-4D97-AF65-F5344CB8AC3E}">
        <p14:creationId xmlns:p14="http://schemas.microsoft.com/office/powerpoint/2010/main" val="1913987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alt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20</a:t>
            </a:fld>
            <a:endParaRPr kumimoji="1" lang="ja-JP" dirty="0"/>
          </a:p>
        </p:txBody>
      </p:sp>
    </p:spTree>
    <p:extLst>
      <p:ext uri="{BB962C8B-B14F-4D97-AF65-F5344CB8AC3E}">
        <p14:creationId xmlns:p14="http://schemas.microsoft.com/office/powerpoint/2010/main" val="17985639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21</a:t>
            </a:fld>
            <a:endParaRPr kumimoji="1" lang="ja-JP" dirty="0"/>
          </a:p>
        </p:txBody>
      </p:sp>
    </p:spTree>
    <p:extLst>
      <p:ext uri="{BB962C8B-B14F-4D97-AF65-F5344CB8AC3E}">
        <p14:creationId xmlns:p14="http://schemas.microsoft.com/office/powerpoint/2010/main" val="4129552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22</a:t>
            </a:fld>
            <a:endParaRPr kumimoji="1" lang="ja-JP" dirty="0"/>
          </a:p>
        </p:txBody>
      </p:sp>
    </p:spTree>
    <p:extLst>
      <p:ext uri="{BB962C8B-B14F-4D97-AF65-F5344CB8AC3E}">
        <p14:creationId xmlns:p14="http://schemas.microsoft.com/office/powerpoint/2010/main" val="20177430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23</a:t>
            </a:fld>
            <a:endParaRPr kumimoji="1" lang="ja-JP" dirty="0"/>
          </a:p>
        </p:txBody>
      </p:sp>
    </p:spTree>
    <p:extLst>
      <p:ext uri="{BB962C8B-B14F-4D97-AF65-F5344CB8AC3E}">
        <p14:creationId xmlns:p14="http://schemas.microsoft.com/office/powerpoint/2010/main" val="22498647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24</a:t>
            </a:fld>
            <a:endParaRPr kumimoji="1" lang="ja-JP" dirty="0"/>
          </a:p>
        </p:txBody>
      </p:sp>
    </p:spTree>
    <p:extLst>
      <p:ext uri="{BB962C8B-B14F-4D97-AF65-F5344CB8AC3E}">
        <p14:creationId xmlns:p14="http://schemas.microsoft.com/office/powerpoint/2010/main" val="42644920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ja-JP"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1"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06787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altLang="ja-JP"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032854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3</a:t>
            </a:fld>
            <a:endParaRPr kumimoji="1" lang="ja-JP" dirty="0"/>
          </a:p>
        </p:txBody>
      </p:sp>
    </p:spTree>
    <p:extLst>
      <p:ext uri="{BB962C8B-B14F-4D97-AF65-F5344CB8AC3E}">
        <p14:creationId xmlns:p14="http://schemas.microsoft.com/office/powerpoint/2010/main" val="1064216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4</a:t>
            </a:fld>
            <a:endParaRPr kumimoji="1" lang="ja-JP" dirty="0"/>
          </a:p>
        </p:txBody>
      </p:sp>
    </p:spTree>
    <p:extLst>
      <p:ext uri="{BB962C8B-B14F-4D97-AF65-F5344CB8AC3E}">
        <p14:creationId xmlns:p14="http://schemas.microsoft.com/office/powerpoint/2010/main" val="3691893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5</a:t>
            </a:fld>
            <a:endParaRPr kumimoji="1" lang="ja-JP" dirty="0"/>
          </a:p>
        </p:txBody>
      </p:sp>
    </p:spTree>
    <p:extLst>
      <p:ext uri="{BB962C8B-B14F-4D97-AF65-F5344CB8AC3E}">
        <p14:creationId xmlns:p14="http://schemas.microsoft.com/office/powerpoint/2010/main" val="4129468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indent="0">
              <a:spcBef>
                <a:spcPts val="600"/>
              </a:spcBef>
              <a:buNone/>
            </a:pPr>
            <a:endParaRPr kumimoji="1" lang="ja-JP"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6</a:t>
            </a:fld>
            <a:endParaRPr kumimoji="1" lang="ja-JP" dirty="0"/>
          </a:p>
        </p:txBody>
      </p:sp>
    </p:spTree>
    <p:extLst>
      <p:ext uri="{BB962C8B-B14F-4D97-AF65-F5344CB8AC3E}">
        <p14:creationId xmlns:p14="http://schemas.microsoft.com/office/powerpoint/2010/main" val="291317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10"/>
          </p:nvPr>
        </p:nvSpPr>
        <p:spPr/>
        <p:txBody>
          <a:bodyPr/>
          <a:lstStyle/>
          <a:p>
            <a:fld id="{FE16532C-7DFC-4EC2-AFA5-3731AA0E8AFA}" type="slidenum">
              <a:rPr lang="en-US" altLang="ja-JP" smtClean="0"/>
              <a:pPr/>
              <a:t>7</a:t>
            </a:fld>
            <a:endParaRPr kumimoji="1" lang="ja-JP" altLang="en-US" dirty="0"/>
          </a:p>
        </p:txBody>
      </p:sp>
    </p:spTree>
    <p:extLst>
      <p:ext uri="{BB962C8B-B14F-4D97-AF65-F5344CB8AC3E}">
        <p14:creationId xmlns:p14="http://schemas.microsoft.com/office/powerpoint/2010/main" val="816690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8</a:t>
            </a:fld>
            <a:endParaRPr kumimoji="1" lang="ja-JP" dirty="0"/>
          </a:p>
        </p:txBody>
      </p:sp>
    </p:spTree>
    <p:extLst>
      <p:ext uri="{BB962C8B-B14F-4D97-AF65-F5344CB8AC3E}">
        <p14:creationId xmlns:p14="http://schemas.microsoft.com/office/powerpoint/2010/main" val="4129552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10"/>
          </p:nvPr>
        </p:nvSpPr>
        <p:spPr/>
        <p:txBody>
          <a:bodyPr/>
          <a:lstStyle/>
          <a:p>
            <a:fld id="{FE16532C-7DFC-4EC2-AFA5-3731AA0E8AFA}" type="slidenum">
              <a:rPr lang="en-US" altLang="ja-JP" smtClean="0"/>
              <a:pPr/>
              <a:t>9</a:t>
            </a:fld>
            <a:endParaRPr kumimoji="1" lang="ja-JP" altLang="en-US" dirty="0"/>
          </a:p>
        </p:txBody>
      </p:sp>
    </p:spTree>
    <p:extLst>
      <p:ext uri="{BB962C8B-B14F-4D97-AF65-F5344CB8AC3E}">
        <p14:creationId xmlns:p14="http://schemas.microsoft.com/office/powerpoint/2010/main" val="36442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65738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23067745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4553186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51246343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4626712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2199484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76898634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85399915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443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0525E24-3A22-4797-98A3-092E7E66133D}" type="datetime1">
              <a:rPr lang="ja-JP" altLang="en-US" smtClean="0"/>
              <a:t>2026/8/7</a:t>
            </a:fld>
            <a:endParaRPr kumimoji="1" lang="ja-JP" dirty="0"/>
          </a:p>
        </p:txBody>
      </p:sp>
      <p:sp>
        <p:nvSpPr>
          <p:cNvPr id="5" name="Footer Placeholder 4"/>
          <p:cNvSpPr>
            <a:spLocks noGrp="1"/>
          </p:cNvSpPr>
          <p:nvPr>
            <p:ph type="ftr" sz="quarter" idx="11"/>
          </p:nvPr>
        </p:nvSpPr>
        <p:spPr/>
        <p:txBody>
          <a:bodyPr/>
          <a:lstStyle/>
          <a:p>
            <a:endParaRPr kumimoji="1" lang="ja-JP" dirty="0"/>
          </a:p>
        </p:txBody>
      </p:sp>
      <p:sp>
        <p:nvSpPr>
          <p:cNvPr id="6" name="Slide Number Placeholder 5"/>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877316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4438826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0525E24-3A22-4797-98A3-092E7E66133D}" type="datetime1">
              <a:rPr lang="ja-JP" altLang="en-US" smtClean="0"/>
              <a:t>2026/8/7</a:t>
            </a:fld>
            <a:endParaRPr kumimoji="1" lang="ja-JP" dirty="0"/>
          </a:p>
        </p:txBody>
      </p:sp>
      <p:sp>
        <p:nvSpPr>
          <p:cNvPr id="5" name="Footer Placeholder 4"/>
          <p:cNvSpPr>
            <a:spLocks noGrp="1"/>
          </p:cNvSpPr>
          <p:nvPr>
            <p:ph type="ftr" sz="quarter" idx="11"/>
          </p:nvPr>
        </p:nvSpPr>
        <p:spPr/>
        <p:txBody>
          <a:bodyPr/>
          <a:lstStyle/>
          <a:p>
            <a:endParaRPr kumimoji="1" lang="ja-JP" dirty="0"/>
          </a:p>
        </p:txBody>
      </p:sp>
      <p:sp>
        <p:nvSpPr>
          <p:cNvPr id="6" name="Slide Number Placeholder 5"/>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4195047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DA85A3B-40A2-4A4C-8705-5964F6129D33}" type="datetime1">
              <a:rPr lang="ja-JP" altLang="en-US" smtClean="0"/>
              <a:t>2026/8/7</a:t>
            </a:fld>
            <a:endParaRPr kumimoji="1" lang="ja-JP" dirty="0"/>
          </a:p>
        </p:txBody>
      </p:sp>
      <p:sp>
        <p:nvSpPr>
          <p:cNvPr id="6" name="Footer Placeholder 5"/>
          <p:cNvSpPr>
            <a:spLocks noGrp="1"/>
          </p:cNvSpPr>
          <p:nvPr>
            <p:ph type="ftr" sz="quarter" idx="11"/>
          </p:nvPr>
        </p:nvSpPr>
        <p:spPr/>
        <p:txBody>
          <a:bodyPr/>
          <a:lstStyle/>
          <a:p>
            <a:endParaRPr kumimoji="1" lang="ja-JP" dirty="0"/>
          </a:p>
        </p:txBody>
      </p:sp>
      <p:sp>
        <p:nvSpPr>
          <p:cNvPr id="7" name="Slide Number Placeholder 6"/>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1597771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4180A85-4B8C-4093-954F-EC6C317FEA6D}" type="datetime1">
              <a:rPr lang="ja-JP" altLang="en-US" smtClean="0"/>
              <a:t>2026/8/7</a:t>
            </a:fld>
            <a:endParaRPr kumimoji="1" lang="ja-JP" dirty="0"/>
          </a:p>
        </p:txBody>
      </p:sp>
      <p:sp>
        <p:nvSpPr>
          <p:cNvPr id="8" name="Footer Placeholder 7"/>
          <p:cNvSpPr>
            <a:spLocks noGrp="1"/>
          </p:cNvSpPr>
          <p:nvPr>
            <p:ph type="ftr" sz="quarter" idx="11"/>
          </p:nvPr>
        </p:nvSpPr>
        <p:spPr/>
        <p:txBody>
          <a:bodyPr/>
          <a:lstStyle/>
          <a:p>
            <a:endParaRPr kumimoji="1" lang="ja-JP" dirty="0"/>
          </a:p>
        </p:txBody>
      </p:sp>
      <p:sp>
        <p:nvSpPr>
          <p:cNvPr id="9" name="Slide Number Placeholder 8"/>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11810925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B1706AA-7451-4483-9C58-5A67D3F9A48B}" type="datetime1">
              <a:rPr lang="ja-JP" altLang="en-US" smtClean="0"/>
              <a:t>2026/8/7</a:t>
            </a:fld>
            <a:endParaRPr kumimoji="1" lang="ja-JP" dirty="0"/>
          </a:p>
        </p:txBody>
      </p:sp>
      <p:sp>
        <p:nvSpPr>
          <p:cNvPr id="4" name="Footer Placeholder 3"/>
          <p:cNvSpPr>
            <a:spLocks noGrp="1"/>
          </p:cNvSpPr>
          <p:nvPr>
            <p:ph type="ftr" sz="quarter" idx="11"/>
          </p:nvPr>
        </p:nvSpPr>
        <p:spPr/>
        <p:txBody>
          <a:bodyPr/>
          <a:lstStyle/>
          <a:p>
            <a:endParaRPr kumimoji="1" lang="ja-JP" dirty="0"/>
          </a:p>
        </p:txBody>
      </p:sp>
      <p:sp>
        <p:nvSpPr>
          <p:cNvPr id="5" name="Slide Number Placeholder 4"/>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6411238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75297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141034360"/>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CBF52AD-E1DB-48A7-AA16-25C354F7E027}" type="datetime1">
              <a:rPr lang="ja-JP" altLang="en-US" smtClean="0"/>
              <a:t>2026/8/7</a:t>
            </a:fld>
            <a:endParaRPr kumimoji="1" lang="ja-JP" dirty="0"/>
          </a:p>
        </p:txBody>
      </p:sp>
      <p:sp>
        <p:nvSpPr>
          <p:cNvPr id="6" name="Footer Placeholder 5"/>
          <p:cNvSpPr>
            <a:spLocks noGrp="1"/>
          </p:cNvSpPr>
          <p:nvPr>
            <p:ph type="ftr" sz="quarter" idx="11"/>
          </p:nvPr>
        </p:nvSpPr>
        <p:spPr/>
        <p:txBody>
          <a:bodyPr/>
          <a:lstStyle/>
          <a:p>
            <a:endParaRPr kumimoji="1" lang="ja-JP" dirty="0"/>
          </a:p>
        </p:txBody>
      </p:sp>
      <p:sp>
        <p:nvSpPr>
          <p:cNvPr id="7" name="Slide Number Placeholder 6"/>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27521522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265801075"/>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4247811754"/>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ja-JP" altLang="en-US"/>
              <a:t>マスター タイトルの書式設定</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58437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0525E24-3A22-4797-98A3-092E7E66133D}" type="datetime1">
              <a:rPr lang="ja-JP" altLang="en-US" smtClean="0"/>
              <a:t>2026/8/7</a:t>
            </a:fld>
            <a:endParaRPr kumimoji="1" lang="ja-JP" dirty="0"/>
          </a:p>
        </p:txBody>
      </p:sp>
      <p:sp>
        <p:nvSpPr>
          <p:cNvPr id="5" name="Footer Placeholder 4"/>
          <p:cNvSpPr>
            <a:spLocks noGrp="1"/>
          </p:cNvSpPr>
          <p:nvPr>
            <p:ph type="ftr" sz="quarter" idx="11"/>
          </p:nvPr>
        </p:nvSpPr>
        <p:spPr/>
        <p:txBody>
          <a:bodyPr/>
          <a:lstStyle/>
          <a:p>
            <a:endParaRPr kumimoji="1" lang="ja-JP" dirty="0"/>
          </a:p>
        </p:txBody>
      </p:sp>
      <p:sp>
        <p:nvSpPr>
          <p:cNvPr id="6" name="Slide Number Placeholder 5"/>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1080813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133983776"/>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503663737"/>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493457749"/>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4180A85-4B8C-4093-954F-EC6C317FEA6D}" type="datetime1">
              <a:rPr lang="ja-JP" altLang="en-US" smtClean="0"/>
              <a:t>2026/8/7</a:t>
            </a:fld>
            <a:endParaRPr kumimoji="1" lang="ja-JP" dirty="0"/>
          </a:p>
        </p:txBody>
      </p:sp>
      <p:sp>
        <p:nvSpPr>
          <p:cNvPr id="8" name="Footer Placeholder 7"/>
          <p:cNvSpPr>
            <a:spLocks noGrp="1"/>
          </p:cNvSpPr>
          <p:nvPr>
            <p:ph type="ftr" sz="quarter" idx="11"/>
          </p:nvPr>
        </p:nvSpPr>
        <p:spPr/>
        <p:txBody>
          <a:bodyPr/>
          <a:lstStyle/>
          <a:p>
            <a:endParaRPr kumimoji="1" lang="ja-JP" dirty="0"/>
          </a:p>
        </p:txBody>
      </p:sp>
      <p:sp>
        <p:nvSpPr>
          <p:cNvPr id="9" name="Slide Number Placeholder 8"/>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22140317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7" name="Date Placeholder 2"/>
          <p:cNvSpPr>
            <a:spLocks noGrp="1"/>
          </p:cNvSpPr>
          <p:nvPr>
            <p:ph type="dt" sz="half" idx="10"/>
          </p:nvPr>
        </p:nvSpPr>
        <p:spPr/>
        <p:txBody>
          <a:bodyPr/>
          <a:lstStyle/>
          <a:p>
            <a:fld id="{BB1706AA-7451-4483-9C58-5A67D3F9A48B}" type="datetime1">
              <a:rPr lang="ja-JP" altLang="en-US" smtClean="0"/>
              <a:t>2026/8/7</a:t>
            </a:fld>
            <a:endParaRPr kumimoji="1" lang="ja-JP" dirty="0"/>
          </a:p>
        </p:txBody>
      </p:sp>
      <p:sp>
        <p:nvSpPr>
          <p:cNvPr id="5" name="Footer Placeholder 3"/>
          <p:cNvSpPr>
            <a:spLocks noGrp="1"/>
          </p:cNvSpPr>
          <p:nvPr>
            <p:ph type="ftr" sz="quarter" idx="11"/>
          </p:nvPr>
        </p:nvSpPr>
        <p:spPr/>
        <p:txBody>
          <a:bodyPr/>
          <a:lstStyle/>
          <a:p>
            <a:endParaRPr kumimoji="1" lang="ja-JP" dirty="0"/>
          </a:p>
        </p:txBody>
      </p:sp>
      <p:sp>
        <p:nvSpPr>
          <p:cNvPr id="6" name="Slide Number Placeholder 4"/>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42485391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8/7/2026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40782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7"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5"/>
          <p:cNvSpPr>
            <a:spLocks noGrp="1"/>
          </p:cNvSpPr>
          <p:nvPr>
            <p:ph type="ftr" sz="quarter" idx="11"/>
          </p:nvPr>
        </p:nvSpPr>
        <p:spPr/>
        <p:txBody>
          <a:bodyPr/>
          <a:lstStyle/>
          <a:p>
            <a:endParaRPr kumimoji="1" lang="ja-JP" dirty="0">
              <a:solidFill>
                <a:schemeClr val="tx1"/>
              </a:solidFill>
            </a:endParaRPr>
          </a:p>
        </p:txBody>
      </p:sp>
      <p:sp>
        <p:nvSpPr>
          <p:cNvPr id="6"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45471615"/>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718878636"/>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064935380"/>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ja-JP" altLang="en-US"/>
              <a:t>マスター タイトルの書式設定</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463085206"/>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ja-JP" altLang="en-US"/>
              <a:t>マスター タイトルの書式設定</a:t>
            </a:r>
            <a:endParaRPr lang="en-US" dirty="0"/>
          </a:p>
        </p:txBody>
      </p:sp>
      <p:sp>
        <p:nvSpPr>
          <p:cNvPr id="14" name="Text Placeholder 3"/>
          <p:cNvSpPr>
            <a:spLocks noGrp="1"/>
          </p:cNvSpPr>
          <p:nvPr>
            <p:ph type="body" sz="half" idx="13"/>
          </p:nvPr>
        </p:nvSpPr>
        <p:spPr>
          <a:xfrm>
            <a:off x="1448177" y="3771174"/>
            <a:ext cx="5540814"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
        <p:nvSpPr>
          <p:cNvPr id="11" name="TextBox 10"/>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04359585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DA85A3B-40A2-4A4C-8705-5964F6129D33}" type="datetime1">
              <a:rPr lang="ja-JP" altLang="en-US" smtClean="0"/>
              <a:t>2026/8/7</a:t>
            </a:fld>
            <a:endParaRPr kumimoji="1" lang="ja-JP" dirty="0"/>
          </a:p>
        </p:txBody>
      </p:sp>
      <p:sp>
        <p:nvSpPr>
          <p:cNvPr id="6" name="Footer Placeholder 5"/>
          <p:cNvSpPr>
            <a:spLocks noGrp="1"/>
          </p:cNvSpPr>
          <p:nvPr>
            <p:ph type="ftr" sz="quarter" idx="11"/>
          </p:nvPr>
        </p:nvSpPr>
        <p:spPr/>
        <p:txBody>
          <a:bodyPr/>
          <a:lstStyle/>
          <a:p>
            <a:endParaRPr kumimoji="1" lang="ja-JP" dirty="0"/>
          </a:p>
        </p:txBody>
      </p:sp>
      <p:sp>
        <p:nvSpPr>
          <p:cNvPr id="7" name="Slide Number Placeholder 6"/>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4773796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866442" y="3124201"/>
            <a:ext cx="6620968" cy="1653180"/>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690088112"/>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4"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696295396"/>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4"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481740855"/>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428876209"/>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426121789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4180A85-4B8C-4093-954F-EC6C317FEA6D}" type="datetime1">
              <a:rPr lang="ja-JP" altLang="en-US" smtClean="0"/>
              <a:t>2026/8/7</a:t>
            </a:fld>
            <a:endParaRPr kumimoji="1" lang="ja-JP" dirty="0"/>
          </a:p>
        </p:txBody>
      </p:sp>
      <p:sp>
        <p:nvSpPr>
          <p:cNvPr id="8" name="Footer Placeholder 7"/>
          <p:cNvSpPr>
            <a:spLocks noGrp="1"/>
          </p:cNvSpPr>
          <p:nvPr>
            <p:ph type="ftr" sz="quarter" idx="11"/>
          </p:nvPr>
        </p:nvSpPr>
        <p:spPr/>
        <p:txBody>
          <a:bodyPr/>
          <a:lstStyle/>
          <a:p>
            <a:endParaRPr kumimoji="1" lang="ja-JP" dirty="0"/>
          </a:p>
        </p:txBody>
      </p:sp>
      <p:sp>
        <p:nvSpPr>
          <p:cNvPr id="9" name="Slide Number Placeholder 8"/>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2941112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B1706AA-7451-4483-9C58-5A67D3F9A48B}" type="datetime1">
              <a:rPr lang="ja-JP" altLang="en-US" smtClean="0"/>
              <a:t>2026/8/7</a:t>
            </a:fld>
            <a:endParaRPr kumimoji="1" lang="ja-JP" dirty="0"/>
          </a:p>
        </p:txBody>
      </p:sp>
      <p:sp>
        <p:nvSpPr>
          <p:cNvPr id="4" name="Footer Placeholder 3"/>
          <p:cNvSpPr>
            <a:spLocks noGrp="1"/>
          </p:cNvSpPr>
          <p:nvPr>
            <p:ph type="ftr" sz="quarter" idx="11"/>
          </p:nvPr>
        </p:nvSpPr>
        <p:spPr/>
        <p:txBody>
          <a:bodyPr/>
          <a:lstStyle/>
          <a:p>
            <a:endParaRPr kumimoji="1" lang="ja-JP" dirty="0"/>
          </a:p>
        </p:txBody>
      </p:sp>
      <p:sp>
        <p:nvSpPr>
          <p:cNvPr id="5" name="Slide Number Placeholder 4"/>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2474884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47225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48770748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CBF52AD-E1DB-48A7-AA16-25C354F7E027}" type="datetime1">
              <a:rPr lang="ja-JP" altLang="en-US" smtClean="0"/>
              <a:t>2026/8/7</a:t>
            </a:fld>
            <a:endParaRPr kumimoji="1" lang="ja-JP" dirty="0"/>
          </a:p>
        </p:txBody>
      </p:sp>
      <p:sp>
        <p:nvSpPr>
          <p:cNvPr id="6" name="Footer Placeholder 5"/>
          <p:cNvSpPr>
            <a:spLocks noGrp="1"/>
          </p:cNvSpPr>
          <p:nvPr>
            <p:ph type="ftr" sz="quarter" idx="11"/>
          </p:nvPr>
        </p:nvSpPr>
        <p:spPr/>
        <p:txBody>
          <a:bodyPr/>
          <a:lstStyle/>
          <a:p>
            <a:endParaRPr kumimoji="1" lang="ja-JP" dirty="0"/>
          </a:p>
        </p:txBody>
      </p:sp>
      <p:sp>
        <p:nvSpPr>
          <p:cNvPr id="7" name="Slide Number Placeholder 6"/>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340415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dirty="0">
              <a:solidFill>
                <a:schemeClr val="tx1"/>
              </a:solidFill>
            </a:endParaRP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47766323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Lst>
  <p:transition>
    <p:fade/>
  </p:transition>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dirty="0">
              <a:solidFill>
                <a:schemeClr val="tx1"/>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5943764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ransition>
    <p:fade/>
  </p:transition>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0A493D5-7D79-4D49-BF15-7A5097767888}" type="datetime1">
              <a:rPr kumimoji="1" lang="ja-JP" altLang="en-US" smtClean="0">
                <a:solidFill>
                  <a:schemeClr val="tx1"/>
                </a:solidFill>
              </a:rPr>
              <a:t>2026/8/7</a:t>
            </a:fld>
            <a:endParaRPr kumimoji="1" lang="ja-JP" dirty="0">
              <a:solidFill>
                <a:schemeClr val="tx1"/>
              </a:solidFill>
            </a:endParaRP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kumimoji="1" lang="ja-JP" dirty="0">
              <a:solidFill>
                <a:schemeClr val="tx1"/>
              </a:solidFill>
            </a:endParaRPr>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062210611"/>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ransition>
    <p:fade/>
  </p:transition>
  <p:hf hdr="0" ftr="0" dt="0"/>
  <p:txStyles>
    <p:titleStyle>
      <a:lvl1pPr algn="l" defTabSz="457200" rtl="0" eaLnBrk="1" latinLnBrk="0" hangingPunct="1">
        <a:spcBef>
          <a:spcPct val="0"/>
        </a:spcBef>
        <a:buNone/>
        <a:defRPr kumimoji="1" sz="4200" b="0" i="0" kern="1200">
          <a:solidFill>
            <a:schemeClr val="tx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pref.osaka.lg.jp/koreishisetsu/tan/index.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mhlw.go.jp/stf/seisakunitsuite/bunya/hukushi_kaigo/seikatsuhogo/tannokyuuin/index.html"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270AF953-6463-45AF-8A08-7055940DB1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466" y="3787565"/>
            <a:ext cx="1621286" cy="2161715"/>
          </a:xfrm>
          <a:prstGeom prst="rect">
            <a:avLst/>
          </a:prstGeom>
        </p:spPr>
      </p:pic>
      <p:sp>
        <p:nvSpPr>
          <p:cNvPr id="8" name="タイトル 4">
            <a:extLst>
              <a:ext uri="{FF2B5EF4-FFF2-40B4-BE49-F238E27FC236}">
                <a16:creationId xmlns:a16="http://schemas.microsoft.com/office/drawing/2014/main" id="{C8E22281-DBFE-4571-A60F-A27554C3D0F9}"/>
              </a:ext>
            </a:extLst>
          </p:cNvPr>
          <p:cNvSpPr txBox="1">
            <a:spLocks/>
          </p:cNvSpPr>
          <p:nvPr/>
        </p:nvSpPr>
        <p:spPr>
          <a:xfrm>
            <a:off x="539552" y="476672"/>
            <a:ext cx="8210872" cy="1295006"/>
          </a:xfrm>
          <a:prstGeom prst="rect">
            <a:avLst/>
          </a:prstGeom>
        </p:spPr>
        <p:txBody>
          <a:bodyPr vert="horz" lIns="91440" tIns="45720" rIns="91440" bIns="45720" rtlCol="0" anchor="ctr">
            <a:normAutofit/>
          </a:bodyPr>
          <a:lstStyle>
            <a:lvl1pPr algn="l" defTabSz="457200" rtl="0" eaLnBrk="1" latinLnBrk="0" hangingPunct="1">
              <a:spcBef>
                <a:spcPct val="0"/>
              </a:spcBef>
              <a:buNone/>
              <a:defRPr kumimoji="1" sz="4400" b="0" kern="1200" cap="none">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600" u="sng" dirty="0">
                <a:solidFill>
                  <a:srgbClr val="C00000"/>
                </a:solidFill>
                <a:latin typeface="+mj-ea"/>
              </a:rPr>
              <a:t>施設サービス事業者の主な指導事</a:t>
            </a:r>
            <a:r>
              <a:rPr lang="ja-JP" altLang="en-US" sz="3600" u="sng" dirty="0">
                <a:solidFill>
                  <a:schemeClr val="bg1"/>
                </a:solidFill>
                <a:latin typeface="+mj-ea"/>
              </a:rPr>
              <a:t>項等</a:t>
            </a:r>
          </a:p>
        </p:txBody>
      </p:sp>
      <p:sp>
        <p:nvSpPr>
          <p:cNvPr id="9" name="タイトル 4">
            <a:extLst>
              <a:ext uri="{FF2B5EF4-FFF2-40B4-BE49-F238E27FC236}">
                <a16:creationId xmlns:a16="http://schemas.microsoft.com/office/drawing/2014/main" id="{C8E22281-DBFE-4571-A60F-A27554C3D0F9}"/>
              </a:ext>
            </a:extLst>
          </p:cNvPr>
          <p:cNvSpPr txBox="1">
            <a:spLocks/>
          </p:cNvSpPr>
          <p:nvPr/>
        </p:nvSpPr>
        <p:spPr>
          <a:xfrm>
            <a:off x="2749518" y="2348880"/>
            <a:ext cx="5856890" cy="4248472"/>
          </a:xfrm>
          <a:prstGeom prst="rect">
            <a:avLst/>
          </a:prstGeom>
        </p:spPr>
        <p:txBody>
          <a:bodyPr vert="horz" lIns="91440" tIns="45720" rIns="91440" bIns="45720" rtlCol="0" anchor="ctr">
            <a:normAutofit/>
          </a:bodyPr>
          <a:lstStyle>
            <a:lvl1pPr algn="l" defTabSz="457200" rtl="0" eaLnBrk="1" latinLnBrk="0" hangingPunct="1">
              <a:spcBef>
                <a:spcPct val="0"/>
              </a:spcBef>
              <a:buNone/>
              <a:defRPr kumimoji="1" sz="4400" b="0" kern="1200" cap="none">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nSpc>
                <a:spcPct val="200000"/>
              </a:lnSpc>
              <a:spcBef>
                <a:spcPts val="0"/>
              </a:spcBef>
            </a:pPr>
            <a:r>
              <a:rPr lang="ja-JP" altLang="en-US" sz="1800" dirty="0">
                <a:solidFill>
                  <a:srgbClr val="C00000"/>
                </a:solidFill>
                <a:latin typeface="+mn-ea"/>
                <a:ea typeface="+mn-ea"/>
              </a:rPr>
              <a:t>１</a:t>
            </a:r>
            <a:r>
              <a:rPr lang="en-US" altLang="ja-JP" sz="1800" dirty="0">
                <a:solidFill>
                  <a:srgbClr val="C00000"/>
                </a:solidFill>
                <a:latin typeface="+mn-ea"/>
                <a:ea typeface="+mn-ea"/>
              </a:rPr>
              <a:t>. </a:t>
            </a:r>
            <a:r>
              <a:rPr lang="ja-JP" altLang="en-US" sz="1800" dirty="0">
                <a:solidFill>
                  <a:srgbClr val="C00000"/>
                </a:solidFill>
                <a:latin typeface="+mn-ea"/>
                <a:ea typeface="+mn-ea"/>
              </a:rPr>
              <a:t>施設サービスの主な指導事項</a:t>
            </a:r>
            <a:endParaRPr lang="en-US" altLang="ja-JP" sz="1800" dirty="0">
              <a:solidFill>
                <a:srgbClr val="C00000"/>
              </a:solidFill>
              <a:latin typeface="+mn-ea"/>
              <a:ea typeface="+mn-ea"/>
            </a:endParaRPr>
          </a:p>
          <a:p>
            <a:pPr>
              <a:lnSpc>
                <a:spcPct val="200000"/>
              </a:lnSpc>
              <a:spcBef>
                <a:spcPts val="0"/>
              </a:spcBef>
            </a:pPr>
            <a:r>
              <a:rPr lang="ja-JP" altLang="en-US" sz="1800" dirty="0">
                <a:solidFill>
                  <a:srgbClr val="C00000"/>
                </a:solidFill>
                <a:latin typeface="+mn-ea"/>
                <a:ea typeface="+mn-ea"/>
              </a:rPr>
              <a:t>２</a:t>
            </a:r>
            <a:r>
              <a:rPr lang="en-US" altLang="ja-JP" sz="1800" dirty="0">
                <a:solidFill>
                  <a:srgbClr val="C00000"/>
                </a:solidFill>
                <a:latin typeface="+mn-ea"/>
                <a:ea typeface="+mn-ea"/>
              </a:rPr>
              <a:t>. </a:t>
            </a:r>
            <a:r>
              <a:rPr lang="ja-JP" altLang="en-US" sz="1800" dirty="0">
                <a:solidFill>
                  <a:srgbClr val="C00000"/>
                </a:solidFill>
                <a:latin typeface="+mn-ea"/>
                <a:ea typeface="+mn-ea"/>
              </a:rPr>
              <a:t>介護老人福祉施設の主な指導事項</a:t>
            </a:r>
            <a:endParaRPr lang="en-US" altLang="ja-JP" sz="1800" dirty="0">
              <a:solidFill>
                <a:srgbClr val="C00000"/>
              </a:solidFill>
              <a:latin typeface="+mn-ea"/>
              <a:ea typeface="+mn-ea"/>
            </a:endParaRPr>
          </a:p>
          <a:p>
            <a:pPr>
              <a:lnSpc>
                <a:spcPct val="200000"/>
              </a:lnSpc>
              <a:spcBef>
                <a:spcPts val="0"/>
              </a:spcBef>
            </a:pPr>
            <a:r>
              <a:rPr lang="ja-JP" altLang="en-US" sz="1800" dirty="0">
                <a:solidFill>
                  <a:srgbClr val="C00000"/>
                </a:solidFill>
                <a:latin typeface="+mn-ea"/>
                <a:ea typeface="+mn-ea"/>
              </a:rPr>
              <a:t>３</a:t>
            </a:r>
            <a:r>
              <a:rPr lang="en-US" altLang="ja-JP" sz="1800" dirty="0">
                <a:solidFill>
                  <a:srgbClr val="C00000"/>
                </a:solidFill>
                <a:latin typeface="+mn-ea"/>
                <a:ea typeface="+mn-ea"/>
              </a:rPr>
              <a:t>. </a:t>
            </a:r>
            <a:r>
              <a:rPr lang="ja-JP" altLang="en-US" sz="1800" dirty="0">
                <a:solidFill>
                  <a:srgbClr val="C00000"/>
                </a:solidFill>
                <a:latin typeface="+mn-ea"/>
                <a:ea typeface="+mn-ea"/>
              </a:rPr>
              <a:t>介護老人保健施設の主な指導事項</a:t>
            </a:r>
            <a:endParaRPr lang="en-US" altLang="ja-JP" sz="1800" dirty="0">
              <a:solidFill>
                <a:srgbClr val="C00000"/>
              </a:solidFill>
              <a:latin typeface="+mn-ea"/>
              <a:ea typeface="+mn-ea"/>
            </a:endParaRPr>
          </a:p>
          <a:p>
            <a:pPr>
              <a:lnSpc>
                <a:spcPct val="200000"/>
              </a:lnSpc>
              <a:spcBef>
                <a:spcPts val="0"/>
              </a:spcBef>
            </a:pPr>
            <a:r>
              <a:rPr lang="ja-JP" altLang="en-US" sz="1800" dirty="0">
                <a:solidFill>
                  <a:srgbClr val="C00000"/>
                </a:solidFill>
                <a:latin typeface="+mn-ea"/>
                <a:ea typeface="+mn-ea"/>
              </a:rPr>
              <a:t>４</a:t>
            </a:r>
            <a:r>
              <a:rPr lang="en-US" altLang="ja-JP" sz="1800" dirty="0">
                <a:solidFill>
                  <a:srgbClr val="C00000"/>
                </a:solidFill>
                <a:latin typeface="+mn-ea"/>
                <a:ea typeface="+mn-ea"/>
              </a:rPr>
              <a:t>. </a:t>
            </a:r>
            <a:r>
              <a:rPr lang="ja-JP" altLang="en-US" sz="1800" dirty="0">
                <a:solidFill>
                  <a:srgbClr val="C00000"/>
                </a:solidFill>
                <a:latin typeface="+mn-ea"/>
                <a:ea typeface="+mn-ea"/>
              </a:rPr>
              <a:t>その他 留意事項（施設サービス共通）</a:t>
            </a:r>
            <a:endParaRPr lang="en-US" altLang="ja-JP" sz="1800" dirty="0">
              <a:solidFill>
                <a:srgbClr val="C00000"/>
              </a:solidFill>
              <a:latin typeface="+mn-ea"/>
              <a:ea typeface="+mn-ea"/>
            </a:endParaRPr>
          </a:p>
          <a:p>
            <a:pPr>
              <a:lnSpc>
                <a:spcPct val="200000"/>
              </a:lnSpc>
              <a:spcBef>
                <a:spcPts val="0"/>
              </a:spcBef>
            </a:pPr>
            <a:r>
              <a:rPr lang="ja-JP" altLang="en-US" sz="1800" dirty="0">
                <a:solidFill>
                  <a:srgbClr val="C00000"/>
                </a:solidFill>
                <a:latin typeface="+mn-ea"/>
                <a:ea typeface="+mn-ea"/>
              </a:rPr>
              <a:t>５</a:t>
            </a:r>
            <a:r>
              <a:rPr lang="en-US" altLang="ja-JP" sz="1800" dirty="0">
                <a:solidFill>
                  <a:srgbClr val="C00000"/>
                </a:solidFill>
                <a:latin typeface="+mn-ea"/>
                <a:ea typeface="+mn-ea"/>
              </a:rPr>
              <a:t>. </a:t>
            </a:r>
            <a:r>
              <a:rPr lang="ja-JP" altLang="en-US" sz="1800" dirty="0">
                <a:solidFill>
                  <a:srgbClr val="C00000"/>
                </a:solidFill>
                <a:latin typeface="+mn-ea"/>
                <a:ea typeface="+mn-ea"/>
              </a:rPr>
              <a:t>非常災害対策について</a:t>
            </a:r>
            <a:endParaRPr lang="en-US" altLang="ja-JP" sz="1800" dirty="0">
              <a:solidFill>
                <a:srgbClr val="C00000"/>
              </a:solidFill>
              <a:latin typeface="+mn-ea"/>
              <a:ea typeface="+mn-ea"/>
            </a:endParaRPr>
          </a:p>
          <a:p>
            <a:pPr>
              <a:lnSpc>
                <a:spcPct val="200000"/>
              </a:lnSpc>
              <a:spcBef>
                <a:spcPts val="0"/>
              </a:spcBef>
            </a:pPr>
            <a:r>
              <a:rPr lang="ja-JP" altLang="en-US" sz="1800" dirty="0">
                <a:solidFill>
                  <a:srgbClr val="C00000"/>
                </a:solidFill>
                <a:latin typeface="+mn-ea"/>
                <a:ea typeface="+mn-ea"/>
              </a:rPr>
              <a:t>６</a:t>
            </a:r>
            <a:r>
              <a:rPr lang="en-US" altLang="ja-JP" sz="1800" dirty="0">
                <a:solidFill>
                  <a:srgbClr val="C00000"/>
                </a:solidFill>
                <a:latin typeface="+mn-ea"/>
                <a:ea typeface="+mn-ea"/>
              </a:rPr>
              <a:t>. </a:t>
            </a:r>
            <a:r>
              <a:rPr lang="ja-JP" altLang="en-US" sz="1800" dirty="0">
                <a:solidFill>
                  <a:srgbClr val="C00000"/>
                </a:solidFill>
                <a:latin typeface="+mn-ea"/>
                <a:ea typeface="+mn-ea"/>
              </a:rPr>
              <a:t>介護老人保健施設における薬剤師の配置</a:t>
            </a:r>
            <a:endParaRPr lang="en-US" altLang="ja-JP" sz="1800" dirty="0">
              <a:solidFill>
                <a:srgbClr val="C00000"/>
              </a:solidFill>
              <a:latin typeface="+mn-ea"/>
              <a:ea typeface="+mn-ea"/>
            </a:endParaRPr>
          </a:p>
        </p:txBody>
      </p:sp>
      <p:sp>
        <p:nvSpPr>
          <p:cNvPr id="7" name="タイトル 4">
            <a:extLst>
              <a:ext uri="{FF2B5EF4-FFF2-40B4-BE49-F238E27FC236}">
                <a16:creationId xmlns:a16="http://schemas.microsoft.com/office/drawing/2014/main" id="{C8E22281-DBFE-4571-A60F-A27554C3D0F9}"/>
              </a:ext>
            </a:extLst>
          </p:cNvPr>
          <p:cNvSpPr txBox="1">
            <a:spLocks/>
          </p:cNvSpPr>
          <p:nvPr/>
        </p:nvSpPr>
        <p:spPr>
          <a:xfrm>
            <a:off x="718466" y="1412207"/>
            <a:ext cx="8210872" cy="648072"/>
          </a:xfrm>
          <a:prstGeom prst="rect">
            <a:avLst/>
          </a:prstGeom>
        </p:spPr>
        <p:txBody>
          <a:bodyPr vert="horz" lIns="91440" tIns="45720" rIns="91440" bIns="45720" rtlCol="0" anchor="ctr">
            <a:normAutofit/>
          </a:bodyPr>
          <a:lstStyle>
            <a:lvl1pPr algn="l" defTabSz="457200" rtl="0" eaLnBrk="1" latinLnBrk="0" hangingPunct="1">
              <a:spcBef>
                <a:spcPct val="0"/>
              </a:spcBef>
              <a:buNone/>
              <a:defRPr kumimoji="1" sz="4400" b="0" kern="1200" cap="none">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sz="2400" dirty="0">
                <a:solidFill>
                  <a:schemeClr val="accent5"/>
                </a:solidFill>
                <a:latin typeface="+mj-ea"/>
              </a:rPr>
              <a:t>(</a:t>
            </a:r>
            <a:r>
              <a:rPr lang="ja-JP" altLang="en-US" sz="2400" dirty="0">
                <a:solidFill>
                  <a:schemeClr val="accent5"/>
                </a:solidFill>
                <a:latin typeface="+mj-ea"/>
              </a:rPr>
              <a:t>介護老人福祉施設・介護老人保健施設）</a:t>
            </a:r>
          </a:p>
        </p:txBody>
      </p:sp>
    </p:spTree>
    <p:extLst>
      <p:ext uri="{BB962C8B-B14F-4D97-AF65-F5344CB8AC3E}">
        <p14:creationId xmlns:p14="http://schemas.microsoft.com/office/powerpoint/2010/main" val="785101082"/>
      </p:ext>
    </p:extLst>
  </p:cSld>
  <p:clrMapOvr>
    <a:masterClrMapping/>
  </p:clrMapOvr>
  <p:transition advTm="13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10</a:t>
            </a:fld>
            <a:endParaRPr kumimoji="1" lang="ja-JP" altLang="en-US" dirty="0"/>
          </a:p>
        </p:txBody>
      </p:sp>
      <p:sp>
        <p:nvSpPr>
          <p:cNvPr id="5" name="Rectangle 2"/>
          <p:cNvSpPr txBox="1">
            <a:spLocks/>
          </p:cNvSpPr>
          <p:nvPr/>
        </p:nvSpPr>
        <p:spPr>
          <a:xfrm>
            <a:off x="685800" y="4521620"/>
            <a:ext cx="8001000" cy="1413517"/>
          </a:xfrm>
          <a:prstGeom prst="rect">
            <a:avLst/>
          </a:prstGeom>
          <a:noFill/>
        </p:spPr>
        <p:txBody>
          <a:bodyPr vert="horz" rtlCol="0">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endParaRPr lang="ja-JP" altLang="en-US" dirty="0"/>
          </a:p>
        </p:txBody>
      </p:sp>
      <p:sp>
        <p:nvSpPr>
          <p:cNvPr id="7" name="角丸四角形 6"/>
          <p:cNvSpPr/>
          <p:nvPr/>
        </p:nvSpPr>
        <p:spPr>
          <a:xfrm>
            <a:off x="673061" y="836712"/>
            <a:ext cx="7774632" cy="50405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② 短期集中リハビリテーション実施加算について</a:t>
            </a:r>
          </a:p>
        </p:txBody>
      </p:sp>
      <p:sp>
        <p:nvSpPr>
          <p:cNvPr id="10" name="Rectangle 2"/>
          <p:cNvSpPr txBox="1">
            <a:spLocks/>
          </p:cNvSpPr>
          <p:nvPr/>
        </p:nvSpPr>
        <p:spPr>
          <a:xfrm>
            <a:off x="685799" y="1340768"/>
            <a:ext cx="7761893" cy="5328592"/>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ormAutofit fontScale="92500" lnSpcReduction="20000"/>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Font typeface="Arial"/>
              <a:buNone/>
            </a:pPr>
            <a:endParaRPr lang="en-US" altLang="ja-JP" sz="800" dirty="0">
              <a:latin typeface="+mn-ea"/>
            </a:endParaRPr>
          </a:p>
          <a:p>
            <a:pPr marL="0" indent="0">
              <a:lnSpc>
                <a:spcPct val="110000"/>
              </a:lnSpc>
              <a:spcAft>
                <a:spcPts val="0"/>
              </a:spcAft>
              <a:buFont typeface="Arial"/>
              <a:buNone/>
            </a:pPr>
            <a:r>
              <a:rPr lang="ja-JP" altLang="en-US" sz="1800" dirty="0">
                <a:latin typeface="+mn-ea"/>
              </a:rPr>
              <a:t>① 短期集中リハビリテーション実施加算における集中的なリハビリテーショ</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ンとは、</a:t>
            </a:r>
            <a:r>
              <a:rPr lang="en-US" altLang="ja-JP" sz="1800" dirty="0">
                <a:solidFill>
                  <a:srgbClr val="FF0000"/>
                </a:solidFill>
                <a:latin typeface="+mn-ea"/>
              </a:rPr>
              <a:t>20</a:t>
            </a:r>
            <a:r>
              <a:rPr lang="ja-JP" altLang="en-US" sz="1800" dirty="0">
                <a:solidFill>
                  <a:srgbClr val="FF0000"/>
                </a:solidFill>
                <a:latin typeface="+mn-ea"/>
              </a:rPr>
              <a:t>分以上の個別リハビリテーションを、</a:t>
            </a:r>
            <a:r>
              <a:rPr lang="en-US" altLang="ja-JP" sz="1800" dirty="0">
                <a:solidFill>
                  <a:srgbClr val="FF0000"/>
                </a:solidFill>
                <a:latin typeface="+mn-ea"/>
              </a:rPr>
              <a:t>1</a:t>
            </a:r>
            <a:r>
              <a:rPr lang="ja-JP" altLang="en-US" sz="1800" dirty="0">
                <a:solidFill>
                  <a:srgbClr val="FF0000"/>
                </a:solidFill>
                <a:latin typeface="+mn-ea"/>
              </a:rPr>
              <a:t>週につきおおむね</a:t>
            </a:r>
            <a:r>
              <a:rPr lang="en-US" altLang="ja-JP" sz="1800" dirty="0">
                <a:solidFill>
                  <a:srgbClr val="FF0000"/>
                </a:solidFill>
                <a:latin typeface="+mn-ea"/>
              </a:rPr>
              <a:t>3</a:t>
            </a:r>
            <a:r>
              <a:rPr lang="ja-JP" altLang="en-US" sz="1800" dirty="0">
                <a:solidFill>
                  <a:srgbClr val="FF0000"/>
                </a:solidFill>
                <a:latin typeface="+mn-ea"/>
              </a:rPr>
              <a:t>日以</a:t>
            </a:r>
            <a:endParaRPr lang="en-US" altLang="ja-JP" sz="1800" dirty="0">
              <a:solidFill>
                <a:srgbClr val="FF0000"/>
              </a:solidFill>
              <a:latin typeface="+mn-ea"/>
            </a:endParaRPr>
          </a:p>
          <a:p>
            <a:pPr marL="0" indent="0">
              <a:lnSpc>
                <a:spcPct val="110000"/>
              </a:lnSpc>
              <a:spcBef>
                <a:spcPts val="0"/>
              </a:spcBef>
              <a:spcAft>
                <a:spcPts val="0"/>
              </a:spcAft>
              <a:buFont typeface="Arial"/>
              <a:buNone/>
            </a:pPr>
            <a:r>
              <a:rPr lang="ja-JP" altLang="en-US" sz="1800" dirty="0">
                <a:solidFill>
                  <a:srgbClr val="FF0000"/>
                </a:solidFill>
                <a:latin typeface="+mn-ea"/>
              </a:rPr>
              <a:t>　 上実施</a:t>
            </a:r>
            <a:r>
              <a:rPr lang="ja-JP" altLang="en-US" sz="1800" dirty="0">
                <a:latin typeface="+mn-ea"/>
              </a:rPr>
              <a:t>する場合をいう。</a:t>
            </a:r>
            <a:endParaRPr lang="en-US" altLang="ja-JP" sz="1800" dirty="0">
              <a:latin typeface="+mn-ea"/>
            </a:endParaRPr>
          </a:p>
          <a:p>
            <a:pPr marL="0" indent="0">
              <a:lnSpc>
                <a:spcPct val="110000"/>
              </a:lnSpc>
              <a:spcAft>
                <a:spcPts val="0"/>
              </a:spcAft>
              <a:buFont typeface="Arial"/>
              <a:buNone/>
            </a:pPr>
            <a:r>
              <a:rPr lang="ja-JP" altLang="en-US" sz="1800" dirty="0">
                <a:latin typeface="+mn-ea"/>
              </a:rPr>
              <a:t>② 当該加算は、当該入所者が</a:t>
            </a:r>
            <a:r>
              <a:rPr lang="ja-JP" altLang="en-US" sz="1800" dirty="0">
                <a:solidFill>
                  <a:srgbClr val="FF0000"/>
                </a:solidFill>
                <a:latin typeface="+mn-ea"/>
              </a:rPr>
              <a:t>過去</a:t>
            </a:r>
            <a:r>
              <a:rPr lang="en-US" altLang="ja-JP" sz="1800" dirty="0">
                <a:solidFill>
                  <a:srgbClr val="FF0000"/>
                </a:solidFill>
                <a:latin typeface="+mn-ea"/>
              </a:rPr>
              <a:t>3</a:t>
            </a:r>
            <a:r>
              <a:rPr lang="ja-JP" altLang="en-US" sz="1800" dirty="0">
                <a:solidFill>
                  <a:srgbClr val="FF0000"/>
                </a:solidFill>
                <a:latin typeface="+mn-ea"/>
              </a:rPr>
              <a:t>月間</a:t>
            </a:r>
            <a:r>
              <a:rPr lang="ja-JP" altLang="en-US" sz="1800" dirty="0">
                <a:latin typeface="+mn-ea"/>
              </a:rPr>
              <a:t>の間に、</a:t>
            </a:r>
            <a:r>
              <a:rPr lang="ja-JP" altLang="en-US" sz="1800" dirty="0">
                <a:solidFill>
                  <a:srgbClr val="FF0000"/>
                </a:solidFill>
                <a:latin typeface="+mn-ea"/>
              </a:rPr>
              <a:t>介護老人保健施設に入所した</a:t>
            </a:r>
            <a:endParaRPr lang="en-US" altLang="ja-JP" sz="1800" dirty="0">
              <a:solidFill>
                <a:srgbClr val="FF0000"/>
              </a:solidFill>
              <a:latin typeface="+mn-ea"/>
            </a:endParaRPr>
          </a:p>
          <a:p>
            <a:pPr marL="0" indent="0">
              <a:lnSpc>
                <a:spcPct val="110000"/>
              </a:lnSpc>
              <a:spcBef>
                <a:spcPts val="0"/>
              </a:spcBef>
              <a:spcAft>
                <a:spcPts val="0"/>
              </a:spcAft>
              <a:buFont typeface="Arial"/>
              <a:buNone/>
            </a:pPr>
            <a:r>
              <a:rPr lang="ja-JP" altLang="en-US" sz="1800" dirty="0">
                <a:solidFill>
                  <a:srgbClr val="FF0000"/>
                </a:solidFill>
                <a:latin typeface="+mn-ea"/>
              </a:rPr>
              <a:t>　 ことがない場合に限り算定</a:t>
            </a:r>
            <a:r>
              <a:rPr lang="ja-JP" altLang="en-US" sz="1800" dirty="0">
                <a:latin typeface="+mn-ea"/>
              </a:rPr>
              <a:t>できることとする。ただし、以下の③及び④の　</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場合はこの限りではない。</a:t>
            </a:r>
            <a:endParaRPr lang="en-US" altLang="ja-JP" sz="1800" dirty="0">
              <a:latin typeface="+mn-ea"/>
            </a:endParaRPr>
          </a:p>
          <a:p>
            <a:pPr marL="0" indent="0">
              <a:lnSpc>
                <a:spcPct val="110000"/>
              </a:lnSpc>
              <a:spcAft>
                <a:spcPts val="0"/>
              </a:spcAft>
              <a:buNone/>
            </a:pPr>
            <a:r>
              <a:rPr lang="ja-JP" altLang="en-US" sz="1800" dirty="0">
                <a:latin typeface="+mn-ea"/>
              </a:rPr>
              <a:t>③ 入所者が過去</a:t>
            </a:r>
            <a:r>
              <a:rPr lang="en-US" altLang="ja-JP" sz="1800" dirty="0">
                <a:latin typeface="+mn-ea"/>
              </a:rPr>
              <a:t>3</a:t>
            </a:r>
            <a:r>
              <a:rPr lang="ja-JP" altLang="en-US" sz="1800" dirty="0">
                <a:latin typeface="+mn-ea"/>
              </a:rPr>
              <a:t>月間の間に、介護老人保健施設に入所したことがあり、</a:t>
            </a:r>
            <a:r>
              <a:rPr lang="en-US" altLang="ja-JP" sz="1800" dirty="0">
                <a:solidFill>
                  <a:srgbClr val="FF0000"/>
                </a:solidFill>
                <a:latin typeface="+mn-ea"/>
              </a:rPr>
              <a:t> 4</a:t>
            </a:r>
            <a:r>
              <a:rPr lang="ja-JP" altLang="en-US" sz="1800" dirty="0">
                <a:solidFill>
                  <a:srgbClr val="FF0000"/>
                </a:solidFill>
                <a:latin typeface="+mn-ea"/>
              </a:rPr>
              <a:t>週 </a:t>
            </a:r>
            <a:r>
              <a:rPr lang="en-US" altLang="ja-JP" sz="1800" dirty="0">
                <a:solidFill>
                  <a:srgbClr val="FF0000"/>
                </a:solidFill>
                <a:latin typeface="+mn-ea"/>
              </a:rPr>
              <a:t>     </a:t>
            </a:r>
          </a:p>
          <a:p>
            <a:pPr marL="0" indent="0">
              <a:lnSpc>
                <a:spcPct val="110000"/>
              </a:lnSpc>
              <a:spcBef>
                <a:spcPts val="0"/>
              </a:spcBef>
              <a:spcAft>
                <a:spcPts val="0"/>
              </a:spcAft>
              <a:buNone/>
            </a:pPr>
            <a:r>
              <a:rPr lang="en-US" altLang="ja-JP" sz="1800" dirty="0">
                <a:solidFill>
                  <a:srgbClr val="FF0000"/>
                </a:solidFill>
                <a:latin typeface="+mn-ea"/>
              </a:rPr>
              <a:t>    </a:t>
            </a:r>
            <a:r>
              <a:rPr lang="ja-JP" altLang="en-US" sz="1800" dirty="0">
                <a:solidFill>
                  <a:srgbClr val="FF0000"/>
                </a:solidFill>
                <a:latin typeface="+mn-ea"/>
              </a:rPr>
              <a:t>間以上の入院後に介護老人保健施設に再入所した場合</a:t>
            </a:r>
            <a:r>
              <a:rPr lang="ja-JP" altLang="en-US" sz="1800" dirty="0">
                <a:latin typeface="+mn-ea"/>
              </a:rPr>
              <a:t>であって、短期集中  </a:t>
            </a:r>
            <a:endParaRPr lang="en-US" altLang="ja-JP" sz="1800" dirty="0">
              <a:latin typeface="+mn-ea"/>
            </a:endParaRPr>
          </a:p>
          <a:p>
            <a:pPr marL="0" indent="0">
              <a:lnSpc>
                <a:spcPct val="110000"/>
              </a:lnSpc>
              <a:spcBef>
                <a:spcPts val="0"/>
              </a:spcBef>
              <a:spcAft>
                <a:spcPts val="0"/>
              </a:spcAft>
              <a:buNone/>
            </a:pPr>
            <a:r>
              <a:rPr lang="en-US" altLang="ja-JP" sz="1800" dirty="0">
                <a:latin typeface="+mn-ea"/>
              </a:rPr>
              <a:t>    </a:t>
            </a:r>
            <a:r>
              <a:rPr lang="ja-JP" altLang="en-US" sz="1800" dirty="0">
                <a:latin typeface="+mn-ea"/>
              </a:rPr>
              <a:t>リハビリテーションの</a:t>
            </a:r>
            <a:r>
              <a:rPr lang="ja-JP" altLang="en-US" sz="1800" dirty="0">
                <a:solidFill>
                  <a:srgbClr val="FF0000"/>
                </a:solidFill>
                <a:latin typeface="+mn-ea"/>
              </a:rPr>
              <a:t>必要性が認められる者に限り</a:t>
            </a:r>
            <a:r>
              <a:rPr lang="ja-JP" altLang="en-US" sz="1800" dirty="0">
                <a:latin typeface="+mn-ea"/>
              </a:rPr>
              <a:t>、当該加算を算定する</a:t>
            </a:r>
            <a:endParaRPr lang="en-US" altLang="ja-JP" sz="1800" dirty="0">
              <a:latin typeface="+mn-ea"/>
            </a:endParaRPr>
          </a:p>
          <a:p>
            <a:pPr marL="0" indent="0">
              <a:lnSpc>
                <a:spcPct val="110000"/>
              </a:lnSpc>
              <a:spcBef>
                <a:spcPts val="0"/>
              </a:spcBef>
              <a:spcAft>
                <a:spcPts val="0"/>
              </a:spcAft>
              <a:buNone/>
            </a:pPr>
            <a:r>
              <a:rPr lang="en-US" altLang="ja-JP" sz="1800" dirty="0">
                <a:latin typeface="+mn-ea"/>
              </a:rPr>
              <a:t>    </a:t>
            </a:r>
            <a:r>
              <a:rPr lang="ja-JP" altLang="en-US" sz="1800" dirty="0">
                <a:latin typeface="+mn-ea"/>
              </a:rPr>
              <a:t>ことができる。</a:t>
            </a:r>
            <a:endParaRPr lang="en-US" altLang="ja-JP" sz="1800" dirty="0">
              <a:latin typeface="+mn-ea"/>
            </a:endParaRPr>
          </a:p>
          <a:p>
            <a:pPr marL="0" indent="0">
              <a:lnSpc>
                <a:spcPct val="110000"/>
              </a:lnSpc>
              <a:spcAft>
                <a:spcPts val="0"/>
              </a:spcAft>
              <a:buNone/>
            </a:pPr>
            <a:r>
              <a:rPr lang="ja-JP" altLang="en-US" sz="1800" dirty="0">
                <a:latin typeface="+mn-ea"/>
              </a:rPr>
              <a:t>④ 入所者が過去</a:t>
            </a:r>
            <a:r>
              <a:rPr lang="en-US" altLang="ja-JP" sz="1800" dirty="0">
                <a:latin typeface="+mn-ea"/>
              </a:rPr>
              <a:t>3</a:t>
            </a:r>
            <a:r>
              <a:rPr lang="ja-JP" altLang="en-US" sz="1800" dirty="0">
                <a:latin typeface="+mn-ea"/>
              </a:rPr>
              <a:t>月間の間に、介護老人保健施設に入所したことがあり、</a:t>
            </a:r>
            <a:r>
              <a:rPr lang="en-US" altLang="ja-JP" sz="1800" dirty="0">
                <a:solidFill>
                  <a:srgbClr val="FF0000"/>
                </a:solidFill>
                <a:latin typeface="+mn-ea"/>
              </a:rPr>
              <a:t>4</a:t>
            </a:r>
            <a:r>
              <a:rPr lang="ja-JP" altLang="en-US" sz="1800" dirty="0">
                <a:solidFill>
                  <a:srgbClr val="FF0000"/>
                </a:solidFill>
                <a:latin typeface="+mn-ea"/>
              </a:rPr>
              <a:t>週</a:t>
            </a:r>
            <a:endParaRPr lang="en-US" altLang="ja-JP" sz="1800" dirty="0">
              <a:solidFill>
                <a:srgbClr val="FF0000"/>
              </a:solidFill>
              <a:latin typeface="+mn-ea"/>
            </a:endParaRPr>
          </a:p>
          <a:p>
            <a:pPr marL="0" indent="0">
              <a:lnSpc>
                <a:spcPct val="110000"/>
              </a:lnSpc>
              <a:spcBef>
                <a:spcPts val="0"/>
              </a:spcBef>
              <a:spcAft>
                <a:spcPts val="0"/>
              </a:spcAft>
              <a:buNone/>
            </a:pPr>
            <a:r>
              <a:rPr lang="en-US" altLang="ja-JP" sz="1800" dirty="0">
                <a:solidFill>
                  <a:srgbClr val="FF0000"/>
                </a:solidFill>
                <a:latin typeface="+mn-ea"/>
              </a:rPr>
              <a:t>    </a:t>
            </a:r>
            <a:r>
              <a:rPr lang="ja-JP" altLang="en-US" sz="1800" dirty="0">
                <a:solidFill>
                  <a:srgbClr val="FF0000"/>
                </a:solidFill>
                <a:latin typeface="+mn-ea"/>
              </a:rPr>
              <a:t>間未満の入院後に介護老人保健施設に再入所した場合</a:t>
            </a:r>
            <a:r>
              <a:rPr lang="ja-JP" altLang="en-US" sz="1800" dirty="0">
                <a:latin typeface="+mn-ea"/>
              </a:rPr>
              <a:t>であって、</a:t>
            </a:r>
            <a:r>
              <a:rPr lang="ja-JP" altLang="en-US" sz="1800" dirty="0">
                <a:solidFill>
                  <a:srgbClr val="FF0000"/>
                </a:solidFill>
                <a:latin typeface="+mn-ea"/>
              </a:rPr>
              <a:t>以下に定 </a:t>
            </a:r>
            <a:endParaRPr lang="en-US" altLang="ja-JP" sz="1800" dirty="0">
              <a:solidFill>
                <a:srgbClr val="FF0000"/>
              </a:solidFill>
              <a:latin typeface="+mn-ea"/>
            </a:endParaRPr>
          </a:p>
          <a:p>
            <a:pPr marL="0" indent="0">
              <a:lnSpc>
                <a:spcPct val="110000"/>
              </a:lnSpc>
              <a:spcBef>
                <a:spcPts val="0"/>
              </a:spcBef>
              <a:spcAft>
                <a:spcPts val="0"/>
              </a:spcAft>
              <a:buNone/>
            </a:pPr>
            <a:r>
              <a:rPr lang="en-US" altLang="ja-JP" sz="1800" dirty="0">
                <a:solidFill>
                  <a:srgbClr val="FF0000"/>
                </a:solidFill>
                <a:latin typeface="+mn-ea"/>
              </a:rPr>
              <a:t>    </a:t>
            </a:r>
            <a:r>
              <a:rPr lang="ja-JP" altLang="en-US" sz="1800" dirty="0" err="1">
                <a:solidFill>
                  <a:srgbClr val="FF0000"/>
                </a:solidFill>
                <a:latin typeface="+mn-ea"/>
              </a:rPr>
              <a:t>める</a:t>
            </a:r>
            <a:r>
              <a:rPr lang="ja-JP" altLang="en-US" sz="1800" dirty="0">
                <a:solidFill>
                  <a:srgbClr val="FF0000"/>
                </a:solidFill>
                <a:latin typeface="+mn-ea"/>
              </a:rPr>
              <a:t>状態である者</a:t>
            </a:r>
            <a:r>
              <a:rPr lang="ja-JP" altLang="en-US" sz="1800" dirty="0">
                <a:latin typeface="+mn-ea"/>
              </a:rPr>
              <a:t>は、当該加算を算定できる。</a:t>
            </a:r>
            <a:endParaRPr lang="en-US" altLang="ja-JP" sz="1800" dirty="0">
              <a:latin typeface="+mn-ea"/>
            </a:endParaRPr>
          </a:p>
          <a:p>
            <a:pPr marL="0" indent="0">
              <a:lnSpc>
                <a:spcPct val="110000"/>
              </a:lnSpc>
              <a:spcAft>
                <a:spcPts val="0"/>
              </a:spcAft>
              <a:buNone/>
            </a:pPr>
            <a:r>
              <a:rPr lang="ja-JP" altLang="en-US" sz="1800" dirty="0">
                <a:latin typeface="+mn-ea"/>
              </a:rPr>
              <a:t>　 ア　脳梗塞、脳出血、くも膜下出血、脳外傷、脳炎、急性脳症（低酸素脳</a:t>
            </a:r>
            <a:endParaRPr lang="en-US" altLang="ja-JP" sz="1800" dirty="0">
              <a:latin typeface="+mn-ea"/>
            </a:endParaRPr>
          </a:p>
          <a:p>
            <a:pPr marL="0" indent="0">
              <a:lnSpc>
                <a:spcPct val="110000"/>
              </a:lnSpc>
              <a:spcBef>
                <a:spcPts val="0"/>
              </a:spcBef>
              <a:spcAft>
                <a:spcPts val="0"/>
              </a:spcAft>
              <a:buNone/>
            </a:pPr>
            <a:r>
              <a:rPr lang="ja-JP" altLang="en-US" sz="1800" dirty="0">
                <a:latin typeface="+mn-ea"/>
              </a:rPr>
              <a:t>　　　 症等）、髄膜炎等を急性発症した者</a:t>
            </a:r>
            <a:endParaRPr lang="en-US" altLang="ja-JP" sz="1800" dirty="0">
              <a:latin typeface="+mn-ea"/>
            </a:endParaRPr>
          </a:p>
          <a:p>
            <a:pPr marL="0" indent="0">
              <a:lnSpc>
                <a:spcPct val="110000"/>
              </a:lnSpc>
              <a:spcAft>
                <a:spcPts val="0"/>
              </a:spcAft>
              <a:buNone/>
            </a:pPr>
            <a:r>
              <a:rPr lang="ja-JP" altLang="en-US" sz="1800" dirty="0">
                <a:latin typeface="+mn-ea"/>
              </a:rPr>
              <a:t>　 イ　上・下肢の複合損傷（骨、筋・腱・靭帯、神経、血管のうち</a:t>
            </a:r>
            <a:r>
              <a:rPr lang="en-US" altLang="ja-JP" sz="1800" dirty="0">
                <a:latin typeface="+mn-ea"/>
              </a:rPr>
              <a:t>3</a:t>
            </a:r>
            <a:r>
              <a:rPr lang="ja-JP" altLang="en-US" sz="1800" dirty="0">
                <a:latin typeface="+mn-ea"/>
              </a:rPr>
              <a:t>種類以上 </a:t>
            </a:r>
            <a:endParaRPr lang="en-US" altLang="ja-JP" sz="1800" dirty="0">
              <a:latin typeface="+mn-ea"/>
            </a:endParaRPr>
          </a:p>
          <a:p>
            <a:pPr marL="0" indent="0">
              <a:lnSpc>
                <a:spcPct val="110000"/>
              </a:lnSpc>
              <a:spcBef>
                <a:spcPts val="0"/>
              </a:spcBef>
              <a:spcAft>
                <a:spcPts val="0"/>
              </a:spcAft>
              <a:buNone/>
            </a:pPr>
            <a:r>
              <a:rPr lang="en-US" altLang="ja-JP" sz="1800" dirty="0">
                <a:latin typeface="+mn-ea"/>
              </a:rPr>
              <a:t>          </a:t>
            </a:r>
            <a:r>
              <a:rPr lang="ja-JP" altLang="en-US" sz="1800" dirty="0">
                <a:latin typeface="+mn-ea"/>
              </a:rPr>
              <a:t>の複合損傷）、脊椎損傷による四肢麻痺（一肢以上）、体幹・上・下</a:t>
            </a:r>
            <a:endParaRPr lang="en-US" altLang="ja-JP" sz="1800" dirty="0">
              <a:latin typeface="+mn-ea"/>
            </a:endParaRPr>
          </a:p>
          <a:p>
            <a:pPr marL="0" indent="0">
              <a:lnSpc>
                <a:spcPct val="110000"/>
              </a:lnSpc>
              <a:spcBef>
                <a:spcPts val="0"/>
              </a:spcBef>
              <a:spcAft>
                <a:spcPts val="0"/>
              </a:spcAft>
              <a:buNone/>
            </a:pPr>
            <a:r>
              <a:rPr lang="en-US" altLang="ja-JP" sz="1800" dirty="0">
                <a:latin typeface="+mn-ea"/>
              </a:rPr>
              <a:t>          </a:t>
            </a:r>
            <a:r>
              <a:rPr lang="ja-JP" altLang="en-US" sz="1800" dirty="0">
                <a:latin typeface="+mn-ea"/>
              </a:rPr>
              <a:t>肢の外傷・骨折、切断・離断（義肢）、運動器の悪性腫瘍等を急性発</a:t>
            </a:r>
            <a:endParaRPr lang="en-US" altLang="ja-JP" sz="1800" dirty="0">
              <a:latin typeface="+mn-ea"/>
            </a:endParaRPr>
          </a:p>
          <a:p>
            <a:pPr marL="0" indent="0">
              <a:lnSpc>
                <a:spcPct val="110000"/>
              </a:lnSpc>
              <a:spcBef>
                <a:spcPts val="0"/>
              </a:spcBef>
              <a:spcAft>
                <a:spcPts val="0"/>
              </a:spcAft>
              <a:buNone/>
            </a:pPr>
            <a:r>
              <a:rPr lang="en-US" altLang="ja-JP" sz="1800" dirty="0">
                <a:latin typeface="+mn-ea"/>
              </a:rPr>
              <a:t>          </a:t>
            </a:r>
            <a:r>
              <a:rPr lang="ja-JP" altLang="en-US" sz="1800" dirty="0">
                <a:latin typeface="+mn-ea"/>
              </a:rPr>
              <a:t>症した運動器疾患又はその手術後の者</a:t>
            </a:r>
            <a:endParaRPr lang="en-US" altLang="ja-JP" sz="1600" dirty="0">
              <a:latin typeface="+mn-ea"/>
            </a:endParaRPr>
          </a:p>
        </p:txBody>
      </p:sp>
    </p:spTree>
    <p:extLst>
      <p:ext uri="{BB962C8B-B14F-4D97-AF65-F5344CB8AC3E}">
        <p14:creationId xmlns:p14="http://schemas.microsoft.com/office/powerpoint/2010/main" val="2324523437"/>
      </p:ext>
    </p:extLst>
  </p:cSld>
  <p:clrMapOvr>
    <a:masterClrMapping/>
  </p:clrMapOvr>
  <p:transition advTm="36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11</a:t>
            </a:fld>
            <a:endParaRPr kumimoji="1" lang="ja-JP" altLang="en-US" dirty="0"/>
          </a:p>
        </p:txBody>
      </p:sp>
      <p:sp>
        <p:nvSpPr>
          <p:cNvPr id="5" name="Rectangle 2"/>
          <p:cNvSpPr txBox="1">
            <a:spLocks/>
          </p:cNvSpPr>
          <p:nvPr/>
        </p:nvSpPr>
        <p:spPr>
          <a:xfrm>
            <a:off x="685800" y="4521620"/>
            <a:ext cx="8001000" cy="1413517"/>
          </a:xfrm>
          <a:prstGeom prst="rect">
            <a:avLst/>
          </a:prstGeom>
          <a:noFill/>
        </p:spPr>
        <p:txBody>
          <a:bodyPr vert="horz" rtlCol="0">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endParaRPr lang="ja-JP" altLang="en-US" dirty="0"/>
          </a:p>
        </p:txBody>
      </p:sp>
      <p:sp>
        <p:nvSpPr>
          <p:cNvPr id="6" name="Rectangle 2"/>
          <p:cNvSpPr txBox="1">
            <a:spLocks/>
          </p:cNvSpPr>
          <p:nvPr/>
        </p:nvSpPr>
        <p:spPr>
          <a:xfrm>
            <a:off x="685800" y="3861048"/>
            <a:ext cx="7976496" cy="2279112"/>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chor="ctr">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800" dirty="0">
                <a:latin typeface="+mn-ea"/>
              </a:rPr>
              <a:t>◎ 常勤の医師を一人配置すること。</a:t>
            </a:r>
            <a:endParaRPr lang="en-US" altLang="ja-JP" sz="1800" dirty="0">
              <a:latin typeface="+mn-ea"/>
            </a:endParaRPr>
          </a:p>
          <a:p>
            <a:pPr marL="0" indent="0">
              <a:spcBef>
                <a:spcPts val="0"/>
              </a:spcBef>
              <a:spcAft>
                <a:spcPts val="0"/>
              </a:spcAft>
              <a:buNone/>
            </a:pPr>
            <a:r>
              <a:rPr lang="ja-JP" altLang="en-US" sz="1800" dirty="0">
                <a:latin typeface="+mn-ea"/>
              </a:rPr>
              <a:t>◎ 前年度の平均利用者数に対して、常勤換算方法で</a:t>
            </a:r>
            <a:r>
              <a:rPr lang="en-US" altLang="ja-JP" sz="1800" dirty="0">
                <a:latin typeface="+mn-ea"/>
              </a:rPr>
              <a:t>100</a:t>
            </a:r>
            <a:r>
              <a:rPr lang="ja-JP" altLang="en-US" sz="1800" dirty="0">
                <a:latin typeface="+mn-ea"/>
              </a:rPr>
              <a:t>対</a:t>
            </a:r>
            <a:r>
              <a:rPr lang="en-US" altLang="ja-JP" sz="1800" dirty="0">
                <a:latin typeface="+mn-ea"/>
              </a:rPr>
              <a:t>1</a:t>
            </a:r>
            <a:r>
              <a:rPr lang="ja-JP" altLang="en-US" sz="1800" dirty="0">
                <a:latin typeface="+mn-ea"/>
              </a:rPr>
              <a:t>の割合で医</a:t>
            </a:r>
            <a:endParaRPr lang="en-US" altLang="ja-JP" sz="1800" dirty="0">
              <a:latin typeface="+mn-ea"/>
            </a:endParaRPr>
          </a:p>
          <a:p>
            <a:pPr marL="0" indent="0">
              <a:spcBef>
                <a:spcPts val="0"/>
              </a:spcBef>
              <a:spcAft>
                <a:spcPts val="0"/>
              </a:spcAft>
              <a:buNone/>
            </a:pPr>
            <a:r>
              <a:rPr lang="en-US" altLang="ja-JP" sz="1800" dirty="0">
                <a:latin typeface="+mn-ea"/>
              </a:rPr>
              <a:t>    </a:t>
            </a:r>
            <a:r>
              <a:rPr lang="ja-JP" altLang="en-US" sz="1800" dirty="0">
                <a:latin typeface="+mn-ea"/>
              </a:rPr>
              <a:t>師の配置が必要である。</a:t>
            </a:r>
            <a:endParaRPr lang="en-US" altLang="ja-JP" sz="1800" dirty="0">
              <a:latin typeface="+mn-ea"/>
            </a:endParaRPr>
          </a:p>
          <a:p>
            <a:pPr marL="0" indent="0">
              <a:spcAft>
                <a:spcPts val="0"/>
              </a:spcAft>
              <a:buNone/>
            </a:pPr>
            <a:r>
              <a:rPr lang="ja-JP" altLang="en-US" sz="1800" dirty="0">
                <a:latin typeface="+mn-ea"/>
              </a:rPr>
              <a:t>＜ 例：前年度に</a:t>
            </a:r>
            <a:r>
              <a:rPr lang="en-US" altLang="ja-JP" sz="1800" dirty="0">
                <a:latin typeface="+mn-ea"/>
              </a:rPr>
              <a:t>1</a:t>
            </a:r>
            <a:r>
              <a:rPr lang="ja-JP" altLang="en-US" sz="1800" dirty="0">
                <a:latin typeface="+mn-ea"/>
              </a:rPr>
              <a:t>日</a:t>
            </a:r>
            <a:r>
              <a:rPr lang="en-US" altLang="ja-JP" sz="1800" dirty="0">
                <a:latin typeface="+mn-ea"/>
              </a:rPr>
              <a:t>120</a:t>
            </a:r>
            <a:r>
              <a:rPr lang="ja-JP" altLang="en-US" sz="1800" dirty="0">
                <a:latin typeface="+mn-ea"/>
              </a:rPr>
              <a:t>人の平均利用者数のある施設の場合 ＞</a:t>
            </a:r>
            <a:endParaRPr lang="en-US" altLang="ja-JP" sz="1800" dirty="0">
              <a:latin typeface="+mn-ea"/>
            </a:endParaRPr>
          </a:p>
          <a:p>
            <a:pPr marL="0" indent="0">
              <a:spcBef>
                <a:spcPts val="0"/>
              </a:spcBef>
              <a:spcAft>
                <a:spcPts val="0"/>
              </a:spcAft>
              <a:buNone/>
            </a:pPr>
            <a:r>
              <a:rPr lang="ja-JP" altLang="en-US" sz="1800" dirty="0">
                <a:latin typeface="+mn-ea"/>
              </a:rPr>
              <a:t>　    </a:t>
            </a:r>
            <a:r>
              <a:rPr lang="en-US" altLang="ja-JP" sz="1800" dirty="0">
                <a:latin typeface="+mn-ea"/>
              </a:rPr>
              <a:t>120÷100</a:t>
            </a:r>
            <a:r>
              <a:rPr lang="ja-JP" altLang="en-US" sz="1800" dirty="0">
                <a:latin typeface="+mn-ea"/>
              </a:rPr>
              <a:t>＝</a:t>
            </a:r>
            <a:r>
              <a:rPr lang="en-US" altLang="ja-JP" sz="1800" dirty="0">
                <a:latin typeface="+mn-ea"/>
              </a:rPr>
              <a:t>1.2</a:t>
            </a:r>
            <a:r>
              <a:rPr lang="ja-JP" altLang="en-US" sz="1800" dirty="0">
                <a:latin typeface="+mn-ea"/>
              </a:rPr>
              <a:t>人であるため、医師のうち</a:t>
            </a:r>
            <a:r>
              <a:rPr lang="en-US" altLang="ja-JP" sz="1800" dirty="0">
                <a:latin typeface="+mn-ea"/>
              </a:rPr>
              <a:t>1</a:t>
            </a:r>
            <a:r>
              <a:rPr lang="ja-JP" altLang="en-US" sz="1800" dirty="0">
                <a:latin typeface="+mn-ea"/>
              </a:rPr>
              <a:t>人以上は常勤、残りの</a:t>
            </a:r>
            <a:endParaRPr lang="en-US" altLang="ja-JP" sz="1800" dirty="0">
              <a:latin typeface="+mn-ea"/>
            </a:endParaRPr>
          </a:p>
          <a:p>
            <a:pPr marL="0" indent="0">
              <a:spcBef>
                <a:spcPts val="0"/>
              </a:spcBef>
              <a:spcAft>
                <a:spcPts val="0"/>
              </a:spcAft>
              <a:buNone/>
            </a:pPr>
            <a:r>
              <a:rPr lang="en-US" altLang="ja-JP" sz="1800" dirty="0">
                <a:latin typeface="+mn-ea"/>
              </a:rPr>
              <a:t>       0.2</a:t>
            </a:r>
            <a:r>
              <a:rPr lang="ja-JP" altLang="en-US" sz="1800" dirty="0">
                <a:latin typeface="+mn-ea"/>
              </a:rPr>
              <a:t>人分以上の医師</a:t>
            </a:r>
            <a:r>
              <a:rPr lang="en-US" altLang="ja-JP" sz="1800" dirty="0">
                <a:latin typeface="+mn-ea"/>
              </a:rPr>
              <a:t>(</a:t>
            </a:r>
            <a:r>
              <a:rPr lang="ja-JP" altLang="en-US" sz="1800" dirty="0">
                <a:latin typeface="+mn-ea"/>
              </a:rPr>
              <a:t>非常勤でも可</a:t>
            </a:r>
            <a:r>
              <a:rPr lang="en-US" altLang="ja-JP" sz="1800" dirty="0">
                <a:latin typeface="+mn-ea"/>
              </a:rPr>
              <a:t>)</a:t>
            </a:r>
            <a:r>
              <a:rPr lang="ja-JP" altLang="en-US" sz="1800" dirty="0">
                <a:latin typeface="+mn-ea"/>
              </a:rPr>
              <a:t>の配置が必要。</a:t>
            </a:r>
            <a:endParaRPr lang="en-US" altLang="ja-JP" sz="1800" dirty="0">
              <a:latin typeface="+mn-ea"/>
            </a:endParaRPr>
          </a:p>
        </p:txBody>
      </p:sp>
      <p:sp>
        <p:nvSpPr>
          <p:cNvPr id="8" name="角丸四角形 7"/>
          <p:cNvSpPr/>
          <p:nvPr/>
        </p:nvSpPr>
        <p:spPr>
          <a:xfrm>
            <a:off x="685800" y="3349379"/>
            <a:ext cx="7976496" cy="50405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④ 医師の配置について </a:t>
            </a:r>
            <a:endParaRPr kumimoji="1" lang="en-US" altLang="ja-JP" b="1" dirty="0"/>
          </a:p>
        </p:txBody>
      </p:sp>
      <p:sp>
        <p:nvSpPr>
          <p:cNvPr id="9" name="角丸四角形 8"/>
          <p:cNvSpPr/>
          <p:nvPr/>
        </p:nvSpPr>
        <p:spPr>
          <a:xfrm>
            <a:off x="685800" y="941536"/>
            <a:ext cx="7976497" cy="50405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③ 入退所について</a:t>
            </a:r>
          </a:p>
        </p:txBody>
      </p:sp>
      <p:sp>
        <p:nvSpPr>
          <p:cNvPr id="11" name="Rectangle 2"/>
          <p:cNvSpPr txBox="1">
            <a:spLocks/>
          </p:cNvSpPr>
          <p:nvPr/>
        </p:nvSpPr>
        <p:spPr>
          <a:xfrm>
            <a:off x="685799" y="1412776"/>
            <a:ext cx="7976497" cy="1373062"/>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Font typeface="Arial"/>
              <a:buNone/>
            </a:pPr>
            <a:r>
              <a:rPr lang="ja-JP" altLang="en-US" sz="1800" dirty="0">
                <a:latin typeface="+mn-ea"/>
              </a:rPr>
              <a:t>◎ 居宅において日常生活を営むことができるかの検討を多職種で</a:t>
            </a:r>
            <a:r>
              <a:rPr lang="en-US" altLang="ja-JP" sz="1800" dirty="0">
                <a:latin typeface="+mn-ea"/>
              </a:rPr>
              <a:t>3</a:t>
            </a:r>
            <a:r>
              <a:rPr lang="ja-JP" altLang="en-US" sz="1800" dirty="0">
                <a:latin typeface="+mn-ea"/>
              </a:rPr>
              <a:t>か月</a:t>
            </a:r>
            <a:endParaRPr lang="en-US" altLang="ja-JP" sz="1800" dirty="0">
              <a:latin typeface="+mn-ea"/>
            </a:endParaRPr>
          </a:p>
          <a:p>
            <a:pPr marL="0" indent="0">
              <a:spcBef>
                <a:spcPts val="0"/>
              </a:spcBef>
              <a:spcAft>
                <a:spcPts val="0"/>
              </a:spcAft>
              <a:buFont typeface="Arial"/>
              <a:buNone/>
            </a:pPr>
            <a:r>
              <a:rPr lang="en-US" altLang="ja-JP" sz="1800" dirty="0">
                <a:latin typeface="+mn-ea"/>
              </a:rPr>
              <a:t>    </a:t>
            </a:r>
            <a:r>
              <a:rPr lang="ja-JP" altLang="en-US" sz="1800" dirty="0">
                <a:latin typeface="+mn-ea"/>
              </a:rPr>
              <a:t>毎に協議し、その記録を保管しておくこと。</a:t>
            </a:r>
            <a:endParaRPr lang="en-US" altLang="ja-JP" sz="1800" dirty="0">
              <a:latin typeface="+mn-ea"/>
            </a:endParaRPr>
          </a:p>
          <a:p>
            <a:pPr marL="0" indent="0">
              <a:spcBef>
                <a:spcPts val="0"/>
              </a:spcBef>
              <a:spcAft>
                <a:spcPts val="0"/>
              </a:spcAft>
              <a:buFont typeface="Arial"/>
              <a:buNone/>
            </a:pPr>
            <a:r>
              <a:rPr lang="ja-JP" altLang="en-US" sz="1800" dirty="0">
                <a:latin typeface="+mn-ea"/>
              </a:rPr>
              <a:t>◎ やむを得ず退所を勧めなければならない場合は、入所者や家族等の意  </a:t>
            </a:r>
            <a:endParaRPr lang="en-US" altLang="ja-JP" sz="1800" dirty="0">
              <a:latin typeface="+mn-ea"/>
            </a:endParaRPr>
          </a:p>
          <a:p>
            <a:pPr marL="0" indent="0">
              <a:spcBef>
                <a:spcPts val="0"/>
              </a:spcBef>
              <a:spcAft>
                <a:spcPts val="0"/>
              </a:spcAft>
              <a:buFont typeface="Arial"/>
              <a:buNone/>
            </a:pPr>
            <a:r>
              <a:rPr lang="en-US" altLang="ja-JP" sz="1800" dirty="0">
                <a:latin typeface="+mn-ea"/>
              </a:rPr>
              <a:t>    </a:t>
            </a:r>
            <a:r>
              <a:rPr lang="ja-JP" altLang="en-US" sz="1800" dirty="0">
                <a:latin typeface="+mn-ea"/>
              </a:rPr>
              <a:t>向を十分に尊重し、退所を促すこと。</a:t>
            </a:r>
            <a:endParaRPr lang="en-US" altLang="ja-JP" sz="1800" dirty="0">
              <a:latin typeface="+mn-ea"/>
            </a:endParaRPr>
          </a:p>
        </p:txBody>
      </p:sp>
    </p:spTree>
    <p:extLst>
      <p:ext uri="{BB962C8B-B14F-4D97-AF65-F5344CB8AC3E}">
        <p14:creationId xmlns:p14="http://schemas.microsoft.com/office/powerpoint/2010/main" val="3167418061"/>
      </p:ext>
    </p:extLst>
  </p:cSld>
  <p:clrMapOvr>
    <a:masterClrMapping/>
  </p:clrMapOvr>
  <p:transition advTm="82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12</a:t>
            </a:fld>
            <a:endParaRPr kumimoji="1" lang="ja-JP" altLang="en-US" dirty="0"/>
          </a:p>
        </p:txBody>
      </p:sp>
      <p:sp>
        <p:nvSpPr>
          <p:cNvPr id="6" name="Rectangle 2"/>
          <p:cNvSpPr txBox="1">
            <a:spLocks/>
          </p:cNvSpPr>
          <p:nvPr/>
        </p:nvSpPr>
        <p:spPr>
          <a:xfrm>
            <a:off x="696330" y="3204263"/>
            <a:ext cx="8001000" cy="1880921"/>
          </a:xfrm>
          <a:prstGeom prst="rect">
            <a:avLst/>
          </a:prstGeom>
          <a:solidFill>
            <a:srgbClr val="FFFF99"/>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lnSpc>
                <a:spcPct val="110000"/>
              </a:lnSpc>
              <a:spcBef>
                <a:spcPts val="0"/>
              </a:spcBef>
              <a:spcAft>
                <a:spcPts val="0"/>
              </a:spcAft>
              <a:buFont typeface="Arial"/>
              <a:buNone/>
            </a:pPr>
            <a:r>
              <a:rPr lang="ja-JP" altLang="en-US" sz="1800" dirty="0">
                <a:latin typeface="+mn-ea"/>
              </a:rPr>
              <a:t>①入居者の栄養状態を施設入所時に把握し、医師や管理栄養士、その他の</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職種の者が共同して、入所者ごとの</a:t>
            </a:r>
            <a:r>
              <a:rPr lang="ja-JP" altLang="en-US" sz="1800" b="1" dirty="0">
                <a:solidFill>
                  <a:srgbClr val="FF0000"/>
                </a:solidFill>
                <a:latin typeface="+mn-ea"/>
              </a:rPr>
              <a:t>栄養ケア計画を作成</a:t>
            </a:r>
            <a:endParaRPr lang="en-US" altLang="ja-JP" sz="1800" b="1" dirty="0">
              <a:solidFill>
                <a:srgbClr val="FF0000"/>
              </a:solidFill>
              <a:latin typeface="+mn-ea"/>
            </a:endParaRPr>
          </a:p>
          <a:p>
            <a:pPr marL="0" indent="0">
              <a:lnSpc>
                <a:spcPct val="110000"/>
              </a:lnSpc>
              <a:spcBef>
                <a:spcPts val="0"/>
              </a:spcBef>
              <a:spcAft>
                <a:spcPts val="0"/>
              </a:spcAft>
              <a:buFont typeface="Arial"/>
              <a:buNone/>
            </a:pPr>
            <a:r>
              <a:rPr lang="ja-JP" altLang="en-US" sz="1800" dirty="0">
                <a:latin typeface="+mn-ea"/>
              </a:rPr>
              <a:t>②入所者ごとの栄養ケア計画に従い、管理栄養士が栄養管理を行うとともに、</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入所者の</a:t>
            </a:r>
            <a:r>
              <a:rPr lang="ja-JP" altLang="en-US" sz="1800" b="1" dirty="0">
                <a:solidFill>
                  <a:srgbClr val="FF0000"/>
                </a:solidFill>
                <a:latin typeface="+mn-ea"/>
              </a:rPr>
              <a:t>栄養状態を記録</a:t>
            </a:r>
            <a:endParaRPr lang="en-US" altLang="ja-JP" sz="1800" b="1" dirty="0">
              <a:solidFill>
                <a:srgbClr val="FF0000"/>
              </a:solidFill>
              <a:latin typeface="+mn-ea"/>
            </a:endParaRPr>
          </a:p>
          <a:p>
            <a:pPr marL="0" indent="0">
              <a:lnSpc>
                <a:spcPct val="110000"/>
              </a:lnSpc>
              <a:spcBef>
                <a:spcPts val="0"/>
              </a:spcBef>
              <a:spcAft>
                <a:spcPts val="0"/>
              </a:spcAft>
              <a:buFont typeface="Arial"/>
              <a:buNone/>
            </a:pPr>
            <a:r>
              <a:rPr lang="ja-JP" altLang="en-US" sz="1800" dirty="0">
                <a:latin typeface="+mn-ea"/>
              </a:rPr>
              <a:t>③入所者ごとの栄養ケア計画の進捗状況を</a:t>
            </a:r>
            <a:r>
              <a:rPr lang="ja-JP" altLang="en-US" sz="1800" b="1" dirty="0">
                <a:solidFill>
                  <a:srgbClr val="FF0000"/>
                </a:solidFill>
                <a:latin typeface="+mn-ea"/>
              </a:rPr>
              <a:t>評価</a:t>
            </a:r>
            <a:endParaRPr lang="en-US" altLang="ja-JP" sz="1800" b="1" dirty="0">
              <a:solidFill>
                <a:srgbClr val="FF0000"/>
              </a:solidFill>
              <a:latin typeface="+mn-ea"/>
            </a:endParaRPr>
          </a:p>
          <a:p>
            <a:pPr marL="0" indent="0">
              <a:lnSpc>
                <a:spcPct val="110000"/>
              </a:lnSpc>
              <a:spcBef>
                <a:spcPts val="0"/>
              </a:spcBef>
              <a:buFont typeface="Arial"/>
              <a:buNone/>
            </a:pPr>
            <a:r>
              <a:rPr lang="ja-JP" altLang="en-US" sz="1800" dirty="0">
                <a:latin typeface="+mn-ea"/>
              </a:rPr>
              <a:t>　必要</a:t>
            </a:r>
            <a:r>
              <a:rPr lang="ja-JP" altLang="en-US" sz="1800">
                <a:latin typeface="+mn-ea"/>
              </a:rPr>
              <a:t>に応じて計画の</a:t>
            </a:r>
            <a:r>
              <a:rPr lang="ja-JP" altLang="en-US" sz="1800" dirty="0">
                <a:latin typeface="+mn-ea"/>
              </a:rPr>
              <a:t>見直し</a:t>
            </a:r>
            <a:endParaRPr lang="en-US" altLang="ja-JP" sz="1800" dirty="0">
              <a:latin typeface="+mn-ea"/>
            </a:endParaRPr>
          </a:p>
        </p:txBody>
      </p:sp>
      <p:sp>
        <p:nvSpPr>
          <p:cNvPr id="7" name="下矢印 6"/>
          <p:cNvSpPr/>
          <p:nvPr/>
        </p:nvSpPr>
        <p:spPr>
          <a:xfrm>
            <a:off x="3851920" y="2786014"/>
            <a:ext cx="1584176" cy="282946"/>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10" name="表 9"/>
          <p:cNvGraphicFramePr>
            <a:graphicFrameLocks noGrp="1"/>
          </p:cNvGraphicFramePr>
          <p:nvPr>
            <p:extLst>
              <p:ext uri="{D42A27DB-BD31-4B8C-83A1-F6EECF244321}">
                <p14:modId xmlns:p14="http://schemas.microsoft.com/office/powerpoint/2010/main" val="2368223146"/>
              </p:ext>
            </p:extLst>
          </p:nvPr>
        </p:nvGraphicFramePr>
        <p:xfrm>
          <a:off x="696330" y="764704"/>
          <a:ext cx="8001000" cy="1578945"/>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504056">
                <a:tc>
                  <a:txBody>
                    <a:bodyPr/>
                    <a:lstStyle/>
                    <a:p>
                      <a:pPr marL="342900" indent="-342900">
                        <a:spcBef>
                          <a:spcPts val="600"/>
                        </a:spcBef>
                        <a:buAutoNum type="circleNumDbPlain"/>
                      </a:pPr>
                      <a:r>
                        <a:rPr kumimoji="1" lang="ja-JP" altLang="en-US" baseline="0" dirty="0"/>
                        <a:t>栄養管理</a:t>
                      </a:r>
                      <a:endParaRPr kumimoji="1" lang="ja-JP" altLang="en-US" dirty="0">
                        <a:solidFill>
                          <a:schemeClr val="bg1"/>
                        </a:solidFill>
                      </a:endParaRPr>
                    </a:p>
                  </a:txBody>
                  <a:tcPr anchor="ctr"/>
                </a:tc>
                <a:extLst>
                  <a:ext uri="{0D108BD9-81ED-4DB2-BD59-A6C34878D82A}">
                    <a16:rowId xmlns:a16="http://schemas.microsoft.com/office/drawing/2014/main" val="2276792428"/>
                  </a:ext>
                </a:extLst>
              </a:tr>
              <a:tr h="1074889">
                <a:tc>
                  <a:txBody>
                    <a:bodyPr/>
                    <a:lstStyle/>
                    <a:p>
                      <a:pPr marL="0" indent="0">
                        <a:spcBef>
                          <a:spcPts val="600"/>
                        </a:spcBef>
                        <a:spcAft>
                          <a:spcPts val="600"/>
                        </a:spcAft>
                        <a:buNone/>
                      </a:pPr>
                      <a:r>
                        <a:rPr kumimoji="1" lang="ja-JP" altLang="en-US" sz="1800" b="1" kern="1200" dirty="0"/>
                        <a:t>　入所者の栄養状態の維持及び改善を図り、自立した日常生活を営むことができるよう、各入所者の状態に応じた栄養管理を計画的に行わなければならない。</a:t>
                      </a:r>
                      <a:r>
                        <a:rPr kumimoji="1" lang="ja-JP" altLang="en-US" sz="1800" b="0" u="none" kern="1200" dirty="0">
                          <a:solidFill>
                            <a:srgbClr val="FF0000"/>
                          </a:solidFill>
                          <a:latin typeface="+mn-ea"/>
                          <a:ea typeface="+mn-ea"/>
                          <a:cs typeface="+mn-cs"/>
                        </a:rPr>
                        <a:t>（</a:t>
                      </a:r>
                      <a:r>
                        <a:rPr kumimoji="1" lang="ja-JP" altLang="en-US" sz="1800" b="1" u="none" kern="1200" dirty="0">
                          <a:solidFill>
                            <a:srgbClr val="FF0000"/>
                          </a:solidFill>
                          <a:latin typeface="+mn-ea"/>
                          <a:ea typeface="+mn-ea"/>
                          <a:cs typeface="+mn-cs"/>
                        </a:rPr>
                        <a:t>令和</a:t>
                      </a:r>
                      <a:r>
                        <a:rPr kumimoji="1" lang="en-US" altLang="ja-JP" sz="1800" b="1" u="none" kern="1200" dirty="0">
                          <a:solidFill>
                            <a:srgbClr val="FF0000"/>
                          </a:solidFill>
                          <a:latin typeface="+mn-ea"/>
                          <a:ea typeface="+mn-ea"/>
                          <a:cs typeface="+mn-cs"/>
                        </a:rPr>
                        <a:t>6</a:t>
                      </a:r>
                      <a:r>
                        <a:rPr kumimoji="1" lang="ja-JP" altLang="en-US" sz="1800" b="1" u="none" kern="1200" dirty="0">
                          <a:solidFill>
                            <a:srgbClr val="FF0000"/>
                          </a:solidFill>
                          <a:latin typeface="+mn-ea"/>
                          <a:ea typeface="+mn-ea"/>
                          <a:cs typeface="+mn-cs"/>
                        </a:rPr>
                        <a:t>年</a:t>
                      </a:r>
                      <a:r>
                        <a:rPr kumimoji="1" lang="en-US" altLang="ja-JP" sz="1800" b="1" u="none" kern="1200" dirty="0">
                          <a:solidFill>
                            <a:srgbClr val="FF0000"/>
                          </a:solidFill>
                          <a:latin typeface="+mn-ea"/>
                          <a:ea typeface="+mn-ea"/>
                          <a:cs typeface="+mn-cs"/>
                        </a:rPr>
                        <a:t>4</a:t>
                      </a:r>
                      <a:r>
                        <a:rPr kumimoji="1" lang="ja-JP" altLang="en-US" sz="1800" b="1" u="none" kern="1200" dirty="0">
                          <a:solidFill>
                            <a:srgbClr val="FF0000"/>
                          </a:solidFill>
                          <a:latin typeface="+mn-ea"/>
                          <a:ea typeface="+mn-ea"/>
                          <a:cs typeface="+mn-cs"/>
                        </a:rPr>
                        <a:t>月</a:t>
                      </a:r>
                      <a:r>
                        <a:rPr kumimoji="1" lang="en-US" altLang="ja-JP" sz="1800" b="1" u="none" kern="1200" dirty="0">
                          <a:solidFill>
                            <a:srgbClr val="FF0000"/>
                          </a:solidFill>
                          <a:latin typeface="+mn-ea"/>
                          <a:ea typeface="+mn-ea"/>
                          <a:cs typeface="+mn-cs"/>
                        </a:rPr>
                        <a:t>1</a:t>
                      </a:r>
                      <a:r>
                        <a:rPr kumimoji="1" lang="ja-JP" altLang="en-US" sz="1800" b="1" u="none" kern="1200" dirty="0">
                          <a:solidFill>
                            <a:srgbClr val="FF0000"/>
                          </a:solidFill>
                          <a:latin typeface="+mn-ea"/>
                          <a:ea typeface="+mn-ea"/>
                          <a:cs typeface="+mn-cs"/>
                        </a:rPr>
                        <a:t>日から義務化）</a:t>
                      </a:r>
                      <a:endParaRPr kumimoji="1" lang="en-US" altLang="ja-JP" sz="1800" b="1" u="none" kern="1200" dirty="0">
                        <a:solidFill>
                          <a:srgbClr val="FF0000"/>
                        </a:solidFill>
                        <a:latin typeface="+mn-ea"/>
                        <a:ea typeface="+mn-ea"/>
                      </a:endParaRPr>
                    </a:p>
                  </a:txBody>
                  <a:tcPr anchor="ctr">
                    <a:solidFill>
                      <a:srgbClr val="DFFF97"/>
                    </a:solidFill>
                  </a:tcPr>
                </a:tc>
                <a:extLst>
                  <a:ext uri="{0D108BD9-81ED-4DB2-BD59-A6C34878D82A}">
                    <a16:rowId xmlns:a16="http://schemas.microsoft.com/office/drawing/2014/main" val="2428180773"/>
                  </a:ext>
                </a:extLst>
              </a:tr>
            </a:tbl>
          </a:graphicData>
        </a:graphic>
      </p:graphicFrame>
      <p:sp>
        <p:nvSpPr>
          <p:cNvPr id="9" name="下矢印 8"/>
          <p:cNvSpPr/>
          <p:nvPr/>
        </p:nvSpPr>
        <p:spPr>
          <a:xfrm>
            <a:off x="3904742" y="5301208"/>
            <a:ext cx="1584176" cy="323778"/>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p:cNvSpPr/>
          <p:nvPr/>
        </p:nvSpPr>
        <p:spPr>
          <a:xfrm>
            <a:off x="395536" y="5214211"/>
            <a:ext cx="3456384" cy="591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200" b="1" dirty="0">
                <a:solidFill>
                  <a:srgbClr val="C00000"/>
                </a:solidFill>
              </a:rPr>
              <a:t>行っていなければ・・・</a:t>
            </a:r>
          </a:p>
        </p:txBody>
      </p:sp>
      <p:sp>
        <p:nvSpPr>
          <p:cNvPr id="11" name="正方形/長方形 10"/>
          <p:cNvSpPr/>
          <p:nvPr/>
        </p:nvSpPr>
        <p:spPr>
          <a:xfrm>
            <a:off x="749152" y="5756401"/>
            <a:ext cx="7948178" cy="1056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a:t>
            </a:r>
            <a:r>
              <a:rPr kumimoji="1" lang="ja-JP" altLang="en-US" dirty="0">
                <a:solidFill>
                  <a:schemeClr val="tx1"/>
                </a:solidFill>
                <a:latin typeface="+mn-ea"/>
              </a:rPr>
              <a:t>栄養管理に係る減算」として</a:t>
            </a:r>
            <a:endParaRPr kumimoji="1" lang="en-US" altLang="ja-JP" dirty="0">
              <a:solidFill>
                <a:schemeClr val="tx1"/>
              </a:solidFill>
              <a:latin typeface="+mn-ea"/>
            </a:endParaRPr>
          </a:p>
          <a:p>
            <a:r>
              <a:rPr kumimoji="1" lang="ja-JP" altLang="en-US" sz="2400" b="1" dirty="0">
                <a:solidFill>
                  <a:srgbClr val="FF0000"/>
                </a:solidFill>
                <a:latin typeface="+mn-ea"/>
              </a:rPr>
              <a:t>　　　　</a:t>
            </a:r>
            <a:r>
              <a:rPr kumimoji="1" lang="en-US" altLang="ja-JP" sz="2000" b="1" dirty="0">
                <a:solidFill>
                  <a:schemeClr val="tx1"/>
                </a:solidFill>
                <a:latin typeface="+mn-ea"/>
              </a:rPr>
              <a:t>1</a:t>
            </a:r>
            <a:r>
              <a:rPr kumimoji="1" lang="ja-JP" altLang="en-US" sz="2000" b="1" dirty="0">
                <a:solidFill>
                  <a:schemeClr val="tx1"/>
                </a:solidFill>
                <a:latin typeface="+mn-ea"/>
              </a:rPr>
              <a:t>日につき</a:t>
            </a:r>
            <a:r>
              <a:rPr kumimoji="1" lang="en-US" altLang="ja-JP" sz="2400" b="1" u="sng" dirty="0">
                <a:solidFill>
                  <a:srgbClr val="FF0000"/>
                </a:solidFill>
                <a:latin typeface="+mn-ea"/>
              </a:rPr>
              <a:t>14</a:t>
            </a:r>
            <a:r>
              <a:rPr kumimoji="1" lang="ja-JP" altLang="en-US" sz="2400" b="1" u="sng" dirty="0">
                <a:solidFill>
                  <a:srgbClr val="FF0000"/>
                </a:solidFill>
                <a:latin typeface="+mn-ea"/>
              </a:rPr>
              <a:t>単位の減算になります。</a:t>
            </a:r>
            <a:endParaRPr kumimoji="1" lang="en-US" altLang="ja-JP" sz="2400" b="1" u="sng" dirty="0">
              <a:solidFill>
                <a:srgbClr val="FF0000"/>
              </a:solidFill>
              <a:latin typeface="+mn-ea"/>
            </a:endParaRPr>
          </a:p>
          <a:p>
            <a:r>
              <a:rPr kumimoji="1" lang="ja-JP" altLang="en-US" sz="2400" b="1" dirty="0">
                <a:solidFill>
                  <a:srgbClr val="FF0000"/>
                </a:solidFill>
                <a:latin typeface="+mn-ea"/>
              </a:rPr>
              <a:t>　　　　　　　　　　　　　</a:t>
            </a:r>
            <a:r>
              <a:rPr kumimoji="1" lang="en-US" altLang="ja-JP" sz="2200" b="1" u="sng" dirty="0">
                <a:solidFill>
                  <a:srgbClr val="FF0000"/>
                </a:solidFill>
                <a:latin typeface="+mn-ea"/>
              </a:rPr>
              <a:t>(</a:t>
            </a:r>
            <a:r>
              <a:rPr kumimoji="1" lang="ja-JP" altLang="en-US" sz="2200" b="1" u="sng" dirty="0">
                <a:solidFill>
                  <a:srgbClr val="FF0000"/>
                </a:solidFill>
                <a:latin typeface="+mn-ea"/>
              </a:rPr>
              <a:t>令和</a:t>
            </a:r>
            <a:r>
              <a:rPr kumimoji="1" lang="en-US" altLang="ja-JP" sz="2200" b="1" u="sng" dirty="0">
                <a:solidFill>
                  <a:srgbClr val="FF0000"/>
                </a:solidFill>
                <a:latin typeface="+mn-ea"/>
              </a:rPr>
              <a:t>6</a:t>
            </a:r>
            <a:r>
              <a:rPr kumimoji="1" lang="ja-JP" altLang="en-US" sz="2200" b="1" u="sng" dirty="0">
                <a:solidFill>
                  <a:srgbClr val="FF0000"/>
                </a:solidFill>
                <a:latin typeface="+mn-ea"/>
              </a:rPr>
              <a:t>年</a:t>
            </a:r>
            <a:r>
              <a:rPr kumimoji="1" lang="en-US" altLang="ja-JP" sz="2200" b="1" u="sng" dirty="0">
                <a:solidFill>
                  <a:srgbClr val="FF0000"/>
                </a:solidFill>
                <a:latin typeface="+mn-ea"/>
              </a:rPr>
              <a:t>4</a:t>
            </a:r>
            <a:r>
              <a:rPr kumimoji="1" lang="ja-JP" altLang="en-US" sz="2200" b="1" u="sng" dirty="0">
                <a:solidFill>
                  <a:srgbClr val="FF0000"/>
                </a:solidFill>
                <a:latin typeface="+mn-ea"/>
              </a:rPr>
              <a:t>月</a:t>
            </a:r>
            <a:r>
              <a:rPr kumimoji="1" lang="en-US" altLang="ja-JP" sz="2200" b="1" u="sng" dirty="0">
                <a:solidFill>
                  <a:srgbClr val="FF0000"/>
                </a:solidFill>
                <a:latin typeface="+mn-ea"/>
              </a:rPr>
              <a:t>1</a:t>
            </a:r>
            <a:r>
              <a:rPr kumimoji="1" lang="ja-JP" altLang="en-US" sz="2200" b="1" u="sng" dirty="0">
                <a:solidFill>
                  <a:srgbClr val="FF0000"/>
                </a:solidFill>
                <a:latin typeface="+mn-ea"/>
              </a:rPr>
              <a:t>日から適用）</a:t>
            </a:r>
          </a:p>
        </p:txBody>
      </p:sp>
      <p:sp>
        <p:nvSpPr>
          <p:cNvPr id="12" name="Rectangle 1"/>
          <p:cNvSpPr>
            <a:spLocks noGrp="1"/>
          </p:cNvSpPr>
          <p:nvPr>
            <p:ph type="title"/>
          </p:nvPr>
        </p:nvSpPr>
        <p:spPr>
          <a:xfrm>
            <a:off x="749152" y="138753"/>
            <a:ext cx="8001000" cy="1112838"/>
          </a:xfrm>
        </p:spPr>
        <p:txBody>
          <a:bodyPr>
            <a:normAutofit fontScale="90000"/>
          </a:bodyPr>
          <a:lstStyle/>
          <a:p>
            <a:r>
              <a:rPr lang="ja-JP" altLang="en-US" sz="3400" b="1" dirty="0">
                <a:solidFill>
                  <a:schemeClr val="tx1"/>
                </a:solidFill>
              </a:rPr>
              <a:t>４　その他 留意事項（施設サービス</a:t>
            </a:r>
            <a:r>
              <a:rPr lang="ja-JP" altLang="en-US" sz="3400" b="1" dirty="0">
                <a:solidFill>
                  <a:schemeClr val="bg1"/>
                </a:solidFill>
              </a:rPr>
              <a:t>共通）</a:t>
            </a:r>
            <a:endParaRPr kumimoji="1" lang="ja-JP" sz="3400" b="1" dirty="0">
              <a:solidFill>
                <a:schemeClr val="bg1"/>
              </a:solidFill>
            </a:endParaRPr>
          </a:p>
        </p:txBody>
      </p:sp>
    </p:spTree>
    <p:extLst>
      <p:ext uri="{BB962C8B-B14F-4D97-AF65-F5344CB8AC3E}">
        <p14:creationId xmlns:p14="http://schemas.microsoft.com/office/powerpoint/2010/main" val="3733719875"/>
      </p:ext>
    </p:extLst>
  </p:cSld>
  <p:clrMapOvr>
    <a:masterClrMapping/>
  </p:clrMapOvr>
  <p:transition advTm="63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13</a:t>
            </a:fld>
            <a:endParaRPr kumimoji="1" lang="ja-JP" altLang="en-US" dirty="0"/>
          </a:p>
        </p:txBody>
      </p:sp>
      <p:graphicFrame>
        <p:nvGraphicFramePr>
          <p:cNvPr id="10" name="コンテンツ プレースホルダー 9"/>
          <p:cNvGraphicFramePr>
            <a:graphicFrameLocks noGrp="1"/>
          </p:cNvGraphicFramePr>
          <p:nvPr>
            <p:ph idx="1"/>
            <p:extLst>
              <p:ext uri="{D42A27DB-BD31-4B8C-83A1-F6EECF244321}">
                <p14:modId xmlns:p14="http://schemas.microsoft.com/office/powerpoint/2010/main" val="4105183238"/>
              </p:ext>
            </p:extLst>
          </p:nvPr>
        </p:nvGraphicFramePr>
        <p:xfrm>
          <a:off x="675456" y="742339"/>
          <a:ext cx="8001000" cy="1867541"/>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526421">
                <a:tc>
                  <a:txBody>
                    <a:bodyPr/>
                    <a:lstStyle/>
                    <a:p>
                      <a:pPr>
                        <a:spcBef>
                          <a:spcPts val="600"/>
                        </a:spcBef>
                      </a:pPr>
                      <a:r>
                        <a:rPr kumimoji="1" lang="ja-JP" altLang="en-US" dirty="0">
                          <a:solidFill>
                            <a:schemeClr val="lt1"/>
                          </a:solidFill>
                        </a:rPr>
                        <a:t>② 口腔衛生の管理</a:t>
                      </a:r>
                      <a:endParaRPr kumimoji="1" lang="ja-JP" altLang="en-US" dirty="0">
                        <a:solidFill>
                          <a:schemeClr val="bg1"/>
                        </a:solidFill>
                      </a:endParaRPr>
                    </a:p>
                  </a:txBody>
                  <a:tcPr anchor="ctr"/>
                </a:tc>
                <a:extLst>
                  <a:ext uri="{0D108BD9-81ED-4DB2-BD59-A6C34878D82A}">
                    <a16:rowId xmlns:a16="http://schemas.microsoft.com/office/drawing/2014/main" val="2276792428"/>
                  </a:ext>
                </a:extLst>
              </a:tr>
              <a:tr h="1272907">
                <a:tc>
                  <a:txBody>
                    <a:bodyPr/>
                    <a:lstStyle/>
                    <a:p>
                      <a:pPr marL="0" indent="0">
                        <a:spcBef>
                          <a:spcPts val="600"/>
                        </a:spcBef>
                        <a:spcAft>
                          <a:spcPts val="600"/>
                        </a:spcAft>
                        <a:buNone/>
                      </a:pPr>
                      <a:r>
                        <a:rPr kumimoji="1" lang="ja-JP" altLang="en-US" sz="1800" kern="1200" dirty="0"/>
                        <a:t>　入所者の口腔の健康の保持を図り、自立した日常生活を営むことができるよう、口腔衛生の管理体制を整備し、各入所者の状態に応じた口腔衛生の管理を計画的に行わなければならない</a:t>
                      </a:r>
                      <a:r>
                        <a:rPr kumimoji="1" lang="ja-JP" altLang="en-US" sz="1800" b="1" kern="1200" dirty="0"/>
                        <a:t>。</a:t>
                      </a:r>
                      <a:r>
                        <a:rPr kumimoji="1" lang="ja-JP" altLang="en-US" sz="1800" b="0" u="none" kern="1200" dirty="0">
                          <a:solidFill>
                            <a:schemeClr val="tx1"/>
                          </a:solidFill>
                          <a:latin typeface="+mn-ea"/>
                          <a:ea typeface="+mn-ea"/>
                          <a:cs typeface="+mn-cs"/>
                        </a:rPr>
                        <a:t>         </a:t>
                      </a:r>
                      <a:endParaRPr kumimoji="1" lang="en-US" altLang="ja-JP" sz="1800" b="0" u="none" kern="1200" dirty="0">
                        <a:solidFill>
                          <a:schemeClr val="tx1"/>
                        </a:solidFill>
                        <a:latin typeface="+mn-ea"/>
                        <a:ea typeface="+mn-ea"/>
                        <a:cs typeface="+mn-cs"/>
                      </a:endParaRPr>
                    </a:p>
                    <a:p>
                      <a:pPr marL="0" indent="0">
                        <a:spcBef>
                          <a:spcPts val="600"/>
                        </a:spcBef>
                        <a:spcAft>
                          <a:spcPts val="600"/>
                        </a:spcAft>
                        <a:buNone/>
                      </a:pPr>
                      <a:r>
                        <a:rPr kumimoji="1" lang="ja-JP" altLang="en-US" sz="1800" b="1" u="none" kern="1200" dirty="0">
                          <a:solidFill>
                            <a:srgbClr val="FF0000"/>
                          </a:solidFill>
                          <a:latin typeface="+mn-ea"/>
                          <a:ea typeface="+mn-ea"/>
                          <a:cs typeface="+mn-cs"/>
                        </a:rPr>
                        <a:t>　　　　　　　　　　（令和</a:t>
                      </a:r>
                      <a:r>
                        <a:rPr kumimoji="1" lang="en-US" altLang="ja-JP" sz="1800" b="1" u="none" kern="1200" dirty="0">
                          <a:solidFill>
                            <a:srgbClr val="FF0000"/>
                          </a:solidFill>
                          <a:latin typeface="+mn-ea"/>
                          <a:ea typeface="+mn-ea"/>
                          <a:cs typeface="+mn-cs"/>
                        </a:rPr>
                        <a:t>6</a:t>
                      </a:r>
                      <a:r>
                        <a:rPr kumimoji="1" lang="ja-JP" altLang="en-US" sz="1800" b="1" u="none" kern="1200" dirty="0">
                          <a:solidFill>
                            <a:srgbClr val="FF0000"/>
                          </a:solidFill>
                          <a:latin typeface="+mn-ea"/>
                          <a:ea typeface="+mn-ea"/>
                          <a:cs typeface="+mn-cs"/>
                        </a:rPr>
                        <a:t>年</a:t>
                      </a:r>
                      <a:r>
                        <a:rPr kumimoji="1" lang="en-US" altLang="ja-JP" sz="1800" b="1" u="none" kern="1200" dirty="0">
                          <a:solidFill>
                            <a:srgbClr val="FF0000"/>
                          </a:solidFill>
                          <a:latin typeface="+mn-ea"/>
                          <a:ea typeface="+mn-ea"/>
                          <a:cs typeface="+mn-cs"/>
                        </a:rPr>
                        <a:t>4</a:t>
                      </a:r>
                      <a:r>
                        <a:rPr kumimoji="1" lang="ja-JP" altLang="en-US" sz="1800" b="1" u="none" kern="1200" dirty="0">
                          <a:solidFill>
                            <a:srgbClr val="FF0000"/>
                          </a:solidFill>
                          <a:latin typeface="+mn-ea"/>
                          <a:ea typeface="+mn-ea"/>
                          <a:cs typeface="+mn-cs"/>
                        </a:rPr>
                        <a:t>月</a:t>
                      </a:r>
                      <a:r>
                        <a:rPr kumimoji="1" lang="en-US" altLang="ja-JP" sz="1800" b="1" u="none" kern="1200" dirty="0">
                          <a:solidFill>
                            <a:srgbClr val="FF0000"/>
                          </a:solidFill>
                          <a:latin typeface="+mn-ea"/>
                          <a:ea typeface="+mn-ea"/>
                          <a:cs typeface="+mn-cs"/>
                        </a:rPr>
                        <a:t>1</a:t>
                      </a:r>
                      <a:r>
                        <a:rPr kumimoji="1" lang="ja-JP" altLang="en-US" sz="1800" b="1" u="none" kern="1200" dirty="0">
                          <a:solidFill>
                            <a:srgbClr val="FF0000"/>
                          </a:solidFill>
                          <a:latin typeface="+mn-ea"/>
                          <a:ea typeface="+mn-ea"/>
                          <a:cs typeface="+mn-cs"/>
                        </a:rPr>
                        <a:t>日から義務化）</a:t>
                      </a:r>
                      <a:endParaRPr kumimoji="1" lang="en-US" altLang="ja-JP" sz="1800" b="1" u="none" kern="1200" dirty="0">
                        <a:solidFill>
                          <a:srgbClr val="FF0000"/>
                        </a:solidFill>
                        <a:latin typeface="+mn-ea"/>
                        <a:ea typeface="+mn-ea"/>
                      </a:endParaRPr>
                    </a:p>
                  </a:txBody>
                  <a:tcPr anchor="ctr">
                    <a:solidFill>
                      <a:srgbClr val="DFFF97"/>
                    </a:solidFill>
                  </a:tcPr>
                </a:tc>
                <a:extLst>
                  <a:ext uri="{0D108BD9-81ED-4DB2-BD59-A6C34878D82A}">
                    <a16:rowId xmlns:a16="http://schemas.microsoft.com/office/drawing/2014/main" val="2428180773"/>
                  </a:ext>
                </a:extLst>
              </a:tr>
            </a:tbl>
          </a:graphicData>
        </a:graphic>
      </p:graphicFrame>
      <p:sp>
        <p:nvSpPr>
          <p:cNvPr id="11" name="Rectangle 2"/>
          <p:cNvSpPr txBox="1">
            <a:spLocks/>
          </p:cNvSpPr>
          <p:nvPr/>
        </p:nvSpPr>
        <p:spPr>
          <a:xfrm>
            <a:off x="675456" y="3573016"/>
            <a:ext cx="8001000" cy="2852282"/>
          </a:xfrm>
          <a:prstGeom prst="rect">
            <a:avLst/>
          </a:prstGeom>
          <a:solidFill>
            <a:srgbClr val="FFFF99"/>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1200"/>
              </a:spcAft>
              <a:buNone/>
            </a:pPr>
            <a:r>
              <a:rPr lang="ja-JP" altLang="en-US" sz="1800" b="1" dirty="0">
                <a:solidFill>
                  <a:srgbClr val="FF0000"/>
                </a:solidFill>
              </a:rPr>
              <a:t>● 口腔衛生の管理に係る技術的な助言及び指導</a:t>
            </a:r>
            <a:endParaRPr lang="en-US" altLang="ja-JP" sz="1800" b="1" dirty="0">
              <a:solidFill>
                <a:srgbClr val="FF0000"/>
              </a:solidFill>
            </a:endParaRPr>
          </a:p>
          <a:p>
            <a:pPr marL="0" indent="0">
              <a:spcBef>
                <a:spcPts val="0"/>
              </a:spcBef>
              <a:spcAft>
                <a:spcPts val="0"/>
              </a:spcAft>
              <a:buNone/>
            </a:pPr>
            <a:r>
              <a:rPr lang="ja-JP" altLang="en-US" sz="1800" dirty="0"/>
              <a:t>　施設において、年に</a:t>
            </a:r>
            <a:r>
              <a:rPr lang="en-US" altLang="ja-JP" sz="1800" dirty="0"/>
              <a:t>2</a:t>
            </a:r>
            <a:r>
              <a:rPr lang="ja-JP" altLang="en-US" sz="1800" dirty="0"/>
              <a:t>回以上歯科医師又は歯科医師の指示を受けた歯科衛生士が実施すること。</a:t>
            </a:r>
            <a:endParaRPr lang="en-US" altLang="ja-JP" sz="1800" dirty="0"/>
          </a:p>
          <a:p>
            <a:pPr marL="0" indent="0">
              <a:spcBef>
                <a:spcPts val="0"/>
              </a:spcBef>
              <a:spcAft>
                <a:spcPts val="0"/>
              </a:spcAft>
              <a:buNone/>
            </a:pPr>
            <a:endParaRPr lang="en-US" altLang="ja-JP" sz="1800" dirty="0"/>
          </a:p>
          <a:p>
            <a:pPr marL="0" indent="0">
              <a:spcBef>
                <a:spcPts val="0"/>
              </a:spcBef>
              <a:spcAft>
                <a:spcPts val="1200"/>
              </a:spcAft>
              <a:buNone/>
            </a:pPr>
            <a:r>
              <a:rPr lang="ja-JP" altLang="en-US" sz="1800" b="1" dirty="0">
                <a:solidFill>
                  <a:srgbClr val="FF0000"/>
                </a:solidFill>
              </a:rPr>
              <a:t>● 口腔衛生の管理体制に係る計画の作成</a:t>
            </a:r>
            <a:endParaRPr lang="en-US" altLang="ja-JP" sz="1800" b="1" dirty="0">
              <a:solidFill>
                <a:srgbClr val="FF0000"/>
              </a:solidFill>
            </a:endParaRPr>
          </a:p>
          <a:p>
            <a:pPr marL="0" indent="0">
              <a:spcBef>
                <a:spcPts val="0"/>
              </a:spcBef>
              <a:spcAft>
                <a:spcPts val="0"/>
              </a:spcAft>
              <a:buNone/>
            </a:pPr>
            <a:r>
              <a:rPr lang="ja-JP" altLang="en-US" sz="1800" dirty="0"/>
              <a:t>①助言を行った歯科医師　②歯科医師からの助言の要点　③具体的方策　</a:t>
            </a:r>
            <a:endParaRPr lang="en-US" altLang="ja-JP" sz="1800" dirty="0"/>
          </a:p>
          <a:p>
            <a:pPr marL="0" indent="0">
              <a:spcBef>
                <a:spcPts val="0"/>
              </a:spcBef>
              <a:spcAft>
                <a:spcPts val="0"/>
              </a:spcAft>
              <a:buNone/>
            </a:pPr>
            <a:r>
              <a:rPr lang="ja-JP" altLang="en-US" sz="1800" dirty="0"/>
              <a:t>④当該施設における実施目標　⑤留意事項・特記事項　　等の記載が必要　　</a:t>
            </a:r>
            <a:endParaRPr lang="en-US" altLang="ja-JP" sz="1800" dirty="0"/>
          </a:p>
        </p:txBody>
      </p:sp>
      <p:sp>
        <p:nvSpPr>
          <p:cNvPr id="9" name="下矢印 8"/>
          <p:cNvSpPr/>
          <p:nvPr/>
        </p:nvSpPr>
        <p:spPr>
          <a:xfrm>
            <a:off x="3995936" y="2852936"/>
            <a:ext cx="1368152" cy="504056"/>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807007725"/>
      </p:ext>
    </p:extLst>
  </p:cSld>
  <p:clrMapOvr>
    <a:masterClrMapping/>
  </p:clrMapOvr>
  <p:transition advTm="42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14</a:t>
            </a:fld>
            <a:endParaRPr kumimoji="1" lang="ja-JP" altLang="en-US" dirty="0"/>
          </a:p>
        </p:txBody>
      </p:sp>
      <p:graphicFrame>
        <p:nvGraphicFramePr>
          <p:cNvPr id="10" name="コンテンツ プレースホルダー 9"/>
          <p:cNvGraphicFramePr>
            <a:graphicFrameLocks noGrp="1"/>
          </p:cNvGraphicFramePr>
          <p:nvPr>
            <p:ph idx="1"/>
            <p:extLst>
              <p:ext uri="{D42A27DB-BD31-4B8C-83A1-F6EECF244321}">
                <p14:modId xmlns:p14="http://schemas.microsoft.com/office/powerpoint/2010/main" val="2722702908"/>
              </p:ext>
            </p:extLst>
          </p:nvPr>
        </p:nvGraphicFramePr>
        <p:xfrm>
          <a:off x="675456" y="764704"/>
          <a:ext cx="8001000" cy="2207088"/>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572944">
                <a:tc>
                  <a:txBody>
                    <a:bodyPr/>
                    <a:lstStyle/>
                    <a:p>
                      <a:pPr>
                        <a:spcBef>
                          <a:spcPts val="600"/>
                        </a:spcBef>
                      </a:pPr>
                      <a:r>
                        <a:rPr kumimoji="1" lang="ja-JP" altLang="en-US" dirty="0">
                          <a:solidFill>
                            <a:schemeClr val="lt1"/>
                          </a:solidFill>
                        </a:rPr>
                        <a:t>③</a:t>
                      </a:r>
                      <a:r>
                        <a:rPr kumimoji="1" lang="en-US" altLang="ja-JP" dirty="0">
                          <a:solidFill>
                            <a:schemeClr val="lt1"/>
                          </a:solidFill>
                        </a:rPr>
                        <a:t>-1 </a:t>
                      </a:r>
                      <a:r>
                        <a:rPr kumimoji="1" lang="ja-JP" altLang="en-US" dirty="0">
                          <a:solidFill>
                            <a:schemeClr val="lt1"/>
                          </a:solidFill>
                        </a:rPr>
                        <a:t> 衛生管理等</a:t>
                      </a:r>
                      <a:endParaRPr kumimoji="1" lang="ja-JP" altLang="en-US" dirty="0">
                        <a:solidFill>
                          <a:schemeClr val="bg1"/>
                        </a:solidFill>
                      </a:endParaRPr>
                    </a:p>
                  </a:txBody>
                  <a:tcPr anchor="ctr"/>
                </a:tc>
                <a:extLst>
                  <a:ext uri="{0D108BD9-81ED-4DB2-BD59-A6C34878D82A}">
                    <a16:rowId xmlns:a16="http://schemas.microsoft.com/office/drawing/2014/main" val="2276792428"/>
                  </a:ext>
                </a:extLst>
              </a:tr>
              <a:tr h="1634144">
                <a:tc>
                  <a:txBody>
                    <a:bodyPr/>
                    <a:lstStyle/>
                    <a:p>
                      <a:pPr marL="0" indent="0">
                        <a:spcBef>
                          <a:spcPts val="600"/>
                        </a:spcBef>
                        <a:spcAft>
                          <a:spcPts val="600"/>
                        </a:spcAft>
                        <a:buNone/>
                      </a:pPr>
                      <a:r>
                        <a:rPr kumimoji="1" lang="ja-JP" altLang="en-US" sz="1800" kern="1200" dirty="0"/>
                        <a:t>　施設における感染症及び食中毒の予防及びまん延の防止のための対策を検討する委員会（テレビ電話装置等を活用して行うことができるものとする）をおおむね</a:t>
                      </a:r>
                      <a:r>
                        <a:rPr kumimoji="1" lang="en-US" altLang="ja-JP" sz="1800" kern="1200" dirty="0"/>
                        <a:t>3</a:t>
                      </a:r>
                      <a:r>
                        <a:rPr kumimoji="1" lang="ja-JP" altLang="en-US" sz="1800" kern="1200" dirty="0"/>
                        <a:t>か月に</a:t>
                      </a:r>
                      <a:r>
                        <a:rPr kumimoji="1" lang="en-US" altLang="ja-JP" sz="1800" kern="1200" dirty="0"/>
                        <a:t>1</a:t>
                      </a:r>
                      <a:r>
                        <a:rPr kumimoji="1" lang="ja-JP" altLang="en-US" sz="1800" kern="1200" dirty="0"/>
                        <a:t>回以上開催するとともに、その結果について従業者に周知徹底を図ること。</a:t>
                      </a:r>
                      <a:endParaRPr kumimoji="1" lang="en-US" altLang="ja-JP" sz="1800" kern="1200" dirty="0"/>
                    </a:p>
                    <a:p>
                      <a:pPr marL="0" indent="0">
                        <a:spcBef>
                          <a:spcPts val="600"/>
                        </a:spcBef>
                        <a:spcAft>
                          <a:spcPts val="600"/>
                        </a:spcAft>
                        <a:buNone/>
                      </a:pPr>
                      <a:r>
                        <a:rPr kumimoji="1" lang="ja-JP" altLang="en-US" sz="1800" b="1" u="none" kern="1200" dirty="0">
                          <a:solidFill>
                            <a:srgbClr val="FF0000"/>
                          </a:solidFill>
                          <a:latin typeface="+mn-ea"/>
                          <a:ea typeface="+mn-ea"/>
                          <a:cs typeface="+mn-cs"/>
                        </a:rPr>
                        <a:t>　　　　　　　　　　（令和</a:t>
                      </a:r>
                      <a:r>
                        <a:rPr kumimoji="1" lang="en-US" altLang="ja-JP" sz="1800" b="1" u="none" kern="1200" dirty="0">
                          <a:solidFill>
                            <a:srgbClr val="FF0000"/>
                          </a:solidFill>
                          <a:latin typeface="+mn-ea"/>
                          <a:ea typeface="+mn-ea"/>
                          <a:cs typeface="+mn-cs"/>
                        </a:rPr>
                        <a:t>6</a:t>
                      </a:r>
                      <a:r>
                        <a:rPr kumimoji="1" lang="ja-JP" altLang="en-US" sz="1800" b="1" u="none" kern="1200" dirty="0">
                          <a:solidFill>
                            <a:srgbClr val="FF0000"/>
                          </a:solidFill>
                          <a:latin typeface="+mn-ea"/>
                          <a:ea typeface="+mn-ea"/>
                          <a:cs typeface="+mn-cs"/>
                        </a:rPr>
                        <a:t>年</a:t>
                      </a:r>
                      <a:r>
                        <a:rPr kumimoji="1" lang="en-US" altLang="ja-JP" sz="1800" b="1" u="none" kern="1200" dirty="0">
                          <a:solidFill>
                            <a:srgbClr val="FF0000"/>
                          </a:solidFill>
                          <a:latin typeface="+mn-ea"/>
                          <a:ea typeface="+mn-ea"/>
                          <a:cs typeface="+mn-cs"/>
                        </a:rPr>
                        <a:t>4</a:t>
                      </a:r>
                      <a:r>
                        <a:rPr kumimoji="1" lang="ja-JP" altLang="en-US" sz="1800" b="1" u="none" kern="1200" dirty="0">
                          <a:solidFill>
                            <a:srgbClr val="FF0000"/>
                          </a:solidFill>
                          <a:latin typeface="+mn-ea"/>
                          <a:ea typeface="+mn-ea"/>
                          <a:cs typeface="+mn-cs"/>
                        </a:rPr>
                        <a:t>月</a:t>
                      </a:r>
                      <a:r>
                        <a:rPr kumimoji="1" lang="en-US" altLang="ja-JP" sz="1800" b="1" u="none" kern="1200" dirty="0">
                          <a:solidFill>
                            <a:srgbClr val="FF0000"/>
                          </a:solidFill>
                          <a:latin typeface="+mn-ea"/>
                          <a:ea typeface="+mn-ea"/>
                          <a:cs typeface="+mn-cs"/>
                        </a:rPr>
                        <a:t>1</a:t>
                      </a:r>
                      <a:r>
                        <a:rPr kumimoji="1" lang="ja-JP" altLang="en-US" sz="1800" b="1" u="none" kern="1200" dirty="0">
                          <a:solidFill>
                            <a:srgbClr val="FF0000"/>
                          </a:solidFill>
                          <a:latin typeface="+mn-ea"/>
                          <a:ea typeface="+mn-ea"/>
                          <a:cs typeface="+mn-cs"/>
                        </a:rPr>
                        <a:t>日から義務化）</a:t>
                      </a:r>
                      <a:endParaRPr kumimoji="1" lang="en-US" altLang="ja-JP" sz="1800" b="1" u="none" kern="1200" dirty="0">
                        <a:solidFill>
                          <a:srgbClr val="FF0000"/>
                        </a:solidFill>
                        <a:latin typeface="+mn-ea"/>
                        <a:ea typeface="+mn-ea"/>
                      </a:endParaRPr>
                    </a:p>
                  </a:txBody>
                  <a:tcPr anchor="ctr">
                    <a:solidFill>
                      <a:srgbClr val="DFFF97"/>
                    </a:solidFill>
                  </a:tcPr>
                </a:tc>
                <a:extLst>
                  <a:ext uri="{0D108BD9-81ED-4DB2-BD59-A6C34878D82A}">
                    <a16:rowId xmlns:a16="http://schemas.microsoft.com/office/drawing/2014/main" val="2428180773"/>
                  </a:ext>
                </a:extLst>
              </a:tr>
            </a:tbl>
          </a:graphicData>
        </a:graphic>
      </p:graphicFrame>
      <p:sp>
        <p:nvSpPr>
          <p:cNvPr id="11" name="Rectangle 2"/>
          <p:cNvSpPr txBox="1">
            <a:spLocks/>
          </p:cNvSpPr>
          <p:nvPr/>
        </p:nvSpPr>
        <p:spPr>
          <a:xfrm>
            <a:off x="683568" y="4005064"/>
            <a:ext cx="8001000" cy="2296293"/>
          </a:xfrm>
          <a:prstGeom prst="rect">
            <a:avLst/>
          </a:prstGeom>
          <a:solidFill>
            <a:srgbClr val="FFFF99"/>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1200"/>
              </a:spcBef>
              <a:spcAft>
                <a:spcPts val="1200"/>
              </a:spcAft>
              <a:buNone/>
            </a:pPr>
            <a:r>
              <a:rPr lang="ja-JP" altLang="en-US" sz="1800" b="1" dirty="0">
                <a:solidFill>
                  <a:srgbClr val="FF0000"/>
                </a:solidFill>
              </a:rPr>
              <a:t>● 委員会の構成員は幅広い職種で</a:t>
            </a:r>
            <a:endParaRPr lang="en-US" altLang="ja-JP" sz="1800" b="1" dirty="0">
              <a:solidFill>
                <a:srgbClr val="FF0000"/>
              </a:solidFill>
            </a:endParaRPr>
          </a:p>
          <a:p>
            <a:pPr marL="0" indent="0">
              <a:spcBef>
                <a:spcPts val="0"/>
              </a:spcBef>
              <a:spcAft>
                <a:spcPts val="0"/>
              </a:spcAft>
              <a:buNone/>
            </a:pPr>
            <a:r>
              <a:rPr lang="ja-JP" altLang="en-US" sz="1800" dirty="0"/>
              <a:t>例：施設長</a:t>
            </a:r>
            <a:r>
              <a:rPr lang="en-US" altLang="ja-JP" sz="1800" dirty="0"/>
              <a:t>(</a:t>
            </a:r>
            <a:r>
              <a:rPr lang="ja-JP" altLang="en-US" sz="1800" dirty="0"/>
              <a:t>管理者</a:t>
            </a:r>
            <a:r>
              <a:rPr lang="en-US" altLang="ja-JP" sz="1800" dirty="0"/>
              <a:t>)</a:t>
            </a:r>
            <a:r>
              <a:rPr lang="ja-JP" altLang="en-US" sz="1800" dirty="0" err="1"/>
              <a:t>、</a:t>
            </a:r>
            <a:r>
              <a:rPr lang="ja-JP" altLang="en-US" sz="1800" dirty="0"/>
              <a:t>事務長、医師、看護職員、介護職員、栄養士又は管理　</a:t>
            </a:r>
            <a:endParaRPr lang="en-US" altLang="ja-JP" sz="1800" dirty="0"/>
          </a:p>
          <a:p>
            <a:pPr marL="0" indent="0">
              <a:spcBef>
                <a:spcPts val="0"/>
              </a:spcBef>
              <a:spcAft>
                <a:spcPts val="0"/>
              </a:spcAft>
              <a:buNone/>
            </a:pPr>
            <a:r>
              <a:rPr lang="ja-JP" altLang="en-US" sz="1800" dirty="0"/>
              <a:t>　　栄養士、</a:t>
            </a:r>
            <a:r>
              <a:rPr lang="ja-JP" altLang="en-US" sz="1800"/>
              <a:t>生活相談員　等</a:t>
            </a:r>
            <a:endParaRPr lang="en-US" altLang="ja-JP" sz="1800" dirty="0"/>
          </a:p>
          <a:p>
            <a:pPr marL="0" indent="0">
              <a:spcBef>
                <a:spcPts val="0"/>
              </a:spcBef>
              <a:spcAft>
                <a:spcPts val="0"/>
              </a:spcAft>
              <a:buNone/>
            </a:pPr>
            <a:endParaRPr lang="en-US" altLang="ja-JP" sz="1800" dirty="0"/>
          </a:p>
          <a:p>
            <a:pPr marL="0" indent="0">
              <a:spcBef>
                <a:spcPts val="0"/>
              </a:spcBef>
              <a:spcAft>
                <a:spcPts val="1200"/>
              </a:spcAft>
              <a:buNone/>
            </a:pPr>
            <a:r>
              <a:rPr lang="en-US" altLang="ja-JP" sz="1800" b="1" dirty="0">
                <a:solidFill>
                  <a:srgbClr val="C00000"/>
                </a:solidFill>
              </a:rPr>
              <a:t>※</a:t>
            </a:r>
            <a:r>
              <a:rPr lang="ja-JP" altLang="en-US" sz="1800" b="1" dirty="0">
                <a:solidFill>
                  <a:srgbClr val="C00000"/>
                </a:solidFill>
              </a:rPr>
              <a:t> 構成メンバーの責務及び役割分担を明確にすること</a:t>
            </a:r>
            <a:endParaRPr lang="en-US" altLang="ja-JP" sz="1800" b="1" dirty="0">
              <a:solidFill>
                <a:srgbClr val="C00000"/>
              </a:solidFill>
            </a:endParaRPr>
          </a:p>
          <a:p>
            <a:pPr marL="0" indent="0">
              <a:spcBef>
                <a:spcPts val="0"/>
              </a:spcBef>
              <a:spcAft>
                <a:spcPts val="1200"/>
              </a:spcAft>
              <a:buNone/>
            </a:pPr>
            <a:r>
              <a:rPr lang="en-US" altLang="ja-JP" sz="1800" b="1" dirty="0">
                <a:solidFill>
                  <a:srgbClr val="C00000"/>
                </a:solidFill>
                <a:latin typeface="+mn-ea"/>
              </a:rPr>
              <a:t>※ </a:t>
            </a:r>
            <a:r>
              <a:rPr lang="ja-JP" altLang="en-US" sz="1800" b="1" dirty="0">
                <a:solidFill>
                  <a:srgbClr val="C00000"/>
                </a:solidFill>
                <a:latin typeface="+mn-ea"/>
              </a:rPr>
              <a:t>専任の感染対策を担当する者を決めておくこと</a:t>
            </a:r>
            <a:r>
              <a:rPr lang="ja-JP" altLang="en-US" sz="1800" dirty="0"/>
              <a:t>　</a:t>
            </a:r>
            <a:endParaRPr lang="en-US" altLang="ja-JP" sz="1800" dirty="0"/>
          </a:p>
        </p:txBody>
      </p:sp>
      <p:sp>
        <p:nvSpPr>
          <p:cNvPr id="9" name="下矢印 8"/>
          <p:cNvSpPr/>
          <p:nvPr/>
        </p:nvSpPr>
        <p:spPr>
          <a:xfrm>
            <a:off x="3995936" y="3212976"/>
            <a:ext cx="1368152" cy="504056"/>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533710725"/>
      </p:ext>
    </p:extLst>
  </p:cSld>
  <p:clrMapOvr>
    <a:masterClrMapping/>
  </p:clrMapOvr>
  <p:transition advTm="36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15</a:t>
            </a:fld>
            <a:endParaRPr kumimoji="1" lang="ja-JP" altLang="en-US" dirty="0"/>
          </a:p>
        </p:txBody>
      </p:sp>
      <p:graphicFrame>
        <p:nvGraphicFramePr>
          <p:cNvPr id="10" name="コンテンツ プレースホルダー 9"/>
          <p:cNvGraphicFramePr>
            <a:graphicFrameLocks noGrp="1"/>
          </p:cNvGraphicFramePr>
          <p:nvPr>
            <p:ph idx="1"/>
            <p:extLst>
              <p:ext uri="{D42A27DB-BD31-4B8C-83A1-F6EECF244321}">
                <p14:modId xmlns:p14="http://schemas.microsoft.com/office/powerpoint/2010/main" val="2948606603"/>
              </p:ext>
            </p:extLst>
          </p:nvPr>
        </p:nvGraphicFramePr>
        <p:xfrm>
          <a:off x="675456" y="742339"/>
          <a:ext cx="8001000" cy="1606541"/>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470018">
                <a:tc>
                  <a:txBody>
                    <a:bodyPr/>
                    <a:lstStyle/>
                    <a:p>
                      <a:pPr>
                        <a:spcBef>
                          <a:spcPts val="600"/>
                        </a:spcBef>
                      </a:pPr>
                      <a:r>
                        <a:rPr kumimoji="1" lang="ja-JP" altLang="en-US" dirty="0">
                          <a:solidFill>
                            <a:schemeClr val="lt1"/>
                          </a:solidFill>
                        </a:rPr>
                        <a:t>③</a:t>
                      </a:r>
                      <a:r>
                        <a:rPr kumimoji="1" lang="en-US" altLang="ja-JP" dirty="0">
                          <a:solidFill>
                            <a:schemeClr val="lt1"/>
                          </a:solidFill>
                        </a:rPr>
                        <a:t>-2 </a:t>
                      </a:r>
                      <a:r>
                        <a:rPr kumimoji="1" lang="ja-JP" altLang="en-US" dirty="0">
                          <a:solidFill>
                            <a:schemeClr val="lt1"/>
                          </a:solidFill>
                        </a:rPr>
                        <a:t> 衛生管理等</a:t>
                      </a:r>
                      <a:endParaRPr kumimoji="1" lang="ja-JP" altLang="en-US" dirty="0">
                        <a:solidFill>
                          <a:schemeClr val="bg1"/>
                        </a:solidFill>
                      </a:endParaRPr>
                    </a:p>
                  </a:txBody>
                  <a:tcPr anchor="ctr"/>
                </a:tc>
                <a:extLst>
                  <a:ext uri="{0D108BD9-81ED-4DB2-BD59-A6C34878D82A}">
                    <a16:rowId xmlns:a16="http://schemas.microsoft.com/office/drawing/2014/main" val="2276792428"/>
                  </a:ext>
                </a:extLst>
              </a:tr>
              <a:tr h="1136523">
                <a:tc>
                  <a:txBody>
                    <a:bodyPr/>
                    <a:lstStyle/>
                    <a:p>
                      <a:pPr marL="0" indent="0">
                        <a:spcBef>
                          <a:spcPts val="600"/>
                        </a:spcBef>
                        <a:spcAft>
                          <a:spcPts val="600"/>
                        </a:spcAft>
                        <a:buNone/>
                      </a:pPr>
                      <a:r>
                        <a:rPr kumimoji="1" lang="ja-JP" altLang="en-US" sz="1800" kern="1200" dirty="0"/>
                        <a:t>　施設における感染症及び食中毒の予防及びまん延の防止のための指針を整備すること。</a:t>
                      </a:r>
                      <a:endParaRPr kumimoji="1" lang="en-US" altLang="ja-JP" sz="1800" kern="1200" dirty="0"/>
                    </a:p>
                  </a:txBody>
                  <a:tcPr anchor="ctr">
                    <a:solidFill>
                      <a:srgbClr val="DFFF97"/>
                    </a:solidFill>
                  </a:tcPr>
                </a:tc>
                <a:extLst>
                  <a:ext uri="{0D108BD9-81ED-4DB2-BD59-A6C34878D82A}">
                    <a16:rowId xmlns:a16="http://schemas.microsoft.com/office/drawing/2014/main" val="2428180773"/>
                  </a:ext>
                </a:extLst>
              </a:tr>
            </a:tbl>
          </a:graphicData>
        </a:graphic>
      </p:graphicFrame>
      <p:sp>
        <p:nvSpPr>
          <p:cNvPr id="11" name="Rectangle 2"/>
          <p:cNvSpPr txBox="1">
            <a:spLocks/>
          </p:cNvSpPr>
          <p:nvPr/>
        </p:nvSpPr>
        <p:spPr>
          <a:xfrm>
            <a:off x="675456" y="3573016"/>
            <a:ext cx="8001000" cy="2784069"/>
          </a:xfrm>
          <a:prstGeom prst="rect">
            <a:avLst/>
          </a:prstGeom>
          <a:solidFill>
            <a:srgbClr val="FFFF99"/>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1200"/>
              </a:spcBef>
              <a:spcAft>
                <a:spcPts val="1200"/>
              </a:spcAft>
              <a:buNone/>
            </a:pPr>
            <a:r>
              <a:rPr lang="ja-JP" altLang="en-US" sz="1800" b="1" dirty="0">
                <a:solidFill>
                  <a:srgbClr val="FF0000"/>
                </a:solidFill>
              </a:rPr>
              <a:t>● 平常時の対策</a:t>
            </a:r>
            <a:endParaRPr lang="en-US" altLang="ja-JP" sz="1800" b="1" dirty="0">
              <a:solidFill>
                <a:srgbClr val="FF0000"/>
              </a:solidFill>
            </a:endParaRPr>
          </a:p>
          <a:p>
            <a:pPr marL="0" indent="0">
              <a:spcBef>
                <a:spcPts val="0"/>
              </a:spcBef>
              <a:spcAft>
                <a:spcPts val="0"/>
              </a:spcAft>
              <a:buNone/>
            </a:pPr>
            <a:r>
              <a:rPr lang="ja-JP" altLang="en-US" sz="1800" b="1" dirty="0">
                <a:solidFill>
                  <a:srgbClr val="FF0000"/>
                </a:solidFill>
              </a:rPr>
              <a:t>　</a:t>
            </a:r>
            <a:r>
              <a:rPr lang="ja-JP" altLang="en-US" sz="1800" dirty="0"/>
              <a:t>施設内の衛生管理、日常のケアにかかる感染対策等</a:t>
            </a:r>
            <a:endParaRPr lang="en-US" altLang="ja-JP" sz="1800" dirty="0"/>
          </a:p>
          <a:p>
            <a:pPr marL="0" indent="0">
              <a:spcBef>
                <a:spcPts val="0"/>
              </a:spcBef>
              <a:spcAft>
                <a:spcPts val="0"/>
              </a:spcAft>
              <a:buNone/>
            </a:pPr>
            <a:endParaRPr lang="en-US" altLang="ja-JP" sz="1800" dirty="0"/>
          </a:p>
          <a:p>
            <a:pPr marL="0" indent="0">
              <a:spcBef>
                <a:spcPts val="0"/>
              </a:spcBef>
              <a:spcAft>
                <a:spcPts val="1200"/>
              </a:spcAft>
              <a:buNone/>
            </a:pPr>
            <a:r>
              <a:rPr lang="ja-JP" altLang="en-US" sz="1800" b="1" dirty="0">
                <a:solidFill>
                  <a:srgbClr val="FF0000"/>
                </a:solidFill>
              </a:rPr>
              <a:t>● 発生時の対応</a:t>
            </a:r>
            <a:endParaRPr lang="en-US" altLang="ja-JP" sz="1800" b="1" dirty="0">
              <a:solidFill>
                <a:srgbClr val="FF0000"/>
              </a:solidFill>
            </a:endParaRPr>
          </a:p>
          <a:p>
            <a:pPr marL="0" indent="0">
              <a:spcBef>
                <a:spcPts val="0"/>
              </a:spcBef>
              <a:spcAft>
                <a:spcPts val="1200"/>
              </a:spcAft>
              <a:buNone/>
            </a:pPr>
            <a:r>
              <a:rPr lang="ja-JP" altLang="en-US" sz="1800" b="1" dirty="0">
                <a:solidFill>
                  <a:srgbClr val="FF0000"/>
                </a:solidFill>
              </a:rPr>
              <a:t>　</a:t>
            </a:r>
            <a:r>
              <a:rPr lang="ja-JP" altLang="en-US" sz="1800" dirty="0"/>
              <a:t>発生状況の把握、感染拡大の防止、関係機関との連携、行政への報告等</a:t>
            </a:r>
            <a:endParaRPr lang="en-US" altLang="ja-JP" sz="1800" dirty="0"/>
          </a:p>
          <a:p>
            <a:pPr marL="0" indent="0">
              <a:spcBef>
                <a:spcPts val="1200"/>
              </a:spcBef>
              <a:spcAft>
                <a:spcPts val="0"/>
              </a:spcAft>
              <a:buNone/>
            </a:pPr>
            <a:r>
              <a:rPr lang="ja-JP" altLang="en-US" sz="1800" dirty="0">
                <a:solidFill>
                  <a:schemeClr val="accent5">
                    <a:lumMod val="75000"/>
                  </a:schemeClr>
                </a:solidFill>
                <a:latin typeface="+mn-ea"/>
              </a:rPr>
              <a:t>参考：厚生労働省</a:t>
            </a:r>
            <a:r>
              <a:rPr lang="en-US" altLang="ja-JP" sz="1800" dirty="0">
                <a:solidFill>
                  <a:schemeClr val="accent5">
                    <a:lumMod val="75000"/>
                  </a:schemeClr>
                </a:solidFill>
                <a:latin typeface="+mn-ea"/>
              </a:rPr>
              <a:t>HP</a:t>
            </a:r>
          </a:p>
          <a:p>
            <a:pPr marL="0" indent="0">
              <a:lnSpc>
                <a:spcPct val="110000"/>
              </a:lnSpc>
              <a:spcBef>
                <a:spcPts val="0"/>
              </a:spcBef>
              <a:spcAft>
                <a:spcPts val="0"/>
              </a:spcAft>
              <a:buNone/>
            </a:pPr>
            <a:r>
              <a:rPr lang="ja-JP" altLang="en-US" sz="1800" dirty="0">
                <a:solidFill>
                  <a:schemeClr val="accent5">
                    <a:lumMod val="75000"/>
                  </a:schemeClr>
                </a:solidFill>
                <a:latin typeface="+mn-ea"/>
              </a:rPr>
              <a:t>　「介護現場における感染対策の手引き」</a:t>
            </a:r>
            <a:endParaRPr lang="en-US" altLang="ja-JP" sz="1800" dirty="0"/>
          </a:p>
        </p:txBody>
      </p:sp>
      <p:sp>
        <p:nvSpPr>
          <p:cNvPr id="9" name="下矢印 8"/>
          <p:cNvSpPr/>
          <p:nvPr/>
        </p:nvSpPr>
        <p:spPr>
          <a:xfrm>
            <a:off x="3995936" y="2708920"/>
            <a:ext cx="1368152" cy="504056"/>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059150181"/>
      </p:ext>
    </p:extLst>
  </p:cSld>
  <p:clrMapOvr>
    <a:masterClrMapping/>
  </p:clrMapOvr>
  <p:transition advTm="36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16</a:t>
            </a:fld>
            <a:endParaRPr kumimoji="1" lang="ja-JP" altLang="en-US" dirty="0"/>
          </a:p>
        </p:txBody>
      </p:sp>
      <p:graphicFrame>
        <p:nvGraphicFramePr>
          <p:cNvPr id="10" name="コンテンツ プレースホルダー 9"/>
          <p:cNvGraphicFramePr>
            <a:graphicFrameLocks noGrp="1"/>
          </p:cNvGraphicFramePr>
          <p:nvPr>
            <p:ph idx="1"/>
            <p:extLst>
              <p:ext uri="{D42A27DB-BD31-4B8C-83A1-F6EECF244321}">
                <p14:modId xmlns:p14="http://schemas.microsoft.com/office/powerpoint/2010/main" val="997054281"/>
              </p:ext>
            </p:extLst>
          </p:nvPr>
        </p:nvGraphicFramePr>
        <p:xfrm>
          <a:off x="675456" y="742339"/>
          <a:ext cx="8001000" cy="1782050"/>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440930">
                <a:tc>
                  <a:txBody>
                    <a:bodyPr/>
                    <a:lstStyle/>
                    <a:p>
                      <a:pPr>
                        <a:spcBef>
                          <a:spcPts val="600"/>
                        </a:spcBef>
                      </a:pPr>
                      <a:r>
                        <a:rPr kumimoji="1" lang="ja-JP" altLang="en-US" dirty="0">
                          <a:solidFill>
                            <a:schemeClr val="lt1"/>
                          </a:solidFill>
                        </a:rPr>
                        <a:t>③</a:t>
                      </a:r>
                      <a:r>
                        <a:rPr kumimoji="1" lang="en-US" altLang="ja-JP" dirty="0">
                          <a:solidFill>
                            <a:schemeClr val="lt1"/>
                          </a:solidFill>
                        </a:rPr>
                        <a:t>-3 </a:t>
                      </a:r>
                      <a:r>
                        <a:rPr kumimoji="1" lang="ja-JP" altLang="en-US" dirty="0">
                          <a:solidFill>
                            <a:schemeClr val="lt1"/>
                          </a:solidFill>
                        </a:rPr>
                        <a:t> 衛生管理等</a:t>
                      </a:r>
                      <a:endParaRPr kumimoji="1" lang="ja-JP" altLang="en-US" dirty="0">
                        <a:solidFill>
                          <a:schemeClr val="bg1"/>
                        </a:solidFill>
                      </a:endParaRPr>
                    </a:p>
                  </a:txBody>
                  <a:tcPr anchor="ctr"/>
                </a:tc>
                <a:extLst>
                  <a:ext uri="{0D108BD9-81ED-4DB2-BD59-A6C34878D82A}">
                    <a16:rowId xmlns:a16="http://schemas.microsoft.com/office/drawing/2014/main" val="2276792428"/>
                  </a:ext>
                </a:extLst>
              </a:tr>
              <a:tr h="1309627">
                <a:tc>
                  <a:txBody>
                    <a:bodyPr/>
                    <a:lstStyle/>
                    <a:p>
                      <a:pPr marL="0" indent="0">
                        <a:spcBef>
                          <a:spcPts val="600"/>
                        </a:spcBef>
                        <a:spcAft>
                          <a:spcPts val="600"/>
                        </a:spcAft>
                        <a:buNone/>
                      </a:pPr>
                      <a:r>
                        <a:rPr kumimoji="1" lang="ja-JP" altLang="en-US" sz="1800" kern="1200" dirty="0"/>
                        <a:t>　施設において、従業者に対し、感染症及び食中毒の予防及びまん延の防止のための研修並びに感染症の予防及びまん延の防止のための訓練を定期的に実施すること</a:t>
                      </a:r>
                      <a:r>
                        <a:rPr kumimoji="1" lang="ja-JP" altLang="en-US" sz="1800" b="1" kern="1200" dirty="0"/>
                        <a:t>。</a:t>
                      </a:r>
                      <a:r>
                        <a:rPr kumimoji="1" lang="ja-JP" altLang="en-US" sz="1800" b="0" u="none" kern="1200" dirty="0">
                          <a:solidFill>
                            <a:schemeClr val="tx1"/>
                          </a:solidFill>
                          <a:latin typeface="+mn-ea"/>
                          <a:ea typeface="+mn-ea"/>
                          <a:cs typeface="+mn-cs"/>
                        </a:rPr>
                        <a:t>         </a:t>
                      </a:r>
                      <a:endParaRPr kumimoji="1" lang="en-US" altLang="ja-JP" sz="1800" b="0" u="none" kern="1200" dirty="0">
                        <a:solidFill>
                          <a:schemeClr val="tx1"/>
                        </a:solidFill>
                        <a:latin typeface="+mn-ea"/>
                        <a:ea typeface="+mn-ea"/>
                        <a:cs typeface="+mn-cs"/>
                      </a:endParaRPr>
                    </a:p>
                    <a:p>
                      <a:pPr marL="0" indent="0">
                        <a:spcBef>
                          <a:spcPts val="600"/>
                        </a:spcBef>
                        <a:spcAft>
                          <a:spcPts val="600"/>
                        </a:spcAft>
                        <a:buNone/>
                      </a:pPr>
                      <a:r>
                        <a:rPr kumimoji="1" lang="ja-JP" altLang="en-US" sz="1800" b="0" u="none" kern="1200" dirty="0">
                          <a:solidFill>
                            <a:schemeClr val="tx1"/>
                          </a:solidFill>
                          <a:latin typeface="+mn-ea"/>
                          <a:ea typeface="+mn-ea"/>
                          <a:cs typeface="+mn-cs"/>
                        </a:rPr>
                        <a:t>　　　　　</a:t>
                      </a:r>
                      <a:endParaRPr kumimoji="1" lang="en-US" altLang="ja-JP" sz="1800" b="1" u="none" kern="1200" dirty="0">
                        <a:solidFill>
                          <a:srgbClr val="FF0000"/>
                        </a:solidFill>
                        <a:latin typeface="+mn-ea"/>
                        <a:ea typeface="+mn-ea"/>
                      </a:endParaRPr>
                    </a:p>
                  </a:txBody>
                  <a:tcPr anchor="ctr">
                    <a:solidFill>
                      <a:srgbClr val="DFFF97"/>
                    </a:solidFill>
                  </a:tcPr>
                </a:tc>
                <a:extLst>
                  <a:ext uri="{0D108BD9-81ED-4DB2-BD59-A6C34878D82A}">
                    <a16:rowId xmlns:a16="http://schemas.microsoft.com/office/drawing/2014/main" val="2428180773"/>
                  </a:ext>
                </a:extLst>
              </a:tr>
            </a:tbl>
          </a:graphicData>
        </a:graphic>
      </p:graphicFrame>
      <p:sp>
        <p:nvSpPr>
          <p:cNvPr id="11" name="Rectangle 2"/>
          <p:cNvSpPr txBox="1">
            <a:spLocks/>
          </p:cNvSpPr>
          <p:nvPr/>
        </p:nvSpPr>
        <p:spPr>
          <a:xfrm>
            <a:off x="675456" y="2996952"/>
            <a:ext cx="8001000" cy="1482248"/>
          </a:xfrm>
          <a:prstGeom prst="rect">
            <a:avLst/>
          </a:prstGeom>
          <a:solidFill>
            <a:srgbClr val="FFFF99"/>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1200"/>
              </a:spcBef>
              <a:buNone/>
            </a:pPr>
            <a:r>
              <a:rPr lang="ja-JP" altLang="en-US" sz="1800" b="1" dirty="0">
                <a:solidFill>
                  <a:srgbClr val="FF0000"/>
                </a:solidFill>
              </a:rPr>
              <a:t>● 定期的な教育の開催</a:t>
            </a:r>
            <a:endParaRPr lang="en-US" altLang="ja-JP" sz="1800" b="1" dirty="0">
              <a:solidFill>
                <a:srgbClr val="FF0000"/>
              </a:solidFill>
            </a:endParaRPr>
          </a:p>
          <a:p>
            <a:pPr marL="0" indent="0">
              <a:spcAft>
                <a:spcPts val="1200"/>
              </a:spcAft>
              <a:buNone/>
            </a:pPr>
            <a:r>
              <a:rPr lang="ja-JP" altLang="en-US" sz="1800" b="1" dirty="0">
                <a:solidFill>
                  <a:srgbClr val="FF0000"/>
                </a:solidFill>
              </a:rPr>
              <a:t>　</a:t>
            </a:r>
            <a:r>
              <a:rPr lang="ja-JP" altLang="en-US" sz="1800" dirty="0"/>
              <a:t>指針に基づいた研修プログラムを作成し、定期的な教育（年</a:t>
            </a:r>
            <a:r>
              <a:rPr lang="en-US" altLang="ja-JP" sz="1800" dirty="0"/>
              <a:t>2</a:t>
            </a:r>
            <a:r>
              <a:rPr lang="ja-JP" altLang="en-US" sz="1800" dirty="0"/>
              <a:t>回以上）を開催するとともに、新規採用時には必ず感染対策研修を実施</a:t>
            </a:r>
            <a:endParaRPr lang="en-US" altLang="ja-JP" sz="1800" dirty="0"/>
          </a:p>
          <a:p>
            <a:pPr marL="0" indent="0">
              <a:spcBef>
                <a:spcPts val="0"/>
              </a:spcBef>
              <a:spcAft>
                <a:spcPts val="1200"/>
              </a:spcAft>
              <a:buNone/>
            </a:pPr>
            <a:r>
              <a:rPr lang="en-US" altLang="ja-JP" sz="1800" b="1" dirty="0">
                <a:solidFill>
                  <a:srgbClr val="C00000"/>
                </a:solidFill>
              </a:rPr>
              <a:t>※</a:t>
            </a:r>
            <a:r>
              <a:rPr lang="ja-JP" altLang="en-US" sz="1800" b="1" dirty="0">
                <a:solidFill>
                  <a:srgbClr val="C00000"/>
                </a:solidFill>
              </a:rPr>
              <a:t> </a:t>
            </a:r>
            <a:r>
              <a:rPr lang="ja-JP" altLang="en-US" sz="1800" b="1" dirty="0">
                <a:solidFill>
                  <a:srgbClr val="C00000"/>
                </a:solidFill>
                <a:latin typeface="+mn-ea"/>
              </a:rPr>
              <a:t>研修の実施内容を記録すること。</a:t>
            </a:r>
            <a:r>
              <a:rPr lang="ja-JP" altLang="en-US" sz="1800" dirty="0"/>
              <a:t>　</a:t>
            </a:r>
            <a:endParaRPr lang="en-US" altLang="ja-JP" sz="1800" dirty="0"/>
          </a:p>
        </p:txBody>
      </p:sp>
      <p:sp>
        <p:nvSpPr>
          <p:cNvPr id="9" name="下矢印 8"/>
          <p:cNvSpPr/>
          <p:nvPr/>
        </p:nvSpPr>
        <p:spPr>
          <a:xfrm>
            <a:off x="3995936" y="2584980"/>
            <a:ext cx="1368152" cy="339964"/>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7" name="コンテンツ プレースホルダー 9"/>
          <p:cNvGraphicFramePr>
            <a:graphicFrameLocks/>
          </p:cNvGraphicFramePr>
          <p:nvPr>
            <p:extLst>
              <p:ext uri="{D42A27DB-BD31-4B8C-83A1-F6EECF244321}">
                <p14:modId xmlns:p14="http://schemas.microsoft.com/office/powerpoint/2010/main" val="2494716215"/>
              </p:ext>
            </p:extLst>
          </p:nvPr>
        </p:nvGraphicFramePr>
        <p:xfrm>
          <a:off x="675456" y="4814080"/>
          <a:ext cx="8001000" cy="1855280"/>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526421">
                <a:tc>
                  <a:txBody>
                    <a:bodyPr/>
                    <a:lstStyle/>
                    <a:p>
                      <a:pPr>
                        <a:spcBef>
                          <a:spcPts val="600"/>
                        </a:spcBef>
                      </a:pPr>
                      <a:r>
                        <a:rPr kumimoji="1" lang="ja-JP" altLang="en-US" dirty="0">
                          <a:solidFill>
                            <a:schemeClr val="lt1"/>
                          </a:solidFill>
                        </a:rPr>
                        <a:t>③</a:t>
                      </a:r>
                      <a:r>
                        <a:rPr kumimoji="1" lang="en-US" altLang="ja-JP" dirty="0">
                          <a:solidFill>
                            <a:schemeClr val="lt1"/>
                          </a:solidFill>
                        </a:rPr>
                        <a:t>-4 </a:t>
                      </a:r>
                      <a:r>
                        <a:rPr kumimoji="1" lang="ja-JP" altLang="en-US" dirty="0">
                          <a:solidFill>
                            <a:schemeClr val="lt1"/>
                          </a:solidFill>
                        </a:rPr>
                        <a:t> 衛生管理等</a:t>
                      </a:r>
                      <a:endParaRPr kumimoji="1" lang="ja-JP" altLang="en-US" dirty="0">
                        <a:solidFill>
                          <a:schemeClr val="bg1"/>
                        </a:solidFill>
                      </a:endParaRPr>
                    </a:p>
                  </a:txBody>
                  <a:tcPr anchor="ctr"/>
                </a:tc>
                <a:extLst>
                  <a:ext uri="{0D108BD9-81ED-4DB2-BD59-A6C34878D82A}">
                    <a16:rowId xmlns:a16="http://schemas.microsoft.com/office/drawing/2014/main" val="2276792428"/>
                  </a:ext>
                </a:extLst>
              </a:tr>
              <a:tr h="1328859">
                <a:tc>
                  <a:txBody>
                    <a:bodyPr/>
                    <a:lstStyle/>
                    <a:p>
                      <a:pPr marL="0" indent="0">
                        <a:spcBef>
                          <a:spcPts val="600"/>
                        </a:spcBef>
                        <a:spcAft>
                          <a:spcPts val="600"/>
                        </a:spcAft>
                        <a:buNone/>
                      </a:pPr>
                      <a:r>
                        <a:rPr kumimoji="1" lang="ja-JP" altLang="en-US" sz="1800" kern="1200" dirty="0"/>
                        <a:t>　先ほど示した③</a:t>
                      </a:r>
                      <a:r>
                        <a:rPr kumimoji="1" lang="en-US" altLang="ja-JP" sz="1800" kern="1200" dirty="0"/>
                        <a:t>-1</a:t>
                      </a:r>
                      <a:r>
                        <a:rPr kumimoji="1" lang="ja-JP" altLang="en-US" sz="1800" kern="1200" dirty="0"/>
                        <a:t>～③</a:t>
                      </a:r>
                      <a:r>
                        <a:rPr kumimoji="1" lang="en-US" altLang="ja-JP" sz="1800" kern="1200" dirty="0"/>
                        <a:t>-3</a:t>
                      </a:r>
                      <a:r>
                        <a:rPr kumimoji="1" lang="ja-JP" altLang="en-US" sz="1800" kern="1200" dirty="0"/>
                        <a:t>の内容のほか、別に厚生労働大臣が定める感染症又は食中毒の発生が疑われる際の対処等に関する手順に沿った対応を行うこと</a:t>
                      </a:r>
                      <a:endParaRPr kumimoji="1" lang="en-US" altLang="ja-JP" sz="1800" b="1" u="none" kern="1200" dirty="0">
                        <a:solidFill>
                          <a:srgbClr val="FF0000"/>
                        </a:solidFill>
                        <a:latin typeface="+mn-ea"/>
                        <a:ea typeface="+mn-ea"/>
                      </a:endParaRPr>
                    </a:p>
                  </a:txBody>
                  <a:tcPr anchor="ctr">
                    <a:solidFill>
                      <a:srgbClr val="DFFF97"/>
                    </a:solidFill>
                  </a:tcPr>
                </a:tc>
                <a:extLst>
                  <a:ext uri="{0D108BD9-81ED-4DB2-BD59-A6C34878D82A}">
                    <a16:rowId xmlns:a16="http://schemas.microsoft.com/office/drawing/2014/main" val="2428180773"/>
                  </a:ext>
                </a:extLst>
              </a:tr>
            </a:tbl>
          </a:graphicData>
        </a:graphic>
      </p:graphicFrame>
    </p:spTree>
    <p:extLst>
      <p:ext uri="{BB962C8B-B14F-4D97-AF65-F5344CB8AC3E}">
        <p14:creationId xmlns:p14="http://schemas.microsoft.com/office/powerpoint/2010/main" val="1912000480"/>
      </p:ext>
    </p:extLst>
  </p:cSld>
  <p:clrMapOvr>
    <a:masterClrMapping/>
  </p:clrMapOvr>
  <p:transition advClick="0" advTm="77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17</a:t>
            </a:fld>
            <a:endParaRPr kumimoji="1" lang="ja-JP" altLang="en-US" dirty="0"/>
          </a:p>
        </p:txBody>
      </p:sp>
      <p:sp>
        <p:nvSpPr>
          <p:cNvPr id="7" name="角丸四角形 6"/>
          <p:cNvSpPr/>
          <p:nvPr/>
        </p:nvSpPr>
        <p:spPr>
          <a:xfrm>
            <a:off x="673061" y="870930"/>
            <a:ext cx="7774632" cy="39783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800" b="1" dirty="0">
                <a:solidFill>
                  <a:schemeClr val="bg1"/>
                </a:solidFill>
                <a:latin typeface="+mn-ea"/>
              </a:rPr>
              <a:t>④協力医療機関との連携体制の構築の義務化</a:t>
            </a:r>
            <a:endParaRPr kumimoji="1" lang="ja-JP" altLang="en-US" b="1" dirty="0">
              <a:solidFill>
                <a:schemeClr val="bg1"/>
              </a:solidFill>
            </a:endParaRPr>
          </a:p>
        </p:txBody>
      </p:sp>
      <p:sp>
        <p:nvSpPr>
          <p:cNvPr id="2" name="正方形/長方形 1"/>
          <p:cNvSpPr/>
          <p:nvPr/>
        </p:nvSpPr>
        <p:spPr>
          <a:xfrm>
            <a:off x="2748424" y="3244334"/>
            <a:ext cx="3647152" cy="369332"/>
          </a:xfrm>
          <a:prstGeom prst="rect">
            <a:avLst/>
          </a:prstGeom>
        </p:spPr>
        <p:txBody>
          <a:bodyPr wrap="none">
            <a:spAutoFit/>
          </a:bodyPr>
          <a:lstStyle/>
          <a:p>
            <a:r>
              <a:rPr lang="ja-JP" altLang="en-US" b="1" dirty="0">
                <a:solidFill>
                  <a:schemeClr val="bg1"/>
                </a:solidFill>
                <a:latin typeface="+mn-ea"/>
              </a:rPr>
              <a:t>協力医療機関との連携体制の構築</a:t>
            </a:r>
            <a:endParaRPr kumimoji="1" lang="ja-JP" altLang="en-US" b="1" dirty="0">
              <a:solidFill>
                <a:schemeClr val="bg1"/>
              </a:solidFill>
            </a:endParaRPr>
          </a:p>
        </p:txBody>
      </p:sp>
      <p:sp>
        <p:nvSpPr>
          <p:cNvPr id="8" name="Rectangle 2"/>
          <p:cNvSpPr txBox="1">
            <a:spLocks/>
          </p:cNvSpPr>
          <p:nvPr/>
        </p:nvSpPr>
        <p:spPr>
          <a:xfrm>
            <a:off x="673061" y="1268759"/>
            <a:ext cx="7774632" cy="3960441"/>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1800"/>
              </a:spcAft>
              <a:buNone/>
            </a:pPr>
            <a:r>
              <a:rPr kumimoji="1" lang="ja-JP" altLang="en-US" sz="1800" dirty="0">
                <a:solidFill>
                  <a:schemeClr val="tx1">
                    <a:lumMod val="85000"/>
                    <a:lumOff val="15000"/>
                  </a:schemeClr>
                </a:solidFill>
                <a:latin typeface="+mn-ea"/>
              </a:rPr>
              <a:t>次の</a:t>
            </a:r>
            <a:r>
              <a:rPr lang="ja-JP" altLang="en-US" sz="1800" dirty="0"/>
              <a:t>要件を満たす協力医療機関（③は病院に限る。）を定めること</a:t>
            </a:r>
            <a:r>
              <a:rPr kumimoji="1" lang="ja-JP" altLang="en-US" sz="1800" b="1" dirty="0">
                <a:solidFill>
                  <a:schemeClr val="tx1">
                    <a:lumMod val="85000"/>
                    <a:lumOff val="15000"/>
                  </a:schemeClr>
                </a:solidFill>
                <a:latin typeface="+mn-ea"/>
              </a:rPr>
              <a:t>。</a:t>
            </a:r>
          </a:p>
          <a:p>
            <a:pPr marL="0" indent="0">
              <a:spcBef>
                <a:spcPts val="0"/>
              </a:spcBef>
              <a:buNone/>
            </a:pPr>
            <a:r>
              <a:rPr kumimoji="1" lang="ja-JP" altLang="en-US" sz="1600" dirty="0">
                <a:solidFill>
                  <a:schemeClr val="tx1">
                    <a:lumMod val="85000"/>
                    <a:lumOff val="15000"/>
                  </a:schemeClr>
                </a:solidFill>
                <a:latin typeface="+mn-ea"/>
              </a:rPr>
              <a:t>１ </a:t>
            </a:r>
            <a:r>
              <a:rPr lang="ja-JP" altLang="en-US" sz="1600" dirty="0"/>
              <a:t>入所者の病状が急変した場合等において、医師又は看護職員が相談対応を行う</a:t>
            </a:r>
            <a:endParaRPr lang="en-US" altLang="ja-JP" sz="1600" dirty="0"/>
          </a:p>
          <a:p>
            <a:pPr marL="0" indent="0">
              <a:spcBef>
                <a:spcPts val="0"/>
              </a:spcBef>
              <a:buNone/>
            </a:pPr>
            <a:r>
              <a:rPr lang="ja-JP" altLang="en-US" sz="1600" dirty="0"/>
              <a:t>     体制を常時確保していること。</a:t>
            </a:r>
            <a:endParaRPr lang="en-US" altLang="ja-JP" sz="1600" dirty="0"/>
          </a:p>
          <a:p>
            <a:pPr marL="0" indent="0">
              <a:spcBef>
                <a:spcPts val="0"/>
              </a:spcBef>
              <a:buNone/>
            </a:pPr>
            <a:r>
              <a:rPr kumimoji="1" lang="ja-JP" altLang="en-US" sz="1600" dirty="0">
                <a:solidFill>
                  <a:schemeClr val="tx1">
                    <a:lumMod val="85000"/>
                    <a:lumOff val="15000"/>
                  </a:schemeClr>
                </a:solidFill>
                <a:latin typeface="+mn-ea"/>
              </a:rPr>
              <a:t>２ </a:t>
            </a:r>
            <a:r>
              <a:rPr lang="ja-JP" altLang="en-US" sz="1600" dirty="0"/>
              <a:t>診療の求めがあった場合において、診療を行う体制を常時確保していること。</a:t>
            </a:r>
            <a:endParaRPr lang="en-US" altLang="ja-JP" sz="1600" dirty="0"/>
          </a:p>
          <a:p>
            <a:pPr marL="0" indent="0">
              <a:spcBef>
                <a:spcPts val="0"/>
              </a:spcBef>
              <a:buNone/>
            </a:pPr>
            <a:r>
              <a:rPr lang="ja-JP" altLang="en-US" sz="1600" dirty="0">
                <a:solidFill>
                  <a:schemeClr val="tx1">
                    <a:lumMod val="85000"/>
                    <a:lumOff val="15000"/>
                  </a:schemeClr>
                </a:solidFill>
                <a:latin typeface="+mn-ea"/>
              </a:rPr>
              <a:t>３ 入所者の病状の急変が生じた場合等において、当該施設の医師又は協力医療機</a:t>
            </a:r>
            <a:endParaRPr lang="en-US" altLang="ja-JP" sz="1600" dirty="0">
              <a:solidFill>
                <a:schemeClr val="tx1">
                  <a:lumMod val="85000"/>
                  <a:lumOff val="15000"/>
                </a:schemeClr>
              </a:solidFill>
              <a:latin typeface="+mn-ea"/>
            </a:endParaRPr>
          </a:p>
          <a:p>
            <a:pPr marL="0" indent="0">
              <a:spcBef>
                <a:spcPts val="0"/>
              </a:spcBef>
              <a:buNone/>
            </a:pPr>
            <a:r>
              <a:rPr lang="en-US" altLang="ja-JP" sz="1600" dirty="0">
                <a:solidFill>
                  <a:schemeClr val="tx1">
                    <a:lumMod val="85000"/>
                    <a:lumOff val="15000"/>
                  </a:schemeClr>
                </a:solidFill>
                <a:latin typeface="+mn-ea"/>
              </a:rPr>
              <a:t>    </a:t>
            </a:r>
            <a:r>
              <a:rPr lang="ja-JP" altLang="en-US" sz="1600" dirty="0">
                <a:solidFill>
                  <a:schemeClr val="tx1">
                    <a:lumMod val="85000"/>
                    <a:lumOff val="15000"/>
                  </a:schemeClr>
                </a:solidFill>
                <a:latin typeface="+mn-ea"/>
              </a:rPr>
              <a:t>関その他の医療機関の医師が診療を行い、入院を要すると認められた入所者の</a:t>
            </a:r>
            <a:endParaRPr lang="en-US" altLang="ja-JP" sz="1600" dirty="0">
              <a:solidFill>
                <a:schemeClr val="tx1">
                  <a:lumMod val="85000"/>
                  <a:lumOff val="15000"/>
                </a:schemeClr>
              </a:solidFill>
              <a:latin typeface="+mn-ea"/>
            </a:endParaRPr>
          </a:p>
          <a:p>
            <a:pPr marL="0" indent="0">
              <a:spcBef>
                <a:spcPts val="0"/>
              </a:spcBef>
              <a:buNone/>
            </a:pPr>
            <a:r>
              <a:rPr lang="en-US" altLang="ja-JP" sz="1600" dirty="0">
                <a:solidFill>
                  <a:schemeClr val="tx1">
                    <a:lumMod val="85000"/>
                    <a:lumOff val="15000"/>
                  </a:schemeClr>
                </a:solidFill>
                <a:latin typeface="+mn-ea"/>
              </a:rPr>
              <a:t>    </a:t>
            </a:r>
            <a:r>
              <a:rPr lang="ja-JP" altLang="en-US" sz="1600" dirty="0">
                <a:solidFill>
                  <a:schemeClr val="tx1">
                    <a:lumMod val="85000"/>
                    <a:lumOff val="15000"/>
                  </a:schemeClr>
                </a:solidFill>
                <a:latin typeface="+mn-ea"/>
              </a:rPr>
              <a:t>入院を原則として受け入れる体制を確保していること。</a:t>
            </a:r>
            <a:endParaRPr kumimoji="1" lang="en-US" altLang="ja-JP" sz="1600" dirty="0">
              <a:solidFill>
                <a:schemeClr val="tx1">
                  <a:lumMod val="85000"/>
                  <a:lumOff val="15000"/>
                </a:schemeClr>
              </a:solidFill>
              <a:latin typeface="+mn-ea"/>
            </a:endParaRPr>
          </a:p>
        </p:txBody>
      </p:sp>
      <p:sp>
        <p:nvSpPr>
          <p:cNvPr id="9" name="四角形: 角を丸くする 3">
            <a:extLst>
              <a:ext uri="{FF2B5EF4-FFF2-40B4-BE49-F238E27FC236}">
                <a16:creationId xmlns:a16="http://schemas.microsoft.com/office/drawing/2014/main" id="{EE3A1EF8-1BCF-4F9E-9326-74680DA5AB5A}"/>
              </a:ext>
            </a:extLst>
          </p:cNvPr>
          <p:cNvSpPr/>
          <p:nvPr/>
        </p:nvSpPr>
        <p:spPr>
          <a:xfrm>
            <a:off x="4788024" y="1412776"/>
            <a:ext cx="3425139" cy="4862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CC0000"/>
                </a:solidFill>
              </a:rPr>
              <a:t>経過措置（令和９年３月</a:t>
            </a:r>
            <a:r>
              <a:rPr kumimoji="1" lang="en-US" altLang="ja-JP" sz="1400" b="1" dirty="0">
                <a:solidFill>
                  <a:srgbClr val="CC0000"/>
                </a:solidFill>
              </a:rPr>
              <a:t>31</a:t>
            </a:r>
            <a:r>
              <a:rPr kumimoji="1" lang="ja-JP" altLang="en-US" sz="1400" b="1" dirty="0">
                <a:solidFill>
                  <a:srgbClr val="CC0000"/>
                </a:solidFill>
              </a:rPr>
              <a:t>日まで）</a:t>
            </a:r>
          </a:p>
        </p:txBody>
      </p:sp>
    </p:spTree>
    <p:extLst>
      <p:ext uri="{BB962C8B-B14F-4D97-AF65-F5344CB8AC3E}">
        <p14:creationId xmlns:p14="http://schemas.microsoft.com/office/powerpoint/2010/main" val="1569177838"/>
      </p:ext>
    </p:extLst>
  </p:cSld>
  <p:clrMapOvr>
    <a:masterClrMapping/>
  </p:clrMapOvr>
  <p:transition advTm="33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18</a:t>
            </a:fld>
            <a:endParaRPr kumimoji="1" lang="ja-JP" altLang="en-US" dirty="0"/>
          </a:p>
        </p:txBody>
      </p:sp>
      <p:sp>
        <p:nvSpPr>
          <p:cNvPr id="7" name="角丸四角形 6"/>
          <p:cNvSpPr/>
          <p:nvPr/>
        </p:nvSpPr>
        <p:spPr>
          <a:xfrm>
            <a:off x="673061" y="870930"/>
            <a:ext cx="7774632" cy="39783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bg1"/>
                </a:solidFill>
                <a:latin typeface="+mn-ea"/>
              </a:rPr>
              <a:t>⑤生産性向上委員会</a:t>
            </a:r>
            <a:endParaRPr lang="en-US" altLang="ja-JP" sz="1800" b="1" dirty="0">
              <a:solidFill>
                <a:schemeClr val="bg1"/>
              </a:solidFill>
              <a:latin typeface="+mn-ea"/>
            </a:endParaRPr>
          </a:p>
        </p:txBody>
      </p:sp>
      <p:sp>
        <p:nvSpPr>
          <p:cNvPr id="2" name="正方形/長方形 1"/>
          <p:cNvSpPr/>
          <p:nvPr/>
        </p:nvSpPr>
        <p:spPr>
          <a:xfrm>
            <a:off x="2748424" y="3244334"/>
            <a:ext cx="3647152" cy="369332"/>
          </a:xfrm>
          <a:prstGeom prst="rect">
            <a:avLst/>
          </a:prstGeom>
        </p:spPr>
        <p:txBody>
          <a:bodyPr wrap="none">
            <a:spAutoFit/>
          </a:bodyPr>
          <a:lstStyle/>
          <a:p>
            <a:r>
              <a:rPr lang="ja-JP" altLang="en-US" b="1" dirty="0">
                <a:solidFill>
                  <a:schemeClr val="bg1"/>
                </a:solidFill>
                <a:latin typeface="+mn-ea"/>
              </a:rPr>
              <a:t>協力医療機関との連携体制の構築</a:t>
            </a:r>
            <a:endParaRPr kumimoji="1" lang="ja-JP" altLang="en-US" b="1" dirty="0">
              <a:solidFill>
                <a:schemeClr val="bg1"/>
              </a:solidFill>
            </a:endParaRPr>
          </a:p>
        </p:txBody>
      </p:sp>
      <p:sp>
        <p:nvSpPr>
          <p:cNvPr id="8" name="Rectangle 2"/>
          <p:cNvSpPr txBox="1">
            <a:spLocks/>
          </p:cNvSpPr>
          <p:nvPr/>
        </p:nvSpPr>
        <p:spPr>
          <a:xfrm>
            <a:off x="673061" y="1268759"/>
            <a:ext cx="7774632" cy="3960441"/>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1800"/>
              </a:spcAft>
              <a:buNone/>
            </a:pPr>
            <a:r>
              <a:rPr lang="en-US" altLang="ja-JP" sz="1800" dirty="0">
                <a:solidFill>
                  <a:srgbClr val="FF0000"/>
                </a:solidFill>
                <a:latin typeface="+mn-ea"/>
              </a:rPr>
              <a:t>【</a:t>
            </a:r>
            <a:r>
              <a:rPr lang="ja-JP" altLang="en-US" sz="1800" dirty="0">
                <a:solidFill>
                  <a:srgbClr val="FF0000"/>
                </a:solidFill>
                <a:latin typeface="+mn-ea"/>
              </a:rPr>
              <a:t>生産性向上委員会の役割</a:t>
            </a:r>
            <a:r>
              <a:rPr lang="en-US" altLang="ja-JP" sz="1800" dirty="0">
                <a:solidFill>
                  <a:srgbClr val="FF0000"/>
                </a:solidFill>
                <a:latin typeface="+mn-ea"/>
              </a:rPr>
              <a:t>】</a:t>
            </a:r>
          </a:p>
          <a:p>
            <a:pPr marL="0" indent="0">
              <a:spcBef>
                <a:spcPts val="0"/>
              </a:spcBef>
              <a:spcAft>
                <a:spcPts val="1800"/>
              </a:spcAft>
              <a:buNone/>
            </a:pPr>
            <a:r>
              <a:rPr lang="ja-JP" altLang="en-US" sz="1800" dirty="0">
                <a:solidFill>
                  <a:schemeClr val="tx1">
                    <a:lumMod val="85000"/>
                    <a:lumOff val="15000"/>
                  </a:schemeClr>
                </a:solidFill>
                <a:latin typeface="+mn-ea"/>
              </a:rPr>
              <a:t>・介護現場における課題を抽出、分析し、各事業所の状況に応じた対応を検討。</a:t>
            </a:r>
          </a:p>
          <a:p>
            <a:pPr marL="0" indent="0">
              <a:spcBef>
                <a:spcPts val="0"/>
              </a:spcBef>
              <a:spcAft>
                <a:spcPts val="1800"/>
              </a:spcAft>
              <a:buNone/>
            </a:pPr>
            <a:r>
              <a:rPr lang="ja-JP" altLang="en-US" sz="1800" dirty="0">
                <a:solidFill>
                  <a:schemeClr val="tx1">
                    <a:lumMod val="85000"/>
                    <a:lumOff val="15000"/>
                  </a:schemeClr>
                </a:solidFill>
                <a:latin typeface="+mn-ea"/>
              </a:rPr>
              <a:t>・利用者の尊厳や安全性を確保しながら、事業所全体で継続的に業務改善に取り組む環境を整備。</a:t>
            </a:r>
            <a:endParaRPr lang="en-US" altLang="ja-JP" sz="1800" dirty="0">
              <a:solidFill>
                <a:schemeClr val="tx1">
                  <a:lumMod val="85000"/>
                  <a:lumOff val="15000"/>
                </a:schemeClr>
              </a:solidFill>
              <a:latin typeface="+mn-ea"/>
            </a:endParaRPr>
          </a:p>
          <a:p>
            <a:pPr marL="0" indent="0">
              <a:spcBef>
                <a:spcPts val="0"/>
              </a:spcBef>
              <a:spcAft>
                <a:spcPts val="1800"/>
              </a:spcAft>
              <a:buNone/>
            </a:pPr>
            <a:r>
              <a:rPr lang="en-US" altLang="ja-JP" sz="1800" dirty="0">
                <a:solidFill>
                  <a:srgbClr val="FF0000"/>
                </a:solidFill>
                <a:latin typeface="+mn-ea"/>
              </a:rPr>
              <a:t>【</a:t>
            </a:r>
            <a:r>
              <a:rPr lang="ja-JP" altLang="en-US" sz="1800" dirty="0">
                <a:solidFill>
                  <a:srgbClr val="FF0000"/>
                </a:solidFill>
                <a:latin typeface="+mn-ea"/>
              </a:rPr>
              <a:t>委員会開催に当たって</a:t>
            </a:r>
            <a:r>
              <a:rPr lang="en-US" altLang="ja-JP" sz="1800" dirty="0">
                <a:solidFill>
                  <a:srgbClr val="FF0000"/>
                </a:solidFill>
                <a:latin typeface="+mn-ea"/>
              </a:rPr>
              <a:t>】</a:t>
            </a:r>
          </a:p>
          <a:p>
            <a:pPr marL="0" indent="0">
              <a:spcBef>
                <a:spcPts val="0"/>
              </a:spcBef>
              <a:spcAft>
                <a:spcPts val="1800"/>
              </a:spcAft>
              <a:buNone/>
            </a:pPr>
            <a:r>
              <a:rPr lang="ja-JP" altLang="en-US" sz="1800" dirty="0">
                <a:solidFill>
                  <a:schemeClr val="tx1">
                    <a:lumMod val="85000"/>
                    <a:lumOff val="15000"/>
                  </a:schemeClr>
                </a:solidFill>
                <a:latin typeface="+mn-ea"/>
              </a:rPr>
              <a:t>・管理者やケア等を行う職種を含む幅広い職種で構成することが望ましい。</a:t>
            </a:r>
            <a:endParaRPr lang="en-US" altLang="ja-JP" sz="1800" dirty="0">
              <a:solidFill>
                <a:schemeClr val="tx1">
                  <a:lumMod val="85000"/>
                  <a:lumOff val="15000"/>
                </a:schemeClr>
              </a:solidFill>
              <a:latin typeface="+mn-ea"/>
            </a:endParaRPr>
          </a:p>
          <a:p>
            <a:pPr marL="0" indent="0">
              <a:spcBef>
                <a:spcPts val="0"/>
              </a:spcBef>
              <a:spcAft>
                <a:spcPts val="1800"/>
              </a:spcAft>
              <a:buNone/>
            </a:pPr>
            <a:r>
              <a:rPr lang="ja-JP" altLang="en-US" sz="1800" dirty="0">
                <a:solidFill>
                  <a:schemeClr val="tx1">
                    <a:lumMod val="85000"/>
                    <a:lumOff val="15000"/>
                  </a:schemeClr>
                </a:solidFill>
                <a:latin typeface="+mn-ea"/>
              </a:rPr>
              <a:t>・「介護サービス事業における生産性向上に資するガイドライン」等を参考に取り組むことが望ましい。</a:t>
            </a:r>
            <a:endParaRPr lang="en-US" altLang="ja-JP" sz="1800" dirty="0">
              <a:solidFill>
                <a:schemeClr val="tx1">
                  <a:lumMod val="85000"/>
                  <a:lumOff val="15000"/>
                </a:schemeClr>
              </a:solidFill>
              <a:latin typeface="+mn-ea"/>
            </a:endParaRPr>
          </a:p>
        </p:txBody>
      </p:sp>
      <p:sp>
        <p:nvSpPr>
          <p:cNvPr id="9" name="四角形: 角を丸くする 3">
            <a:extLst>
              <a:ext uri="{FF2B5EF4-FFF2-40B4-BE49-F238E27FC236}">
                <a16:creationId xmlns:a16="http://schemas.microsoft.com/office/drawing/2014/main" id="{EE3A1EF8-1BCF-4F9E-9326-74680DA5AB5A}"/>
              </a:ext>
            </a:extLst>
          </p:cNvPr>
          <p:cNvSpPr/>
          <p:nvPr/>
        </p:nvSpPr>
        <p:spPr>
          <a:xfrm>
            <a:off x="4860032" y="1343686"/>
            <a:ext cx="3425139" cy="4862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CC0000"/>
                </a:solidFill>
              </a:rPr>
              <a:t>経過措置（令和９年３月</a:t>
            </a:r>
            <a:r>
              <a:rPr kumimoji="1" lang="en-US" altLang="ja-JP" sz="1400" b="1" dirty="0">
                <a:solidFill>
                  <a:srgbClr val="CC0000"/>
                </a:solidFill>
              </a:rPr>
              <a:t>31</a:t>
            </a:r>
            <a:r>
              <a:rPr kumimoji="1" lang="ja-JP" altLang="en-US" sz="1400" b="1" dirty="0">
                <a:solidFill>
                  <a:srgbClr val="CC0000"/>
                </a:solidFill>
              </a:rPr>
              <a:t>日まで）</a:t>
            </a:r>
          </a:p>
        </p:txBody>
      </p:sp>
    </p:spTree>
    <p:extLst>
      <p:ext uri="{BB962C8B-B14F-4D97-AF65-F5344CB8AC3E}">
        <p14:creationId xmlns:p14="http://schemas.microsoft.com/office/powerpoint/2010/main" val="828225340"/>
      </p:ext>
    </p:extLst>
  </p:cSld>
  <p:clrMapOvr>
    <a:masterClrMapping/>
  </p:clrMapOvr>
  <p:transition advClick="0" advTm="482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19</a:t>
            </a:fld>
            <a:endParaRPr kumimoji="1" lang="ja-JP" altLang="en-US" dirty="0"/>
          </a:p>
        </p:txBody>
      </p:sp>
      <p:sp>
        <p:nvSpPr>
          <p:cNvPr id="7" name="角丸四角形 6"/>
          <p:cNvSpPr/>
          <p:nvPr/>
        </p:nvSpPr>
        <p:spPr>
          <a:xfrm>
            <a:off x="673061" y="600613"/>
            <a:ext cx="7774632" cy="668147"/>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bg1"/>
                </a:solidFill>
                <a:latin typeface="+mn-ea"/>
              </a:rPr>
              <a:t>⑥利用者の安全並びに介護サービスの質の確保及び職員の負担軽減に資する方策を検討するための委員会の設置の義務化</a:t>
            </a:r>
            <a:endParaRPr kumimoji="1" lang="ja-JP" altLang="en-US" b="1" dirty="0">
              <a:solidFill>
                <a:schemeClr val="bg1"/>
              </a:solidFill>
            </a:endParaRPr>
          </a:p>
        </p:txBody>
      </p:sp>
      <p:sp>
        <p:nvSpPr>
          <p:cNvPr id="2" name="正方形/長方形 1"/>
          <p:cNvSpPr/>
          <p:nvPr/>
        </p:nvSpPr>
        <p:spPr>
          <a:xfrm>
            <a:off x="2748424" y="3244334"/>
            <a:ext cx="3647152" cy="369332"/>
          </a:xfrm>
          <a:prstGeom prst="rect">
            <a:avLst/>
          </a:prstGeom>
        </p:spPr>
        <p:txBody>
          <a:bodyPr wrap="none">
            <a:spAutoFit/>
          </a:bodyPr>
          <a:lstStyle/>
          <a:p>
            <a:r>
              <a:rPr lang="ja-JP" altLang="en-US" b="1" dirty="0">
                <a:solidFill>
                  <a:schemeClr val="bg1"/>
                </a:solidFill>
                <a:latin typeface="+mn-ea"/>
              </a:rPr>
              <a:t>協力医療機関との連携体制の構築</a:t>
            </a:r>
            <a:endParaRPr kumimoji="1" lang="ja-JP" altLang="en-US" b="1" dirty="0">
              <a:solidFill>
                <a:schemeClr val="bg1"/>
              </a:solidFill>
            </a:endParaRPr>
          </a:p>
        </p:txBody>
      </p:sp>
      <p:sp>
        <p:nvSpPr>
          <p:cNvPr id="8" name="Rectangle 2"/>
          <p:cNvSpPr txBox="1">
            <a:spLocks/>
          </p:cNvSpPr>
          <p:nvPr/>
        </p:nvSpPr>
        <p:spPr>
          <a:xfrm>
            <a:off x="670510" y="1268759"/>
            <a:ext cx="7774632" cy="3384377"/>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1800"/>
              </a:spcAft>
              <a:buNone/>
            </a:pPr>
            <a:endParaRPr lang="en-US" altLang="ja-JP" sz="1800" dirty="0">
              <a:solidFill>
                <a:srgbClr val="FF0000"/>
              </a:solidFill>
              <a:latin typeface="+mn-ea"/>
            </a:endParaRPr>
          </a:p>
          <a:p>
            <a:pPr marL="0" indent="0">
              <a:spcBef>
                <a:spcPts val="0"/>
              </a:spcBef>
              <a:spcAft>
                <a:spcPts val="1800"/>
              </a:spcAft>
              <a:buNone/>
            </a:pPr>
            <a:r>
              <a:rPr lang="ja-JP" altLang="en-US" sz="1800" dirty="0">
                <a:solidFill>
                  <a:srgbClr val="FF0000"/>
                </a:solidFill>
                <a:latin typeface="+mn-ea"/>
              </a:rPr>
              <a:t>委員会での検討事項</a:t>
            </a:r>
            <a:endParaRPr lang="en-US" altLang="ja-JP" sz="1800" dirty="0">
              <a:solidFill>
                <a:schemeClr val="tx1">
                  <a:lumMod val="85000"/>
                  <a:lumOff val="15000"/>
                </a:schemeClr>
              </a:solidFill>
              <a:latin typeface="+mn-ea"/>
            </a:endParaRPr>
          </a:p>
          <a:p>
            <a:pPr marL="0" indent="0">
              <a:spcBef>
                <a:spcPts val="0"/>
              </a:spcBef>
              <a:spcAft>
                <a:spcPts val="1800"/>
              </a:spcAft>
              <a:buNone/>
            </a:pPr>
            <a:r>
              <a:rPr lang="ja-JP" altLang="en-US" sz="1800" dirty="0">
                <a:solidFill>
                  <a:schemeClr val="tx1">
                    <a:lumMod val="85000"/>
                    <a:lumOff val="15000"/>
                  </a:schemeClr>
                </a:solidFill>
                <a:latin typeface="+mn-ea"/>
              </a:rPr>
              <a:t>　１　利用者の安全</a:t>
            </a:r>
            <a:endParaRPr lang="en-US" altLang="ja-JP" sz="1800" dirty="0">
              <a:solidFill>
                <a:schemeClr val="tx1">
                  <a:lumMod val="85000"/>
                  <a:lumOff val="15000"/>
                </a:schemeClr>
              </a:solidFill>
              <a:latin typeface="+mn-ea"/>
            </a:endParaRPr>
          </a:p>
          <a:p>
            <a:pPr marL="0" indent="0">
              <a:spcBef>
                <a:spcPts val="0"/>
              </a:spcBef>
              <a:spcAft>
                <a:spcPts val="1800"/>
              </a:spcAft>
              <a:buNone/>
            </a:pPr>
            <a:r>
              <a:rPr lang="ja-JP" altLang="en-US" sz="1800" dirty="0">
                <a:solidFill>
                  <a:schemeClr val="tx1">
                    <a:lumMod val="85000"/>
                    <a:lumOff val="15000"/>
                  </a:schemeClr>
                </a:solidFill>
                <a:latin typeface="+mn-ea"/>
              </a:rPr>
              <a:t>　２　介護サービスの質の確保</a:t>
            </a:r>
            <a:endParaRPr lang="en-US" altLang="ja-JP" sz="1800" dirty="0">
              <a:solidFill>
                <a:schemeClr val="tx1">
                  <a:lumMod val="85000"/>
                  <a:lumOff val="15000"/>
                </a:schemeClr>
              </a:solidFill>
              <a:latin typeface="+mn-ea"/>
            </a:endParaRPr>
          </a:p>
          <a:p>
            <a:pPr marL="0" indent="0">
              <a:spcBef>
                <a:spcPts val="0"/>
              </a:spcBef>
              <a:spcAft>
                <a:spcPts val="1800"/>
              </a:spcAft>
              <a:buNone/>
            </a:pPr>
            <a:r>
              <a:rPr lang="ja-JP" altLang="en-US" sz="1800" dirty="0">
                <a:solidFill>
                  <a:schemeClr val="tx1">
                    <a:lumMod val="85000"/>
                    <a:lumOff val="15000"/>
                  </a:schemeClr>
                </a:solidFill>
                <a:latin typeface="+mn-ea"/>
              </a:rPr>
              <a:t>　３　職員の負担軽減に資する方策</a:t>
            </a:r>
            <a:endParaRPr kumimoji="1" lang="en-US" altLang="ja-JP" sz="1600" dirty="0">
              <a:solidFill>
                <a:schemeClr val="tx1">
                  <a:lumMod val="85000"/>
                  <a:lumOff val="15000"/>
                </a:schemeClr>
              </a:solidFill>
              <a:latin typeface="+mn-ea"/>
            </a:endParaRPr>
          </a:p>
        </p:txBody>
      </p:sp>
      <p:sp>
        <p:nvSpPr>
          <p:cNvPr id="9" name="四角形: 角を丸くする 3">
            <a:extLst>
              <a:ext uri="{FF2B5EF4-FFF2-40B4-BE49-F238E27FC236}">
                <a16:creationId xmlns:a16="http://schemas.microsoft.com/office/drawing/2014/main" id="{EE3A1EF8-1BCF-4F9E-9326-74680DA5AB5A}"/>
              </a:ext>
            </a:extLst>
          </p:cNvPr>
          <p:cNvSpPr/>
          <p:nvPr/>
        </p:nvSpPr>
        <p:spPr>
          <a:xfrm>
            <a:off x="4788024" y="1412776"/>
            <a:ext cx="3425139" cy="4862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CC0000"/>
                </a:solidFill>
              </a:rPr>
              <a:t>経過措置（令和９年３月</a:t>
            </a:r>
            <a:r>
              <a:rPr kumimoji="1" lang="en-US" altLang="ja-JP" sz="1400" b="1" dirty="0">
                <a:solidFill>
                  <a:srgbClr val="CC0000"/>
                </a:solidFill>
              </a:rPr>
              <a:t>31</a:t>
            </a:r>
            <a:r>
              <a:rPr kumimoji="1" lang="ja-JP" altLang="en-US" sz="1400" b="1" dirty="0">
                <a:solidFill>
                  <a:srgbClr val="CC0000"/>
                </a:solidFill>
              </a:rPr>
              <a:t>日まで）</a:t>
            </a:r>
          </a:p>
        </p:txBody>
      </p:sp>
    </p:spTree>
    <p:extLst>
      <p:ext uri="{BB962C8B-B14F-4D97-AF65-F5344CB8AC3E}">
        <p14:creationId xmlns:p14="http://schemas.microsoft.com/office/powerpoint/2010/main" val="35389937"/>
      </p:ext>
    </p:extLst>
  </p:cSld>
  <p:clrMapOvr>
    <a:masterClrMapping/>
  </p:clrMapOvr>
  <p:transition advClick="0" advTm="2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96330" y="398008"/>
            <a:ext cx="8001000" cy="1112838"/>
          </a:xfrm>
        </p:spPr>
        <p:txBody>
          <a:bodyPr>
            <a:normAutofit/>
          </a:bodyPr>
          <a:lstStyle/>
          <a:p>
            <a:r>
              <a:rPr lang="ja-JP" altLang="en-US" sz="3400" b="1" dirty="0">
                <a:solidFill>
                  <a:schemeClr val="tx1"/>
                </a:solidFill>
              </a:rPr>
              <a:t>１　施設サービス共通の主な指導</a:t>
            </a:r>
            <a:r>
              <a:rPr lang="ja-JP" altLang="en-US" sz="3400" b="1" dirty="0">
                <a:solidFill>
                  <a:schemeClr val="bg1"/>
                </a:solidFill>
              </a:rPr>
              <a:t>事項</a:t>
            </a:r>
            <a:endParaRPr kumimoji="1" lang="ja-JP" sz="3400" b="1" dirty="0">
              <a:solidFill>
                <a:schemeClr val="bg1"/>
              </a:solidFill>
            </a:endParaRPr>
          </a:p>
        </p:txBody>
      </p:sp>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2</a:t>
            </a:fld>
            <a:endParaRPr kumimoji="1" lang="ja-JP" altLang="en-US" dirty="0"/>
          </a:p>
        </p:txBody>
      </p:sp>
      <p:sp>
        <p:nvSpPr>
          <p:cNvPr id="6" name="Rectangle 2"/>
          <p:cNvSpPr txBox="1">
            <a:spLocks/>
          </p:cNvSpPr>
          <p:nvPr/>
        </p:nvSpPr>
        <p:spPr>
          <a:xfrm>
            <a:off x="696330" y="5229200"/>
            <a:ext cx="8001000" cy="1368152"/>
          </a:xfrm>
          <a:prstGeom prst="rect">
            <a:avLst/>
          </a:prstGeom>
          <a:solidFill>
            <a:srgbClr val="FFFF99"/>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lnSpc>
                <a:spcPct val="110000"/>
              </a:lnSpc>
              <a:spcBef>
                <a:spcPts val="0"/>
              </a:spcBef>
              <a:buFont typeface="Arial"/>
              <a:buNone/>
            </a:pPr>
            <a:r>
              <a:rPr lang="ja-JP" altLang="en-US" sz="2200" b="1" dirty="0">
                <a:solidFill>
                  <a:srgbClr val="C00000"/>
                </a:solidFill>
                <a:latin typeface="+mn-ea"/>
              </a:rPr>
              <a:t>　行っていなければ・・・</a:t>
            </a:r>
            <a:endParaRPr lang="en-US" altLang="ja-JP" sz="2200" b="1" dirty="0">
              <a:solidFill>
                <a:srgbClr val="C00000"/>
              </a:solidFill>
              <a:latin typeface="+mn-ea"/>
            </a:endParaRPr>
          </a:p>
          <a:p>
            <a:pPr marL="0" indent="0">
              <a:lnSpc>
                <a:spcPct val="110000"/>
              </a:lnSpc>
              <a:spcBef>
                <a:spcPts val="0"/>
              </a:spcBef>
              <a:buFont typeface="Arial"/>
              <a:buNone/>
            </a:pPr>
            <a:r>
              <a:rPr lang="en-US" altLang="ja-JP" sz="2200" b="1" dirty="0">
                <a:solidFill>
                  <a:srgbClr val="C00000"/>
                </a:solidFill>
                <a:latin typeface="+mn-ea"/>
              </a:rPr>
              <a:t> </a:t>
            </a:r>
            <a:r>
              <a:rPr lang="ja-JP" altLang="en-US" sz="1800" dirty="0">
                <a:latin typeface="+mn-ea"/>
              </a:rPr>
              <a:t>「安全管理体制未実施減算」として</a:t>
            </a:r>
            <a:endParaRPr lang="en-US" altLang="ja-JP" sz="1800" dirty="0">
              <a:latin typeface="+mn-ea"/>
            </a:endParaRPr>
          </a:p>
          <a:p>
            <a:pPr marL="0" indent="0">
              <a:lnSpc>
                <a:spcPct val="110000"/>
              </a:lnSpc>
              <a:spcBef>
                <a:spcPts val="0"/>
              </a:spcBef>
              <a:spcAft>
                <a:spcPts val="0"/>
              </a:spcAft>
              <a:buFont typeface="Arial"/>
              <a:buNone/>
            </a:pPr>
            <a:r>
              <a:rPr lang="ja-JP" altLang="en-US" sz="2000" dirty="0">
                <a:latin typeface="+mn-ea"/>
              </a:rPr>
              <a:t>　  </a:t>
            </a:r>
            <a:r>
              <a:rPr lang="en-US" altLang="ja-JP" sz="2000" dirty="0">
                <a:latin typeface="+mn-ea"/>
              </a:rPr>
              <a:t>1</a:t>
            </a:r>
            <a:r>
              <a:rPr lang="ja-JP" altLang="en-US" sz="2000" dirty="0">
                <a:latin typeface="+mn-ea"/>
              </a:rPr>
              <a:t>日につき</a:t>
            </a:r>
            <a:r>
              <a:rPr lang="en-US" altLang="ja-JP" sz="2400" b="1" u="sng" dirty="0">
                <a:solidFill>
                  <a:srgbClr val="FF0000"/>
                </a:solidFill>
                <a:latin typeface="+mn-ea"/>
              </a:rPr>
              <a:t>5</a:t>
            </a:r>
            <a:r>
              <a:rPr lang="ja-JP" altLang="en-US" sz="2400" b="1" u="sng" dirty="0">
                <a:solidFill>
                  <a:srgbClr val="FF0000"/>
                </a:solidFill>
                <a:latin typeface="+mn-ea"/>
              </a:rPr>
              <a:t>単位の減算になります。</a:t>
            </a:r>
            <a:endParaRPr lang="en-US" altLang="ja-JP" sz="2400" b="1" u="sng" dirty="0">
              <a:solidFill>
                <a:srgbClr val="FF0000"/>
              </a:solidFill>
              <a:latin typeface="+mn-ea"/>
            </a:endParaRPr>
          </a:p>
        </p:txBody>
      </p:sp>
      <p:sp>
        <p:nvSpPr>
          <p:cNvPr id="7" name="下矢印 6"/>
          <p:cNvSpPr/>
          <p:nvPr/>
        </p:nvSpPr>
        <p:spPr>
          <a:xfrm>
            <a:off x="3904742" y="4807325"/>
            <a:ext cx="1584176" cy="421875"/>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10" name="表 9"/>
          <p:cNvGraphicFramePr>
            <a:graphicFrameLocks noGrp="1"/>
          </p:cNvGraphicFramePr>
          <p:nvPr>
            <p:extLst>
              <p:ext uri="{D42A27DB-BD31-4B8C-83A1-F6EECF244321}">
                <p14:modId xmlns:p14="http://schemas.microsoft.com/office/powerpoint/2010/main" val="2020736235"/>
              </p:ext>
            </p:extLst>
          </p:nvPr>
        </p:nvGraphicFramePr>
        <p:xfrm>
          <a:off x="696330" y="1097365"/>
          <a:ext cx="8001000" cy="3709960"/>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527114">
                <a:tc>
                  <a:txBody>
                    <a:bodyPr/>
                    <a:lstStyle/>
                    <a:p>
                      <a:pPr>
                        <a:spcBef>
                          <a:spcPts val="600"/>
                        </a:spcBef>
                      </a:pPr>
                      <a:r>
                        <a:rPr kumimoji="1" lang="ja-JP" altLang="en-US" dirty="0"/>
                        <a:t>① </a:t>
                      </a:r>
                      <a:r>
                        <a:rPr kumimoji="1" lang="ja-JP" altLang="en-US" baseline="0" dirty="0"/>
                        <a:t> </a:t>
                      </a:r>
                      <a:r>
                        <a:rPr kumimoji="1" lang="ja-JP" altLang="en-US" sz="1800" b="1" kern="1200" baseline="0" dirty="0">
                          <a:solidFill>
                            <a:schemeClr val="bg1"/>
                          </a:solidFill>
                          <a:latin typeface="+mn-ea"/>
                          <a:ea typeface="+mn-ea"/>
                        </a:rPr>
                        <a:t>事故発生の防止及び発生時の対応</a:t>
                      </a:r>
                      <a:endParaRPr kumimoji="1" lang="ja-JP" altLang="en-US" dirty="0">
                        <a:solidFill>
                          <a:schemeClr val="bg1"/>
                        </a:solidFill>
                      </a:endParaRPr>
                    </a:p>
                  </a:txBody>
                  <a:tcPr anchor="ctr"/>
                </a:tc>
                <a:extLst>
                  <a:ext uri="{0D108BD9-81ED-4DB2-BD59-A6C34878D82A}">
                    <a16:rowId xmlns:a16="http://schemas.microsoft.com/office/drawing/2014/main" val="2276792428"/>
                  </a:ext>
                </a:extLst>
              </a:tr>
              <a:tr h="3182846">
                <a:tc>
                  <a:txBody>
                    <a:bodyPr/>
                    <a:lstStyle/>
                    <a:p>
                      <a:pPr marL="0" indent="0">
                        <a:spcBef>
                          <a:spcPts val="600"/>
                        </a:spcBef>
                        <a:spcAft>
                          <a:spcPts val="0"/>
                        </a:spcAft>
                        <a:buNone/>
                      </a:pPr>
                      <a:r>
                        <a:rPr kumimoji="1" lang="ja-JP" altLang="en-US" sz="2000" kern="1200" dirty="0">
                          <a:latin typeface="+mn-ea"/>
                          <a:ea typeface="+mn-ea"/>
                        </a:rPr>
                        <a:t>　</a:t>
                      </a:r>
                      <a:r>
                        <a:rPr kumimoji="1" lang="ja-JP" altLang="en-US" sz="2000" b="1" kern="1200" dirty="0">
                          <a:latin typeface="+mn-ea"/>
                          <a:ea typeface="+mn-ea"/>
                        </a:rPr>
                        <a:t>事故の発生又はその再発を防止するため、以下の措置を講じて</a:t>
                      </a:r>
                      <a:endParaRPr kumimoji="1" lang="en-US" altLang="ja-JP" sz="2000" b="1" kern="1200" dirty="0">
                        <a:latin typeface="+mn-ea"/>
                        <a:ea typeface="+mn-ea"/>
                      </a:endParaRPr>
                    </a:p>
                    <a:p>
                      <a:pPr marL="0" indent="0">
                        <a:spcBef>
                          <a:spcPts val="0"/>
                        </a:spcBef>
                        <a:spcAft>
                          <a:spcPts val="600"/>
                        </a:spcAft>
                        <a:buNone/>
                      </a:pPr>
                      <a:r>
                        <a:rPr kumimoji="1" lang="ja-JP" altLang="en-US" sz="2000" b="1" kern="1200" dirty="0">
                          <a:latin typeface="+mn-ea"/>
                          <a:ea typeface="+mn-ea"/>
                        </a:rPr>
                        <a:t>いなかった。</a:t>
                      </a:r>
                      <a:endParaRPr kumimoji="1" lang="en-US" altLang="ja-JP" sz="2000" b="1" kern="1200" dirty="0">
                        <a:latin typeface="+mn-ea"/>
                        <a:ea typeface="+mn-ea"/>
                      </a:endParaRPr>
                    </a:p>
                    <a:p>
                      <a:pPr marL="0" indent="0">
                        <a:spcBef>
                          <a:spcPts val="600"/>
                        </a:spcBef>
                        <a:spcAft>
                          <a:spcPts val="0"/>
                        </a:spcAft>
                        <a:buNone/>
                      </a:pPr>
                      <a:r>
                        <a:rPr kumimoji="1" lang="ja-JP" altLang="en-US" sz="1800" b="0" kern="1200" dirty="0"/>
                        <a:t>・事故が発生した場合の対応、事故報告の方法等が記載された事故発生の</a:t>
                      </a:r>
                      <a:endParaRPr kumimoji="1" lang="en-US" altLang="ja-JP" sz="1800" b="0" kern="1200" dirty="0"/>
                    </a:p>
                    <a:p>
                      <a:pPr marL="0" indent="0">
                        <a:spcBef>
                          <a:spcPts val="0"/>
                        </a:spcBef>
                        <a:spcAft>
                          <a:spcPts val="0"/>
                        </a:spcAft>
                        <a:buNone/>
                      </a:pPr>
                      <a:r>
                        <a:rPr kumimoji="1" lang="ja-JP" altLang="en-US" sz="1800" b="0" kern="1200" dirty="0"/>
                        <a:t>　防止のための指針を整備すること</a:t>
                      </a:r>
                      <a:r>
                        <a:rPr kumimoji="1" lang="ja-JP" altLang="en-US" sz="1800" b="0" u="none" kern="1200" dirty="0">
                          <a:latin typeface="+mn-ea"/>
                          <a:ea typeface="+mn-ea"/>
                        </a:rPr>
                        <a:t>。</a:t>
                      </a:r>
                      <a:endParaRPr kumimoji="1" lang="en-US" altLang="ja-JP" sz="1800" b="0" u="none" kern="1200" dirty="0">
                        <a:latin typeface="+mn-ea"/>
                        <a:ea typeface="+mn-ea"/>
                      </a:endParaRPr>
                    </a:p>
                    <a:p>
                      <a:pPr marL="0" indent="0">
                        <a:spcBef>
                          <a:spcPts val="0"/>
                        </a:spcBef>
                        <a:spcAft>
                          <a:spcPts val="0"/>
                        </a:spcAft>
                        <a:buNone/>
                      </a:pPr>
                      <a:r>
                        <a:rPr kumimoji="1" lang="ja-JP" altLang="en-US" sz="1800" b="0" u="none" kern="1200" dirty="0">
                          <a:solidFill>
                            <a:schemeClr val="tx1"/>
                          </a:solidFill>
                          <a:latin typeface="+mn-ea"/>
                          <a:ea typeface="+mn-ea"/>
                          <a:cs typeface="+mn-cs"/>
                        </a:rPr>
                        <a:t>・事故が発生した場合又はそれに至る危険性がある事態が生じた場合に、</a:t>
                      </a:r>
                      <a:endParaRPr kumimoji="1" lang="en-US" altLang="ja-JP" sz="1800" b="0" u="none" kern="1200" dirty="0">
                        <a:solidFill>
                          <a:schemeClr val="tx1"/>
                        </a:solidFill>
                        <a:latin typeface="+mn-ea"/>
                        <a:ea typeface="+mn-ea"/>
                        <a:cs typeface="+mn-cs"/>
                      </a:endParaRPr>
                    </a:p>
                    <a:p>
                      <a:pPr marL="0" indent="0">
                        <a:spcBef>
                          <a:spcPts val="0"/>
                        </a:spcBef>
                        <a:spcAft>
                          <a:spcPts val="0"/>
                        </a:spcAft>
                        <a:buNone/>
                      </a:pPr>
                      <a:r>
                        <a:rPr kumimoji="1" lang="ja-JP" altLang="en-US" sz="1800" b="0" u="none" kern="1200" dirty="0">
                          <a:solidFill>
                            <a:schemeClr val="tx1"/>
                          </a:solidFill>
                          <a:latin typeface="+mn-ea"/>
                          <a:ea typeface="+mn-ea"/>
                          <a:cs typeface="+mn-cs"/>
                        </a:rPr>
                        <a:t>　当該事実が報告され、その分析を通じた改善策を従業者に周知徹底する</a:t>
                      </a:r>
                      <a:endParaRPr kumimoji="1" lang="en-US" altLang="ja-JP" sz="1800" b="0" u="none" kern="1200" dirty="0">
                        <a:solidFill>
                          <a:schemeClr val="tx1"/>
                        </a:solidFill>
                        <a:latin typeface="+mn-ea"/>
                        <a:ea typeface="+mn-ea"/>
                        <a:cs typeface="+mn-cs"/>
                      </a:endParaRPr>
                    </a:p>
                    <a:p>
                      <a:pPr marL="0" indent="0">
                        <a:spcBef>
                          <a:spcPts val="0"/>
                        </a:spcBef>
                        <a:spcAft>
                          <a:spcPts val="0"/>
                        </a:spcAft>
                        <a:buNone/>
                      </a:pPr>
                      <a:r>
                        <a:rPr kumimoji="1" lang="ja-JP" altLang="en-US" sz="1800" b="0" u="none" kern="1200" dirty="0">
                          <a:solidFill>
                            <a:schemeClr val="tx1"/>
                          </a:solidFill>
                          <a:latin typeface="+mn-ea"/>
                          <a:ea typeface="+mn-ea"/>
                          <a:cs typeface="+mn-cs"/>
                        </a:rPr>
                        <a:t>　体制を整備すること。</a:t>
                      </a:r>
                      <a:endParaRPr kumimoji="1" lang="en-US" altLang="ja-JP" sz="1800" b="0" u="none" kern="1200" dirty="0">
                        <a:solidFill>
                          <a:schemeClr val="tx1"/>
                        </a:solidFill>
                        <a:latin typeface="+mn-ea"/>
                        <a:ea typeface="+mn-ea"/>
                        <a:cs typeface="+mn-cs"/>
                      </a:endParaRPr>
                    </a:p>
                    <a:p>
                      <a:pPr marL="0" indent="0">
                        <a:spcBef>
                          <a:spcPts val="0"/>
                        </a:spcBef>
                        <a:spcAft>
                          <a:spcPts val="0"/>
                        </a:spcAft>
                        <a:buNone/>
                      </a:pPr>
                      <a:r>
                        <a:rPr kumimoji="1" lang="ja-JP" altLang="en-US" sz="1800" b="0" u="none" kern="1200" dirty="0">
                          <a:solidFill>
                            <a:schemeClr val="tx1"/>
                          </a:solidFill>
                          <a:latin typeface="+mn-ea"/>
                          <a:ea typeface="+mn-ea"/>
                          <a:cs typeface="+mn-cs"/>
                        </a:rPr>
                        <a:t>・事故発生の防止のための委員会及び従業者に対する研修を定期的に行う</a:t>
                      </a:r>
                      <a:endParaRPr kumimoji="1" lang="en-US" altLang="ja-JP" sz="1800" b="0" u="none" kern="1200" dirty="0">
                        <a:solidFill>
                          <a:schemeClr val="tx1"/>
                        </a:solidFill>
                        <a:latin typeface="+mn-ea"/>
                        <a:ea typeface="+mn-ea"/>
                        <a:cs typeface="+mn-cs"/>
                      </a:endParaRPr>
                    </a:p>
                    <a:p>
                      <a:pPr marL="0" indent="0">
                        <a:spcBef>
                          <a:spcPts val="0"/>
                        </a:spcBef>
                        <a:spcAft>
                          <a:spcPts val="0"/>
                        </a:spcAft>
                        <a:buNone/>
                      </a:pPr>
                      <a:r>
                        <a:rPr kumimoji="1" lang="ja-JP" altLang="en-US" sz="1800" b="0" u="none" kern="1200" dirty="0">
                          <a:solidFill>
                            <a:schemeClr val="tx1"/>
                          </a:solidFill>
                          <a:latin typeface="+mn-ea"/>
                          <a:ea typeface="+mn-ea"/>
                          <a:cs typeface="+mn-cs"/>
                        </a:rPr>
                        <a:t>　こと。</a:t>
                      </a:r>
                      <a:endParaRPr kumimoji="1" lang="en-US" altLang="ja-JP" sz="1800" b="0" u="none" kern="1200" dirty="0">
                        <a:solidFill>
                          <a:schemeClr val="tx1"/>
                        </a:solidFill>
                        <a:latin typeface="+mn-ea"/>
                        <a:ea typeface="+mn-ea"/>
                        <a:cs typeface="+mn-cs"/>
                      </a:endParaRPr>
                    </a:p>
                    <a:p>
                      <a:pPr marL="0" indent="0">
                        <a:spcBef>
                          <a:spcPts val="0"/>
                        </a:spcBef>
                        <a:spcAft>
                          <a:spcPts val="0"/>
                        </a:spcAft>
                        <a:buNone/>
                      </a:pPr>
                      <a:r>
                        <a:rPr kumimoji="1" lang="ja-JP" altLang="en-US" sz="1800" b="0" u="none" kern="1200" dirty="0">
                          <a:solidFill>
                            <a:schemeClr val="tx1"/>
                          </a:solidFill>
                          <a:latin typeface="+mn-ea"/>
                          <a:ea typeface="+mn-ea"/>
                          <a:cs typeface="+mn-cs"/>
                        </a:rPr>
                        <a:t>・上記</a:t>
                      </a:r>
                      <a:r>
                        <a:rPr kumimoji="1" lang="en-US" altLang="ja-JP" sz="1800" b="0" u="none" kern="1200" dirty="0">
                          <a:solidFill>
                            <a:schemeClr val="tx1"/>
                          </a:solidFill>
                          <a:latin typeface="+mn-ea"/>
                          <a:ea typeface="+mn-ea"/>
                          <a:cs typeface="+mn-cs"/>
                        </a:rPr>
                        <a:t>3</a:t>
                      </a:r>
                      <a:r>
                        <a:rPr kumimoji="1" lang="ja-JP" altLang="en-US" sz="1800" b="0" u="none" kern="1200" dirty="0" err="1">
                          <a:solidFill>
                            <a:schemeClr val="tx1"/>
                          </a:solidFill>
                          <a:latin typeface="+mn-ea"/>
                          <a:ea typeface="+mn-ea"/>
                          <a:cs typeface="+mn-cs"/>
                        </a:rPr>
                        <a:t>つの</a:t>
                      </a:r>
                      <a:r>
                        <a:rPr kumimoji="1" lang="ja-JP" altLang="en-US" sz="1800" b="0" u="none" kern="1200" dirty="0">
                          <a:solidFill>
                            <a:schemeClr val="tx1"/>
                          </a:solidFill>
                          <a:latin typeface="+mn-ea"/>
                          <a:ea typeface="+mn-ea"/>
                          <a:cs typeface="+mn-cs"/>
                        </a:rPr>
                        <a:t>措置を適切に実施するための担当者を置くこと。</a:t>
                      </a:r>
                    </a:p>
                  </a:txBody>
                  <a:tcPr anchor="ctr">
                    <a:solidFill>
                      <a:srgbClr val="DFFF97"/>
                    </a:solidFill>
                  </a:tcPr>
                </a:tc>
                <a:extLst>
                  <a:ext uri="{0D108BD9-81ED-4DB2-BD59-A6C34878D82A}">
                    <a16:rowId xmlns:a16="http://schemas.microsoft.com/office/drawing/2014/main" val="2428180773"/>
                  </a:ext>
                </a:extLst>
              </a:tr>
            </a:tbl>
          </a:graphicData>
        </a:graphic>
      </p:graphicFrame>
    </p:spTree>
    <p:extLst>
      <p:ext uri="{BB962C8B-B14F-4D97-AF65-F5344CB8AC3E}">
        <p14:creationId xmlns:p14="http://schemas.microsoft.com/office/powerpoint/2010/main" val="3948586118"/>
      </p:ext>
    </p:extLst>
  </p:cSld>
  <p:clrMapOvr>
    <a:masterClrMapping/>
  </p:clrMapOvr>
  <p:transition advTm="67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20</a:t>
            </a:fld>
            <a:endParaRPr kumimoji="1" lang="ja-JP" altLang="en-US" dirty="0"/>
          </a:p>
        </p:txBody>
      </p:sp>
      <p:sp>
        <p:nvSpPr>
          <p:cNvPr id="7" name="角丸四角形 6"/>
          <p:cNvSpPr/>
          <p:nvPr/>
        </p:nvSpPr>
        <p:spPr>
          <a:xfrm>
            <a:off x="673061" y="870930"/>
            <a:ext cx="7774632" cy="39783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bg1"/>
                </a:solidFill>
                <a:latin typeface="+mn-ea"/>
              </a:rPr>
              <a:t>⑦</a:t>
            </a:r>
            <a:r>
              <a:rPr lang="ja-JP" altLang="en-US" sz="1800" b="1" dirty="0">
                <a:solidFill>
                  <a:schemeClr val="bg1"/>
                </a:solidFill>
                <a:latin typeface="+mn-ea"/>
              </a:rPr>
              <a:t>福祉サービス第三者評価の実施</a:t>
            </a:r>
            <a:endParaRPr kumimoji="1" lang="ja-JP" altLang="en-US" b="1" dirty="0">
              <a:solidFill>
                <a:schemeClr val="bg1"/>
              </a:solidFill>
            </a:endParaRPr>
          </a:p>
        </p:txBody>
      </p:sp>
      <p:sp>
        <p:nvSpPr>
          <p:cNvPr id="2" name="正方形/長方形 1"/>
          <p:cNvSpPr/>
          <p:nvPr/>
        </p:nvSpPr>
        <p:spPr>
          <a:xfrm>
            <a:off x="2748424" y="3244334"/>
            <a:ext cx="3647152" cy="369332"/>
          </a:xfrm>
          <a:prstGeom prst="rect">
            <a:avLst/>
          </a:prstGeom>
        </p:spPr>
        <p:txBody>
          <a:bodyPr wrap="none">
            <a:spAutoFit/>
          </a:bodyPr>
          <a:lstStyle/>
          <a:p>
            <a:r>
              <a:rPr lang="ja-JP" altLang="en-US" b="1" dirty="0">
                <a:solidFill>
                  <a:schemeClr val="bg1"/>
                </a:solidFill>
                <a:latin typeface="+mn-ea"/>
              </a:rPr>
              <a:t>協力医療機関との連携体制の構築</a:t>
            </a:r>
            <a:endParaRPr kumimoji="1" lang="ja-JP" altLang="en-US" b="1" dirty="0">
              <a:solidFill>
                <a:schemeClr val="bg1"/>
              </a:solidFill>
            </a:endParaRPr>
          </a:p>
        </p:txBody>
      </p:sp>
      <p:sp>
        <p:nvSpPr>
          <p:cNvPr id="8" name="Rectangle 2"/>
          <p:cNvSpPr txBox="1">
            <a:spLocks/>
          </p:cNvSpPr>
          <p:nvPr/>
        </p:nvSpPr>
        <p:spPr>
          <a:xfrm>
            <a:off x="673061" y="1268759"/>
            <a:ext cx="7774632" cy="3960441"/>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1800"/>
              </a:spcAft>
              <a:buNone/>
            </a:pPr>
            <a:r>
              <a:rPr lang="ja-JP" altLang="en-US" sz="1800" dirty="0">
                <a:solidFill>
                  <a:schemeClr val="tx1">
                    <a:lumMod val="85000"/>
                    <a:lumOff val="15000"/>
                  </a:schemeClr>
                </a:solidFill>
                <a:latin typeface="+mn-ea"/>
              </a:rPr>
              <a:t>第三者評価の実施機関は、ワムネット、大阪府のホームページに記載されています。</a:t>
            </a:r>
            <a:endParaRPr lang="en-US" altLang="ja-JP" sz="1800" dirty="0">
              <a:solidFill>
                <a:schemeClr val="tx1">
                  <a:lumMod val="85000"/>
                  <a:lumOff val="15000"/>
                </a:schemeClr>
              </a:solidFill>
              <a:latin typeface="+mn-ea"/>
            </a:endParaRPr>
          </a:p>
          <a:p>
            <a:pPr marL="0" indent="0">
              <a:spcBef>
                <a:spcPts val="0"/>
              </a:spcBef>
              <a:spcAft>
                <a:spcPts val="1800"/>
              </a:spcAft>
              <a:buNone/>
            </a:pPr>
            <a:endParaRPr lang="en-US" altLang="ja-JP" sz="1800" dirty="0">
              <a:solidFill>
                <a:schemeClr val="tx1">
                  <a:lumMod val="85000"/>
                  <a:lumOff val="15000"/>
                </a:schemeClr>
              </a:solidFill>
              <a:latin typeface="+mn-ea"/>
            </a:endParaRPr>
          </a:p>
          <a:p>
            <a:pPr marL="0" indent="0">
              <a:spcBef>
                <a:spcPts val="0"/>
              </a:spcBef>
              <a:spcAft>
                <a:spcPts val="1800"/>
              </a:spcAft>
              <a:buNone/>
            </a:pPr>
            <a:r>
              <a:rPr lang="ja-JP" altLang="en-US" sz="1800" dirty="0">
                <a:solidFill>
                  <a:schemeClr val="tx1">
                    <a:lumMod val="85000"/>
                    <a:lumOff val="15000"/>
                  </a:schemeClr>
                </a:solidFill>
                <a:latin typeface="+mn-ea"/>
              </a:rPr>
              <a:t>（ワムネット）</a:t>
            </a:r>
          </a:p>
          <a:p>
            <a:pPr marL="0" indent="0">
              <a:spcBef>
                <a:spcPts val="0"/>
              </a:spcBef>
              <a:spcAft>
                <a:spcPts val="1800"/>
              </a:spcAft>
              <a:buNone/>
            </a:pPr>
            <a:r>
              <a:rPr lang="en-US" altLang="ja-JP" sz="1800" dirty="0">
                <a:solidFill>
                  <a:schemeClr val="tx1">
                    <a:lumMod val="85000"/>
                    <a:lumOff val="15000"/>
                  </a:schemeClr>
                </a:solidFill>
                <a:latin typeface="+mn-ea"/>
              </a:rPr>
              <a:t>https://www.wam.go.jp/content/wamnet/pcpub/kaigo/fserviceh/</a:t>
            </a:r>
          </a:p>
          <a:p>
            <a:pPr marL="0" indent="0">
              <a:spcBef>
                <a:spcPts val="0"/>
              </a:spcBef>
              <a:spcAft>
                <a:spcPts val="1800"/>
              </a:spcAft>
              <a:buNone/>
            </a:pPr>
            <a:r>
              <a:rPr lang="ja-JP" altLang="en-US" sz="1800" dirty="0">
                <a:solidFill>
                  <a:schemeClr val="tx1">
                    <a:lumMod val="85000"/>
                    <a:lumOff val="15000"/>
                  </a:schemeClr>
                </a:solidFill>
                <a:latin typeface="+mn-ea"/>
              </a:rPr>
              <a:t>（大阪府ホームページ）</a:t>
            </a:r>
          </a:p>
          <a:p>
            <a:pPr marL="0" indent="0">
              <a:spcBef>
                <a:spcPts val="0"/>
              </a:spcBef>
              <a:spcAft>
                <a:spcPts val="1800"/>
              </a:spcAft>
              <a:buNone/>
            </a:pPr>
            <a:r>
              <a:rPr lang="en-US" altLang="ja-JP" sz="1800" dirty="0">
                <a:solidFill>
                  <a:schemeClr val="tx1">
                    <a:lumMod val="85000"/>
                    <a:lumOff val="15000"/>
                  </a:schemeClr>
                </a:solidFill>
                <a:latin typeface="+mn-ea"/>
              </a:rPr>
              <a:t>https://www.pref.osaka.lg.jp/chiikifukushi/daisansha</a:t>
            </a:r>
            <a:endParaRPr lang="ja-JP" altLang="en-US" sz="1800" dirty="0">
              <a:solidFill>
                <a:schemeClr val="tx1">
                  <a:lumMod val="85000"/>
                  <a:lumOff val="15000"/>
                </a:schemeClr>
              </a:solidFill>
              <a:latin typeface="+mn-ea"/>
            </a:endParaRPr>
          </a:p>
        </p:txBody>
      </p:sp>
    </p:spTree>
    <p:extLst>
      <p:ext uri="{BB962C8B-B14F-4D97-AF65-F5344CB8AC3E}">
        <p14:creationId xmlns:p14="http://schemas.microsoft.com/office/powerpoint/2010/main" val="2457075137"/>
      </p:ext>
    </p:extLst>
  </p:cSld>
  <p:clrMapOvr>
    <a:masterClrMapping/>
  </p:clrMapOvr>
  <p:transition advTm="17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21</a:t>
            </a:fld>
            <a:endParaRPr kumimoji="1" lang="ja-JP" altLang="en-US" dirty="0"/>
          </a:p>
        </p:txBody>
      </p:sp>
      <p:sp>
        <p:nvSpPr>
          <p:cNvPr id="7" name="角丸四角形 6"/>
          <p:cNvSpPr/>
          <p:nvPr/>
        </p:nvSpPr>
        <p:spPr>
          <a:xfrm>
            <a:off x="673061" y="1340768"/>
            <a:ext cx="7774632" cy="39783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 非常災害対策について（１）</a:t>
            </a:r>
            <a:endParaRPr kumimoji="1" lang="en-US" altLang="ja-JP" b="1" dirty="0"/>
          </a:p>
        </p:txBody>
      </p:sp>
      <p:sp>
        <p:nvSpPr>
          <p:cNvPr id="10" name="Rectangle 2"/>
          <p:cNvSpPr txBox="1">
            <a:spLocks/>
          </p:cNvSpPr>
          <p:nvPr/>
        </p:nvSpPr>
        <p:spPr>
          <a:xfrm>
            <a:off x="673061" y="1700808"/>
            <a:ext cx="7774632" cy="4633674"/>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chor="ctr">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1200"/>
              </a:spcAft>
              <a:buFont typeface="Arial"/>
              <a:buNone/>
            </a:pPr>
            <a:r>
              <a:rPr lang="ja-JP" altLang="en-US" sz="1600" dirty="0">
                <a:solidFill>
                  <a:schemeClr val="tx1"/>
                </a:solidFill>
                <a:latin typeface="+mn-ea"/>
              </a:rPr>
              <a:t>　介護施設等は、自力避難困難な方々も多く利用していることから、今後の各種災 害に備えた十分な防災対策を講ずるため、次の項目について、改めて点検、確認等を行うこと。</a:t>
            </a:r>
            <a:endParaRPr lang="en-US" altLang="ja-JP" sz="1600" dirty="0">
              <a:solidFill>
                <a:schemeClr val="tx1"/>
              </a:solidFill>
              <a:latin typeface="+mn-ea"/>
            </a:endParaRPr>
          </a:p>
          <a:p>
            <a:pPr marL="0" indent="0">
              <a:spcBef>
                <a:spcPts val="0"/>
              </a:spcBef>
              <a:spcAft>
                <a:spcPts val="0"/>
              </a:spcAft>
              <a:buFont typeface="Arial"/>
              <a:buNone/>
            </a:pPr>
            <a:r>
              <a:rPr lang="ja-JP" altLang="en-US" sz="1600" dirty="0">
                <a:solidFill>
                  <a:schemeClr val="tx1"/>
                </a:solidFill>
                <a:latin typeface="+mn-ea"/>
              </a:rPr>
              <a:t> 　「介護保険施設等における防災対策の強化について（厚生労働省老健局）」</a:t>
            </a:r>
            <a:endParaRPr lang="en-US" altLang="ja-JP" sz="1600" b="1" u="sng" dirty="0">
              <a:solidFill>
                <a:schemeClr val="tx1"/>
              </a:solidFill>
              <a:latin typeface="+mn-ea"/>
            </a:endParaRPr>
          </a:p>
          <a:p>
            <a:pPr marL="0" indent="0">
              <a:spcBef>
                <a:spcPts val="0"/>
              </a:spcBef>
              <a:spcAft>
                <a:spcPts val="0"/>
              </a:spcAft>
              <a:buFont typeface="Arial"/>
              <a:buNone/>
            </a:pPr>
            <a:endParaRPr lang="en-US" altLang="ja-JP" sz="1600" dirty="0"/>
          </a:p>
          <a:p>
            <a:pPr marL="0" indent="0">
              <a:spcBef>
                <a:spcPts val="0"/>
              </a:spcBef>
              <a:spcAft>
                <a:spcPts val="0"/>
              </a:spcAft>
              <a:buFont typeface="Arial"/>
              <a:buNone/>
            </a:pPr>
            <a:r>
              <a:rPr lang="ja-JP" altLang="en-US" sz="1600" b="1" dirty="0"/>
              <a:t>（１）情報の把握</a:t>
            </a:r>
            <a:endParaRPr lang="en-US" altLang="ja-JP" sz="1600" b="1" dirty="0"/>
          </a:p>
          <a:p>
            <a:pPr marL="0" indent="0">
              <a:spcBef>
                <a:spcPts val="0"/>
              </a:spcBef>
              <a:spcAft>
                <a:spcPts val="0"/>
              </a:spcAft>
              <a:buFont typeface="Arial"/>
              <a:buNone/>
            </a:pPr>
            <a:r>
              <a:rPr lang="ja-JP" altLang="en-US" sz="1600" dirty="0"/>
              <a:t>　・職員は、災害発生直後に情報の収集に努めること</a:t>
            </a:r>
            <a:endParaRPr lang="en-US" altLang="ja-JP" sz="1600" dirty="0"/>
          </a:p>
          <a:p>
            <a:pPr marL="0" indent="0">
              <a:spcBef>
                <a:spcPts val="0"/>
              </a:spcBef>
              <a:spcAft>
                <a:spcPts val="0"/>
              </a:spcAft>
              <a:buFont typeface="Arial"/>
              <a:buNone/>
            </a:pPr>
            <a:r>
              <a:rPr lang="ja-JP" altLang="en-US" sz="1600" dirty="0"/>
              <a:t>   ・管理者は、情報が事業所に確実に伝わるよう防災機関と連携体制を確立し、速</a:t>
            </a:r>
            <a:endParaRPr lang="en-US" altLang="ja-JP" sz="1600" dirty="0"/>
          </a:p>
          <a:p>
            <a:pPr marL="0" indent="0">
              <a:spcBef>
                <a:spcPts val="0"/>
              </a:spcBef>
              <a:spcAft>
                <a:spcPts val="0"/>
              </a:spcAft>
              <a:buFont typeface="Arial"/>
              <a:buNone/>
            </a:pPr>
            <a:r>
              <a:rPr lang="en-US" altLang="ja-JP" sz="1600" dirty="0"/>
              <a:t>      </a:t>
            </a:r>
            <a:r>
              <a:rPr lang="ja-JP" altLang="en-US" sz="1600" dirty="0"/>
              <a:t>やかに避難体制を整えること</a:t>
            </a:r>
            <a:endParaRPr lang="en-US" altLang="ja-JP" sz="1600" dirty="0">
              <a:latin typeface="+mn-ea"/>
            </a:endParaRPr>
          </a:p>
          <a:p>
            <a:pPr marL="0" indent="0">
              <a:spcBef>
                <a:spcPts val="0"/>
              </a:spcBef>
              <a:spcAft>
                <a:spcPts val="0"/>
              </a:spcAft>
              <a:buFont typeface="Arial"/>
              <a:buNone/>
            </a:pPr>
            <a:endParaRPr lang="en-US" altLang="ja-JP" sz="1600" b="1" dirty="0">
              <a:latin typeface="+mn-ea"/>
            </a:endParaRPr>
          </a:p>
          <a:p>
            <a:pPr marL="0" indent="0">
              <a:spcBef>
                <a:spcPts val="0"/>
              </a:spcBef>
              <a:spcAft>
                <a:spcPts val="0"/>
              </a:spcAft>
              <a:buFont typeface="Arial"/>
              <a:buNone/>
            </a:pPr>
            <a:r>
              <a:rPr lang="ja-JP" altLang="en-US" sz="1600" b="1" dirty="0">
                <a:latin typeface="+mn-ea"/>
              </a:rPr>
              <a:t>（２）指揮組織の確立</a:t>
            </a:r>
            <a:endParaRPr lang="en-US" altLang="ja-JP" sz="1600" b="1" dirty="0">
              <a:latin typeface="+mn-ea"/>
            </a:endParaRPr>
          </a:p>
          <a:p>
            <a:pPr marL="0" indent="0">
              <a:spcBef>
                <a:spcPts val="0"/>
              </a:spcBef>
              <a:spcAft>
                <a:spcPts val="0"/>
              </a:spcAft>
              <a:buFont typeface="Arial"/>
              <a:buNone/>
            </a:pPr>
            <a:r>
              <a:rPr lang="ja-JP" altLang="en-US" sz="1600" dirty="0"/>
              <a:t>   ・災害対応の指揮機能を有する組織を設置し、あらかじめ任務分担を定めておく</a:t>
            </a:r>
            <a:endParaRPr lang="en-US" altLang="ja-JP" sz="1600" dirty="0"/>
          </a:p>
          <a:p>
            <a:pPr marL="0" indent="0">
              <a:spcBef>
                <a:spcPts val="0"/>
              </a:spcBef>
              <a:spcAft>
                <a:spcPts val="0"/>
              </a:spcAft>
              <a:buFont typeface="Arial"/>
              <a:buNone/>
            </a:pPr>
            <a:r>
              <a:rPr lang="en-US" altLang="ja-JP" sz="1600" dirty="0"/>
              <a:t>      </a:t>
            </a:r>
            <a:r>
              <a:rPr lang="ja-JP" altLang="en-US" sz="1600" dirty="0"/>
              <a:t>こと</a:t>
            </a:r>
            <a:endParaRPr lang="en-US" altLang="ja-JP" sz="1600" dirty="0"/>
          </a:p>
          <a:p>
            <a:pPr marL="0" indent="0">
              <a:spcBef>
                <a:spcPts val="0"/>
              </a:spcBef>
              <a:spcAft>
                <a:spcPts val="0"/>
              </a:spcAft>
              <a:buFont typeface="Arial"/>
              <a:buNone/>
            </a:pPr>
            <a:r>
              <a:rPr lang="en-US" altLang="ja-JP" sz="1600" dirty="0"/>
              <a:t>  </a:t>
            </a:r>
            <a:r>
              <a:rPr lang="ja-JP" altLang="en-US" sz="1600" dirty="0"/>
              <a:t> ・指揮命令を行う職員が不在時の対応、通信機能が不能になった場合の対応等に</a:t>
            </a:r>
            <a:endParaRPr lang="en-US" altLang="ja-JP" sz="1600" dirty="0"/>
          </a:p>
          <a:p>
            <a:pPr marL="0" indent="0">
              <a:spcBef>
                <a:spcPts val="0"/>
              </a:spcBef>
              <a:spcAft>
                <a:spcPts val="0"/>
              </a:spcAft>
              <a:buFont typeface="Arial"/>
              <a:buNone/>
            </a:pPr>
            <a:r>
              <a:rPr lang="en-US" altLang="ja-JP" sz="1600" dirty="0"/>
              <a:t>      </a:t>
            </a:r>
            <a:r>
              <a:rPr lang="ja-JP" altLang="en-US" sz="1600" dirty="0"/>
              <a:t>ついてもあらかじめ定めておくこと</a:t>
            </a:r>
            <a:endParaRPr lang="en-US" altLang="ja-JP" sz="1600" b="1" u="sng" dirty="0">
              <a:solidFill>
                <a:srgbClr val="CC0000"/>
              </a:solidFill>
              <a:latin typeface="+mn-ea"/>
            </a:endParaRPr>
          </a:p>
        </p:txBody>
      </p:sp>
      <p:sp>
        <p:nvSpPr>
          <p:cNvPr id="5" name="Rectangle 1">
            <a:extLst>
              <a:ext uri="{FF2B5EF4-FFF2-40B4-BE49-F238E27FC236}">
                <a16:creationId xmlns:a16="http://schemas.microsoft.com/office/drawing/2014/main" id="{DFAD3597-0D85-4281-8028-5C2602BB1D87}"/>
              </a:ext>
            </a:extLst>
          </p:cNvPr>
          <p:cNvSpPr>
            <a:spLocks noGrp="1"/>
          </p:cNvSpPr>
          <p:nvPr>
            <p:ph type="title"/>
          </p:nvPr>
        </p:nvSpPr>
        <p:spPr>
          <a:xfrm>
            <a:off x="703875" y="692696"/>
            <a:ext cx="8001000" cy="779854"/>
          </a:xfrm>
        </p:spPr>
        <p:txBody>
          <a:bodyPr>
            <a:normAutofit/>
          </a:bodyPr>
          <a:lstStyle/>
          <a:p>
            <a:r>
              <a:rPr lang="ja-JP" altLang="en-US" sz="3400" b="1" dirty="0">
                <a:solidFill>
                  <a:schemeClr val="tx1"/>
                </a:solidFill>
              </a:rPr>
              <a:t>５　非常災害対策について</a:t>
            </a:r>
            <a:endParaRPr kumimoji="1" lang="ja-JP" sz="3400" b="1" dirty="0">
              <a:solidFill>
                <a:schemeClr val="tx1"/>
              </a:solidFill>
              <a:latin typeface="+mj-ea"/>
            </a:endParaRPr>
          </a:p>
        </p:txBody>
      </p:sp>
    </p:spTree>
    <p:extLst>
      <p:ext uri="{BB962C8B-B14F-4D97-AF65-F5344CB8AC3E}">
        <p14:creationId xmlns:p14="http://schemas.microsoft.com/office/powerpoint/2010/main" val="1395125215"/>
      </p:ext>
    </p:extLst>
  </p:cSld>
  <p:clrMapOvr>
    <a:masterClrMapping/>
  </p:clrMapOvr>
  <p:transition advTm="76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22</a:t>
            </a:fld>
            <a:endParaRPr kumimoji="1" lang="ja-JP" altLang="en-US" dirty="0"/>
          </a:p>
        </p:txBody>
      </p:sp>
      <p:sp>
        <p:nvSpPr>
          <p:cNvPr id="7" name="角丸四角形 6"/>
          <p:cNvSpPr/>
          <p:nvPr/>
        </p:nvSpPr>
        <p:spPr>
          <a:xfrm>
            <a:off x="673061" y="817662"/>
            <a:ext cx="7774632" cy="39783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 非常災害対策について（２）</a:t>
            </a:r>
          </a:p>
        </p:txBody>
      </p:sp>
      <p:sp>
        <p:nvSpPr>
          <p:cNvPr id="10" name="Rectangle 2"/>
          <p:cNvSpPr txBox="1">
            <a:spLocks/>
          </p:cNvSpPr>
          <p:nvPr/>
        </p:nvSpPr>
        <p:spPr>
          <a:xfrm>
            <a:off x="673061" y="1249710"/>
            <a:ext cx="7774632" cy="3835474"/>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chor="ctr">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Font typeface="Arial"/>
              <a:buNone/>
            </a:pPr>
            <a:r>
              <a:rPr lang="ja-JP" altLang="en-US" sz="1600" dirty="0">
                <a:latin typeface="+mn-ea"/>
              </a:rPr>
              <a:t>（</a:t>
            </a:r>
            <a:r>
              <a:rPr lang="ja-JP" altLang="en-US" sz="1600" b="1" dirty="0">
                <a:latin typeface="+mn-ea"/>
              </a:rPr>
              <a:t>３）防災管理体制の整備 </a:t>
            </a:r>
            <a:endParaRPr lang="en-US" altLang="ja-JP" sz="1600" b="1" dirty="0">
              <a:latin typeface="+mn-ea"/>
            </a:endParaRPr>
          </a:p>
          <a:p>
            <a:pPr marL="0" indent="0">
              <a:spcBef>
                <a:spcPts val="0"/>
              </a:spcBef>
              <a:spcAft>
                <a:spcPts val="0"/>
              </a:spcAft>
              <a:buFont typeface="Arial"/>
              <a:buNone/>
            </a:pPr>
            <a:r>
              <a:rPr lang="ja-JP" altLang="en-US" sz="1600" dirty="0">
                <a:latin typeface="+mn-ea"/>
              </a:rPr>
              <a:t>　・管理者は、防災管理体制の整備を図るとともに、全職員の責任分担を明確にし </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ておくこと </a:t>
            </a:r>
            <a:endParaRPr lang="en-US" altLang="ja-JP" sz="1600" dirty="0">
              <a:latin typeface="+mn-ea"/>
            </a:endParaRPr>
          </a:p>
          <a:p>
            <a:pPr marL="0" indent="0">
              <a:spcBef>
                <a:spcPts val="0"/>
              </a:spcBef>
              <a:spcAft>
                <a:spcPts val="0"/>
              </a:spcAft>
              <a:buFont typeface="Arial"/>
              <a:buNone/>
            </a:pPr>
            <a:endParaRPr lang="en-US" altLang="ja-JP" sz="1600" b="1" dirty="0">
              <a:latin typeface="+mn-ea"/>
            </a:endParaRPr>
          </a:p>
          <a:p>
            <a:pPr marL="0" indent="0">
              <a:spcBef>
                <a:spcPts val="0"/>
              </a:spcBef>
              <a:spcAft>
                <a:spcPts val="0"/>
              </a:spcAft>
              <a:buFont typeface="Arial"/>
              <a:buNone/>
            </a:pPr>
            <a:r>
              <a:rPr lang="ja-JP" altLang="en-US" sz="1600" b="1" dirty="0">
                <a:latin typeface="+mn-ea"/>
              </a:rPr>
              <a:t>（４）職員等の防災意識の高揚</a:t>
            </a:r>
            <a:endParaRPr lang="en-US" altLang="ja-JP" sz="1600" b="1" dirty="0">
              <a:latin typeface="+mn-ea"/>
            </a:endParaRPr>
          </a:p>
          <a:p>
            <a:pPr marL="0" indent="0">
              <a:spcBef>
                <a:spcPts val="0"/>
              </a:spcBef>
              <a:spcAft>
                <a:spcPts val="0"/>
              </a:spcAft>
              <a:buFont typeface="Arial"/>
              <a:buNone/>
            </a:pPr>
            <a:r>
              <a:rPr lang="ja-JP" altLang="en-US" sz="1600" dirty="0">
                <a:latin typeface="+mn-ea"/>
              </a:rPr>
              <a:t>   ・管理者、職員、入所者等が日頃から防災意識を強く持つこと</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 ・管理者は、職員、入所者等に対し、防災意識の啓発・育成を行い、人為的な被</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害防止に努めること</a:t>
            </a:r>
            <a:endParaRPr lang="en-US" altLang="ja-JP" sz="1600" dirty="0">
              <a:latin typeface="+mn-ea"/>
            </a:endParaRPr>
          </a:p>
          <a:p>
            <a:pPr marL="0" indent="0">
              <a:spcBef>
                <a:spcPts val="0"/>
              </a:spcBef>
              <a:spcAft>
                <a:spcPts val="0"/>
              </a:spcAft>
              <a:buFont typeface="Arial"/>
              <a:buNone/>
            </a:pPr>
            <a:endParaRPr lang="en-US" altLang="ja-JP" sz="1600" dirty="0">
              <a:latin typeface="+mn-ea"/>
            </a:endParaRPr>
          </a:p>
          <a:p>
            <a:pPr marL="0" indent="0">
              <a:spcBef>
                <a:spcPts val="0"/>
              </a:spcBef>
              <a:spcAft>
                <a:spcPts val="0"/>
              </a:spcAft>
              <a:buFont typeface="Arial"/>
              <a:buNone/>
            </a:pPr>
            <a:r>
              <a:rPr lang="ja-JP" altLang="en-US" sz="1600" b="1" dirty="0">
                <a:latin typeface="+mn-ea"/>
              </a:rPr>
              <a:t>（５）消防用設備及び避難設備の点検</a:t>
            </a:r>
            <a:endParaRPr lang="en-US" altLang="ja-JP" sz="1600" b="1" dirty="0">
              <a:latin typeface="+mn-ea"/>
            </a:endParaRPr>
          </a:p>
          <a:p>
            <a:pPr marL="0" indent="0">
              <a:spcBef>
                <a:spcPts val="0"/>
              </a:spcBef>
              <a:spcAft>
                <a:spcPts val="0"/>
              </a:spcAft>
              <a:buFont typeface="Arial"/>
              <a:buNone/>
            </a:pPr>
            <a:r>
              <a:rPr lang="ja-JP" altLang="en-US" sz="1600" dirty="0">
                <a:latin typeface="+mn-ea"/>
              </a:rPr>
              <a:t>   ・消火設備、警報設備等が常時機能するよう点検を行い適切に管理すること</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 ・非常口、避難器具付近に障害物を置かない、落下・転倒防止策の強化等、細か</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な防災対策を心がけること</a:t>
            </a:r>
            <a:endParaRPr lang="en-US" altLang="ja-JP" sz="1600" b="1" u="sng" dirty="0">
              <a:solidFill>
                <a:srgbClr val="CC0000"/>
              </a:solidFill>
              <a:latin typeface="+mn-ea"/>
            </a:endParaRPr>
          </a:p>
        </p:txBody>
      </p:sp>
    </p:spTree>
    <p:extLst>
      <p:ext uri="{BB962C8B-B14F-4D97-AF65-F5344CB8AC3E}">
        <p14:creationId xmlns:p14="http://schemas.microsoft.com/office/powerpoint/2010/main" val="1190657758"/>
      </p:ext>
    </p:extLst>
  </p:cSld>
  <p:clrMapOvr>
    <a:masterClrMapping/>
  </p:clrMapOvr>
  <p:transition advClick="0" advTm="63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23</a:t>
            </a:fld>
            <a:endParaRPr kumimoji="1" lang="ja-JP" altLang="en-US" dirty="0"/>
          </a:p>
        </p:txBody>
      </p:sp>
      <p:sp>
        <p:nvSpPr>
          <p:cNvPr id="7" name="角丸四角形 6"/>
          <p:cNvSpPr/>
          <p:nvPr/>
        </p:nvSpPr>
        <p:spPr>
          <a:xfrm>
            <a:off x="673061" y="817972"/>
            <a:ext cx="7774632" cy="39783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 非常災害対策について（３）</a:t>
            </a:r>
          </a:p>
        </p:txBody>
      </p:sp>
      <p:sp>
        <p:nvSpPr>
          <p:cNvPr id="10" name="Rectangle 2"/>
          <p:cNvSpPr txBox="1">
            <a:spLocks/>
          </p:cNvSpPr>
          <p:nvPr/>
        </p:nvSpPr>
        <p:spPr>
          <a:xfrm>
            <a:off x="673061" y="1249710"/>
            <a:ext cx="7774632" cy="3763466"/>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chor="ctr">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Font typeface="Arial"/>
              <a:buNone/>
            </a:pPr>
            <a:r>
              <a:rPr lang="ja-JP" altLang="en-US" sz="1600" b="1" dirty="0">
                <a:latin typeface="+mn-ea"/>
              </a:rPr>
              <a:t>（６）有効な避難訓練の実施</a:t>
            </a:r>
            <a:endParaRPr lang="en-US" altLang="ja-JP" sz="1600" b="1" dirty="0">
              <a:latin typeface="+mn-ea"/>
            </a:endParaRPr>
          </a:p>
          <a:p>
            <a:pPr marL="0" indent="0">
              <a:spcBef>
                <a:spcPts val="0"/>
              </a:spcBef>
              <a:spcAft>
                <a:spcPts val="0"/>
              </a:spcAft>
              <a:buFont typeface="Arial"/>
              <a:buNone/>
            </a:pPr>
            <a:r>
              <a:rPr lang="ja-JP" altLang="en-US" sz="1600" dirty="0">
                <a:latin typeface="+mn-ea"/>
              </a:rPr>
              <a:t>   ・災害時における対応方法を周知し、夜間想定の避難訓練を計画的に実施する</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こと</a:t>
            </a:r>
            <a:endParaRPr lang="en-US" altLang="ja-JP" sz="1600" dirty="0">
              <a:latin typeface="+mn-ea"/>
            </a:endParaRPr>
          </a:p>
          <a:p>
            <a:pPr marL="0" indent="0">
              <a:spcBef>
                <a:spcPts val="0"/>
              </a:spcBef>
              <a:spcAft>
                <a:spcPts val="0"/>
              </a:spcAft>
              <a:buFont typeface="Arial"/>
              <a:buNone/>
            </a:pPr>
            <a:r>
              <a:rPr lang="ja-JP" altLang="en-US" sz="1600" dirty="0">
                <a:latin typeface="+mn-ea"/>
              </a:rPr>
              <a:t>   ・特に、河川が近い、</a:t>
            </a:r>
            <a:r>
              <a:rPr kumimoji="1" lang="ja-JP" altLang="en-US" sz="1600" dirty="0"/>
              <a:t>土砂崩れの恐れがある地域である場合は、</a:t>
            </a:r>
            <a:r>
              <a:rPr lang="ja-JP" altLang="en-US" sz="1600" dirty="0">
                <a:latin typeface="+mn-ea"/>
              </a:rPr>
              <a:t>あらかじめ避難</a:t>
            </a:r>
            <a:endParaRPr lang="en-US" altLang="ja-JP" sz="1600" dirty="0">
              <a:latin typeface="+mn-ea"/>
            </a:endParaRPr>
          </a:p>
          <a:p>
            <a:pPr marL="0" indent="0">
              <a:spcBef>
                <a:spcPts val="0"/>
              </a:spcBef>
              <a:spcAft>
                <a:spcPts val="0"/>
              </a:spcAft>
              <a:buFont typeface="Arial"/>
              <a:buNone/>
            </a:pPr>
            <a:r>
              <a:rPr lang="ja-JP" altLang="en-US" sz="1600" dirty="0">
                <a:latin typeface="+mn-ea"/>
              </a:rPr>
              <a:t>　　場所、避難経路の確認と周知をすること</a:t>
            </a:r>
            <a:endParaRPr lang="en-US" altLang="ja-JP" sz="1600" dirty="0">
              <a:latin typeface="+mn-ea"/>
            </a:endParaRPr>
          </a:p>
          <a:p>
            <a:pPr marL="0" indent="0">
              <a:spcBef>
                <a:spcPts val="0"/>
              </a:spcBef>
              <a:spcAft>
                <a:spcPts val="0"/>
              </a:spcAft>
              <a:buFont typeface="Arial"/>
              <a:buNone/>
            </a:pPr>
            <a:endParaRPr lang="en-US" altLang="ja-JP" sz="1600" b="1" u="sng" dirty="0">
              <a:solidFill>
                <a:srgbClr val="CC0000"/>
              </a:solidFill>
              <a:latin typeface="+mn-ea"/>
            </a:endParaRPr>
          </a:p>
          <a:p>
            <a:pPr marL="0" indent="0">
              <a:spcBef>
                <a:spcPts val="0"/>
              </a:spcBef>
              <a:spcAft>
                <a:spcPts val="0"/>
              </a:spcAft>
              <a:buFont typeface="Arial"/>
              <a:buNone/>
            </a:pPr>
            <a:r>
              <a:rPr lang="ja-JP" altLang="en-US" sz="1600" b="1" dirty="0">
                <a:latin typeface="+mn-ea"/>
              </a:rPr>
              <a:t>（７）消防機関等関係諸機関との協力体制の確立</a:t>
            </a:r>
            <a:endParaRPr lang="en-US" altLang="ja-JP" sz="1600" b="1" dirty="0">
              <a:latin typeface="+mn-ea"/>
            </a:endParaRPr>
          </a:p>
          <a:p>
            <a:pPr marL="0" indent="0">
              <a:spcBef>
                <a:spcPts val="0"/>
              </a:spcBef>
              <a:spcAft>
                <a:spcPts val="0"/>
              </a:spcAft>
              <a:buFont typeface="Arial"/>
              <a:buNone/>
            </a:pPr>
            <a:r>
              <a:rPr lang="ja-JP" altLang="en-US" sz="1600" dirty="0">
                <a:latin typeface="+mn-ea"/>
              </a:rPr>
              <a:t>　・管理者は、消防機関等との連携を密にし、施設の内部構造や入所者の状況を</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十分認識してもらうとともに、協力体制の確立に努めること</a:t>
            </a:r>
            <a:endParaRPr lang="en-US" altLang="ja-JP" sz="1600" dirty="0">
              <a:latin typeface="+mn-ea"/>
            </a:endParaRPr>
          </a:p>
          <a:p>
            <a:pPr marL="0" indent="0">
              <a:spcBef>
                <a:spcPts val="0"/>
              </a:spcBef>
              <a:spcAft>
                <a:spcPts val="0"/>
              </a:spcAft>
              <a:buFont typeface="Arial"/>
              <a:buNone/>
            </a:pPr>
            <a:endParaRPr lang="en-US" altLang="ja-JP" sz="1600" b="1" dirty="0">
              <a:latin typeface="+mn-ea"/>
            </a:endParaRPr>
          </a:p>
          <a:p>
            <a:pPr marL="0" indent="0">
              <a:spcBef>
                <a:spcPts val="0"/>
              </a:spcBef>
              <a:spcAft>
                <a:spcPts val="0"/>
              </a:spcAft>
              <a:buFont typeface="Arial"/>
              <a:buNone/>
            </a:pPr>
            <a:r>
              <a:rPr lang="ja-JP" altLang="en-US" sz="1600" b="1" dirty="0">
                <a:latin typeface="+mn-ea"/>
              </a:rPr>
              <a:t>（８）危険物の管理</a:t>
            </a:r>
            <a:endParaRPr lang="en-US" altLang="ja-JP" sz="1600" b="1" dirty="0">
              <a:latin typeface="+mn-ea"/>
            </a:endParaRPr>
          </a:p>
          <a:p>
            <a:pPr marL="0" indent="0">
              <a:spcBef>
                <a:spcPts val="0"/>
              </a:spcBef>
              <a:spcAft>
                <a:spcPts val="0"/>
              </a:spcAft>
              <a:buFont typeface="Arial"/>
              <a:buNone/>
            </a:pPr>
            <a:r>
              <a:rPr lang="ja-JP" altLang="en-US" sz="1600" dirty="0">
                <a:latin typeface="+mn-ea"/>
              </a:rPr>
              <a:t>　・防火管理責任者は、プロパンガス、重油等の危険物の保管状況について、十分</a:t>
            </a:r>
            <a:endParaRPr lang="en-US" altLang="ja-JP" sz="1600" dirty="0">
              <a:latin typeface="+mn-ea"/>
            </a:endParaRPr>
          </a:p>
          <a:p>
            <a:pPr marL="0" indent="0">
              <a:spcBef>
                <a:spcPts val="0"/>
              </a:spcBef>
              <a:spcAft>
                <a:spcPts val="0"/>
              </a:spcAft>
              <a:buFont typeface="Arial"/>
              <a:buNone/>
            </a:pPr>
            <a:r>
              <a:rPr lang="ja-JP" altLang="en-US" sz="1600" dirty="0">
                <a:latin typeface="+mn-ea"/>
              </a:rPr>
              <a:t>　　な点検と確認を行うこと</a:t>
            </a:r>
            <a:endParaRPr lang="en-US" altLang="ja-JP" sz="1600" b="1" u="sng" dirty="0">
              <a:solidFill>
                <a:srgbClr val="CC0000"/>
              </a:solidFill>
              <a:latin typeface="+mn-ea"/>
            </a:endParaRPr>
          </a:p>
        </p:txBody>
      </p:sp>
    </p:spTree>
    <p:extLst>
      <p:ext uri="{BB962C8B-B14F-4D97-AF65-F5344CB8AC3E}">
        <p14:creationId xmlns:p14="http://schemas.microsoft.com/office/powerpoint/2010/main" val="2143124950"/>
      </p:ext>
    </p:extLst>
  </p:cSld>
  <p:clrMapOvr>
    <a:masterClrMapping/>
  </p:clrMapOvr>
  <p:transition advTm="80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24</a:t>
            </a:fld>
            <a:endParaRPr kumimoji="1" lang="ja-JP" altLang="en-US" dirty="0"/>
          </a:p>
        </p:txBody>
      </p:sp>
      <p:sp>
        <p:nvSpPr>
          <p:cNvPr id="7" name="角丸四角形 6"/>
          <p:cNvSpPr/>
          <p:nvPr/>
        </p:nvSpPr>
        <p:spPr>
          <a:xfrm>
            <a:off x="672841" y="1211119"/>
            <a:ext cx="7774632" cy="48097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 薬剤師の配置（令和</a:t>
            </a:r>
            <a:r>
              <a:rPr kumimoji="1" lang="en-US" altLang="ja-JP" b="1" dirty="0"/>
              <a:t>9</a:t>
            </a:r>
            <a:r>
              <a:rPr kumimoji="1" lang="ja-JP" altLang="en-US" b="1" dirty="0"/>
              <a:t>年</a:t>
            </a:r>
            <a:r>
              <a:rPr kumimoji="1" lang="en-US" altLang="ja-JP" b="1" dirty="0"/>
              <a:t>3</a:t>
            </a:r>
            <a:r>
              <a:rPr kumimoji="1" lang="ja-JP" altLang="en-US" b="1" dirty="0"/>
              <a:t>月</a:t>
            </a:r>
            <a:r>
              <a:rPr kumimoji="1" lang="en-US" altLang="ja-JP" b="1" dirty="0"/>
              <a:t>31</a:t>
            </a:r>
            <a:r>
              <a:rPr kumimoji="1" lang="ja-JP" altLang="en-US" b="1" dirty="0"/>
              <a:t>日まで）</a:t>
            </a:r>
            <a:endParaRPr kumimoji="1" lang="en-US" altLang="ja-JP" b="1" dirty="0"/>
          </a:p>
        </p:txBody>
      </p:sp>
      <p:sp>
        <p:nvSpPr>
          <p:cNvPr id="10" name="Rectangle 2"/>
          <p:cNvSpPr txBox="1">
            <a:spLocks/>
          </p:cNvSpPr>
          <p:nvPr/>
        </p:nvSpPr>
        <p:spPr>
          <a:xfrm>
            <a:off x="663014" y="1692097"/>
            <a:ext cx="7774632" cy="4849568"/>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chor="ctr">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lnSpc>
                <a:spcPct val="150000"/>
              </a:lnSpc>
              <a:buNone/>
              <a:tabLst>
                <a:tab pos="266700" algn="l"/>
              </a:tabLst>
            </a:pPr>
            <a:r>
              <a:rPr lang="ja-JP" altLang="en-US" sz="16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○介護老人保健施設の薬剤師には、入所者の薬物療法の一元管理、医師への処方提案や医療費の適正化、多剤服用対策などの役割が期待されています。</a:t>
            </a:r>
            <a:endParaRPr lang="en-US" altLang="ja-JP" sz="9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indent="0">
              <a:lnSpc>
                <a:spcPct val="150000"/>
              </a:lnSpc>
              <a:buNone/>
              <a:tabLst>
                <a:tab pos="266700" algn="l"/>
              </a:tabLst>
            </a:pPr>
            <a:r>
              <a:rPr lang="ja-JP" altLang="en-US" sz="16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○上記役割を担う老健薬剤師の配置については、以下のとおり法令で規定されています。</a:t>
            </a:r>
            <a:endParaRPr lang="en-US" altLang="ja-JP" sz="16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12700" indent="0" algn="just">
              <a:lnSpc>
                <a:spcPct val="150000"/>
              </a:lnSpc>
              <a:buNone/>
            </a:pPr>
            <a:r>
              <a:rPr lang="ja-JP" altLang="en-US" sz="16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－基準省令・吹田市条例：介護老人保健施設の実情に応じた適当数。</a:t>
            </a:r>
            <a:endParaRPr lang="en-US" altLang="ja-JP" sz="16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12700" indent="0" algn="just">
              <a:lnSpc>
                <a:spcPct val="150000"/>
              </a:lnSpc>
              <a:buNone/>
            </a:pPr>
            <a:r>
              <a:rPr lang="ja-JP" altLang="en-US" sz="16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－解釈通知：薬剤師の員数については、入所者の数を</a:t>
            </a:r>
            <a:r>
              <a:rPr lang="en-US" altLang="ja-JP" sz="16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300</a:t>
            </a:r>
            <a:r>
              <a:rPr lang="ja-JP" altLang="en-US" sz="16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で除した数以上が標準であること。</a:t>
            </a:r>
            <a:endParaRPr lang="en-US" altLang="ja-JP" sz="9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indent="0" algn="just">
              <a:lnSpc>
                <a:spcPct val="150000"/>
              </a:lnSpc>
              <a:buNone/>
            </a:pPr>
            <a:r>
              <a:rPr lang="ja-JP" altLang="en-US" sz="16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○老健における薬剤師の配置については、常勤換算方法で上記基準を満たすための雇用が必要です。雇用契約の形態については、正社員・契約社員・嘱託社員等いずれかの形態に限定はされず、</a:t>
            </a:r>
            <a:r>
              <a:rPr lang="ja-JP" altLang="en-US" sz="1600" dirty="0">
                <a:latin typeface="HG丸ｺﾞｼｯｸM-PRO" panose="020F0600000000000000" pitchFamily="50" charset="-128"/>
                <a:ea typeface="HG丸ｺﾞｼｯｸM-PRO" panose="020F0600000000000000" pitchFamily="50" charset="-128"/>
                <a:cs typeface="Meiryo UI" panose="020B0604030504040204" pitchFamily="50" charset="-128"/>
              </a:rPr>
              <a:t>「常勤」「非常勤」の分類についても問いません。</a:t>
            </a:r>
            <a:endParaRPr lang="en-US" altLang="ja-JP" sz="1600" dirty="0">
              <a:latin typeface="HG丸ｺﾞｼｯｸM-PRO" panose="020F0600000000000000" pitchFamily="50" charset="-128"/>
              <a:ea typeface="HG丸ｺﾞｼｯｸM-PRO" panose="020F0600000000000000" pitchFamily="50" charset="-128"/>
              <a:cs typeface="Meiryo UI" panose="020B0604030504040204" pitchFamily="50" charset="-128"/>
            </a:endParaRPr>
          </a:p>
        </p:txBody>
      </p:sp>
      <p:sp>
        <p:nvSpPr>
          <p:cNvPr id="5" name="Rectangle 1">
            <a:extLst>
              <a:ext uri="{FF2B5EF4-FFF2-40B4-BE49-F238E27FC236}">
                <a16:creationId xmlns:a16="http://schemas.microsoft.com/office/drawing/2014/main" id="{DFAD3597-0D85-4281-8028-5C2602BB1D87}"/>
              </a:ext>
            </a:extLst>
          </p:cNvPr>
          <p:cNvSpPr>
            <a:spLocks noGrp="1"/>
          </p:cNvSpPr>
          <p:nvPr>
            <p:ph type="title"/>
          </p:nvPr>
        </p:nvSpPr>
        <p:spPr>
          <a:xfrm>
            <a:off x="571500" y="133591"/>
            <a:ext cx="8001000" cy="779854"/>
          </a:xfrm>
        </p:spPr>
        <p:txBody>
          <a:bodyPr>
            <a:normAutofit fontScale="90000"/>
          </a:bodyPr>
          <a:lstStyle/>
          <a:p>
            <a:r>
              <a:rPr lang="en-US" altLang="ja-JP" sz="3400" b="1" dirty="0">
                <a:solidFill>
                  <a:schemeClr val="tx1"/>
                </a:solidFill>
              </a:rPr>
              <a:t>6</a:t>
            </a:r>
            <a:r>
              <a:rPr lang="ja-JP" altLang="en-US" sz="3400" b="1" dirty="0">
                <a:solidFill>
                  <a:schemeClr val="tx1"/>
                </a:solidFill>
              </a:rPr>
              <a:t>　</a:t>
            </a:r>
            <a:r>
              <a:rPr lang="ja-JP" altLang="en-US" sz="3600" kern="100" dirty="0">
                <a:ln>
                  <a:solidFill>
                    <a:schemeClr val="tx1"/>
                  </a:solidFill>
                </a:ln>
                <a:effectLst/>
                <a:ea typeface="HG丸ｺﾞｼｯｸM-PRO" panose="020F0600000000000000" pitchFamily="50" charset="-128"/>
                <a:cs typeface="Times New Roman" panose="02020603050405020304" pitchFamily="18" charset="0"/>
              </a:rPr>
              <a:t>介護老人保健施設における薬剤師の</a:t>
            </a:r>
            <a:br>
              <a:rPr lang="en-US" altLang="ja-JP" sz="3600" kern="100" dirty="0">
                <a:ln>
                  <a:solidFill>
                    <a:schemeClr val="tx1"/>
                  </a:solidFill>
                </a:ln>
                <a:effectLst/>
                <a:ea typeface="HG丸ｺﾞｼｯｸM-PRO" panose="020F0600000000000000" pitchFamily="50" charset="-128"/>
                <a:cs typeface="Times New Roman" panose="02020603050405020304" pitchFamily="18" charset="0"/>
              </a:rPr>
            </a:br>
            <a:r>
              <a:rPr lang="ja-JP" altLang="en-US" sz="3600" kern="100">
                <a:ln>
                  <a:solidFill>
                    <a:schemeClr val="tx1"/>
                  </a:solidFill>
                </a:ln>
                <a:effectLst/>
                <a:ea typeface="HG丸ｺﾞｼｯｸM-PRO" panose="020F0600000000000000" pitchFamily="50" charset="-128"/>
                <a:cs typeface="Times New Roman" panose="02020603050405020304" pitchFamily="18" charset="0"/>
              </a:rPr>
              <a:t>　  配置</a:t>
            </a:r>
            <a:br>
              <a:rPr lang="ja-JP" altLang="en-US" sz="4000" dirty="0">
                <a:ln>
                  <a:solidFill>
                    <a:schemeClr val="tx1"/>
                  </a:solidFill>
                </a:ln>
                <a:solidFill>
                  <a:schemeClr val="bg1"/>
                </a:solidFill>
                <a:latin typeface="メイリオ" panose="020B0604030504040204" pitchFamily="50" charset="-128"/>
                <a:ea typeface="メイリオ" panose="020B0604030504040204" pitchFamily="50" charset="-128"/>
              </a:rPr>
            </a:br>
            <a:endParaRPr kumimoji="1" lang="ja-JP" sz="3400" b="1" dirty="0">
              <a:solidFill>
                <a:schemeClr val="tx1"/>
              </a:solidFill>
              <a:latin typeface="+mj-ea"/>
            </a:endParaRPr>
          </a:p>
        </p:txBody>
      </p:sp>
      <p:sp>
        <p:nvSpPr>
          <p:cNvPr id="2" name="四角形: 角を丸くする 3">
            <a:extLst>
              <a:ext uri="{FF2B5EF4-FFF2-40B4-BE49-F238E27FC236}">
                <a16:creationId xmlns:a16="http://schemas.microsoft.com/office/drawing/2014/main" id="{888D19B6-EF48-36FC-B69F-22EFFF141772}"/>
              </a:ext>
            </a:extLst>
          </p:cNvPr>
          <p:cNvSpPr/>
          <p:nvPr/>
        </p:nvSpPr>
        <p:spPr>
          <a:xfrm>
            <a:off x="2632322" y="6317227"/>
            <a:ext cx="6323705" cy="4488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rgbClr val="CC0000"/>
                </a:solidFill>
              </a:rPr>
              <a:t>必要人員数が未配置の介護老人保健施設は、速やかな配置をお願いします。</a:t>
            </a:r>
          </a:p>
        </p:txBody>
      </p:sp>
    </p:spTree>
    <p:extLst>
      <p:ext uri="{BB962C8B-B14F-4D97-AF65-F5344CB8AC3E}">
        <p14:creationId xmlns:p14="http://schemas.microsoft.com/office/powerpoint/2010/main" val="2990136350"/>
      </p:ext>
    </p:extLst>
  </p:cSld>
  <p:clrMapOvr>
    <a:masterClrMapping/>
  </p:clrMapOvr>
  <p:transition advClick="0" advTm="30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85800" y="71414"/>
            <a:ext cx="8134672" cy="1112838"/>
          </a:xfrm>
        </p:spPr>
        <p:txBody>
          <a:bodyPr>
            <a:noAutofit/>
          </a:bodyPr>
          <a:lstStyle/>
          <a:p>
            <a:r>
              <a:rPr lang="ja-JP" altLang="en-US" sz="2400" b="1" dirty="0"/>
              <a:t>集団指導の受講報告</a:t>
            </a:r>
            <a:endParaRPr lang="en-US" sz="2400" b="1" dirty="0"/>
          </a:p>
        </p:txBody>
      </p:sp>
      <p:sp>
        <p:nvSpPr>
          <p:cNvPr id="7" name="コンテンツ プレースホルダー 4"/>
          <p:cNvSpPr txBox="1">
            <a:spLocks/>
          </p:cNvSpPr>
          <p:nvPr/>
        </p:nvSpPr>
        <p:spPr>
          <a:xfrm>
            <a:off x="323528" y="1052736"/>
            <a:ext cx="8496944" cy="3456384"/>
          </a:xfrm>
          <a:prstGeom prst="rect">
            <a:avLst/>
          </a:prstGeom>
          <a:solidFill>
            <a:srgbClr val="CCECFF"/>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600"/>
              </a:spcBef>
              <a:spcAft>
                <a:spcPts val="600"/>
              </a:spcAft>
              <a:buClrTx/>
              <a:buSzTx/>
              <a:buFont typeface="Arial"/>
              <a:buNone/>
              <a:tabLst/>
              <a:defRPr/>
            </a:pPr>
            <a:r>
              <a:rPr kumimoji="1" lang="ja-JP" altLang="en-US"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rPr>
              <a:t>集団指導の受講報告は、</a:t>
            </a:r>
            <a:endParaRPr kumimoji="1" lang="en-US" altLang="ja-JP"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endParaRPr>
          </a:p>
          <a:p>
            <a:pPr marL="0" marR="0" lvl="0" indent="0" algn="l" defTabSz="457200" rtl="0" eaLnBrk="1" fontAlgn="auto" latinLnBrk="0" hangingPunct="1">
              <a:lnSpc>
                <a:spcPct val="100000"/>
              </a:lnSpc>
              <a:spcBef>
                <a:spcPts val="600"/>
              </a:spcBef>
              <a:spcAft>
                <a:spcPts val="600"/>
              </a:spcAft>
              <a:buClrTx/>
              <a:buSzTx/>
              <a:buFont typeface="Arial"/>
              <a:buNone/>
              <a:tabLst/>
              <a:defRPr/>
            </a:pPr>
            <a:r>
              <a:rPr lang="ja-JP" altLang="en-US" dirty="0">
                <a:solidFill>
                  <a:prstClr val="black"/>
                </a:solidFill>
                <a:latin typeface="游ゴシック" panose="020B0400000000000000" pitchFamily="50" charset="-128"/>
                <a:ea typeface="游ゴシック" panose="020B0400000000000000" pitchFamily="50" charset="-128"/>
              </a:rPr>
              <a:t>「吹田市電子申込システム」を利用し、報告してください。</a:t>
            </a:r>
            <a:endParaRPr kumimoji="1" lang="en-US" altLang="ja-JP" sz="36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8" name="図 7"/>
          <p:cNvPicPr>
            <a:picLocks noChangeAspect="1"/>
          </p:cNvPicPr>
          <p:nvPr/>
        </p:nvPicPr>
        <p:blipFill>
          <a:blip r:embed="rId3"/>
          <a:stretch>
            <a:fillRect/>
          </a:stretch>
        </p:blipFill>
        <p:spPr>
          <a:xfrm>
            <a:off x="1763688" y="4642565"/>
            <a:ext cx="5112568" cy="2204864"/>
          </a:xfrm>
          <a:prstGeom prst="rect">
            <a:avLst/>
          </a:prstGeom>
        </p:spPr>
      </p:pic>
    </p:spTree>
    <p:extLst>
      <p:ext uri="{BB962C8B-B14F-4D97-AF65-F5344CB8AC3E}">
        <p14:creationId xmlns:p14="http://schemas.microsoft.com/office/powerpoint/2010/main" val="789024067"/>
      </p:ext>
    </p:extLst>
  </p:cSld>
  <p:clrMapOvr>
    <a:masterClrMapping/>
  </p:clrMapOvr>
  <p:transition advClick="0" advTm="12000"/>
</p:sld>
</file>

<file path=ppt/slides/slide26.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rgbClr val="F7FDBF"/>
            </a:gs>
            <a:gs pos="100000">
              <a:schemeClr val="bg2">
                <a:lumMod val="40000"/>
                <a:lumOff val="60000"/>
              </a:schemeClr>
            </a:gs>
          </a:gsLst>
          <a:path path="circle">
            <a:fillToRect b="100000"/>
          </a:path>
          <a:tileRect/>
        </a:gradFill>
        <a:effectLst/>
      </p:bgPr>
    </p:bg>
    <p:spTree>
      <p:nvGrpSpPr>
        <p:cNvPr id="1" name=""/>
        <p:cNvGrpSpPr/>
        <p:nvPr/>
      </p:nvGrpSpPr>
      <p:grpSpPr>
        <a:xfrm>
          <a:off x="0" y="0"/>
          <a:ext cx="0" cy="0"/>
          <a:chOff x="0" y="0"/>
          <a:chExt cx="0" cy="0"/>
        </a:xfrm>
      </p:grpSpPr>
      <p:sp>
        <p:nvSpPr>
          <p:cNvPr id="8" name="タイトル 7"/>
          <p:cNvSpPr>
            <a:spLocks noGrp="1"/>
          </p:cNvSpPr>
          <p:nvPr>
            <p:ph type="title"/>
          </p:nvPr>
        </p:nvSpPr>
        <p:spPr>
          <a:xfrm>
            <a:off x="1115616" y="1236382"/>
            <a:ext cx="7055380" cy="1400530"/>
          </a:xfrm>
        </p:spPr>
        <p:txBody>
          <a:bodyPr/>
          <a:lstStyle/>
          <a:p>
            <a:r>
              <a:rPr kumimoji="1" lang="ja-JP" altLang="en-US" dirty="0">
                <a:solidFill>
                  <a:schemeClr val="bg1"/>
                </a:solidFill>
              </a:rPr>
              <a:t>以上で、</a:t>
            </a:r>
            <a:r>
              <a:rPr lang="ja-JP" altLang="en-US" dirty="0">
                <a:solidFill>
                  <a:schemeClr val="bg1"/>
                </a:solidFill>
              </a:rPr>
              <a:t>施設</a:t>
            </a:r>
            <a:r>
              <a:rPr kumimoji="1" lang="ja-JP" altLang="en-US" dirty="0">
                <a:solidFill>
                  <a:schemeClr val="bg1"/>
                </a:solidFill>
              </a:rPr>
              <a:t>サービス事業者の集団指導を終わります。</a:t>
            </a:r>
            <a:br>
              <a:rPr kumimoji="1" lang="en-US" altLang="ja-JP" dirty="0">
                <a:solidFill>
                  <a:schemeClr val="bg1"/>
                </a:solidFill>
              </a:rPr>
            </a:br>
            <a:r>
              <a:rPr lang="ja-JP" altLang="en-US" dirty="0">
                <a:solidFill>
                  <a:schemeClr val="bg1"/>
                </a:solidFill>
              </a:rPr>
              <a:t>御視聴いただき、ありがとうございました。</a:t>
            </a:r>
            <a:endParaRPr kumimoji="1" lang="ja-JP" altLang="en-US" dirty="0">
              <a:solidFill>
                <a:schemeClr val="bg1"/>
              </a:solidFill>
            </a:endParaRPr>
          </a:p>
        </p:txBody>
      </p:sp>
    </p:spTree>
    <p:extLst>
      <p:ext uri="{BB962C8B-B14F-4D97-AF65-F5344CB8AC3E}">
        <p14:creationId xmlns:p14="http://schemas.microsoft.com/office/powerpoint/2010/main" val="2152042225"/>
      </p:ext>
    </p:extLst>
  </p:cSld>
  <p:clrMapOvr>
    <a:masterClrMapping/>
  </p:clrMapOvr>
  <p:transition advClick="0" advTm="14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3</a:t>
            </a:fld>
            <a:endParaRPr kumimoji="1" lang="ja-JP" altLang="en-US" dirty="0"/>
          </a:p>
        </p:txBody>
      </p:sp>
      <p:sp>
        <p:nvSpPr>
          <p:cNvPr id="6" name="Rectangle 2"/>
          <p:cNvSpPr txBox="1">
            <a:spLocks/>
          </p:cNvSpPr>
          <p:nvPr/>
        </p:nvSpPr>
        <p:spPr>
          <a:xfrm>
            <a:off x="539552" y="4509120"/>
            <a:ext cx="8001000" cy="2160240"/>
          </a:xfrm>
          <a:prstGeom prst="rect">
            <a:avLst/>
          </a:prstGeom>
          <a:solidFill>
            <a:srgbClr val="FFFF99"/>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lnSpc>
                <a:spcPct val="110000"/>
              </a:lnSpc>
              <a:spcBef>
                <a:spcPts val="0"/>
              </a:spcBef>
              <a:spcAft>
                <a:spcPts val="0"/>
              </a:spcAft>
              <a:buFont typeface="Arial"/>
              <a:buNone/>
            </a:pPr>
            <a:r>
              <a:rPr lang="ja-JP" altLang="en-US" sz="1800" dirty="0">
                <a:latin typeface="+mn-ea"/>
              </a:rPr>
              <a:t>● 勤務表は予定・実績ともユニット単位で作成をする。</a:t>
            </a:r>
            <a:endParaRPr lang="en-US" altLang="ja-JP" sz="1800" b="1" u="sng" dirty="0">
              <a:latin typeface="+mn-ea"/>
            </a:endParaRPr>
          </a:p>
          <a:p>
            <a:pPr marL="0" indent="0">
              <a:lnSpc>
                <a:spcPct val="110000"/>
              </a:lnSpc>
              <a:spcBef>
                <a:spcPts val="0"/>
              </a:spcBef>
              <a:spcAft>
                <a:spcPts val="0"/>
              </a:spcAft>
              <a:buFont typeface="Arial"/>
              <a:buNone/>
            </a:pPr>
            <a:r>
              <a:rPr lang="ja-JP" altLang="en-US" sz="1800" dirty="0">
                <a:latin typeface="+mn-ea"/>
              </a:rPr>
              <a:t>● 勤務表にユニットリーダーの記載をする。</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日中に常時</a:t>
            </a:r>
            <a:r>
              <a:rPr lang="en-US" altLang="ja-JP" sz="1800" dirty="0">
                <a:latin typeface="+mn-ea"/>
              </a:rPr>
              <a:t>1</a:t>
            </a:r>
            <a:r>
              <a:rPr lang="ja-JP" altLang="en-US" sz="1800" dirty="0">
                <a:latin typeface="+mn-ea"/>
              </a:rPr>
              <a:t>人以上、介護又は看護職員を配置していることを明確にする。</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a:t>
            </a:r>
            <a:r>
              <a:rPr lang="ja-JP" altLang="en-US" sz="1800" u="sng" dirty="0">
                <a:latin typeface="+mn-ea"/>
              </a:rPr>
              <a:t>ユニットリーダー研修の受講者を２名以上配置する。</a:t>
            </a:r>
            <a:endParaRPr lang="en-US" altLang="ja-JP" sz="1800" u="sng" dirty="0">
              <a:latin typeface="+mn-ea"/>
            </a:endParaRPr>
          </a:p>
          <a:p>
            <a:pPr marL="0" indent="0">
              <a:lnSpc>
                <a:spcPct val="110000"/>
              </a:lnSpc>
              <a:spcBef>
                <a:spcPts val="0"/>
              </a:spcBef>
              <a:spcAft>
                <a:spcPts val="0"/>
              </a:spcAft>
              <a:buFont typeface="Arial"/>
              <a:buNone/>
            </a:pPr>
            <a:r>
              <a:rPr lang="ja-JP" altLang="en-US" sz="1800" dirty="0">
                <a:latin typeface="+mn-ea"/>
              </a:rPr>
              <a:t>● なじみの関係（継続性）に配慮した人員配置を行う。</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a:t>
            </a:r>
            <a:r>
              <a:rPr lang="ja-JP" altLang="en-US" sz="1800" u="sng" dirty="0">
                <a:latin typeface="+mn-ea"/>
              </a:rPr>
              <a:t>医師についても、勤務表に記載するとともに出退勤の記録を行う。</a:t>
            </a:r>
            <a:endParaRPr lang="en-US" altLang="ja-JP" sz="1800" u="sng" dirty="0">
              <a:latin typeface="+mn-ea"/>
            </a:endParaRPr>
          </a:p>
        </p:txBody>
      </p:sp>
      <p:sp>
        <p:nvSpPr>
          <p:cNvPr id="7" name="下矢印 6"/>
          <p:cNvSpPr/>
          <p:nvPr/>
        </p:nvSpPr>
        <p:spPr>
          <a:xfrm>
            <a:off x="3707904" y="3943229"/>
            <a:ext cx="1584176" cy="421875"/>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10" name="表 9"/>
          <p:cNvGraphicFramePr>
            <a:graphicFrameLocks noGrp="1"/>
          </p:cNvGraphicFramePr>
          <p:nvPr>
            <p:extLst>
              <p:ext uri="{D42A27DB-BD31-4B8C-83A1-F6EECF244321}">
                <p14:modId xmlns:p14="http://schemas.microsoft.com/office/powerpoint/2010/main" val="653660994"/>
              </p:ext>
            </p:extLst>
          </p:nvPr>
        </p:nvGraphicFramePr>
        <p:xfrm>
          <a:off x="539552" y="836712"/>
          <a:ext cx="8001000" cy="2978219"/>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387419">
                <a:tc>
                  <a:txBody>
                    <a:bodyPr/>
                    <a:lstStyle/>
                    <a:p>
                      <a:pPr>
                        <a:spcBef>
                          <a:spcPts val="600"/>
                        </a:spcBef>
                      </a:pPr>
                      <a:r>
                        <a:rPr kumimoji="1" lang="ja-JP" altLang="en-US" dirty="0"/>
                        <a:t>② </a:t>
                      </a:r>
                      <a:r>
                        <a:rPr kumimoji="1" lang="ja-JP" altLang="en-US" baseline="0" dirty="0"/>
                        <a:t> </a:t>
                      </a:r>
                      <a:r>
                        <a:rPr kumimoji="1" lang="ja-JP" altLang="en-US" sz="1800" b="1" kern="1200" dirty="0">
                          <a:solidFill>
                            <a:schemeClr val="bg1"/>
                          </a:solidFill>
                          <a:latin typeface="+mn-ea"/>
                          <a:ea typeface="+mn-ea"/>
                        </a:rPr>
                        <a:t>勤務体制の確保等</a:t>
                      </a:r>
                      <a:endParaRPr kumimoji="1" lang="ja-JP" altLang="en-US" dirty="0">
                        <a:solidFill>
                          <a:schemeClr val="bg1"/>
                        </a:solidFill>
                      </a:endParaRPr>
                    </a:p>
                  </a:txBody>
                  <a:tcPr anchor="ctr"/>
                </a:tc>
                <a:extLst>
                  <a:ext uri="{0D108BD9-81ED-4DB2-BD59-A6C34878D82A}">
                    <a16:rowId xmlns:a16="http://schemas.microsoft.com/office/drawing/2014/main" val="2276792428"/>
                  </a:ext>
                </a:extLst>
              </a:tr>
              <a:tr h="1077924">
                <a:tc>
                  <a:txBody>
                    <a:bodyPr/>
                    <a:lstStyle/>
                    <a:p>
                      <a:pPr marL="0" indent="0">
                        <a:spcBef>
                          <a:spcPts val="600"/>
                        </a:spcBef>
                        <a:spcAft>
                          <a:spcPts val="600"/>
                        </a:spcAft>
                        <a:buNone/>
                      </a:pPr>
                      <a:r>
                        <a:rPr kumimoji="1" lang="ja-JP" altLang="en-US" sz="1800" b="1" kern="1200" dirty="0"/>
                        <a:t>＜ユニット型施設における勤務体制の確保＞</a:t>
                      </a:r>
                      <a:endParaRPr kumimoji="1" lang="en-US" altLang="ja-JP" sz="1800" b="1" kern="1200" dirty="0"/>
                    </a:p>
                    <a:p>
                      <a:pPr marL="0" indent="0">
                        <a:spcBef>
                          <a:spcPts val="0"/>
                        </a:spcBef>
                        <a:buNone/>
                      </a:pPr>
                      <a:r>
                        <a:rPr kumimoji="1" lang="ja-JP" altLang="en-US" sz="1800" kern="1200" dirty="0"/>
                        <a:t>● 勤務表がユニットごとに作成されていない。</a:t>
                      </a:r>
                      <a:endParaRPr kumimoji="1" lang="en-US" altLang="ja-JP" sz="1800" kern="1200" dirty="0"/>
                    </a:p>
                    <a:p>
                      <a:pPr marL="0" indent="0">
                        <a:spcBef>
                          <a:spcPts val="0"/>
                        </a:spcBef>
                        <a:buNone/>
                      </a:pPr>
                      <a:r>
                        <a:rPr kumimoji="1" lang="ja-JP" altLang="en-US" sz="1800" kern="1200" dirty="0"/>
                        <a:t>● 勤務表にユニットリーダーの記載をしていない。</a:t>
                      </a:r>
                      <a:endParaRPr kumimoji="1" lang="en-US" altLang="ja-JP" sz="1800" kern="1200" dirty="0"/>
                    </a:p>
                    <a:p>
                      <a:pPr marL="0" indent="0">
                        <a:spcBef>
                          <a:spcPts val="0"/>
                        </a:spcBef>
                        <a:buNone/>
                      </a:pPr>
                      <a:r>
                        <a:rPr kumimoji="1" lang="ja-JP" altLang="en-US" sz="1800" kern="1200" dirty="0"/>
                        <a:t>● 日中に常時１人以上、介護又は看護職員が配置されていることが不明確。</a:t>
                      </a:r>
                      <a:endParaRPr kumimoji="1" lang="en-US" altLang="ja-JP" sz="1800" kern="1200" dirty="0"/>
                    </a:p>
                    <a:p>
                      <a:pPr marL="0" indent="0">
                        <a:spcBef>
                          <a:spcPts val="0"/>
                        </a:spcBef>
                        <a:buNone/>
                      </a:pPr>
                      <a:r>
                        <a:rPr kumimoji="1" lang="ja-JP" altLang="en-US" sz="1800" kern="1200" dirty="0"/>
                        <a:t>● </a:t>
                      </a:r>
                      <a:r>
                        <a:rPr kumimoji="1" lang="ja-JP" altLang="en-US" sz="1800" u="sng" kern="1200" dirty="0"/>
                        <a:t>ユニットリーダー研修の受講者を２人以上配置していない。</a:t>
                      </a:r>
                      <a:endParaRPr kumimoji="1" lang="en-US" altLang="ja-JP" sz="1800" u="sng" kern="1200" dirty="0"/>
                    </a:p>
                    <a:p>
                      <a:pPr marL="0" indent="0">
                        <a:spcBef>
                          <a:spcPts val="0"/>
                        </a:spcBef>
                        <a:spcAft>
                          <a:spcPts val="1200"/>
                        </a:spcAft>
                        <a:buNone/>
                      </a:pPr>
                      <a:r>
                        <a:rPr kumimoji="1" lang="ja-JP" altLang="en-US" sz="1800" kern="1200" dirty="0"/>
                        <a:t>● 他のユニットへの応援が頻繁にみられる。</a:t>
                      </a:r>
                      <a:endParaRPr kumimoji="1" lang="en-US" altLang="ja-JP" sz="1800" kern="1200" dirty="0"/>
                    </a:p>
                    <a:p>
                      <a:pPr marL="0" indent="0">
                        <a:spcBef>
                          <a:spcPts val="0"/>
                        </a:spcBef>
                        <a:spcAft>
                          <a:spcPts val="600"/>
                        </a:spcAft>
                        <a:buNone/>
                      </a:pPr>
                      <a:r>
                        <a:rPr kumimoji="1" lang="ja-JP" altLang="en-US" sz="1800" b="1" kern="1200" dirty="0"/>
                        <a:t>＜ユニット型・従来型における勤務体制の確保＞</a:t>
                      </a:r>
                      <a:endParaRPr kumimoji="1" lang="en-US" altLang="ja-JP" sz="1800" b="1" kern="1200" dirty="0"/>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kern="1200" dirty="0"/>
                        <a:t>● </a:t>
                      </a:r>
                      <a:r>
                        <a:rPr kumimoji="1" lang="ja-JP" altLang="en-US" sz="1800" u="sng" kern="1200" dirty="0"/>
                        <a:t>医師の勤務表への記載や出退勤の記録がない。</a:t>
                      </a:r>
                      <a:endParaRPr kumimoji="1" lang="ja-JP" altLang="en-US" sz="1800" u="sng" kern="1200" dirty="0">
                        <a:solidFill>
                          <a:schemeClr val="tx1"/>
                        </a:solidFill>
                        <a:latin typeface="+mj-ea"/>
                        <a:ea typeface="+mn-ea"/>
                        <a:cs typeface="+mn-cs"/>
                      </a:endParaRPr>
                    </a:p>
                  </a:txBody>
                  <a:tcPr anchor="ctr">
                    <a:solidFill>
                      <a:srgbClr val="DFFF97"/>
                    </a:solidFill>
                  </a:tcPr>
                </a:tc>
                <a:extLst>
                  <a:ext uri="{0D108BD9-81ED-4DB2-BD59-A6C34878D82A}">
                    <a16:rowId xmlns:a16="http://schemas.microsoft.com/office/drawing/2014/main" val="2428180773"/>
                  </a:ext>
                </a:extLst>
              </a:tr>
            </a:tbl>
          </a:graphicData>
        </a:graphic>
      </p:graphicFrame>
    </p:spTree>
    <p:extLst>
      <p:ext uri="{BB962C8B-B14F-4D97-AF65-F5344CB8AC3E}">
        <p14:creationId xmlns:p14="http://schemas.microsoft.com/office/powerpoint/2010/main" val="3330693205"/>
      </p:ext>
    </p:extLst>
  </p:cSld>
  <p:clrMapOvr>
    <a:masterClrMapping/>
  </p:clrMapOvr>
  <p:transition advTm="3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4</a:t>
            </a:fld>
            <a:endParaRPr kumimoji="1" lang="ja-JP" altLang="en-US" dirty="0"/>
          </a:p>
        </p:txBody>
      </p:sp>
      <p:graphicFrame>
        <p:nvGraphicFramePr>
          <p:cNvPr id="10" name="コンテンツ プレースホルダー 9"/>
          <p:cNvGraphicFramePr>
            <a:graphicFrameLocks noGrp="1"/>
          </p:cNvGraphicFramePr>
          <p:nvPr>
            <p:ph idx="1"/>
            <p:extLst>
              <p:ext uri="{D42A27DB-BD31-4B8C-83A1-F6EECF244321}">
                <p14:modId xmlns:p14="http://schemas.microsoft.com/office/powerpoint/2010/main" val="1558095512"/>
              </p:ext>
            </p:extLst>
          </p:nvPr>
        </p:nvGraphicFramePr>
        <p:xfrm>
          <a:off x="506610" y="742338"/>
          <a:ext cx="8001000" cy="2260581"/>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423859">
                <a:tc>
                  <a:txBody>
                    <a:bodyPr/>
                    <a:lstStyle/>
                    <a:p>
                      <a:pPr>
                        <a:spcBef>
                          <a:spcPts val="600"/>
                        </a:spcBef>
                      </a:pPr>
                      <a:r>
                        <a:rPr kumimoji="1" lang="ja-JP" altLang="en-US" dirty="0">
                          <a:solidFill>
                            <a:schemeClr val="lt1"/>
                          </a:solidFill>
                        </a:rPr>
                        <a:t>③ サービス計画の作成 </a:t>
                      </a:r>
                      <a:endParaRPr kumimoji="1" lang="en-US" altLang="ja-JP" dirty="0">
                        <a:solidFill>
                          <a:schemeClr val="lt1"/>
                        </a:solidFill>
                      </a:endParaRPr>
                    </a:p>
                  </a:txBody>
                  <a:tcPr anchor="ctr"/>
                </a:tc>
                <a:extLst>
                  <a:ext uri="{0D108BD9-81ED-4DB2-BD59-A6C34878D82A}">
                    <a16:rowId xmlns:a16="http://schemas.microsoft.com/office/drawing/2014/main" val="2276792428"/>
                  </a:ext>
                </a:extLst>
              </a:tr>
              <a:tr h="1836722">
                <a:tc>
                  <a:txBody>
                    <a:bodyPr/>
                    <a:lstStyle/>
                    <a:p>
                      <a:pPr marL="0" indent="0">
                        <a:spcBef>
                          <a:spcPts val="600"/>
                        </a:spcBef>
                        <a:buNone/>
                      </a:pPr>
                      <a:r>
                        <a:rPr kumimoji="1" lang="ja-JP" altLang="en-US" sz="1800" kern="1200" dirty="0"/>
                        <a:t>● 入所後すぐに作成されていない。</a:t>
                      </a:r>
                      <a:endParaRPr kumimoji="1" lang="en-US" altLang="ja-JP" sz="1800" kern="1200" dirty="0"/>
                    </a:p>
                    <a:p>
                      <a:pPr marL="0" indent="0">
                        <a:spcBef>
                          <a:spcPts val="0"/>
                        </a:spcBef>
                        <a:buNone/>
                      </a:pPr>
                      <a:r>
                        <a:rPr kumimoji="1" lang="ja-JP" altLang="en-US" sz="1800" kern="1200" dirty="0"/>
                        <a:t>● 作成（変更）にあたり、解決すべき課題の把握（アセスメント）や実施　</a:t>
                      </a:r>
                      <a:endParaRPr kumimoji="1" lang="en-US" altLang="ja-JP" sz="1800" kern="1200" dirty="0"/>
                    </a:p>
                    <a:p>
                      <a:pPr marL="0" indent="0">
                        <a:spcBef>
                          <a:spcPts val="0"/>
                        </a:spcBef>
                        <a:buNone/>
                      </a:pPr>
                      <a:r>
                        <a:rPr kumimoji="1" lang="ja-JP" altLang="en-US" sz="1800" kern="1200" dirty="0"/>
                        <a:t>　 状況の把握（モニタリング）が行われていない。</a:t>
                      </a:r>
                      <a:endParaRPr kumimoji="1" lang="en-US" altLang="ja-JP" sz="1800" kern="1200" dirty="0"/>
                    </a:p>
                    <a:p>
                      <a:pPr marL="0" indent="0">
                        <a:spcBef>
                          <a:spcPts val="0"/>
                        </a:spcBef>
                        <a:buNone/>
                      </a:pPr>
                      <a:r>
                        <a:rPr kumimoji="1" lang="ja-JP" altLang="en-US" sz="1800" kern="1200" dirty="0"/>
                        <a:t>● 計画内容を入所者や家族に説明し、同意を得て、交付したことが不明確。</a:t>
                      </a:r>
                      <a:endParaRPr kumimoji="1" lang="en-US" altLang="ja-JP" sz="1800" kern="1200" dirty="0"/>
                    </a:p>
                    <a:p>
                      <a:pPr marL="0" indent="0">
                        <a:spcBef>
                          <a:spcPts val="0"/>
                        </a:spcBef>
                        <a:buNone/>
                      </a:pPr>
                      <a:r>
                        <a:rPr kumimoji="1" lang="ja-JP" altLang="en-US" sz="1800" kern="1200" dirty="0"/>
                        <a:t>● サービス担当者会議等により専門的意見の聴取を行っていない。</a:t>
                      </a:r>
                      <a:endParaRPr kumimoji="1" lang="en-US" altLang="ja-JP" sz="1800" kern="1200" dirty="0"/>
                    </a:p>
                  </a:txBody>
                  <a:tcPr anchor="ctr">
                    <a:solidFill>
                      <a:srgbClr val="DFFF97"/>
                    </a:solidFill>
                  </a:tcPr>
                </a:tc>
                <a:extLst>
                  <a:ext uri="{0D108BD9-81ED-4DB2-BD59-A6C34878D82A}">
                    <a16:rowId xmlns:a16="http://schemas.microsoft.com/office/drawing/2014/main" val="2428180773"/>
                  </a:ext>
                </a:extLst>
              </a:tr>
            </a:tbl>
          </a:graphicData>
        </a:graphic>
      </p:graphicFrame>
      <p:sp>
        <p:nvSpPr>
          <p:cNvPr id="11" name="Rectangle 2"/>
          <p:cNvSpPr txBox="1">
            <a:spLocks/>
          </p:cNvSpPr>
          <p:nvPr/>
        </p:nvSpPr>
        <p:spPr>
          <a:xfrm>
            <a:off x="506610" y="4163437"/>
            <a:ext cx="8001000" cy="1877926"/>
          </a:xfrm>
          <a:prstGeom prst="rect">
            <a:avLst/>
          </a:prstGeom>
          <a:solidFill>
            <a:srgbClr val="FFFF99"/>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800" dirty="0"/>
              <a:t>● 入所後すぐに作成する。</a:t>
            </a:r>
            <a:endParaRPr lang="en-US" altLang="ja-JP" sz="1800" dirty="0"/>
          </a:p>
          <a:p>
            <a:pPr marL="0" indent="0">
              <a:spcBef>
                <a:spcPts val="0"/>
              </a:spcBef>
              <a:spcAft>
                <a:spcPts val="0"/>
              </a:spcAft>
              <a:buNone/>
            </a:pPr>
            <a:r>
              <a:rPr lang="ja-JP" altLang="en-US" sz="1800" dirty="0"/>
              <a:t>● 作成（変更）にあたり、解決すべき課題の把握（アセスメント）を行う。</a:t>
            </a:r>
            <a:endParaRPr lang="en-US" altLang="ja-JP" sz="1800" dirty="0"/>
          </a:p>
          <a:p>
            <a:pPr marL="0" indent="0">
              <a:spcBef>
                <a:spcPts val="0"/>
              </a:spcBef>
              <a:spcAft>
                <a:spcPts val="0"/>
              </a:spcAft>
              <a:buNone/>
            </a:pPr>
            <a:r>
              <a:rPr lang="ja-JP" altLang="en-US" sz="1800" dirty="0"/>
              <a:t>● 計画を説明し、同意を得て、交付したことが記録上確認できるように適</a:t>
            </a:r>
            <a:endParaRPr lang="en-US" altLang="ja-JP" sz="1800" dirty="0"/>
          </a:p>
          <a:p>
            <a:pPr marL="0" indent="0">
              <a:spcBef>
                <a:spcPts val="0"/>
              </a:spcBef>
              <a:spcAft>
                <a:spcPts val="0"/>
              </a:spcAft>
              <a:buNone/>
            </a:pPr>
            <a:r>
              <a:rPr lang="ja-JP" altLang="en-US" sz="1800" dirty="0"/>
              <a:t>　 切に保管する。</a:t>
            </a:r>
            <a:endParaRPr lang="en-US" altLang="ja-JP" sz="1800" dirty="0"/>
          </a:p>
        </p:txBody>
      </p:sp>
      <p:sp>
        <p:nvSpPr>
          <p:cNvPr id="9" name="下矢印 8"/>
          <p:cNvSpPr/>
          <p:nvPr/>
        </p:nvSpPr>
        <p:spPr>
          <a:xfrm>
            <a:off x="3707904" y="3429000"/>
            <a:ext cx="1368152" cy="504056"/>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75001728"/>
      </p:ext>
    </p:extLst>
  </p:cSld>
  <p:clrMapOvr>
    <a:masterClrMapping/>
  </p:clrMapOvr>
  <p:transition advTm="47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5</a:t>
            </a:fld>
            <a:endParaRPr kumimoji="1" lang="ja-JP" altLang="en-US" dirty="0"/>
          </a:p>
        </p:txBody>
      </p:sp>
      <p:sp>
        <p:nvSpPr>
          <p:cNvPr id="6" name="Rectangle 2"/>
          <p:cNvSpPr txBox="1">
            <a:spLocks/>
          </p:cNvSpPr>
          <p:nvPr/>
        </p:nvSpPr>
        <p:spPr>
          <a:xfrm>
            <a:off x="539552" y="4102231"/>
            <a:ext cx="8001000" cy="2304257"/>
          </a:xfrm>
          <a:prstGeom prst="rect">
            <a:avLst/>
          </a:prstGeom>
          <a:solidFill>
            <a:srgbClr val="FFFF99"/>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800" dirty="0">
                <a:latin typeface="+mn-ea"/>
              </a:rPr>
              <a:t>● 実施計画を作成し、入所者や家族に説明し、同意を得て、交付したこと </a:t>
            </a:r>
            <a:endParaRPr lang="en-US" altLang="ja-JP" sz="1800" dirty="0">
              <a:latin typeface="+mn-ea"/>
            </a:endParaRPr>
          </a:p>
          <a:p>
            <a:pPr marL="0" indent="0">
              <a:spcBef>
                <a:spcPts val="0"/>
              </a:spcBef>
              <a:spcAft>
                <a:spcPts val="0"/>
              </a:spcAft>
              <a:buNone/>
            </a:pPr>
            <a:r>
              <a:rPr lang="en-US" altLang="ja-JP" sz="1800" dirty="0">
                <a:latin typeface="+mn-ea"/>
              </a:rPr>
              <a:t>    </a:t>
            </a:r>
            <a:r>
              <a:rPr lang="ja-JP" altLang="en-US" sz="1800" dirty="0">
                <a:latin typeface="+mn-ea"/>
              </a:rPr>
              <a:t>が記録上確認できるように適切に保管する。</a:t>
            </a:r>
            <a:endParaRPr lang="en-US" altLang="ja-JP" sz="1800" dirty="0">
              <a:latin typeface="+mn-ea"/>
            </a:endParaRPr>
          </a:p>
          <a:p>
            <a:pPr marL="0" indent="0">
              <a:spcBef>
                <a:spcPts val="0"/>
              </a:spcBef>
              <a:spcAft>
                <a:spcPts val="0"/>
              </a:spcAft>
              <a:buNone/>
            </a:pPr>
            <a:r>
              <a:rPr lang="ja-JP" altLang="en-US" sz="1800" dirty="0">
                <a:latin typeface="+mn-ea"/>
              </a:rPr>
              <a:t>● 機能訓練を実施した場合は、実施時間、実施者、実施経過、実施結果等</a:t>
            </a:r>
            <a:endParaRPr lang="en-US" altLang="ja-JP" sz="1800" dirty="0">
              <a:latin typeface="+mn-ea"/>
            </a:endParaRPr>
          </a:p>
          <a:p>
            <a:pPr marL="0" indent="0">
              <a:spcBef>
                <a:spcPts val="0"/>
              </a:spcBef>
              <a:spcAft>
                <a:spcPts val="0"/>
              </a:spcAft>
              <a:buNone/>
            </a:pPr>
            <a:r>
              <a:rPr lang="ja-JP" altLang="en-US" sz="1800" dirty="0">
                <a:latin typeface="+mn-ea"/>
              </a:rPr>
              <a:t>　 を記録する。</a:t>
            </a:r>
            <a:endParaRPr lang="en-US" altLang="ja-JP" sz="1800" dirty="0">
              <a:latin typeface="+mn-ea"/>
            </a:endParaRPr>
          </a:p>
          <a:p>
            <a:pPr marL="0" indent="0">
              <a:spcBef>
                <a:spcPts val="0"/>
              </a:spcBef>
              <a:spcAft>
                <a:spcPts val="0"/>
              </a:spcAft>
              <a:buNone/>
            </a:pPr>
            <a:r>
              <a:rPr lang="ja-JP" altLang="en-US" sz="1800" dirty="0">
                <a:latin typeface="+mn-ea"/>
              </a:rPr>
              <a:t>● 年末年始等長期休暇の期間を含め、入所者</a:t>
            </a:r>
            <a:r>
              <a:rPr lang="en-US" altLang="ja-JP" sz="1800" dirty="0">
                <a:latin typeface="+mn-ea"/>
              </a:rPr>
              <a:t>1</a:t>
            </a:r>
            <a:r>
              <a:rPr lang="ja-JP" altLang="en-US" sz="1800" dirty="0">
                <a:latin typeface="+mn-ea"/>
              </a:rPr>
              <a:t>人あたり週２回以上機能訓練</a:t>
            </a:r>
            <a:endParaRPr lang="en-US" altLang="ja-JP" sz="1800" dirty="0">
              <a:latin typeface="+mn-ea"/>
            </a:endParaRPr>
          </a:p>
          <a:p>
            <a:pPr marL="0" indent="0">
              <a:spcBef>
                <a:spcPts val="0"/>
              </a:spcBef>
              <a:spcAft>
                <a:spcPts val="0"/>
              </a:spcAft>
              <a:buNone/>
            </a:pPr>
            <a:r>
              <a:rPr lang="ja-JP" altLang="en-US" sz="1800" dirty="0">
                <a:latin typeface="+mn-ea"/>
              </a:rPr>
              <a:t>　 を実施し、その記録を適切に保管する。</a:t>
            </a:r>
            <a:endParaRPr lang="en-US" altLang="ja-JP" sz="1800" dirty="0">
              <a:latin typeface="+mn-ea"/>
            </a:endParaRPr>
          </a:p>
        </p:txBody>
      </p:sp>
      <p:sp>
        <p:nvSpPr>
          <p:cNvPr id="7" name="下矢印 6"/>
          <p:cNvSpPr/>
          <p:nvPr/>
        </p:nvSpPr>
        <p:spPr>
          <a:xfrm>
            <a:off x="3707904" y="3264818"/>
            <a:ext cx="1368152" cy="504056"/>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10" name="コンテンツ プレースホルダー 9"/>
          <p:cNvGraphicFramePr>
            <a:graphicFrameLocks noGrp="1"/>
          </p:cNvGraphicFramePr>
          <p:nvPr>
            <p:ph idx="1"/>
            <p:extLst>
              <p:ext uri="{D42A27DB-BD31-4B8C-83A1-F6EECF244321}">
                <p14:modId xmlns:p14="http://schemas.microsoft.com/office/powerpoint/2010/main" val="1233298593"/>
              </p:ext>
            </p:extLst>
          </p:nvPr>
        </p:nvGraphicFramePr>
        <p:xfrm>
          <a:off x="539552" y="908720"/>
          <a:ext cx="8001000" cy="2100794"/>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432048">
                <a:tc>
                  <a:txBody>
                    <a:bodyPr/>
                    <a:lstStyle/>
                    <a:p>
                      <a:pPr>
                        <a:spcBef>
                          <a:spcPts val="600"/>
                        </a:spcBef>
                      </a:pPr>
                      <a:r>
                        <a:rPr kumimoji="1" lang="ja-JP" altLang="en-US" dirty="0">
                          <a:solidFill>
                            <a:schemeClr val="lt1"/>
                          </a:solidFill>
                        </a:rPr>
                        <a:t>④ 機能訓練</a:t>
                      </a:r>
                      <a:endParaRPr kumimoji="1" lang="ja-JP" altLang="en-US" dirty="0">
                        <a:solidFill>
                          <a:schemeClr val="bg1"/>
                        </a:solidFill>
                      </a:endParaRPr>
                    </a:p>
                  </a:txBody>
                  <a:tcPr anchor="ctr"/>
                </a:tc>
                <a:extLst>
                  <a:ext uri="{0D108BD9-81ED-4DB2-BD59-A6C34878D82A}">
                    <a16:rowId xmlns:a16="http://schemas.microsoft.com/office/drawing/2014/main" val="2276792428"/>
                  </a:ext>
                </a:extLst>
              </a:tr>
              <a:tr h="1668746">
                <a:tc>
                  <a:txBody>
                    <a:bodyPr/>
                    <a:lstStyle/>
                    <a:p>
                      <a:pPr marL="0" indent="0">
                        <a:spcBef>
                          <a:spcPts val="600"/>
                        </a:spcBef>
                        <a:buNone/>
                      </a:pPr>
                      <a:r>
                        <a:rPr kumimoji="1" lang="ja-JP" altLang="en-US" sz="1800" kern="1200" dirty="0"/>
                        <a:t>● 実施計画を作成し、入所者や家族に説明し、同意を得て、交付したこと　</a:t>
                      </a:r>
                      <a:endParaRPr kumimoji="1" lang="en-US" altLang="ja-JP" sz="1800" kern="1200" dirty="0"/>
                    </a:p>
                    <a:p>
                      <a:pPr marL="0" indent="0">
                        <a:spcBef>
                          <a:spcPts val="0"/>
                        </a:spcBef>
                        <a:buNone/>
                      </a:pPr>
                      <a:r>
                        <a:rPr kumimoji="1" lang="ja-JP" altLang="en-US" sz="1800" kern="1200" dirty="0"/>
                        <a:t>　</a:t>
                      </a:r>
                      <a:r>
                        <a:rPr kumimoji="1" lang="ja-JP" altLang="en-US" sz="1800" kern="1200" baseline="0" dirty="0"/>
                        <a:t> </a:t>
                      </a:r>
                      <a:r>
                        <a:rPr kumimoji="1" lang="ja-JP" altLang="en-US" sz="1800" kern="1200" dirty="0"/>
                        <a:t>が不明確。</a:t>
                      </a:r>
                      <a:endParaRPr kumimoji="1" lang="en-US" altLang="ja-JP" sz="1800" kern="1200" dirty="0"/>
                    </a:p>
                    <a:p>
                      <a:pPr marL="0" indent="0">
                        <a:spcBef>
                          <a:spcPts val="0"/>
                        </a:spcBef>
                        <a:buNone/>
                      </a:pPr>
                      <a:r>
                        <a:rPr kumimoji="1" lang="ja-JP" altLang="en-US" sz="1800" kern="1200" dirty="0"/>
                        <a:t>● 機能訓練を実施したことが確認できない。</a:t>
                      </a:r>
                      <a:endParaRPr kumimoji="1" lang="en-US" altLang="ja-JP" sz="1800" kern="1200" dirty="0"/>
                    </a:p>
                    <a:p>
                      <a:pPr marL="0" indent="0">
                        <a:spcBef>
                          <a:spcPts val="0"/>
                        </a:spcBef>
                        <a:buNone/>
                      </a:pPr>
                      <a:r>
                        <a:rPr kumimoji="1" lang="ja-JP" altLang="en-US" sz="1800" kern="1200" dirty="0"/>
                        <a:t>● 入所者１人あたり週２回以上行っていることが確認できない。</a:t>
                      </a:r>
                      <a:r>
                        <a:rPr kumimoji="1" lang="en-US" altLang="ja-JP" sz="1800" kern="1200" dirty="0"/>
                        <a:t>【</a:t>
                      </a:r>
                      <a:r>
                        <a:rPr kumimoji="1" lang="ja-JP" altLang="en-US" sz="1800" kern="1200" dirty="0"/>
                        <a:t>老健</a:t>
                      </a:r>
                      <a:r>
                        <a:rPr kumimoji="1" lang="en-US" altLang="ja-JP" sz="1800" kern="1200" dirty="0"/>
                        <a:t>】</a:t>
                      </a:r>
                    </a:p>
                  </a:txBody>
                  <a:tcPr anchor="ctr">
                    <a:solidFill>
                      <a:srgbClr val="DFFF97"/>
                    </a:solidFill>
                  </a:tcPr>
                </a:tc>
                <a:extLst>
                  <a:ext uri="{0D108BD9-81ED-4DB2-BD59-A6C34878D82A}">
                    <a16:rowId xmlns:a16="http://schemas.microsoft.com/office/drawing/2014/main" val="2428180773"/>
                  </a:ext>
                </a:extLst>
              </a:tr>
            </a:tbl>
          </a:graphicData>
        </a:graphic>
      </p:graphicFrame>
    </p:spTree>
    <p:extLst>
      <p:ext uri="{BB962C8B-B14F-4D97-AF65-F5344CB8AC3E}">
        <p14:creationId xmlns:p14="http://schemas.microsoft.com/office/powerpoint/2010/main" val="2211278819"/>
      </p:ext>
    </p:extLst>
  </p:cSld>
  <p:clrMapOvr>
    <a:masterClrMapping/>
  </p:clrMapOvr>
  <p:transition advTm="55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6</a:t>
            </a:fld>
            <a:endParaRPr kumimoji="1" lang="ja-JP" altLang="en-US" dirty="0"/>
          </a:p>
        </p:txBody>
      </p:sp>
      <p:graphicFrame>
        <p:nvGraphicFramePr>
          <p:cNvPr id="10" name="コンテンツ プレースホルダー 9"/>
          <p:cNvGraphicFramePr>
            <a:graphicFrameLocks noGrp="1"/>
          </p:cNvGraphicFramePr>
          <p:nvPr>
            <p:ph idx="1"/>
            <p:extLst>
              <p:ext uri="{D42A27DB-BD31-4B8C-83A1-F6EECF244321}">
                <p14:modId xmlns:p14="http://schemas.microsoft.com/office/powerpoint/2010/main" val="464206215"/>
              </p:ext>
            </p:extLst>
          </p:nvPr>
        </p:nvGraphicFramePr>
        <p:xfrm>
          <a:off x="506610" y="742339"/>
          <a:ext cx="8001000" cy="2038590"/>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382236">
                <a:tc>
                  <a:txBody>
                    <a:bodyPr/>
                    <a:lstStyle/>
                    <a:p>
                      <a:pPr>
                        <a:spcBef>
                          <a:spcPts val="600"/>
                        </a:spcBef>
                      </a:pPr>
                      <a:r>
                        <a:rPr kumimoji="1" lang="ja-JP" altLang="en-US" dirty="0">
                          <a:solidFill>
                            <a:schemeClr val="lt1"/>
                          </a:solidFill>
                        </a:rPr>
                        <a:t>⑤ 褥瘡発生の予防</a:t>
                      </a:r>
                      <a:endParaRPr kumimoji="1" lang="en-US" altLang="ja-JP" dirty="0">
                        <a:solidFill>
                          <a:schemeClr val="lt1"/>
                        </a:solidFill>
                      </a:endParaRPr>
                    </a:p>
                  </a:txBody>
                  <a:tcPr anchor="ctr"/>
                </a:tc>
                <a:extLst>
                  <a:ext uri="{0D108BD9-81ED-4DB2-BD59-A6C34878D82A}">
                    <a16:rowId xmlns:a16="http://schemas.microsoft.com/office/drawing/2014/main" val="2276792428"/>
                  </a:ext>
                </a:extLst>
              </a:tr>
              <a:tr h="1656354">
                <a:tc>
                  <a:txBody>
                    <a:bodyPr/>
                    <a:lstStyle/>
                    <a:p>
                      <a:pPr marL="0" indent="0">
                        <a:spcBef>
                          <a:spcPts val="600"/>
                        </a:spcBef>
                        <a:buNone/>
                      </a:pPr>
                      <a:r>
                        <a:rPr kumimoji="1" lang="ja-JP" altLang="en-US" sz="1800" kern="1200" dirty="0"/>
                        <a:t>・褥瘡対策チームによる褥瘡予防や対策の検討が行われていない。</a:t>
                      </a:r>
                      <a:endParaRPr kumimoji="1" lang="en-US" altLang="ja-JP" sz="1800" kern="1200" dirty="0"/>
                    </a:p>
                    <a:p>
                      <a:pPr marL="0" indent="0">
                        <a:spcBef>
                          <a:spcPts val="600"/>
                        </a:spcBef>
                        <a:buNone/>
                      </a:pPr>
                      <a:r>
                        <a:rPr kumimoji="1" lang="ja-JP" altLang="en-US" sz="1800" kern="1200" dirty="0"/>
                        <a:t>・褥瘡対策チームによる検討内容に医師の意見を聴取していない。</a:t>
                      </a:r>
                      <a:endParaRPr kumimoji="1" lang="en-US" altLang="ja-JP" sz="1800" kern="1200" dirty="0"/>
                    </a:p>
                    <a:p>
                      <a:pPr marL="0" indent="0">
                        <a:spcBef>
                          <a:spcPts val="600"/>
                        </a:spcBef>
                        <a:buNone/>
                      </a:pPr>
                      <a:r>
                        <a:rPr kumimoji="1" lang="ja-JP" altLang="en-US" sz="1800" kern="1200" dirty="0"/>
                        <a:t>・褥瘡対策のための指針が作成されていない。</a:t>
                      </a:r>
                    </a:p>
                  </a:txBody>
                  <a:tcPr anchor="ctr">
                    <a:solidFill>
                      <a:srgbClr val="DFFF97"/>
                    </a:solidFill>
                  </a:tcPr>
                </a:tc>
                <a:extLst>
                  <a:ext uri="{0D108BD9-81ED-4DB2-BD59-A6C34878D82A}">
                    <a16:rowId xmlns:a16="http://schemas.microsoft.com/office/drawing/2014/main" val="2428180773"/>
                  </a:ext>
                </a:extLst>
              </a:tr>
            </a:tbl>
          </a:graphicData>
        </a:graphic>
      </p:graphicFrame>
      <p:sp>
        <p:nvSpPr>
          <p:cNvPr id="11" name="Rectangle 2"/>
          <p:cNvSpPr txBox="1">
            <a:spLocks/>
          </p:cNvSpPr>
          <p:nvPr/>
        </p:nvSpPr>
        <p:spPr>
          <a:xfrm>
            <a:off x="506610" y="4005062"/>
            <a:ext cx="8001000" cy="2401425"/>
          </a:xfrm>
          <a:prstGeom prst="rect">
            <a:avLst/>
          </a:prstGeom>
          <a:solidFill>
            <a:srgbClr val="FFFF99"/>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800" dirty="0"/>
              <a:t>・褥瘡予防の体制として褥瘡対策チームを設置する場合</a:t>
            </a:r>
            <a:endParaRPr lang="en-US" altLang="ja-JP" sz="1800" dirty="0"/>
          </a:p>
          <a:p>
            <a:pPr marL="0" indent="0">
              <a:spcBef>
                <a:spcPts val="0"/>
              </a:spcBef>
              <a:spcAft>
                <a:spcPts val="0"/>
              </a:spcAft>
              <a:buNone/>
            </a:pPr>
            <a:r>
              <a:rPr lang="ja-JP" altLang="en-US" sz="1800" dirty="0"/>
              <a:t>　　</a:t>
            </a:r>
            <a:r>
              <a:rPr lang="zh-TW" altLang="en-US" sz="1800" dirty="0"/>
              <a:t>構成員：医師、看護職員、介護職員、管理栄養士等</a:t>
            </a:r>
            <a:endParaRPr lang="en-US" altLang="zh-TW" sz="1800" dirty="0"/>
          </a:p>
          <a:p>
            <a:pPr marL="0" indent="0">
              <a:spcBef>
                <a:spcPts val="0"/>
              </a:spcBef>
              <a:spcAft>
                <a:spcPts val="0"/>
              </a:spcAft>
              <a:buNone/>
            </a:pPr>
            <a:r>
              <a:rPr lang="ja-JP" altLang="en-US" sz="1800" dirty="0"/>
              <a:t>　　活動内容：褥瘡対策指針の整備、褥瘡対策に係る継続的教育 など</a:t>
            </a:r>
            <a:endParaRPr lang="en-US" altLang="ja-JP" sz="1800" dirty="0"/>
          </a:p>
          <a:p>
            <a:pPr marL="0" indent="0">
              <a:spcBef>
                <a:spcPts val="0"/>
              </a:spcBef>
              <a:spcAft>
                <a:spcPts val="0"/>
              </a:spcAft>
              <a:buNone/>
            </a:pPr>
            <a:r>
              <a:rPr lang="ja-JP" altLang="en-US" sz="1800" dirty="0"/>
              <a:t>・褥瘡対策チームで検討した内容は記録し、職員全体に周知すること。</a:t>
            </a:r>
            <a:endParaRPr lang="en-US" altLang="ja-JP" sz="1800" dirty="0"/>
          </a:p>
          <a:p>
            <a:pPr marL="0" indent="0">
              <a:spcBef>
                <a:spcPts val="0"/>
              </a:spcBef>
              <a:spcAft>
                <a:spcPts val="0"/>
              </a:spcAft>
              <a:buNone/>
            </a:pPr>
            <a:endParaRPr lang="ja-JP" altLang="en-US" sz="1800" dirty="0"/>
          </a:p>
          <a:p>
            <a:pPr marL="0" indent="0">
              <a:spcBef>
                <a:spcPts val="0"/>
              </a:spcBef>
              <a:spcAft>
                <a:spcPts val="0"/>
              </a:spcAft>
              <a:buNone/>
            </a:pPr>
            <a:r>
              <a:rPr lang="ja-JP" altLang="en-US" sz="1800" dirty="0"/>
              <a:t>褥瘡に関する基礎的知識を有し、日常的なケアへの配慮により、褥瘡発生の予防効果の向上をさせるため、適切な介護を行い、褥瘡発生を予防するための体制を整備すること。</a:t>
            </a:r>
            <a:endParaRPr lang="en-US" altLang="ja-JP" sz="1800" dirty="0"/>
          </a:p>
        </p:txBody>
      </p:sp>
      <p:sp>
        <p:nvSpPr>
          <p:cNvPr id="9" name="下矢印 8"/>
          <p:cNvSpPr/>
          <p:nvPr/>
        </p:nvSpPr>
        <p:spPr>
          <a:xfrm>
            <a:off x="3707904" y="3140968"/>
            <a:ext cx="1368152" cy="504056"/>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810100748"/>
      </p:ext>
    </p:extLst>
  </p:cSld>
  <p:clrMapOvr>
    <a:masterClrMapping/>
  </p:clrMapOvr>
  <p:transition advClick="0" advTm="35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fld id="{4B6EAAFC-84C7-4BE1-BC5E-CE208EE20C26}" type="slidenum">
              <a:rPr lang="en-US" altLang="ja-JP" smtClean="0"/>
              <a:pPr/>
              <a:t>7</a:t>
            </a:fld>
            <a:endParaRPr kumimoji="1" lang="ja-JP" altLang="en-US" dirty="0"/>
          </a:p>
        </p:txBody>
      </p:sp>
      <p:sp>
        <p:nvSpPr>
          <p:cNvPr id="13" name="Rectangle 1"/>
          <p:cNvSpPr>
            <a:spLocks noGrp="1"/>
          </p:cNvSpPr>
          <p:nvPr>
            <p:ph type="title"/>
          </p:nvPr>
        </p:nvSpPr>
        <p:spPr>
          <a:xfrm>
            <a:off x="696330" y="398008"/>
            <a:ext cx="8001000" cy="1112838"/>
          </a:xfrm>
        </p:spPr>
        <p:txBody>
          <a:bodyPr>
            <a:normAutofit/>
          </a:bodyPr>
          <a:lstStyle/>
          <a:p>
            <a:r>
              <a:rPr lang="ja-JP" altLang="en-US" sz="3400" b="1" dirty="0">
                <a:solidFill>
                  <a:schemeClr val="tx1"/>
                </a:solidFill>
              </a:rPr>
              <a:t>２　介護老人福祉施設の主な指導</a:t>
            </a:r>
            <a:r>
              <a:rPr lang="ja-JP" altLang="en-US" sz="3400" b="1" dirty="0">
                <a:solidFill>
                  <a:schemeClr val="bg1"/>
                </a:solidFill>
              </a:rPr>
              <a:t>事項</a:t>
            </a:r>
            <a:endParaRPr kumimoji="1" lang="ja-JP" sz="3400" b="1" dirty="0">
              <a:solidFill>
                <a:schemeClr val="bg1"/>
              </a:solidFill>
            </a:endParaRPr>
          </a:p>
        </p:txBody>
      </p:sp>
      <p:sp>
        <p:nvSpPr>
          <p:cNvPr id="14" name="Rectangle 2"/>
          <p:cNvSpPr txBox="1">
            <a:spLocks/>
          </p:cNvSpPr>
          <p:nvPr/>
        </p:nvSpPr>
        <p:spPr>
          <a:xfrm>
            <a:off x="696330" y="3438792"/>
            <a:ext cx="8001000" cy="3086551"/>
          </a:xfrm>
          <a:prstGeom prst="rect">
            <a:avLst/>
          </a:prstGeom>
          <a:solidFill>
            <a:srgbClr val="FFFF99"/>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800" dirty="0">
                <a:latin typeface="+mn-ea"/>
              </a:rPr>
              <a:t>● 大阪府指定介護老人福祉施設</a:t>
            </a:r>
            <a:r>
              <a:rPr lang="en-US" altLang="ja-JP" sz="1800" dirty="0">
                <a:latin typeface="+mn-ea"/>
              </a:rPr>
              <a:t>[</a:t>
            </a:r>
            <a:r>
              <a:rPr lang="ja-JP" altLang="en-US" sz="1800" dirty="0">
                <a:latin typeface="+mn-ea"/>
              </a:rPr>
              <a:t>特別養護老人ホーム</a:t>
            </a:r>
            <a:r>
              <a:rPr lang="en-US" altLang="ja-JP" sz="1800" dirty="0">
                <a:latin typeface="+mn-ea"/>
              </a:rPr>
              <a:t>]</a:t>
            </a:r>
            <a:r>
              <a:rPr lang="ja-JP" altLang="en-US" sz="1800" dirty="0">
                <a:latin typeface="+mn-ea"/>
              </a:rPr>
              <a:t>等入所選考指針に基</a:t>
            </a:r>
            <a:endParaRPr lang="en-US" altLang="ja-JP" sz="1800" dirty="0">
              <a:latin typeface="+mn-ea"/>
            </a:endParaRPr>
          </a:p>
          <a:p>
            <a:pPr marL="0" indent="0">
              <a:spcBef>
                <a:spcPts val="0"/>
              </a:spcBef>
              <a:spcAft>
                <a:spcPts val="0"/>
              </a:spcAft>
              <a:buNone/>
            </a:pPr>
            <a:r>
              <a:rPr lang="en-US" altLang="ja-JP" sz="1800" dirty="0">
                <a:latin typeface="+mn-ea"/>
              </a:rPr>
              <a:t>    </a:t>
            </a:r>
            <a:r>
              <a:rPr lang="ja-JP" altLang="en-US" sz="1800" dirty="0" err="1">
                <a:latin typeface="+mn-ea"/>
              </a:rPr>
              <a:t>づく</a:t>
            </a:r>
            <a:r>
              <a:rPr lang="ja-JP" altLang="en-US" sz="1800" dirty="0">
                <a:latin typeface="+mn-ea"/>
              </a:rPr>
              <a:t>入所選考を行う。</a:t>
            </a:r>
            <a:endParaRPr lang="en-US" altLang="ja-JP" sz="1800" b="1" u="sng" dirty="0">
              <a:latin typeface="+mn-ea"/>
            </a:endParaRPr>
          </a:p>
          <a:p>
            <a:pPr marL="0" indent="0">
              <a:lnSpc>
                <a:spcPct val="110000"/>
              </a:lnSpc>
              <a:spcBef>
                <a:spcPts val="0"/>
              </a:spcBef>
              <a:spcAft>
                <a:spcPts val="0"/>
              </a:spcAft>
              <a:buFont typeface="Arial"/>
              <a:buNone/>
            </a:pPr>
            <a:r>
              <a:rPr lang="ja-JP" altLang="en-US" sz="1800" dirty="0">
                <a:latin typeface="+mn-ea"/>
              </a:rPr>
              <a:t>● 入所選考委員会を原則毎月１回開催し、選考者名簿の調製を行う。</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介護の必要の程度及び家族等の状況を勘案し、入所の必要性が高いと認　</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a:t>
            </a:r>
            <a:r>
              <a:rPr lang="ja-JP" altLang="en-US" sz="1800" dirty="0" err="1">
                <a:latin typeface="+mn-ea"/>
              </a:rPr>
              <a:t>められる</a:t>
            </a:r>
            <a:r>
              <a:rPr lang="ja-JP" altLang="en-US" sz="1800" dirty="0">
                <a:latin typeface="+mn-ea"/>
              </a:rPr>
              <a:t>者を優先的に入所させるよう努める。</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透明性及び公平性の確保に留意し、その記録を</a:t>
            </a:r>
            <a:r>
              <a:rPr lang="en-US" altLang="ja-JP" sz="1800" dirty="0">
                <a:latin typeface="+mn-ea"/>
              </a:rPr>
              <a:t>5</a:t>
            </a:r>
            <a:r>
              <a:rPr lang="ja-JP" altLang="en-US" sz="1800" dirty="0">
                <a:latin typeface="+mn-ea"/>
              </a:rPr>
              <a:t>年間保管する。</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特例入所対象者について適切に対応を行い、その記録を保管すること。</a:t>
            </a:r>
            <a:endParaRPr lang="en-US" altLang="ja-JP" sz="1800" dirty="0">
              <a:latin typeface="+mn-ea"/>
            </a:endParaRPr>
          </a:p>
          <a:p>
            <a:pPr marL="0" indent="0">
              <a:lnSpc>
                <a:spcPct val="110000"/>
              </a:lnSpc>
              <a:spcBef>
                <a:spcPts val="0"/>
              </a:spcBef>
              <a:spcAft>
                <a:spcPts val="0"/>
              </a:spcAft>
              <a:buFont typeface="Arial"/>
              <a:buNone/>
            </a:pPr>
            <a:r>
              <a:rPr lang="ja-JP" altLang="en-US" sz="1800" dirty="0">
                <a:latin typeface="+mn-ea"/>
              </a:rPr>
              <a:t>　 </a:t>
            </a:r>
            <a:r>
              <a:rPr lang="ja-JP" altLang="en-US" sz="1800" u="sng" dirty="0">
                <a:latin typeface="+mn-ea"/>
              </a:rPr>
              <a:t>本人又は家族等から特例入所の要件に該当している旨の申立てがある場   </a:t>
            </a:r>
            <a:endParaRPr lang="en-US" altLang="ja-JP" sz="1800" u="sng" dirty="0">
              <a:latin typeface="+mn-ea"/>
            </a:endParaRPr>
          </a:p>
          <a:p>
            <a:pPr marL="0" indent="0">
              <a:lnSpc>
                <a:spcPct val="110000"/>
              </a:lnSpc>
              <a:spcBef>
                <a:spcPts val="0"/>
              </a:spcBef>
              <a:spcAft>
                <a:spcPts val="0"/>
              </a:spcAft>
              <a:buFont typeface="Arial"/>
              <a:buNone/>
            </a:pPr>
            <a:r>
              <a:rPr lang="en-US" altLang="ja-JP" sz="1800" dirty="0">
                <a:latin typeface="+mn-ea"/>
              </a:rPr>
              <a:t>    </a:t>
            </a:r>
            <a:r>
              <a:rPr lang="ja-JP" altLang="en-US" sz="1800" u="sng" dirty="0">
                <a:latin typeface="+mn-ea"/>
              </a:rPr>
              <a:t>合には入所申込みを受け付けない取扱いは認められない。</a:t>
            </a:r>
            <a:endParaRPr lang="en-US" altLang="ja-JP" sz="1800" u="sng" dirty="0">
              <a:latin typeface="+mn-ea"/>
            </a:endParaRPr>
          </a:p>
        </p:txBody>
      </p:sp>
      <p:sp>
        <p:nvSpPr>
          <p:cNvPr id="15" name="下矢印 14"/>
          <p:cNvSpPr/>
          <p:nvPr/>
        </p:nvSpPr>
        <p:spPr>
          <a:xfrm>
            <a:off x="3707904" y="2863108"/>
            <a:ext cx="1584176" cy="421875"/>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16" name="表 15"/>
          <p:cNvGraphicFramePr>
            <a:graphicFrameLocks noGrp="1"/>
          </p:cNvGraphicFramePr>
          <p:nvPr>
            <p:extLst>
              <p:ext uri="{D42A27DB-BD31-4B8C-83A1-F6EECF244321}">
                <p14:modId xmlns:p14="http://schemas.microsoft.com/office/powerpoint/2010/main" val="3716456511"/>
              </p:ext>
            </p:extLst>
          </p:nvPr>
        </p:nvGraphicFramePr>
        <p:xfrm>
          <a:off x="696330" y="1097365"/>
          <a:ext cx="8001000" cy="1683563"/>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434847">
                <a:tc>
                  <a:txBody>
                    <a:bodyPr/>
                    <a:lstStyle/>
                    <a:p>
                      <a:pPr>
                        <a:spcBef>
                          <a:spcPts val="600"/>
                        </a:spcBef>
                      </a:pPr>
                      <a:r>
                        <a:rPr kumimoji="1" lang="ja-JP" altLang="en-US" dirty="0"/>
                        <a:t>① 入所選考委員会</a:t>
                      </a:r>
                      <a:endParaRPr kumimoji="1" lang="ja-JP" altLang="en-US" dirty="0">
                        <a:solidFill>
                          <a:schemeClr val="bg1"/>
                        </a:solidFill>
                      </a:endParaRPr>
                    </a:p>
                  </a:txBody>
                  <a:tcPr anchor="ctr"/>
                </a:tc>
                <a:extLst>
                  <a:ext uri="{0D108BD9-81ED-4DB2-BD59-A6C34878D82A}">
                    <a16:rowId xmlns:a16="http://schemas.microsoft.com/office/drawing/2014/main" val="2276792428"/>
                  </a:ext>
                </a:extLst>
              </a:tr>
              <a:tr h="1248716">
                <a:tc>
                  <a:txBody>
                    <a:bodyPr/>
                    <a:lstStyle/>
                    <a:p>
                      <a:pPr marL="0" indent="0">
                        <a:spcBef>
                          <a:spcPts val="600"/>
                        </a:spcBef>
                        <a:buNone/>
                      </a:pPr>
                      <a:r>
                        <a:rPr kumimoji="1" lang="ja-JP" altLang="en-US" sz="1800" kern="1200" dirty="0"/>
                        <a:t>● 入所選考委員会の開催頻度が低調である。</a:t>
                      </a:r>
                      <a:endParaRPr kumimoji="1" lang="en-US" altLang="ja-JP" sz="1800" kern="1200" dirty="0"/>
                    </a:p>
                    <a:p>
                      <a:pPr marL="0" indent="0">
                        <a:spcBef>
                          <a:spcPts val="0"/>
                        </a:spcBef>
                        <a:buNone/>
                      </a:pPr>
                      <a:r>
                        <a:rPr kumimoji="1" lang="ja-JP" altLang="en-US" sz="1800" kern="1200" dirty="0"/>
                        <a:t>● 入所選考委員会の構成メンバーの出席が低調である。</a:t>
                      </a:r>
                      <a:endParaRPr kumimoji="1" lang="en-US" altLang="ja-JP" sz="1800" kern="1200" dirty="0"/>
                    </a:p>
                    <a:p>
                      <a:pPr marL="0" indent="0">
                        <a:spcBef>
                          <a:spcPts val="0"/>
                        </a:spcBef>
                        <a:buNone/>
                      </a:pPr>
                      <a:r>
                        <a:rPr kumimoji="1" lang="ja-JP" altLang="en-US" sz="1800" kern="1200" dirty="0"/>
                        <a:t>● 優先的な入所の理由が確認できない。</a:t>
                      </a:r>
                      <a:endParaRPr kumimoji="1" lang="ja-JP" altLang="en-US" sz="1800" kern="1200" dirty="0">
                        <a:solidFill>
                          <a:schemeClr val="tx1"/>
                        </a:solidFill>
                        <a:latin typeface="+mj-ea"/>
                        <a:ea typeface="+mn-ea"/>
                        <a:cs typeface="+mn-cs"/>
                      </a:endParaRPr>
                    </a:p>
                  </a:txBody>
                  <a:tcPr anchor="ctr">
                    <a:solidFill>
                      <a:srgbClr val="DFFF97"/>
                    </a:solidFill>
                  </a:tcPr>
                </a:tc>
                <a:extLst>
                  <a:ext uri="{0D108BD9-81ED-4DB2-BD59-A6C34878D82A}">
                    <a16:rowId xmlns:a16="http://schemas.microsoft.com/office/drawing/2014/main" val="2428180773"/>
                  </a:ext>
                </a:extLst>
              </a:tr>
            </a:tbl>
          </a:graphicData>
        </a:graphic>
      </p:graphicFrame>
    </p:spTree>
    <p:extLst>
      <p:ext uri="{BB962C8B-B14F-4D97-AF65-F5344CB8AC3E}">
        <p14:creationId xmlns:p14="http://schemas.microsoft.com/office/powerpoint/2010/main" val="1195107236"/>
      </p:ext>
    </p:extLst>
  </p:cSld>
  <p:clrMapOvr>
    <a:masterClrMapping/>
  </p:clrMapOvr>
  <p:transition advTm="86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8</a:t>
            </a:fld>
            <a:endParaRPr kumimoji="1" lang="ja-JP" altLang="en-US" dirty="0"/>
          </a:p>
        </p:txBody>
      </p:sp>
      <p:sp>
        <p:nvSpPr>
          <p:cNvPr id="5" name="Rectangle 2"/>
          <p:cNvSpPr txBox="1">
            <a:spLocks/>
          </p:cNvSpPr>
          <p:nvPr/>
        </p:nvSpPr>
        <p:spPr>
          <a:xfrm>
            <a:off x="685800" y="4521620"/>
            <a:ext cx="8001000" cy="1413517"/>
          </a:xfrm>
          <a:prstGeom prst="rect">
            <a:avLst/>
          </a:prstGeom>
          <a:noFill/>
        </p:spPr>
        <p:txBody>
          <a:bodyPr vert="horz" rtlCol="0">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endParaRPr lang="ja-JP" altLang="en-US" dirty="0"/>
          </a:p>
        </p:txBody>
      </p:sp>
      <p:sp>
        <p:nvSpPr>
          <p:cNvPr id="7" name="角丸四角形 6"/>
          <p:cNvSpPr/>
          <p:nvPr/>
        </p:nvSpPr>
        <p:spPr>
          <a:xfrm>
            <a:off x="685800" y="332656"/>
            <a:ext cx="7774632" cy="52921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② 介護職員によるたん吸引等の取扱いについて</a:t>
            </a:r>
          </a:p>
        </p:txBody>
      </p:sp>
      <p:sp>
        <p:nvSpPr>
          <p:cNvPr id="10" name="Rectangle 2"/>
          <p:cNvSpPr txBox="1">
            <a:spLocks/>
          </p:cNvSpPr>
          <p:nvPr/>
        </p:nvSpPr>
        <p:spPr>
          <a:xfrm>
            <a:off x="673061" y="861871"/>
            <a:ext cx="7774632" cy="5810391"/>
          </a:xfrm>
          <a:prstGeom prst="rect">
            <a:avLst/>
          </a:prstGeom>
          <a:solidFill>
            <a:srgbClr val="FFFF99"/>
          </a:solidFill>
          <a:ln>
            <a:noFill/>
          </a:ln>
        </p:spPr>
        <p:style>
          <a:lnRef idx="1">
            <a:schemeClr val="accent1"/>
          </a:lnRef>
          <a:fillRef idx="2">
            <a:schemeClr val="accent1"/>
          </a:fillRef>
          <a:effectRef idx="1">
            <a:schemeClr val="accent1"/>
          </a:effectRef>
          <a:fontRef idx="minor">
            <a:schemeClr val="dk1"/>
          </a:fontRef>
        </p:style>
        <p:txBody>
          <a:bodyPr vert="horz" rtlCol="0" anchor="ctr">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Aft>
                <a:spcPts val="0"/>
              </a:spcAft>
              <a:buFont typeface="Arial"/>
              <a:buNone/>
            </a:pPr>
            <a:r>
              <a:rPr lang="ja-JP" altLang="en-US" sz="1800" dirty="0">
                <a:latin typeface="+mn-ea"/>
              </a:rPr>
              <a:t>◎ 登録特定行為事業者の登録を行うこと。</a:t>
            </a:r>
            <a:endParaRPr lang="en-US" altLang="ja-JP" sz="1800" dirty="0">
              <a:latin typeface="+mn-ea"/>
            </a:endParaRPr>
          </a:p>
          <a:p>
            <a:pPr marL="0" indent="0">
              <a:spcBef>
                <a:spcPts val="0"/>
              </a:spcBef>
              <a:spcAft>
                <a:spcPts val="0"/>
              </a:spcAft>
              <a:buFont typeface="Arial"/>
              <a:buNone/>
            </a:pPr>
            <a:r>
              <a:rPr lang="ja-JP" altLang="en-US" sz="1800" dirty="0">
                <a:latin typeface="+mn-ea"/>
              </a:rPr>
              <a:t>◎ 登録研修機関等において、一定の研修を受け、都道府県による認定を　</a:t>
            </a:r>
            <a:endParaRPr lang="en-US" altLang="ja-JP" sz="1800" dirty="0">
              <a:latin typeface="+mn-ea"/>
            </a:endParaRPr>
          </a:p>
          <a:p>
            <a:pPr marL="0" indent="0">
              <a:spcBef>
                <a:spcPts val="0"/>
              </a:spcBef>
              <a:spcAft>
                <a:spcPts val="0"/>
              </a:spcAft>
              <a:buFont typeface="Arial"/>
              <a:buNone/>
            </a:pPr>
            <a:r>
              <a:rPr lang="ja-JP" altLang="en-US" sz="1800" dirty="0">
                <a:latin typeface="+mn-ea"/>
              </a:rPr>
              <a:t>　 受けた職員、又は公益財団法人社会福祉振興・試験センターで登録を</a:t>
            </a:r>
            <a:endParaRPr lang="en-US" altLang="ja-JP" sz="1800" dirty="0">
              <a:latin typeface="+mn-ea"/>
            </a:endParaRPr>
          </a:p>
          <a:p>
            <a:pPr marL="0" indent="0">
              <a:spcBef>
                <a:spcPts val="0"/>
              </a:spcBef>
              <a:spcAft>
                <a:spcPts val="0"/>
              </a:spcAft>
              <a:buFont typeface="Arial"/>
              <a:buNone/>
            </a:pPr>
            <a:r>
              <a:rPr lang="en-US" altLang="ja-JP" sz="1800" dirty="0">
                <a:latin typeface="+mn-ea"/>
              </a:rPr>
              <a:t>    </a:t>
            </a:r>
            <a:r>
              <a:rPr lang="ja-JP" altLang="en-US" sz="1800" dirty="0">
                <a:latin typeface="+mn-ea"/>
              </a:rPr>
              <a:t>行った介護福祉士のみが、喀痰吸引や経管栄養を実施することができ</a:t>
            </a:r>
            <a:endParaRPr lang="en-US" altLang="ja-JP" sz="1800" dirty="0">
              <a:latin typeface="+mn-ea"/>
            </a:endParaRPr>
          </a:p>
          <a:p>
            <a:pPr marL="0" indent="0">
              <a:spcBef>
                <a:spcPts val="0"/>
              </a:spcBef>
              <a:spcAft>
                <a:spcPts val="0"/>
              </a:spcAft>
              <a:buFont typeface="Arial"/>
              <a:buNone/>
            </a:pPr>
            <a:r>
              <a:rPr lang="en-US" altLang="ja-JP" sz="1800" dirty="0">
                <a:latin typeface="+mn-ea"/>
              </a:rPr>
              <a:t>    </a:t>
            </a:r>
            <a:r>
              <a:rPr lang="ja-JP" altLang="en-US" sz="1800" dirty="0">
                <a:latin typeface="+mn-ea"/>
              </a:rPr>
              <a:t>る。</a:t>
            </a:r>
            <a:endParaRPr lang="en-US" altLang="ja-JP" sz="1800" dirty="0">
              <a:latin typeface="+mn-ea"/>
            </a:endParaRPr>
          </a:p>
          <a:p>
            <a:pPr marL="0" indent="0">
              <a:spcBef>
                <a:spcPts val="0"/>
              </a:spcBef>
              <a:spcAft>
                <a:spcPts val="0"/>
              </a:spcAft>
              <a:buFont typeface="Arial"/>
              <a:buNone/>
            </a:pPr>
            <a:r>
              <a:rPr lang="ja-JP" altLang="en-US" sz="1800" dirty="0">
                <a:latin typeface="+mn-ea"/>
              </a:rPr>
              <a:t>◎ 毎朝、又は当該日の第</a:t>
            </a:r>
            <a:r>
              <a:rPr lang="en-US" altLang="ja-JP" sz="1800" dirty="0">
                <a:latin typeface="+mn-ea"/>
              </a:rPr>
              <a:t>1</a:t>
            </a:r>
            <a:r>
              <a:rPr lang="ja-JP" altLang="en-US" sz="1800" dirty="0">
                <a:latin typeface="+mn-ea"/>
              </a:rPr>
              <a:t>回目の吸引実施時において、看護職員が入所</a:t>
            </a:r>
            <a:endParaRPr lang="en-US" altLang="ja-JP" sz="1800" dirty="0">
              <a:latin typeface="+mn-ea"/>
            </a:endParaRPr>
          </a:p>
          <a:p>
            <a:pPr marL="0" indent="0">
              <a:spcBef>
                <a:spcPts val="0"/>
              </a:spcBef>
              <a:spcAft>
                <a:spcPts val="0"/>
              </a:spcAft>
              <a:buFont typeface="Arial"/>
              <a:buNone/>
            </a:pPr>
            <a:r>
              <a:rPr lang="ja-JP" altLang="en-US" sz="1800" dirty="0">
                <a:latin typeface="+mn-ea"/>
              </a:rPr>
              <a:t>　 者の状態を観察し、看護職員と介護職員の協働による実施が可能で</a:t>
            </a:r>
            <a:r>
              <a:rPr lang="ja-JP" altLang="en-US" sz="1800" dirty="0" err="1">
                <a:latin typeface="+mn-ea"/>
              </a:rPr>
              <a:t>あ</a:t>
            </a:r>
            <a:endParaRPr lang="en-US" altLang="ja-JP" sz="1800" dirty="0">
              <a:latin typeface="+mn-ea"/>
            </a:endParaRPr>
          </a:p>
          <a:p>
            <a:pPr marL="0" indent="0">
              <a:spcBef>
                <a:spcPts val="0"/>
              </a:spcBef>
              <a:spcAft>
                <a:spcPts val="0"/>
              </a:spcAft>
              <a:buFont typeface="Arial"/>
              <a:buNone/>
            </a:pPr>
            <a:r>
              <a:rPr lang="ja-JP" altLang="en-US" sz="1800" dirty="0">
                <a:latin typeface="+mn-ea"/>
              </a:rPr>
              <a:t>　 </a:t>
            </a:r>
            <a:r>
              <a:rPr lang="ja-JP" altLang="en-US" sz="1800" dirty="0" err="1">
                <a:latin typeface="+mn-ea"/>
              </a:rPr>
              <a:t>るか</a:t>
            </a:r>
            <a:r>
              <a:rPr lang="ja-JP" altLang="en-US" sz="1800" dirty="0">
                <a:latin typeface="+mn-ea"/>
              </a:rPr>
              <a:t>等を確認すること。</a:t>
            </a:r>
            <a:endParaRPr lang="en-US" altLang="ja-JP" sz="1800" dirty="0">
              <a:latin typeface="+mn-ea"/>
            </a:endParaRPr>
          </a:p>
          <a:p>
            <a:pPr marL="0" indent="0">
              <a:spcBef>
                <a:spcPts val="0"/>
              </a:spcBef>
              <a:spcAft>
                <a:spcPts val="0"/>
              </a:spcAft>
              <a:buFont typeface="Arial"/>
              <a:buNone/>
            </a:pPr>
            <a:r>
              <a:rPr lang="ja-JP" altLang="en-US" sz="1800" dirty="0">
                <a:latin typeface="+mn-ea"/>
              </a:rPr>
              <a:t>❍ 看護師から、看護職員又は介護職員に対して研修・技術的指導が行</a:t>
            </a:r>
            <a:r>
              <a:rPr lang="ja-JP" altLang="en-US" sz="1800" dirty="0" err="1">
                <a:latin typeface="+mn-ea"/>
              </a:rPr>
              <a:t>わ</a:t>
            </a:r>
            <a:endParaRPr lang="en-US" altLang="ja-JP" sz="1800" dirty="0">
              <a:latin typeface="+mn-ea"/>
            </a:endParaRPr>
          </a:p>
          <a:p>
            <a:pPr marL="0" indent="0">
              <a:spcBef>
                <a:spcPts val="0"/>
              </a:spcBef>
              <a:spcAft>
                <a:spcPts val="0"/>
              </a:spcAft>
              <a:buFont typeface="Arial"/>
              <a:buNone/>
            </a:pPr>
            <a:r>
              <a:rPr lang="ja-JP" altLang="en-US" sz="1800" dirty="0">
                <a:latin typeface="+mn-ea"/>
              </a:rPr>
              <a:t>　 </a:t>
            </a:r>
            <a:r>
              <a:rPr lang="ja-JP" altLang="en-US" sz="1800" dirty="0" err="1">
                <a:latin typeface="+mn-ea"/>
              </a:rPr>
              <a:t>れて</a:t>
            </a:r>
            <a:r>
              <a:rPr lang="ja-JP" altLang="en-US" sz="1800" dirty="0">
                <a:latin typeface="+mn-ea"/>
              </a:rPr>
              <a:t>いること。</a:t>
            </a:r>
            <a:endParaRPr lang="en-US" altLang="ja-JP" sz="1800" dirty="0">
              <a:latin typeface="+mn-ea"/>
            </a:endParaRPr>
          </a:p>
          <a:p>
            <a:pPr marL="0" indent="0">
              <a:spcBef>
                <a:spcPts val="0"/>
              </a:spcBef>
              <a:spcAft>
                <a:spcPts val="0"/>
              </a:spcAft>
              <a:buNone/>
            </a:pPr>
            <a:r>
              <a:rPr lang="ja-JP" altLang="en-US" sz="1800" dirty="0">
                <a:latin typeface="+mn-ea"/>
              </a:rPr>
              <a:t>❍ 医師又は看護職員を含む者で構成される安全委員会を設置のうえ、年</a:t>
            </a:r>
            <a:r>
              <a:rPr lang="en-US" altLang="ja-JP" sz="1800" dirty="0">
                <a:latin typeface="+mn-ea"/>
              </a:rPr>
              <a:t>2</a:t>
            </a:r>
          </a:p>
          <a:p>
            <a:pPr marL="0" indent="0">
              <a:spcBef>
                <a:spcPts val="0"/>
              </a:spcBef>
              <a:spcAft>
                <a:spcPts val="0"/>
              </a:spcAft>
              <a:buNone/>
            </a:pPr>
            <a:r>
              <a:rPr lang="ja-JP" altLang="en-US" sz="1800" dirty="0">
                <a:latin typeface="+mn-ea"/>
              </a:rPr>
              <a:t>　 回以上開催し、議事録を作成すること。</a:t>
            </a:r>
            <a:endParaRPr lang="en-US" altLang="ja-JP" sz="1800" dirty="0">
              <a:latin typeface="+mn-ea"/>
            </a:endParaRPr>
          </a:p>
          <a:p>
            <a:pPr marL="0" indent="0">
              <a:spcBef>
                <a:spcPts val="0"/>
              </a:spcBef>
              <a:spcAft>
                <a:spcPts val="0"/>
              </a:spcAft>
              <a:buFont typeface="Arial"/>
              <a:buNone/>
            </a:pPr>
            <a:r>
              <a:rPr lang="ja-JP" altLang="en-US" sz="1800" dirty="0">
                <a:latin typeface="+mn-ea"/>
              </a:rPr>
              <a:t>❍ 実施する際に、標準的な手順を実施した記録を作成すること。</a:t>
            </a:r>
            <a:endParaRPr lang="en-US" altLang="ja-JP" sz="1800" dirty="0">
              <a:latin typeface="+mn-ea"/>
            </a:endParaRPr>
          </a:p>
          <a:p>
            <a:pPr marL="0" indent="0">
              <a:spcBef>
                <a:spcPts val="0"/>
              </a:spcBef>
              <a:spcAft>
                <a:spcPts val="0"/>
              </a:spcAft>
              <a:buFont typeface="Arial"/>
              <a:buNone/>
            </a:pPr>
            <a:r>
              <a:rPr lang="ja-JP" altLang="en-US" sz="1800" dirty="0">
                <a:latin typeface="+mn-ea"/>
              </a:rPr>
              <a:t>❍ 定期的（１年に１回以上）に自主点検を行い、自主点検結果を保存す</a:t>
            </a:r>
            <a:endParaRPr lang="en-US" altLang="ja-JP" sz="1800" dirty="0">
              <a:latin typeface="+mn-ea"/>
            </a:endParaRPr>
          </a:p>
          <a:p>
            <a:pPr marL="0" indent="0">
              <a:spcBef>
                <a:spcPts val="0"/>
              </a:spcBef>
              <a:buFont typeface="Arial"/>
              <a:buNone/>
            </a:pPr>
            <a:r>
              <a:rPr lang="ja-JP" altLang="en-US" sz="1800" dirty="0">
                <a:latin typeface="+mn-ea"/>
              </a:rPr>
              <a:t>　るよう努めること。</a:t>
            </a:r>
            <a:endParaRPr lang="en-US" altLang="ja-JP" sz="1800" dirty="0">
              <a:latin typeface="+mn-ea"/>
            </a:endParaRPr>
          </a:p>
          <a:p>
            <a:pPr marL="0" indent="0">
              <a:spcBef>
                <a:spcPts val="0"/>
              </a:spcBef>
              <a:spcAft>
                <a:spcPts val="0"/>
              </a:spcAft>
              <a:buFont typeface="Arial"/>
              <a:buNone/>
            </a:pPr>
            <a:r>
              <a:rPr lang="ja-JP" altLang="en-US" sz="1300" dirty="0">
                <a:latin typeface="+mn-ea"/>
              </a:rPr>
              <a:t>参考：「喀痰吸引等（たんの吸引等）の制度について」（大阪府</a:t>
            </a:r>
            <a:r>
              <a:rPr lang="en-US" altLang="ja-JP" sz="1300" dirty="0">
                <a:latin typeface="+mn-ea"/>
              </a:rPr>
              <a:t>HP</a:t>
            </a:r>
            <a:r>
              <a:rPr lang="ja-JP" altLang="en-US" sz="1300" dirty="0">
                <a:latin typeface="+mn-ea"/>
              </a:rPr>
              <a:t>）　　　　</a:t>
            </a:r>
            <a:endParaRPr lang="en-US" altLang="ja-JP" sz="1300" dirty="0">
              <a:latin typeface="+mn-ea"/>
            </a:endParaRPr>
          </a:p>
          <a:p>
            <a:pPr marL="0" indent="0">
              <a:spcBef>
                <a:spcPts val="0"/>
              </a:spcBef>
              <a:spcAft>
                <a:spcPts val="1200"/>
              </a:spcAft>
              <a:buFont typeface="Arial"/>
              <a:buNone/>
            </a:pPr>
            <a:r>
              <a:rPr lang="ja-JP" altLang="en-US" sz="1300" dirty="0">
                <a:latin typeface="+mn-ea"/>
              </a:rPr>
              <a:t>　　　</a:t>
            </a:r>
            <a:r>
              <a:rPr lang="ja-JP" altLang="en-US" sz="1300" dirty="0">
                <a:solidFill>
                  <a:srgbClr val="C00000"/>
                </a:solidFill>
                <a:latin typeface="+mn-ea"/>
              </a:rPr>
              <a:t> </a:t>
            </a:r>
            <a:r>
              <a:rPr lang="en-US" altLang="ja-JP" sz="1300" dirty="0">
                <a:solidFill>
                  <a:srgbClr val="C00000"/>
                </a:solidFill>
                <a:latin typeface="+mn-ea"/>
                <a:hlinkClick r:id="rId3">
                  <a:extLst>
                    <a:ext uri="{A12FA001-AC4F-418D-AE19-62706E023703}">
                      <ahyp:hlinkClr xmlns:ahyp="http://schemas.microsoft.com/office/drawing/2018/hyperlinkcolor" val="tx"/>
                    </a:ext>
                  </a:extLst>
                </a:hlinkClick>
              </a:rPr>
              <a:t>http://www.pref.osaka.lg.jp/koreishisetsu/tan/index.html</a:t>
            </a:r>
            <a:endParaRPr lang="en-US" altLang="ja-JP" sz="1300" dirty="0">
              <a:solidFill>
                <a:srgbClr val="C00000"/>
              </a:solidFill>
              <a:latin typeface="+mn-ea"/>
            </a:endParaRPr>
          </a:p>
          <a:p>
            <a:pPr marL="0" indent="0">
              <a:spcBef>
                <a:spcPts val="0"/>
              </a:spcBef>
              <a:spcAft>
                <a:spcPts val="0"/>
              </a:spcAft>
              <a:buFont typeface="Arial"/>
              <a:buNone/>
            </a:pPr>
            <a:r>
              <a:rPr lang="en-US" altLang="ja-JP" sz="1300" dirty="0">
                <a:latin typeface="+mn-ea"/>
              </a:rPr>
              <a:t>         </a:t>
            </a:r>
            <a:r>
              <a:rPr lang="ja-JP" altLang="en-US" sz="1300" dirty="0">
                <a:latin typeface="+mn-ea"/>
              </a:rPr>
              <a:t>「喀痰吸引等制度について」（厚生労働省</a:t>
            </a:r>
            <a:r>
              <a:rPr lang="en-US" altLang="ja-JP" sz="1300" dirty="0">
                <a:latin typeface="+mn-ea"/>
              </a:rPr>
              <a:t>HP)                       </a:t>
            </a:r>
            <a:r>
              <a:rPr lang="en-US" altLang="ja-JP" sz="1300" dirty="0">
                <a:latin typeface="+mn-ea"/>
                <a:hlinkClick r:id="rId4">
                  <a:extLst>
                    <a:ext uri="{A12FA001-AC4F-418D-AE19-62706E023703}">
                      <ahyp:hlinkClr xmlns:ahyp="http://schemas.microsoft.com/office/drawing/2018/hyperlinkcolor" val="tx"/>
                    </a:ext>
                  </a:extLst>
                </a:hlinkClick>
              </a:rPr>
              <a:t>https://www.mhlw.go.jp/stf/seisakunitsuite/bunya/hukushi_kaigo/seikatsuhogo/tannokyuuin/index.html </a:t>
            </a:r>
            <a:endParaRPr lang="en-US" altLang="ja-JP" sz="1300" dirty="0">
              <a:latin typeface="+mn-ea"/>
            </a:endParaRPr>
          </a:p>
        </p:txBody>
      </p:sp>
    </p:spTree>
    <p:extLst>
      <p:ext uri="{BB962C8B-B14F-4D97-AF65-F5344CB8AC3E}">
        <p14:creationId xmlns:p14="http://schemas.microsoft.com/office/powerpoint/2010/main" val="3082544548"/>
      </p:ext>
    </p:extLst>
  </p:cSld>
  <p:clrMapOvr>
    <a:masterClrMapping/>
  </p:clrMapOvr>
  <p:transition advTm="92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fld id="{4B6EAAFC-84C7-4BE1-BC5E-CE208EE20C26}" type="slidenum">
              <a:rPr lang="en-US" altLang="ja-JP" smtClean="0"/>
              <a:pPr/>
              <a:t>9</a:t>
            </a:fld>
            <a:endParaRPr kumimoji="1" lang="ja-JP" altLang="en-US" dirty="0"/>
          </a:p>
        </p:txBody>
      </p:sp>
      <p:sp>
        <p:nvSpPr>
          <p:cNvPr id="13" name="Rectangle 1"/>
          <p:cNvSpPr>
            <a:spLocks noGrp="1"/>
          </p:cNvSpPr>
          <p:nvPr>
            <p:ph type="title"/>
          </p:nvPr>
        </p:nvSpPr>
        <p:spPr>
          <a:xfrm>
            <a:off x="703875" y="730029"/>
            <a:ext cx="8001000" cy="779854"/>
          </a:xfrm>
        </p:spPr>
        <p:txBody>
          <a:bodyPr>
            <a:normAutofit/>
          </a:bodyPr>
          <a:lstStyle/>
          <a:p>
            <a:r>
              <a:rPr lang="ja-JP" altLang="en-US" sz="3400" b="1" dirty="0">
                <a:solidFill>
                  <a:schemeClr val="tx1"/>
                </a:solidFill>
              </a:rPr>
              <a:t>３　介護老人保健施設の主な指導</a:t>
            </a:r>
            <a:r>
              <a:rPr lang="ja-JP" altLang="en-US" sz="3400" b="1" dirty="0">
                <a:solidFill>
                  <a:schemeClr val="bg1"/>
                </a:solidFill>
              </a:rPr>
              <a:t>事項</a:t>
            </a:r>
            <a:endParaRPr kumimoji="1" lang="ja-JP" sz="3400" b="1" dirty="0">
              <a:solidFill>
                <a:schemeClr val="bg1"/>
              </a:solidFill>
            </a:endParaRPr>
          </a:p>
        </p:txBody>
      </p:sp>
      <p:sp>
        <p:nvSpPr>
          <p:cNvPr id="14" name="Rectangle 2"/>
          <p:cNvSpPr txBox="1">
            <a:spLocks/>
          </p:cNvSpPr>
          <p:nvPr/>
        </p:nvSpPr>
        <p:spPr>
          <a:xfrm>
            <a:off x="703875" y="4202338"/>
            <a:ext cx="8000999" cy="2204150"/>
          </a:xfrm>
          <a:prstGeom prst="rect">
            <a:avLst/>
          </a:prstGeom>
          <a:solidFill>
            <a:srgbClr val="FFFF99"/>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800" dirty="0">
                <a:latin typeface="+mn-ea"/>
              </a:rPr>
              <a:t>● 集中的なリハビリテーションを行う必要性を計画に位置付ける。</a:t>
            </a:r>
            <a:endParaRPr lang="en-US" altLang="ja-JP" sz="1800" dirty="0">
              <a:latin typeface="+mn-ea"/>
            </a:endParaRPr>
          </a:p>
          <a:p>
            <a:pPr marL="0" indent="0">
              <a:spcBef>
                <a:spcPts val="0"/>
              </a:spcBef>
              <a:spcAft>
                <a:spcPts val="0"/>
              </a:spcAft>
              <a:buNone/>
            </a:pPr>
            <a:r>
              <a:rPr lang="ja-JP" altLang="en-US" sz="1800" dirty="0">
                <a:latin typeface="+mn-ea"/>
              </a:rPr>
              <a:t>● </a:t>
            </a:r>
            <a:r>
              <a:rPr lang="en-US" altLang="ja-JP" sz="1800" dirty="0">
                <a:latin typeface="+mn-ea"/>
              </a:rPr>
              <a:t>20</a:t>
            </a:r>
            <a:r>
              <a:rPr lang="ja-JP" altLang="en-US" sz="1800" dirty="0">
                <a:latin typeface="+mn-ea"/>
              </a:rPr>
              <a:t>分以上の個別リハビリテーションを週に</a:t>
            </a:r>
            <a:r>
              <a:rPr lang="en-US" altLang="ja-JP" sz="1800" dirty="0">
                <a:latin typeface="+mn-ea"/>
              </a:rPr>
              <a:t>3</a:t>
            </a:r>
            <a:r>
              <a:rPr lang="ja-JP" altLang="en-US" sz="1800" dirty="0">
                <a:latin typeface="+mn-ea"/>
              </a:rPr>
              <a:t>日以上実施する。また、未実</a:t>
            </a:r>
            <a:endParaRPr lang="en-US" altLang="ja-JP" sz="1800" dirty="0">
              <a:latin typeface="+mn-ea"/>
            </a:endParaRPr>
          </a:p>
          <a:p>
            <a:pPr marL="0" indent="0">
              <a:spcBef>
                <a:spcPts val="0"/>
              </a:spcBef>
              <a:spcAft>
                <a:spcPts val="0"/>
              </a:spcAft>
              <a:buNone/>
            </a:pPr>
            <a:r>
              <a:rPr lang="ja-JP" altLang="en-US" sz="1800" dirty="0">
                <a:latin typeface="+mn-ea"/>
              </a:rPr>
              <a:t>　 施の場合は、その理由を明確に記録し保管する。</a:t>
            </a:r>
            <a:endParaRPr lang="en-US" altLang="ja-JP" sz="1800" dirty="0">
              <a:latin typeface="+mn-ea"/>
            </a:endParaRPr>
          </a:p>
          <a:p>
            <a:pPr marL="0" indent="0">
              <a:spcBef>
                <a:spcPts val="0"/>
              </a:spcBef>
              <a:spcAft>
                <a:spcPts val="0"/>
              </a:spcAft>
              <a:buNone/>
            </a:pPr>
            <a:r>
              <a:rPr lang="ja-JP" altLang="en-US" sz="1800" dirty="0">
                <a:latin typeface="+mn-ea"/>
              </a:rPr>
              <a:t>● 短期入所の後、リハビリテーションを必要とする状態の原因となった疾</a:t>
            </a:r>
            <a:endParaRPr lang="en-US" altLang="ja-JP" sz="1800" dirty="0">
              <a:latin typeface="+mn-ea"/>
            </a:endParaRPr>
          </a:p>
          <a:p>
            <a:pPr marL="0" indent="0">
              <a:spcBef>
                <a:spcPts val="0"/>
              </a:spcBef>
              <a:spcAft>
                <a:spcPts val="0"/>
              </a:spcAft>
              <a:buNone/>
            </a:pPr>
            <a:r>
              <a:rPr lang="en-US" altLang="ja-JP" sz="1800" dirty="0">
                <a:latin typeface="+mn-ea"/>
              </a:rPr>
              <a:t>    </a:t>
            </a:r>
            <a:r>
              <a:rPr lang="ja-JP" altLang="en-US" sz="1800" dirty="0">
                <a:latin typeface="+mn-ea"/>
              </a:rPr>
              <a:t>患等に変更がなく、施設入所に移行した場合の短期集中リハビリテー</a:t>
            </a:r>
            <a:endParaRPr lang="en-US" altLang="ja-JP" sz="1800" dirty="0">
              <a:latin typeface="+mn-ea"/>
            </a:endParaRPr>
          </a:p>
          <a:p>
            <a:pPr marL="0" indent="0">
              <a:spcBef>
                <a:spcPts val="0"/>
              </a:spcBef>
              <a:spcAft>
                <a:spcPts val="0"/>
              </a:spcAft>
              <a:buNone/>
            </a:pPr>
            <a:r>
              <a:rPr lang="ja-JP" altLang="en-US" sz="1800" dirty="0">
                <a:latin typeface="+mn-ea"/>
              </a:rPr>
              <a:t>　 ション実施加算の起算日を直前の短期入所療養介護の入所日とする。</a:t>
            </a:r>
          </a:p>
        </p:txBody>
      </p:sp>
      <p:graphicFrame>
        <p:nvGraphicFramePr>
          <p:cNvPr id="16" name="表 15"/>
          <p:cNvGraphicFramePr>
            <a:graphicFrameLocks noGrp="1"/>
          </p:cNvGraphicFramePr>
          <p:nvPr>
            <p:extLst>
              <p:ext uri="{D42A27DB-BD31-4B8C-83A1-F6EECF244321}">
                <p14:modId xmlns:p14="http://schemas.microsoft.com/office/powerpoint/2010/main" val="1499781159"/>
              </p:ext>
            </p:extLst>
          </p:nvPr>
        </p:nvGraphicFramePr>
        <p:xfrm>
          <a:off x="703875" y="1633129"/>
          <a:ext cx="8001000" cy="1715780"/>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440760">
                <a:tc>
                  <a:txBody>
                    <a:bodyPr/>
                    <a:lstStyle/>
                    <a:p>
                      <a:pPr>
                        <a:spcBef>
                          <a:spcPts val="600"/>
                        </a:spcBef>
                      </a:pPr>
                      <a:r>
                        <a:rPr kumimoji="1" lang="ja-JP" altLang="en-US" dirty="0"/>
                        <a:t>① 短期集中リハビリテーション実施加算</a:t>
                      </a:r>
                      <a:endParaRPr kumimoji="1" lang="ja-JP" altLang="en-US" dirty="0">
                        <a:solidFill>
                          <a:schemeClr val="bg1"/>
                        </a:solidFill>
                      </a:endParaRPr>
                    </a:p>
                  </a:txBody>
                  <a:tcPr anchor="ctr"/>
                </a:tc>
                <a:extLst>
                  <a:ext uri="{0D108BD9-81ED-4DB2-BD59-A6C34878D82A}">
                    <a16:rowId xmlns:a16="http://schemas.microsoft.com/office/drawing/2014/main" val="2276792428"/>
                  </a:ext>
                </a:extLst>
              </a:tr>
              <a:tr h="1275020">
                <a:tc>
                  <a:txBody>
                    <a:bodyPr/>
                    <a:lstStyle/>
                    <a:p>
                      <a:pPr marL="0" indent="0">
                        <a:spcBef>
                          <a:spcPts val="600"/>
                        </a:spcBef>
                        <a:buNone/>
                      </a:pPr>
                      <a:r>
                        <a:rPr kumimoji="1" lang="ja-JP" altLang="en-US" sz="1800" kern="1200" dirty="0"/>
                        <a:t>● 集中的なリハビリテーションを行う必要性が不明確である。</a:t>
                      </a:r>
                      <a:endParaRPr kumimoji="1" lang="en-US" altLang="ja-JP" sz="1800" kern="1200" dirty="0"/>
                    </a:p>
                    <a:p>
                      <a:pPr marL="0" indent="0">
                        <a:spcBef>
                          <a:spcPts val="0"/>
                        </a:spcBef>
                        <a:buNone/>
                      </a:pPr>
                      <a:r>
                        <a:rPr kumimoji="1" lang="ja-JP" altLang="en-US" sz="1800" kern="1200" dirty="0"/>
                        <a:t>● </a:t>
                      </a:r>
                      <a:r>
                        <a:rPr kumimoji="1" lang="en-US" altLang="ja-JP" sz="1800" kern="1200" dirty="0">
                          <a:latin typeface="+mn-ea"/>
                          <a:ea typeface="+mn-ea"/>
                        </a:rPr>
                        <a:t>20</a:t>
                      </a:r>
                      <a:r>
                        <a:rPr kumimoji="1" lang="ja-JP" altLang="en-US" sz="1800" kern="1200" dirty="0"/>
                        <a:t>分以上の個別リハビリテーションを週に</a:t>
                      </a:r>
                      <a:r>
                        <a:rPr kumimoji="1" lang="en-US" altLang="ja-JP" sz="1800" kern="1200" dirty="0">
                          <a:latin typeface="+mn-ea"/>
                          <a:ea typeface="+mn-ea"/>
                        </a:rPr>
                        <a:t>3</a:t>
                      </a:r>
                      <a:r>
                        <a:rPr kumimoji="1" lang="ja-JP" altLang="en-US" sz="1800" kern="1200" dirty="0"/>
                        <a:t>日以上実施していない。</a:t>
                      </a:r>
                      <a:endParaRPr kumimoji="1" lang="en-US" altLang="ja-JP" sz="1800" kern="1200" dirty="0"/>
                    </a:p>
                    <a:p>
                      <a:pPr marL="0" indent="0">
                        <a:spcBef>
                          <a:spcPts val="0"/>
                        </a:spcBef>
                        <a:buNone/>
                      </a:pPr>
                      <a:r>
                        <a:rPr kumimoji="1" lang="ja-JP" altLang="en-US" sz="1800" kern="1200" dirty="0"/>
                        <a:t>● 短期入所の後、施設入所になった場合の短期集中リハビリテーション実</a:t>
                      </a:r>
                      <a:endParaRPr kumimoji="1" lang="en-US" altLang="ja-JP" sz="1800" kern="1200" dirty="0"/>
                    </a:p>
                    <a:p>
                      <a:pPr marL="0" indent="0">
                        <a:spcBef>
                          <a:spcPts val="0"/>
                        </a:spcBef>
                        <a:buNone/>
                      </a:pPr>
                      <a:r>
                        <a:rPr kumimoji="1" lang="ja-JP" altLang="en-US" sz="1800" kern="1200" dirty="0"/>
                        <a:t>　</a:t>
                      </a:r>
                      <a:r>
                        <a:rPr kumimoji="1" lang="ja-JP" altLang="en-US" sz="1800" kern="1200" baseline="0" dirty="0"/>
                        <a:t> </a:t>
                      </a:r>
                      <a:r>
                        <a:rPr kumimoji="1" lang="ja-JP" altLang="en-US" sz="1800" kern="1200" dirty="0"/>
                        <a:t>施加算の起算日が誤っている。</a:t>
                      </a:r>
                      <a:endParaRPr kumimoji="1" lang="ja-JP" altLang="en-US" sz="1800" kern="1200" dirty="0">
                        <a:solidFill>
                          <a:schemeClr val="tx1"/>
                        </a:solidFill>
                        <a:latin typeface="+mj-ea"/>
                        <a:ea typeface="+mn-ea"/>
                        <a:cs typeface="+mn-cs"/>
                      </a:endParaRPr>
                    </a:p>
                  </a:txBody>
                  <a:tcPr anchor="ctr">
                    <a:solidFill>
                      <a:srgbClr val="DFFF97"/>
                    </a:solidFill>
                  </a:tcPr>
                </a:tc>
                <a:extLst>
                  <a:ext uri="{0D108BD9-81ED-4DB2-BD59-A6C34878D82A}">
                    <a16:rowId xmlns:a16="http://schemas.microsoft.com/office/drawing/2014/main" val="2428180773"/>
                  </a:ext>
                </a:extLst>
              </a:tr>
            </a:tbl>
          </a:graphicData>
        </a:graphic>
      </p:graphicFrame>
      <p:sp>
        <p:nvSpPr>
          <p:cNvPr id="10" name="下矢印 9"/>
          <p:cNvSpPr/>
          <p:nvPr/>
        </p:nvSpPr>
        <p:spPr>
          <a:xfrm>
            <a:off x="3635896" y="3506619"/>
            <a:ext cx="1584176" cy="421875"/>
          </a:xfrm>
          <a:prstGeom prst="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4246115876"/>
      </p:ext>
    </p:extLst>
  </p:cSld>
  <p:clrMapOvr>
    <a:masterClrMapping/>
  </p:clrMapOvr>
  <p:transition advTm="55000"/>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ファセット">
  <a:themeElements>
    <a:clrScheme name="ファセット">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normAutofit/>
      </a:bodyPr>
      <a:lstStyle>
        <a:defPPr>
          <a:defRPr sz="3200" b="1"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イオン">
  <a:themeElements>
    <a:clrScheme name="イオン">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イオン">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イオン">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tint val="100000"/>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853F5DD-A01A-4DC6-80A9-674443BFAF8B}">
  <ds:schemaRefs>
    <ds:schemaRef ds:uri="http://schemas.microsoft.com/sharepoint/v3/contenttype/forms"/>
  </ds:schemaRefs>
</ds:datastoreItem>
</file>

<file path=docProps/app.xml><?xml version="1.0" encoding="utf-8"?>
<Properties xmlns:vt="http://schemas.openxmlformats.org/officeDocument/2006/docPropsVTypes" xmlns="http://schemas.openxmlformats.org/officeDocument/2006/extended-properties">
  <Template>Facet</Template>
  <TotalTime>0</TotalTime>
  <Words>4066</Words>
  <PresentationFormat>画面に合わせる (4:3)</PresentationFormat>
  <Paragraphs>334</Paragraphs>
  <Slides>26</Slides>
  <Notes>26</Notes>
  <HiddenSlides>0</HiddenSlides>
  <MMClips>0</MMClips>
  <ScaleCrop>false</ScaleCrop>
  <HeadingPairs>
    <vt:vector baseType="variant" size="6">
      <vt:variant>
        <vt:lpstr>使用されているフォント</vt:lpstr>
      </vt:variant>
      <vt:variant>
        <vt:i4>9</vt:i4>
      </vt:variant>
      <vt:variant>
        <vt:lpstr>テーマ</vt:lpstr>
      </vt:variant>
      <vt:variant>
        <vt:i4>3</vt:i4>
      </vt:variant>
      <vt:variant>
        <vt:lpstr>スライド タイトル</vt:lpstr>
      </vt:variant>
      <vt:variant>
        <vt:i4>26</vt:i4>
      </vt:variant>
    </vt:vector>
  </HeadingPairs>
  <TitlesOfParts>
    <vt:vector baseType="lpstr" size="38">
      <vt:lpstr>HG丸ｺﾞｼｯｸM-PRO</vt:lpstr>
      <vt:lpstr>メイリオ</vt:lpstr>
      <vt:lpstr>游ゴシック</vt:lpstr>
      <vt:lpstr>Arial</vt:lpstr>
      <vt:lpstr>Calibri</vt:lpstr>
      <vt:lpstr>Calibri Light</vt:lpstr>
      <vt:lpstr>Century Gothic</vt:lpstr>
      <vt:lpstr>Trebuchet MS</vt:lpstr>
      <vt:lpstr>Wingdings 3</vt:lpstr>
      <vt:lpstr>ファセット</vt:lpstr>
      <vt:lpstr>Office Theme</vt:lpstr>
      <vt:lpstr>イオン</vt:lpstr>
      <vt:lpstr>PowerPoint プレゼンテーション</vt:lpstr>
      <vt:lpstr>１　施設サービス共通の主な指導事項</vt:lpstr>
      <vt:lpstr>PowerPoint プレゼンテーション</vt:lpstr>
      <vt:lpstr>PowerPoint プレゼンテーション</vt:lpstr>
      <vt:lpstr>PowerPoint プレゼンテーション</vt:lpstr>
      <vt:lpstr>PowerPoint プレゼンテーション</vt:lpstr>
      <vt:lpstr>２　介護老人福祉施設の主な指導事項</vt:lpstr>
      <vt:lpstr>PowerPoint プレゼンテーション</vt:lpstr>
      <vt:lpstr>３　介護老人保健施設の主な指導事項</vt:lpstr>
      <vt:lpstr>PowerPoint プレゼンテーション</vt:lpstr>
      <vt:lpstr>PowerPoint プレゼンテーション</vt:lpstr>
      <vt:lpstr>４　その他 留意事項（施設サービス共通）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５　非常災害対策について</vt:lpstr>
      <vt:lpstr>PowerPoint プレゼンテーション</vt:lpstr>
      <vt:lpstr>PowerPoint プレゼンテーション</vt:lpstr>
      <vt:lpstr>6　介護老人保健施設における薬剤師の 　  配置 </vt:lpstr>
      <vt:lpstr>集団指導の受講報告</vt:lpstr>
      <vt:lpstr>以上で、施設サービス事業者の集団指導を終わります。 御視聴いただき、ありがとうございました。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erms:modified xsi:type="dcterms:W3CDTF">2026-08-07T06:29:09Z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TC101659569990</vt:lpwstr>
  </property>
</Properties>
</file>