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50" r:id="rId2"/>
  </p:sldMasterIdLst>
  <p:notesMasterIdLst>
    <p:notesMasterId r:id="rId34"/>
  </p:notesMasterIdLst>
  <p:handoutMasterIdLst>
    <p:handoutMasterId r:id="rId35"/>
  </p:handoutMasterIdLst>
  <p:sldIdLst>
    <p:sldId id="346" r:id="rId3"/>
    <p:sldId id="350" r:id="rId4"/>
    <p:sldId id="362" r:id="rId5"/>
    <p:sldId id="396" r:id="rId6"/>
    <p:sldId id="432" r:id="rId7"/>
    <p:sldId id="418" r:id="rId8"/>
    <p:sldId id="401" r:id="rId9"/>
    <p:sldId id="413" r:id="rId10"/>
    <p:sldId id="367" r:id="rId11"/>
    <p:sldId id="361" r:id="rId12"/>
    <p:sldId id="366" r:id="rId13"/>
    <p:sldId id="428" r:id="rId14"/>
    <p:sldId id="393" r:id="rId15"/>
    <p:sldId id="394" r:id="rId16"/>
    <p:sldId id="395" r:id="rId17"/>
    <p:sldId id="388" r:id="rId18"/>
    <p:sldId id="420" r:id="rId19"/>
    <p:sldId id="421" r:id="rId20"/>
    <p:sldId id="422" r:id="rId21"/>
    <p:sldId id="423" r:id="rId22"/>
    <p:sldId id="427" r:id="rId23"/>
    <p:sldId id="430" r:id="rId24"/>
    <p:sldId id="429" r:id="rId25"/>
    <p:sldId id="384" r:id="rId26"/>
    <p:sldId id="348" r:id="rId27"/>
    <p:sldId id="405" r:id="rId28"/>
    <p:sldId id="406" r:id="rId29"/>
    <p:sldId id="425" r:id="rId30"/>
    <p:sldId id="426" r:id="rId31"/>
    <p:sldId id="347" r:id="rId32"/>
    <p:sldId id="375" r:id="rId33"/>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4F5"/>
    <a:srgbClr val="F0FAFF"/>
    <a:srgbClr val="F0F5FF"/>
    <a:srgbClr val="CC3300"/>
    <a:srgbClr val="F4FAFF"/>
    <a:srgbClr val="1CADE4"/>
    <a:srgbClr val="FFFF99"/>
    <a:srgbClr val="E7FFB3"/>
    <a:srgbClr val="FFCC66"/>
    <a:srgbClr val="FF37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95026" autoAdjust="0"/>
  </p:normalViewPr>
  <p:slideViewPr>
    <p:cSldViewPr>
      <p:cViewPr varScale="1">
        <p:scale>
          <a:sx n="78" d="100"/>
          <a:sy n="78" d="100"/>
        </p:scale>
        <p:origin x="1454"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926" y="-25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0" y="0"/>
            <a:ext cx="2918831" cy="493316"/>
          </a:xfrm>
          <a:prstGeom prst="rect">
            <a:avLst/>
          </a:prstGeom>
        </p:spPr>
        <p:txBody>
          <a:bodyPr vert="horz" lIns="90690" tIns="45345" rIns="90690" bIns="45345" rtlCol="0"/>
          <a:lstStyle>
            <a:lvl1pPr algn="l" latinLnBrk="0">
              <a:defRPr kumimoji="1" lang="ja-JP" sz="1200"/>
            </a:lvl1pPr>
          </a:lstStyle>
          <a:p>
            <a:endParaRPr kumimoji="1" lang="ja-JP" dirty="0"/>
          </a:p>
        </p:txBody>
      </p:sp>
      <p:sp>
        <p:nvSpPr>
          <p:cNvPr id="3" name="Rectangle 2"/>
          <p:cNvSpPr>
            <a:spLocks noGrp="1"/>
          </p:cNvSpPr>
          <p:nvPr>
            <p:ph type="dt" sz="quarter" idx="1"/>
          </p:nvPr>
        </p:nvSpPr>
        <p:spPr>
          <a:xfrm>
            <a:off x="3815374" y="0"/>
            <a:ext cx="2918831" cy="493316"/>
          </a:xfrm>
          <a:prstGeom prst="rect">
            <a:avLst/>
          </a:prstGeom>
        </p:spPr>
        <p:txBody>
          <a:bodyPr vert="horz" lIns="90690" tIns="45345" rIns="90690" bIns="45345" rtlCol="0"/>
          <a:lstStyle>
            <a:lvl1pPr algn="r" latinLnBrk="0">
              <a:defRPr kumimoji="1" lang="ja-JP" sz="1200"/>
            </a:lvl1pPr>
          </a:lstStyle>
          <a:p>
            <a:fld id="{010A63A4-3572-4B27-B383-84D7D9E3D83F}" type="datetimeFigureOut">
              <a:rPr kumimoji="1" lang="en-US" altLang="ja-JP" smtClean="0"/>
              <a:pPr/>
              <a:t>7/21/2026</a:t>
            </a:fld>
            <a:endParaRPr kumimoji="1" lang="ja-JP" dirty="0"/>
          </a:p>
        </p:txBody>
      </p:sp>
      <p:sp>
        <p:nvSpPr>
          <p:cNvPr id="4" name="Rectangle 3"/>
          <p:cNvSpPr>
            <a:spLocks noGrp="1"/>
          </p:cNvSpPr>
          <p:nvPr>
            <p:ph type="ftr" sz="quarter" idx="2"/>
          </p:nvPr>
        </p:nvSpPr>
        <p:spPr>
          <a:xfrm>
            <a:off x="0" y="9371286"/>
            <a:ext cx="2918831" cy="493316"/>
          </a:xfrm>
          <a:prstGeom prst="rect">
            <a:avLst/>
          </a:prstGeom>
        </p:spPr>
        <p:txBody>
          <a:bodyPr vert="horz" lIns="90690" tIns="45345" rIns="90690" bIns="45345" rtlCol="0" anchor="b"/>
          <a:lstStyle>
            <a:lvl1pPr algn="l" latinLnBrk="0">
              <a:defRPr kumimoji="1" lang="ja-JP" sz="1200"/>
            </a:lvl1pPr>
          </a:lstStyle>
          <a:p>
            <a:endParaRPr kumimoji="1" lang="ja-JP" dirty="0"/>
          </a:p>
        </p:txBody>
      </p:sp>
      <p:sp>
        <p:nvSpPr>
          <p:cNvPr id="5" name="Rectangle 4"/>
          <p:cNvSpPr>
            <a:spLocks noGrp="1"/>
          </p:cNvSpPr>
          <p:nvPr>
            <p:ph type="sldNum" sz="quarter" idx="3"/>
          </p:nvPr>
        </p:nvSpPr>
        <p:spPr>
          <a:xfrm>
            <a:off x="3815374" y="9371286"/>
            <a:ext cx="2918831" cy="493316"/>
          </a:xfrm>
          <a:prstGeom prst="rect">
            <a:avLst/>
          </a:prstGeom>
        </p:spPr>
        <p:txBody>
          <a:bodyPr vert="horz" lIns="90690" tIns="45345" rIns="90690" bIns="45345" rtlCol="0" anchor="b"/>
          <a:lstStyle>
            <a:lvl1pPr algn="r" latinLnBrk="0">
              <a:defRPr kumimoji="1" lang="ja-JP" sz="1200"/>
            </a:lvl1pPr>
          </a:lstStyle>
          <a:p>
            <a:fld id="{E10D0F4D-A9BC-4899-8372-3ED277D83E2A}" type="slidenum">
              <a:rPr kumimoji="1" lang="en-US" altLang="ja-JP" smtClean="0"/>
              <a:pPr/>
              <a:t>‹#›</a:t>
            </a:fld>
            <a:endParaRPr kumimoji="1" lang="ja-JP"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0" y="0"/>
            <a:ext cx="2918831" cy="493316"/>
          </a:xfrm>
          <a:prstGeom prst="rect">
            <a:avLst/>
          </a:prstGeom>
        </p:spPr>
        <p:txBody>
          <a:bodyPr vert="horz" lIns="90690" tIns="45345" rIns="90690" bIns="45345" rtlCol="0"/>
          <a:lstStyle>
            <a:lvl1pPr algn="l" latinLnBrk="0">
              <a:defRPr kumimoji="1" lang="ja-JP" sz="1200"/>
            </a:lvl1pPr>
          </a:lstStyle>
          <a:p>
            <a:endParaRPr kumimoji="1" lang="ja-JP" dirty="0"/>
          </a:p>
        </p:txBody>
      </p:sp>
      <p:sp>
        <p:nvSpPr>
          <p:cNvPr id="3" name="Rectangle 2"/>
          <p:cNvSpPr>
            <a:spLocks noGrp="1"/>
          </p:cNvSpPr>
          <p:nvPr>
            <p:ph type="dt" idx="1"/>
          </p:nvPr>
        </p:nvSpPr>
        <p:spPr>
          <a:xfrm>
            <a:off x="3815374" y="0"/>
            <a:ext cx="2918831" cy="493316"/>
          </a:xfrm>
          <a:prstGeom prst="rect">
            <a:avLst/>
          </a:prstGeom>
        </p:spPr>
        <p:txBody>
          <a:bodyPr vert="horz" lIns="90690" tIns="45345" rIns="90690" bIns="45345" rtlCol="0"/>
          <a:lstStyle>
            <a:lvl1pPr algn="r" latinLnBrk="0">
              <a:defRPr kumimoji="1" lang="ja-JP" sz="1200"/>
            </a:lvl1pPr>
          </a:lstStyle>
          <a:p>
            <a:fld id="{FE58EE69-A876-4E74-86C2-628494CDF3AA}" type="datetimeFigureOut">
              <a:rPr lang="ja-JP" altLang="en-US"/>
              <a:pPr/>
              <a:t>2026/7/21</a:t>
            </a:fld>
            <a:endParaRPr kumimoji="1" lang="ja-JP" dirty="0"/>
          </a:p>
        </p:txBody>
      </p:sp>
      <p:sp>
        <p:nvSpPr>
          <p:cNvPr id="4" name="Rectangle 3"/>
          <p:cNvSpPr>
            <a:spLocks noGrp="1" noRot="1" noChangeAspect="1"/>
          </p:cNvSpPr>
          <p:nvPr>
            <p:ph type="sldImg" idx="2"/>
          </p:nvPr>
        </p:nvSpPr>
        <p:spPr>
          <a:xfrm>
            <a:off x="903288" y="739775"/>
            <a:ext cx="4929187" cy="3698875"/>
          </a:xfrm>
          <a:prstGeom prst="rect">
            <a:avLst/>
          </a:prstGeom>
          <a:noFill/>
          <a:ln w="12700">
            <a:solidFill>
              <a:prstClr val="black"/>
            </a:solidFill>
          </a:ln>
        </p:spPr>
        <p:txBody>
          <a:bodyPr vert="horz" lIns="90690" tIns="45345" rIns="90690" bIns="45345" rtlCol="0" anchor="ctr"/>
          <a:lstStyle/>
          <a:p>
            <a:endParaRPr kumimoji="1" lang="ja-JP" dirty="0"/>
          </a:p>
        </p:txBody>
      </p:sp>
      <p:sp>
        <p:nvSpPr>
          <p:cNvPr id="5" name="Rectangle 4"/>
          <p:cNvSpPr>
            <a:spLocks noGrp="1"/>
          </p:cNvSpPr>
          <p:nvPr>
            <p:ph type="body" sz="quarter" idx="3"/>
          </p:nvPr>
        </p:nvSpPr>
        <p:spPr>
          <a:xfrm>
            <a:off x="673577" y="4686499"/>
            <a:ext cx="5388610" cy="4439841"/>
          </a:xfrm>
          <a:prstGeom prst="rect">
            <a:avLst/>
          </a:prstGeom>
        </p:spPr>
        <p:txBody>
          <a:bodyPr vert="horz" lIns="90690" tIns="45345" rIns="90690" bIns="45345" rtlCol="0">
            <a:normAutofit/>
          </a:bodyPr>
          <a:lstStyle/>
          <a:p>
            <a:pPr lvl="0"/>
            <a:r>
              <a:rPr kumimoji="1" lang="ja-JP"/>
              <a:t>マスタ テキストの書式設定</a:t>
            </a:r>
          </a:p>
          <a:p>
            <a:pPr lvl="1"/>
            <a:r>
              <a:rPr kumimoji="1" lang="ja-JP"/>
              <a:t>第 2 レベル</a:t>
            </a:r>
          </a:p>
          <a:p>
            <a:pPr lvl="2"/>
            <a:r>
              <a:rPr kumimoji="1" lang="ja-JP"/>
              <a:t>第 3 レベル</a:t>
            </a:r>
          </a:p>
          <a:p>
            <a:pPr lvl="3"/>
            <a:r>
              <a:rPr kumimoji="1" lang="ja-JP"/>
              <a:t>第 4 レベル</a:t>
            </a:r>
          </a:p>
          <a:p>
            <a:pPr lvl="4"/>
            <a:r>
              <a:rPr kumimoji="1" lang="ja-JP"/>
              <a:t>第 5 レベル</a:t>
            </a:r>
          </a:p>
        </p:txBody>
      </p:sp>
      <p:sp>
        <p:nvSpPr>
          <p:cNvPr id="6" name="Rectangle 5"/>
          <p:cNvSpPr>
            <a:spLocks noGrp="1"/>
          </p:cNvSpPr>
          <p:nvPr>
            <p:ph type="ftr" sz="quarter" idx="4"/>
          </p:nvPr>
        </p:nvSpPr>
        <p:spPr>
          <a:xfrm>
            <a:off x="0" y="9371286"/>
            <a:ext cx="2918831" cy="493316"/>
          </a:xfrm>
          <a:prstGeom prst="rect">
            <a:avLst/>
          </a:prstGeom>
        </p:spPr>
        <p:txBody>
          <a:bodyPr vert="horz" lIns="90690" tIns="45345" rIns="90690" bIns="45345" rtlCol="0" anchor="b"/>
          <a:lstStyle>
            <a:lvl1pPr algn="l" latinLnBrk="0">
              <a:defRPr kumimoji="1" lang="ja-JP" sz="1200"/>
            </a:lvl1pPr>
          </a:lstStyle>
          <a:p>
            <a:endParaRPr kumimoji="1" lang="ja-JP" dirty="0"/>
          </a:p>
        </p:txBody>
      </p:sp>
      <p:sp>
        <p:nvSpPr>
          <p:cNvPr id="7" name="Rectangle 6"/>
          <p:cNvSpPr>
            <a:spLocks noGrp="1"/>
          </p:cNvSpPr>
          <p:nvPr>
            <p:ph type="sldNum" sz="quarter" idx="5"/>
          </p:nvPr>
        </p:nvSpPr>
        <p:spPr>
          <a:xfrm>
            <a:off x="3815374" y="9371286"/>
            <a:ext cx="2918831" cy="493316"/>
          </a:xfrm>
          <a:prstGeom prst="rect">
            <a:avLst/>
          </a:prstGeom>
        </p:spPr>
        <p:txBody>
          <a:bodyPr vert="horz" lIns="90690" tIns="45345" rIns="90690" bIns="45345" rtlCol="0" anchor="b"/>
          <a:lstStyle>
            <a:lvl1pPr algn="r" latinLnBrk="0">
              <a:defRPr kumimoji="1" lang="ja-JP" sz="1200"/>
            </a:lvl1pPr>
          </a:lstStyle>
          <a:p>
            <a:fld id="{FE16532C-7DFC-4EC2-AFA5-3731AA0E8AFA}" type="slidenum">
              <a:rPr/>
              <a:pPr/>
              <a:t>‹#›</a:t>
            </a:fld>
            <a:endParaRPr kumimoji="1" lang="ja-JP" dirty="0"/>
          </a:p>
        </p:txBody>
      </p:sp>
    </p:spTree>
  </p:cSld>
  <p:clrMap bg1="lt1" tx1="dk1" bg2="lt2" tx2="dk2" accent1="accent1" accent2="accent2" accent3="accent3" accent4="accent4" accent5="accent5" accent6="accent6" hlink="hlink" folHlink="folHlink"/>
  <p:notesStyle>
    <a:lvl1pPr marL="0" algn="l" rtl="0" latinLnBrk="0">
      <a:defRPr kumimoji="1" lang="ja-JP" sz="1200" kern="1200">
        <a:solidFill>
          <a:schemeClr val="tx1"/>
        </a:solidFill>
        <a:latin typeface="+mn-lt"/>
        <a:ea typeface="+mn-ea"/>
        <a:cs typeface="+mn-cs"/>
      </a:defRPr>
    </a:lvl1pPr>
    <a:lvl2pPr marL="457200" algn="l" rtl="0">
      <a:defRPr kumimoji="1" lang="ja-JP" sz="1200" kern="1200">
        <a:solidFill>
          <a:schemeClr val="tx1"/>
        </a:solidFill>
        <a:latin typeface="+mn-lt"/>
        <a:ea typeface="+mn-ea"/>
        <a:cs typeface="+mn-cs"/>
      </a:defRPr>
    </a:lvl2pPr>
    <a:lvl3pPr marL="914400" algn="l" rtl="0">
      <a:defRPr kumimoji="1" lang="ja-JP" sz="1200" kern="1200">
        <a:solidFill>
          <a:schemeClr val="tx1"/>
        </a:solidFill>
        <a:latin typeface="+mn-lt"/>
        <a:ea typeface="+mn-ea"/>
        <a:cs typeface="+mn-cs"/>
      </a:defRPr>
    </a:lvl3pPr>
    <a:lvl4pPr marL="1371600" algn="l" rtl="0">
      <a:defRPr kumimoji="1" lang="ja-JP" sz="1200" kern="1200">
        <a:solidFill>
          <a:schemeClr val="tx1"/>
        </a:solidFill>
        <a:latin typeface="+mn-lt"/>
        <a:ea typeface="+mn-ea"/>
        <a:cs typeface="+mn-cs"/>
      </a:defRPr>
    </a:lvl4pPr>
    <a:lvl5pPr marL="1828800" algn="l" rtl="0">
      <a:defRPr kumimoji="1" lang="ja-JP" sz="1200" kern="1200">
        <a:solidFill>
          <a:schemeClr val="tx1"/>
        </a:solidFill>
        <a:latin typeface="+mn-lt"/>
        <a:ea typeface="+mn-ea"/>
        <a:cs typeface="+mn-cs"/>
      </a:defRPr>
    </a:lvl5pPr>
    <a:lvl6pPr marL="2286000" algn="l" rtl="0">
      <a:defRPr kumimoji="1" lang="ja-JP" sz="1200" kern="1200">
        <a:solidFill>
          <a:schemeClr val="tx1"/>
        </a:solidFill>
        <a:latin typeface="+mn-lt"/>
        <a:ea typeface="+mn-ea"/>
        <a:cs typeface="+mn-cs"/>
      </a:defRPr>
    </a:lvl6pPr>
    <a:lvl7pPr marL="2743200" algn="l" rtl="0">
      <a:defRPr kumimoji="1" lang="ja-JP" sz="1200" kern="1200">
        <a:solidFill>
          <a:schemeClr val="tx1"/>
        </a:solidFill>
        <a:latin typeface="+mn-lt"/>
        <a:ea typeface="+mn-ea"/>
        <a:cs typeface="+mn-cs"/>
      </a:defRPr>
    </a:lvl7pPr>
    <a:lvl8pPr marL="3200400" algn="l" rtl="0">
      <a:defRPr kumimoji="1" lang="ja-JP" sz="1200" kern="1200">
        <a:solidFill>
          <a:schemeClr val="tx1"/>
        </a:solidFill>
        <a:latin typeface="+mn-lt"/>
        <a:ea typeface="+mn-ea"/>
        <a:cs typeface="+mn-cs"/>
      </a:defRPr>
    </a:lvl8pPr>
    <a:lvl9pPr marL="3657600" algn="l" rtl="0">
      <a:defRPr kumimoji="1" lang="ja-JP"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a:t>
            </a:fld>
            <a:endParaRPr kumimoji="1" lang="ja-JP" dirty="0"/>
          </a:p>
        </p:txBody>
      </p:sp>
    </p:spTree>
    <p:extLst>
      <p:ext uri="{BB962C8B-B14F-4D97-AF65-F5344CB8AC3E}">
        <p14:creationId xmlns:p14="http://schemas.microsoft.com/office/powerpoint/2010/main" val="746052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10</a:t>
            </a:fld>
            <a:endParaRPr kumimoji="1" lang="ja-JP" dirty="0"/>
          </a:p>
        </p:txBody>
      </p:sp>
    </p:spTree>
    <p:extLst>
      <p:ext uri="{BB962C8B-B14F-4D97-AF65-F5344CB8AC3E}">
        <p14:creationId xmlns:p14="http://schemas.microsoft.com/office/powerpoint/2010/main" val="2854467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11</a:t>
            </a:fld>
            <a:endParaRPr kumimoji="1" lang="ja-JP" dirty="0"/>
          </a:p>
        </p:txBody>
      </p:sp>
    </p:spTree>
    <p:extLst>
      <p:ext uri="{BB962C8B-B14F-4D97-AF65-F5344CB8AC3E}">
        <p14:creationId xmlns:p14="http://schemas.microsoft.com/office/powerpoint/2010/main" val="857639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6288" y="995363"/>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12</a:t>
            </a:fld>
            <a:endParaRPr kumimoji="1" lang="ja-JP" dirty="0"/>
          </a:p>
        </p:txBody>
      </p:sp>
    </p:spTree>
    <p:extLst>
      <p:ext uri="{BB962C8B-B14F-4D97-AF65-F5344CB8AC3E}">
        <p14:creationId xmlns:p14="http://schemas.microsoft.com/office/powerpoint/2010/main" val="1750700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en-US" alt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13</a:t>
            </a:fld>
            <a:endParaRPr kumimoji="1" lang="ja-JP" dirty="0"/>
          </a:p>
        </p:txBody>
      </p:sp>
    </p:spTree>
    <p:extLst>
      <p:ext uri="{BB962C8B-B14F-4D97-AF65-F5344CB8AC3E}">
        <p14:creationId xmlns:p14="http://schemas.microsoft.com/office/powerpoint/2010/main" val="1000416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en-US" alt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14</a:t>
            </a:fld>
            <a:endParaRPr kumimoji="1" lang="ja-JP" dirty="0"/>
          </a:p>
        </p:txBody>
      </p:sp>
    </p:spTree>
    <p:extLst>
      <p:ext uri="{BB962C8B-B14F-4D97-AF65-F5344CB8AC3E}">
        <p14:creationId xmlns:p14="http://schemas.microsoft.com/office/powerpoint/2010/main" val="246702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15</a:t>
            </a:fld>
            <a:endParaRPr kumimoji="1" lang="ja-JP" dirty="0"/>
          </a:p>
        </p:txBody>
      </p:sp>
    </p:spTree>
    <p:extLst>
      <p:ext uri="{BB962C8B-B14F-4D97-AF65-F5344CB8AC3E}">
        <p14:creationId xmlns:p14="http://schemas.microsoft.com/office/powerpoint/2010/main" val="1564533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16</a:t>
            </a:fld>
            <a:endParaRPr kumimoji="1" lang="ja-JP" dirty="0"/>
          </a:p>
        </p:txBody>
      </p:sp>
    </p:spTree>
    <p:extLst>
      <p:ext uri="{BB962C8B-B14F-4D97-AF65-F5344CB8AC3E}">
        <p14:creationId xmlns:p14="http://schemas.microsoft.com/office/powerpoint/2010/main" val="2297985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17</a:t>
            </a:fld>
            <a:endParaRPr kumimoji="1" lang="ja-JP" dirty="0"/>
          </a:p>
        </p:txBody>
      </p:sp>
    </p:spTree>
    <p:extLst>
      <p:ext uri="{BB962C8B-B14F-4D97-AF65-F5344CB8AC3E}">
        <p14:creationId xmlns:p14="http://schemas.microsoft.com/office/powerpoint/2010/main" val="1930343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alt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18</a:t>
            </a:fld>
            <a:endParaRPr kumimoji="1" lang="ja-JP" dirty="0"/>
          </a:p>
        </p:txBody>
      </p:sp>
    </p:spTree>
    <p:extLst>
      <p:ext uri="{BB962C8B-B14F-4D97-AF65-F5344CB8AC3E}">
        <p14:creationId xmlns:p14="http://schemas.microsoft.com/office/powerpoint/2010/main" val="3811076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en-US" altLang="ja-JP" sz="1200" b="0" u="none" kern="1200" dirty="0">
              <a:solidFill>
                <a:schemeClr val="tx1"/>
              </a:solidFill>
              <a:latin typeface="+mn-ea"/>
              <a:ea typeface="+mn-ea"/>
              <a:cs typeface="+mn-cs"/>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19</a:t>
            </a:fld>
            <a:endParaRPr kumimoji="1" lang="ja-JP" dirty="0"/>
          </a:p>
        </p:txBody>
      </p:sp>
    </p:spTree>
    <p:extLst>
      <p:ext uri="{BB962C8B-B14F-4D97-AF65-F5344CB8AC3E}">
        <p14:creationId xmlns:p14="http://schemas.microsoft.com/office/powerpoint/2010/main" val="1719336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en-US" alt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a:t>
            </a:fld>
            <a:endParaRPr kumimoji="1" lang="ja-JP" dirty="0"/>
          </a:p>
        </p:txBody>
      </p:sp>
    </p:spTree>
    <p:extLst>
      <p:ext uri="{BB962C8B-B14F-4D97-AF65-F5344CB8AC3E}">
        <p14:creationId xmlns:p14="http://schemas.microsoft.com/office/powerpoint/2010/main" val="3457220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20</a:t>
            </a:fld>
            <a:endParaRPr kumimoji="1" lang="ja-JP" dirty="0"/>
          </a:p>
        </p:txBody>
      </p:sp>
    </p:spTree>
    <p:extLst>
      <p:ext uri="{BB962C8B-B14F-4D97-AF65-F5344CB8AC3E}">
        <p14:creationId xmlns:p14="http://schemas.microsoft.com/office/powerpoint/2010/main" val="3684067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dirty="0">
              <a:latin typeface="+mn-ea"/>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21</a:t>
            </a:fld>
            <a:endParaRPr kumimoji="1" lang="ja-JP" dirty="0"/>
          </a:p>
        </p:txBody>
      </p:sp>
    </p:spTree>
    <p:extLst>
      <p:ext uri="{BB962C8B-B14F-4D97-AF65-F5344CB8AC3E}">
        <p14:creationId xmlns:p14="http://schemas.microsoft.com/office/powerpoint/2010/main" val="6873650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a:xfrm>
            <a:off x="703585" y="4717132"/>
            <a:ext cx="5388610" cy="4536504"/>
          </a:xfrm>
        </p:spPr>
        <p:txBody>
          <a:bodyPr>
            <a:norm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22</a:t>
            </a:fld>
            <a:endParaRPr kumimoji="1" lang="ja-JP" dirty="0"/>
          </a:p>
        </p:txBody>
      </p:sp>
    </p:spTree>
    <p:extLst>
      <p:ext uri="{BB962C8B-B14F-4D97-AF65-F5344CB8AC3E}">
        <p14:creationId xmlns:p14="http://schemas.microsoft.com/office/powerpoint/2010/main" val="1527728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23</a:t>
            </a:fld>
            <a:endParaRPr kumimoji="1" lang="ja-JP" dirty="0"/>
          </a:p>
        </p:txBody>
      </p:sp>
    </p:spTree>
    <p:extLst>
      <p:ext uri="{BB962C8B-B14F-4D97-AF65-F5344CB8AC3E}">
        <p14:creationId xmlns:p14="http://schemas.microsoft.com/office/powerpoint/2010/main" val="5734665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a:xfrm>
            <a:off x="703585" y="4717132"/>
            <a:ext cx="5388610" cy="4536504"/>
          </a:xfrm>
        </p:spPr>
        <p:txBody>
          <a:bodyPr>
            <a:norm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24</a:t>
            </a:fld>
            <a:endParaRPr kumimoji="1" lang="ja-JP" dirty="0"/>
          </a:p>
        </p:txBody>
      </p:sp>
    </p:spTree>
    <p:extLst>
      <p:ext uri="{BB962C8B-B14F-4D97-AF65-F5344CB8AC3E}">
        <p14:creationId xmlns:p14="http://schemas.microsoft.com/office/powerpoint/2010/main" val="6697534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lvl="0" indent="0">
              <a:spcBef>
                <a:spcPts val="0"/>
              </a:spcBef>
              <a:spcAft>
                <a:spcPts val="0"/>
              </a:spcAft>
              <a:buNone/>
            </a:pPr>
            <a:endParaRPr lang="ja-JP" altLang="en-US" sz="1200" dirty="0">
              <a:solidFill>
                <a:prstClr val="black"/>
              </a:solidFill>
              <a:latin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25</a:t>
            </a:fld>
            <a:endParaRPr kumimoji="1" lang="ja-JP" dirty="0"/>
          </a:p>
        </p:txBody>
      </p:sp>
    </p:spTree>
    <p:extLst>
      <p:ext uri="{BB962C8B-B14F-4D97-AF65-F5344CB8AC3E}">
        <p14:creationId xmlns:p14="http://schemas.microsoft.com/office/powerpoint/2010/main" val="27805056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indent="0">
              <a:lnSpc>
                <a:spcPct val="110000"/>
              </a:lnSpc>
              <a:spcBef>
                <a:spcPts val="0"/>
              </a:spcBef>
              <a:spcAft>
                <a:spcPts val="0"/>
              </a:spcAft>
              <a:buNone/>
            </a:pPr>
            <a:endParaRPr lang="ja-JP" altLang="en-US" sz="1200" dirty="0">
              <a:latin typeface="+mn-ea"/>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26</a:t>
            </a:fld>
            <a:endParaRPr kumimoji="1" lang="ja-JP" dirty="0"/>
          </a:p>
        </p:txBody>
      </p:sp>
    </p:spTree>
    <p:extLst>
      <p:ext uri="{BB962C8B-B14F-4D97-AF65-F5344CB8AC3E}">
        <p14:creationId xmlns:p14="http://schemas.microsoft.com/office/powerpoint/2010/main" val="2445690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lvl="0" indent="0">
              <a:spcBef>
                <a:spcPts val="0"/>
              </a:spcBef>
              <a:spcAft>
                <a:spcPts val="0"/>
              </a:spcAft>
              <a:buNone/>
            </a:pPr>
            <a:endParaRPr lang="en-US" altLang="ja-JP" sz="1200" dirty="0">
              <a:solidFill>
                <a:prstClr val="black"/>
              </a:solidFill>
              <a:latin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27</a:t>
            </a:fld>
            <a:endParaRPr kumimoji="1" lang="ja-JP" dirty="0"/>
          </a:p>
        </p:txBody>
      </p:sp>
    </p:spTree>
    <p:extLst>
      <p:ext uri="{BB962C8B-B14F-4D97-AF65-F5344CB8AC3E}">
        <p14:creationId xmlns:p14="http://schemas.microsoft.com/office/powerpoint/2010/main" val="3443845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lvl="0" indent="0">
              <a:spcBef>
                <a:spcPts val="0"/>
              </a:spcBef>
              <a:spcAft>
                <a:spcPts val="0"/>
              </a:spcAft>
              <a:buNone/>
            </a:pPr>
            <a:endParaRPr lang="en-US" altLang="ja-JP" sz="1200" dirty="0">
              <a:solidFill>
                <a:prstClr val="black"/>
              </a:solidFill>
              <a:latin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28</a:t>
            </a:fld>
            <a:endParaRPr kumimoji="1" lang="ja-JP" dirty="0"/>
          </a:p>
        </p:txBody>
      </p:sp>
    </p:spTree>
    <p:extLst>
      <p:ext uri="{BB962C8B-B14F-4D97-AF65-F5344CB8AC3E}">
        <p14:creationId xmlns:p14="http://schemas.microsoft.com/office/powerpoint/2010/main" val="1700507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lvl="0" indent="0">
              <a:spcBef>
                <a:spcPts val="0"/>
              </a:spcBef>
              <a:spcAft>
                <a:spcPts val="0"/>
              </a:spcAft>
              <a:buNone/>
            </a:pPr>
            <a:endParaRPr lang="en-US" altLang="ja-JP" sz="1200" dirty="0">
              <a:solidFill>
                <a:prstClr val="black"/>
              </a:solidFill>
              <a:latin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29</a:t>
            </a:fld>
            <a:endParaRPr kumimoji="1" lang="ja-JP" dirty="0"/>
          </a:p>
        </p:txBody>
      </p:sp>
    </p:spTree>
    <p:extLst>
      <p:ext uri="{BB962C8B-B14F-4D97-AF65-F5344CB8AC3E}">
        <p14:creationId xmlns:p14="http://schemas.microsoft.com/office/powerpoint/2010/main" val="3816481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3</a:t>
            </a:fld>
            <a:endParaRPr kumimoji="1" lang="ja-JP" dirty="0"/>
          </a:p>
        </p:txBody>
      </p:sp>
    </p:spTree>
    <p:extLst>
      <p:ext uri="{BB962C8B-B14F-4D97-AF65-F5344CB8AC3E}">
        <p14:creationId xmlns:p14="http://schemas.microsoft.com/office/powerpoint/2010/main" val="8318717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30</a:t>
            </a:fld>
            <a:endParaRPr kumimoji="1" lang="ja-JP" dirty="0"/>
          </a:p>
        </p:txBody>
      </p:sp>
    </p:spTree>
    <p:extLst>
      <p:ext uri="{BB962C8B-B14F-4D97-AF65-F5344CB8AC3E}">
        <p14:creationId xmlns:p14="http://schemas.microsoft.com/office/powerpoint/2010/main" val="8323436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normAutofit/>
          </a:bodyPr>
          <a:lstStyle/>
          <a:p>
            <a:endParaRPr kumimoji="1" lang="en-US" altLang="ja-JP"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fld id="{FE16532C-7DFC-4EC2-AFA5-3731AA0E8AFA}" type="slidenum">
              <a:rPr lang="en-US" altLang="ja-JP" smtClean="0"/>
              <a:pPr/>
              <a:t>31</a:t>
            </a:fld>
            <a:endParaRPr kumimoji="1" lang="ja-JP" altLang="en-US" dirty="0"/>
          </a:p>
        </p:txBody>
      </p:sp>
    </p:spTree>
    <p:extLst>
      <p:ext uri="{BB962C8B-B14F-4D97-AF65-F5344CB8AC3E}">
        <p14:creationId xmlns:p14="http://schemas.microsoft.com/office/powerpoint/2010/main" val="949496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メイリオ" panose="020B0604030504040204" pitchFamily="50" charset="-128"/>
                <a:ea typeface="メイリオ" panose="020B0604030504040204" pitchFamily="50" charset="-128"/>
              </a:rPr>
              <a:t>まずは、吹田市からのお知らせです。</a:t>
            </a:r>
            <a:endParaRPr kumimoji="1" lang="en-US" altLang="ja-JP"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n-ea"/>
              </a:rPr>
              <a:t>有料老人ホーム事業者の事故報告書について、自己報告の対象は、アからエまでに記載しています。特にウの食中毒やコロナなどの感染症については、福祉指導監査室だけでなく、吹田市保健所にも届出をお願いします。</a:t>
            </a:r>
            <a:endParaRPr lang="en-US" altLang="ja-JP" sz="1200" dirty="0">
              <a:latin typeface="+mn-ea"/>
            </a:endParaRPr>
          </a:p>
          <a:p>
            <a:r>
              <a:rPr lang="ja-JP" altLang="en-US" sz="1200" b="0" u="none" dirty="0">
                <a:solidFill>
                  <a:srgbClr val="C00000"/>
                </a:solidFill>
                <a:latin typeface="+mn-ea"/>
              </a:rPr>
              <a:t>また、事故報告の時期ですが、事故発生後、５日以内を目安としてください。緊急性・重大性の高い事故は、報告書の提出前に、電話等により直ちに報告をしてください。</a:t>
            </a:r>
            <a:endParaRPr lang="en-US" altLang="ja-JP" sz="1200" b="0" u="none" dirty="0">
              <a:solidFill>
                <a:srgbClr val="C00000"/>
              </a:solidFill>
              <a:latin typeface="+mn-ea"/>
            </a:endParaRPr>
          </a:p>
          <a:p>
            <a:r>
              <a:rPr lang="ja-JP" altLang="en-US" sz="1200" dirty="0">
                <a:latin typeface="+mn-ea"/>
              </a:rPr>
              <a:t>また、提出先は記載のとおりです。</a:t>
            </a:r>
            <a:endParaRPr lang="en-US" altLang="ja-JP" sz="1200" dirty="0">
              <a:latin typeface="+mn-ea"/>
            </a:endParaRPr>
          </a:p>
          <a:p>
            <a:r>
              <a:rPr lang="ja-JP" altLang="en-US" sz="1200" dirty="0">
                <a:latin typeface="+mn-ea"/>
              </a:rPr>
              <a:t>有料老人ホーム等事業者への立入検査の際に、事故報告書の提出が必要な事故が発生しているにもかかわらず、提出されていない事案が多く見つかっています。該当する事案が発生した際には必ず各所管部署へ報告書を提出してください。集団指導資料に、基準が書かれたページを掲載していますので、再度確認いただき、報告漏れのないようにしてください。</a:t>
            </a:r>
          </a:p>
          <a:p>
            <a:endParaRPr lang="ja-JP" altLang="en-US" sz="1200" dirty="0">
              <a:latin typeface="+mn-ea"/>
            </a:endParaRPr>
          </a:p>
          <a:p>
            <a:endParaRPr lang="en-US" altLang="ja-JP" sz="1200" dirty="0">
              <a:latin typeface="+mn-ea"/>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4</a:t>
            </a:fld>
            <a:endParaRPr kumimoji="1" lang="ja-JP" dirty="0"/>
          </a:p>
        </p:txBody>
      </p:sp>
    </p:spTree>
    <p:extLst>
      <p:ext uri="{BB962C8B-B14F-4D97-AF65-F5344CB8AC3E}">
        <p14:creationId xmlns:p14="http://schemas.microsoft.com/office/powerpoint/2010/main" val="1103219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pPr marL="0" indent="0">
              <a:spcBef>
                <a:spcPts val="0"/>
              </a:spcBef>
              <a:spcAft>
                <a:spcPts val="0"/>
              </a:spcAft>
              <a:buFont typeface="Arial"/>
              <a:buNone/>
            </a:pPr>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5</a:t>
            </a:fld>
            <a:endParaRPr kumimoji="1" lang="ja-JP" dirty="0"/>
          </a:p>
        </p:txBody>
      </p:sp>
    </p:spTree>
    <p:extLst>
      <p:ext uri="{BB962C8B-B14F-4D97-AF65-F5344CB8AC3E}">
        <p14:creationId xmlns:p14="http://schemas.microsoft.com/office/powerpoint/2010/main" val="2089578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ja-JP"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9344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kumimoji="1"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7</a:t>
            </a:fld>
            <a:endParaRPr kumimoji="1" lang="ja-JP" dirty="0"/>
          </a:p>
        </p:txBody>
      </p:sp>
    </p:spTree>
    <p:extLst>
      <p:ext uri="{BB962C8B-B14F-4D97-AF65-F5344CB8AC3E}">
        <p14:creationId xmlns:p14="http://schemas.microsoft.com/office/powerpoint/2010/main" val="1100454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3288" y="739775"/>
            <a:ext cx="4929187" cy="3698875"/>
          </a:xfrm>
        </p:spPr>
      </p:sp>
      <p:sp>
        <p:nvSpPr>
          <p:cNvPr id="3" name="Notes Placeholder 2"/>
          <p:cNvSpPr>
            <a:spLocks noGrp="1"/>
          </p:cNvSpPr>
          <p:nvPr>
            <p:ph type="body" idx="1"/>
          </p:nvPr>
        </p:nvSpPr>
        <p:spPr/>
        <p:txBody>
          <a:bodyPr>
            <a:normAutofit/>
          </a:bodyPr>
          <a:lstStyle/>
          <a:p>
            <a:endParaRPr lang="ja-JP" altLang="en-US" dirty="0"/>
          </a:p>
        </p:txBody>
      </p:sp>
      <p:sp>
        <p:nvSpPr>
          <p:cNvPr id="4" name="Slide Number Placeholder 3"/>
          <p:cNvSpPr>
            <a:spLocks noGrp="1"/>
          </p:cNvSpPr>
          <p:nvPr>
            <p:ph type="sldNum" sz="quarter" idx="10"/>
          </p:nvPr>
        </p:nvSpPr>
        <p:spPr/>
        <p:txBody>
          <a:bodyPr/>
          <a:lstStyle/>
          <a:p>
            <a:fld id="{FE16532C-7DFC-4EC2-AFA5-3731AA0E8AFA}" type="slidenum">
              <a:rPr lang="en-US" smtClean="0"/>
              <a:pPr/>
              <a:t>8</a:t>
            </a:fld>
            <a:endParaRPr lang="en-US" dirty="0"/>
          </a:p>
        </p:txBody>
      </p:sp>
    </p:spTree>
    <p:extLst>
      <p:ext uri="{BB962C8B-B14F-4D97-AF65-F5344CB8AC3E}">
        <p14:creationId xmlns:p14="http://schemas.microsoft.com/office/powerpoint/2010/main" val="3209671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7725" y="757238"/>
            <a:ext cx="4929188" cy="3698875"/>
          </a:xfrm>
        </p:spPr>
      </p:sp>
      <p:sp>
        <p:nvSpPr>
          <p:cNvPr id="3" name="Notes Placeholder 2"/>
          <p:cNvSpPr>
            <a:spLocks noGrp="1"/>
          </p:cNvSpPr>
          <p:nvPr>
            <p:ph type="body" idx="1"/>
          </p:nvPr>
        </p:nvSpPr>
        <p:spPr/>
        <p:txBody>
          <a:bodyPr>
            <a:normAutofit/>
          </a:bodyPr>
          <a:lstStyle/>
          <a:p>
            <a:endParaRPr lang="ja-JP" altLang="en-US" dirty="0">
              <a:latin typeface="メイリオ" panose="020B0604030504040204" pitchFamily="50" charset="-128"/>
              <a:ea typeface="メイリオ" panose="020B0604030504040204" pitchFamily="50" charset="-128"/>
            </a:endParaRPr>
          </a:p>
        </p:txBody>
      </p:sp>
      <p:sp>
        <p:nvSpPr>
          <p:cNvPr id="4" name="Slide Number Placeholder 3"/>
          <p:cNvSpPr>
            <a:spLocks noGrp="1"/>
          </p:cNvSpPr>
          <p:nvPr>
            <p:ph type="sldNum" sz="quarter" idx="10"/>
          </p:nvPr>
        </p:nvSpPr>
        <p:spPr/>
        <p:txBody>
          <a:bodyPr/>
          <a:lstStyle/>
          <a:p>
            <a:fld id="{FE16532C-7DFC-4EC2-AFA5-3731AA0E8AFA}" type="slidenum">
              <a:rPr kumimoji="1" lang="en-US" altLang="ja-JP" smtClean="0"/>
              <a:pPr/>
              <a:t>9</a:t>
            </a:fld>
            <a:endParaRPr kumimoji="1" lang="ja-JP" dirty="0"/>
          </a:p>
        </p:txBody>
      </p:sp>
    </p:spTree>
    <p:extLst>
      <p:ext uri="{BB962C8B-B14F-4D97-AF65-F5344CB8AC3E}">
        <p14:creationId xmlns:p14="http://schemas.microsoft.com/office/powerpoint/2010/main" val="3775536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1327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8361903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709626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81731434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9966049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ja-JP" altLang="en-US" dirty="0"/>
              <a:t>マスター タイトルの書式設定</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27093606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29023673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35256924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0525E24-3A22-4797-98A3-092E7E66133D}" type="datetime1">
              <a:rPr lang="ja-JP" altLang="en-US" smtClean="0"/>
              <a:t>2026/7/21</a:t>
            </a:fld>
            <a:endParaRPr kumimoji="1" lang="ja-JP" dirty="0"/>
          </a:p>
        </p:txBody>
      </p:sp>
      <p:sp>
        <p:nvSpPr>
          <p:cNvPr id="5" name="Footer Placeholder 4"/>
          <p:cNvSpPr>
            <a:spLocks noGrp="1"/>
          </p:cNvSpPr>
          <p:nvPr>
            <p:ph type="ftr" sz="quarter" idx="11"/>
          </p:nvPr>
        </p:nvSpPr>
        <p:spPr/>
        <p:txBody>
          <a:bodyPr/>
          <a:lstStyle/>
          <a:p>
            <a:endParaRPr kumimoji="1" lang="ja-JP"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251707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29688503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DA85A3B-40A2-4A4C-8705-5964F6129D33}" type="datetime1">
              <a:rPr lang="ja-JP" altLang="en-US" smtClean="0"/>
              <a:t>2026/7/21</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953009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4180A85-4B8C-4093-954F-EC6C317FEA6D}" type="datetime1">
              <a:rPr lang="ja-JP" altLang="en-US" smtClean="0"/>
              <a:t>2026/7/21</a:t>
            </a:fld>
            <a:endParaRPr kumimoji="1" lang="ja-JP" dirty="0"/>
          </a:p>
        </p:txBody>
      </p:sp>
      <p:sp>
        <p:nvSpPr>
          <p:cNvPr id="8" name="Footer Placeholder 7"/>
          <p:cNvSpPr>
            <a:spLocks noGrp="1"/>
          </p:cNvSpPr>
          <p:nvPr>
            <p:ph type="ftr" sz="quarter" idx="11"/>
          </p:nvPr>
        </p:nvSpPr>
        <p:spPr/>
        <p:txBody>
          <a:bodyPr/>
          <a:lstStyle/>
          <a:p>
            <a:endParaRPr kumimoji="1" lang="ja-JP"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621625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B1706AA-7451-4483-9C58-5A67D3F9A48B}" type="datetime1">
              <a:rPr lang="ja-JP" altLang="en-US" smtClean="0"/>
              <a:t>2026/7/21</a:t>
            </a:fld>
            <a:endParaRPr kumimoji="1" lang="ja-JP" dirty="0"/>
          </a:p>
        </p:txBody>
      </p:sp>
      <p:sp>
        <p:nvSpPr>
          <p:cNvPr id="4" name="Footer Placeholder 3"/>
          <p:cNvSpPr>
            <a:spLocks noGrp="1"/>
          </p:cNvSpPr>
          <p:nvPr>
            <p:ph type="ftr" sz="quarter" idx="11"/>
          </p:nvPr>
        </p:nvSpPr>
        <p:spPr/>
        <p:txBody>
          <a:bodyPr/>
          <a:lstStyle/>
          <a:p>
            <a:endParaRPr kumimoji="1" lang="ja-JP"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1677215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lvl1pPr>
              <a:defRPr>
                <a:latin typeface="BIZ UDゴシック" panose="020B0400000000000000" pitchFamily="49" charset="-128"/>
                <a:ea typeface="BIZ UDゴシック" panose="020B0400000000000000" pitchFamily="49" charset="-128"/>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4622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atin typeface="BIZ UDゴシック" panose="020B0400000000000000" pitchFamily="49" charset="-128"/>
                <a:ea typeface="BIZ UDゴシック" panose="020B0400000000000000" pitchFamily="49" charset="-128"/>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lvl1pPr>
              <a:defRPr>
                <a:latin typeface="BIZ UDゴシック" panose="020B0400000000000000" pitchFamily="49" charset="-128"/>
                <a:ea typeface="BIZ UDゴシック" panose="020B0400000000000000" pitchFamily="49" charset="-128"/>
              </a:defRPr>
            </a:lvl1pPr>
            <a:lvl2pPr>
              <a:defRPr>
                <a:latin typeface="BIZ UDゴシック" panose="020B0400000000000000" pitchFamily="49" charset="-128"/>
                <a:ea typeface="BIZ UDゴシック" panose="020B0400000000000000" pitchFamily="49" charset="-128"/>
              </a:defRPr>
            </a:lvl2pPr>
            <a:lvl3pPr>
              <a:defRPr>
                <a:latin typeface="BIZ UDゴシック" panose="020B0400000000000000" pitchFamily="49" charset="-128"/>
                <a:ea typeface="BIZ UDゴシック" panose="020B0400000000000000" pitchFamily="49" charset="-128"/>
              </a:defRPr>
            </a:lvl3pPr>
            <a:lvl4pPr>
              <a:defRPr>
                <a:latin typeface="BIZ UDゴシック" panose="020B0400000000000000" pitchFamily="49" charset="-128"/>
                <a:ea typeface="BIZ UDゴシック" panose="020B0400000000000000" pitchFamily="49" charset="-128"/>
              </a:defRPr>
            </a:lvl4pPr>
            <a:lvl5pPr>
              <a:defRPr>
                <a:latin typeface="BIZ UDゴシック" panose="020B0400000000000000" pitchFamily="49" charset="-128"/>
                <a:ea typeface="BIZ UDゴシック" panose="020B0400000000000000" pitchFamily="49" charset="-128"/>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atin typeface="BIZ UDゴシック" panose="020B0400000000000000" pitchFamily="49" charset="-128"/>
                <a:ea typeface="BIZ UDゴシック" panose="020B0400000000000000" pitchFamily="49" charset="-128"/>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dirty="0"/>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2855116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atin typeface="BIZ UDゴシック" panose="020B0400000000000000" pitchFamily="49" charset="-128"/>
                <a:ea typeface="BIZ UDゴシック" panose="020B0400000000000000" pitchFamily="49" charset="-128"/>
              </a:defRPr>
            </a:lvl1pPr>
          </a:lstStyle>
          <a:p>
            <a:r>
              <a:rPr lang="ja-JP" altLang="en-US" dirty="0"/>
              <a:t>マスター タイトルの書式設定</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CBF52AD-E1DB-48A7-AA16-25C354F7E027}" type="datetime1">
              <a:rPr lang="ja-JP" altLang="en-US" smtClean="0"/>
              <a:t>2026/7/21</a:t>
            </a:fld>
            <a:endParaRPr kumimoji="1" lang="ja-JP" dirty="0"/>
          </a:p>
        </p:txBody>
      </p:sp>
      <p:sp>
        <p:nvSpPr>
          <p:cNvPr id="6" name="Footer Placeholder 5"/>
          <p:cNvSpPr>
            <a:spLocks noGrp="1"/>
          </p:cNvSpPr>
          <p:nvPr>
            <p:ph type="ftr" sz="quarter" idx="11"/>
          </p:nvPr>
        </p:nvSpPr>
        <p:spPr/>
        <p:txBody>
          <a:bodyPr/>
          <a:lstStyle/>
          <a:p>
            <a:endParaRPr kumimoji="1" lang="ja-JP"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65870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90000"/>
                <a:satMod val="92000"/>
                <a:lumMod val="120000"/>
              </a:schemeClr>
            </a:gs>
            <a:gs pos="100000">
              <a:schemeClr val="bg2">
                <a:shade val="98000"/>
                <a:satMod val="120000"/>
                <a:lumMod val="98000"/>
              </a:schemeClr>
            </a:gs>
          </a:gsLst>
          <a:lin ang="2700000" scaled="1"/>
          <a:tileRect/>
        </a:gradFill>
        <a:effectLst/>
      </p:bgPr>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0A493D5-7D79-4D49-BF15-7A5097767888}" type="datetime1">
              <a:rPr kumimoji="1" lang="ja-JP" altLang="en-US" smtClean="0">
                <a:solidFill>
                  <a:schemeClr val="tx1"/>
                </a:solidFill>
              </a:rPr>
              <a:t>2026/7/21</a:t>
            </a:fld>
            <a:endParaRPr kumimoji="1" lang="ja-JP" dirty="0">
              <a:solidFill>
                <a:schemeClr val="tx1"/>
              </a:solidFill>
            </a:endParaRP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dirty="0">
              <a:solidFill>
                <a:schemeClr val="tx1"/>
              </a:solidFill>
            </a:endParaRP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212394922"/>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 id="2147483962" r:id="rId12"/>
    <p:sldLayoutId id="2147483963" r:id="rId13"/>
    <p:sldLayoutId id="2147483964" r:id="rId14"/>
    <p:sldLayoutId id="2147483965" r:id="rId15"/>
    <p:sldLayoutId id="2147483966" r:id="rId16"/>
  </p:sldLayoutIdLst>
  <p:transition>
    <p:fade/>
  </p:transition>
  <p:hf hdr="0" ftr="0" dt="0"/>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a:t>
            </a:fld>
            <a:endParaRPr kumimoji="1" lang="ja-JP" altLang="en-US" dirty="0"/>
          </a:p>
        </p:txBody>
      </p:sp>
      <p:sp>
        <p:nvSpPr>
          <p:cNvPr id="5" name="タイトル 4">
            <a:extLst>
              <a:ext uri="{FF2B5EF4-FFF2-40B4-BE49-F238E27FC236}">
                <a16:creationId xmlns:a16="http://schemas.microsoft.com/office/drawing/2014/main" id="{C8E22281-DBFE-4571-A60F-A27554C3D0F9}"/>
              </a:ext>
            </a:extLst>
          </p:cNvPr>
          <p:cNvSpPr>
            <a:spLocks noGrp="1"/>
          </p:cNvSpPr>
          <p:nvPr>
            <p:ph type="title" idx="4294967295"/>
          </p:nvPr>
        </p:nvSpPr>
        <p:spPr>
          <a:xfrm>
            <a:off x="933450" y="1660525"/>
            <a:ext cx="8210550" cy="3290888"/>
          </a:xfrm>
        </p:spPr>
        <p:txBody>
          <a:bodyPr>
            <a:normAutofit/>
          </a:bodyPr>
          <a:lstStyle/>
          <a:p>
            <a:pPr>
              <a:spcBef>
                <a:spcPts val="0"/>
              </a:spcBef>
            </a:pPr>
            <a:r>
              <a:rPr lang="ja-JP" altLang="en-US" sz="3600" dirty="0">
                <a:solidFill>
                  <a:srgbClr val="C00000"/>
                </a:solidFill>
                <a:latin typeface="BIZ UDゴシック" panose="020B0400000000000000" pitchFamily="49" charset="-128"/>
                <a:ea typeface="BIZ UDゴシック" panose="020B0400000000000000" pitchFamily="49" charset="-128"/>
              </a:rPr>
              <a:t>有料老人ホーム等事業者</a:t>
            </a:r>
            <a:br>
              <a:rPr lang="en-US" altLang="ja-JP" sz="3600" dirty="0">
                <a:solidFill>
                  <a:srgbClr val="C00000"/>
                </a:solidFill>
                <a:latin typeface="BIZ UDゴシック" panose="020B0400000000000000" pitchFamily="49" charset="-128"/>
                <a:ea typeface="BIZ UDゴシック" panose="020B0400000000000000" pitchFamily="49" charset="-128"/>
              </a:rPr>
            </a:br>
            <a:r>
              <a:rPr lang="ja-JP" altLang="en-US" sz="1400" dirty="0">
                <a:solidFill>
                  <a:srgbClr val="C00000"/>
                </a:solidFill>
                <a:latin typeface="BIZ UDゴシック" panose="020B0400000000000000" pitchFamily="49" charset="-128"/>
                <a:ea typeface="BIZ UDゴシック" panose="020B0400000000000000" pitchFamily="49" charset="-128"/>
              </a:rPr>
              <a:t>　</a:t>
            </a:r>
            <a:r>
              <a:rPr lang="en-US" altLang="ja-JP" sz="1400" dirty="0">
                <a:solidFill>
                  <a:srgbClr val="C00000"/>
                </a:solidFill>
                <a:latin typeface="BIZ UDゴシック" panose="020B0400000000000000" pitchFamily="49" charset="-128"/>
                <a:ea typeface="BIZ UDゴシック" panose="020B0400000000000000" pitchFamily="49" charset="-128"/>
              </a:rPr>
              <a:t>(</a:t>
            </a:r>
            <a:r>
              <a:rPr lang="ja-JP" altLang="en-US" sz="1400" dirty="0">
                <a:solidFill>
                  <a:srgbClr val="C00000"/>
                </a:solidFill>
                <a:latin typeface="BIZ UDゴシック" panose="020B0400000000000000" pitchFamily="49" charset="-128"/>
                <a:ea typeface="BIZ UDゴシック" panose="020B0400000000000000" pitchFamily="49" charset="-128"/>
              </a:rPr>
              <a:t>有料老人ホーム、有料老人ホームに該当するサービス付き高齢者向け住宅</a:t>
            </a:r>
            <a:r>
              <a:rPr lang="en-US" altLang="ja-JP" sz="1400" dirty="0">
                <a:solidFill>
                  <a:srgbClr val="C00000"/>
                </a:solidFill>
                <a:latin typeface="BIZ UDゴシック" panose="020B0400000000000000" pitchFamily="49" charset="-128"/>
                <a:ea typeface="BIZ UDゴシック" panose="020B0400000000000000" pitchFamily="49" charset="-128"/>
              </a:rPr>
              <a:t>)</a:t>
            </a:r>
            <a:br>
              <a:rPr lang="en-US" altLang="ja-JP" sz="1400" dirty="0">
                <a:solidFill>
                  <a:srgbClr val="C00000"/>
                </a:solidFill>
                <a:latin typeface="BIZ UDゴシック" panose="020B0400000000000000" pitchFamily="49" charset="-128"/>
                <a:ea typeface="BIZ UDゴシック" panose="020B0400000000000000" pitchFamily="49" charset="-128"/>
              </a:rPr>
            </a:br>
            <a:br>
              <a:rPr lang="en-US" altLang="ja-JP" sz="1400" dirty="0">
                <a:solidFill>
                  <a:srgbClr val="C00000"/>
                </a:solidFill>
                <a:latin typeface="BIZ UDゴシック" panose="020B0400000000000000" pitchFamily="49" charset="-128"/>
                <a:ea typeface="BIZ UDゴシック" panose="020B0400000000000000" pitchFamily="49" charset="-128"/>
              </a:rPr>
            </a:br>
            <a:r>
              <a:rPr lang="ja-JP" altLang="en-US" sz="3600" dirty="0">
                <a:solidFill>
                  <a:srgbClr val="C00000"/>
                </a:solidFill>
                <a:latin typeface="BIZ UDゴシック" panose="020B0400000000000000" pitchFamily="49" charset="-128"/>
                <a:ea typeface="BIZ UDゴシック" panose="020B0400000000000000" pitchFamily="49" charset="-128"/>
              </a:rPr>
              <a:t>軽費老人ホーム事業者</a:t>
            </a:r>
          </a:p>
        </p:txBody>
      </p:sp>
      <p:sp>
        <p:nvSpPr>
          <p:cNvPr id="11" name="テキスト プレースホルダー 10">
            <a:extLst>
              <a:ext uri="{FF2B5EF4-FFF2-40B4-BE49-F238E27FC236}">
                <a16:creationId xmlns:a16="http://schemas.microsoft.com/office/drawing/2014/main" id="{BA197372-6893-445A-B5FC-BF3DB517E6C3}"/>
              </a:ext>
            </a:extLst>
          </p:cNvPr>
          <p:cNvSpPr>
            <a:spLocks noGrp="1"/>
          </p:cNvSpPr>
          <p:nvPr>
            <p:ph type="body" idx="4294967295"/>
          </p:nvPr>
        </p:nvSpPr>
        <p:spPr>
          <a:xfrm>
            <a:off x="6981825" y="3789363"/>
            <a:ext cx="2162175" cy="1570037"/>
          </a:xfrm>
        </p:spPr>
        <p:txBody>
          <a:bodyPr>
            <a:normAutofit/>
          </a:bodyPr>
          <a:lstStyle/>
          <a:p>
            <a:pPr marL="0" indent="0">
              <a:buNone/>
            </a:pPr>
            <a:r>
              <a:rPr lang="ja-JP" altLang="en-US" sz="3600" dirty="0">
                <a:solidFill>
                  <a:srgbClr val="CC0000"/>
                </a:solidFill>
                <a:latin typeface="BIZ UDゴシック" panose="020B0400000000000000" pitchFamily="49" charset="-128"/>
                <a:ea typeface="BIZ UDゴシック" panose="020B0400000000000000" pitchFamily="49" charset="-128"/>
              </a:rPr>
              <a:t>集団指導</a:t>
            </a:r>
          </a:p>
        </p:txBody>
      </p:sp>
      <p:pic>
        <p:nvPicPr>
          <p:cNvPr id="6" name="図 5">
            <a:extLst>
              <a:ext uri="{FF2B5EF4-FFF2-40B4-BE49-F238E27FC236}">
                <a16:creationId xmlns:a16="http://schemas.microsoft.com/office/drawing/2014/main" id="{270AF953-6463-45AF-8A08-7055940DB194}"/>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4490" y="4035344"/>
            <a:ext cx="1621286" cy="2161715"/>
          </a:xfrm>
          <a:prstGeom prst="rect">
            <a:avLst/>
          </a:prstGeom>
          <a:noFill/>
        </p:spPr>
      </p:pic>
      <p:sp>
        <p:nvSpPr>
          <p:cNvPr id="7" name="タイトル 4"/>
          <p:cNvSpPr txBox="1">
            <a:spLocks/>
          </p:cNvSpPr>
          <p:nvPr/>
        </p:nvSpPr>
        <p:spPr>
          <a:xfrm>
            <a:off x="2771800" y="5229200"/>
            <a:ext cx="6159201" cy="1325796"/>
          </a:xfrm>
          <a:prstGeom prst="rect">
            <a:avLst/>
          </a:prstGeom>
        </p:spPr>
        <p:txBody>
          <a:bodyPr vert="horz" rtlCol="0" anchor="t" anchorCtr="0">
            <a:normAutofit/>
          </a:bodyPr>
          <a:lstStyle>
            <a:lvl1pPr algn="l" rtl="0" eaLnBrk="1" latinLnBrk="0" hangingPunct="1">
              <a:spcBef>
                <a:spcPct val="0"/>
              </a:spcBef>
              <a:buNone/>
              <a:defRPr kumimoji="1" lang="ja-JP" sz="4000" b="1" kern="1200" cap="all" baseline="0">
                <a:solidFill>
                  <a:schemeClr val="tx1"/>
                </a:solidFill>
                <a:latin typeface="+mj-lt"/>
                <a:ea typeface="+mj-ea"/>
                <a:cs typeface="+mj-cs"/>
              </a:defRPr>
            </a:lvl1pPr>
          </a:lstStyle>
          <a:p>
            <a:r>
              <a:rPr lang="ja-JP" altLang="en-US" sz="2800" b="0" dirty="0">
                <a:latin typeface="BIZ UDゴシック" panose="020B0400000000000000" pitchFamily="49" charset="-128"/>
                <a:ea typeface="BIZ UDゴシック" panose="020B0400000000000000" pitchFamily="49" charset="-128"/>
              </a:rPr>
              <a:t>吹田市　福祉部　福祉指導監査室</a:t>
            </a:r>
            <a:endParaRPr lang="en-US" altLang="ja-JP" sz="2800" b="0" dirty="0">
              <a:latin typeface="BIZ UDゴシック" panose="020B0400000000000000" pitchFamily="49" charset="-128"/>
              <a:ea typeface="BIZ UDゴシック" panose="020B0400000000000000" pitchFamily="49" charset="-128"/>
            </a:endParaRPr>
          </a:p>
          <a:p>
            <a:r>
              <a:rPr lang="ja-JP" altLang="en-US" sz="2800" b="0" dirty="0">
                <a:latin typeface="BIZ UDゴシック" panose="020B0400000000000000" pitchFamily="49" charset="-128"/>
                <a:ea typeface="BIZ UDゴシック" panose="020B0400000000000000" pitchFamily="49" charset="-128"/>
              </a:rPr>
              <a:t>　              介護事業者担当</a:t>
            </a:r>
          </a:p>
        </p:txBody>
      </p:sp>
    </p:spTree>
    <p:extLst>
      <p:ext uri="{BB962C8B-B14F-4D97-AF65-F5344CB8AC3E}">
        <p14:creationId xmlns:p14="http://schemas.microsoft.com/office/powerpoint/2010/main" val="97294548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10</a:t>
            </a:fld>
            <a:endParaRPr kumimoji="1" lang="ja-JP" altLang="en-US" dirty="0"/>
          </a:p>
        </p:txBody>
      </p:sp>
      <p:sp>
        <p:nvSpPr>
          <p:cNvPr id="10" name="Rectangle 2"/>
          <p:cNvSpPr txBox="1">
            <a:spLocks/>
          </p:cNvSpPr>
          <p:nvPr/>
        </p:nvSpPr>
        <p:spPr>
          <a:xfrm>
            <a:off x="511228" y="1484784"/>
            <a:ext cx="7774632" cy="5093884"/>
          </a:xfrm>
          <a:prstGeom prst="rect">
            <a:avLst/>
          </a:prstGeom>
          <a:solidFill>
            <a:srgbClr val="F4FAFF">
              <a:alpha val="65000"/>
            </a:srgbClr>
          </a:solidFill>
          <a:ln>
            <a:noFill/>
          </a:ln>
        </p:spPr>
        <p:style>
          <a:lnRef idx="1">
            <a:schemeClr val="accent1"/>
          </a:lnRef>
          <a:fillRef idx="2">
            <a:schemeClr val="accent1"/>
          </a:fillRef>
          <a:effectRef idx="1">
            <a:schemeClr val="accent1"/>
          </a:effectRef>
          <a:fontRef idx="minor">
            <a:schemeClr val="dk1"/>
          </a:fontRef>
        </p:style>
        <p:txBody>
          <a:bodyPr vert="horz" rtlCol="0" anchor="t">
            <a:normAutofit fontScale="925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Aft>
                <a:spcPts val="0"/>
              </a:spcAft>
              <a:buFont typeface="Arial"/>
              <a:buNone/>
            </a:pPr>
            <a:endParaRPr lang="en-US" altLang="ja-JP" sz="800" dirty="0">
              <a:latin typeface="+mn-ea"/>
            </a:endParaRPr>
          </a:p>
          <a:p>
            <a:pPr marL="0" indent="0">
              <a:spcAft>
                <a:spcPts val="0"/>
              </a:spcAft>
              <a:buNone/>
            </a:pPr>
            <a:r>
              <a:rPr lang="ja-JP" altLang="en-US" sz="1800" dirty="0">
                <a:latin typeface="+mn-ea"/>
              </a:rPr>
              <a:t>   身体的拘束等の実施・未実施に関わらず、以下の内容を実施</a:t>
            </a:r>
            <a:endParaRPr lang="en-US" altLang="ja-JP" sz="1800" dirty="0">
              <a:latin typeface="+mn-ea"/>
            </a:endParaRPr>
          </a:p>
          <a:p>
            <a:pPr marL="0" indent="0">
              <a:spcAft>
                <a:spcPts val="0"/>
              </a:spcAft>
              <a:buFont typeface="Arial"/>
              <a:buNone/>
            </a:pPr>
            <a:endParaRPr lang="en-US" altLang="ja-JP" sz="1800" dirty="0">
              <a:latin typeface="+mn-ea"/>
            </a:endParaRPr>
          </a:p>
          <a:p>
            <a:pPr marL="0" indent="0">
              <a:spcAft>
                <a:spcPts val="0"/>
              </a:spcAft>
              <a:buFont typeface="Arial"/>
              <a:buNone/>
            </a:pPr>
            <a:r>
              <a:rPr lang="ja-JP" altLang="en-US" sz="1800" dirty="0">
                <a:latin typeface="+mn-ea"/>
              </a:rPr>
              <a:t>   </a:t>
            </a:r>
            <a:r>
              <a:rPr lang="ja-JP" altLang="en-US" sz="1900" dirty="0">
                <a:latin typeface="+mn-ea"/>
              </a:rPr>
              <a:t>（１</a:t>
            </a:r>
            <a:r>
              <a:rPr lang="ja-JP" altLang="en-US" sz="1900" dirty="0">
                <a:latin typeface="メイリオ" panose="020B0604030504040204" pitchFamily="50" charset="-128"/>
                <a:ea typeface="メイリオ" panose="020B0604030504040204" pitchFamily="50" charset="-128"/>
              </a:rPr>
              <a:t>）</a:t>
            </a:r>
            <a:r>
              <a:rPr lang="ja-JP" altLang="en-US" sz="1900" b="1" dirty="0">
                <a:latin typeface="メイリオ" panose="020B0604030504040204" pitchFamily="50" charset="-128"/>
                <a:ea typeface="メイリオ" panose="020B0604030504040204" pitchFamily="50" charset="-128"/>
              </a:rPr>
              <a:t>身体的拘束等の適正化のための対策を検討する委員会</a:t>
            </a:r>
            <a:endParaRPr lang="en-US" altLang="ja-JP" sz="1900" b="1" dirty="0">
              <a:latin typeface="メイリオ" panose="020B0604030504040204" pitchFamily="50" charset="-128"/>
              <a:ea typeface="メイリオ" panose="020B0604030504040204" pitchFamily="50" charset="-128"/>
            </a:endParaRPr>
          </a:p>
          <a:p>
            <a:pPr marL="0" indent="0">
              <a:lnSpc>
                <a:spcPct val="120000"/>
              </a:lnSpc>
              <a:spcBef>
                <a:spcPts val="0"/>
              </a:spcBef>
              <a:spcAft>
                <a:spcPts val="0"/>
              </a:spcAft>
              <a:buFont typeface="Arial"/>
              <a:buNone/>
            </a:pPr>
            <a:r>
              <a:rPr lang="en-US" altLang="ja-JP" sz="1600" b="1" dirty="0">
                <a:solidFill>
                  <a:srgbClr val="C00000"/>
                </a:solidFill>
                <a:latin typeface="メイリオ" panose="020B0604030504040204" pitchFamily="50" charset="-128"/>
                <a:ea typeface="メイリオ" panose="020B0604030504040204" pitchFamily="50" charset="-128"/>
              </a:rPr>
              <a:t>         </a:t>
            </a:r>
            <a:r>
              <a:rPr lang="ja-JP" altLang="en-US" sz="1700" b="1" dirty="0">
                <a:solidFill>
                  <a:srgbClr val="C00000"/>
                </a:solidFill>
                <a:latin typeface="メイリオ" panose="020B0604030504040204" pitchFamily="50" charset="-128"/>
                <a:ea typeface="メイリオ" panose="020B0604030504040204" pitchFamily="50" charset="-128"/>
              </a:rPr>
              <a:t>　</a:t>
            </a:r>
            <a:r>
              <a:rPr lang="en-US" altLang="ja-JP" sz="1700" b="1" dirty="0">
                <a:solidFill>
                  <a:srgbClr val="C00000"/>
                </a:solidFill>
                <a:latin typeface="メイリオ" panose="020B0604030504040204" pitchFamily="50" charset="-128"/>
                <a:ea typeface="メイリオ" panose="020B0604030504040204" pitchFamily="50" charset="-128"/>
              </a:rPr>
              <a:t>  </a:t>
            </a:r>
            <a:r>
              <a:rPr lang="ja-JP" altLang="en-US" sz="1700" b="1" u="sng" dirty="0">
                <a:solidFill>
                  <a:srgbClr val="C00000"/>
                </a:solidFill>
                <a:latin typeface="メイリオ" panose="020B0604030504040204" pitchFamily="50" charset="-128"/>
                <a:ea typeface="メイリオ" panose="020B0604030504040204" pitchFamily="50" charset="-128"/>
              </a:rPr>
              <a:t>３か月に１回以上開催</a:t>
            </a:r>
            <a:r>
              <a:rPr lang="ja-JP" altLang="en-US" sz="1700" dirty="0">
                <a:latin typeface="メイリオ" panose="020B0604030504040204" pitchFamily="50" charset="-128"/>
                <a:ea typeface="メイリオ" panose="020B0604030504040204" pitchFamily="50" charset="-128"/>
              </a:rPr>
              <a:t>し、その結果を介護職員その他の職員に</a:t>
            </a:r>
            <a:r>
              <a:rPr lang="ja-JP" altLang="en-US" sz="1700" b="1" u="sng" dirty="0">
                <a:solidFill>
                  <a:srgbClr val="C00000"/>
                </a:solidFill>
                <a:latin typeface="メイリオ" panose="020B0604030504040204" pitchFamily="50" charset="-128"/>
                <a:ea typeface="メイリオ" panose="020B0604030504040204" pitchFamily="50" charset="-128"/>
              </a:rPr>
              <a:t>周知徹底</a:t>
            </a:r>
            <a:endParaRPr lang="en-US" altLang="ja-JP" sz="1700" b="1" u="sng" dirty="0">
              <a:solidFill>
                <a:srgbClr val="C00000"/>
              </a:solidFill>
              <a:latin typeface="メイリオ" panose="020B0604030504040204" pitchFamily="50" charset="-128"/>
              <a:ea typeface="メイリオ" panose="020B0604030504040204" pitchFamily="50" charset="-128"/>
            </a:endParaRPr>
          </a:p>
          <a:p>
            <a:pPr marL="0" indent="0">
              <a:lnSpc>
                <a:spcPct val="120000"/>
              </a:lnSpc>
              <a:spcBef>
                <a:spcPts val="0"/>
              </a:spcBef>
              <a:spcAft>
                <a:spcPts val="0"/>
              </a:spcAft>
              <a:buFont typeface="Arial"/>
              <a:buNone/>
            </a:pPr>
            <a:r>
              <a:rPr lang="ja-JP" altLang="en-US" sz="1700" dirty="0">
                <a:solidFill>
                  <a:srgbClr val="C00000"/>
                </a:solidFill>
                <a:latin typeface="メイリオ" panose="020B0604030504040204" pitchFamily="50" charset="-128"/>
                <a:ea typeface="メイリオ" panose="020B0604030504040204" pitchFamily="50" charset="-128"/>
              </a:rPr>
              <a:t>　　　　 </a:t>
            </a:r>
            <a:r>
              <a:rPr lang="ja-JP" altLang="en-US" sz="1700" dirty="0">
                <a:latin typeface="メイリオ" panose="020B0604030504040204" pitchFamily="50" charset="-128"/>
                <a:ea typeface="メイリオ" panose="020B0604030504040204" pitchFamily="50" charset="-128"/>
              </a:rPr>
              <a:t>すること。</a:t>
            </a:r>
            <a:endParaRPr lang="en-US" altLang="ja-JP" sz="1700" dirty="0">
              <a:latin typeface="メイリオ" panose="020B0604030504040204" pitchFamily="50" charset="-128"/>
              <a:ea typeface="メイリオ" panose="020B0604030504040204" pitchFamily="50" charset="-128"/>
            </a:endParaRPr>
          </a:p>
          <a:p>
            <a:pPr marL="0" indent="0">
              <a:lnSpc>
                <a:spcPct val="120000"/>
              </a:lnSpc>
              <a:spcBef>
                <a:spcPts val="0"/>
              </a:spcBef>
              <a:spcAft>
                <a:spcPts val="0"/>
              </a:spcAft>
              <a:buNone/>
            </a:pPr>
            <a:r>
              <a:rPr lang="ja-JP" altLang="en-US" sz="1700" dirty="0">
                <a:latin typeface="メイリオ" panose="020B0604030504040204" pitchFamily="50" charset="-128"/>
                <a:ea typeface="メイリオ" panose="020B0604030504040204" pitchFamily="50" charset="-128"/>
              </a:rPr>
              <a:t> 　 　　  構成メンバーは、施設長、介護支援専門員、介護職員、医師・看護師</a:t>
            </a:r>
            <a:endParaRPr lang="en-US" altLang="ja-JP" sz="1700" dirty="0">
              <a:latin typeface="メイリオ" panose="020B0604030504040204" pitchFamily="50" charset="-128"/>
              <a:ea typeface="メイリオ" panose="020B0604030504040204" pitchFamily="50" charset="-128"/>
            </a:endParaRPr>
          </a:p>
          <a:p>
            <a:pPr marL="0" indent="0">
              <a:lnSpc>
                <a:spcPct val="120000"/>
              </a:lnSpc>
              <a:spcBef>
                <a:spcPts val="0"/>
              </a:spcBef>
              <a:spcAft>
                <a:spcPts val="0"/>
              </a:spcAft>
              <a:buNone/>
            </a:pPr>
            <a:r>
              <a:rPr lang="en-US" altLang="ja-JP" sz="1700" dirty="0">
                <a:latin typeface="メイリオ" panose="020B0604030504040204" pitchFamily="50" charset="-128"/>
                <a:ea typeface="メイリオ" panose="020B0604030504040204" pitchFamily="50" charset="-128"/>
              </a:rPr>
              <a:t>          </a:t>
            </a:r>
            <a:r>
              <a:rPr lang="ja-JP" altLang="en-US" sz="1700" dirty="0">
                <a:latin typeface="メイリオ" panose="020B0604030504040204" pitchFamily="50" charset="-128"/>
                <a:ea typeface="メイリオ" panose="020B0604030504040204" pitchFamily="50" charset="-128"/>
              </a:rPr>
              <a:t>   作業療法士・理学療法士等を構成員とすること。</a:t>
            </a:r>
            <a:endParaRPr lang="en-US" altLang="ja-JP" sz="1700" dirty="0">
              <a:latin typeface="メイリオ" panose="020B0604030504040204" pitchFamily="50" charset="-128"/>
              <a:ea typeface="メイリオ" panose="020B0604030504040204" pitchFamily="50" charset="-128"/>
            </a:endParaRPr>
          </a:p>
          <a:p>
            <a:pPr marL="0" indent="0">
              <a:spcBef>
                <a:spcPts val="2400"/>
              </a:spcBef>
              <a:spcAft>
                <a:spcPts val="0"/>
              </a:spcAft>
              <a:buNone/>
            </a:pPr>
            <a:r>
              <a:rPr lang="ja-JP" altLang="en-US" sz="1900" dirty="0">
                <a:latin typeface="メイリオ" panose="020B0604030504040204" pitchFamily="50" charset="-128"/>
                <a:ea typeface="メイリオ" panose="020B0604030504040204" pitchFamily="50" charset="-128"/>
              </a:rPr>
              <a:t>　（２）</a:t>
            </a:r>
            <a:r>
              <a:rPr lang="ja-JP" altLang="en-US" sz="1900" b="1" dirty="0">
                <a:latin typeface="メイリオ" panose="020B0604030504040204" pitchFamily="50" charset="-128"/>
                <a:ea typeface="メイリオ" panose="020B0604030504040204" pitchFamily="50" charset="-128"/>
              </a:rPr>
              <a:t>指針の整備</a:t>
            </a:r>
            <a:endParaRPr lang="en-US" altLang="ja-JP" sz="1900" b="1" dirty="0">
              <a:latin typeface="メイリオ" panose="020B0604030504040204" pitchFamily="50" charset="-128"/>
              <a:ea typeface="メイリオ" panose="020B0604030504040204" pitchFamily="50" charset="-128"/>
            </a:endParaRPr>
          </a:p>
          <a:p>
            <a:pPr marL="0" indent="0">
              <a:lnSpc>
                <a:spcPct val="120000"/>
              </a:lnSpc>
              <a:spcBef>
                <a:spcPts val="0"/>
              </a:spcBef>
              <a:spcAft>
                <a:spcPts val="0"/>
              </a:spcAft>
              <a:buNone/>
            </a:pPr>
            <a:r>
              <a:rPr lang="ja-JP" altLang="en-US" sz="1600" dirty="0">
                <a:latin typeface="メイリオ" panose="020B0604030504040204" pitchFamily="50" charset="-128"/>
                <a:ea typeface="メイリオ" panose="020B0604030504040204" pitchFamily="50" charset="-128"/>
              </a:rPr>
              <a:t>     　       </a:t>
            </a:r>
            <a:r>
              <a:rPr lang="ja-JP" altLang="en-US" sz="1700" dirty="0">
                <a:latin typeface="メイリオ" panose="020B0604030504040204" pitchFamily="50" charset="-128"/>
                <a:ea typeface="メイリオ" panose="020B0604030504040204" pitchFamily="50" charset="-128"/>
              </a:rPr>
              <a:t>身体的拘束等の適正化のための</a:t>
            </a:r>
            <a:r>
              <a:rPr lang="ja-JP" altLang="en-US" sz="1700" b="1" u="sng" dirty="0">
                <a:solidFill>
                  <a:srgbClr val="C00000"/>
                </a:solidFill>
                <a:latin typeface="メイリオ" panose="020B0604030504040204" pitchFamily="50" charset="-128"/>
                <a:ea typeface="メイリオ" panose="020B0604030504040204" pitchFamily="50" charset="-128"/>
              </a:rPr>
              <a:t>指針を整備</a:t>
            </a:r>
            <a:r>
              <a:rPr lang="ja-JP" altLang="en-US" sz="1700" dirty="0">
                <a:latin typeface="メイリオ" panose="020B0604030504040204" pitchFamily="50" charset="-128"/>
                <a:ea typeface="メイリオ" panose="020B0604030504040204" pitchFamily="50" charset="-128"/>
              </a:rPr>
              <a:t>すること。</a:t>
            </a:r>
            <a:endParaRPr lang="en-US" altLang="ja-JP" sz="1700" dirty="0">
              <a:latin typeface="メイリオ" panose="020B0604030504040204" pitchFamily="50" charset="-128"/>
              <a:ea typeface="メイリオ" panose="020B0604030504040204" pitchFamily="50" charset="-128"/>
            </a:endParaRPr>
          </a:p>
          <a:p>
            <a:pPr marL="0" indent="0">
              <a:spcBef>
                <a:spcPts val="2400"/>
              </a:spcBef>
              <a:spcAft>
                <a:spcPts val="0"/>
              </a:spcAft>
              <a:buNone/>
            </a:pPr>
            <a:r>
              <a:rPr lang="ja-JP" altLang="en-US" sz="1900" dirty="0">
                <a:latin typeface="メイリオ" panose="020B0604030504040204" pitchFamily="50" charset="-128"/>
                <a:ea typeface="メイリオ" panose="020B0604030504040204" pitchFamily="50" charset="-128"/>
              </a:rPr>
              <a:t>　（３）</a:t>
            </a:r>
            <a:r>
              <a:rPr lang="ja-JP" altLang="en-US" sz="1900" b="1" dirty="0">
                <a:latin typeface="メイリオ" panose="020B0604030504040204" pitchFamily="50" charset="-128"/>
                <a:ea typeface="メイリオ" panose="020B0604030504040204" pitchFamily="50" charset="-128"/>
              </a:rPr>
              <a:t>研修の実施</a:t>
            </a:r>
            <a:endParaRPr lang="en-US" altLang="ja-JP" sz="1900" b="1" dirty="0">
              <a:latin typeface="メイリオ" panose="020B0604030504040204" pitchFamily="50" charset="-128"/>
              <a:ea typeface="メイリオ" panose="020B0604030504040204" pitchFamily="50" charset="-128"/>
            </a:endParaRPr>
          </a:p>
          <a:p>
            <a:pPr marL="0" indent="0">
              <a:lnSpc>
                <a:spcPct val="120000"/>
              </a:lnSpc>
              <a:spcBef>
                <a:spcPts val="0"/>
              </a:spcBef>
              <a:spcAft>
                <a:spcPts val="0"/>
              </a:spcAft>
              <a:buNone/>
            </a:pPr>
            <a:r>
              <a:rPr lang="ja-JP" altLang="en-US" sz="1700" dirty="0">
                <a:latin typeface="メイリオ" panose="020B0604030504040204" pitchFamily="50" charset="-128"/>
                <a:ea typeface="メイリオ" panose="020B0604030504040204" pitchFamily="50" charset="-128"/>
              </a:rPr>
              <a:t>  　        介護職員その他の職員に対し、身体的拘束等の適正化のための</a:t>
            </a:r>
            <a:r>
              <a:rPr lang="ja-JP" altLang="en-US" sz="1700" b="1" u="sng" dirty="0">
                <a:solidFill>
                  <a:srgbClr val="C00000"/>
                </a:solidFill>
                <a:latin typeface="メイリオ" panose="020B0604030504040204" pitchFamily="50" charset="-128"/>
                <a:ea typeface="メイリオ" panose="020B0604030504040204" pitchFamily="50" charset="-128"/>
              </a:rPr>
              <a:t>研修を定</a:t>
            </a:r>
            <a:endParaRPr lang="en-US" altLang="ja-JP" sz="1700" b="1" u="sng" dirty="0">
              <a:solidFill>
                <a:srgbClr val="C00000"/>
              </a:solidFill>
              <a:latin typeface="メイリオ" panose="020B0604030504040204" pitchFamily="50" charset="-128"/>
              <a:ea typeface="メイリオ" panose="020B0604030504040204" pitchFamily="50" charset="-128"/>
            </a:endParaRPr>
          </a:p>
          <a:p>
            <a:pPr marL="0" indent="0">
              <a:lnSpc>
                <a:spcPct val="120000"/>
              </a:lnSpc>
              <a:spcBef>
                <a:spcPts val="0"/>
              </a:spcBef>
              <a:spcAft>
                <a:spcPts val="0"/>
              </a:spcAft>
              <a:buNone/>
            </a:pPr>
            <a:r>
              <a:rPr lang="en-US" altLang="ja-JP" sz="1700" dirty="0">
                <a:solidFill>
                  <a:srgbClr val="C00000"/>
                </a:solidFill>
                <a:latin typeface="メイリオ" panose="020B0604030504040204" pitchFamily="50" charset="-128"/>
                <a:ea typeface="メイリオ" panose="020B0604030504040204" pitchFamily="50" charset="-128"/>
              </a:rPr>
              <a:t>             </a:t>
            </a:r>
            <a:r>
              <a:rPr lang="ja-JP" altLang="en-US" sz="1700" b="1" u="sng" dirty="0">
                <a:solidFill>
                  <a:srgbClr val="C00000"/>
                </a:solidFill>
                <a:latin typeface="メイリオ" panose="020B0604030504040204" pitchFamily="50" charset="-128"/>
                <a:ea typeface="メイリオ" panose="020B0604030504040204" pitchFamily="50" charset="-128"/>
              </a:rPr>
              <a:t>期的（年２回以上）に実施</a:t>
            </a:r>
            <a:r>
              <a:rPr lang="ja-JP" altLang="en-US" sz="1700" dirty="0">
                <a:latin typeface="メイリオ" panose="020B0604030504040204" pitchFamily="50" charset="-128"/>
                <a:ea typeface="メイリオ" panose="020B0604030504040204" pitchFamily="50" charset="-128"/>
              </a:rPr>
              <a:t>すること。</a:t>
            </a:r>
            <a:endParaRPr lang="en-US" altLang="ja-JP" sz="1700" dirty="0">
              <a:latin typeface="メイリオ" panose="020B0604030504040204" pitchFamily="50" charset="-128"/>
              <a:ea typeface="メイリオ" panose="020B0604030504040204" pitchFamily="50" charset="-128"/>
            </a:endParaRPr>
          </a:p>
          <a:p>
            <a:pPr marL="0" indent="0">
              <a:spcAft>
                <a:spcPts val="0"/>
              </a:spcAft>
              <a:buNone/>
            </a:pPr>
            <a:r>
              <a:rPr lang="ja-JP" altLang="en-US" sz="1700" dirty="0">
                <a:latin typeface="メイリオ" panose="020B0604030504040204" pitchFamily="50" charset="-128"/>
                <a:ea typeface="メイリオ" panose="020B0604030504040204" pitchFamily="50" charset="-128"/>
              </a:rPr>
              <a:t>　　　    研修の実施内容・受講職員の修了報告書等の</a:t>
            </a:r>
            <a:r>
              <a:rPr lang="ja-JP" altLang="en-US" sz="1700" b="1" u="sng" dirty="0">
                <a:solidFill>
                  <a:srgbClr val="C00000"/>
                </a:solidFill>
                <a:latin typeface="メイリオ" panose="020B0604030504040204" pitchFamily="50" charset="-128"/>
                <a:ea typeface="メイリオ" panose="020B0604030504040204" pitchFamily="50" charset="-128"/>
              </a:rPr>
              <a:t>記録の保管</a:t>
            </a:r>
            <a:r>
              <a:rPr lang="ja-JP" altLang="en-US" sz="1700" dirty="0">
                <a:latin typeface="メイリオ" panose="020B0604030504040204" pitchFamily="50" charset="-128"/>
                <a:ea typeface="メイリオ" panose="020B0604030504040204" pitchFamily="50" charset="-128"/>
              </a:rPr>
              <a:t>が必要</a:t>
            </a:r>
            <a:endParaRPr lang="en-US" altLang="ja-JP" sz="1700" dirty="0">
              <a:latin typeface="メイリオ" panose="020B0604030504040204" pitchFamily="50" charset="-128"/>
              <a:ea typeface="メイリオ" panose="020B0604030504040204" pitchFamily="50" charset="-128"/>
            </a:endParaRPr>
          </a:p>
          <a:p>
            <a:pPr marL="0" indent="0">
              <a:spcAft>
                <a:spcPts val="0"/>
              </a:spcAft>
              <a:buNone/>
            </a:pPr>
            <a:endParaRPr lang="en-US" altLang="ja-JP" sz="1800" b="1" dirty="0">
              <a:solidFill>
                <a:srgbClr val="CC0000"/>
              </a:solidFill>
              <a:latin typeface="+mn-ea"/>
            </a:endParaRPr>
          </a:p>
        </p:txBody>
      </p:sp>
      <p:sp>
        <p:nvSpPr>
          <p:cNvPr id="5" name="ホームベース 4"/>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身体的拘束等その他入居者の行動制限について（２）</a:t>
            </a:r>
          </a:p>
        </p:txBody>
      </p:sp>
    </p:spTree>
    <p:extLst>
      <p:ext uri="{BB962C8B-B14F-4D97-AF65-F5344CB8AC3E}">
        <p14:creationId xmlns:p14="http://schemas.microsoft.com/office/powerpoint/2010/main" val="125231401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11</a:t>
            </a:fld>
            <a:endParaRPr kumimoji="1" lang="ja-JP" altLang="en-US" dirty="0"/>
          </a:p>
        </p:txBody>
      </p:sp>
      <p:sp>
        <p:nvSpPr>
          <p:cNvPr id="5" name="ホームベース 4"/>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身体的拘束等その他入居者の行動制限について（３）</a:t>
            </a:r>
          </a:p>
        </p:txBody>
      </p:sp>
      <p:graphicFrame>
        <p:nvGraphicFramePr>
          <p:cNvPr id="6" name="コンテンツ プレースホルダー 9"/>
          <p:cNvGraphicFramePr>
            <a:graphicFrameLocks/>
          </p:cNvGraphicFramePr>
          <p:nvPr>
            <p:extLst>
              <p:ext uri="{D42A27DB-BD31-4B8C-83A1-F6EECF244321}">
                <p14:modId xmlns:p14="http://schemas.microsoft.com/office/powerpoint/2010/main" val="2831713780"/>
              </p:ext>
            </p:extLst>
          </p:nvPr>
        </p:nvGraphicFramePr>
        <p:xfrm>
          <a:off x="608775" y="1988840"/>
          <a:ext cx="7774632" cy="3384376"/>
        </p:xfrm>
        <a:graphic>
          <a:graphicData uri="http://schemas.openxmlformats.org/drawingml/2006/table">
            <a:tbl>
              <a:tblPr firstRow="1" bandRow="1">
                <a:tableStyleId>{B301B821-A1FF-4177-AEE7-76D212191A09}</a:tableStyleId>
              </a:tblPr>
              <a:tblGrid>
                <a:gridCol w="7774632">
                  <a:extLst>
                    <a:ext uri="{9D8B030D-6E8A-4147-A177-3AD203B41FA5}">
                      <a16:colId xmlns:a16="http://schemas.microsoft.com/office/drawing/2014/main" val="1592839817"/>
                    </a:ext>
                  </a:extLst>
                </a:gridCol>
              </a:tblGrid>
              <a:tr h="429762">
                <a:tc>
                  <a:txBody>
                    <a:bodyPr/>
                    <a:lstStyle/>
                    <a:p>
                      <a:r>
                        <a:rPr lang="ja-JP" altLang="en-US" b="1" dirty="0">
                          <a:latin typeface="+mn-ea"/>
                        </a:rPr>
                        <a:t>　身体的拘束等の適正化のための指針</a:t>
                      </a:r>
                      <a:endParaRPr kumimoji="1" lang="ja-JP" altLang="en-US" sz="1200" b="1" dirty="0"/>
                    </a:p>
                  </a:txBody>
                  <a:tcPr anchor="ctr">
                    <a:solidFill>
                      <a:schemeClr val="accent1"/>
                    </a:solidFill>
                  </a:tcPr>
                </a:tc>
                <a:extLst>
                  <a:ext uri="{0D108BD9-81ED-4DB2-BD59-A6C34878D82A}">
                    <a16:rowId xmlns:a16="http://schemas.microsoft.com/office/drawing/2014/main" val="2276792428"/>
                  </a:ext>
                </a:extLst>
              </a:tr>
              <a:tr h="2954614">
                <a:tc>
                  <a:txBody>
                    <a:bodyPr/>
                    <a:lstStyle/>
                    <a:p>
                      <a:pPr marL="0" indent="0">
                        <a:spcBef>
                          <a:spcPts val="0"/>
                        </a:spcBef>
                        <a:spcAft>
                          <a:spcPts val="1800"/>
                        </a:spcAft>
                        <a:buNone/>
                      </a:pPr>
                      <a:r>
                        <a:rPr lang="ja-JP" altLang="en-US" sz="1800" dirty="0">
                          <a:solidFill>
                            <a:schemeClr val="tx1">
                              <a:lumMod val="85000"/>
                              <a:lumOff val="15000"/>
                            </a:schemeClr>
                          </a:solidFill>
                          <a:latin typeface="+mn-ea"/>
                        </a:rPr>
                        <a:t>　</a:t>
                      </a:r>
                      <a:r>
                        <a:rPr kumimoji="1" lang="ja-JP" altLang="en-US" sz="1800" b="1" dirty="0">
                          <a:solidFill>
                            <a:schemeClr val="tx1">
                              <a:lumMod val="85000"/>
                              <a:lumOff val="15000"/>
                            </a:schemeClr>
                          </a:solidFill>
                          <a:latin typeface="+mn-ea"/>
                        </a:rPr>
                        <a:t>指針には次の７項目を盛り込むこと。</a:t>
                      </a:r>
                      <a:endParaRPr lang="en-US" altLang="ja-JP" sz="1800" b="1" dirty="0">
                        <a:solidFill>
                          <a:schemeClr val="tx1">
                            <a:lumMod val="85000"/>
                            <a:lumOff val="15000"/>
                          </a:schemeClr>
                        </a:solidFill>
                        <a:latin typeface="+mn-ea"/>
                      </a:endParaRPr>
                    </a:p>
                    <a:p>
                      <a:pPr marL="0" indent="0">
                        <a:spcBef>
                          <a:spcPts val="0"/>
                        </a:spcBef>
                        <a:buNone/>
                      </a:pPr>
                      <a:r>
                        <a:rPr kumimoji="1" lang="ja-JP" altLang="en-US" sz="1800" dirty="0">
                          <a:solidFill>
                            <a:schemeClr val="tx1">
                              <a:lumMod val="85000"/>
                              <a:lumOff val="15000"/>
                            </a:schemeClr>
                          </a:solidFill>
                          <a:latin typeface="+mn-ea"/>
                        </a:rPr>
                        <a:t>１ 施設における身体的拘束等の適正化に関する基本的考え方</a:t>
                      </a:r>
                      <a:endParaRPr kumimoji="1" lang="en-US" altLang="ja-JP" sz="1800" dirty="0">
                        <a:solidFill>
                          <a:schemeClr val="tx1">
                            <a:lumMod val="85000"/>
                            <a:lumOff val="15000"/>
                          </a:schemeClr>
                        </a:solidFill>
                        <a:latin typeface="+mn-ea"/>
                      </a:endParaRPr>
                    </a:p>
                    <a:p>
                      <a:pPr marL="0" indent="0">
                        <a:spcBef>
                          <a:spcPts val="0"/>
                        </a:spcBef>
                        <a:buNone/>
                      </a:pPr>
                      <a:r>
                        <a:rPr kumimoji="1" lang="ja-JP" altLang="en-US" sz="1800" dirty="0">
                          <a:solidFill>
                            <a:schemeClr val="tx1">
                              <a:lumMod val="85000"/>
                              <a:lumOff val="15000"/>
                            </a:schemeClr>
                          </a:solidFill>
                          <a:latin typeface="+mn-ea"/>
                        </a:rPr>
                        <a:t>２ 身体的拘束等適正化検討委員会その他施設内の組織に関する事項</a:t>
                      </a:r>
                      <a:endParaRPr kumimoji="1" lang="en-US" altLang="ja-JP" sz="1800" dirty="0">
                        <a:solidFill>
                          <a:schemeClr val="tx1">
                            <a:lumMod val="85000"/>
                            <a:lumOff val="15000"/>
                          </a:schemeClr>
                        </a:solidFill>
                        <a:latin typeface="+mn-ea"/>
                      </a:endParaRPr>
                    </a:p>
                    <a:p>
                      <a:pPr marL="0" indent="0">
                        <a:spcBef>
                          <a:spcPts val="0"/>
                        </a:spcBef>
                        <a:buNone/>
                      </a:pPr>
                      <a:r>
                        <a:rPr kumimoji="1" lang="ja-JP" altLang="en-US" sz="1800" dirty="0">
                          <a:solidFill>
                            <a:schemeClr val="tx1">
                              <a:lumMod val="85000"/>
                              <a:lumOff val="15000"/>
                            </a:schemeClr>
                          </a:solidFill>
                          <a:latin typeface="+mn-ea"/>
                        </a:rPr>
                        <a:t>３ 身体的拘束等の適正化のための職員研修に関する基本方針</a:t>
                      </a:r>
                      <a:endParaRPr kumimoji="1" lang="en-US" altLang="ja-JP" sz="1800" dirty="0">
                        <a:solidFill>
                          <a:schemeClr val="tx1">
                            <a:lumMod val="85000"/>
                            <a:lumOff val="15000"/>
                          </a:schemeClr>
                        </a:solidFill>
                        <a:latin typeface="+mn-ea"/>
                      </a:endParaRPr>
                    </a:p>
                    <a:p>
                      <a:pPr marL="0" indent="0">
                        <a:spcBef>
                          <a:spcPts val="0"/>
                        </a:spcBef>
                        <a:spcAft>
                          <a:spcPts val="0"/>
                        </a:spcAft>
                        <a:buNone/>
                      </a:pPr>
                      <a:r>
                        <a:rPr kumimoji="1" lang="ja-JP" altLang="en-US" sz="1800" dirty="0">
                          <a:solidFill>
                            <a:schemeClr val="tx1">
                              <a:lumMod val="85000"/>
                              <a:lumOff val="15000"/>
                            </a:schemeClr>
                          </a:solidFill>
                          <a:latin typeface="+mn-ea"/>
                        </a:rPr>
                        <a:t>４ 施設内で発生した身体的拘束等の報告方法等のための方策に関する</a:t>
                      </a:r>
                      <a:endParaRPr kumimoji="1" lang="en-US" altLang="ja-JP" sz="1800" dirty="0">
                        <a:solidFill>
                          <a:schemeClr val="tx1">
                            <a:lumMod val="85000"/>
                            <a:lumOff val="15000"/>
                          </a:schemeClr>
                        </a:solidFill>
                        <a:latin typeface="+mn-ea"/>
                      </a:endParaRPr>
                    </a:p>
                    <a:p>
                      <a:pPr marL="0" indent="0">
                        <a:spcBef>
                          <a:spcPts val="0"/>
                        </a:spcBef>
                        <a:spcAft>
                          <a:spcPts val="0"/>
                        </a:spcAft>
                        <a:buNone/>
                      </a:pPr>
                      <a:r>
                        <a:rPr lang="en-US" altLang="ja-JP" sz="1800" dirty="0">
                          <a:solidFill>
                            <a:schemeClr val="tx1">
                              <a:lumMod val="85000"/>
                              <a:lumOff val="15000"/>
                            </a:schemeClr>
                          </a:solidFill>
                          <a:latin typeface="+mn-ea"/>
                        </a:rPr>
                        <a:t>    </a:t>
                      </a:r>
                      <a:r>
                        <a:rPr kumimoji="1" lang="ja-JP" altLang="en-US" sz="1800" dirty="0">
                          <a:solidFill>
                            <a:schemeClr val="tx1">
                              <a:lumMod val="85000"/>
                              <a:lumOff val="15000"/>
                            </a:schemeClr>
                          </a:solidFill>
                          <a:latin typeface="+mn-ea"/>
                        </a:rPr>
                        <a:t>基本方針</a:t>
                      </a:r>
                      <a:endParaRPr kumimoji="1" lang="en-US" altLang="ja-JP" sz="1800" dirty="0">
                        <a:solidFill>
                          <a:schemeClr val="tx1">
                            <a:lumMod val="85000"/>
                            <a:lumOff val="15000"/>
                          </a:schemeClr>
                        </a:solidFill>
                        <a:latin typeface="+mn-ea"/>
                      </a:endParaRPr>
                    </a:p>
                    <a:p>
                      <a:pPr marL="0" indent="0">
                        <a:buNone/>
                      </a:pPr>
                      <a:r>
                        <a:rPr kumimoji="1" lang="ja-JP" altLang="en-US" sz="1800" dirty="0">
                          <a:solidFill>
                            <a:schemeClr val="tx1">
                              <a:lumMod val="85000"/>
                              <a:lumOff val="15000"/>
                            </a:schemeClr>
                          </a:solidFill>
                          <a:latin typeface="+mn-ea"/>
                        </a:rPr>
                        <a:t>５ 身体的拘束等発生時の対応に関する基本方針</a:t>
                      </a:r>
                      <a:endParaRPr kumimoji="1" lang="en-US" altLang="ja-JP" sz="1800" dirty="0">
                        <a:solidFill>
                          <a:schemeClr val="tx1">
                            <a:lumMod val="85000"/>
                            <a:lumOff val="15000"/>
                          </a:schemeClr>
                        </a:solidFill>
                        <a:latin typeface="+mn-ea"/>
                      </a:endParaRPr>
                    </a:p>
                    <a:p>
                      <a:pPr marL="0" indent="0">
                        <a:spcBef>
                          <a:spcPts val="0"/>
                        </a:spcBef>
                        <a:buNone/>
                      </a:pPr>
                      <a:r>
                        <a:rPr kumimoji="1" lang="ja-JP" altLang="en-US" sz="1800" dirty="0">
                          <a:solidFill>
                            <a:schemeClr val="tx1">
                              <a:lumMod val="85000"/>
                              <a:lumOff val="15000"/>
                            </a:schemeClr>
                          </a:solidFill>
                          <a:latin typeface="+mn-ea"/>
                        </a:rPr>
                        <a:t>６ 入居者等に対する当該指針の閲覧に関する基本方針</a:t>
                      </a:r>
                      <a:endParaRPr kumimoji="1" lang="en-US" altLang="ja-JP" sz="1800" dirty="0">
                        <a:solidFill>
                          <a:schemeClr val="tx1">
                            <a:lumMod val="85000"/>
                            <a:lumOff val="15000"/>
                          </a:schemeClr>
                        </a:solidFill>
                        <a:latin typeface="+mn-ea"/>
                      </a:endParaRPr>
                    </a:p>
                    <a:p>
                      <a:pPr marL="0" indent="0">
                        <a:spcBef>
                          <a:spcPts val="0"/>
                        </a:spcBef>
                        <a:buNone/>
                      </a:pPr>
                      <a:r>
                        <a:rPr kumimoji="1" lang="ja-JP" altLang="en-US" sz="1800" dirty="0">
                          <a:solidFill>
                            <a:schemeClr val="tx1">
                              <a:lumMod val="85000"/>
                              <a:lumOff val="15000"/>
                            </a:schemeClr>
                          </a:solidFill>
                          <a:latin typeface="+mn-ea"/>
                        </a:rPr>
                        <a:t>７ その他身体的拘束等の適正化の推進のために必要な基本方針</a:t>
                      </a:r>
                      <a:endParaRPr lang="en-US" altLang="ja-JP" sz="1800" dirty="0">
                        <a:latin typeface="+mn-ea"/>
                      </a:endParaRPr>
                    </a:p>
                  </a:txBody>
                  <a:tcPr anchor="ctr">
                    <a:solidFill>
                      <a:srgbClr val="FFFF99"/>
                    </a:solidFill>
                  </a:tcPr>
                </a:tc>
                <a:extLst>
                  <a:ext uri="{0D108BD9-81ED-4DB2-BD59-A6C34878D82A}">
                    <a16:rowId xmlns:a16="http://schemas.microsoft.com/office/drawing/2014/main" val="2428180773"/>
                  </a:ext>
                </a:extLst>
              </a:tr>
            </a:tbl>
          </a:graphicData>
        </a:graphic>
      </p:graphicFrame>
    </p:spTree>
    <p:extLst>
      <p:ext uri="{BB962C8B-B14F-4D97-AF65-F5344CB8AC3E}">
        <p14:creationId xmlns:p14="http://schemas.microsoft.com/office/powerpoint/2010/main" val="402528865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12</a:t>
            </a:fld>
            <a:endParaRPr kumimoji="1" lang="ja-JP" altLang="en-US" dirty="0"/>
          </a:p>
        </p:txBody>
      </p:sp>
      <p:sp>
        <p:nvSpPr>
          <p:cNvPr id="10" name="Rectangle 2"/>
          <p:cNvSpPr txBox="1">
            <a:spLocks/>
          </p:cNvSpPr>
          <p:nvPr/>
        </p:nvSpPr>
        <p:spPr>
          <a:xfrm>
            <a:off x="694388" y="618380"/>
            <a:ext cx="7774632" cy="5809570"/>
          </a:xfrm>
          <a:prstGeom prst="rect">
            <a:avLst/>
          </a:prstGeom>
          <a:solidFill>
            <a:srgbClr val="E7FFB3">
              <a:alpha val="25098"/>
            </a:srgbClr>
          </a:solidFill>
          <a:ln>
            <a:noFill/>
          </a:ln>
        </p:spPr>
        <p:style>
          <a:lnRef idx="1">
            <a:schemeClr val="accent1"/>
          </a:lnRef>
          <a:fillRef idx="2">
            <a:schemeClr val="accent1"/>
          </a:fillRef>
          <a:effectRef idx="1">
            <a:schemeClr val="accent1"/>
          </a:effectRef>
          <a:fontRef idx="minor">
            <a:schemeClr val="dk1"/>
          </a:fontRef>
        </p:style>
        <p:txBody>
          <a:bodyPr vert="horz" rtlCol="0" anchor="t">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endParaRPr lang="en-US" altLang="ja-JP" sz="200" dirty="0">
              <a:latin typeface="+mn-ea"/>
            </a:endParaRPr>
          </a:p>
          <a:p>
            <a:pPr marL="0" indent="0">
              <a:spcAft>
                <a:spcPts val="0"/>
              </a:spcAft>
              <a:buFont typeface="Arial"/>
              <a:buNone/>
            </a:pPr>
            <a:r>
              <a:rPr lang="ja-JP" altLang="en-US" sz="1800" dirty="0">
                <a:latin typeface="+mn-ea"/>
              </a:rPr>
              <a:t>  </a:t>
            </a: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None/>
            </a:pPr>
            <a:r>
              <a:rPr lang="ja-JP" altLang="en-US" sz="1800" dirty="0">
                <a:latin typeface="+mn-ea"/>
              </a:rPr>
              <a:t>  </a:t>
            </a:r>
            <a:endParaRPr lang="en-US" altLang="ja-JP" sz="18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r>
              <a:rPr lang="ja-JP" altLang="en-US" sz="1800" dirty="0">
                <a:latin typeface="+mn-ea"/>
              </a:rPr>
              <a:t>   </a:t>
            </a:r>
            <a:endParaRPr lang="en-US" altLang="ja-JP" sz="1800" dirty="0">
              <a:latin typeface="+mn-ea"/>
            </a:endParaRPr>
          </a:p>
        </p:txBody>
      </p:sp>
      <p:grpSp>
        <p:nvGrpSpPr>
          <p:cNvPr id="5" name="グループ化 4"/>
          <p:cNvGrpSpPr/>
          <p:nvPr/>
        </p:nvGrpSpPr>
        <p:grpSpPr>
          <a:xfrm>
            <a:off x="1291138" y="2626330"/>
            <a:ext cx="7205189" cy="3849468"/>
            <a:chOff x="1228049" y="3932062"/>
            <a:chExt cx="7187131" cy="2834384"/>
          </a:xfrm>
        </p:grpSpPr>
        <p:sp>
          <p:nvSpPr>
            <p:cNvPr id="17" name="四角形: 角を丸くする 5">
              <a:extLst>
                <a:ext uri="{FF2B5EF4-FFF2-40B4-BE49-F238E27FC236}">
                  <a16:creationId xmlns:a16="http://schemas.microsoft.com/office/drawing/2014/main" id="{B35EDDBA-99E7-4707-BA7C-C42C5F7850D7}"/>
                </a:ext>
              </a:extLst>
            </p:cNvPr>
            <p:cNvSpPr/>
            <p:nvPr/>
          </p:nvSpPr>
          <p:spPr>
            <a:xfrm>
              <a:off x="1429068" y="3932062"/>
              <a:ext cx="6986112" cy="2834384"/>
            </a:xfrm>
            <a:prstGeom prst="roundRect">
              <a:avLst/>
            </a:prstGeom>
            <a:solidFill>
              <a:srgbClr val="FFFF99"/>
            </a:solidFill>
            <a:ln>
              <a:solidFill>
                <a:srgbClr val="1CAD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latin typeface="+mn-ea"/>
                </a:rPr>
                <a:t>（</a:t>
              </a:r>
              <a:r>
                <a:rPr lang="ja-JP" altLang="en-US" dirty="0">
                  <a:solidFill>
                    <a:schemeClr val="tx1"/>
                  </a:solidFill>
                  <a:latin typeface="+mn-ea"/>
                </a:rPr>
                <a:t>１）</a:t>
              </a:r>
              <a:r>
                <a:rPr lang="en-US" altLang="ja-JP" dirty="0">
                  <a:solidFill>
                    <a:schemeClr val="tx1"/>
                  </a:solidFill>
                  <a:latin typeface="+mn-ea"/>
                </a:rPr>
                <a:t>『</a:t>
              </a:r>
              <a:r>
                <a:rPr lang="ja-JP" altLang="en-US" dirty="0">
                  <a:solidFill>
                    <a:schemeClr val="tx1"/>
                  </a:solidFill>
                  <a:latin typeface="+mn-ea"/>
                </a:rPr>
                <a:t>緊急やむを得ない場合</a:t>
              </a:r>
              <a:r>
                <a:rPr lang="en-US" altLang="ja-JP" dirty="0">
                  <a:solidFill>
                    <a:schemeClr val="tx1"/>
                  </a:solidFill>
                  <a:latin typeface="+mn-ea"/>
                </a:rPr>
                <a:t>』</a:t>
              </a:r>
              <a:r>
                <a:rPr lang="ja-JP" altLang="en-US" dirty="0">
                  <a:solidFill>
                    <a:schemeClr val="tx1"/>
                  </a:solidFill>
                  <a:latin typeface="+mn-ea"/>
                </a:rPr>
                <a:t>の判断は、担当の職員個人</a:t>
              </a:r>
              <a:endParaRPr lang="en-US" altLang="ja-JP" dirty="0">
                <a:solidFill>
                  <a:schemeClr val="tx1"/>
                </a:solidFill>
                <a:latin typeface="+mn-ea"/>
              </a:endParaRPr>
            </a:p>
            <a:p>
              <a:r>
                <a:rPr lang="ja-JP" altLang="en-US" dirty="0">
                  <a:solidFill>
                    <a:schemeClr val="tx1"/>
                  </a:solidFill>
                  <a:latin typeface="+mn-ea"/>
                </a:rPr>
                <a:t>　　で行うのではなく施設全体で</a:t>
              </a:r>
              <a:r>
                <a:rPr lang="ja-JP" altLang="en-US" b="1" dirty="0">
                  <a:solidFill>
                    <a:srgbClr val="CC0000"/>
                  </a:solidFill>
                  <a:latin typeface="+mn-ea"/>
                </a:rPr>
                <a:t>組織として</a:t>
              </a:r>
              <a:r>
                <a:rPr lang="ja-JP" altLang="en-US" b="1" dirty="0">
                  <a:solidFill>
                    <a:schemeClr val="tx1"/>
                  </a:solidFill>
                  <a:latin typeface="+mn-ea"/>
                </a:rPr>
                <a:t>、</a:t>
              </a:r>
              <a:r>
                <a:rPr lang="ja-JP" altLang="en-US" b="1" dirty="0">
                  <a:solidFill>
                    <a:srgbClr val="CC0000"/>
                  </a:solidFill>
                  <a:latin typeface="+mn-ea"/>
                </a:rPr>
                <a:t>３つの要件の</a:t>
              </a:r>
              <a:endParaRPr lang="en-US" altLang="ja-JP" b="1" dirty="0">
                <a:solidFill>
                  <a:srgbClr val="CC0000"/>
                </a:solidFill>
                <a:latin typeface="+mn-ea"/>
              </a:endParaRPr>
            </a:p>
            <a:p>
              <a:r>
                <a:rPr lang="ja-JP" altLang="en-US" b="1" dirty="0">
                  <a:solidFill>
                    <a:srgbClr val="CC0000"/>
                  </a:solidFill>
                  <a:latin typeface="+mn-ea"/>
                </a:rPr>
                <a:t>　　確認等</a:t>
              </a:r>
              <a:r>
                <a:rPr lang="ja-JP" altLang="en-US" dirty="0">
                  <a:solidFill>
                    <a:schemeClr val="tx1"/>
                  </a:solidFill>
                  <a:latin typeface="+mn-ea"/>
                </a:rPr>
                <a:t>の手続きを</a:t>
              </a:r>
              <a:r>
                <a:rPr lang="ja-JP" altLang="en-US" b="1" dirty="0">
                  <a:solidFill>
                    <a:srgbClr val="CC0000"/>
                  </a:solidFill>
                  <a:latin typeface="+mn-ea"/>
                </a:rPr>
                <a:t>極めて慎重</a:t>
              </a:r>
              <a:r>
                <a:rPr lang="ja-JP" altLang="en-US" dirty="0">
                  <a:solidFill>
                    <a:schemeClr val="tx1"/>
                  </a:solidFill>
                  <a:latin typeface="+mn-ea"/>
                </a:rPr>
                <a:t>に行うことが必要</a:t>
              </a:r>
              <a:endParaRPr lang="en-US" altLang="ja-JP" dirty="0">
                <a:solidFill>
                  <a:schemeClr val="tx1"/>
                </a:solidFill>
                <a:latin typeface="+mn-ea"/>
              </a:endParaRPr>
            </a:p>
            <a:p>
              <a:pPr>
                <a:spcBef>
                  <a:spcPts val="600"/>
                </a:spcBef>
              </a:pPr>
              <a:endParaRPr lang="en-US" altLang="ja-JP" dirty="0">
                <a:solidFill>
                  <a:schemeClr val="tx1"/>
                </a:solidFill>
                <a:latin typeface="+mn-ea"/>
              </a:endParaRPr>
            </a:p>
            <a:p>
              <a:pPr>
                <a:spcBef>
                  <a:spcPts val="600"/>
                </a:spcBef>
              </a:pPr>
              <a:r>
                <a:rPr lang="ja-JP" altLang="en-US" dirty="0">
                  <a:solidFill>
                    <a:schemeClr val="tx1"/>
                  </a:solidFill>
                  <a:latin typeface="+mn-ea"/>
                </a:rPr>
                <a:t>（２）身体的拘束等の内容、目的、時間、期間などを高齢者本</a:t>
              </a:r>
              <a:endParaRPr lang="en-US" altLang="ja-JP" dirty="0">
                <a:solidFill>
                  <a:schemeClr val="tx1"/>
                </a:solidFill>
                <a:latin typeface="+mn-ea"/>
              </a:endParaRPr>
            </a:p>
            <a:p>
              <a:pPr>
                <a:spcBef>
                  <a:spcPts val="600"/>
                </a:spcBef>
              </a:pPr>
              <a:r>
                <a:rPr lang="ja-JP" altLang="en-US" dirty="0">
                  <a:solidFill>
                    <a:schemeClr val="tx1"/>
                  </a:solidFill>
                  <a:latin typeface="+mn-ea"/>
                </a:rPr>
                <a:t>　　人や家族等に対して</a:t>
              </a:r>
              <a:r>
                <a:rPr lang="ja-JP" altLang="en-US" b="1" dirty="0">
                  <a:solidFill>
                    <a:srgbClr val="CC0000"/>
                  </a:solidFill>
                  <a:latin typeface="+mn-ea"/>
                </a:rPr>
                <a:t>十分に説明</a:t>
              </a:r>
              <a:r>
                <a:rPr lang="ja-JP" altLang="en-US" dirty="0">
                  <a:solidFill>
                    <a:schemeClr val="tx1"/>
                  </a:solidFill>
                  <a:latin typeface="+mn-ea"/>
                </a:rPr>
                <a:t>し、</a:t>
              </a:r>
              <a:r>
                <a:rPr lang="ja-JP" altLang="en-US" b="1" dirty="0">
                  <a:solidFill>
                    <a:srgbClr val="C00000"/>
                  </a:solidFill>
                  <a:latin typeface="+mn-ea"/>
                </a:rPr>
                <a:t>同意書等を徴取</a:t>
              </a:r>
              <a:r>
                <a:rPr lang="ja-JP" altLang="en-US" dirty="0">
                  <a:solidFill>
                    <a:schemeClr val="tx1"/>
                  </a:solidFill>
                  <a:latin typeface="+mn-ea"/>
                </a:rPr>
                <a:t>するこ</a:t>
              </a:r>
              <a:endParaRPr lang="en-US" altLang="ja-JP" dirty="0">
                <a:solidFill>
                  <a:schemeClr val="tx1"/>
                </a:solidFill>
                <a:latin typeface="+mn-ea"/>
              </a:endParaRPr>
            </a:p>
            <a:p>
              <a:pPr>
                <a:spcBef>
                  <a:spcPts val="600"/>
                </a:spcBef>
              </a:pPr>
              <a:r>
                <a:rPr lang="ja-JP" altLang="en-US" dirty="0">
                  <a:solidFill>
                    <a:schemeClr val="tx1"/>
                  </a:solidFill>
                  <a:latin typeface="+mn-ea"/>
                </a:rPr>
                <a:t>　　とが必要</a:t>
              </a:r>
              <a:endParaRPr lang="en-US" altLang="ja-JP" dirty="0">
                <a:solidFill>
                  <a:schemeClr val="tx1"/>
                </a:solidFill>
                <a:latin typeface="+mn-ea"/>
              </a:endParaRPr>
            </a:p>
            <a:p>
              <a:pPr>
                <a:spcBef>
                  <a:spcPts val="600"/>
                </a:spcBef>
              </a:pPr>
              <a:r>
                <a:rPr lang="ja-JP" altLang="en-US" dirty="0">
                  <a:solidFill>
                    <a:schemeClr val="tx1"/>
                  </a:solidFill>
                  <a:latin typeface="+mn-ea"/>
                </a:rPr>
                <a:t> </a:t>
              </a:r>
              <a:endParaRPr lang="en-US" altLang="ja-JP" dirty="0">
                <a:solidFill>
                  <a:schemeClr val="tx1"/>
                </a:solidFill>
                <a:latin typeface="+mn-ea"/>
              </a:endParaRPr>
            </a:p>
            <a:p>
              <a:pPr>
                <a:spcBef>
                  <a:spcPts val="600"/>
                </a:spcBef>
              </a:pPr>
              <a:r>
                <a:rPr lang="ja-JP" altLang="en-US" dirty="0">
                  <a:solidFill>
                    <a:schemeClr val="tx1"/>
                  </a:solidFill>
                  <a:latin typeface="+mn-ea"/>
                </a:rPr>
                <a:t>（３）</a:t>
              </a:r>
              <a:r>
                <a:rPr lang="ja-JP" altLang="en-US" b="1" dirty="0">
                  <a:solidFill>
                    <a:srgbClr val="C00000"/>
                  </a:solidFill>
                  <a:latin typeface="+mn-ea"/>
                </a:rPr>
                <a:t>身体的拘束等の態様</a:t>
              </a:r>
              <a:r>
                <a:rPr lang="ja-JP" altLang="en-US" dirty="0">
                  <a:solidFill>
                    <a:schemeClr val="tx1"/>
                  </a:solidFill>
                  <a:latin typeface="+mn-ea"/>
                </a:rPr>
                <a:t>及び</a:t>
              </a:r>
              <a:r>
                <a:rPr lang="ja-JP" altLang="en-US" b="1" dirty="0">
                  <a:solidFill>
                    <a:srgbClr val="C00000"/>
                  </a:solidFill>
                  <a:latin typeface="+mn-ea"/>
                </a:rPr>
                <a:t>時間</a:t>
              </a:r>
              <a:r>
                <a:rPr lang="ja-JP" altLang="en-US" dirty="0">
                  <a:solidFill>
                    <a:schemeClr val="tx1"/>
                  </a:solidFill>
                  <a:latin typeface="+mn-ea"/>
                </a:rPr>
                <a:t>、その際の</a:t>
              </a:r>
              <a:r>
                <a:rPr lang="ja-JP" altLang="en-US" b="1" dirty="0">
                  <a:solidFill>
                    <a:srgbClr val="C00000"/>
                  </a:solidFill>
                  <a:latin typeface="+mn-ea"/>
                </a:rPr>
                <a:t>入居者の心身の</a:t>
              </a:r>
              <a:endParaRPr lang="en-US" altLang="ja-JP" b="1" dirty="0">
                <a:solidFill>
                  <a:srgbClr val="C00000"/>
                </a:solidFill>
                <a:latin typeface="+mn-ea"/>
              </a:endParaRPr>
            </a:p>
            <a:p>
              <a:pPr>
                <a:spcBef>
                  <a:spcPts val="600"/>
                </a:spcBef>
              </a:pPr>
              <a:r>
                <a:rPr lang="ja-JP" altLang="en-US" b="1" dirty="0">
                  <a:solidFill>
                    <a:srgbClr val="C00000"/>
                  </a:solidFill>
                  <a:latin typeface="+mn-ea"/>
                </a:rPr>
                <a:t>　　状況</a:t>
              </a:r>
              <a:r>
                <a:rPr lang="ja-JP" altLang="en-US" dirty="0">
                  <a:solidFill>
                    <a:schemeClr val="tx1"/>
                  </a:solidFill>
                  <a:latin typeface="+mn-ea"/>
                </a:rPr>
                <a:t>並びに</a:t>
              </a:r>
              <a:r>
                <a:rPr lang="ja-JP" altLang="en-US" b="1" dirty="0">
                  <a:solidFill>
                    <a:srgbClr val="C00000"/>
                  </a:solidFill>
                  <a:latin typeface="+mn-ea"/>
                </a:rPr>
                <a:t>緊急やむを得ない理由</a:t>
              </a:r>
              <a:r>
                <a:rPr lang="ja-JP" altLang="en-US" dirty="0">
                  <a:solidFill>
                    <a:schemeClr val="tx1"/>
                  </a:solidFill>
                  <a:latin typeface="+mn-ea"/>
                </a:rPr>
                <a:t>を</a:t>
              </a:r>
              <a:r>
                <a:rPr lang="ja-JP" altLang="en-US" b="1" dirty="0">
                  <a:solidFill>
                    <a:srgbClr val="CC0000"/>
                  </a:solidFill>
                  <a:latin typeface="+mn-ea"/>
                </a:rPr>
                <a:t>記録</a:t>
              </a:r>
              <a:r>
                <a:rPr lang="ja-JP" altLang="en-US" dirty="0">
                  <a:solidFill>
                    <a:schemeClr val="tx1"/>
                  </a:solidFill>
                  <a:latin typeface="+mn-ea"/>
                </a:rPr>
                <a:t>しておくことが必</a:t>
              </a:r>
              <a:endParaRPr lang="en-US" altLang="ja-JP" dirty="0">
                <a:solidFill>
                  <a:schemeClr val="tx1"/>
                </a:solidFill>
                <a:latin typeface="+mn-ea"/>
              </a:endParaRPr>
            </a:p>
            <a:p>
              <a:pPr>
                <a:spcBef>
                  <a:spcPts val="600"/>
                </a:spcBef>
              </a:pPr>
              <a:r>
                <a:rPr lang="ja-JP" altLang="en-US" dirty="0">
                  <a:solidFill>
                    <a:schemeClr val="tx1"/>
                  </a:solidFill>
                  <a:latin typeface="+mn-ea"/>
                </a:rPr>
                <a:t>　　要</a:t>
              </a:r>
              <a:endParaRPr kumimoji="1" lang="ja-JP" altLang="en-US" dirty="0">
                <a:solidFill>
                  <a:schemeClr val="tx1"/>
                </a:solidFill>
                <a:latin typeface="+mn-ea"/>
              </a:endParaRPr>
            </a:p>
          </p:txBody>
        </p:sp>
        <p:sp>
          <p:nvSpPr>
            <p:cNvPr id="18" name="四角形: 角を丸くする 17">
              <a:extLst>
                <a:ext uri="{FF2B5EF4-FFF2-40B4-BE49-F238E27FC236}">
                  <a16:creationId xmlns:a16="http://schemas.microsoft.com/office/drawing/2014/main" id="{80E0DB1C-C444-44C3-8E37-33832D432FCA}"/>
                </a:ext>
              </a:extLst>
            </p:cNvPr>
            <p:cNvSpPr/>
            <p:nvPr/>
          </p:nvSpPr>
          <p:spPr>
            <a:xfrm>
              <a:off x="1228049" y="4485985"/>
              <a:ext cx="402039" cy="1865279"/>
            </a:xfrm>
            <a:prstGeom prst="roundRect">
              <a:avLst/>
            </a:prstGeom>
            <a:solidFill>
              <a:srgbClr val="FFC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留意事項</a:t>
              </a:r>
            </a:p>
          </p:txBody>
        </p:sp>
      </p:grpSp>
      <p:sp>
        <p:nvSpPr>
          <p:cNvPr id="9" name="ホームベース 8"/>
          <p:cNvSpPr/>
          <p:nvPr/>
        </p:nvSpPr>
        <p:spPr>
          <a:xfrm flipH="1">
            <a:off x="1410338" y="692696"/>
            <a:ext cx="6973069" cy="576064"/>
          </a:xfrm>
          <a:prstGeom prst="homePlate">
            <a:avLst/>
          </a:prstGeom>
          <a:solidFill>
            <a:srgbClr val="1CADE4"/>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身体的拘束等その他入居者の行動制限について（４）</a:t>
            </a:r>
          </a:p>
        </p:txBody>
      </p:sp>
      <p:sp>
        <p:nvSpPr>
          <p:cNvPr id="12" name="正方形/長方形 11"/>
          <p:cNvSpPr/>
          <p:nvPr/>
        </p:nvSpPr>
        <p:spPr>
          <a:xfrm>
            <a:off x="1137063" y="1676084"/>
            <a:ext cx="7056784" cy="9502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lumMod val="95000"/>
                    <a:lumOff val="5000"/>
                  </a:schemeClr>
                </a:solidFill>
                <a:latin typeface="+mn-ea"/>
              </a:rPr>
              <a:t>緊急やむを得ず身体的拘束等を実施する場合</a:t>
            </a:r>
            <a:endParaRPr lang="en-US" altLang="ja-JP" b="1" dirty="0">
              <a:solidFill>
                <a:schemeClr val="tx1">
                  <a:lumMod val="95000"/>
                  <a:lumOff val="5000"/>
                </a:schemeClr>
              </a:solidFill>
              <a:latin typeface="+mn-ea"/>
            </a:endParaRPr>
          </a:p>
          <a:p>
            <a:pPr>
              <a:spcBef>
                <a:spcPts val="600"/>
              </a:spcBef>
            </a:pPr>
            <a:r>
              <a:rPr lang="en-US" altLang="ja-JP" dirty="0">
                <a:solidFill>
                  <a:schemeClr val="tx1">
                    <a:lumMod val="95000"/>
                    <a:lumOff val="5000"/>
                  </a:schemeClr>
                </a:solidFill>
                <a:latin typeface="+mn-ea"/>
              </a:rPr>
              <a:t>   </a:t>
            </a:r>
            <a:r>
              <a:rPr lang="ja-JP" altLang="en-US" dirty="0">
                <a:solidFill>
                  <a:schemeClr val="tx1">
                    <a:lumMod val="95000"/>
                    <a:lumOff val="5000"/>
                  </a:schemeClr>
                </a:solidFill>
                <a:latin typeface="+mn-ea"/>
              </a:rPr>
              <a:t>以下の留意事項に基づき対応すること</a:t>
            </a:r>
            <a:endParaRPr lang="en-US" altLang="ja-JP" dirty="0">
              <a:solidFill>
                <a:schemeClr val="tx1">
                  <a:lumMod val="95000"/>
                  <a:lumOff val="5000"/>
                </a:schemeClr>
              </a:solidFill>
              <a:latin typeface="+mn-ea"/>
            </a:endParaRPr>
          </a:p>
        </p:txBody>
      </p:sp>
    </p:spTree>
    <p:extLst>
      <p:ext uri="{BB962C8B-B14F-4D97-AF65-F5344CB8AC3E}">
        <p14:creationId xmlns:p14="http://schemas.microsoft.com/office/powerpoint/2010/main" val="25251239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FAD3597-0D85-4281-8028-5C2602BB1D87}"/>
              </a:ext>
            </a:extLst>
          </p:cNvPr>
          <p:cNvSpPr>
            <a:spLocks noGrp="1"/>
          </p:cNvSpPr>
          <p:nvPr>
            <p:ph type="title"/>
          </p:nvPr>
        </p:nvSpPr>
        <p:spPr>
          <a:xfrm>
            <a:off x="179512" y="120996"/>
            <a:ext cx="8001000" cy="779854"/>
          </a:xfrm>
        </p:spPr>
        <p:txBody>
          <a:bodyPr>
            <a:normAutofit/>
          </a:bodyPr>
          <a:lstStyle/>
          <a:p>
            <a:r>
              <a:rPr lang="ja-JP" altLang="en-US" sz="2800" b="1" dirty="0">
                <a:solidFill>
                  <a:schemeClr val="tx1"/>
                </a:solidFill>
              </a:rPr>
              <a:t>３　感染症予防・非常災害対策</a:t>
            </a:r>
            <a:endParaRPr kumimoji="1" lang="ja-JP" sz="2800" b="1" dirty="0">
              <a:solidFill>
                <a:schemeClr val="tx1"/>
              </a:solidFill>
              <a:latin typeface="+mj-ea"/>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13</a:t>
            </a:fld>
            <a:endParaRPr kumimoji="1" lang="ja-JP" altLang="en-US" dirty="0"/>
          </a:p>
        </p:txBody>
      </p:sp>
      <p:sp>
        <p:nvSpPr>
          <p:cNvPr id="10" name="Rectangle 2"/>
          <p:cNvSpPr txBox="1">
            <a:spLocks/>
          </p:cNvSpPr>
          <p:nvPr/>
        </p:nvSpPr>
        <p:spPr>
          <a:xfrm>
            <a:off x="673061" y="1700808"/>
            <a:ext cx="7774632" cy="4633674"/>
          </a:xfrm>
          <a:prstGeom prst="rect">
            <a:avLst/>
          </a:prstGeom>
          <a:solidFill>
            <a:srgbClr val="F4FAFF">
              <a:alpha val="65000"/>
            </a:srgbClr>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1200"/>
              </a:spcAft>
              <a:buFont typeface="Arial"/>
              <a:buNone/>
            </a:pPr>
            <a:r>
              <a:rPr lang="ja-JP" altLang="en-US" sz="1600" dirty="0">
                <a:solidFill>
                  <a:schemeClr val="tx1"/>
                </a:solidFill>
                <a:latin typeface="+mn-ea"/>
              </a:rPr>
              <a:t>　</a:t>
            </a:r>
            <a:r>
              <a:rPr lang="ja-JP" altLang="en-US" sz="1600" dirty="0">
                <a:latin typeface="+mn-ea"/>
              </a:rPr>
              <a:t>施設等</a:t>
            </a:r>
            <a:r>
              <a:rPr lang="ja-JP" altLang="en-US" sz="1600" dirty="0">
                <a:solidFill>
                  <a:schemeClr val="tx1"/>
                </a:solidFill>
                <a:latin typeface="+mn-ea"/>
              </a:rPr>
              <a:t>は、自力避難困難な方々も多く利用していることから、今後の各種災害に備えた十分な</a:t>
            </a:r>
            <a:r>
              <a:rPr lang="ja-JP" altLang="en-US" sz="1600" dirty="0">
                <a:solidFill>
                  <a:schemeClr val="tx1"/>
                </a:solidFill>
                <a:latin typeface="BIZ UDゴシック" panose="020B0400000000000000" pitchFamily="49" charset="-128"/>
                <a:ea typeface="BIZ UDゴシック" panose="020B0400000000000000" pitchFamily="49" charset="-128"/>
              </a:rPr>
              <a:t>防災対策を講ずるため、次の項目について、改めて点検、確認等を行うこと。</a:t>
            </a:r>
            <a:endParaRPr lang="en-US" altLang="ja-JP" sz="1600" dirty="0">
              <a:solidFill>
                <a:schemeClr val="tx1"/>
              </a:solidFill>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r>
              <a:rPr lang="ja-JP" altLang="en-US" sz="1600" dirty="0">
                <a:solidFill>
                  <a:schemeClr val="tx1"/>
                </a:solidFill>
                <a:latin typeface="BIZ UDゴシック" panose="020B0400000000000000" pitchFamily="49" charset="-128"/>
                <a:ea typeface="BIZ UDゴシック" panose="020B0400000000000000" pitchFamily="49" charset="-128"/>
              </a:rPr>
              <a:t> 　「介護保険施設等における防災対策の強化について（厚生労働省老健局）」</a:t>
            </a:r>
            <a:endParaRPr lang="en-US" altLang="ja-JP" sz="1600" b="1" u="sng" dirty="0">
              <a:solidFill>
                <a:schemeClr val="tx1"/>
              </a:solidFill>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r>
              <a:rPr lang="ja-JP" altLang="en-US" sz="1800" b="1" dirty="0">
                <a:solidFill>
                  <a:srgbClr val="FF0000"/>
                </a:solidFill>
                <a:latin typeface="BIZ UDゴシック" panose="020B0400000000000000" pitchFamily="49" charset="-128"/>
                <a:ea typeface="BIZ UDゴシック" panose="020B0400000000000000" pitchFamily="49" charset="-128"/>
              </a:rPr>
              <a:t>（１）情報の把握</a:t>
            </a:r>
            <a:endParaRPr lang="en-US" altLang="ja-JP" sz="1800" b="1" dirty="0">
              <a:solidFill>
                <a:srgbClr val="FF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r>
              <a:rPr lang="ja-JP" altLang="en-US" sz="1600" dirty="0">
                <a:latin typeface="BIZ UDゴシック" panose="020B0400000000000000" pitchFamily="49" charset="-128"/>
                <a:ea typeface="BIZ UDゴシック" panose="020B0400000000000000" pitchFamily="49" charset="-128"/>
              </a:rPr>
              <a:t>   ・ 職員は、災害発生直後に情報の収集に努めること</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r>
              <a:rPr lang="ja-JP" altLang="en-US" sz="1600" dirty="0">
                <a:latin typeface="BIZ UDゴシック" panose="020B0400000000000000" pitchFamily="49" charset="-128"/>
                <a:ea typeface="BIZ UDゴシック" panose="020B0400000000000000" pitchFamily="49" charset="-128"/>
              </a:rPr>
              <a:t>   ・ 管理者は、情報が事業所に確実に伝わるよう防災機関と連携体制を確立し、</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速やかに避難体制を整えること</a:t>
            </a: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endParaRPr lang="en-US" altLang="ja-JP" sz="1600" dirty="0">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r>
              <a:rPr lang="ja-JP" altLang="en-US" sz="1800" dirty="0">
                <a:solidFill>
                  <a:srgbClr val="FF0000"/>
                </a:solidFill>
                <a:latin typeface="BIZ UDゴシック" panose="020B0400000000000000" pitchFamily="49" charset="-128"/>
                <a:ea typeface="BIZ UDゴシック" panose="020B0400000000000000" pitchFamily="49" charset="-128"/>
              </a:rPr>
              <a:t>（２）指揮組織の確立</a:t>
            </a:r>
            <a:endParaRPr lang="en-US" altLang="ja-JP" sz="1800" dirty="0">
              <a:solidFill>
                <a:srgbClr val="FF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Font typeface="Arial"/>
              <a:buNone/>
            </a:pPr>
            <a:r>
              <a:rPr lang="ja-JP" altLang="en-US" sz="1600" dirty="0"/>
              <a:t>   ・災害対応の指揮機能を有する組織を設置し、あらかじめ任務分担を定めておく</a:t>
            </a:r>
            <a:endParaRPr lang="en-US" altLang="ja-JP" sz="1600" dirty="0"/>
          </a:p>
          <a:p>
            <a:pPr marL="0" indent="0">
              <a:spcBef>
                <a:spcPts val="0"/>
              </a:spcBef>
              <a:spcAft>
                <a:spcPts val="0"/>
              </a:spcAft>
              <a:buFont typeface="Arial"/>
              <a:buNone/>
            </a:pPr>
            <a:r>
              <a:rPr lang="en-US" altLang="ja-JP" sz="1600" dirty="0"/>
              <a:t>      </a:t>
            </a:r>
            <a:r>
              <a:rPr lang="ja-JP" altLang="en-US" sz="1600" dirty="0"/>
              <a:t>こと</a:t>
            </a:r>
            <a:endParaRPr lang="en-US" altLang="ja-JP" sz="1600" dirty="0"/>
          </a:p>
          <a:p>
            <a:pPr marL="0" indent="0">
              <a:spcBef>
                <a:spcPts val="0"/>
              </a:spcBef>
              <a:spcAft>
                <a:spcPts val="0"/>
              </a:spcAft>
              <a:buFont typeface="Arial"/>
              <a:buNone/>
            </a:pPr>
            <a:r>
              <a:rPr lang="en-US" altLang="ja-JP" sz="1600" dirty="0"/>
              <a:t>  </a:t>
            </a:r>
            <a:r>
              <a:rPr lang="ja-JP" altLang="en-US" sz="1600" dirty="0"/>
              <a:t> ・指揮命令を行う職員が不在時の対応、通信機能が不能になった場合の対応等に</a:t>
            </a:r>
            <a:endParaRPr lang="en-US" altLang="ja-JP" sz="1600" dirty="0"/>
          </a:p>
          <a:p>
            <a:pPr marL="0" indent="0">
              <a:spcBef>
                <a:spcPts val="0"/>
              </a:spcBef>
              <a:spcAft>
                <a:spcPts val="0"/>
              </a:spcAft>
              <a:buFont typeface="Arial"/>
              <a:buNone/>
            </a:pPr>
            <a:r>
              <a:rPr lang="en-US" altLang="ja-JP" sz="1600" dirty="0"/>
              <a:t>      </a:t>
            </a:r>
            <a:r>
              <a:rPr lang="ja-JP" altLang="en-US" sz="1600" dirty="0"/>
              <a:t>ついてもあらかじめ定めておくこと</a:t>
            </a:r>
            <a:endParaRPr lang="en-US" altLang="ja-JP" sz="1600" b="1" u="sng" dirty="0">
              <a:solidFill>
                <a:srgbClr val="CC0000"/>
              </a:solidFill>
              <a:latin typeface="+mn-ea"/>
            </a:endParaRPr>
          </a:p>
        </p:txBody>
      </p:sp>
      <p:sp>
        <p:nvSpPr>
          <p:cNvPr id="6" name="ホームベース 5"/>
          <p:cNvSpPr/>
          <p:nvPr/>
        </p:nvSpPr>
        <p:spPr>
          <a:xfrm flipH="1">
            <a:off x="1410338" y="692696"/>
            <a:ext cx="6973069" cy="576064"/>
          </a:xfrm>
          <a:prstGeom prst="homePlate">
            <a:avLst/>
          </a:prstGeom>
          <a:solidFill>
            <a:schemeClr val="accent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非常災害対策について（１）</a:t>
            </a:r>
            <a:endParaRPr kumimoji="1" lang="en-US" altLang="ja-JP" sz="2000" b="1" dirty="0"/>
          </a:p>
        </p:txBody>
      </p:sp>
    </p:spTree>
    <p:extLst>
      <p:ext uri="{BB962C8B-B14F-4D97-AF65-F5344CB8AC3E}">
        <p14:creationId xmlns:p14="http://schemas.microsoft.com/office/powerpoint/2010/main" val="322011906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14</a:t>
            </a:fld>
            <a:endParaRPr kumimoji="1" lang="ja-JP" altLang="en-US" dirty="0"/>
          </a:p>
        </p:txBody>
      </p:sp>
      <p:sp>
        <p:nvSpPr>
          <p:cNvPr id="10" name="Rectangle 2"/>
          <p:cNvSpPr txBox="1">
            <a:spLocks/>
          </p:cNvSpPr>
          <p:nvPr/>
        </p:nvSpPr>
        <p:spPr>
          <a:xfrm>
            <a:off x="673061" y="1484784"/>
            <a:ext cx="7774632" cy="5156778"/>
          </a:xfrm>
          <a:prstGeom prst="rect">
            <a:avLst/>
          </a:prstGeom>
          <a:solidFill>
            <a:srgbClr val="F4FAFF">
              <a:alpha val="65000"/>
            </a:srgbClr>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r>
              <a:rPr lang="ja-JP" altLang="en-US" sz="1800" dirty="0">
                <a:solidFill>
                  <a:srgbClr val="FF0000"/>
                </a:solidFill>
                <a:latin typeface="+mn-ea"/>
              </a:rPr>
              <a:t>（</a:t>
            </a:r>
            <a:r>
              <a:rPr lang="ja-JP" altLang="en-US" sz="1800" b="1" dirty="0">
                <a:solidFill>
                  <a:srgbClr val="FF0000"/>
                </a:solidFill>
                <a:latin typeface="+mn-ea"/>
              </a:rPr>
              <a:t>３）防災管理体制の整備 </a:t>
            </a:r>
            <a:endParaRPr lang="en-US" altLang="ja-JP" sz="1800" b="1" dirty="0">
              <a:solidFill>
                <a:srgbClr val="FF0000"/>
              </a:solidFill>
              <a:latin typeface="+mn-ea"/>
            </a:endParaRPr>
          </a:p>
          <a:p>
            <a:pPr marL="0" indent="0">
              <a:spcBef>
                <a:spcPts val="0"/>
              </a:spcBef>
              <a:spcAft>
                <a:spcPts val="0"/>
              </a:spcAft>
              <a:buFont typeface="Arial"/>
              <a:buNone/>
            </a:pPr>
            <a:r>
              <a:rPr lang="ja-JP" altLang="en-US" sz="1600" dirty="0">
                <a:latin typeface="+mn-ea"/>
              </a:rPr>
              <a:t>　・管理者は、防災管理体制の整備を図るとともに、全職員の責任分担を明確にし </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ておくこと </a:t>
            </a:r>
            <a:endParaRPr lang="en-US" altLang="ja-JP" sz="1600" dirty="0">
              <a:latin typeface="+mn-ea"/>
            </a:endParaRPr>
          </a:p>
          <a:p>
            <a:pPr marL="0" indent="0">
              <a:spcBef>
                <a:spcPts val="0"/>
              </a:spcBef>
              <a:spcAft>
                <a:spcPts val="0"/>
              </a:spcAft>
              <a:buFont typeface="Arial"/>
              <a:buNone/>
            </a:pPr>
            <a:endParaRPr lang="en-US" altLang="ja-JP" sz="1600" b="1" dirty="0">
              <a:latin typeface="+mn-ea"/>
            </a:endParaRPr>
          </a:p>
          <a:p>
            <a:pPr marL="0" indent="0">
              <a:spcBef>
                <a:spcPts val="0"/>
              </a:spcBef>
              <a:spcAft>
                <a:spcPts val="0"/>
              </a:spcAft>
              <a:buFont typeface="Arial"/>
              <a:buNone/>
            </a:pPr>
            <a:r>
              <a:rPr lang="ja-JP" altLang="en-US" sz="1800" b="1" dirty="0">
                <a:solidFill>
                  <a:srgbClr val="FF0000"/>
                </a:solidFill>
                <a:latin typeface="+mn-ea"/>
              </a:rPr>
              <a:t>（４）職員等の防災意識の高揚</a:t>
            </a:r>
            <a:endParaRPr lang="en-US" altLang="ja-JP" sz="1800" b="1" dirty="0">
              <a:solidFill>
                <a:srgbClr val="FF0000"/>
              </a:solidFill>
              <a:latin typeface="+mn-ea"/>
            </a:endParaRPr>
          </a:p>
          <a:p>
            <a:pPr marL="0" indent="0">
              <a:spcBef>
                <a:spcPts val="0"/>
              </a:spcBef>
              <a:spcAft>
                <a:spcPts val="0"/>
              </a:spcAft>
              <a:buFont typeface="Arial"/>
              <a:buNone/>
            </a:pPr>
            <a:r>
              <a:rPr lang="ja-JP" altLang="en-US" sz="1600" dirty="0">
                <a:latin typeface="+mn-ea"/>
              </a:rPr>
              <a:t>   ・管理者、職員、入居者等が日頃から防災意識を強く持つこと</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 ・管理者は、職員、入居者等に対し、防災意識の啓発・育成を行い、人為的な</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被害防止に努めること</a:t>
            </a:r>
            <a:endParaRPr lang="en-US" altLang="ja-JP" sz="1600" dirty="0">
              <a:latin typeface="+mn-ea"/>
            </a:endParaRPr>
          </a:p>
          <a:p>
            <a:pPr marL="0" indent="0">
              <a:spcBef>
                <a:spcPts val="0"/>
              </a:spcBef>
              <a:spcAft>
                <a:spcPts val="0"/>
              </a:spcAft>
              <a:buFont typeface="Arial"/>
              <a:buNone/>
            </a:pPr>
            <a:endParaRPr lang="en-US" altLang="ja-JP" sz="1600" dirty="0">
              <a:latin typeface="+mn-ea"/>
            </a:endParaRPr>
          </a:p>
          <a:p>
            <a:pPr marL="0" indent="0">
              <a:spcBef>
                <a:spcPts val="0"/>
              </a:spcBef>
              <a:spcAft>
                <a:spcPts val="0"/>
              </a:spcAft>
              <a:buFont typeface="Arial"/>
              <a:buNone/>
            </a:pPr>
            <a:r>
              <a:rPr lang="ja-JP" altLang="en-US" sz="1800" b="1" dirty="0">
                <a:solidFill>
                  <a:srgbClr val="FF0000"/>
                </a:solidFill>
                <a:latin typeface="+mn-ea"/>
              </a:rPr>
              <a:t>（５）消防用設備及び避難設備の点検</a:t>
            </a:r>
            <a:endParaRPr lang="en-US" altLang="ja-JP" sz="1800" b="1" dirty="0">
              <a:solidFill>
                <a:srgbClr val="FF0000"/>
              </a:solidFill>
              <a:latin typeface="+mn-ea"/>
            </a:endParaRPr>
          </a:p>
          <a:p>
            <a:pPr marL="0" indent="0">
              <a:spcBef>
                <a:spcPts val="0"/>
              </a:spcBef>
              <a:spcAft>
                <a:spcPts val="0"/>
              </a:spcAft>
              <a:buFont typeface="Arial"/>
              <a:buNone/>
            </a:pPr>
            <a:r>
              <a:rPr lang="ja-JP" altLang="en-US" sz="1600" dirty="0">
                <a:latin typeface="+mn-ea"/>
              </a:rPr>
              <a:t>   ・消火設備、警報設備等が常時機能するよう点検を行い適切に管理すること</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 ・非常口、避難器具付近に障害物を置かない、落下・転倒防止策の強化等、</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細かな防災対策を心がけること</a:t>
            </a:r>
            <a:endParaRPr lang="en-US" altLang="ja-JP" sz="16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None/>
            </a:pPr>
            <a:r>
              <a:rPr lang="ja-JP" altLang="en-US" sz="1800" b="1" dirty="0">
                <a:solidFill>
                  <a:srgbClr val="FF0000"/>
                </a:solidFill>
                <a:latin typeface="+mn-ea"/>
              </a:rPr>
              <a:t>（６）有効な避難訓練の実施</a:t>
            </a:r>
            <a:endParaRPr lang="en-US" altLang="ja-JP" sz="1800" b="1" dirty="0">
              <a:solidFill>
                <a:srgbClr val="FF0000"/>
              </a:solidFill>
              <a:latin typeface="+mn-ea"/>
            </a:endParaRPr>
          </a:p>
          <a:p>
            <a:pPr marL="0" indent="0">
              <a:spcBef>
                <a:spcPts val="0"/>
              </a:spcBef>
              <a:spcAft>
                <a:spcPts val="0"/>
              </a:spcAft>
              <a:buNone/>
            </a:pPr>
            <a:r>
              <a:rPr lang="ja-JP" altLang="en-US" sz="1600" dirty="0">
                <a:latin typeface="+mn-ea"/>
              </a:rPr>
              <a:t>   ・災害時における対応方法を周知し、夜間想定の避難訓練を計画的に実施する</a:t>
            </a:r>
            <a:endParaRPr lang="en-US" altLang="ja-JP" sz="1600" dirty="0">
              <a:latin typeface="+mn-ea"/>
            </a:endParaRPr>
          </a:p>
          <a:p>
            <a:pPr marL="0" indent="0">
              <a:spcBef>
                <a:spcPts val="0"/>
              </a:spcBef>
              <a:spcAft>
                <a:spcPts val="0"/>
              </a:spcAft>
              <a:buNone/>
            </a:pPr>
            <a:r>
              <a:rPr lang="en-US" altLang="ja-JP" sz="1600" dirty="0">
                <a:latin typeface="+mn-ea"/>
              </a:rPr>
              <a:t>     </a:t>
            </a:r>
            <a:r>
              <a:rPr lang="ja-JP" altLang="en-US" sz="1600" dirty="0">
                <a:latin typeface="+mn-ea"/>
              </a:rPr>
              <a:t>こと</a:t>
            </a:r>
            <a:endParaRPr lang="en-US" altLang="ja-JP" sz="1600" dirty="0">
              <a:latin typeface="+mn-ea"/>
            </a:endParaRPr>
          </a:p>
          <a:p>
            <a:pPr marL="0" indent="0">
              <a:spcBef>
                <a:spcPts val="0"/>
              </a:spcBef>
              <a:spcAft>
                <a:spcPts val="0"/>
              </a:spcAft>
              <a:buNone/>
            </a:pPr>
            <a:r>
              <a:rPr lang="ja-JP" altLang="en-US" sz="1600" dirty="0">
                <a:latin typeface="+mn-ea"/>
              </a:rPr>
              <a:t>   ・特に、河川が近い、</a:t>
            </a:r>
            <a:r>
              <a:rPr lang="ja-JP" altLang="en-US" sz="1600" dirty="0"/>
              <a:t>土砂崩れの恐れがある地域である場合は、</a:t>
            </a:r>
            <a:r>
              <a:rPr lang="ja-JP" altLang="en-US" sz="1600" dirty="0">
                <a:latin typeface="+mn-ea"/>
              </a:rPr>
              <a:t>あらかじめ避</a:t>
            </a:r>
            <a:endParaRPr lang="en-US" altLang="ja-JP" sz="1600" dirty="0">
              <a:latin typeface="+mn-ea"/>
            </a:endParaRPr>
          </a:p>
          <a:p>
            <a:pPr marL="0" indent="0">
              <a:spcBef>
                <a:spcPts val="0"/>
              </a:spcBef>
              <a:spcAft>
                <a:spcPts val="0"/>
              </a:spcAft>
              <a:buNone/>
            </a:pPr>
            <a:r>
              <a:rPr lang="en-US" altLang="ja-JP" sz="1600" dirty="0">
                <a:latin typeface="+mn-ea"/>
              </a:rPr>
              <a:t>     </a:t>
            </a:r>
            <a:r>
              <a:rPr lang="ja-JP" altLang="en-US" sz="1600" dirty="0">
                <a:latin typeface="+mn-ea"/>
              </a:rPr>
              <a:t>難場所、避難経路の確認と周知をすること</a:t>
            </a:r>
            <a:endParaRPr lang="en-US" altLang="ja-JP" sz="1600" b="1" u="sng" dirty="0">
              <a:solidFill>
                <a:srgbClr val="CC0000"/>
              </a:solidFill>
              <a:latin typeface="+mn-ea"/>
            </a:endParaRPr>
          </a:p>
        </p:txBody>
      </p:sp>
      <p:sp>
        <p:nvSpPr>
          <p:cNvPr id="6" name="ホームベース 5"/>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非常災害対策について（２）</a:t>
            </a:r>
            <a:endParaRPr kumimoji="1" lang="en-US" altLang="ja-JP" sz="2000" b="1" dirty="0"/>
          </a:p>
        </p:txBody>
      </p:sp>
    </p:spTree>
    <p:extLst>
      <p:ext uri="{BB962C8B-B14F-4D97-AF65-F5344CB8AC3E}">
        <p14:creationId xmlns:p14="http://schemas.microsoft.com/office/powerpoint/2010/main" val="296797135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コンテンツ プレースホルダー 9"/>
          <p:cNvGraphicFramePr>
            <a:graphicFrameLocks noGrp="1"/>
          </p:cNvGraphicFramePr>
          <p:nvPr>
            <p:ph idx="1"/>
            <p:extLst>
              <p:ext uri="{D42A27DB-BD31-4B8C-83A1-F6EECF244321}">
                <p14:modId xmlns:p14="http://schemas.microsoft.com/office/powerpoint/2010/main" val="140039905"/>
              </p:ext>
            </p:extLst>
          </p:nvPr>
        </p:nvGraphicFramePr>
        <p:xfrm>
          <a:off x="673061" y="4149080"/>
          <a:ext cx="7774632" cy="2591645"/>
        </p:xfrm>
        <a:graphic>
          <a:graphicData uri="http://schemas.openxmlformats.org/drawingml/2006/table">
            <a:tbl>
              <a:tblPr firstRow="1" bandRow="1">
                <a:tableStyleId>{B301B821-A1FF-4177-AEE7-76D212191A09}</a:tableStyleId>
              </a:tblPr>
              <a:tblGrid>
                <a:gridCol w="7774632">
                  <a:extLst>
                    <a:ext uri="{9D8B030D-6E8A-4147-A177-3AD203B41FA5}">
                      <a16:colId xmlns:a16="http://schemas.microsoft.com/office/drawing/2014/main" val="1592839817"/>
                    </a:ext>
                  </a:extLst>
                </a:gridCol>
              </a:tblGrid>
              <a:tr h="350035">
                <a:tc>
                  <a:txBody>
                    <a:bodyPr/>
                    <a:lstStyle/>
                    <a:p>
                      <a:r>
                        <a:rPr kumimoji="1" lang="ja-JP" altLang="en-US" sz="2000" b="1" dirty="0"/>
                        <a:t> 非常災害対策について（４）</a:t>
                      </a:r>
                    </a:p>
                  </a:txBody>
                  <a:tcPr anchor="ctr">
                    <a:solidFill>
                      <a:schemeClr val="accent1"/>
                    </a:solidFill>
                  </a:tcPr>
                </a:tc>
                <a:extLst>
                  <a:ext uri="{0D108BD9-81ED-4DB2-BD59-A6C34878D82A}">
                    <a16:rowId xmlns:a16="http://schemas.microsoft.com/office/drawing/2014/main" val="2276792428"/>
                  </a:ext>
                </a:extLst>
              </a:tr>
              <a:tr h="2195405">
                <a:tc>
                  <a:txBody>
                    <a:bodyPr/>
                    <a:lstStyle/>
                    <a:p>
                      <a:pPr marL="0" indent="0">
                        <a:spcBef>
                          <a:spcPts val="600"/>
                        </a:spcBef>
                        <a:buNone/>
                      </a:pPr>
                      <a:r>
                        <a:rPr kumimoji="1" lang="ja-JP" altLang="en-US" sz="1600" kern="1200" dirty="0"/>
                        <a:t>・非常災害に関する具体的計画を立て、非常災害時の関係機関への通報及び連携体</a:t>
                      </a:r>
                    </a:p>
                    <a:p>
                      <a:pPr marL="0" indent="0">
                        <a:spcBef>
                          <a:spcPts val="0"/>
                        </a:spcBef>
                        <a:buNone/>
                      </a:pPr>
                      <a:r>
                        <a:rPr kumimoji="1" lang="ja-JP" altLang="en-US" sz="1600" kern="1200" dirty="0"/>
                        <a:t> </a:t>
                      </a:r>
                      <a:r>
                        <a:rPr kumimoji="1" lang="en-US" altLang="ja-JP" sz="1600" kern="1200" dirty="0"/>
                        <a:t>   </a:t>
                      </a:r>
                      <a:r>
                        <a:rPr kumimoji="1" lang="ja-JP" altLang="en-US" sz="1600" kern="1200" dirty="0"/>
                        <a:t>制を整備し、それらを定期的に職員に周知するとともに、定期的に避難、救出</a:t>
                      </a:r>
                      <a:r>
                        <a:rPr kumimoji="1" lang="ja-JP" altLang="en-US" sz="1600" kern="1200" dirty="0" err="1"/>
                        <a:t>そ</a:t>
                      </a:r>
                      <a:r>
                        <a:rPr kumimoji="1" lang="ja-JP" altLang="en-US" sz="1600" kern="1200" dirty="0"/>
                        <a:t>　</a:t>
                      </a:r>
                      <a:endParaRPr kumimoji="1" lang="en-US" altLang="ja-JP" sz="1600" kern="1200" dirty="0"/>
                    </a:p>
                    <a:p>
                      <a:pPr marL="0" indent="0">
                        <a:spcBef>
                          <a:spcPts val="0"/>
                        </a:spcBef>
                        <a:buNone/>
                      </a:pPr>
                      <a:r>
                        <a:rPr kumimoji="1" lang="ja-JP" altLang="en-US" sz="1600" kern="1200" dirty="0"/>
                        <a:t>　の他必要な訓練を行うこと。</a:t>
                      </a:r>
                      <a:endParaRPr kumimoji="1" lang="en-US" altLang="ja-JP" sz="1600" kern="1200" dirty="0"/>
                    </a:p>
                    <a:p>
                      <a:pPr marL="0" indent="0">
                        <a:spcBef>
                          <a:spcPts val="600"/>
                        </a:spcBef>
                        <a:buNone/>
                      </a:pPr>
                      <a:endParaRPr kumimoji="1" lang="en-US" altLang="ja-JP" sz="1400" kern="1200" dirty="0">
                        <a:latin typeface="+mn-ea"/>
                        <a:ea typeface="+mn-ea"/>
                      </a:endParaRPr>
                    </a:p>
                    <a:p>
                      <a:pPr marL="0" indent="0">
                        <a:spcBef>
                          <a:spcPts val="600"/>
                        </a:spcBef>
                        <a:buNone/>
                      </a:pPr>
                      <a:r>
                        <a:rPr kumimoji="1" lang="en-US" altLang="ja-JP" sz="1400" kern="1200" dirty="0">
                          <a:latin typeface="+mn-ea"/>
                          <a:ea typeface="+mn-ea"/>
                        </a:rPr>
                        <a:t>    ※ </a:t>
                      </a:r>
                      <a:r>
                        <a:rPr kumimoji="1" lang="ja-JP" altLang="en-US" sz="1400" b="1" kern="1200" dirty="0">
                          <a:solidFill>
                            <a:srgbClr val="C00000"/>
                          </a:solidFill>
                          <a:latin typeface="+mn-ea"/>
                          <a:ea typeface="+mn-ea"/>
                        </a:rPr>
                        <a:t>非常災害に関する具体的計画</a:t>
                      </a:r>
                      <a:r>
                        <a:rPr kumimoji="1" lang="ja-JP" altLang="en-US" sz="1400" kern="1200" dirty="0">
                          <a:latin typeface="+mn-ea"/>
                          <a:ea typeface="+mn-ea"/>
                        </a:rPr>
                        <a:t>とは、</a:t>
                      </a:r>
                      <a:endParaRPr kumimoji="1" lang="en-US" altLang="ja-JP" sz="1400" kern="1200" dirty="0">
                        <a:latin typeface="+mn-ea"/>
                        <a:ea typeface="+mn-ea"/>
                      </a:endParaRPr>
                    </a:p>
                    <a:p>
                      <a:pPr marL="0" indent="0">
                        <a:spcBef>
                          <a:spcPts val="0"/>
                        </a:spcBef>
                        <a:buNone/>
                      </a:pPr>
                      <a:r>
                        <a:rPr kumimoji="1" lang="ja-JP" altLang="en-US" sz="1400" kern="1200" dirty="0">
                          <a:latin typeface="+mn-ea"/>
                          <a:ea typeface="+mn-ea"/>
                        </a:rPr>
                        <a:t>        消防法施行規則第３条に規定する消防計画（これに準ずる計画を含む。）及び風水害、</a:t>
                      </a:r>
                      <a:endParaRPr kumimoji="1" lang="en-US" altLang="ja-JP" sz="1400" kern="1200" dirty="0">
                        <a:latin typeface="+mn-ea"/>
                        <a:ea typeface="+mn-ea"/>
                      </a:endParaRPr>
                    </a:p>
                    <a:p>
                      <a:pPr marL="0" indent="0">
                        <a:spcBef>
                          <a:spcPts val="0"/>
                        </a:spcBef>
                        <a:buNone/>
                      </a:pPr>
                      <a:r>
                        <a:rPr kumimoji="1" lang="en-US" altLang="ja-JP" sz="1400" kern="1200" dirty="0">
                          <a:latin typeface="+mn-ea"/>
                          <a:ea typeface="+mn-ea"/>
                        </a:rPr>
                        <a:t>        </a:t>
                      </a:r>
                      <a:r>
                        <a:rPr kumimoji="1" lang="ja-JP" altLang="en-US" sz="1400" kern="1200" dirty="0">
                          <a:latin typeface="+mn-ea"/>
                          <a:ea typeface="+mn-ea"/>
                        </a:rPr>
                        <a:t>地震等の災害に対処するための計画をいう。</a:t>
                      </a:r>
                      <a:endParaRPr kumimoji="1" lang="en-US" altLang="ja-JP" sz="1400" kern="1200" dirty="0">
                        <a:solidFill>
                          <a:srgbClr val="C00000"/>
                        </a:solidFill>
                        <a:latin typeface="+mn-ea"/>
                        <a:ea typeface="+mn-ea"/>
                      </a:endParaRPr>
                    </a:p>
                  </a:txBody>
                  <a:tcPr anchor="ctr">
                    <a:solidFill>
                      <a:srgbClr val="F4FAFF">
                        <a:alpha val="65000"/>
                      </a:srgbClr>
                    </a:solidFill>
                  </a:tcPr>
                </a:tc>
                <a:extLst>
                  <a:ext uri="{0D108BD9-81ED-4DB2-BD59-A6C34878D82A}">
                    <a16:rowId xmlns:a16="http://schemas.microsoft.com/office/drawing/2014/main" val="2428180773"/>
                  </a:ext>
                </a:extLst>
              </a:tr>
            </a:tbl>
          </a:graphicData>
        </a:graphic>
      </p:graphicFrame>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15</a:t>
            </a:fld>
            <a:endParaRPr kumimoji="1" lang="ja-JP" altLang="en-US" dirty="0"/>
          </a:p>
        </p:txBody>
      </p:sp>
      <p:graphicFrame>
        <p:nvGraphicFramePr>
          <p:cNvPr id="9" name="コンテンツ プレースホルダー 9"/>
          <p:cNvGraphicFramePr>
            <a:graphicFrameLocks/>
          </p:cNvGraphicFramePr>
          <p:nvPr>
            <p:extLst>
              <p:ext uri="{D42A27DB-BD31-4B8C-83A1-F6EECF244321}">
                <p14:modId xmlns:p14="http://schemas.microsoft.com/office/powerpoint/2010/main" val="949823060"/>
              </p:ext>
            </p:extLst>
          </p:nvPr>
        </p:nvGraphicFramePr>
        <p:xfrm>
          <a:off x="673061" y="1370411"/>
          <a:ext cx="7774632" cy="2591645"/>
        </p:xfrm>
        <a:graphic>
          <a:graphicData uri="http://schemas.openxmlformats.org/drawingml/2006/table">
            <a:tbl>
              <a:tblPr firstRow="1" bandRow="1">
                <a:tableStyleId>{B301B821-A1FF-4177-AEE7-76D212191A09}</a:tableStyleId>
              </a:tblPr>
              <a:tblGrid>
                <a:gridCol w="7774632">
                  <a:extLst>
                    <a:ext uri="{9D8B030D-6E8A-4147-A177-3AD203B41FA5}">
                      <a16:colId xmlns:a16="http://schemas.microsoft.com/office/drawing/2014/main" val="1592839817"/>
                    </a:ext>
                  </a:extLst>
                </a:gridCol>
              </a:tblGrid>
              <a:tr h="350035">
                <a:tc>
                  <a:txBody>
                    <a:bodyPr/>
                    <a:lstStyle/>
                    <a:p>
                      <a:r>
                        <a:rPr kumimoji="1" lang="ja-JP" altLang="en-US" sz="2000" b="1" dirty="0"/>
                        <a:t> 非常災害対策について（３）</a:t>
                      </a:r>
                    </a:p>
                  </a:txBody>
                  <a:tcPr anchor="ctr">
                    <a:solidFill>
                      <a:schemeClr val="accent1"/>
                    </a:solidFill>
                  </a:tcPr>
                </a:tc>
                <a:extLst>
                  <a:ext uri="{0D108BD9-81ED-4DB2-BD59-A6C34878D82A}">
                    <a16:rowId xmlns:a16="http://schemas.microsoft.com/office/drawing/2014/main" val="2276792428"/>
                  </a:ext>
                </a:extLst>
              </a:tr>
              <a:tr h="2195405">
                <a:tc>
                  <a:txBody>
                    <a:bodyPr/>
                    <a:lstStyle/>
                    <a:p>
                      <a:pPr marL="0" indent="0">
                        <a:spcBef>
                          <a:spcPts val="0"/>
                        </a:spcBef>
                        <a:spcAft>
                          <a:spcPts val="0"/>
                        </a:spcAft>
                        <a:buFont typeface="Arial"/>
                        <a:buNone/>
                      </a:pPr>
                      <a:r>
                        <a:rPr lang="ja-JP" altLang="en-US" sz="1600" b="1" dirty="0">
                          <a:solidFill>
                            <a:srgbClr val="FF0000"/>
                          </a:solidFill>
                          <a:latin typeface="+mn-ea"/>
                        </a:rPr>
                        <a:t>（７）消防機関等関係諸機関との協力体制の確立</a:t>
                      </a:r>
                      <a:endParaRPr lang="en-US" altLang="ja-JP" sz="1600" b="1" dirty="0">
                        <a:solidFill>
                          <a:srgbClr val="FF0000"/>
                        </a:solidFill>
                        <a:latin typeface="+mn-ea"/>
                      </a:endParaRPr>
                    </a:p>
                    <a:p>
                      <a:pPr marL="0" indent="0">
                        <a:spcBef>
                          <a:spcPts val="0"/>
                        </a:spcBef>
                        <a:spcAft>
                          <a:spcPts val="0"/>
                        </a:spcAft>
                        <a:buFont typeface="Arial"/>
                        <a:buNone/>
                      </a:pPr>
                      <a:r>
                        <a:rPr lang="ja-JP" altLang="en-US" sz="1600" dirty="0">
                          <a:latin typeface="+mn-ea"/>
                        </a:rPr>
                        <a:t>　・管理者は、消防機関等との連携を密にし、施設の内部構造や入所者の状況を</a:t>
                      </a:r>
                      <a:endParaRPr lang="en-US" altLang="ja-JP" sz="1600" dirty="0">
                        <a:latin typeface="+mn-ea"/>
                      </a:endParaRPr>
                    </a:p>
                    <a:p>
                      <a:pPr marL="0" indent="0">
                        <a:spcBef>
                          <a:spcPts val="0"/>
                        </a:spcBef>
                        <a:spcAft>
                          <a:spcPts val="0"/>
                        </a:spcAft>
                        <a:buFont typeface="Arial"/>
                        <a:buNone/>
                      </a:pPr>
                      <a:r>
                        <a:rPr lang="en-US" altLang="ja-JP" sz="1600" dirty="0">
                          <a:latin typeface="+mn-ea"/>
                        </a:rPr>
                        <a:t>      </a:t>
                      </a:r>
                      <a:r>
                        <a:rPr lang="ja-JP" altLang="en-US" sz="1600" dirty="0">
                          <a:latin typeface="+mn-ea"/>
                        </a:rPr>
                        <a:t>十分認識してもらうとともに、協力体制の確立に努めること</a:t>
                      </a:r>
                      <a:endParaRPr lang="en-US" altLang="ja-JP" sz="1600" dirty="0">
                        <a:latin typeface="+mn-ea"/>
                      </a:endParaRPr>
                    </a:p>
                    <a:p>
                      <a:pPr marL="0" indent="0">
                        <a:spcBef>
                          <a:spcPts val="0"/>
                        </a:spcBef>
                        <a:spcAft>
                          <a:spcPts val="0"/>
                        </a:spcAft>
                        <a:buFont typeface="Arial"/>
                        <a:buNone/>
                      </a:pPr>
                      <a:endParaRPr lang="en-US" altLang="ja-JP" sz="1600" b="1" dirty="0">
                        <a:latin typeface="+mn-ea"/>
                      </a:endParaRPr>
                    </a:p>
                    <a:p>
                      <a:pPr marL="0" indent="0">
                        <a:spcBef>
                          <a:spcPts val="0"/>
                        </a:spcBef>
                        <a:spcAft>
                          <a:spcPts val="0"/>
                        </a:spcAft>
                        <a:buFont typeface="Arial"/>
                        <a:buNone/>
                      </a:pPr>
                      <a:r>
                        <a:rPr lang="ja-JP" altLang="en-US" sz="1600" b="1" dirty="0">
                          <a:solidFill>
                            <a:srgbClr val="FF0000"/>
                          </a:solidFill>
                          <a:latin typeface="+mn-ea"/>
                        </a:rPr>
                        <a:t>（８）危険物の管理</a:t>
                      </a:r>
                      <a:endParaRPr lang="en-US" altLang="ja-JP" sz="1600" b="1" dirty="0">
                        <a:solidFill>
                          <a:srgbClr val="FF0000"/>
                        </a:solidFill>
                        <a:latin typeface="+mn-ea"/>
                      </a:endParaRPr>
                    </a:p>
                    <a:p>
                      <a:pPr marL="0" indent="0">
                        <a:spcBef>
                          <a:spcPts val="0"/>
                        </a:spcBef>
                        <a:spcAft>
                          <a:spcPts val="0"/>
                        </a:spcAft>
                        <a:buFont typeface="Arial"/>
                        <a:buNone/>
                      </a:pPr>
                      <a:r>
                        <a:rPr lang="ja-JP" altLang="en-US" sz="1600" dirty="0">
                          <a:latin typeface="+mn-ea"/>
                        </a:rPr>
                        <a:t>　・防火管理責任者は、プロパンガス、重油等の危険物の保管状況について、十分</a:t>
                      </a:r>
                      <a:endParaRPr lang="en-US" altLang="ja-JP" sz="1600" dirty="0">
                        <a:latin typeface="+mn-ea"/>
                      </a:endParaRPr>
                    </a:p>
                    <a:p>
                      <a:pPr marL="0" indent="0">
                        <a:spcBef>
                          <a:spcPts val="0"/>
                        </a:spcBef>
                        <a:spcAft>
                          <a:spcPts val="0"/>
                        </a:spcAft>
                        <a:buFont typeface="Arial"/>
                        <a:buNone/>
                      </a:pPr>
                      <a:r>
                        <a:rPr lang="ja-JP" altLang="en-US" sz="1600" dirty="0">
                          <a:latin typeface="+mn-ea"/>
                        </a:rPr>
                        <a:t>　　な点検と確認を行うこと</a:t>
                      </a:r>
                      <a:endParaRPr lang="en-US" altLang="ja-JP" sz="1600" b="1" u="sng" dirty="0">
                        <a:solidFill>
                          <a:srgbClr val="CC0000"/>
                        </a:solidFill>
                        <a:latin typeface="+mn-ea"/>
                      </a:endParaRPr>
                    </a:p>
                  </a:txBody>
                  <a:tcPr anchor="ctr">
                    <a:solidFill>
                      <a:srgbClr val="F4FAFF">
                        <a:alpha val="65000"/>
                      </a:srgbClr>
                    </a:solidFill>
                  </a:tcPr>
                </a:tc>
                <a:extLst>
                  <a:ext uri="{0D108BD9-81ED-4DB2-BD59-A6C34878D82A}">
                    <a16:rowId xmlns:a16="http://schemas.microsoft.com/office/drawing/2014/main" val="2428180773"/>
                  </a:ext>
                </a:extLst>
              </a:tr>
            </a:tbl>
          </a:graphicData>
        </a:graphic>
      </p:graphicFrame>
      <p:sp>
        <p:nvSpPr>
          <p:cNvPr id="5" name="ホームベース 4"/>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非常災害対策について（３）・（４）</a:t>
            </a:r>
            <a:endParaRPr kumimoji="1" lang="en-US" altLang="ja-JP" sz="2000" b="1" dirty="0"/>
          </a:p>
        </p:txBody>
      </p:sp>
    </p:spTree>
    <p:extLst>
      <p:ext uri="{BB962C8B-B14F-4D97-AF65-F5344CB8AC3E}">
        <p14:creationId xmlns:p14="http://schemas.microsoft.com/office/powerpoint/2010/main" val="17414371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16</a:t>
            </a:fld>
            <a:endParaRPr kumimoji="1" lang="ja-JP" altLang="en-US" dirty="0"/>
          </a:p>
        </p:txBody>
      </p:sp>
      <p:sp>
        <p:nvSpPr>
          <p:cNvPr id="11" name="Rectangle 2"/>
          <p:cNvSpPr txBox="1">
            <a:spLocks/>
          </p:cNvSpPr>
          <p:nvPr/>
        </p:nvSpPr>
        <p:spPr>
          <a:xfrm>
            <a:off x="683568" y="4149080"/>
            <a:ext cx="8001000" cy="2296293"/>
          </a:xfrm>
          <a:prstGeom prst="rect">
            <a:avLst/>
          </a:prstGeom>
          <a:solidFill>
            <a:srgbClr val="FFFF99"/>
          </a:solidFill>
          <a:ln>
            <a:solidFill>
              <a:srgbClr val="1CADE4"/>
            </a:solidFill>
          </a:ln>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1200"/>
              </a:spcBef>
              <a:spcAft>
                <a:spcPts val="1200"/>
              </a:spcAft>
              <a:buNone/>
            </a:pPr>
            <a:r>
              <a:rPr lang="ja-JP" altLang="en-US" sz="1800" b="1" dirty="0">
                <a:solidFill>
                  <a:srgbClr val="FF0000"/>
                </a:solidFill>
              </a:rPr>
              <a:t>● 委員会の構成員は幅広い職種で</a:t>
            </a:r>
            <a:endParaRPr lang="en-US" altLang="ja-JP" sz="1800" b="1" dirty="0">
              <a:solidFill>
                <a:srgbClr val="FF0000"/>
              </a:solidFill>
            </a:endParaRPr>
          </a:p>
          <a:p>
            <a:pPr marL="0" indent="0">
              <a:spcBef>
                <a:spcPts val="0"/>
              </a:spcBef>
              <a:spcAft>
                <a:spcPts val="0"/>
              </a:spcAft>
              <a:buNone/>
            </a:pPr>
            <a:r>
              <a:rPr lang="ja-JP" altLang="en-US" sz="1800" dirty="0"/>
              <a:t>例：施設長</a:t>
            </a:r>
            <a:r>
              <a:rPr lang="en-US" altLang="ja-JP" sz="1800" dirty="0"/>
              <a:t>(</a:t>
            </a:r>
            <a:r>
              <a:rPr lang="ja-JP" altLang="en-US" sz="1800" dirty="0"/>
              <a:t>管理者</a:t>
            </a:r>
            <a:r>
              <a:rPr lang="en-US" altLang="ja-JP" sz="1800" dirty="0"/>
              <a:t>)</a:t>
            </a:r>
            <a:r>
              <a:rPr lang="ja-JP" altLang="en-US" sz="1800" dirty="0"/>
              <a:t> 、事務長、医師、看護職員、介護職員、栄養士又は管理　</a:t>
            </a:r>
            <a:endParaRPr lang="en-US" altLang="ja-JP" sz="1800" dirty="0"/>
          </a:p>
          <a:p>
            <a:pPr marL="0" indent="0">
              <a:spcBef>
                <a:spcPts val="0"/>
              </a:spcBef>
              <a:spcAft>
                <a:spcPts val="0"/>
              </a:spcAft>
              <a:buNone/>
            </a:pPr>
            <a:r>
              <a:rPr lang="ja-JP" altLang="en-US" sz="1800" dirty="0"/>
              <a:t>　　栄養士、生活相談員　等</a:t>
            </a:r>
            <a:endParaRPr lang="en-US" altLang="ja-JP" sz="1800" dirty="0"/>
          </a:p>
          <a:p>
            <a:pPr marL="0" indent="0">
              <a:spcBef>
                <a:spcPts val="0"/>
              </a:spcBef>
              <a:spcAft>
                <a:spcPts val="0"/>
              </a:spcAft>
              <a:buNone/>
            </a:pPr>
            <a:endParaRPr lang="en-US" altLang="ja-JP" sz="1800" dirty="0"/>
          </a:p>
          <a:p>
            <a:pPr marL="0" indent="0">
              <a:spcBef>
                <a:spcPts val="0"/>
              </a:spcBef>
              <a:spcAft>
                <a:spcPts val="1200"/>
              </a:spcAft>
              <a:buNone/>
            </a:pPr>
            <a:r>
              <a:rPr lang="en-US" altLang="ja-JP" sz="1800" b="1" dirty="0">
                <a:solidFill>
                  <a:srgbClr val="C00000"/>
                </a:solidFill>
              </a:rPr>
              <a:t>※</a:t>
            </a:r>
            <a:r>
              <a:rPr lang="ja-JP" altLang="en-US" sz="1800" b="1" dirty="0">
                <a:solidFill>
                  <a:srgbClr val="C00000"/>
                </a:solidFill>
              </a:rPr>
              <a:t> 構成メンバーの責務及び役割分担を明確にすること</a:t>
            </a:r>
            <a:endParaRPr lang="en-US" altLang="ja-JP" sz="1800" b="1" dirty="0">
              <a:solidFill>
                <a:srgbClr val="C00000"/>
              </a:solidFill>
            </a:endParaRPr>
          </a:p>
          <a:p>
            <a:pPr marL="0" indent="0">
              <a:spcBef>
                <a:spcPts val="0"/>
              </a:spcBef>
              <a:spcAft>
                <a:spcPts val="1200"/>
              </a:spcAft>
              <a:buNone/>
            </a:pPr>
            <a:r>
              <a:rPr lang="en-US" altLang="ja-JP" sz="1800" b="1" dirty="0">
                <a:solidFill>
                  <a:srgbClr val="C00000"/>
                </a:solidFill>
                <a:latin typeface="+mn-ea"/>
              </a:rPr>
              <a:t>※ </a:t>
            </a:r>
            <a:r>
              <a:rPr lang="ja-JP" altLang="en-US" sz="1800" b="1" dirty="0">
                <a:solidFill>
                  <a:srgbClr val="C00000"/>
                </a:solidFill>
                <a:latin typeface="+mn-ea"/>
              </a:rPr>
              <a:t>専任の感染対策を担当する者を決めておくこと</a:t>
            </a:r>
            <a:r>
              <a:rPr lang="ja-JP" altLang="en-US" sz="1800" dirty="0"/>
              <a:t>　</a:t>
            </a:r>
            <a:endParaRPr lang="en-US" altLang="ja-JP" sz="1800" dirty="0"/>
          </a:p>
        </p:txBody>
      </p:sp>
      <p:sp>
        <p:nvSpPr>
          <p:cNvPr id="9" name="下矢印 8"/>
          <p:cNvSpPr/>
          <p:nvPr/>
        </p:nvSpPr>
        <p:spPr>
          <a:xfrm>
            <a:off x="3995936" y="3501008"/>
            <a:ext cx="1368152" cy="504056"/>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rgbClr val="F07F09"/>
              </a:solidFill>
            </a:endParaRPr>
          </a:p>
        </p:txBody>
      </p:sp>
      <p:sp>
        <p:nvSpPr>
          <p:cNvPr id="8" name="ホームベース 7"/>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bg1"/>
                </a:solidFill>
                <a:latin typeface="+mn-ea"/>
              </a:rPr>
              <a:t>　</a:t>
            </a:r>
            <a:r>
              <a:rPr lang="ja-JP" altLang="en-US" sz="2000" b="1" dirty="0">
                <a:solidFill>
                  <a:schemeClr val="bg1"/>
                </a:solidFill>
                <a:latin typeface="メイリオ" panose="020B0604030504040204" pitchFamily="50" charset="-128"/>
              </a:rPr>
              <a:t>感染症予防等</a:t>
            </a:r>
            <a:r>
              <a:rPr kumimoji="1" lang="ja-JP" altLang="en-US" sz="2000" b="1" dirty="0"/>
              <a:t>（１）</a:t>
            </a:r>
            <a:endParaRPr kumimoji="1" lang="ja-JP" altLang="en-US" sz="1400" b="1" dirty="0">
              <a:solidFill>
                <a:schemeClr val="bg1"/>
              </a:solidFill>
            </a:endParaRPr>
          </a:p>
        </p:txBody>
      </p:sp>
      <p:sp>
        <p:nvSpPr>
          <p:cNvPr id="12" name="Rectangle 2"/>
          <p:cNvSpPr txBox="1">
            <a:spLocks/>
          </p:cNvSpPr>
          <p:nvPr/>
        </p:nvSpPr>
        <p:spPr>
          <a:xfrm>
            <a:off x="708111" y="1412777"/>
            <a:ext cx="8001000" cy="1944216"/>
          </a:xfrm>
          <a:prstGeom prst="rect">
            <a:avLst/>
          </a:prstGeom>
          <a:solidFill>
            <a:srgbClr val="F4FAFF">
              <a:alpha val="25000"/>
            </a:srgbClr>
          </a:solidFill>
          <a:ln>
            <a:solidFill>
              <a:srgbClr val="1CADE4"/>
            </a:solidFill>
          </a:ln>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1200"/>
              </a:spcBef>
              <a:spcAft>
                <a:spcPts val="1200"/>
              </a:spcAft>
              <a:buNone/>
            </a:pPr>
            <a:r>
              <a:rPr lang="ja-JP" altLang="en-US" sz="1800" dirty="0"/>
              <a:t>　施設における</a:t>
            </a:r>
            <a:r>
              <a:rPr lang="ja-JP" altLang="en-US" sz="1800" b="1" dirty="0"/>
              <a:t>感染症の予防又はまん延の防止のための対策</a:t>
            </a:r>
            <a:r>
              <a:rPr lang="ja-JP" altLang="en-US" sz="1800" dirty="0"/>
              <a:t>を検討する委員会（テレビ電話装置等を活用して行うことができるものとする）を</a:t>
            </a:r>
            <a:r>
              <a:rPr lang="ja-JP" altLang="en-US" sz="1800" b="1" dirty="0"/>
              <a:t>おおむね</a:t>
            </a:r>
            <a:r>
              <a:rPr lang="en-US" altLang="ja-JP" sz="1800" b="1" dirty="0"/>
              <a:t>6</a:t>
            </a:r>
            <a:r>
              <a:rPr lang="ja-JP" altLang="en-US" sz="1800" b="1" dirty="0"/>
              <a:t>か月に</a:t>
            </a:r>
            <a:r>
              <a:rPr lang="en-US" altLang="ja-JP" sz="1800" b="1" dirty="0"/>
              <a:t>1</a:t>
            </a:r>
            <a:r>
              <a:rPr lang="ja-JP" altLang="en-US" sz="1800" b="1" dirty="0"/>
              <a:t>回以上</a:t>
            </a:r>
            <a:r>
              <a:rPr lang="ja-JP" altLang="en-US" sz="1800" dirty="0"/>
              <a:t>（</a:t>
            </a:r>
            <a:r>
              <a:rPr lang="en-US" altLang="ja-JP" sz="1800" dirty="0"/>
              <a:t>※</a:t>
            </a:r>
            <a:r>
              <a:rPr lang="ja-JP" altLang="en-US" sz="1800" dirty="0"/>
              <a:t>軽費老人ホームは、</a:t>
            </a:r>
            <a:r>
              <a:rPr lang="ja-JP" altLang="en-US" sz="1800" b="1" dirty="0"/>
              <a:t>おおむね</a:t>
            </a:r>
            <a:r>
              <a:rPr lang="en-US" altLang="ja-JP" sz="1800" b="1" dirty="0"/>
              <a:t>3</a:t>
            </a:r>
            <a:r>
              <a:rPr lang="ja-JP" altLang="en-US" sz="1800" b="1" dirty="0"/>
              <a:t>か月に</a:t>
            </a:r>
            <a:r>
              <a:rPr lang="en-US" altLang="ja-JP" sz="1800" b="1" dirty="0"/>
              <a:t>1</a:t>
            </a:r>
            <a:r>
              <a:rPr lang="ja-JP" altLang="en-US" sz="1800" b="1" dirty="0"/>
              <a:t>回以上</a:t>
            </a:r>
            <a:r>
              <a:rPr lang="ja-JP" altLang="en-US" sz="1800" dirty="0"/>
              <a:t>）開催するとともに、その結果について</a:t>
            </a:r>
            <a:r>
              <a:rPr lang="ja-JP" altLang="en-US" sz="1800" b="1" dirty="0"/>
              <a:t>職員に周知徹底を図る</a:t>
            </a:r>
            <a:r>
              <a:rPr lang="ja-JP" altLang="en-US" sz="1800" dirty="0"/>
              <a:t>こと。</a:t>
            </a:r>
            <a:endParaRPr lang="en-US" altLang="ja-JP" sz="1800" dirty="0"/>
          </a:p>
        </p:txBody>
      </p:sp>
    </p:spTree>
    <p:extLst>
      <p:ext uri="{BB962C8B-B14F-4D97-AF65-F5344CB8AC3E}">
        <p14:creationId xmlns:p14="http://schemas.microsoft.com/office/powerpoint/2010/main" val="153935367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17</a:t>
            </a:fld>
            <a:endParaRPr kumimoji="1" lang="ja-JP" altLang="en-US" dirty="0"/>
          </a:p>
        </p:txBody>
      </p:sp>
      <p:sp>
        <p:nvSpPr>
          <p:cNvPr id="11" name="Rectangle 2"/>
          <p:cNvSpPr txBox="1">
            <a:spLocks/>
          </p:cNvSpPr>
          <p:nvPr/>
        </p:nvSpPr>
        <p:spPr>
          <a:xfrm>
            <a:off x="675456" y="3443084"/>
            <a:ext cx="8001000" cy="3082260"/>
          </a:xfrm>
          <a:prstGeom prst="rect">
            <a:avLst/>
          </a:prstGeom>
          <a:solidFill>
            <a:srgbClr val="FFFF99"/>
          </a:solidFill>
          <a:ln>
            <a:solidFill>
              <a:srgbClr val="1CADE4"/>
            </a:solidFill>
          </a:ln>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1200"/>
              </a:spcBef>
              <a:spcAft>
                <a:spcPts val="1200"/>
              </a:spcAft>
              <a:buNone/>
            </a:pPr>
            <a:r>
              <a:rPr lang="ja-JP" altLang="en-US" sz="1800" b="1" dirty="0">
                <a:solidFill>
                  <a:srgbClr val="FF0000"/>
                </a:solidFill>
              </a:rPr>
              <a:t>● 平常時の対策</a:t>
            </a:r>
            <a:endParaRPr lang="en-US" altLang="ja-JP" sz="1800" b="1" dirty="0">
              <a:solidFill>
                <a:srgbClr val="FF0000"/>
              </a:solidFill>
            </a:endParaRPr>
          </a:p>
          <a:p>
            <a:pPr marL="0" indent="0">
              <a:spcBef>
                <a:spcPts val="0"/>
              </a:spcBef>
              <a:spcAft>
                <a:spcPts val="0"/>
              </a:spcAft>
              <a:buNone/>
            </a:pPr>
            <a:r>
              <a:rPr lang="ja-JP" altLang="en-US" sz="1800" b="1" dirty="0">
                <a:solidFill>
                  <a:srgbClr val="FF0000"/>
                </a:solidFill>
              </a:rPr>
              <a:t>　</a:t>
            </a:r>
            <a:r>
              <a:rPr lang="ja-JP" altLang="en-US" sz="1800" dirty="0"/>
              <a:t>施設内の衛生管理等、日常のケアにかかる感染対策</a:t>
            </a:r>
            <a:endParaRPr lang="en-US" altLang="ja-JP" sz="1800" dirty="0"/>
          </a:p>
          <a:p>
            <a:pPr marL="0" indent="0">
              <a:spcBef>
                <a:spcPts val="0"/>
              </a:spcBef>
              <a:spcAft>
                <a:spcPts val="0"/>
              </a:spcAft>
              <a:buNone/>
            </a:pPr>
            <a:endParaRPr lang="en-US" altLang="ja-JP" sz="1800" dirty="0"/>
          </a:p>
          <a:p>
            <a:pPr marL="0" indent="0">
              <a:spcBef>
                <a:spcPts val="0"/>
              </a:spcBef>
              <a:spcAft>
                <a:spcPts val="1200"/>
              </a:spcAft>
              <a:buNone/>
            </a:pPr>
            <a:r>
              <a:rPr lang="ja-JP" altLang="en-US" sz="1800" b="1" dirty="0">
                <a:solidFill>
                  <a:srgbClr val="FF0000"/>
                </a:solidFill>
              </a:rPr>
              <a:t>● 発生時の対応</a:t>
            </a:r>
            <a:endParaRPr lang="en-US" altLang="ja-JP" sz="1800" b="1" dirty="0">
              <a:solidFill>
                <a:srgbClr val="FF0000"/>
              </a:solidFill>
            </a:endParaRPr>
          </a:p>
          <a:p>
            <a:pPr marL="0" indent="0">
              <a:spcBef>
                <a:spcPts val="0"/>
              </a:spcBef>
              <a:spcAft>
                <a:spcPts val="1200"/>
              </a:spcAft>
              <a:buNone/>
            </a:pPr>
            <a:r>
              <a:rPr lang="ja-JP" altLang="en-US" sz="1800" b="1" dirty="0">
                <a:solidFill>
                  <a:srgbClr val="FF0000"/>
                </a:solidFill>
              </a:rPr>
              <a:t>　</a:t>
            </a:r>
            <a:r>
              <a:rPr lang="ja-JP" altLang="en-US" sz="1800" dirty="0"/>
              <a:t>発生状況の把握、感染拡大の防止、関係機関との連携、行政への報告等</a:t>
            </a:r>
            <a:endParaRPr lang="en-US" altLang="ja-JP" sz="1800" dirty="0"/>
          </a:p>
          <a:p>
            <a:pPr marL="0" indent="0">
              <a:spcBef>
                <a:spcPts val="1200"/>
              </a:spcBef>
              <a:spcAft>
                <a:spcPts val="0"/>
              </a:spcAft>
              <a:buNone/>
            </a:pPr>
            <a:r>
              <a:rPr lang="ja-JP" altLang="en-US" sz="1800" dirty="0">
                <a:solidFill>
                  <a:srgbClr val="C00000"/>
                </a:solidFill>
                <a:latin typeface="+mn-ea"/>
              </a:rPr>
              <a:t>参考：厚生労働省</a:t>
            </a:r>
            <a:r>
              <a:rPr lang="en-US" altLang="ja-JP" sz="1800" dirty="0">
                <a:solidFill>
                  <a:srgbClr val="C00000"/>
                </a:solidFill>
                <a:latin typeface="+mn-ea"/>
              </a:rPr>
              <a:t>HP</a:t>
            </a:r>
          </a:p>
          <a:p>
            <a:pPr marL="0" indent="0">
              <a:lnSpc>
                <a:spcPct val="110000"/>
              </a:lnSpc>
              <a:spcBef>
                <a:spcPts val="0"/>
              </a:spcBef>
              <a:spcAft>
                <a:spcPts val="0"/>
              </a:spcAft>
              <a:buNone/>
            </a:pPr>
            <a:r>
              <a:rPr lang="ja-JP" altLang="en-US" sz="1800" dirty="0">
                <a:solidFill>
                  <a:srgbClr val="C00000"/>
                </a:solidFill>
                <a:latin typeface="+mn-ea"/>
              </a:rPr>
              <a:t>　「介護現場における感染対策の手引き」</a:t>
            </a:r>
            <a:endParaRPr lang="en-US" altLang="ja-JP" sz="1800" dirty="0">
              <a:solidFill>
                <a:srgbClr val="C00000"/>
              </a:solidFill>
            </a:endParaRPr>
          </a:p>
        </p:txBody>
      </p:sp>
      <p:sp>
        <p:nvSpPr>
          <p:cNvPr id="9" name="下矢印 8"/>
          <p:cNvSpPr/>
          <p:nvPr/>
        </p:nvSpPr>
        <p:spPr>
          <a:xfrm>
            <a:off x="3995936" y="2708920"/>
            <a:ext cx="1368152" cy="504056"/>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ホームベース 5"/>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bg1"/>
                </a:solidFill>
                <a:latin typeface="+mn-ea"/>
              </a:rPr>
              <a:t>　</a:t>
            </a:r>
            <a:r>
              <a:rPr lang="ja-JP" altLang="en-US" sz="2000" b="1" dirty="0">
                <a:solidFill>
                  <a:schemeClr val="bg1"/>
                </a:solidFill>
                <a:latin typeface="メイリオ" panose="020B0604030504040204" pitchFamily="50" charset="-128"/>
              </a:rPr>
              <a:t>感染症予防等</a:t>
            </a:r>
            <a:r>
              <a:rPr kumimoji="1" lang="ja-JP" altLang="en-US" sz="2000" b="1" dirty="0"/>
              <a:t>（２）</a:t>
            </a:r>
            <a:endParaRPr kumimoji="1" lang="ja-JP" altLang="en-US" sz="1400" b="1" dirty="0">
              <a:solidFill>
                <a:schemeClr val="bg1"/>
              </a:solidFill>
            </a:endParaRPr>
          </a:p>
        </p:txBody>
      </p:sp>
      <p:sp>
        <p:nvSpPr>
          <p:cNvPr id="7" name="Rectangle 2"/>
          <p:cNvSpPr txBox="1">
            <a:spLocks/>
          </p:cNvSpPr>
          <p:nvPr/>
        </p:nvSpPr>
        <p:spPr>
          <a:xfrm>
            <a:off x="708111" y="1600756"/>
            <a:ext cx="8001000" cy="878057"/>
          </a:xfrm>
          <a:prstGeom prst="rect">
            <a:avLst/>
          </a:prstGeom>
          <a:solidFill>
            <a:srgbClr val="F4FAFF">
              <a:alpha val="25000"/>
            </a:srgbClr>
          </a:solidFill>
          <a:ln>
            <a:solidFill>
              <a:srgbClr val="1CADE4"/>
            </a:solidFill>
          </a:ln>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lvl="0" indent="0">
              <a:buNone/>
            </a:pPr>
            <a:r>
              <a:rPr lang="ja-JP" altLang="en-US" sz="1800" dirty="0">
                <a:solidFill>
                  <a:prstClr val="black"/>
                </a:solidFill>
              </a:rPr>
              <a:t>　</a:t>
            </a:r>
            <a:r>
              <a:rPr lang="ja-JP" altLang="en-US" sz="1800" b="1" dirty="0">
                <a:solidFill>
                  <a:prstClr val="black"/>
                </a:solidFill>
              </a:rPr>
              <a:t>感染症の予防及びまん延の防止のための指針</a:t>
            </a:r>
            <a:r>
              <a:rPr lang="ja-JP" altLang="en-US" sz="1800" dirty="0">
                <a:solidFill>
                  <a:prstClr val="black"/>
                </a:solidFill>
              </a:rPr>
              <a:t>を整備すること。</a:t>
            </a:r>
            <a:endParaRPr lang="en-US" altLang="ja-JP" sz="1800" dirty="0">
              <a:solidFill>
                <a:prstClr val="black"/>
              </a:solidFill>
              <a:latin typeface="メイリオ" panose="020B0604030504040204" pitchFamily="50" charset="-128"/>
            </a:endParaRPr>
          </a:p>
        </p:txBody>
      </p:sp>
    </p:spTree>
    <p:extLst>
      <p:ext uri="{BB962C8B-B14F-4D97-AF65-F5344CB8AC3E}">
        <p14:creationId xmlns:p14="http://schemas.microsoft.com/office/powerpoint/2010/main" val="299862341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18</a:t>
            </a:fld>
            <a:endParaRPr kumimoji="1" lang="ja-JP" altLang="en-US" dirty="0"/>
          </a:p>
        </p:txBody>
      </p:sp>
      <p:sp>
        <p:nvSpPr>
          <p:cNvPr id="11" name="Rectangle 2"/>
          <p:cNvSpPr txBox="1">
            <a:spLocks/>
          </p:cNvSpPr>
          <p:nvPr/>
        </p:nvSpPr>
        <p:spPr>
          <a:xfrm>
            <a:off x="675456" y="3933056"/>
            <a:ext cx="8001000" cy="1800200"/>
          </a:xfrm>
          <a:prstGeom prst="rect">
            <a:avLst/>
          </a:prstGeom>
          <a:solidFill>
            <a:srgbClr val="FFFF99"/>
          </a:solidFill>
          <a:ln w="15875">
            <a:solidFill>
              <a:schemeClr val="accent2"/>
            </a:solidFill>
          </a:ln>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1200"/>
              </a:spcBef>
              <a:buNone/>
            </a:pPr>
            <a:r>
              <a:rPr lang="ja-JP" altLang="en-US" sz="1800" b="1" dirty="0">
                <a:solidFill>
                  <a:srgbClr val="FF0000"/>
                </a:solidFill>
              </a:rPr>
              <a:t>● 定期的な教育の開催</a:t>
            </a:r>
            <a:endParaRPr lang="en-US" altLang="ja-JP" sz="1800" b="1" dirty="0">
              <a:solidFill>
                <a:srgbClr val="FF0000"/>
              </a:solidFill>
            </a:endParaRPr>
          </a:p>
          <a:p>
            <a:pPr marL="0" indent="0">
              <a:spcAft>
                <a:spcPts val="1200"/>
              </a:spcAft>
              <a:buNone/>
            </a:pPr>
            <a:r>
              <a:rPr lang="ja-JP" altLang="en-US" sz="1800" b="1" dirty="0">
                <a:solidFill>
                  <a:srgbClr val="FF0000"/>
                </a:solidFill>
              </a:rPr>
              <a:t>　</a:t>
            </a:r>
            <a:r>
              <a:rPr lang="ja-JP" altLang="en-US" sz="1800" dirty="0"/>
              <a:t>指針に基づいた研修プログラムを作成し、定期的な教育（</a:t>
            </a:r>
            <a:r>
              <a:rPr lang="ja-JP" altLang="en-US" sz="1800" b="1" dirty="0"/>
              <a:t>年</a:t>
            </a:r>
            <a:r>
              <a:rPr lang="en-US" altLang="ja-JP" sz="1800" b="1" dirty="0"/>
              <a:t>2</a:t>
            </a:r>
            <a:r>
              <a:rPr lang="ja-JP" altLang="en-US" sz="1800" b="1" dirty="0"/>
              <a:t>回以上</a:t>
            </a:r>
            <a:r>
              <a:rPr lang="ja-JP" altLang="en-US" sz="1800" dirty="0"/>
              <a:t>）を行ってください。</a:t>
            </a:r>
            <a:endParaRPr lang="en-US" altLang="ja-JP" sz="1800" dirty="0"/>
          </a:p>
          <a:p>
            <a:pPr marL="0" indent="0">
              <a:spcAft>
                <a:spcPts val="1200"/>
              </a:spcAft>
              <a:buNone/>
            </a:pPr>
            <a:r>
              <a:rPr lang="en-US" altLang="ja-JP" sz="1800" b="1" dirty="0">
                <a:solidFill>
                  <a:srgbClr val="C00000"/>
                </a:solidFill>
              </a:rPr>
              <a:t>※</a:t>
            </a:r>
            <a:r>
              <a:rPr lang="ja-JP" altLang="en-US" sz="1800" b="1" dirty="0">
                <a:solidFill>
                  <a:srgbClr val="C00000"/>
                </a:solidFill>
              </a:rPr>
              <a:t> </a:t>
            </a:r>
            <a:r>
              <a:rPr lang="ja-JP" altLang="en-US" sz="1800" b="1" dirty="0">
                <a:solidFill>
                  <a:srgbClr val="C00000"/>
                </a:solidFill>
                <a:latin typeface="+mn-ea"/>
              </a:rPr>
              <a:t>研修の実施内容を記録すること。</a:t>
            </a:r>
            <a:r>
              <a:rPr lang="ja-JP" altLang="en-US" sz="1800" dirty="0"/>
              <a:t>　</a:t>
            </a:r>
            <a:endParaRPr lang="en-US" altLang="ja-JP" sz="1800" dirty="0"/>
          </a:p>
        </p:txBody>
      </p:sp>
      <p:sp>
        <p:nvSpPr>
          <p:cNvPr id="8" name="下矢印 7"/>
          <p:cNvSpPr/>
          <p:nvPr/>
        </p:nvSpPr>
        <p:spPr>
          <a:xfrm>
            <a:off x="3991880" y="3133288"/>
            <a:ext cx="1368152" cy="504056"/>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ホームベース 5"/>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bg1"/>
                </a:solidFill>
                <a:latin typeface="+mn-ea"/>
              </a:rPr>
              <a:t>　</a:t>
            </a:r>
            <a:r>
              <a:rPr lang="ja-JP" altLang="en-US" sz="2000" b="1" dirty="0">
                <a:solidFill>
                  <a:schemeClr val="bg1"/>
                </a:solidFill>
                <a:latin typeface="メイリオ" panose="020B0604030504040204" pitchFamily="50" charset="-128"/>
              </a:rPr>
              <a:t>感染症予防等</a:t>
            </a:r>
            <a:r>
              <a:rPr kumimoji="1" lang="ja-JP" altLang="en-US" sz="2000" b="1" dirty="0"/>
              <a:t>（３）</a:t>
            </a:r>
            <a:endParaRPr kumimoji="1" lang="ja-JP" altLang="en-US" sz="1400" b="1" dirty="0">
              <a:solidFill>
                <a:schemeClr val="bg1"/>
              </a:solidFill>
            </a:endParaRPr>
          </a:p>
        </p:txBody>
      </p:sp>
      <p:sp>
        <p:nvSpPr>
          <p:cNvPr id="7" name="Rectangle 2"/>
          <p:cNvSpPr txBox="1">
            <a:spLocks/>
          </p:cNvSpPr>
          <p:nvPr/>
        </p:nvSpPr>
        <p:spPr>
          <a:xfrm>
            <a:off x="675456" y="1564472"/>
            <a:ext cx="8001000" cy="1452964"/>
          </a:xfrm>
          <a:prstGeom prst="rect">
            <a:avLst/>
          </a:prstGeom>
          <a:solidFill>
            <a:srgbClr val="F4FAFF">
              <a:alpha val="65000"/>
            </a:srgbClr>
          </a:solidFill>
          <a:ln w="15875">
            <a:solidFill>
              <a:schemeClr val="accent2"/>
            </a:solidFill>
          </a:ln>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800" dirty="0"/>
              <a:t>　職員に対し、感染症の予防及びまん延の防止のための</a:t>
            </a:r>
            <a:r>
              <a:rPr lang="ja-JP" altLang="en-US" sz="1800" b="1" dirty="0"/>
              <a:t>研修及び訓練</a:t>
            </a:r>
            <a:r>
              <a:rPr lang="ja-JP" altLang="en-US" sz="1800" dirty="0"/>
              <a:t>を</a:t>
            </a:r>
            <a:r>
              <a:rPr lang="ja-JP" altLang="en-US" sz="1800" b="1" dirty="0"/>
              <a:t>定期的に実施</a:t>
            </a:r>
            <a:r>
              <a:rPr lang="ja-JP" altLang="en-US" sz="1800" dirty="0"/>
              <a:t>すること。</a:t>
            </a:r>
            <a:endParaRPr lang="en-US" altLang="ja-JP" sz="1800" dirty="0"/>
          </a:p>
          <a:p>
            <a:pPr marL="0" indent="0" algn="ctr">
              <a:buNone/>
            </a:pPr>
            <a:r>
              <a:rPr lang="ja-JP" altLang="en-US" sz="1800" dirty="0">
                <a:latin typeface="+mn-ea"/>
              </a:rPr>
              <a:t>　　　　　　　　　　　　　　　　　　　</a:t>
            </a:r>
            <a:r>
              <a:rPr lang="ja-JP" altLang="en-US" sz="1800" b="1" dirty="0">
                <a:solidFill>
                  <a:srgbClr val="C00000"/>
                </a:solidFill>
                <a:latin typeface="+mn-ea"/>
              </a:rPr>
              <a:t>令和</a:t>
            </a:r>
            <a:r>
              <a:rPr lang="en-US" altLang="ja-JP" sz="1800" b="1" dirty="0">
                <a:solidFill>
                  <a:srgbClr val="C00000"/>
                </a:solidFill>
                <a:latin typeface="+mn-ea"/>
              </a:rPr>
              <a:t>6</a:t>
            </a:r>
            <a:r>
              <a:rPr lang="ja-JP" altLang="en-US" sz="1800" b="1" dirty="0">
                <a:solidFill>
                  <a:srgbClr val="C00000"/>
                </a:solidFill>
                <a:latin typeface="+mn-ea"/>
              </a:rPr>
              <a:t>年</a:t>
            </a:r>
            <a:r>
              <a:rPr lang="en-US" altLang="ja-JP" sz="1800" b="1" dirty="0">
                <a:solidFill>
                  <a:srgbClr val="C00000"/>
                </a:solidFill>
                <a:latin typeface="+mn-ea"/>
              </a:rPr>
              <a:t>4</a:t>
            </a:r>
            <a:r>
              <a:rPr lang="ja-JP" altLang="en-US" sz="1800" b="1" dirty="0">
                <a:solidFill>
                  <a:srgbClr val="C00000"/>
                </a:solidFill>
                <a:latin typeface="+mn-ea"/>
              </a:rPr>
              <a:t>月</a:t>
            </a:r>
            <a:r>
              <a:rPr lang="en-US" altLang="ja-JP" sz="1800" b="1" dirty="0">
                <a:solidFill>
                  <a:srgbClr val="C00000"/>
                </a:solidFill>
                <a:latin typeface="+mn-ea"/>
              </a:rPr>
              <a:t>1</a:t>
            </a:r>
            <a:r>
              <a:rPr lang="ja-JP" altLang="en-US" sz="1800" b="1" dirty="0">
                <a:solidFill>
                  <a:srgbClr val="C00000"/>
                </a:solidFill>
                <a:latin typeface="+mn-ea"/>
              </a:rPr>
              <a:t>日から義務化</a:t>
            </a:r>
            <a:endParaRPr lang="en-US" altLang="ja-JP" sz="1800" b="1" dirty="0">
              <a:solidFill>
                <a:srgbClr val="C00000"/>
              </a:solidFill>
              <a:latin typeface="+mn-ea"/>
            </a:endParaRPr>
          </a:p>
        </p:txBody>
      </p:sp>
    </p:spTree>
    <p:extLst>
      <p:ext uri="{BB962C8B-B14F-4D97-AF65-F5344CB8AC3E}">
        <p14:creationId xmlns:p14="http://schemas.microsoft.com/office/powerpoint/2010/main" val="78163243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0000"/>
                <a:satMod val="92000"/>
                <a:lumMod val="120000"/>
              </a:schemeClr>
            </a:gs>
            <a:gs pos="100000">
              <a:schemeClr val="bg2">
                <a:shade val="98000"/>
                <a:satMod val="120000"/>
                <a:lumMod val="98000"/>
              </a:schemeClr>
            </a:gs>
          </a:gsLst>
          <a:lin ang="2700000" scaled="1"/>
        </a:gradFill>
        <a:effectLst/>
      </p:bgPr>
    </p:bg>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19</a:t>
            </a:fld>
            <a:endParaRPr kumimoji="1" lang="ja-JP" altLang="en-US" dirty="0"/>
          </a:p>
        </p:txBody>
      </p:sp>
      <p:sp>
        <p:nvSpPr>
          <p:cNvPr id="6" name="ホームベース 5"/>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2000" b="1" dirty="0"/>
              <a:t>　業務継続計画</a:t>
            </a:r>
            <a:r>
              <a:rPr lang="ja-JP" altLang="en-US" sz="2000" b="1" dirty="0">
                <a:latin typeface="+mn-ea"/>
              </a:rPr>
              <a:t>（</a:t>
            </a:r>
            <a:r>
              <a:rPr lang="en-US" altLang="ja-JP" sz="2000" b="1" dirty="0">
                <a:latin typeface="+mn-ea"/>
              </a:rPr>
              <a:t>BCP</a:t>
            </a:r>
            <a:r>
              <a:rPr lang="ja-JP" altLang="en-US" sz="2000" b="1" dirty="0">
                <a:latin typeface="+mn-ea"/>
              </a:rPr>
              <a:t>）</a:t>
            </a:r>
            <a:r>
              <a:rPr kumimoji="1" lang="ja-JP" altLang="en-US" sz="2000" b="1" dirty="0"/>
              <a:t>の策定等（１）</a:t>
            </a:r>
            <a:endParaRPr kumimoji="1" lang="ja-JP" altLang="en-US" sz="2000" b="1" dirty="0">
              <a:solidFill>
                <a:schemeClr val="bg1"/>
              </a:solidFill>
            </a:endParaRPr>
          </a:p>
        </p:txBody>
      </p:sp>
      <p:sp>
        <p:nvSpPr>
          <p:cNvPr id="2" name="テキスト ボックス 1">
            <a:extLst>
              <a:ext uri="{FF2B5EF4-FFF2-40B4-BE49-F238E27FC236}">
                <a16:creationId xmlns:a16="http://schemas.microsoft.com/office/drawing/2014/main" id="{E4BB97AA-123D-1A2C-13E1-54F8D25A4485}"/>
              </a:ext>
            </a:extLst>
          </p:cNvPr>
          <p:cNvSpPr txBox="1"/>
          <p:nvPr/>
        </p:nvSpPr>
        <p:spPr>
          <a:xfrm>
            <a:off x="611560" y="1628800"/>
            <a:ext cx="8064896" cy="4031873"/>
          </a:xfrm>
          <a:prstGeom prst="rect">
            <a:avLst/>
          </a:prstGeom>
          <a:gradFill>
            <a:gsLst>
              <a:gs pos="0">
                <a:schemeClr val="bg2">
                  <a:tint val="90000"/>
                  <a:satMod val="92000"/>
                  <a:lumMod val="120000"/>
                  <a:alpha val="40000"/>
                </a:schemeClr>
              </a:gs>
              <a:gs pos="100000">
                <a:schemeClr val="bg2">
                  <a:shade val="98000"/>
                  <a:satMod val="120000"/>
                  <a:lumMod val="98000"/>
                </a:schemeClr>
              </a:gs>
            </a:gsLst>
            <a:lin ang="2700000" scaled="1"/>
          </a:gradFill>
        </p:spPr>
        <p:txBody>
          <a:bodyPr wrap="square" rtlCol="0">
            <a:spAutoFit/>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kumimoji="1" lang="ja-JP" altLang="en-US" sz="1800" kern="1200" dirty="0"/>
              <a:t>　</a:t>
            </a:r>
            <a:r>
              <a:rPr lang="en-US" altLang="ja-JP" sz="1800" b="1" dirty="0">
                <a:solidFill>
                  <a:schemeClr val="tx1"/>
                </a:solidFill>
                <a:latin typeface="+mn-ea"/>
              </a:rPr>
              <a:t>BCP</a:t>
            </a:r>
            <a:r>
              <a:rPr lang="ja-JP" altLang="en-US" sz="1800" b="1" dirty="0">
                <a:solidFill>
                  <a:schemeClr val="tx1"/>
                </a:solidFill>
                <a:latin typeface="+mn-ea"/>
              </a:rPr>
              <a:t>（</a:t>
            </a:r>
            <a:r>
              <a:rPr lang="en-US" altLang="ja-JP" sz="1800" b="1" dirty="0">
                <a:solidFill>
                  <a:schemeClr val="tx1"/>
                </a:solidFill>
                <a:latin typeface="+mn-ea"/>
              </a:rPr>
              <a:t>Business Continuity Plan</a:t>
            </a:r>
            <a:r>
              <a:rPr lang="ja-JP" altLang="en-US" sz="1800" b="1" dirty="0">
                <a:solidFill>
                  <a:schemeClr val="tx1"/>
                </a:solidFill>
                <a:latin typeface="+mn-ea"/>
              </a:rPr>
              <a:t>、業務継続計画</a:t>
            </a:r>
            <a:r>
              <a:rPr lang="en-US" altLang="ja-JP" sz="1800" b="1" dirty="0">
                <a:solidFill>
                  <a:schemeClr val="tx1"/>
                </a:solidFill>
                <a:latin typeface="+mn-ea"/>
              </a:rPr>
              <a:t>)</a:t>
            </a:r>
          </a:p>
          <a:p>
            <a:pPr marL="0" marR="0" lvl="0" indent="0" algn="l" defTabSz="457200" rtl="0" eaLnBrk="1" fontAlgn="auto" latinLnBrk="0" hangingPunct="1">
              <a:lnSpc>
                <a:spcPct val="100000"/>
              </a:lnSpc>
              <a:spcBef>
                <a:spcPts val="600"/>
              </a:spcBef>
              <a:spcAft>
                <a:spcPts val="600"/>
              </a:spcAft>
              <a:buClrTx/>
              <a:buSzTx/>
              <a:buFontTx/>
              <a:buNone/>
              <a:tabLst/>
              <a:defRPr/>
            </a:pPr>
            <a:endParaRPr lang="en-US" altLang="ja-JP" sz="1800" b="0" dirty="0">
              <a:solidFill>
                <a:schemeClr val="accent2">
                  <a:lumMod val="50000"/>
                </a:schemeClr>
              </a:solidFill>
              <a:latin typeface="+mn-ea"/>
            </a:endParaRPr>
          </a:p>
          <a:p>
            <a:pPr marL="0" indent="0" algn="l">
              <a:spcBef>
                <a:spcPts val="600"/>
              </a:spcBef>
              <a:spcAft>
                <a:spcPts val="600"/>
              </a:spcAft>
              <a:buNone/>
            </a:pPr>
            <a:r>
              <a:rPr kumimoji="1" lang="ja-JP" altLang="en-US" sz="1400" b="1" kern="1200" dirty="0">
                <a:solidFill>
                  <a:srgbClr val="C00000"/>
                </a:solidFill>
              </a:rPr>
              <a:t>感染症</a:t>
            </a:r>
            <a:r>
              <a:rPr kumimoji="1" lang="ja-JP" altLang="en-US" sz="1400" b="0" kern="1200" dirty="0">
                <a:solidFill>
                  <a:schemeClr val="tx1"/>
                </a:solidFill>
              </a:rPr>
              <a:t>や</a:t>
            </a:r>
            <a:r>
              <a:rPr kumimoji="1" lang="ja-JP" altLang="en-US" sz="1400" b="1" kern="1200" dirty="0">
                <a:solidFill>
                  <a:srgbClr val="C00000"/>
                </a:solidFill>
              </a:rPr>
              <a:t>非常災害</a:t>
            </a:r>
            <a:r>
              <a:rPr kumimoji="1" lang="ja-JP" altLang="en-US" sz="1400" b="0" kern="1200" dirty="0">
                <a:solidFill>
                  <a:schemeClr val="tx1"/>
                </a:solidFill>
              </a:rPr>
              <a:t>の発生時において、入居者に対する処遇を継続的に行うための、及び非常時の体制で早期の業務再開を図るための計画（以下「業務継続計画」という。）を策定し、当該業務継続計画に従い必要な措置を講じること。</a:t>
            </a:r>
            <a:r>
              <a:rPr kumimoji="1" lang="ja-JP" altLang="en-US" sz="1400" b="0" u="none" kern="1200" dirty="0">
                <a:solidFill>
                  <a:schemeClr val="tx1"/>
                </a:solidFill>
                <a:latin typeface="+mn-ea"/>
                <a:ea typeface="+mn-ea"/>
                <a:cs typeface="+mn-cs"/>
              </a:rPr>
              <a:t>   </a:t>
            </a:r>
            <a:endParaRPr kumimoji="1" lang="en-US" altLang="ja-JP" sz="1600" b="0" u="none" kern="1200" dirty="0">
              <a:solidFill>
                <a:schemeClr val="tx1"/>
              </a:solidFill>
              <a:latin typeface="+mn-ea"/>
              <a:ea typeface="+mn-ea"/>
              <a:cs typeface="+mn-cs"/>
            </a:endParaRPr>
          </a:p>
          <a:p>
            <a:pPr marL="0" indent="0" algn="ctr">
              <a:spcBef>
                <a:spcPts val="0"/>
              </a:spcBef>
              <a:spcAft>
                <a:spcPts val="600"/>
              </a:spcAft>
              <a:buNone/>
            </a:pPr>
            <a:endParaRPr kumimoji="1" lang="en-US" altLang="ja-JP" sz="1800" b="0" u="none" kern="1200" dirty="0">
              <a:solidFill>
                <a:schemeClr val="tx1"/>
              </a:solidFill>
              <a:latin typeface="+mn-ea"/>
              <a:ea typeface="+mn-ea"/>
              <a:cs typeface="+mn-cs"/>
            </a:endParaRPr>
          </a:p>
          <a:p>
            <a:pPr marL="0" indent="0" algn="l">
              <a:spcBef>
                <a:spcPts val="0"/>
              </a:spcBef>
              <a:spcAft>
                <a:spcPts val="600"/>
              </a:spcAft>
              <a:buNone/>
            </a:pPr>
            <a:r>
              <a:rPr kumimoji="1" lang="ja-JP" altLang="en-US" sz="1800" b="0" u="none" kern="1200" dirty="0">
                <a:solidFill>
                  <a:schemeClr val="tx1"/>
                </a:solidFill>
                <a:latin typeface="+mn-ea"/>
                <a:ea typeface="+mn-ea"/>
                <a:cs typeface="+mn-cs"/>
              </a:rPr>
              <a:t>　ポイント　　　　　　　　　　　　　</a:t>
            </a:r>
            <a:endParaRPr kumimoji="1" lang="en-US" altLang="ja-JP" sz="1800" b="1" u="none" kern="1200" dirty="0">
              <a:solidFill>
                <a:srgbClr val="C00000"/>
              </a:solidFill>
              <a:latin typeface="+mn-ea"/>
              <a:ea typeface="+mn-ea"/>
              <a:cs typeface="+mn-cs"/>
            </a:endParaRPr>
          </a:p>
          <a:p>
            <a:pPr marL="0" indent="0">
              <a:spcBef>
                <a:spcPts val="600"/>
              </a:spcBef>
              <a:spcAft>
                <a:spcPts val="600"/>
              </a:spcAft>
              <a:buNone/>
            </a:pPr>
            <a:r>
              <a:rPr kumimoji="1" lang="ja-JP" altLang="en-US" sz="1800" b="0" u="none" kern="1200" dirty="0">
                <a:solidFill>
                  <a:schemeClr val="tx1"/>
                </a:solidFill>
                <a:latin typeface="+mn-ea"/>
                <a:ea typeface="+mn-ea"/>
                <a:cs typeface="+mn-cs"/>
              </a:rPr>
              <a:t>　👉職員に対し、業務継続計画について周知するとともに、必要な研修</a:t>
            </a:r>
            <a:endParaRPr kumimoji="1" lang="en-US" altLang="ja-JP" sz="1800" b="0" u="none" kern="1200" dirty="0">
              <a:solidFill>
                <a:schemeClr val="tx1"/>
              </a:solidFill>
              <a:latin typeface="+mn-ea"/>
              <a:ea typeface="+mn-ea"/>
              <a:cs typeface="+mn-cs"/>
            </a:endParaRPr>
          </a:p>
          <a:p>
            <a:pPr marL="0" indent="0">
              <a:spcBef>
                <a:spcPts val="600"/>
              </a:spcBef>
              <a:spcAft>
                <a:spcPts val="600"/>
              </a:spcAft>
              <a:buNone/>
            </a:pPr>
            <a:r>
              <a:rPr kumimoji="1" lang="ja-JP" altLang="en-US" sz="1800" b="0" u="none" kern="1200" dirty="0">
                <a:solidFill>
                  <a:schemeClr val="tx1"/>
                </a:solidFill>
                <a:latin typeface="+mn-ea"/>
                <a:ea typeface="+mn-ea"/>
                <a:cs typeface="+mn-cs"/>
              </a:rPr>
              <a:t>　　 及び訓練を定期的（</a:t>
            </a:r>
            <a:r>
              <a:rPr kumimoji="1" lang="ja-JP" altLang="en-US" sz="1800" b="1" u="none" kern="1200" dirty="0">
                <a:solidFill>
                  <a:srgbClr val="C00000"/>
                </a:solidFill>
                <a:latin typeface="+mn-ea"/>
                <a:ea typeface="+mn-ea"/>
                <a:cs typeface="+mn-cs"/>
              </a:rPr>
              <a:t>年</a:t>
            </a:r>
            <a:r>
              <a:rPr kumimoji="1" lang="en-US" altLang="ja-JP" sz="1800" b="1" u="none" kern="1200" dirty="0">
                <a:solidFill>
                  <a:srgbClr val="C00000"/>
                </a:solidFill>
                <a:latin typeface="+mn-ea"/>
                <a:ea typeface="+mn-ea"/>
                <a:cs typeface="+mn-cs"/>
              </a:rPr>
              <a:t>2</a:t>
            </a:r>
            <a:r>
              <a:rPr kumimoji="1" lang="ja-JP" altLang="en-US" sz="1800" b="1" u="none" kern="1200" dirty="0">
                <a:solidFill>
                  <a:srgbClr val="C00000"/>
                </a:solidFill>
                <a:latin typeface="+mn-ea"/>
                <a:ea typeface="+mn-ea"/>
                <a:cs typeface="+mn-cs"/>
              </a:rPr>
              <a:t>回以上</a:t>
            </a:r>
            <a:r>
              <a:rPr kumimoji="1" lang="ja-JP" altLang="en-US" sz="1800" b="0" u="none" kern="1200" dirty="0">
                <a:solidFill>
                  <a:schemeClr val="tx1"/>
                </a:solidFill>
                <a:latin typeface="+mn-ea"/>
                <a:ea typeface="+mn-ea"/>
                <a:cs typeface="+mn-cs"/>
              </a:rPr>
              <a:t>）に実施すること</a:t>
            </a:r>
            <a:r>
              <a:rPr kumimoji="1" lang="ja-JP" altLang="en-US" sz="1800" kern="1200" dirty="0"/>
              <a:t>。</a:t>
            </a:r>
            <a:r>
              <a:rPr kumimoji="1" lang="ja-JP" altLang="en-US" sz="1800" b="0" u="none" kern="1200" dirty="0">
                <a:solidFill>
                  <a:schemeClr val="tx1"/>
                </a:solidFill>
                <a:latin typeface="+mn-ea"/>
                <a:ea typeface="+mn-ea"/>
                <a:cs typeface="+mn-cs"/>
              </a:rPr>
              <a:t>   </a:t>
            </a:r>
            <a:endParaRPr kumimoji="1" lang="en-US" altLang="ja-JP" sz="1800" b="0" u="none" kern="1200" dirty="0">
              <a:solidFill>
                <a:schemeClr val="tx1"/>
              </a:solidFill>
              <a:latin typeface="+mn-ea"/>
              <a:ea typeface="+mn-ea"/>
              <a:cs typeface="+mn-cs"/>
            </a:endParaRPr>
          </a:p>
          <a:p>
            <a:pPr marL="0" indent="0" algn="l">
              <a:spcBef>
                <a:spcPts val="600"/>
              </a:spcBef>
              <a:spcAft>
                <a:spcPts val="600"/>
              </a:spcAft>
              <a:buNone/>
            </a:pPr>
            <a:r>
              <a:rPr kumimoji="1" lang="ja-JP" altLang="en-US" sz="1800" b="0" u="none" kern="1200" dirty="0">
                <a:solidFill>
                  <a:schemeClr val="tx1"/>
                </a:solidFill>
                <a:latin typeface="+mn-ea"/>
                <a:ea typeface="+mn-ea"/>
                <a:cs typeface="+mn-cs"/>
              </a:rPr>
              <a:t>  👉実効性のある計画にするため定期的に業務継続計画の見直しを行い、</a:t>
            </a:r>
            <a:endParaRPr kumimoji="1" lang="en-US" altLang="ja-JP" sz="1800" b="0" u="none" kern="1200" dirty="0">
              <a:solidFill>
                <a:schemeClr val="tx1"/>
              </a:solidFill>
              <a:latin typeface="+mn-ea"/>
              <a:ea typeface="+mn-ea"/>
              <a:cs typeface="+mn-cs"/>
            </a:endParaRPr>
          </a:p>
          <a:p>
            <a:pPr marL="0" indent="0" algn="l">
              <a:spcBef>
                <a:spcPts val="600"/>
              </a:spcBef>
              <a:spcAft>
                <a:spcPts val="600"/>
              </a:spcAft>
              <a:buNone/>
            </a:pPr>
            <a:r>
              <a:rPr kumimoji="1" lang="ja-JP" altLang="en-US" sz="1800" b="0" u="none" kern="1200" dirty="0">
                <a:solidFill>
                  <a:schemeClr val="tx1"/>
                </a:solidFill>
                <a:latin typeface="+mn-ea"/>
                <a:ea typeface="+mn-ea"/>
                <a:cs typeface="+mn-cs"/>
              </a:rPr>
              <a:t>　　 必要に応じて業務継続計画の変更を行う　　　　　　　　　　　</a:t>
            </a:r>
            <a:endParaRPr kumimoji="1" lang="en-US" altLang="ja-JP" sz="1800" b="1" u="none" kern="1200" dirty="0">
              <a:solidFill>
                <a:srgbClr val="C00000"/>
              </a:solidFill>
              <a:latin typeface="+mn-ea"/>
              <a:ea typeface="+mn-ea"/>
            </a:endParaRPr>
          </a:p>
        </p:txBody>
      </p:sp>
    </p:spTree>
    <p:extLst>
      <p:ext uri="{BB962C8B-B14F-4D97-AF65-F5344CB8AC3E}">
        <p14:creationId xmlns:p14="http://schemas.microsoft.com/office/powerpoint/2010/main" val="53116681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AFF">
            <a:alpha val="73000"/>
          </a:srgbClr>
        </a:solidFill>
        <a:effectLst/>
      </p:bgPr>
    </p:bg>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a:t>
            </a:fld>
            <a:endParaRPr kumimoji="1" lang="ja-JP" altLang="en-US" dirty="0"/>
          </a:p>
        </p:txBody>
      </p:sp>
      <p:sp>
        <p:nvSpPr>
          <p:cNvPr id="7" name="テキスト プレースホルダー 6">
            <a:extLst>
              <a:ext uri="{FF2B5EF4-FFF2-40B4-BE49-F238E27FC236}">
                <a16:creationId xmlns:a16="http://schemas.microsoft.com/office/drawing/2014/main" id="{C77144A2-10BD-4929-BD43-FFEDFA153202}"/>
              </a:ext>
            </a:extLst>
          </p:cNvPr>
          <p:cNvSpPr>
            <a:spLocks noGrp="1"/>
          </p:cNvSpPr>
          <p:nvPr>
            <p:ph type="body" idx="4294967295"/>
          </p:nvPr>
        </p:nvSpPr>
        <p:spPr>
          <a:xfrm>
            <a:off x="683568" y="1341438"/>
            <a:ext cx="7993062" cy="4823866"/>
          </a:xfrm>
          <a:solidFill>
            <a:srgbClr val="F4FAFF">
              <a:alpha val="65000"/>
            </a:srgbClr>
          </a:solidFill>
          <a:ln>
            <a:noFill/>
          </a:ln>
        </p:spPr>
        <p:txBody>
          <a:bodyPr>
            <a:noAutofit/>
          </a:bodyPr>
          <a:lstStyle/>
          <a:p>
            <a:pPr marL="0" indent="0">
              <a:spcAft>
                <a:spcPts val="2400"/>
              </a:spcAft>
              <a:buNone/>
            </a:pPr>
            <a:r>
              <a:rPr lang="ja-JP" altLang="en-US" sz="2400" dirty="0">
                <a:solidFill>
                  <a:schemeClr val="tx1"/>
                </a:solidFill>
                <a:latin typeface="BIZ UDゴシック" panose="020B0400000000000000" pitchFamily="49" charset="-128"/>
                <a:ea typeface="BIZ UDゴシック" panose="020B0400000000000000" pitchFamily="49" charset="-128"/>
              </a:rPr>
              <a:t>（</a:t>
            </a:r>
            <a:r>
              <a:rPr lang="ja-JP" altLang="en-US" sz="2400" dirty="0">
                <a:solidFill>
                  <a:schemeClr val="tx1">
                    <a:lumMod val="95000"/>
                    <a:lumOff val="5000"/>
                  </a:schemeClr>
                </a:solidFill>
                <a:latin typeface="BIZ UDゴシック" panose="020B0400000000000000" pitchFamily="49" charset="-128"/>
                <a:ea typeface="BIZ UDゴシック" panose="020B0400000000000000" pitchFamily="49" charset="-128"/>
              </a:rPr>
              <a:t>目次</a:t>
            </a:r>
            <a:r>
              <a:rPr lang="en-US" altLang="ja-JP" sz="2400" dirty="0">
                <a:solidFill>
                  <a:schemeClr val="tx1">
                    <a:lumMod val="95000"/>
                    <a:lumOff val="5000"/>
                  </a:schemeClr>
                </a:solidFill>
                <a:latin typeface="BIZ UDゴシック" panose="020B0400000000000000" pitchFamily="49" charset="-128"/>
                <a:ea typeface="BIZ UDゴシック" panose="020B0400000000000000" pitchFamily="49" charset="-128"/>
              </a:rPr>
              <a:t>〉</a:t>
            </a:r>
          </a:p>
          <a:p>
            <a:pPr marL="0" indent="0">
              <a:buNone/>
            </a:pPr>
            <a:r>
              <a:rPr lang="ja-JP" altLang="en-US" sz="2400" dirty="0">
                <a:latin typeface="BIZ UDゴシック" panose="020B0400000000000000" pitchFamily="49" charset="-128"/>
                <a:ea typeface="BIZ UDゴシック" panose="020B0400000000000000" pitchFamily="49" charset="-128"/>
              </a:rPr>
              <a:t>❍  有料老人ホーム等事業者と軽費老人ホーム事業者</a:t>
            </a:r>
            <a:endParaRPr lang="en-US" altLang="ja-JP" sz="2400" dirty="0">
              <a:latin typeface="BIZ UDゴシック" panose="020B0400000000000000" pitchFamily="49" charset="-128"/>
              <a:ea typeface="BIZ UDゴシック" panose="020B0400000000000000" pitchFamily="49" charset="-128"/>
            </a:endParaRPr>
          </a:p>
          <a:p>
            <a:pPr marL="0" indent="0">
              <a:spcBef>
                <a:spcPts val="0"/>
              </a:spcBef>
              <a:buNone/>
            </a:pPr>
            <a:r>
              <a:rPr lang="en-US" altLang="ja-JP" sz="2400" dirty="0">
                <a:latin typeface="BIZ UDゴシック" panose="020B0400000000000000" pitchFamily="49" charset="-128"/>
                <a:ea typeface="BIZ UDゴシック" panose="020B0400000000000000" pitchFamily="49" charset="-128"/>
              </a:rPr>
              <a:t>    </a:t>
            </a:r>
            <a:r>
              <a:rPr lang="ja-JP" altLang="en-US" sz="2400" dirty="0">
                <a:latin typeface="BIZ UDゴシック" panose="020B0400000000000000" pitchFamily="49" charset="-128"/>
                <a:ea typeface="BIZ UDゴシック" panose="020B0400000000000000" pitchFamily="49" charset="-128"/>
              </a:rPr>
              <a:t>の</a:t>
            </a:r>
            <a:r>
              <a:rPr lang="ja-JP" altLang="en-US" sz="2400" dirty="0">
                <a:solidFill>
                  <a:schemeClr val="tx1">
                    <a:lumMod val="95000"/>
                    <a:lumOff val="5000"/>
                  </a:schemeClr>
                </a:solidFill>
                <a:latin typeface="BIZ UDゴシック" panose="020B0400000000000000" pitchFamily="49" charset="-128"/>
                <a:ea typeface="BIZ UDゴシック" panose="020B0400000000000000" pitchFamily="49" charset="-128"/>
              </a:rPr>
              <a:t>共通事項</a:t>
            </a:r>
            <a:endParaRPr lang="en-US" altLang="ja-JP" sz="2400" dirty="0">
              <a:solidFill>
                <a:schemeClr val="tx1">
                  <a:lumMod val="95000"/>
                  <a:lumOff val="5000"/>
                </a:schemeClr>
              </a:solidFill>
              <a:latin typeface="BIZ UDゴシック" panose="020B0400000000000000" pitchFamily="49" charset="-128"/>
              <a:ea typeface="BIZ UDゴシック" panose="020B0400000000000000" pitchFamily="49" charset="-128"/>
            </a:endParaRPr>
          </a:p>
          <a:p>
            <a:pPr marL="0" indent="0">
              <a:spcBef>
                <a:spcPts val="0"/>
              </a:spcBef>
              <a:buNone/>
            </a:pP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a:t>
            </a:r>
            <a:r>
              <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rPr>
              <a:t>1. </a:t>
            </a: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吹田市からのお知らせ</a:t>
            </a:r>
            <a:endPar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endParaRPr>
          </a:p>
          <a:p>
            <a:pPr marL="0" indent="0">
              <a:spcBef>
                <a:spcPts val="0"/>
              </a:spcBef>
              <a:buNone/>
            </a:pP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a:t>
            </a:r>
            <a:r>
              <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rPr>
              <a:t>2.</a:t>
            </a: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虐待防止・身体的拘束等の廃止</a:t>
            </a:r>
            <a:endPar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endParaRPr>
          </a:p>
          <a:p>
            <a:pPr marL="0" indent="0">
              <a:spcBef>
                <a:spcPts val="0"/>
              </a:spcBef>
              <a:buNone/>
            </a:pP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a:t>
            </a:r>
            <a:r>
              <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rPr>
              <a:t>3.</a:t>
            </a: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感染症予防・非常災害対策</a:t>
            </a:r>
            <a:endPar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endParaRPr>
          </a:p>
          <a:p>
            <a:pPr marL="0" indent="0">
              <a:spcBef>
                <a:spcPts val="0"/>
              </a:spcBef>
              <a:buNone/>
            </a:pP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a:t>
            </a:r>
            <a:r>
              <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rPr>
              <a:t>4.</a:t>
            </a: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協力医療機関との連携</a:t>
            </a:r>
            <a:endPar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endParaRPr>
          </a:p>
          <a:p>
            <a:pPr marL="0" indent="0">
              <a:spcBef>
                <a:spcPts val="0"/>
              </a:spcBef>
              <a:buNone/>
            </a:pPr>
            <a:r>
              <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rPr>
              <a:t>     5.</a:t>
            </a:r>
            <a:r>
              <a:rPr lang="ja-JP" altLang="en-US" sz="2000" dirty="0">
                <a:solidFill>
                  <a:schemeClr val="tx1">
                    <a:lumMod val="95000"/>
                    <a:lumOff val="5000"/>
                  </a:schemeClr>
                </a:solidFill>
                <a:latin typeface="BIZ UDゴシック" panose="020B0400000000000000" pitchFamily="49" charset="-128"/>
                <a:ea typeface="BIZ UDゴシック" panose="020B0400000000000000" pitchFamily="49" charset="-128"/>
              </a:rPr>
              <a:t> </a:t>
            </a:r>
            <a:r>
              <a:rPr lang="ja-JP" altLang="en-US" dirty="0">
                <a:solidFill>
                  <a:schemeClr val="tx1">
                    <a:lumMod val="95000"/>
                    <a:lumOff val="5000"/>
                  </a:schemeClr>
                </a:solidFill>
                <a:latin typeface="BIZ UDゴシック" panose="020B0400000000000000" pitchFamily="49" charset="-128"/>
                <a:ea typeface="BIZ UDゴシック" panose="020B0400000000000000" pitchFamily="49" charset="-128"/>
              </a:rPr>
              <a:t>入居希望者に関する情報提供を行う事業者と委託契約する場合</a:t>
            </a:r>
            <a:endParaRPr lang="en-US" altLang="ja-JP" sz="2000" dirty="0">
              <a:solidFill>
                <a:schemeClr val="tx1">
                  <a:lumMod val="95000"/>
                  <a:lumOff val="5000"/>
                </a:schemeClr>
              </a:solidFill>
              <a:latin typeface="BIZ UDゴシック" panose="020B0400000000000000" pitchFamily="49" charset="-128"/>
              <a:ea typeface="BIZ UDゴシック" panose="020B0400000000000000" pitchFamily="49" charset="-128"/>
            </a:endParaRPr>
          </a:p>
          <a:p>
            <a:pPr marL="0" indent="0">
              <a:spcBef>
                <a:spcPts val="1200"/>
              </a:spcBef>
              <a:buNone/>
            </a:pPr>
            <a:r>
              <a:rPr lang="ja-JP" altLang="en-US" sz="2400" dirty="0">
                <a:solidFill>
                  <a:schemeClr val="tx1">
                    <a:lumMod val="95000"/>
                    <a:lumOff val="5000"/>
                  </a:schemeClr>
                </a:solidFill>
                <a:latin typeface="BIZ UDゴシック" panose="020B0400000000000000" pitchFamily="49" charset="-128"/>
                <a:ea typeface="BIZ UDゴシック" panose="020B0400000000000000" pitchFamily="49" charset="-128"/>
              </a:rPr>
              <a:t>❍  有料老人ホーム等事業者の主な指導事項</a:t>
            </a:r>
            <a:endParaRPr kumimoji="1" lang="ja-JP" altLang="en-US" sz="2400" b="0" i="0" u="none" strike="noStrike" kern="1200" cap="none" spc="0" normalizeH="0" baseline="0" noProof="0" dirty="0">
              <a:ln>
                <a:noFill/>
              </a:ln>
              <a:solidFill>
                <a:prstClr val="black">
                  <a:lumMod val="95000"/>
                  <a:lumOff val="5000"/>
                </a:prstClr>
              </a:solidFill>
              <a:effectLst/>
              <a:uLnTx/>
              <a:uFillTx/>
              <a:latin typeface="BIZ UDゴシック" panose="020B0400000000000000" pitchFamily="49" charset="-128"/>
              <a:ea typeface="BIZ UDゴシック" panose="020B0400000000000000" pitchFamily="49" charset="-128"/>
            </a:endParaRPr>
          </a:p>
          <a:p>
            <a:pPr marL="0" indent="0">
              <a:spcBef>
                <a:spcPts val="1200"/>
              </a:spcBef>
              <a:buNone/>
            </a:pPr>
            <a:endParaRPr lang="en-US" altLang="ja-JP" sz="2400" dirty="0">
              <a:solidFill>
                <a:schemeClr val="tx1">
                  <a:lumMod val="95000"/>
                  <a:lumOff val="5000"/>
                </a:schemeClr>
              </a:solidFill>
              <a:latin typeface="BIZ UDゴシック" panose="020B0400000000000000" pitchFamily="49" charset="-128"/>
              <a:ea typeface="BIZ UDゴシック" panose="020B0400000000000000" pitchFamily="49" charset="-128"/>
            </a:endParaRPr>
          </a:p>
          <a:p>
            <a:pPr marL="0" indent="0" algn="r">
              <a:spcBef>
                <a:spcPts val="0"/>
              </a:spcBef>
              <a:buNone/>
            </a:pPr>
            <a:r>
              <a:rPr lang="en-US" altLang="ja-JP" sz="1200" dirty="0">
                <a:solidFill>
                  <a:srgbClr val="C00000"/>
                </a:solidFill>
                <a:latin typeface="BIZ UDゴシック" panose="020B0400000000000000" pitchFamily="49" charset="-128"/>
                <a:ea typeface="BIZ UDゴシック" panose="020B0400000000000000" pitchFamily="49" charset="-128"/>
              </a:rPr>
              <a:t> </a:t>
            </a:r>
          </a:p>
          <a:p>
            <a:pPr marL="0" indent="0" algn="r">
              <a:spcBef>
                <a:spcPts val="0"/>
              </a:spcBef>
              <a:buNone/>
            </a:pPr>
            <a:endParaRPr lang="en-US" altLang="ja-JP" sz="1200" dirty="0">
              <a:solidFill>
                <a:srgbClr val="C00000"/>
              </a:solidFill>
              <a:latin typeface="BIZ UDゴシック" panose="020B0400000000000000" pitchFamily="49" charset="-128"/>
              <a:ea typeface="BIZ UDゴシック" panose="020B0400000000000000" pitchFamily="49" charset="-128"/>
            </a:endParaRPr>
          </a:p>
          <a:p>
            <a:pPr marL="0" indent="0" algn="r">
              <a:spcBef>
                <a:spcPts val="0"/>
              </a:spcBef>
              <a:buNone/>
            </a:pPr>
            <a:r>
              <a:rPr lang="en-US" altLang="ja-JP" sz="1200" dirty="0">
                <a:solidFill>
                  <a:srgbClr val="C00000"/>
                </a:solidFill>
                <a:latin typeface="BIZ UDゴシック" panose="020B0400000000000000" pitchFamily="49" charset="-128"/>
                <a:ea typeface="BIZ UDゴシック" panose="020B0400000000000000" pitchFamily="49" charset="-128"/>
              </a:rPr>
              <a:t>(</a:t>
            </a:r>
            <a:r>
              <a:rPr lang="ja-JP" altLang="en-US" sz="1200" dirty="0">
                <a:solidFill>
                  <a:srgbClr val="C00000"/>
                </a:solidFill>
                <a:latin typeface="BIZ UDゴシック" panose="020B0400000000000000" pitchFamily="49" charset="-128"/>
                <a:ea typeface="BIZ UDゴシック" panose="020B0400000000000000" pitchFamily="49" charset="-128"/>
              </a:rPr>
              <a:t>注</a:t>
            </a:r>
            <a:r>
              <a:rPr lang="en-US" altLang="ja-JP" sz="1200" dirty="0">
                <a:solidFill>
                  <a:srgbClr val="C00000"/>
                </a:solidFill>
                <a:latin typeface="BIZ UDゴシック" panose="020B0400000000000000" pitchFamily="49" charset="-128"/>
                <a:ea typeface="BIZ UDゴシック" panose="020B0400000000000000" pitchFamily="49" charset="-128"/>
              </a:rPr>
              <a:t>) </a:t>
            </a:r>
            <a:r>
              <a:rPr lang="ja-JP" altLang="en-US" sz="1200" b="1" dirty="0">
                <a:solidFill>
                  <a:srgbClr val="C00000"/>
                </a:solidFill>
                <a:latin typeface="BIZ UDゴシック" panose="020B0400000000000000" pitchFamily="49" charset="-128"/>
                <a:ea typeface="BIZ UDゴシック" panose="020B0400000000000000" pitchFamily="49" charset="-128"/>
              </a:rPr>
              <a:t>有料老人ホーム等：</a:t>
            </a:r>
            <a:r>
              <a:rPr lang="ja-JP" altLang="en-US" sz="1200" dirty="0">
                <a:solidFill>
                  <a:srgbClr val="C00000"/>
                </a:solidFill>
                <a:latin typeface="BIZ UDゴシック" panose="020B0400000000000000" pitchFamily="49" charset="-128"/>
                <a:ea typeface="BIZ UDゴシック" panose="020B0400000000000000" pitchFamily="49" charset="-128"/>
              </a:rPr>
              <a:t>有料老人ホーム</a:t>
            </a:r>
            <a:endParaRPr lang="en-US" altLang="ja-JP" sz="1200" dirty="0">
              <a:solidFill>
                <a:srgbClr val="C00000"/>
              </a:solidFill>
              <a:latin typeface="BIZ UDゴシック" panose="020B0400000000000000" pitchFamily="49" charset="-128"/>
              <a:ea typeface="BIZ UDゴシック" panose="020B0400000000000000" pitchFamily="49" charset="-128"/>
            </a:endParaRPr>
          </a:p>
          <a:p>
            <a:pPr marL="0" indent="0" algn="r">
              <a:spcBef>
                <a:spcPts val="0"/>
              </a:spcBef>
              <a:spcAft>
                <a:spcPts val="600"/>
              </a:spcAft>
              <a:buNone/>
            </a:pPr>
            <a:r>
              <a:rPr lang="ja-JP" altLang="en-US" sz="1200" dirty="0">
                <a:solidFill>
                  <a:srgbClr val="C00000"/>
                </a:solidFill>
                <a:latin typeface="BIZ UDゴシック" panose="020B0400000000000000" pitchFamily="49" charset="-128"/>
                <a:ea typeface="BIZ UDゴシック" panose="020B0400000000000000" pitchFamily="49" charset="-128"/>
              </a:rPr>
              <a:t>　　　　　　　　　　　　　   有料老人ホームに該当するサービス付き高齢者向け住宅</a:t>
            </a:r>
            <a:endParaRPr lang="en-US" altLang="ja-JP" sz="1200" dirty="0">
              <a:solidFill>
                <a:schemeClr val="tx1">
                  <a:lumMod val="95000"/>
                  <a:lumOff val="5000"/>
                </a:schemeClr>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49050793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20</a:t>
            </a:fld>
            <a:endParaRPr kumimoji="1" lang="ja-JP" altLang="en-US" dirty="0"/>
          </a:p>
        </p:txBody>
      </p:sp>
      <p:sp>
        <p:nvSpPr>
          <p:cNvPr id="10" name="Rectangle 2"/>
          <p:cNvSpPr txBox="1">
            <a:spLocks/>
          </p:cNvSpPr>
          <p:nvPr/>
        </p:nvSpPr>
        <p:spPr>
          <a:xfrm>
            <a:off x="621514" y="1529408"/>
            <a:ext cx="7761893" cy="5328592"/>
          </a:xfrm>
          <a:prstGeom prst="rect">
            <a:avLst/>
          </a:prstGeom>
          <a:solidFill>
            <a:srgbClr val="F4FAFF">
              <a:alpha val="65000"/>
            </a:srgbClr>
          </a:solidFill>
          <a:ln>
            <a:noFill/>
          </a:ln>
        </p:spPr>
        <p:style>
          <a:lnRef idx="1">
            <a:schemeClr val="accent1"/>
          </a:lnRef>
          <a:fillRef idx="2">
            <a:schemeClr val="accent1"/>
          </a:fillRef>
          <a:effectRef idx="1">
            <a:schemeClr val="accent1"/>
          </a:effectRef>
          <a:fontRef idx="minor">
            <a:schemeClr val="dk1"/>
          </a:fontRef>
        </p:style>
        <p:txBody>
          <a:bodyPr vert="horz" rtlCol="0" anchor="ctr">
            <a:normAutofit lnSpcReduction="100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buFont typeface="Arial"/>
              <a:buNone/>
            </a:pPr>
            <a:r>
              <a:rPr lang="ja-JP" altLang="en-US" sz="2000" b="1" dirty="0">
                <a:solidFill>
                  <a:srgbClr val="FF0000"/>
                </a:solidFill>
                <a:latin typeface="+mn-ea"/>
              </a:rPr>
              <a:t>感染症に係る業務継続計画</a:t>
            </a:r>
            <a:endParaRPr lang="en-US" altLang="ja-JP" sz="2000" b="1" dirty="0">
              <a:solidFill>
                <a:srgbClr val="FF0000"/>
              </a:solidFill>
              <a:latin typeface="+mn-ea"/>
            </a:endParaRPr>
          </a:p>
          <a:p>
            <a:pPr marL="0" indent="0">
              <a:spcBef>
                <a:spcPts val="0"/>
              </a:spcBef>
              <a:spcAft>
                <a:spcPts val="0"/>
              </a:spcAft>
              <a:buFont typeface="Arial"/>
              <a:buNone/>
            </a:pPr>
            <a:r>
              <a:rPr lang="ja-JP" altLang="en-US" sz="1800" dirty="0">
                <a:latin typeface="+mn-ea"/>
              </a:rPr>
              <a:t>イ</a:t>
            </a:r>
            <a:r>
              <a:rPr lang="ja-JP" altLang="en-US" sz="1800" dirty="0">
                <a:solidFill>
                  <a:srgbClr val="C00000"/>
                </a:solidFill>
                <a:latin typeface="+mn-ea"/>
              </a:rPr>
              <a:t>　</a:t>
            </a:r>
            <a:r>
              <a:rPr lang="ja-JP" altLang="en-US" sz="1800" b="1" dirty="0">
                <a:solidFill>
                  <a:srgbClr val="C00000"/>
                </a:solidFill>
                <a:latin typeface="+mn-ea"/>
              </a:rPr>
              <a:t>平時からの備え</a:t>
            </a:r>
            <a:endParaRPr lang="en-US" altLang="ja-JP" sz="1800" b="1" dirty="0">
              <a:solidFill>
                <a:srgbClr val="C00000"/>
              </a:solidFill>
              <a:latin typeface="+mn-ea"/>
            </a:endParaRPr>
          </a:p>
          <a:p>
            <a:pPr marL="0" indent="0">
              <a:spcBef>
                <a:spcPts val="0"/>
              </a:spcBef>
              <a:buFont typeface="Arial"/>
              <a:buNone/>
            </a:pPr>
            <a:r>
              <a:rPr lang="ja-JP" altLang="en-US" sz="1800" dirty="0">
                <a:latin typeface="+mn-ea"/>
              </a:rPr>
              <a:t>　　体制構築・整備、感染症防止に向けた取組の実施、備蓄品の確保等</a:t>
            </a:r>
            <a:endParaRPr lang="en-US" altLang="ja-JP" sz="1800" dirty="0">
              <a:latin typeface="+mn-ea"/>
            </a:endParaRPr>
          </a:p>
          <a:p>
            <a:pPr marL="0" indent="0">
              <a:spcBef>
                <a:spcPts val="0"/>
              </a:spcBef>
              <a:buFont typeface="Arial"/>
              <a:buNone/>
            </a:pPr>
            <a:r>
              <a:rPr lang="ja-JP" altLang="en-US" sz="1800" dirty="0">
                <a:latin typeface="+mn-ea"/>
              </a:rPr>
              <a:t>ロ　</a:t>
            </a:r>
            <a:r>
              <a:rPr lang="ja-JP" altLang="en-US" sz="1800" b="1" dirty="0">
                <a:solidFill>
                  <a:srgbClr val="C00000"/>
                </a:solidFill>
                <a:latin typeface="+mn-ea"/>
              </a:rPr>
              <a:t>初動対応</a:t>
            </a:r>
            <a:endParaRPr lang="en-US" altLang="ja-JP" sz="1800" b="1" dirty="0">
              <a:solidFill>
                <a:srgbClr val="C00000"/>
              </a:solidFill>
              <a:latin typeface="+mn-ea"/>
            </a:endParaRPr>
          </a:p>
          <a:p>
            <a:pPr marL="0" indent="0">
              <a:spcBef>
                <a:spcPts val="0"/>
              </a:spcBef>
              <a:buFont typeface="Arial"/>
              <a:buNone/>
            </a:pPr>
            <a:r>
              <a:rPr lang="ja-JP" altLang="en-US" sz="1800" dirty="0">
                <a:latin typeface="+mn-ea"/>
              </a:rPr>
              <a:t>ハ　</a:t>
            </a:r>
            <a:r>
              <a:rPr lang="ja-JP" altLang="en-US" sz="1800" b="1" dirty="0">
                <a:solidFill>
                  <a:srgbClr val="C00000"/>
                </a:solidFill>
                <a:latin typeface="+mn-ea"/>
              </a:rPr>
              <a:t>感染拡大防止体制の確立</a:t>
            </a:r>
            <a:endParaRPr lang="en-US" altLang="ja-JP" sz="1800" b="1" dirty="0">
              <a:solidFill>
                <a:srgbClr val="C00000"/>
              </a:solidFill>
              <a:latin typeface="+mn-ea"/>
            </a:endParaRPr>
          </a:p>
          <a:p>
            <a:pPr marL="0" indent="0">
              <a:spcBef>
                <a:spcPts val="0"/>
              </a:spcBef>
              <a:buFont typeface="Arial"/>
              <a:buNone/>
            </a:pPr>
            <a:r>
              <a:rPr lang="ja-JP" altLang="en-US" sz="1800" dirty="0">
                <a:latin typeface="+mn-ea"/>
              </a:rPr>
              <a:t>　　保健所との連携、濃厚接触者への対応、関係者との情報共有等</a:t>
            </a: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buFont typeface="Arial"/>
              <a:buNone/>
            </a:pPr>
            <a:r>
              <a:rPr lang="ja-JP" altLang="en-US" sz="2000" b="1" dirty="0">
                <a:solidFill>
                  <a:srgbClr val="FF0000"/>
                </a:solidFill>
                <a:latin typeface="+mn-ea"/>
              </a:rPr>
              <a:t>非常災害に係る業務継続計画</a:t>
            </a:r>
            <a:endParaRPr lang="en-US" altLang="ja-JP" sz="2000" b="1" dirty="0">
              <a:solidFill>
                <a:srgbClr val="FF0000"/>
              </a:solidFill>
              <a:latin typeface="+mn-ea"/>
            </a:endParaRPr>
          </a:p>
          <a:p>
            <a:pPr marL="0" indent="0">
              <a:spcBef>
                <a:spcPts val="0"/>
              </a:spcBef>
              <a:spcAft>
                <a:spcPts val="0"/>
              </a:spcAft>
              <a:buFont typeface="Arial"/>
              <a:buNone/>
            </a:pPr>
            <a:r>
              <a:rPr lang="ja-JP" altLang="en-US" sz="1800" dirty="0">
                <a:latin typeface="+mn-ea"/>
              </a:rPr>
              <a:t>イ　</a:t>
            </a:r>
            <a:r>
              <a:rPr lang="ja-JP" altLang="en-US" sz="1800" b="1" dirty="0">
                <a:solidFill>
                  <a:srgbClr val="C00000"/>
                </a:solidFill>
                <a:latin typeface="+mn-ea"/>
              </a:rPr>
              <a:t>平常時の対応</a:t>
            </a:r>
            <a:endParaRPr lang="en-US" altLang="ja-JP" sz="1800" b="1" dirty="0">
              <a:solidFill>
                <a:srgbClr val="C00000"/>
              </a:solidFill>
              <a:latin typeface="+mn-ea"/>
            </a:endParaRPr>
          </a:p>
          <a:p>
            <a:pPr marL="0" indent="0">
              <a:spcBef>
                <a:spcPts val="0"/>
              </a:spcBef>
              <a:spcAft>
                <a:spcPts val="0"/>
              </a:spcAft>
              <a:buFont typeface="Arial"/>
              <a:buNone/>
            </a:pPr>
            <a:r>
              <a:rPr lang="ja-JP" altLang="en-US" sz="1800" dirty="0">
                <a:latin typeface="+mn-ea"/>
              </a:rPr>
              <a:t>　　建物・設備の安全対策、電気・水道等のライフラインが停止した場合</a:t>
            </a:r>
            <a:endParaRPr lang="en-US" altLang="ja-JP" sz="1800" dirty="0">
              <a:latin typeface="+mn-ea"/>
            </a:endParaRPr>
          </a:p>
          <a:p>
            <a:pPr marL="0" indent="0">
              <a:spcBef>
                <a:spcPts val="0"/>
              </a:spcBef>
              <a:buFont typeface="Arial"/>
              <a:buNone/>
            </a:pPr>
            <a:r>
              <a:rPr lang="ja-JP" altLang="en-US" sz="1800" dirty="0">
                <a:latin typeface="+mn-ea"/>
              </a:rPr>
              <a:t>　の対策、必要品の備蓄等</a:t>
            </a:r>
            <a:endParaRPr lang="en-US" altLang="ja-JP" sz="1800" dirty="0">
              <a:latin typeface="+mn-ea"/>
            </a:endParaRPr>
          </a:p>
          <a:p>
            <a:pPr marL="0" indent="0">
              <a:spcBef>
                <a:spcPts val="0"/>
              </a:spcBef>
              <a:spcAft>
                <a:spcPts val="0"/>
              </a:spcAft>
              <a:buFont typeface="Arial"/>
              <a:buNone/>
            </a:pPr>
            <a:r>
              <a:rPr lang="ja-JP" altLang="en-US" sz="1800" dirty="0">
                <a:latin typeface="+mn-ea"/>
              </a:rPr>
              <a:t>ロ　</a:t>
            </a:r>
            <a:r>
              <a:rPr lang="ja-JP" altLang="en-US" sz="1800" b="1" dirty="0">
                <a:solidFill>
                  <a:srgbClr val="C00000"/>
                </a:solidFill>
                <a:latin typeface="+mn-ea"/>
              </a:rPr>
              <a:t>緊急時の対応</a:t>
            </a:r>
            <a:endParaRPr lang="en-US" altLang="ja-JP" sz="1800" b="1" dirty="0">
              <a:solidFill>
                <a:srgbClr val="C00000"/>
              </a:solidFill>
              <a:latin typeface="+mn-ea"/>
            </a:endParaRPr>
          </a:p>
          <a:p>
            <a:pPr marL="0" indent="0">
              <a:spcBef>
                <a:spcPts val="0"/>
              </a:spcBef>
              <a:buFont typeface="Arial"/>
              <a:buNone/>
            </a:pPr>
            <a:r>
              <a:rPr lang="ja-JP" altLang="en-US" sz="1800" dirty="0">
                <a:latin typeface="+mn-ea"/>
              </a:rPr>
              <a:t>　　業務継続計画発動基準、対応体制等</a:t>
            </a:r>
            <a:endParaRPr lang="en-US" altLang="ja-JP" sz="1800" dirty="0">
              <a:latin typeface="+mn-ea"/>
            </a:endParaRPr>
          </a:p>
          <a:p>
            <a:pPr marL="0" indent="0">
              <a:spcBef>
                <a:spcPts val="0"/>
              </a:spcBef>
              <a:spcAft>
                <a:spcPts val="1200"/>
              </a:spcAft>
              <a:buNone/>
            </a:pPr>
            <a:r>
              <a:rPr lang="ja-JP" altLang="en-US" sz="1800" dirty="0">
                <a:latin typeface="+mn-ea"/>
              </a:rPr>
              <a:t>ハ　</a:t>
            </a:r>
            <a:r>
              <a:rPr lang="ja-JP" altLang="en-US" sz="1800" b="1" dirty="0">
                <a:solidFill>
                  <a:srgbClr val="C00000"/>
                </a:solidFill>
                <a:latin typeface="+mn-ea"/>
              </a:rPr>
              <a:t>他施設及び地域との連携</a:t>
            </a:r>
            <a:endParaRPr lang="en-US" altLang="ja-JP" sz="1600" dirty="0"/>
          </a:p>
          <a:p>
            <a:pPr marL="0" indent="0">
              <a:spcBef>
                <a:spcPts val="1200"/>
              </a:spcBef>
              <a:spcAft>
                <a:spcPts val="0"/>
              </a:spcAft>
              <a:buNone/>
            </a:pPr>
            <a:r>
              <a:rPr lang="ja-JP" altLang="en-US" sz="1600" dirty="0">
                <a:solidFill>
                  <a:schemeClr val="accent2">
                    <a:lumMod val="50000"/>
                  </a:schemeClr>
                </a:solidFill>
                <a:latin typeface="+mn-ea"/>
              </a:rPr>
              <a:t>参考：厚生労働省</a:t>
            </a:r>
            <a:r>
              <a:rPr lang="en-US" altLang="ja-JP" sz="1600" dirty="0">
                <a:solidFill>
                  <a:schemeClr val="accent2">
                    <a:lumMod val="50000"/>
                  </a:schemeClr>
                </a:solidFill>
                <a:latin typeface="+mn-ea"/>
              </a:rPr>
              <a:t>HP</a:t>
            </a:r>
          </a:p>
          <a:p>
            <a:pPr marL="0" indent="0">
              <a:spcBef>
                <a:spcPts val="0"/>
              </a:spcBef>
              <a:spcAft>
                <a:spcPts val="0"/>
              </a:spcAft>
              <a:buNone/>
            </a:pPr>
            <a:r>
              <a:rPr lang="ja-JP" altLang="en-US" sz="1600" dirty="0">
                <a:solidFill>
                  <a:schemeClr val="accent2">
                    <a:lumMod val="50000"/>
                  </a:schemeClr>
                </a:solidFill>
                <a:latin typeface="+mn-ea"/>
              </a:rPr>
              <a:t>　「介護施設・事業者における業務継続計画</a:t>
            </a:r>
            <a:r>
              <a:rPr lang="en-US" altLang="ja-JP" sz="1600" dirty="0">
                <a:solidFill>
                  <a:schemeClr val="accent2">
                    <a:lumMod val="50000"/>
                  </a:schemeClr>
                </a:solidFill>
                <a:latin typeface="+mn-ea"/>
              </a:rPr>
              <a:t>(BCP)</a:t>
            </a:r>
            <a:r>
              <a:rPr lang="ja-JP" altLang="en-US" sz="1600" dirty="0">
                <a:solidFill>
                  <a:schemeClr val="accent2">
                    <a:lumMod val="50000"/>
                  </a:schemeClr>
                </a:solidFill>
                <a:latin typeface="+mn-ea"/>
              </a:rPr>
              <a:t>作成支援に関する研修」</a:t>
            </a:r>
            <a:endParaRPr lang="en-US" altLang="ja-JP" sz="1600" b="1" dirty="0">
              <a:solidFill>
                <a:schemeClr val="accent2">
                  <a:lumMod val="50000"/>
                </a:schemeClr>
              </a:solidFill>
              <a:latin typeface="+mn-ea"/>
            </a:endParaRPr>
          </a:p>
        </p:txBody>
      </p:sp>
      <p:sp>
        <p:nvSpPr>
          <p:cNvPr id="6" name="ホームベース 5"/>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2000" b="1" dirty="0"/>
              <a:t>　業務継続計画</a:t>
            </a:r>
            <a:r>
              <a:rPr lang="ja-JP" altLang="en-US" sz="2000" b="1" dirty="0">
                <a:latin typeface="+mn-ea"/>
              </a:rPr>
              <a:t>（</a:t>
            </a:r>
            <a:r>
              <a:rPr lang="en-US" altLang="ja-JP" sz="2000" b="1" dirty="0">
                <a:latin typeface="+mn-ea"/>
              </a:rPr>
              <a:t>BCP</a:t>
            </a:r>
            <a:r>
              <a:rPr lang="ja-JP" altLang="en-US" sz="2000" b="1" dirty="0">
                <a:latin typeface="+mn-ea"/>
              </a:rPr>
              <a:t>）</a:t>
            </a:r>
            <a:r>
              <a:rPr kumimoji="1" lang="ja-JP" altLang="en-US" sz="2000" b="1" dirty="0"/>
              <a:t>の策定等（２）</a:t>
            </a:r>
            <a:endParaRPr kumimoji="1" lang="ja-JP" altLang="en-US" sz="2000" b="1" dirty="0">
              <a:solidFill>
                <a:schemeClr val="bg1"/>
              </a:solidFill>
            </a:endParaRPr>
          </a:p>
        </p:txBody>
      </p:sp>
    </p:spTree>
    <p:extLst>
      <p:ext uri="{BB962C8B-B14F-4D97-AF65-F5344CB8AC3E}">
        <p14:creationId xmlns:p14="http://schemas.microsoft.com/office/powerpoint/2010/main" val="47780105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5000">
              <a:schemeClr val="bg2">
                <a:tint val="90000"/>
                <a:satMod val="92000"/>
                <a:lumMod val="120000"/>
              </a:schemeClr>
            </a:gs>
            <a:gs pos="100000">
              <a:schemeClr val="bg2">
                <a:shade val="98000"/>
                <a:satMod val="120000"/>
                <a:lumMod val="98000"/>
              </a:schemeClr>
            </a:gs>
          </a:gsLst>
          <a:lin ang="2700000" scaled="1"/>
          <a:tileRect/>
        </a:gradFill>
        <a:effectLst/>
      </p:bgPr>
    </p:bg>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FAD3597-0D85-4281-8028-5C2602BB1D87}"/>
              </a:ext>
            </a:extLst>
          </p:cNvPr>
          <p:cNvSpPr>
            <a:spLocks noGrp="1"/>
          </p:cNvSpPr>
          <p:nvPr>
            <p:ph type="title"/>
          </p:nvPr>
        </p:nvSpPr>
        <p:spPr>
          <a:xfrm>
            <a:off x="179512" y="190491"/>
            <a:ext cx="8001000" cy="779854"/>
          </a:xfrm>
        </p:spPr>
        <p:txBody>
          <a:bodyPr>
            <a:normAutofit/>
          </a:bodyPr>
          <a:lstStyle/>
          <a:p>
            <a:r>
              <a:rPr lang="ja-JP" altLang="en-US" sz="2400" b="1" dirty="0">
                <a:solidFill>
                  <a:schemeClr val="tx1"/>
                </a:solidFill>
              </a:rPr>
              <a:t>４　協力医療機関との連携</a:t>
            </a:r>
            <a:endParaRPr kumimoji="1" lang="ja-JP" sz="2400" b="1" dirty="0">
              <a:solidFill>
                <a:schemeClr val="bg1"/>
              </a:solidFill>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21</a:t>
            </a:fld>
            <a:endParaRPr kumimoji="1" lang="ja-JP" altLang="en-US" dirty="0"/>
          </a:p>
        </p:txBody>
      </p:sp>
      <p:sp>
        <p:nvSpPr>
          <p:cNvPr id="10" name="Rectangle 2"/>
          <p:cNvSpPr txBox="1">
            <a:spLocks/>
          </p:cNvSpPr>
          <p:nvPr/>
        </p:nvSpPr>
        <p:spPr>
          <a:xfrm>
            <a:off x="703595" y="1750200"/>
            <a:ext cx="7730431" cy="4487112"/>
          </a:xfrm>
          <a:prstGeom prst="rect">
            <a:avLst/>
          </a:prstGeom>
          <a:solidFill>
            <a:srgbClr val="F4FAFF">
              <a:alpha val="65000"/>
            </a:srgbClr>
          </a:solidFill>
          <a:ln w="15875">
            <a:noFill/>
          </a:ln>
        </p:spPr>
        <p:style>
          <a:lnRef idx="1">
            <a:schemeClr val="accent1"/>
          </a:lnRef>
          <a:fillRef idx="2">
            <a:schemeClr val="accent1"/>
          </a:fillRef>
          <a:effectRef idx="1">
            <a:schemeClr val="accent1"/>
          </a:effectRef>
          <a:fontRef idx="minor">
            <a:schemeClr val="dk1"/>
          </a:fontRef>
        </p:style>
        <p:txBody>
          <a:bodyPr vert="horz" rtlCol="0" anchor="ctr">
            <a:normAutofit fontScale="92500" lnSpcReduction="100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2100" b="1" u="sng" dirty="0">
                <a:solidFill>
                  <a:srgbClr val="C00000"/>
                </a:solidFill>
                <a:latin typeface="+mn-ea"/>
              </a:rPr>
              <a:t>協力医療機関との連携強化</a:t>
            </a:r>
            <a:endParaRPr lang="en-US" altLang="ja-JP" sz="2100" b="1" u="sng" dirty="0">
              <a:solidFill>
                <a:srgbClr val="C00000"/>
              </a:solidFill>
              <a:latin typeface="+mn-ea"/>
            </a:endParaRPr>
          </a:p>
          <a:p>
            <a:pPr marL="0" indent="0">
              <a:spcBef>
                <a:spcPts val="0"/>
              </a:spcBef>
              <a:spcAft>
                <a:spcPts val="0"/>
              </a:spcAft>
              <a:buNone/>
            </a:pPr>
            <a:endParaRPr lang="en-US" altLang="ja-JP" sz="2100" dirty="0">
              <a:solidFill>
                <a:srgbClr val="CC0000"/>
              </a:solidFill>
              <a:latin typeface="+mn-ea"/>
            </a:endParaRPr>
          </a:p>
          <a:p>
            <a:pPr marL="0" indent="0">
              <a:lnSpc>
                <a:spcPct val="110000"/>
              </a:lnSpc>
              <a:spcBef>
                <a:spcPts val="0"/>
              </a:spcBef>
              <a:spcAft>
                <a:spcPts val="0"/>
              </a:spcAft>
              <a:buNone/>
            </a:pPr>
            <a:r>
              <a:rPr lang="ja-JP" altLang="en-US" sz="1700" dirty="0">
                <a:latin typeface="+mn-ea"/>
              </a:rPr>
              <a:t>以下の要件を満たす協力医療機関を定めるよう</a:t>
            </a:r>
            <a:r>
              <a:rPr lang="ja-JP" altLang="en-US" sz="1700" u="sng" dirty="0">
                <a:latin typeface="+mn-ea"/>
              </a:rPr>
              <a:t>努めること</a:t>
            </a:r>
            <a:r>
              <a:rPr lang="ja-JP" altLang="en-US" sz="1700" dirty="0">
                <a:latin typeface="+mn-ea"/>
              </a:rPr>
              <a:t>。</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ア 入所者の病状が急変した場合等において、</a:t>
            </a:r>
            <a:r>
              <a:rPr lang="ja-JP" altLang="en-US" sz="1700" dirty="0">
                <a:solidFill>
                  <a:srgbClr val="C00000"/>
                </a:solidFill>
                <a:latin typeface="+mn-ea"/>
              </a:rPr>
              <a:t>医師又は看護職員が相</a:t>
            </a:r>
            <a:endParaRPr lang="en-US" altLang="ja-JP" sz="1700" dirty="0">
              <a:solidFill>
                <a:srgbClr val="C00000"/>
              </a:solidFill>
              <a:latin typeface="+mn-ea"/>
            </a:endParaRPr>
          </a:p>
          <a:p>
            <a:pPr marL="0" indent="0">
              <a:lnSpc>
                <a:spcPct val="110000"/>
              </a:lnSpc>
              <a:spcBef>
                <a:spcPts val="0"/>
              </a:spcBef>
              <a:spcAft>
                <a:spcPts val="0"/>
              </a:spcAft>
              <a:buNone/>
            </a:pPr>
            <a:r>
              <a:rPr lang="ja-JP" altLang="en-US" sz="1700" dirty="0">
                <a:solidFill>
                  <a:srgbClr val="C00000"/>
                </a:solidFill>
                <a:latin typeface="+mn-ea"/>
              </a:rPr>
              <a:t>　 談対応を行う体制</a:t>
            </a:r>
            <a:r>
              <a:rPr lang="ja-JP" altLang="en-US" sz="1700" dirty="0">
                <a:latin typeface="+mn-ea"/>
              </a:rPr>
              <a:t>を常時確保。</a:t>
            </a:r>
          </a:p>
          <a:p>
            <a:pPr marL="0" indent="0">
              <a:lnSpc>
                <a:spcPct val="110000"/>
              </a:lnSpc>
              <a:spcBef>
                <a:spcPts val="0"/>
              </a:spcBef>
              <a:spcAft>
                <a:spcPts val="0"/>
              </a:spcAft>
              <a:buNone/>
            </a:pPr>
            <a:r>
              <a:rPr lang="ja-JP" altLang="en-US" sz="1700" dirty="0">
                <a:latin typeface="+mn-ea"/>
              </a:rPr>
              <a:t>イ 診療の求めがあった場合において、</a:t>
            </a:r>
            <a:r>
              <a:rPr lang="ja-JP" altLang="en-US" sz="1700" dirty="0">
                <a:solidFill>
                  <a:srgbClr val="C00000"/>
                </a:solidFill>
                <a:latin typeface="+mn-ea"/>
              </a:rPr>
              <a:t>診療を行う体制</a:t>
            </a:r>
            <a:r>
              <a:rPr lang="ja-JP" altLang="en-US" sz="1700" dirty="0">
                <a:latin typeface="+mn-ea"/>
              </a:rPr>
              <a:t>を常時確保。</a:t>
            </a:r>
            <a:endParaRPr lang="en-US" altLang="ja-JP" sz="1700" dirty="0">
              <a:latin typeface="+mn-ea"/>
            </a:endParaRPr>
          </a:p>
          <a:p>
            <a:pPr marL="0" indent="0">
              <a:spcBef>
                <a:spcPts val="0"/>
              </a:spcBef>
              <a:spcAft>
                <a:spcPts val="0"/>
              </a:spcAft>
              <a:buNone/>
            </a:pPr>
            <a:endParaRPr lang="en-US" altLang="ja-JP" sz="2100" dirty="0">
              <a:latin typeface="+mn-ea"/>
            </a:endParaRPr>
          </a:p>
          <a:p>
            <a:pPr marL="0" indent="0">
              <a:spcBef>
                <a:spcPts val="0"/>
              </a:spcBef>
              <a:spcAft>
                <a:spcPts val="0"/>
              </a:spcAft>
              <a:buNone/>
            </a:pPr>
            <a:r>
              <a:rPr lang="ja-JP" altLang="en-US" sz="2100" b="1" u="sng" dirty="0">
                <a:solidFill>
                  <a:srgbClr val="C00000"/>
                </a:solidFill>
                <a:latin typeface="+mn-ea"/>
              </a:rPr>
              <a:t>新興感染症発生時等の対応を行う医療機関との連携</a:t>
            </a:r>
            <a:endParaRPr lang="en-US" altLang="ja-JP" sz="2100" b="1" u="sng" dirty="0">
              <a:solidFill>
                <a:srgbClr val="C00000"/>
              </a:solidFill>
              <a:latin typeface="+mn-ea"/>
            </a:endParaRPr>
          </a:p>
          <a:p>
            <a:pPr marL="0" indent="0">
              <a:spcBef>
                <a:spcPts val="0"/>
              </a:spcBef>
              <a:spcAft>
                <a:spcPts val="0"/>
              </a:spcAft>
              <a:buNone/>
            </a:pPr>
            <a:endParaRPr lang="en-US" altLang="ja-JP" sz="2100" b="1" u="sng" dirty="0">
              <a:solidFill>
                <a:srgbClr val="C00000"/>
              </a:solidFill>
              <a:latin typeface="+mn-ea"/>
            </a:endParaRPr>
          </a:p>
          <a:p>
            <a:pPr marL="0" indent="0">
              <a:lnSpc>
                <a:spcPct val="110000"/>
              </a:lnSpc>
              <a:spcBef>
                <a:spcPts val="0"/>
              </a:spcBef>
              <a:spcAft>
                <a:spcPts val="0"/>
              </a:spcAft>
              <a:buNone/>
            </a:pPr>
            <a:r>
              <a:rPr lang="ja-JP" altLang="en-US" sz="1700" dirty="0">
                <a:latin typeface="+mn-ea"/>
              </a:rPr>
              <a:t>感染者の診療等を行う協定締結医療機関と連携し、</a:t>
            </a:r>
            <a:r>
              <a:rPr lang="ja-JP" altLang="en-US" sz="1700" dirty="0">
                <a:solidFill>
                  <a:srgbClr val="C00000"/>
                </a:solidFill>
                <a:latin typeface="+mn-ea"/>
              </a:rPr>
              <a:t>新興感染症発生時における対応を取り決める</a:t>
            </a:r>
            <a:r>
              <a:rPr lang="ja-JP" altLang="en-US" sz="1700" dirty="0">
                <a:latin typeface="+mn-ea"/>
              </a:rPr>
              <a:t>よう</a:t>
            </a:r>
            <a:r>
              <a:rPr lang="ja-JP" altLang="en-US" sz="1700" u="sng" dirty="0">
                <a:latin typeface="+mn-ea"/>
              </a:rPr>
              <a:t>努めること</a:t>
            </a:r>
            <a:r>
              <a:rPr lang="ja-JP" altLang="en-US" sz="1700" dirty="0">
                <a:latin typeface="+mn-ea"/>
              </a:rPr>
              <a:t>。</a:t>
            </a:r>
            <a:endParaRPr lang="en-US" altLang="ja-JP" sz="1700" dirty="0">
              <a:latin typeface="+mn-ea"/>
            </a:endParaRPr>
          </a:p>
          <a:p>
            <a:pPr marL="0" indent="0">
              <a:lnSpc>
                <a:spcPct val="110000"/>
              </a:lnSpc>
              <a:spcBef>
                <a:spcPts val="0"/>
              </a:spcBef>
              <a:spcAft>
                <a:spcPts val="0"/>
              </a:spcAft>
              <a:buNone/>
            </a:pPr>
            <a:endParaRPr lang="en-US" altLang="ja-JP" sz="1700" dirty="0">
              <a:latin typeface="+mn-ea"/>
            </a:endParaRPr>
          </a:p>
          <a:p>
            <a:pPr marL="0" indent="0">
              <a:lnSpc>
                <a:spcPct val="110000"/>
              </a:lnSpc>
              <a:spcBef>
                <a:spcPts val="0"/>
              </a:spcBef>
              <a:spcAft>
                <a:spcPts val="0"/>
              </a:spcAft>
              <a:buNone/>
            </a:pPr>
            <a:r>
              <a:rPr lang="en-US" altLang="ja-JP" sz="1700" dirty="0">
                <a:latin typeface="+mn-ea"/>
              </a:rPr>
              <a:t>【</a:t>
            </a:r>
            <a:r>
              <a:rPr lang="ja-JP" altLang="en-US" sz="1700" dirty="0">
                <a:latin typeface="+mn-ea"/>
              </a:rPr>
              <a:t>有料老人ホームのみ</a:t>
            </a:r>
            <a:r>
              <a:rPr lang="en-US" altLang="ja-JP" sz="1700" dirty="0">
                <a:latin typeface="+mn-ea"/>
              </a:rPr>
              <a:t>】</a:t>
            </a:r>
          </a:p>
          <a:p>
            <a:pPr marL="0" indent="0">
              <a:lnSpc>
                <a:spcPct val="110000"/>
              </a:lnSpc>
              <a:spcBef>
                <a:spcPts val="0"/>
              </a:spcBef>
              <a:spcAft>
                <a:spcPts val="0"/>
              </a:spcAft>
              <a:buNone/>
            </a:pPr>
            <a:r>
              <a:rPr lang="ja-JP" altLang="en-US" sz="1700" dirty="0">
                <a:latin typeface="+mn-ea"/>
              </a:rPr>
              <a:t>・協力医療機関が第二種協定指定医療機関の場合、同医療機関と</a:t>
            </a:r>
            <a:r>
              <a:rPr lang="ja-JP" altLang="en-US" sz="1700" dirty="0">
                <a:solidFill>
                  <a:srgbClr val="C00000"/>
                </a:solidFill>
                <a:latin typeface="+mn-ea"/>
              </a:rPr>
              <a:t>新興感染症発生時の対応について協議を行う</a:t>
            </a:r>
            <a:r>
              <a:rPr lang="ja-JP" altLang="en-US" sz="1700" dirty="0">
                <a:latin typeface="+mn-ea"/>
              </a:rPr>
              <a:t>こと。</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・入居者が協力医療機関から退院する場合、</a:t>
            </a:r>
            <a:r>
              <a:rPr lang="ja-JP" altLang="en-US" sz="1700" dirty="0">
                <a:solidFill>
                  <a:srgbClr val="C00000"/>
                </a:solidFill>
                <a:latin typeface="+mn-ea"/>
              </a:rPr>
              <a:t>再び当該有料老人ホームに速やかに入居</a:t>
            </a:r>
            <a:r>
              <a:rPr lang="ja-JP" altLang="en-US" sz="1700" dirty="0">
                <a:latin typeface="+mn-ea"/>
              </a:rPr>
              <a:t>させることができるよう</a:t>
            </a:r>
            <a:r>
              <a:rPr lang="ja-JP" altLang="en-US" sz="1700" u="sng" dirty="0">
                <a:latin typeface="+mn-ea"/>
              </a:rPr>
              <a:t>努めること</a:t>
            </a:r>
            <a:r>
              <a:rPr lang="ja-JP" altLang="en-US" sz="1700" dirty="0">
                <a:latin typeface="+mn-ea"/>
              </a:rPr>
              <a:t>。</a:t>
            </a:r>
          </a:p>
        </p:txBody>
      </p:sp>
      <p:sp>
        <p:nvSpPr>
          <p:cNvPr id="6" name="ホームベース 5"/>
          <p:cNvSpPr/>
          <p:nvPr/>
        </p:nvSpPr>
        <p:spPr>
          <a:xfrm flipH="1">
            <a:off x="1410338" y="692696"/>
            <a:ext cx="6973069" cy="576064"/>
          </a:xfrm>
          <a:prstGeom prst="homePlate">
            <a:avLst/>
          </a:prstGeom>
          <a:solidFill>
            <a:schemeClr val="accent1"/>
          </a:solid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bg1"/>
                </a:solidFill>
              </a:rPr>
              <a:t>　協力医療機関との連携</a:t>
            </a:r>
          </a:p>
        </p:txBody>
      </p:sp>
    </p:spTree>
    <p:extLst>
      <p:ext uri="{BB962C8B-B14F-4D97-AF65-F5344CB8AC3E}">
        <p14:creationId xmlns:p14="http://schemas.microsoft.com/office/powerpoint/2010/main" val="45627069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22</a:t>
            </a:fld>
            <a:endParaRPr kumimoji="1" lang="ja-JP" altLang="en-US" dirty="0"/>
          </a:p>
        </p:txBody>
      </p:sp>
      <p:sp>
        <p:nvSpPr>
          <p:cNvPr id="6" name="Rectangle 2"/>
          <p:cNvSpPr txBox="1">
            <a:spLocks/>
          </p:cNvSpPr>
          <p:nvPr/>
        </p:nvSpPr>
        <p:spPr>
          <a:xfrm>
            <a:off x="395536" y="1445775"/>
            <a:ext cx="8424936" cy="5412225"/>
          </a:xfrm>
          <a:prstGeom prst="rect">
            <a:avLst/>
          </a:prstGeom>
          <a:solidFill>
            <a:srgbClr val="FFFF99"/>
          </a:solidFill>
          <a:ln w="12700">
            <a:solidFill>
              <a:srgbClr val="F07F09"/>
            </a:solidFill>
          </a:ln>
        </p:spPr>
        <p:style>
          <a:lnRef idx="1">
            <a:schemeClr val="accent1"/>
          </a:lnRef>
          <a:fillRef idx="2">
            <a:schemeClr val="accent1"/>
          </a:fillRef>
          <a:effectRef idx="1">
            <a:schemeClr val="accent1"/>
          </a:effectRef>
          <a:fontRef idx="minor">
            <a:schemeClr val="dk1"/>
          </a:fontRef>
        </p:style>
        <p:txBody>
          <a:bodyPr vert="horz" rtlCol="0" anchor="t" anchorCtr="0">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10000"/>
              </a:lnSpc>
              <a:spcBef>
                <a:spcPts val="0"/>
              </a:spcBef>
              <a:spcAft>
                <a:spcPts val="0"/>
              </a:spcAft>
              <a:buFont typeface="Arial"/>
              <a:buNone/>
            </a:pPr>
            <a:r>
              <a:rPr lang="ja-JP" altLang="en-US" sz="1700" dirty="0">
                <a:latin typeface="+mn-ea"/>
              </a:rPr>
              <a:t>入居募集に当たり、有料老人ホームが、</a:t>
            </a:r>
            <a:r>
              <a:rPr lang="ja-JP" altLang="en-US" sz="1700" b="1" dirty="0">
                <a:latin typeface="+mn-ea"/>
              </a:rPr>
              <a:t>入居希望者に関する情報提供を行う事業者と委託契約を締結する場合</a:t>
            </a:r>
            <a:r>
              <a:rPr lang="ja-JP" altLang="en-US" sz="1700" dirty="0">
                <a:latin typeface="+mn-ea"/>
              </a:rPr>
              <a:t>、次の①～④の事項に留意すること。</a:t>
            </a:r>
            <a:endParaRPr lang="en-US" altLang="ja-JP" sz="1700" dirty="0">
              <a:latin typeface="+mn-ea"/>
            </a:endParaRPr>
          </a:p>
          <a:p>
            <a:pPr marL="0" indent="0">
              <a:lnSpc>
                <a:spcPct val="110000"/>
              </a:lnSpc>
              <a:spcBef>
                <a:spcPts val="0"/>
              </a:spcBef>
              <a:spcAft>
                <a:spcPts val="0"/>
              </a:spcAft>
              <a:buFont typeface="Arial"/>
              <a:buNone/>
            </a:pPr>
            <a:endParaRPr lang="en-US" altLang="ja-JP" sz="1700" dirty="0">
              <a:latin typeface="+mn-ea"/>
            </a:endParaRPr>
          </a:p>
          <a:p>
            <a:pPr marL="0" indent="0">
              <a:lnSpc>
                <a:spcPct val="110000"/>
              </a:lnSpc>
              <a:spcBef>
                <a:spcPts val="0"/>
              </a:spcBef>
              <a:spcAft>
                <a:spcPts val="0"/>
              </a:spcAft>
              <a:buNone/>
            </a:pPr>
            <a:r>
              <a:rPr lang="ja-JP" altLang="en-US" sz="1700" dirty="0">
                <a:latin typeface="+mn-ea"/>
              </a:rPr>
              <a:t>①</a:t>
            </a:r>
            <a:r>
              <a:rPr lang="ja-JP" altLang="en-US" sz="1700" dirty="0">
                <a:solidFill>
                  <a:srgbClr val="FF0000"/>
                </a:solidFill>
                <a:latin typeface="+mn-ea"/>
              </a:rPr>
              <a:t>入居希望者の介護度</a:t>
            </a:r>
            <a:r>
              <a:rPr lang="ja-JP" altLang="en-US" sz="1700" dirty="0">
                <a:latin typeface="+mn-ea"/>
              </a:rPr>
              <a:t>や</a:t>
            </a:r>
            <a:r>
              <a:rPr lang="ja-JP" altLang="en-US" sz="1700" dirty="0">
                <a:solidFill>
                  <a:srgbClr val="FF0000"/>
                </a:solidFill>
                <a:latin typeface="+mn-ea"/>
              </a:rPr>
              <a:t>医療の必要度</a:t>
            </a:r>
            <a:r>
              <a:rPr lang="ja-JP" altLang="en-US" sz="1700" dirty="0">
                <a:latin typeface="+mn-ea"/>
              </a:rPr>
              <a:t>等の</a:t>
            </a:r>
            <a:r>
              <a:rPr lang="ja-JP" altLang="en-US" sz="1700" dirty="0">
                <a:solidFill>
                  <a:srgbClr val="FF0000"/>
                </a:solidFill>
                <a:latin typeface="+mn-ea"/>
              </a:rPr>
              <a:t>個人の状況・属性に応じて手数料を設定</a:t>
            </a:r>
            <a:r>
              <a:rPr lang="ja-JP" altLang="en-US" sz="1700" dirty="0">
                <a:latin typeface="+mn-ea"/>
              </a:rPr>
              <a:t>するなど、</a:t>
            </a:r>
            <a:r>
              <a:rPr lang="ja-JP" altLang="en-US" sz="1700" b="1" u="sng" dirty="0">
                <a:latin typeface="+mn-ea"/>
              </a:rPr>
              <a:t>社会保障費の不適切な費消を助長するとの誤解を与えるような手数料の設定を行わない</a:t>
            </a:r>
            <a:r>
              <a:rPr lang="ja-JP" altLang="en-US" sz="1700" dirty="0">
                <a:latin typeface="+mn-ea"/>
              </a:rPr>
              <a:t>こと。また、上記のような</a:t>
            </a:r>
            <a:r>
              <a:rPr lang="ja-JP" altLang="en-US" sz="1700" b="1" u="sng" dirty="0">
                <a:latin typeface="+mn-ea"/>
              </a:rPr>
              <a:t>手数料の設定に応じない</a:t>
            </a:r>
            <a:r>
              <a:rPr lang="ja-JP" altLang="en-US" sz="1700" dirty="0">
                <a:latin typeface="+mn-ea"/>
              </a:rPr>
              <a:t>こと。</a:t>
            </a:r>
            <a:endParaRPr lang="en-US" altLang="ja-JP" sz="1700" dirty="0">
              <a:latin typeface="+mn-ea"/>
            </a:endParaRPr>
          </a:p>
          <a:p>
            <a:pPr marL="0" indent="0">
              <a:lnSpc>
                <a:spcPct val="110000"/>
              </a:lnSpc>
              <a:spcBef>
                <a:spcPts val="0"/>
              </a:spcBef>
              <a:spcAft>
                <a:spcPts val="0"/>
              </a:spcAft>
              <a:buNone/>
            </a:pPr>
            <a:endParaRPr lang="en-US" altLang="ja-JP" sz="1700" dirty="0">
              <a:latin typeface="+mn-ea"/>
            </a:endParaRPr>
          </a:p>
          <a:p>
            <a:pPr marL="0" indent="0">
              <a:lnSpc>
                <a:spcPct val="110000"/>
              </a:lnSpc>
              <a:spcBef>
                <a:spcPts val="0"/>
              </a:spcBef>
              <a:spcAft>
                <a:spcPts val="0"/>
              </a:spcAft>
              <a:buNone/>
            </a:pPr>
            <a:r>
              <a:rPr lang="ja-JP" altLang="en-US" sz="1700" dirty="0">
                <a:latin typeface="+mn-ea"/>
              </a:rPr>
              <a:t>②入居者の月額利用料等に比べて</a:t>
            </a:r>
            <a:r>
              <a:rPr lang="ja-JP" altLang="en-US" sz="1700" dirty="0">
                <a:solidFill>
                  <a:srgbClr val="FF0000"/>
                </a:solidFill>
                <a:latin typeface="+mn-ea"/>
              </a:rPr>
              <a:t>高額な手数料と引き換え</a:t>
            </a:r>
            <a:r>
              <a:rPr lang="ja-JP" altLang="en-US" sz="1700" dirty="0">
                <a:latin typeface="+mn-ea"/>
              </a:rPr>
              <a:t>に、</a:t>
            </a:r>
            <a:r>
              <a:rPr lang="ja-JP" altLang="en-US" sz="1700" b="1" u="sng" dirty="0">
                <a:latin typeface="+mn-ea"/>
              </a:rPr>
              <a:t>優先的な入居希望者の照会を求めない</a:t>
            </a:r>
            <a:r>
              <a:rPr lang="ja-JP" altLang="en-US" sz="1700" dirty="0">
                <a:latin typeface="+mn-ea"/>
              </a:rPr>
              <a:t>こと。</a:t>
            </a:r>
            <a:endParaRPr lang="en-US" altLang="ja-JP" sz="1700" dirty="0">
              <a:latin typeface="+mn-ea"/>
            </a:endParaRPr>
          </a:p>
          <a:p>
            <a:pPr marL="0" indent="0">
              <a:lnSpc>
                <a:spcPct val="110000"/>
              </a:lnSpc>
              <a:spcBef>
                <a:spcPts val="0"/>
              </a:spcBef>
              <a:spcAft>
                <a:spcPts val="0"/>
              </a:spcAft>
              <a:buNone/>
            </a:pPr>
            <a:endParaRPr lang="en-US" altLang="ja-JP" sz="1700" dirty="0">
              <a:latin typeface="+mn-ea"/>
            </a:endParaRPr>
          </a:p>
          <a:p>
            <a:pPr marL="0" indent="0">
              <a:lnSpc>
                <a:spcPct val="110000"/>
              </a:lnSpc>
              <a:spcBef>
                <a:spcPts val="0"/>
              </a:spcBef>
              <a:spcAft>
                <a:spcPts val="0"/>
              </a:spcAft>
              <a:buNone/>
            </a:pPr>
            <a:r>
              <a:rPr lang="ja-JP" altLang="en-US" sz="1700" dirty="0">
                <a:latin typeface="+mn-ea"/>
              </a:rPr>
              <a:t>③ </a:t>
            </a:r>
            <a:r>
              <a:rPr lang="ja-JP" altLang="en-US" sz="1700" dirty="0">
                <a:solidFill>
                  <a:srgbClr val="FF0000"/>
                </a:solidFill>
                <a:latin typeface="+mn-ea"/>
              </a:rPr>
              <a:t>情報提供等事業者の選定</a:t>
            </a:r>
            <a:r>
              <a:rPr lang="ja-JP" altLang="en-US" sz="1700" dirty="0">
                <a:latin typeface="+mn-ea"/>
              </a:rPr>
              <a:t>に当たっては、</a:t>
            </a:r>
            <a:r>
              <a:rPr lang="ja-JP" altLang="en-US" sz="1700" b="1" u="sng" dirty="0">
                <a:latin typeface="+mn-ea"/>
              </a:rPr>
              <a:t>当該事業者が入居希望者に提供する</a:t>
            </a:r>
            <a:endParaRPr lang="en-US" altLang="ja-JP" sz="1700" b="1" u="sng" dirty="0">
              <a:latin typeface="+mn-ea"/>
            </a:endParaRPr>
          </a:p>
          <a:p>
            <a:pPr marL="0" indent="0">
              <a:lnSpc>
                <a:spcPct val="110000"/>
              </a:lnSpc>
              <a:spcBef>
                <a:spcPts val="0"/>
              </a:spcBef>
              <a:spcAft>
                <a:spcPts val="0"/>
              </a:spcAft>
              <a:buNone/>
            </a:pPr>
            <a:r>
              <a:rPr lang="ja-JP" altLang="en-US" sz="1700" b="1" dirty="0">
                <a:latin typeface="+mn-ea"/>
              </a:rPr>
              <a:t>　</a:t>
            </a:r>
            <a:r>
              <a:rPr lang="ja-JP" altLang="en-US" sz="1700" b="1" u="sng" dirty="0">
                <a:latin typeface="+mn-ea"/>
              </a:rPr>
              <a:t>サービス内容やその対価たる手数料の有無・金額についてあらかじめ把握する</a:t>
            </a:r>
            <a:r>
              <a:rPr lang="ja-JP" altLang="en-US" sz="1700" u="sng" dirty="0">
                <a:latin typeface="+mn-ea"/>
              </a:rPr>
              <a:t>　</a:t>
            </a:r>
            <a:endParaRPr lang="en-US" altLang="ja-JP" sz="1700" u="sng" dirty="0">
              <a:latin typeface="+mn-ea"/>
            </a:endParaRPr>
          </a:p>
          <a:p>
            <a:pPr marL="0" indent="0">
              <a:lnSpc>
                <a:spcPct val="110000"/>
              </a:lnSpc>
              <a:spcBef>
                <a:spcPts val="0"/>
              </a:spcBef>
              <a:spcAft>
                <a:spcPts val="0"/>
              </a:spcAft>
              <a:buNone/>
            </a:pPr>
            <a:r>
              <a:rPr lang="ja-JP" altLang="en-US" sz="1700" dirty="0">
                <a:latin typeface="+mn-ea"/>
              </a:rPr>
              <a:t>　ことが望ましいこと。</a:t>
            </a:r>
            <a:endParaRPr lang="en-US" altLang="ja-JP" sz="1700" dirty="0">
              <a:latin typeface="+mn-ea"/>
            </a:endParaRPr>
          </a:p>
          <a:p>
            <a:pPr marL="0" indent="0">
              <a:lnSpc>
                <a:spcPct val="110000"/>
              </a:lnSpc>
              <a:spcBef>
                <a:spcPts val="0"/>
              </a:spcBef>
              <a:spcAft>
                <a:spcPts val="0"/>
              </a:spcAft>
              <a:buNone/>
            </a:pPr>
            <a:endParaRPr lang="en-US" altLang="ja-JP" sz="1700" dirty="0">
              <a:latin typeface="+mn-ea"/>
            </a:endParaRPr>
          </a:p>
          <a:p>
            <a:pPr marL="0" indent="0">
              <a:lnSpc>
                <a:spcPct val="110000"/>
              </a:lnSpc>
              <a:spcBef>
                <a:spcPts val="0"/>
              </a:spcBef>
              <a:spcAft>
                <a:spcPts val="0"/>
              </a:spcAft>
              <a:buNone/>
            </a:pPr>
            <a:r>
              <a:rPr lang="ja-JP" altLang="en-US" sz="1700" dirty="0">
                <a:latin typeface="+mn-ea"/>
              </a:rPr>
              <a:t>④公益社団法人全国有料老人ホーム協会、一般社団法人全国介護付きホーム協会　</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及び一般社団法人高齢者住宅協会の３団体で構成する</a:t>
            </a:r>
            <a:r>
              <a:rPr lang="ja-JP" altLang="en-US" sz="1700" u="sng" dirty="0">
                <a:latin typeface="+mn-ea"/>
              </a:rPr>
              <a:t>高齢者住まい事業者団体</a:t>
            </a:r>
            <a:endParaRPr lang="en-US" altLang="ja-JP" sz="1700" u="sng" dirty="0">
              <a:latin typeface="+mn-ea"/>
            </a:endParaRPr>
          </a:p>
          <a:p>
            <a:pPr marL="0" indent="0">
              <a:lnSpc>
                <a:spcPct val="110000"/>
              </a:lnSpc>
              <a:spcBef>
                <a:spcPts val="0"/>
              </a:spcBef>
              <a:spcAft>
                <a:spcPts val="0"/>
              </a:spcAft>
              <a:buNone/>
            </a:pPr>
            <a:r>
              <a:rPr lang="ja-JP" altLang="en-US" sz="1700" dirty="0">
                <a:latin typeface="+mn-ea"/>
              </a:rPr>
              <a:t>　</a:t>
            </a:r>
            <a:r>
              <a:rPr lang="ja-JP" altLang="en-US" sz="1700" u="sng" dirty="0">
                <a:latin typeface="+mn-ea"/>
              </a:rPr>
              <a:t>連合会が運営する</a:t>
            </a:r>
            <a:r>
              <a:rPr lang="ja-JP" altLang="en-US" sz="1700" b="1" u="sng" dirty="0">
                <a:latin typeface="+mn-ea"/>
              </a:rPr>
              <a:t>「高齢者向け住まい紹介事業者届出公表制度」に届出を行い、</a:t>
            </a:r>
            <a:endParaRPr lang="en-US" altLang="ja-JP" sz="1700" b="1" u="sng" dirty="0">
              <a:latin typeface="+mn-ea"/>
            </a:endParaRPr>
          </a:p>
          <a:p>
            <a:pPr marL="0" indent="0">
              <a:lnSpc>
                <a:spcPct val="110000"/>
              </a:lnSpc>
              <a:spcBef>
                <a:spcPts val="0"/>
              </a:spcBef>
              <a:spcAft>
                <a:spcPts val="0"/>
              </a:spcAft>
              <a:buNone/>
            </a:pPr>
            <a:r>
              <a:rPr lang="ja-JP" altLang="en-US" sz="1700" b="1" dirty="0">
                <a:latin typeface="+mn-ea"/>
              </a:rPr>
              <a:t>　</a:t>
            </a:r>
            <a:r>
              <a:rPr lang="ja-JP" altLang="en-US" sz="1700" b="1" u="sng" dirty="0">
                <a:latin typeface="+mn-ea"/>
              </a:rPr>
              <a:t>行動指針を遵守している事業者を選定する</a:t>
            </a:r>
            <a:r>
              <a:rPr lang="ja-JP" altLang="en-US" sz="1700" dirty="0">
                <a:latin typeface="+mn-ea"/>
              </a:rPr>
              <a:t>ことが望ましいこと。</a:t>
            </a:r>
            <a:endParaRPr lang="en-US" altLang="ja-JP" sz="1700" dirty="0">
              <a:latin typeface="+mn-ea"/>
            </a:endParaRPr>
          </a:p>
          <a:p>
            <a:pPr marL="0" indent="0">
              <a:lnSpc>
                <a:spcPct val="110000"/>
              </a:lnSpc>
              <a:spcBef>
                <a:spcPts val="0"/>
              </a:spcBef>
              <a:spcAft>
                <a:spcPts val="0"/>
              </a:spcAft>
              <a:buNone/>
            </a:pPr>
            <a:endParaRPr lang="en-US" altLang="ja-JP" sz="1700" dirty="0">
              <a:latin typeface="+mn-ea"/>
            </a:endParaRPr>
          </a:p>
        </p:txBody>
      </p:sp>
      <p:sp>
        <p:nvSpPr>
          <p:cNvPr id="9" name="ホームベース 8"/>
          <p:cNvSpPr/>
          <p:nvPr/>
        </p:nvSpPr>
        <p:spPr>
          <a:xfrm flipH="1">
            <a:off x="1410337" y="692696"/>
            <a:ext cx="7286992"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b="1" dirty="0"/>
              <a:t>  </a:t>
            </a:r>
            <a:r>
              <a:rPr kumimoji="1" lang="ja-JP" altLang="en-US" sz="2000" b="1" dirty="0"/>
              <a:t>情報提供等事業者との委託契約の留意点</a:t>
            </a:r>
            <a:endParaRPr kumimoji="1" lang="ja-JP" altLang="en-US" sz="1100" b="1" dirty="0">
              <a:solidFill>
                <a:schemeClr val="bg1"/>
              </a:solidFill>
            </a:endParaRPr>
          </a:p>
        </p:txBody>
      </p:sp>
      <p:sp>
        <p:nvSpPr>
          <p:cNvPr id="2" name="Rectangle 1">
            <a:extLst>
              <a:ext uri="{FF2B5EF4-FFF2-40B4-BE49-F238E27FC236}">
                <a16:creationId xmlns:a16="http://schemas.microsoft.com/office/drawing/2014/main" id="{1775C7D0-A286-B2DA-C691-4EB06BBF8881}"/>
              </a:ext>
            </a:extLst>
          </p:cNvPr>
          <p:cNvSpPr>
            <a:spLocks noGrp="1"/>
          </p:cNvSpPr>
          <p:nvPr>
            <p:ph type="title"/>
          </p:nvPr>
        </p:nvSpPr>
        <p:spPr>
          <a:xfrm>
            <a:off x="179512" y="190491"/>
            <a:ext cx="8928992" cy="779854"/>
          </a:xfrm>
        </p:spPr>
        <p:txBody>
          <a:bodyPr>
            <a:normAutofit fontScale="90000"/>
          </a:bodyPr>
          <a:lstStyle/>
          <a:p>
            <a:r>
              <a:rPr lang="ja-JP" altLang="en-US" sz="2400" b="1" dirty="0">
                <a:solidFill>
                  <a:schemeClr val="tx1"/>
                </a:solidFill>
              </a:rPr>
              <a:t>５　</a:t>
            </a:r>
            <a:r>
              <a:rPr lang="ja-JP" altLang="en-US" sz="2400" b="1" dirty="0">
                <a:latin typeface="+mn-ea"/>
              </a:rPr>
              <a:t>入居希望者に関する情報提供を行う事業者と委託契約する場合</a:t>
            </a:r>
            <a:endParaRPr kumimoji="1" lang="ja-JP" sz="2400" b="1" dirty="0">
              <a:solidFill>
                <a:schemeClr val="bg1"/>
              </a:solidFill>
            </a:endParaRPr>
          </a:p>
        </p:txBody>
      </p:sp>
    </p:spTree>
    <p:extLst>
      <p:ext uri="{BB962C8B-B14F-4D97-AF65-F5344CB8AC3E}">
        <p14:creationId xmlns:p14="http://schemas.microsoft.com/office/powerpoint/2010/main" val="142429503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270AF953-6463-45AF-8A08-7055940DB194}"/>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4490" y="4035343"/>
            <a:ext cx="1621286" cy="2161715"/>
          </a:xfrm>
          <a:prstGeom prst="rect">
            <a:avLst/>
          </a:prstGeom>
          <a:noFill/>
        </p:spPr>
      </p:pic>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23</a:t>
            </a:fld>
            <a:endParaRPr kumimoji="1" lang="ja-JP" altLang="en-US" dirty="0"/>
          </a:p>
        </p:txBody>
      </p:sp>
      <p:sp>
        <p:nvSpPr>
          <p:cNvPr id="4" name="正方形/長方形 3"/>
          <p:cNvSpPr/>
          <p:nvPr/>
        </p:nvSpPr>
        <p:spPr>
          <a:xfrm>
            <a:off x="1187624" y="1844824"/>
            <a:ext cx="6840760" cy="2523768"/>
          </a:xfrm>
          <a:prstGeom prst="rect">
            <a:avLst/>
          </a:prstGeom>
        </p:spPr>
        <p:txBody>
          <a:bodyPr wrap="square">
            <a:spAutoFit/>
          </a:bodyPr>
          <a:lstStyle/>
          <a:p>
            <a:r>
              <a:rPr lang="ja-JP" altLang="en-US" sz="4000" dirty="0"/>
              <a:t>有料老人ホーム等事業者の</a:t>
            </a:r>
            <a:endParaRPr lang="en-US" altLang="ja-JP" sz="4000" dirty="0"/>
          </a:p>
          <a:p>
            <a:r>
              <a:rPr lang="ja-JP" altLang="en-US" sz="4000" dirty="0"/>
              <a:t>主な指導事項</a:t>
            </a:r>
            <a:endParaRPr lang="en-US" altLang="ja-JP" sz="4000" dirty="0"/>
          </a:p>
          <a:p>
            <a:pPr>
              <a:spcBef>
                <a:spcPts val="600"/>
              </a:spcBef>
            </a:pPr>
            <a:r>
              <a:rPr lang="en-US" altLang="ja-JP" sz="1400" dirty="0">
                <a:solidFill>
                  <a:schemeClr val="accent6">
                    <a:lumMod val="50000"/>
                  </a:schemeClr>
                </a:solidFill>
                <a:latin typeface="+mn-ea"/>
              </a:rPr>
              <a:t>※ </a:t>
            </a:r>
            <a:r>
              <a:rPr lang="ja-JP" altLang="en-US" sz="1400" b="1" dirty="0">
                <a:solidFill>
                  <a:schemeClr val="accent6">
                    <a:lumMod val="50000"/>
                  </a:schemeClr>
                </a:solidFill>
                <a:latin typeface="+mn-ea"/>
              </a:rPr>
              <a:t>有料老人ホーム等</a:t>
            </a:r>
            <a:endParaRPr lang="en-US" altLang="ja-JP" sz="1400" b="1" dirty="0">
              <a:solidFill>
                <a:schemeClr val="accent6">
                  <a:lumMod val="50000"/>
                </a:schemeClr>
              </a:solidFill>
              <a:latin typeface="+mn-ea"/>
            </a:endParaRPr>
          </a:p>
          <a:p>
            <a:pPr>
              <a:spcBef>
                <a:spcPts val="0"/>
              </a:spcBef>
              <a:spcAft>
                <a:spcPts val="600"/>
              </a:spcAft>
            </a:pPr>
            <a:r>
              <a:rPr lang="ja-JP" altLang="en-US" sz="1400" dirty="0">
                <a:solidFill>
                  <a:schemeClr val="accent6">
                    <a:lumMod val="50000"/>
                  </a:schemeClr>
                </a:solidFill>
                <a:latin typeface="+mn-ea"/>
              </a:rPr>
              <a:t>    有料老人ホーム、有料老人ホームに該当するサービス付き高齢者向け住宅</a:t>
            </a:r>
            <a:endParaRPr lang="en-US" altLang="ja-JP" sz="1400" dirty="0">
              <a:solidFill>
                <a:schemeClr val="accent6">
                  <a:lumMod val="50000"/>
                </a:schemeClr>
              </a:solidFill>
              <a:latin typeface="+mn-ea"/>
            </a:endParaRPr>
          </a:p>
          <a:p>
            <a:endParaRPr lang="en-US" altLang="ja-JP" sz="4000" u="sng" dirty="0">
              <a:solidFill>
                <a:srgbClr val="CC0000"/>
              </a:solidFill>
              <a:latin typeface="+mn-ea"/>
            </a:endParaRPr>
          </a:p>
        </p:txBody>
      </p:sp>
      <p:pic>
        <p:nvPicPr>
          <p:cNvPr id="2" name="S2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58950" y="2846388"/>
            <a:ext cx="487362" cy="487362"/>
          </a:xfrm>
          <a:prstGeom prst="rect">
            <a:avLst/>
          </a:prstGeom>
        </p:spPr>
      </p:pic>
    </p:spTree>
    <p:extLst>
      <p:ext uri="{BB962C8B-B14F-4D97-AF65-F5344CB8AC3E}">
        <p14:creationId xmlns:p14="http://schemas.microsoft.com/office/powerpoint/2010/main" val="4077945672"/>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4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24</a:t>
            </a:fld>
            <a:endParaRPr kumimoji="1" lang="ja-JP" altLang="en-US" dirty="0"/>
          </a:p>
        </p:txBody>
      </p:sp>
      <p:sp>
        <p:nvSpPr>
          <p:cNvPr id="6" name="Rectangle 2"/>
          <p:cNvSpPr txBox="1">
            <a:spLocks/>
          </p:cNvSpPr>
          <p:nvPr/>
        </p:nvSpPr>
        <p:spPr>
          <a:xfrm>
            <a:off x="664687" y="3789040"/>
            <a:ext cx="8001000" cy="2808312"/>
          </a:xfrm>
          <a:prstGeom prst="rect">
            <a:avLst/>
          </a:prstGeom>
          <a:solidFill>
            <a:srgbClr val="FFFF99"/>
          </a:solidFill>
          <a:ln w="12700">
            <a:solidFill>
              <a:srgbClr val="F07F09"/>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10000"/>
              </a:lnSpc>
              <a:spcBef>
                <a:spcPts val="0"/>
              </a:spcBef>
              <a:spcAft>
                <a:spcPts val="0"/>
              </a:spcAft>
              <a:buFont typeface="Arial"/>
              <a:buNone/>
            </a:pPr>
            <a:r>
              <a:rPr lang="ja-JP" altLang="en-US" sz="1700" dirty="0">
                <a:latin typeface="+mn-ea"/>
              </a:rPr>
              <a:t>● 有料老人ホーム等の事業と、介護保険サービスの事業は、それぞれ別の事業</a:t>
            </a:r>
            <a:endParaRPr lang="en-US" altLang="ja-JP" sz="1700" dirty="0">
              <a:latin typeface="+mn-ea"/>
            </a:endParaRPr>
          </a:p>
          <a:p>
            <a:pPr marL="0" indent="0">
              <a:lnSpc>
                <a:spcPct val="110000"/>
              </a:lnSpc>
              <a:spcBef>
                <a:spcPts val="0"/>
              </a:spcBef>
              <a:spcAft>
                <a:spcPts val="0"/>
              </a:spcAft>
              <a:buFont typeface="Arial"/>
              <a:buNone/>
            </a:pPr>
            <a:r>
              <a:rPr lang="ja-JP" altLang="en-US" sz="1700" dirty="0">
                <a:latin typeface="+mn-ea"/>
              </a:rPr>
              <a:t>　 であるため、勤務時間・勤務内容等を明確に切り分けること。</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事業ごとの区画を明確にすること。（指定を受けた区画以外での事務を行う</a:t>
            </a:r>
            <a:endParaRPr lang="en-US" altLang="ja-JP" sz="1700" dirty="0">
              <a:latin typeface="+mn-ea"/>
            </a:endParaRPr>
          </a:p>
          <a:p>
            <a:pPr marL="0" indent="0">
              <a:lnSpc>
                <a:spcPct val="110000"/>
              </a:lnSpc>
              <a:spcBef>
                <a:spcPts val="0"/>
              </a:spcBef>
              <a:spcAft>
                <a:spcPts val="0"/>
              </a:spcAft>
              <a:buNone/>
            </a:pPr>
            <a:r>
              <a:rPr lang="en-US" altLang="ja-JP" sz="1700" dirty="0">
                <a:latin typeface="+mn-ea"/>
              </a:rPr>
              <a:t>    </a:t>
            </a:r>
            <a:r>
              <a:rPr lang="ja-JP" altLang="en-US" sz="1700" dirty="0">
                <a:latin typeface="+mn-ea"/>
              </a:rPr>
              <a:t>ことは、介護保険法の指定基準違反として、行政処分を行う場合がありま </a:t>
            </a:r>
            <a:endParaRPr lang="en-US" altLang="ja-JP" sz="1700" dirty="0">
              <a:latin typeface="+mn-ea"/>
            </a:endParaRPr>
          </a:p>
          <a:p>
            <a:pPr marL="0" indent="0">
              <a:lnSpc>
                <a:spcPct val="110000"/>
              </a:lnSpc>
              <a:spcBef>
                <a:spcPts val="0"/>
              </a:spcBef>
              <a:spcAft>
                <a:spcPts val="0"/>
              </a:spcAft>
              <a:buNone/>
            </a:pPr>
            <a:r>
              <a:rPr lang="en-US" altLang="ja-JP" sz="1700" dirty="0">
                <a:latin typeface="+mn-ea"/>
              </a:rPr>
              <a:t>    </a:t>
            </a:r>
            <a:r>
              <a:rPr lang="ja-JP" altLang="en-US" sz="1700" dirty="0">
                <a:latin typeface="+mn-ea"/>
              </a:rPr>
              <a:t>す。</a:t>
            </a:r>
            <a:r>
              <a:rPr lang="en-US" altLang="ja-JP" sz="1700" dirty="0">
                <a:latin typeface="+mn-ea"/>
              </a:rPr>
              <a:t>)</a:t>
            </a:r>
          </a:p>
          <a:p>
            <a:pPr marL="0" indent="0">
              <a:lnSpc>
                <a:spcPct val="110000"/>
              </a:lnSpc>
              <a:spcBef>
                <a:spcPts val="0"/>
              </a:spcBef>
              <a:spcAft>
                <a:spcPts val="0"/>
              </a:spcAft>
              <a:buNone/>
            </a:pPr>
            <a:r>
              <a:rPr lang="ja-JP" altLang="en-US" sz="1700" dirty="0">
                <a:latin typeface="+mn-ea"/>
              </a:rPr>
              <a:t>●入居者の実態に即し、夜間の介護及び緊急時に対応できる職員体制とし、昼</a:t>
            </a:r>
            <a:endParaRPr lang="en-US" altLang="ja-JP" sz="1700" dirty="0">
              <a:latin typeface="+mn-ea"/>
            </a:endParaRPr>
          </a:p>
          <a:p>
            <a:pPr marL="0" indent="0">
              <a:lnSpc>
                <a:spcPct val="110000"/>
              </a:lnSpc>
              <a:spcBef>
                <a:spcPts val="0"/>
              </a:spcBef>
              <a:spcAft>
                <a:spcPts val="0"/>
              </a:spcAft>
              <a:buNone/>
            </a:pPr>
            <a:r>
              <a:rPr lang="en-US" altLang="ja-JP" sz="1700" dirty="0">
                <a:latin typeface="+mn-ea"/>
              </a:rPr>
              <a:t>    </a:t>
            </a:r>
            <a:r>
              <a:rPr lang="ja-JP" altLang="en-US" sz="1700" dirty="0">
                <a:latin typeface="+mn-ea"/>
              </a:rPr>
              <a:t>夜を問わず、１名以上の職員（有料老人ホーム等職員）が常勤していること。</a:t>
            </a:r>
          </a:p>
          <a:p>
            <a:pPr marL="0" indent="0">
              <a:lnSpc>
                <a:spcPct val="110000"/>
              </a:lnSpc>
              <a:spcBef>
                <a:spcPts val="0"/>
              </a:spcBef>
              <a:spcAft>
                <a:spcPts val="0"/>
              </a:spcAft>
              <a:buNone/>
            </a:pPr>
            <a:r>
              <a:rPr lang="ja-JP" altLang="en-US" sz="1700" dirty="0">
                <a:latin typeface="+mn-ea"/>
              </a:rPr>
              <a:t>    </a:t>
            </a:r>
            <a:r>
              <a:rPr lang="ja-JP" altLang="en-US" sz="1700" b="1" dirty="0">
                <a:solidFill>
                  <a:srgbClr val="FF0000"/>
                </a:solidFill>
                <a:latin typeface="+mn-ea"/>
              </a:rPr>
              <a:t>➡ </a:t>
            </a:r>
            <a:r>
              <a:rPr lang="ja-JP" altLang="en-US" sz="1700" b="1" u="sng" dirty="0">
                <a:solidFill>
                  <a:srgbClr val="FF0000"/>
                </a:solidFill>
                <a:latin typeface="+mn-ea"/>
              </a:rPr>
              <a:t>訪問介護事業所の職員</a:t>
            </a:r>
            <a:r>
              <a:rPr lang="en-US" altLang="ja-JP" sz="1700" b="1" u="sng" dirty="0">
                <a:solidFill>
                  <a:srgbClr val="FF0000"/>
                </a:solidFill>
                <a:latin typeface="+mn-ea"/>
              </a:rPr>
              <a:t>1</a:t>
            </a:r>
            <a:r>
              <a:rPr lang="ja-JP" altLang="en-US" sz="1700" b="1" u="sng" dirty="0">
                <a:solidFill>
                  <a:srgbClr val="FF0000"/>
                </a:solidFill>
                <a:latin typeface="+mn-ea"/>
              </a:rPr>
              <a:t>名の配置で足りると誤認しているケースが見受け</a:t>
            </a:r>
            <a:endParaRPr lang="en-US" altLang="ja-JP" sz="1700" b="1" u="sng" dirty="0">
              <a:solidFill>
                <a:srgbClr val="FF0000"/>
              </a:solidFill>
              <a:latin typeface="+mn-ea"/>
            </a:endParaRPr>
          </a:p>
          <a:p>
            <a:pPr marL="0" indent="0">
              <a:lnSpc>
                <a:spcPct val="110000"/>
              </a:lnSpc>
              <a:spcBef>
                <a:spcPts val="0"/>
              </a:spcBef>
              <a:spcAft>
                <a:spcPts val="0"/>
              </a:spcAft>
              <a:buNone/>
            </a:pPr>
            <a:r>
              <a:rPr lang="en-US" altLang="ja-JP" sz="1700" b="1" dirty="0">
                <a:solidFill>
                  <a:srgbClr val="FF0000"/>
                </a:solidFill>
                <a:latin typeface="+mn-ea"/>
              </a:rPr>
              <a:t>        </a:t>
            </a:r>
            <a:r>
              <a:rPr lang="ja-JP" altLang="en-US" sz="1700" b="1" u="sng" dirty="0">
                <a:solidFill>
                  <a:srgbClr val="FF0000"/>
                </a:solidFill>
                <a:latin typeface="+mn-ea"/>
              </a:rPr>
              <a:t>られます。有料老人ホーム等の職員として</a:t>
            </a:r>
            <a:r>
              <a:rPr lang="en-US" altLang="ja-JP" sz="1700" b="1" u="sng" dirty="0">
                <a:solidFill>
                  <a:srgbClr val="FF0000"/>
                </a:solidFill>
                <a:latin typeface="+mn-ea"/>
              </a:rPr>
              <a:t>1</a:t>
            </a:r>
            <a:r>
              <a:rPr lang="ja-JP" altLang="en-US" sz="1700" b="1" u="sng" dirty="0">
                <a:solidFill>
                  <a:srgbClr val="FF0000"/>
                </a:solidFill>
                <a:latin typeface="+mn-ea"/>
              </a:rPr>
              <a:t>名以上の配置が必要です。</a:t>
            </a:r>
            <a:endParaRPr lang="en-US" altLang="ja-JP" sz="1700" b="1" u="sng" dirty="0">
              <a:solidFill>
                <a:srgbClr val="FF0000"/>
              </a:solidFill>
              <a:latin typeface="+mn-ea"/>
            </a:endParaRPr>
          </a:p>
        </p:txBody>
      </p:sp>
      <p:sp>
        <p:nvSpPr>
          <p:cNvPr id="7" name="下矢印 6"/>
          <p:cNvSpPr/>
          <p:nvPr/>
        </p:nvSpPr>
        <p:spPr>
          <a:xfrm>
            <a:off x="3851920" y="3356992"/>
            <a:ext cx="1584176" cy="288032"/>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ホームベース 8"/>
          <p:cNvSpPr/>
          <p:nvPr/>
        </p:nvSpPr>
        <p:spPr>
          <a:xfrm flipH="1">
            <a:off x="1410337" y="692696"/>
            <a:ext cx="7286992"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b="1" dirty="0"/>
              <a:t>  </a:t>
            </a:r>
            <a:r>
              <a:rPr kumimoji="1" lang="ja-JP" altLang="en-US" sz="2000" b="1" dirty="0"/>
              <a:t>① 人員に関する基準</a:t>
            </a:r>
            <a:r>
              <a:rPr kumimoji="1" lang="en-US" altLang="ja-JP" sz="1400" b="1" dirty="0"/>
              <a:t>【 </a:t>
            </a:r>
            <a:r>
              <a:rPr kumimoji="1" lang="ja-JP" altLang="en-US" sz="1400" b="1" dirty="0"/>
              <a:t>吹田市有料老人ホーム設置運営指導指針</a:t>
            </a:r>
            <a:r>
              <a:rPr kumimoji="1" lang="en-US" altLang="ja-JP" sz="1400" b="1" dirty="0"/>
              <a:t>9-(1) 】</a:t>
            </a:r>
            <a:endParaRPr kumimoji="1" lang="ja-JP" altLang="en-US" sz="1100" b="1" dirty="0">
              <a:solidFill>
                <a:schemeClr val="bg1"/>
              </a:solidFill>
            </a:endParaRPr>
          </a:p>
        </p:txBody>
      </p:sp>
      <p:sp>
        <p:nvSpPr>
          <p:cNvPr id="10" name="Rectangle 2"/>
          <p:cNvSpPr txBox="1">
            <a:spLocks/>
          </p:cNvSpPr>
          <p:nvPr/>
        </p:nvSpPr>
        <p:spPr>
          <a:xfrm>
            <a:off x="678684" y="1412776"/>
            <a:ext cx="7987003" cy="1828364"/>
          </a:xfrm>
          <a:prstGeom prst="rect">
            <a:avLst/>
          </a:prstGeom>
          <a:solidFill>
            <a:schemeClr val="accent1">
              <a:lumMod val="20000"/>
              <a:lumOff val="80000"/>
              <a:alpha val="25000"/>
            </a:schemeClr>
          </a:solidFill>
          <a:ln w="12700">
            <a:solidFill>
              <a:schemeClr val="accent1"/>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lvl="0" indent="0">
              <a:spcBef>
                <a:spcPts val="0"/>
              </a:spcBef>
              <a:spcAft>
                <a:spcPts val="0"/>
              </a:spcAft>
              <a:buNone/>
            </a:pPr>
            <a:r>
              <a:rPr lang="ja-JP" altLang="en-US" sz="1700" dirty="0">
                <a:solidFill>
                  <a:prstClr val="black"/>
                </a:solidFill>
                <a:latin typeface="メイリオ" panose="020B0604030504040204" pitchFamily="50" charset="-128"/>
              </a:rPr>
              <a:t>● 有料老人ホーム等の職員が訪問介護事業者等の業務にも従事しているが、</a:t>
            </a:r>
          </a:p>
          <a:p>
            <a:pPr marL="0" lvl="0" indent="0">
              <a:spcBef>
                <a:spcPts val="0"/>
              </a:spcBef>
              <a:spcAft>
                <a:spcPts val="0"/>
              </a:spcAft>
              <a:buNone/>
            </a:pPr>
            <a:r>
              <a:rPr lang="ja-JP" altLang="en-US" sz="1700" dirty="0">
                <a:solidFill>
                  <a:prstClr val="black"/>
                </a:solidFill>
                <a:latin typeface="メイリオ" panose="020B0604030504040204" pitchFamily="50" charset="-128"/>
              </a:rPr>
              <a:t>　 日中、夜間含めて勤務表（シフト表）で勤務</a:t>
            </a:r>
            <a:r>
              <a:rPr lang="ja-JP" altLang="en-US" sz="1700">
                <a:solidFill>
                  <a:prstClr val="black"/>
                </a:solidFill>
                <a:latin typeface="メイリオ" panose="020B0604030504040204" pitchFamily="50" charset="-128"/>
              </a:rPr>
              <a:t>時間・勤務内容</a:t>
            </a:r>
            <a:r>
              <a:rPr lang="ja-JP" altLang="en-US" sz="1700" dirty="0">
                <a:solidFill>
                  <a:prstClr val="black"/>
                </a:solidFill>
                <a:latin typeface="メイリオ" panose="020B0604030504040204" pitchFamily="50" charset="-128"/>
              </a:rPr>
              <a:t>が整理され</a:t>
            </a:r>
          </a:p>
          <a:p>
            <a:pPr marL="0" lvl="0" indent="0">
              <a:spcBef>
                <a:spcPts val="0"/>
              </a:spcBef>
              <a:buNone/>
            </a:pPr>
            <a:r>
              <a:rPr lang="ja-JP" altLang="en-US" sz="1700" dirty="0">
                <a:solidFill>
                  <a:prstClr val="black"/>
                </a:solidFill>
                <a:latin typeface="メイリオ" panose="020B0604030504040204" pitchFamily="50" charset="-128"/>
              </a:rPr>
              <a:t>    ていない。 </a:t>
            </a:r>
          </a:p>
          <a:p>
            <a:pPr marL="0" lvl="0" indent="0">
              <a:spcBef>
                <a:spcPts val="0"/>
              </a:spcBef>
              <a:spcAft>
                <a:spcPts val="0"/>
              </a:spcAft>
              <a:buNone/>
            </a:pPr>
            <a:r>
              <a:rPr lang="ja-JP" altLang="en-US" sz="1700" dirty="0">
                <a:solidFill>
                  <a:prstClr val="black"/>
                </a:solidFill>
                <a:latin typeface="メイリオ" panose="020B0604030504040204" pitchFamily="50" charset="-128"/>
              </a:rPr>
              <a:t>● 別の場所で指定を受けている訪問介護事業所の事務所機能が有料老人ホーム</a:t>
            </a:r>
            <a:endParaRPr lang="en-US" altLang="ja-JP" sz="1700" dirty="0">
              <a:solidFill>
                <a:prstClr val="black"/>
              </a:solidFill>
              <a:latin typeface="メイリオ" panose="020B0604030504040204" pitchFamily="50" charset="-128"/>
            </a:endParaRPr>
          </a:p>
          <a:p>
            <a:pPr marL="0" lvl="0" indent="0">
              <a:spcBef>
                <a:spcPts val="0"/>
              </a:spcBef>
              <a:spcAft>
                <a:spcPts val="0"/>
              </a:spcAft>
              <a:buNone/>
            </a:pPr>
            <a:r>
              <a:rPr lang="ja-JP" altLang="en-US" sz="1700" dirty="0">
                <a:solidFill>
                  <a:prstClr val="black"/>
                </a:solidFill>
                <a:latin typeface="メイリオ" panose="020B0604030504040204" pitchFamily="50" charset="-128"/>
              </a:rPr>
              <a:t>　 等内で稼動している。</a:t>
            </a:r>
          </a:p>
          <a:p>
            <a:pPr marL="0" lvl="0" indent="0">
              <a:spcBef>
                <a:spcPts val="0"/>
              </a:spcBef>
              <a:spcAft>
                <a:spcPts val="0"/>
              </a:spcAft>
              <a:buNone/>
            </a:pPr>
            <a:r>
              <a:rPr lang="ja-JP" altLang="en-US" sz="1700" dirty="0">
                <a:solidFill>
                  <a:prstClr val="black"/>
                </a:solidFill>
                <a:latin typeface="メイリオ" panose="020B0604030504040204" pitchFamily="50" charset="-128"/>
              </a:rPr>
              <a:t>● 有料老人ホーム等の職員が、１名以上配置されていない。</a:t>
            </a:r>
          </a:p>
        </p:txBody>
      </p:sp>
      <p:pic>
        <p:nvPicPr>
          <p:cNvPr id="2" name="S2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08125" y="3074988"/>
            <a:ext cx="487362" cy="487362"/>
          </a:xfrm>
          <a:prstGeom prst="rect">
            <a:avLst/>
          </a:prstGeom>
        </p:spPr>
      </p:pic>
    </p:spTree>
    <p:extLst>
      <p:ext uri="{BB962C8B-B14F-4D97-AF65-F5344CB8AC3E}">
        <p14:creationId xmlns:p14="http://schemas.microsoft.com/office/powerpoint/2010/main" val="454968991"/>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051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25</a:t>
            </a:fld>
            <a:endParaRPr kumimoji="1" lang="ja-JP" altLang="en-US" dirty="0"/>
          </a:p>
        </p:txBody>
      </p:sp>
      <p:sp>
        <p:nvSpPr>
          <p:cNvPr id="5" name="ホームベース 4"/>
          <p:cNvSpPr/>
          <p:nvPr/>
        </p:nvSpPr>
        <p:spPr>
          <a:xfrm flipH="1">
            <a:off x="1410337" y="692696"/>
            <a:ext cx="7286992" cy="576064"/>
          </a:xfrm>
          <a:prstGeom prst="homePlate">
            <a:avLst/>
          </a:prstGeom>
          <a:solidFill>
            <a:schemeClr val="accent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kumimoji="1" lang="ja-JP" altLang="en-US" sz="2000" b="1" dirty="0">
                <a:solidFill>
                  <a:prstClr val="white"/>
                </a:solidFill>
              </a:rPr>
              <a:t>  ① 人員に関する基準</a:t>
            </a:r>
            <a:r>
              <a:rPr kumimoji="1" lang="en-US" altLang="ja-JP" sz="1400" b="1" dirty="0">
                <a:solidFill>
                  <a:prstClr val="white"/>
                </a:solidFill>
              </a:rPr>
              <a:t>【 </a:t>
            </a:r>
            <a:r>
              <a:rPr kumimoji="1" lang="ja-JP" altLang="en-US" sz="1400" b="1" dirty="0">
                <a:solidFill>
                  <a:prstClr val="white"/>
                </a:solidFill>
              </a:rPr>
              <a:t>吹田市有料老人ホーム設置運営指導指針</a:t>
            </a:r>
            <a:r>
              <a:rPr kumimoji="1" lang="en-US" altLang="ja-JP" sz="1400" b="1" dirty="0">
                <a:solidFill>
                  <a:prstClr val="white"/>
                </a:solidFill>
              </a:rPr>
              <a:t>9-(1) 】</a:t>
            </a:r>
            <a:endParaRPr kumimoji="1" lang="ja-JP" altLang="en-US" sz="1100" b="1" dirty="0">
              <a:solidFill>
                <a:prstClr val="white"/>
              </a:solidFill>
            </a:endParaRPr>
          </a:p>
        </p:txBody>
      </p:sp>
      <p:sp>
        <p:nvSpPr>
          <p:cNvPr id="8" name="下矢印 7"/>
          <p:cNvSpPr/>
          <p:nvPr/>
        </p:nvSpPr>
        <p:spPr>
          <a:xfrm>
            <a:off x="3851920" y="3379148"/>
            <a:ext cx="1584176" cy="288032"/>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Rectangle 2"/>
          <p:cNvSpPr txBox="1">
            <a:spLocks/>
          </p:cNvSpPr>
          <p:nvPr/>
        </p:nvSpPr>
        <p:spPr>
          <a:xfrm>
            <a:off x="664687" y="3933056"/>
            <a:ext cx="8001000" cy="2520280"/>
          </a:xfrm>
          <a:prstGeom prst="rect">
            <a:avLst/>
          </a:prstGeom>
          <a:solidFill>
            <a:srgbClr val="FFFF99"/>
          </a:solidFill>
          <a:ln w="12700">
            <a:solidFill>
              <a:srgbClr val="F07F09"/>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10000"/>
              </a:lnSpc>
              <a:spcBef>
                <a:spcPts val="0"/>
              </a:spcBef>
              <a:spcAft>
                <a:spcPts val="0"/>
              </a:spcAft>
              <a:buNone/>
            </a:pPr>
            <a:r>
              <a:rPr lang="ja-JP" altLang="en-US" sz="1700" dirty="0">
                <a:latin typeface="+mn-ea"/>
              </a:rPr>
              <a:t>● 有料老人ホーム等の管理者として、職員の管理、業務の実施状況の把握その</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他の管理を一元的に行う立場にある者を配置すること。</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そのため、緊急時に速やかに現場に駆け付けられないなど管理業務に支障が</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ないと認められる範囲を越えた事業所の管理者との兼務は認められない。</a:t>
            </a:r>
          </a:p>
          <a:p>
            <a:pPr marL="0" indent="0">
              <a:lnSpc>
                <a:spcPct val="110000"/>
              </a:lnSpc>
              <a:spcBef>
                <a:spcPts val="0"/>
              </a:spcBef>
              <a:spcAft>
                <a:spcPts val="0"/>
              </a:spcAft>
              <a:buNone/>
            </a:pP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管理者その他の介護サービスの責任者の地位にある者は、老人の介護につい</a:t>
            </a:r>
            <a:endParaRPr lang="en-US" altLang="ja-JP" sz="1700" dirty="0">
              <a:latin typeface="+mn-ea"/>
            </a:endParaRPr>
          </a:p>
          <a:p>
            <a:pPr marL="0" indent="0">
              <a:lnSpc>
                <a:spcPct val="110000"/>
              </a:lnSpc>
              <a:spcBef>
                <a:spcPts val="0"/>
              </a:spcBef>
              <a:spcAft>
                <a:spcPts val="0"/>
              </a:spcAft>
              <a:buNone/>
            </a:pPr>
            <a:r>
              <a:rPr lang="en-US" altLang="ja-JP" sz="1700" dirty="0">
                <a:latin typeface="+mn-ea"/>
              </a:rPr>
              <a:t>  </a:t>
            </a:r>
            <a:r>
              <a:rPr lang="ja-JP" altLang="en-US" sz="1700" dirty="0">
                <a:latin typeface="+mn-ea"/>
              </a:rPr>
              <a:t>て知識、経験を有する者を配置すること。</a:t>
            </a:r>
            <a:endParaRPr lang="en-US" altLang="ja-JP" sz="1700" dirty="0">
              <a:latin typeface="+mn-ea"/>
            </a:endParaRPr>
          </a:p>
        </p:txBody>
      </p:sp>
      <p:sp>
        <p:nvSpPr>
          <p:cNvPr id="10" name="Rectangle 2"/>
          <p:cNvSpPr txBox="1">
            <a:spLocks/>
          </p:cNvSpPr>
          <p:nvPr/>
        </p:nvSpPr>
        <p:spPr>
          <a:xfrm>
            <a:off x="678684" y="1412776"/>
            <a:ext cx="7987003" cy="1828364"/>
          </a:xfrm>
          <a:prstGeom prst="rect">
            <a:avLst/>
          </a:prstGeom>
          <a:solidFill>
            <a:schemeClr val="accent1">
              <a:lumMod val="20000"/>
              <a:lumOff val="80000"/>
              <a:alpha val="25000"/>
            </a:schemeClr>
          </a:solidFill>
          <a:ln w="12700">
            <a:solidFill>
              <a:schemeClr val="accent1"/>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lvl="0" indent="0">
              <a:spcBef>
                <a:spcPts val="0"/>
              </a:spcBef>
              <a:spcAft>
                <a:spcPts val="0"/>
              </a:spcAft>
              <a:buNone/>
            </a:pPr>
            <a:r>
              <a:rPr lang="ja-JP" altLang="en-US" sz="1700" dirty="0">
                <a:solidFill>
                  <a:prstClr val="black"/>
                </a:solidFill>
                <a:latin typeface="メイリオ" panose="020B0604030504040204" pitchFamily="50" charset="-128"/>
              </a:rPr>
              <a:t>● 有料老人ホーム等の管理者が、施設外で勤務することが常態化しているなど</a:t>
            </a:r>
          </a:p>
          <a:p>
            <a:pPr marL="0" lvl="0" indent="0">
              <a:spcBef>
                <a:spcPts val="0"/>
              </a:spcBef>
              <a:spcAft>
                <a:spcPts val="0"/>
              </a:spcAft>
              <a:buNone/>
            </a:pPr>
            <a:r>
              <a:rPr lang="ja-JP" altLang="en-US" sz="1700" dirty="0">
                <a:solidFill>
                  <a:prstClr val="black"/>
                </a:solidFill>
                <a:latin typeface="メイリオ" panose="020B0604030504040204" pitchFamily="50" charset="-128"/>
              </a:rPr>
              <a:t>　実質的に不在の状態であり、職員の管理、業務の実施状況の把握及びその他の　</a:t>
            </a:r>
          </a:p>
          <a:p>
            <a:pPr marL="0" lvl="0" indent="0">
              <a:spcBef>
                <a:spcPts val="0"/>
              </a:spcBef>
              <a:spcAft>
                <a:spcPts val="0"/>
              </a:spcAft>
              <a:buNone/>
            </a:pPr>
            <a:r>
              <a:rPr lang="ja-JP" altLang="en-US" sz="1700" dirty="0">
                <a:solidFill>
                  <a:prstClr val="black"/>
                </a:solidFill>
                <a:latin typeface="メイリオ" panose="020B0604030504040204" pitchFamily="50" charset="-128"/>
              </a:rPr>
              <a:t>　管理を一元的に行うことができていない。</a:t>
            </a:r>
          </a:p>
          <a:p>
            <a:pPr marL="0" lvl="0" indent="0">
              <a:spcBef>
                <a:spcPts val="0"/>
              </a:spcBef>
              <a:spcAft>
                <a:spcPts val="0"/>
              </a:spcAft>
              <a:buNone/>
            </a:pPr>
            <a:endParaRPr lang="ja-JP" altLang="en-US" sz="1700" dirty="0">
              <a:solidFill>
                <a:prstClr val="black"/>
              </a:solidFill>
              <a:latin typeface="メイリオ" panose="020B0604030504040204" pitchFamily="50" charset="-128"/>
            </a:endParaRPr>
          </a:p>
          <a:p>
            <a:pPr marL="0" lvl="0" indent="0">
              <a:spcBef>
                <a:spcPts val="0"/>
              </a:spcBef>
              <a:spcAft>
                <a:spcPts val="0"/>
              </a:spcAft>
              <a:buNone/>
            </a:pPr>
            <a:r>
              <a:rPr lang="ja-JP" altLang="en-US" sz="1700" dirty="0">
                <a:solidFill>
                  <a:prstClr val="black"/>
                </a:solidFill>
                <a:latin typeface="メイリオ" panose="020B0604030504040204" pitchFamily="50" charset="-128"/>
              </a:rPr>
              <a:t>● 有料老人ホーム等の管理者その他の介護サービスの責任者の地位にある者が、　</a:t>
            </a:r>
          </a:p>
          <a:p>
            <a:pPr marL="0" lvl="0" indent="0">
              <a:spcBef>
                <a:spcPts val="0"/>
              </a:spcBef>
              <a:spcAft>
                <a:spcPts val="0"/>
              </a:spcAft>
              <a:buNone/>
            </a:pPr>
            <a:r>
              <a:rPr lang="ja-JP" altLang="en-US" sz="1700" dirty="0">
                <a:solidFill>
                  <a:prstClr val="black"/>
                </a:solidFill>
                <a:latin typeface="メイリオ" panose="020B0604030504040204" pitchFamily="50" charset="-128"/>
              </a:rPr>
              <a:t>　老人の介護について知識、経験を有していない。</a:t>
            </a:r>
          </a:p>
        </p:txBody>
      </p:sp>
    </p:spTree>
    <p:extLst>
      <p:ext uri="{BB962C8B-B14F-4D97-AF65-F5344CB8AC3E}">
        <p14:creationId xmlns:p14="http://schemas.microsoft.com/office/powerpoint/2010/main" val="347309010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26</a:t>
            </a:fld>
            <a:endParaRPr kumimoji="1" lang="ja-JP" altLang="en-US" dirty="0"/>
          </a:p>
        </p:txBody>
      </p:sp>
      <p:sp>
        <p:nvSpPr>
          <p:cNvPr id="5" name="ホームベース 4"/>
          <p:cNvSpPr/>
          <p:nvPr/>
        </p:nvSpPr>
        <p:spPr>
          <a:xfrm flipH="1">
            <a:off x="1410337" y="692696"/>
            <a:ext cx="7286992" cy="576064"/>
          </a:xfrm>
          <a:prstGeom prst="homePlate">
            <a:avLst/>
          </a:prstGeom>
          <a:solidFill>
            <a:schemeClr val="accent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kumimoji="1" lang="ja-JP" altLang="en-US" sz="2000" b="1" dirty="0"/>
              <a:t>  </a:t>
            </a:r>
            <a:r>
              <a:rPr kumimoji="1" lang="ja-JP" altLang="en-US" sz="2000" b="1" dirty="0">
                <a:solidFill>
                  <a:prstClr val="white"/>
                </a:solidFill>
              </a:rPr>
              <a:t>① 人員に関する基準</a:t>
            </a:r>
            <a:r>
              <a:rPr kumimoji="1" lang="en-US" altLang="ja-JP" sz="1400" b="1" dirty="0">
                <a:solidFill>
                  <a:prstClr val="white"/>
                </a:solidFill>
              </a:rPr>
              <a:t>【 </a:t>
            </a:r>
            <a:r>
              <a:rPr kumimoji="1" lang="ja-JP" altLang="en-US" sz="1400" b="1" dirty="0">
                <a:solidFill>
                  <a:prstClr val="white"/>
                </a:solidFill>
              </a:rPr>
              <a:t>吹田市有料老人ホーム設置運営指導指針</a:t>
            </a:r>
            <a:r>
              <a:rPr kumimoji="1" lang="en-US" altLang="ja-JP" sz="1400" b="1" dirty="0">
                <a:solidFill>
                  <a:prstClr val="white"/>
                </a:solidFill>
              </a:rPr>
              <a:t>9-(2) 】</a:t>
            </a:r>
            <a:endParaRPr kumimoji="1" lang="ja-JP" altLang="en-US" sz="1100" b="1" dirty="0">
              <a:solidFill>
                <a:prstClr val="white"/>
              </a:solidFill>
            </a:endParaRPr>
          </a:p>
        </p:txBody>
      </p:sp>
      <p:sp>
        <p:nvSpPr>
          <p:cNvPr id="8" name="下矢印 7"/>
          <p:cNvSpPr/>
          <p:nvPr/>
        </p:nvSpPr>
        <p:spPr>
          <a:xfrm>
            <a:off x="3851920" y="3545212"/>
            <a:ext cx="1584176" cy="288032"/>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Rectangle 2"/>
          <p:cNvSpPr txBox="1">
            <a:spLocks/>
          </p:cNvSpPr>
          <p:nvPr/>
        </p:nvSpPr>
        <p:spPr>
          <a:xfrm>
            <a:off x="664687" y="4149080"/>
            <a:ext cx="8001000" cy="1728192"/>
          </a:xfrm>
          <a:prstGeom prst="rect">
            <a:avLst/>
          </a:prstGeom>
          <a:solidFill>
            <a:srgbClr val="FFFF99"/>
          </a:solidFill>
          <a:ln w="12700">
            <a:solidFill>
              <a:srgbClr val="F07F09"/>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lnSpc>
                <a:spcPct val="110000"/>
              </a:lnSpc>
              <a:spcBef>
                <a:spcPts val="0"/>
              </a:spcBef>
              <a:spcAft>
                <a:spcPts val="0"/>
              </a:spcAft>
              <a:buNone/>
            </a:pPr>
            <a:r>
              <a:rPr lang="ja-JP" altLang="en-US" sz="1700" dirty="0">
                <a:latin typeface="+mn-ea"/>
              </a:rPr>
              <a:t>● サービスの質の確保・向上のため、全職員を対象とする研修を定期的に実施</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すること。</a:t>
            </a:r>
            <a:endParaRPr lang="en-US" altLang="ja-JP" sz="1700" dirty="0">
              <a:latin typeface="+mn-ea"/>
            </a:endParaRPr>
          </a:p>
          <a:p>
            <a:pPr marL="0" indent="0">
              <a:lnSpc>
                <a:spcPct val="110000"/>
              </a:lnSpc>
              <a:spcBef>
                <a:spcPts val="0"/>
              </a:spcBef>
              <a:spcAft>
                <a:spcPts val="0"/>
              </a:spcAft>
              <a:buNone/>
            </a:pPr>
            <a:endParaRPr lang="en-US" altLang="ja-JP" sz="1700" dirty="0">
              <a:latin typeface="+mn-ea"/>
            </a:endParaRPr>
          </a:p>
          <a:p>
            <a:pPr marL="0" indent="0">
              <a:lnSpc>
                <a:spcPct val="110000"/>
              </a:lnSpc>
              <a:spcBef>
                <a:spcPts val="0"/>
              </a:spcBef>
              <a:spcAft>
                <a:spcPts val="0"/>
              </a:spcAft>
              <a:buNone/>
            </a:pPr>
            <a:r>
              <a:rPr lang="ja-JP" altLang="en-US" sz="1700" dirty="0">
                <a:latin typeface="+mn-ea"/>
              </a:rPr>
              <a:t>●整備したマニュアルの内容を、研修等により全職員によく理解させるとともに、　 </a:t>
            </a:r>
            <a:endParaRPr lang="en-US" altLang="ja-JP" sz="1700" dirty="0">
              <a:latin typeface="+mn-ea"/>
            </a:endParaRPr>
          </a:p>
          <a:p>
            <a:pPr marL="0" indent="0">
              <a:lnSpc>
                <a:spcPct val="110000"/>
              </a:lnSpc>
              <a:spcBef>
                <a:spcPts val="0"/>
              </a:spcBef>
              <a:spcAft>
                <a:spcPts val="0"/>
              </a:spcAft>
              <a:buNone/>
            </a:pPr>
            <a:r>
              <a:rPr lang="ja-JP" altLang="en-US" sz="1700" dirty="0">
                <a:latin typeface="+mn-ea"/>
              </a:rPr>
              <a:t>　緊急時において適切な行動がとれる体制を整えること。</a:t>
            </a:r>
            <a:endParaRPr lang="en-US" altLang="ja-JP" sz="1700" dirty="0">
              <a:latin typeface="+mn-ea"/>
            </a:endParaRPr>
          </a:p>
        </p:txBody>
      </p:sp>
      <p:sp>
        <p:nvSpPr>
          <p:cNvPr id="10" name="Rectangle 2"/>
          <p:cNvSpPr txBox="1">
            <a:spLocks/>
          </p:cNvSpPr>
          <p:nvPr/>
        </p:nvSpPr>
        <p:spPr>
          <a:xfrm>
            <a:off x="678684" y="1584596"/>
            <a:ext cx="7987003" cy="1484364"/>
          </a:xfrm>
          <a:prstGeom prst="rect">
            <a:avLst/>
          </a:prstGeom>
          <a:solidFill>
            <a:schemeClr val="accent1">
              <a:lumMod val="20000"/>
              <a:lumOff val="80000"/>
              <a:alpha val="25000"/>
            </a:schemeClr>
          </a:solidFill>
          <a:ln w="12700">
            <a:solidFill>
              <a:schemeClr val="accent1"/>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lvl="0" indent="0">
              <a:spcBef>
                <a:spcPts val="0"/>
              </a:spcBef>
              <a:spcAft>
                <a:spcPts val="0"/>
              </a:spcAft>
              <a:buNone/>
            </a:pPr>
            <a:r>
              <a:rPr lang="ja-JP" altLang="en-US" sz="1700" dirty="0">
                <a:solidFill>
                  <a:prstClr val="black"/>
                </a:solidFill>
                <a:latin typeface="メイリオ" panose="020B0604030504040204" pitchFamily="50" charset="-128"/>
              </a:rPr>
              <a:t>● 採用時及び採用後の定期的な研修が実施されていない。</a:t>
            </a:r>
            <a:endParaRPr lang="en-US" altLang="ja-JP" sz="1700" dirty="0">
              <a:solidFill>
                <a:prstClr val="black"/>
              </a:solidFill>
              <a:latin typeface="メイリオ" panose="020B0604030504040204" pitchFamily="50" charset="-128"/>
            </a:endParaRPr>
          </a:p>
          <a:p>
            <a:pPr marL="0" lvl="0" indent="0">
              <a:spcBef>
                <a:spcPts val="0"/>
              </a:spcBef>
              <a:spcAft>
                <a:spcPts val="0"/>
              </a:spcAft>
              <a:buNone/>
            </a:pPr>
            <a:endParaRPr lang="en-US" altLang="ja-JP" sz="1700" dirty="0">
              <a:solidFill>
                <a:prstClr val="black"/>
              </a:solidFill>
              <a:latin typeface="メイリオ" panose="020B0604030504040204" pitchFamily="50" charset="-128"/>
            </a:endParaRPr>
          </a:p>
          <a:p>
            <a:pPr marL="0" lvl="0" indent="0">
              <a:spcBef>
                <a:spcPts val="0"/>
              </a:spcBef>
              <a:spcAft>
                <a:spcPts val="0"/>
              </a:spcAft>
              <a:buNone/>
            </a:pPr>
            <a:r>
              <a:rPr lang="ja-JP" altLang="en-US" sz="1700" dirty="0">
                <a:solidFill>
                  <a:prstClr val="black"/>
                </a:solidFill>
                <a:latin typeface="メイリオ" panose="020B0604030504040204" pitchFamily="50" charset="-128"/>
              </a:rPr>
              <a:t>●マニュアルは整備されているが、その内容が全職員に周知徹底されていない。</a:t>
            </a:r>
            <a:endParaRPr lang="ja-JP" altLang="en-US" sz="1700" dirty="0">
              <a:solidFill>
                <a:prstClr val="black"/>
              </a:solidFill>
              <a:latin typeface="+mn-ea"/>
            </a:endParaRPr>
          </a:p>
        </p:txBody>
      </p:sp>
    </p:spTree>
    <p:extLst>
      <p:ext uri="{BB962C8B-B14F-4D97-AF65-F5344CB8AC3E}">
        <p14:creationId xmlns:p14="http://schemas.microsoft.com/office/powerpoint/2010/main" val="22749181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27</a:t>
            </a:fld>
            <a:endParaRPr kumimoji="1" lang="ja-JP" altLang="en-US" dirty="0"/>
          </a:p>
        </p:txBody>
      </p:sp>
      <p:sp>
        <p:nvSpPr>
          <p:cNvPr id="5" name="ホームベース 4"/>
          <p:cNvSpPr/>
          <p:nvPr/>
        </p:nvSpPr>
        <p:spPr>
          <a:xfrm flipH="1">
            <a:off x="1410337" y="692696"/>
            <a:ext cx="7286992" cy="576064"/>
          </a:xfrm>
          <a:prstGeom prst="homePlate">
            <a:avLst/>
          </a:prstGeom>
          <a:solidFill>
            <a:schemeClr val="accent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kumimoji="1" lang="ja-JP" altLang="en-US" sz="2000" b="1" dirty="0"/>
              <a:t>  </a:t>
            </a:r>
            <a:r>
              <a:rPr kumimoji="1" lang="ja-JP" altLang="en-US" sz="2000" b="1" dirty="0">
                <a:solidFill>
                  <a:prstClr val="white"/>
                </a:solidFill>
              </a:rPr>
              <a:t>②運営に関する基準</a:t>
            </a:r>
            <a:r>
              <a:rPr kumimoji="1" lang="en-US" altLang="ja-JP" sz="1400" b="1" dirty="0">
                <a:solidFill>
                  <a:prstClr val="white"/>
                </a:solidFill>
              </a:rPr>
              <a:t>【 </a:t>
            </a:r>
            <a:r>
              <a:rPr kumimoji="1" lang="ja-JP" altLang="en-US" sz="1400" b="1" dirty="0">
                <a:solidFill>
                  <a:prstClr val="white"/>
                </a:solidFill>
              </a:rPr>
              <a:t>吹田市有料老人ホーム設置運営指導指針</a:t>
            </a:r>
            <a:r>
              <a:rPr kumimoji="1" lang="en-US" altLang="ja-JP" sz="1400" b="1" dirty="0">
                <a:solidFill>
                  <a:prstClr val="white"/>
                </a:solidFill>
              </a:rPr>
              <a:t>10-(4) 】</a:t>
            </a:r>
            <a:endParaRPr kumimoji="1" lang="ja-JP" altLang="en-US" sz="1100" b="1" dirty="0">
              <a:solidFill>
                <a:prstClr val="white"/>
              </a:solidFill>
            </a:endParaRPr>
          </a:p>
        </p:txBody>
      </p:sp>
      <p:sp>
        <p:nvSpPr>
          <p:cNvPr id="8" name="下矢印 7"/>
          <p:cNvSpPr/>
          <p:nvPr/>
        </p:nvSpPr>
        <p:spPr>
          <a:xfrm>
            <a:off x="3851920" y="2680756"/>
            <a:ext cx="1584176" cy="288032"/>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Rectangle 2"/>
          <p:cNvSpPr txBox="1">
            <a:spLocks/>
          </p:cNvSpPr>
          <p:nvPr/>
        </p:nvSpPr>
        <p:spPr>
          <a:xfrm>
            <a:off x="664687" y="3228656"/>
            <a:ext cx="8001000" cy="3080664"/>
          </a:xfrm>
          <a:prstGeom prst="rect">
            <a:avLst/>
          </a:prstGeom>
          <a:solidFill>
            <a:srgbClr val="FFFF99"/>
          </a:solidFill>
          <a:ln w="12700">
            <a:solidFill>
              <a:srgbClr val="F07F09"/>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700" dirty="0">
                <a:latin typeface="+mn-ea"/>
              </a:rPr>
              <a:t>●</a:t>
            </a:r>
            <a:r>
              <a:rPr lang="ja-JP" altLang="en-US" sz="1700" dirty="0">
                <a:solidFill>
                  <a:prstClr val="black"/>
                </a:solidFill>
                <a:latin typeface="メイリオ" panose="020B0604030504040204" pitchFamily="50" charset="-128"/>
              </a:rPr>
              <a:t>入居者及びその家族の個人情報を利用する場合に、当該入居者及びその家族</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700" dirty="0">
                <a:solidFill>
                  <a:prstClr val="black"/>
                </a:solidFill>
                <a:latin typeface="メイリオ" panose="020B0604030504040204" pitchFamily="50" charset="-128"/>
              </a:rPr>
              <a:t>　から文書等による同意を得ること</a:t>
            </a:r>
            <a:r>
              <a:rPr lang="ja-JP" altLang="en-US" sz="1600" dirty="0">
                <a:latin typeface="+mn-ea"/>
              </a:rPr>
              <a:t>。</a:t>
            </a:r>
            <a:endParaRPr lang="en-US" altLang="ja-JP" sz="16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r>
              <a:rPr lang="ja-JP" altLang="en-US" sz="1800" dirty="0">
                <a:latin typeface="+mn-ea"/>
              </a:rPr>
              <a:t>●介護分野は、他人が容易には知り得ないような個人情報を詳細に知りうる立場にあり、医療分野と同様に個人情報の適正な取扱いが求められる分野である。医療・介護分野における個人情報保護の精神や考え方は設立主体を問わず同一であることから、有料老人ホームやケアハウス等においても「医療・介護関係事業者における個人情報の適切な取扱いのためのガイドライン」を遵守し、適正な運営に努めること。</a:t>
            </a:r>
            <a:endParaRPr lang="en-US" altLang="ja-JP" sz="1800" dirty="0">
              <a:solidFill>
                <a:srgbClr val="CC0000"/>
              </a:solidFill>
              <a:latin typeface="+mn-ea"/>
            </a:endParaRPr>
          </a:p>
        </p:txBody>
      </p:sp>
      <p:sp>
        <p:nvSpPr>
          <p:cNvPr id="10" name="Rectangle 2"/>
          <p:cNvSpPr txBox="1">
            <a:spLocks/>
          </p:cNvSpPr>
          <p:nvPr/>
        </p:nvSpPr>
        <p:spPr>
          <a:xfrm>
            <a:off x="678684" y="1412776"/>
            <a:ext cx="7987003" cy="1008112"/>
          </a:xfrm>
          <a:prstGeom prst="rect">
            <a:avLst/>
          </a:prstGeom>
          <a:solidFill>
            <a:schemeClr val="accent1">
              <a:lumMod val="20000"/>
              <a:lumOff val="80000"/>
              <a:alpha val="25000"/>
            </a:schemeClr>
          </a:solidFill>
          <a:ln w="12700">
            <a:solidFill>
              <a:schemeClr val="accent1"/>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700" dirty="0">
                <a:solidFill>
                  <a:prstClr val="black"/>
                </a:solidFill>
                <a:latin typeface="メイリオ" panose="020B0604030504040204" pitchFamily="50" charset="-128"/>
              </a:rPr>
              <a:t>● 入居者及びその家族の個人情報を利用する場合に、当該入居者及びその家族</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700" dirty="0">
                <a:solidFill>
                  <a:prstClr val="black"/>
                </a:solidFill>
                <a:latin typeface="メイリオ" panose="020B0604030504040204" pitchFamily="50" charset="-128"/>
              </a:rPr>
              <a:t>　から文書等による同意を得ていない</a:t>
            </a:r>
            <a:r>
              <a:rPr lang="ja-JP" altLang="en-US" sz="1600" dirty="0">
                <a:latin typeface="+mn-ea"/>
              </a:rPr>
              <a:t>。</a:t>
            </a:r>
            <a:endParaRPr lang="en-US" altLang="ja-JP" sz="1600" dirty="0">
              <a:latin typeface="+mn-ea"/>
            </a:endParaRPr>
          </a:p>
        </p:txBody>
      </p:sp>
    </p:spTree>
    <p:extLst>
      <p:ext uri="{BB962C8B-B14F-4D97-AF65-F5344CB8AC3E}">
        <p14:creationId xmlns:p14="http://schemas.microsoft.com/office/powerpoint/2010/main" val="25259163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28</a:t>
            </a:fld>
            <a:endParaRPr kumimoji="1" lang="ja-JP" altLang="en-US" dirty="0"/>
          </a:p>
        </p:txBody>
      </p:sp>
      <p:sp>
        <p:nvSpPr>
          <p:cNvPr id="5" name="ホームベース 4"/>
          <p:cNvSpPr/>
          <p:nvPr/>
        </p:nvSpPr>
        <p:spPr>
          <a:xfrm flipH="1">
            <a:off x="1410337" y="692696"/>
            <a:ext cx="7286992" cy="576064"/>
          </a:xfrm>
          <a:prstGeom prst="homePlate">
            <a:avLst/>
          </a:prstGeom>
          <a:solidFill>
            <a:schemeClr val="accent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kumimoji="1" lang="ja-JP" altLang="en-US" sz="2000" b="1" dirty="0"/>
              <a:t>  </a:t>
            </a:r>
            <a:r>
              <a:rPr kumimoji="1" lang="ja-JP" altLang="en-US" sz="2000" b="1" dirty="0">
                <a:solidFill>
                  <a:prstClr val="white"/>
                </a:solidFill>
              </a:rPr>
              <a:t>③設備に関する基準</a:t>
            </a:r>
            <a:r>
              <a:rPr kumimoji="1" lang="en-US" altLang="ja-JP" sz="1400" b="1" dirty="0">
                <a:solidFill>
                  <a:prstClr val="white"/>
                </a:solidFill>
              </a:rPr>
              <a:t>【 </a:t>
            </a:r>
            <a:r>
              <a:rPr kumimoji="1" lang="ja-JP" altLang="en-US" sz="1400" b="1" dirty="0">
                <a:solidFill>
                  <a:prstClr val="white"/>
                </a:solidFill>
              </a:rPr>
              <a:t>吹田市有料老人ホーム設置運営指導指針</a:t>
            </a:r>
            <a:r>
              <a:rPr kumimoji="1" lang="en-US" altLang="ja-JP" sz="1400" b="1" dirty="0">
                <a:solidFill>
                  <a:prstClr val="white"/>
                </a:solidFill>
              </a:rPr>
              <a:t>7-(9)</a:t>
            </a:r>
            <a:r>
              <a:rPr kumimoji="1" lang="ja-JP" altLang="en-US" sz="1400" b="1" dirty="0">
                <a:solidFill>
                  <a:prstClr val="white"/>
                </a:solidFill>
              </a:rPr>
              <a:t>ｸ </a:t>
            </a:r>
            <a:r>
              <a:rPr kumimoji="1" lang="en-US" altLang="ja-JP" sz="1400" b="1" dirty="0">
                <a:solidFill>
                  <a:prstClr val="white"/>
                </a:solidFill>
              </a:rPr>
              <a:t>】</a:t>
            </a:r>
            <a:endParaRPr kumimoji="1" lang="ja-JP" altLang="en-US" sz="1100" b="1" dirty="0">
              <a:solidFill>
                <a:prstClr val="white"/>
              </a:solidFill>
            </a:endParaRPr>
          </a:p>
        </p:txBody>
      </p:sp>
      <p:sp>
        <p:nvSpPr>
          <p:cNvPr id="8" name="下矢印 7"/>
          <p:cNvSpPr/>
          <p:nvPr/>
        </p:nvSpPr>
        <p:spPr>
          <a:xfrm>
            <a:off x="3851920" y="3379148"/>
            <a:ext cx="1584176" cy="288032"/>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Rectangle 2"/>
          <p:cNvSpPr txBox="1">
            <a:spLocks/>
          </p:cNvSpPr>
          <p:nvPr/>
        </p:nvSpPr>
        <p:spPr>
          <a:xfrm>
            <a:off x="664687" y="3933056"/>
            <a:ext cx="8001000" cy="2520280"/>
          </a:xfrm>
          <a:prstGeom prst="rect">
            <a:avLst/>
          </a:prstGeom>
          <a:solidFill>
            <a:srgbClr val="FFFF99"/>
          </a:solidFill>
          <a:ln w="12700">
            <a:solidFill>
              <a:srgbClr val="F07F09"/>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700" dirty="0">
                <a:solidFill>
                  <a:prstClr val="black"/>
                </a:solidFill>
                <a:latin typeface="メイリオ" panose="020B0604030504040204" pitchFamily="50" charset="-128"/>
              </a:rPr>
              <a:t>● 液体せっけんやマグネット等は誤飲の恐れが強いため、使用に当たっては誤　</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700" dirty="0">
                <a:solidFill>
                  <a:prstClr val="black"/>
                </a:solidFill>
                <a:latin typeface="メイリオ" panose="020B0604030504040204" pitchFamily="50" charset="-128"/>
              </a:rPr>
              <a:t>　飲防止策を講じること。</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600" dirty="0">
                <a:latin typeface="+mn-ea"/>
              </a:rPr>
              <a:t>● 専用区画や部屋の用途変更に当たっては「事前協議」のうえ「変更届」を提出す</a:t>
            </a:r>
            <a:endParaRPr lang="en-US" altLang="ja-JP" sz="1600" dirty="0">
              <a:latin typeface="+mn-ea"/>
            </a:endParaRPr>
          </a:p>
          <a:p>
            <a:pPr marL="0" indent="0">
              <a:spcBef>
                <a:spcPts val="0"/>
              </a:spcBef>
              <a:spcAft>
                <a:spcPts val="0"/>
              </a:spcAft>
              <a:buNone/>
            </a:pPr>
            <a:r>
              <a:rPr lang="ja-JP" altLang="en-US" sz="1600" dirty="0">
                <a:latin typeface="+mn-ea"/>
              </a:rPr>
              <a:t>　 ること</a:t>
            </a:r>
            <a:endParaRPr lang="en-US" altLang="ja-JP" sz="1600" dirty="0">
              <a:latin typeface="+mn-ea"/>
            </a:endParaRPr>
          </a:p>
          <a:p>
            <a:pPr marL="0" indent="0">
              <a:spcBef>
                <a:spcPts val="0"/>
              </a:spcBef>
              <a:spcAft>
                <a:spcPts val="0"/>
              </a:spcAft>
              <a:buNone/>
            </a:pPr>
            <a:endParaRPr lang="en-US" altLang="ja-JP" sz="1600" dirty="0">
              <a:latin typeface="+mn-ea"/>
            </a:endParaRPr>
          </a:p>
          <a:p>
            <a:pPr marL="0" indent="0">
              <a:spcBef>
                <a:spcPts val="0"/>
              </a:spcBef>
              <a:spcAft>
                <a:spcPts val="0"/>
              </a:spcAft>
              <a:buNone/>
            </a:pPr>
            <a:r>
              <a:rPr lang="ja-JP" altLang="en-US" sz="1600" dirty="0">
                <a:latin typeface="+mn-ea"/>
              </a:rPr>
              <a:t>● 利用者の立ち入る区画については非常ドアや窓等を確認し、施錠を行うか必要に</a:t>
            </a:r>
            <a:endParaRPr lang="en-US" altLang="ja-JP" sz="1600" dirty="0">
              <a:latin typeface="+mn-ea"/>
            </a:endParaRPr>
          </a:p>
          <a:p>
            <a:pPr marL="0" indent="0">
              <a:spcBef>
                <a:spcPts val="0"/>
              </a:spcBef>
              <a:spcAft>
                <a:spcPts val="0"/>
              </a:spcAft>
              <a:buNone/>
            </a:pPr>
            <a:r>
              <a:rPr lang="ja-JP" altLang="en-US" sz="1600">
                <a:latin typeface="+mn-ea"/>
              </a:rPr>
              <a:t>　 応じて</a:t>
            </a:r>
            <a:r>
              <a:rPr lang="ja-JP" altLang="en-US" sz="1600" dirty="0">
                <a:latin typeface="+mn-ea"/>
              </a:rPr>
              <a:t>ストッパー等を取り付けること</a:t>
            </a:r>
            <a:endParaRPr lang="en-US" altLang="ja-JP" sz="1600" dirty="0">
              <a:latin typeface="+mn-ea"/>
            </a:endParaRPr>
          </a:p>
        </p:txBody>
      </p:sp>
      <p:sp>
        <p:nvSpPr>
          <p:cNvPr id="10" name="Rectangle 2"/>
          <p:cNvSpPr txBox="1">
            <a:spLocks/>
          </p:cNvSpPr>
          <p:nvPr/>
        </p:nvSpPr>
        <p:spPr>
          <a:xfrm>
            <a:off x="678684" y="1412776"/>
            <a:ext cx="7987003" cy="1828364"/>
          </a:xfrm>
          <a:prstGeom prst="rect">
            <a:avLst/>
          </a:prstGeom>
          <a:solidFill>
            <a:schemeClr val="accent1">
              <a:lumMod val="20000"/>
              <a:lumOff val="80000"/>
              <a:alpha val="25000"/>
            </a:schemeClr>
          </a:solidFill>
          <a:ln w="12700">
            <a:solidFill>
              <a:schemeClr val="accent1"/>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700" dirty="0">
                <a:solidFill>
                  <a:prstClr val="black"/>
                </a:solidFill>
                <a:latin typeface="メイリオ" panose="020B0604030504040204" pitchFamily="50" charset="-128"/>
              </a:rPr>
              <a:t>● 液体せっけんやマグネット等は誤飲の恐れが強いが、誤飲防止策を講じずに</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700" dirty="0">
                <a:solidFill>
                  <a:prstClr val="black"/>
                </a:solidFill>
                <a:latin typeface="メイリオ" panose="020B0604030504040204" pitchFamily="50" charset="-128"/>
              </a:rPr>
              <a:t>　使用している。</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600" dirty="0">
                <a:latin typeface="+mn-ea"/>
              </a:rPr>
              <a:t>● 専用区画の名称や用途が変わっているが市に届出をしていない。</a:t>
            </a:r>
            <a:endParaRPr lang="en-US" altLang="ja-JP" sz="1600" dirty="0">
              <a:latin typeface="+mn-ea"/>
            </a:endParaRPr>
          </a:p>
          <a:p>
            <a:pPr marL="0" indent="0">
              <a:spcBef>
                <a:spcPts val="0"/>
              </a:spcBef>
              <a:spcAft>
                <a:spcPts val="0"/>
              </a:spcAft>
              <a:buNone/>
            </a:pPr>
            <a:endParaRPr lang="en-US" altLang="ja-JP" sz="1600" dirty="0">
              <a:latin typeface="+mn-ea"/>
            </a:endParaRPr>
          </a:p>
          <a:p>
            <a:pPr marL="0" indent="0">
              <a:spcBef>
                <a:spcPts val="0"/>
              </a:spcBef>
              <a:spcAft>
                <a:spcPts val="0"/>
              </a:spcAft>
              <a:buNone/>
            </a:pPr>
            <a:r>
              <a:rPr lang="ja-JP" altLang="en-US" sz="1600" dirty="0">
                <a:latin typeface="+mn-ea"/>
              </a:rPr>
              <a:t>● 非常ドアや人の出入りできる大きさ・高さの窓が施錠されておらず誤って外に出</a:t>
            </a:r>
            <a:endParaRPr lang="en-US" altLang="ja-JP" sz="1600" dirty="0">
              <a:latin typeface="+mn-ea"/>
            </a:endParaRPr>
          </a:p>
          <a:p>
            <a:pPr marL="0" indent="0">
              <a:spcBef>
                <a:spcPts val="0"/>
              </a:spcBef>
              <a:spcAft>
                <a:spcPts val="0"/>
              </a:spcAft>
              <a:buNone/>
            </a:pPr>
            <a:r>
              <a:rPr lang="en-US" altLang="ja-JP" sz="1600" dirty="0">
                <a:latin typeface="+mn-ea"/>
              </a:rPr>
              <a:t>   </a:t>
            </a:r>
            <a:r>
              <a:rPr lang="ja-JP" altLang="en-US" sz="1600" dirty="0">
                <a:latin typeface="+mn-ea"/>
              </a:rPr>
              <a:t>たり転落する危険性がある。</a:t>
            </a:r>
            <a:endParaRPr lang="en-US" altLang="ja-JP" sz="1600" dirty="0">
              <a:latin typeface="+mn-ea"/>
            </a:endParaRPr>
          </a:p>
        </p:txBody>
      </p:sp>
    </p:spTree>
    <p:extLst>
      <p:ext uri="{BB962C8B-B14F-4D97-AF65-F5344CB8AC3E}">
        <p14:creationId xmlns:p14="http://schemas.microsoft.com/office/powerpoint/2010/main" val="3355432900"/>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29</a:t>
            </a:fld>
            <a:endParaRPr kumimoji="1" lang="ja-JP" altLang="en-US" dirty="0"/>
          </a:p>
        </p:txBody>
      </p:sp>
      <p:sp>
        <p:nvSpPr>
          <p:cNvPr id="5" name="ホームベース 4"/>
          <p:cNvSpPr/>
          <p:nvPr/>
        </p:nvSpPr>
        <p:spPr>
          <a:xfrm flipH="1">
            <a:off x="1410337" y="692696"/>
            <a:ext cx="7286992" cy="576064"/>
          </a:xfrm>
          <a:prstGeom prst="homePlate">
            <a:avLst/>
          </a:prstGeom>
          <a:solidFill>
            <a:schemeClr val="accent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spcBef>
                <a:spcPts val="600"/>
              </a:spcBef>
            </a:pPr>
            <a:r>
              <a:rPr kumimoji="1" lang="ja-JP" altLang="en-US" sz="2000" b="1" dirty="0"/>
              <a:t>  </a:t>
            </a:r>
            <a:r>
              <a:rPr kumimoji="1" lang="ja-JP" altLang="en-US" sz="2000" b="1" dirty="0">
                <a:solidFill>
                  <a:prstClr val="white"/>
                </a:solidFill>
              </a:rPr>
              <a:t>④記録保存について</a:t>
            </a:r>
            <a:r>
              <a:rPr kumimoji="1" lang="en-US" altLang="ja-JP" sz="1400" b="1" dirty="0">
                <a:solidFill>
                  <a:prstClr val="white"/>
                </a:solidFill>
              </a:rPr>
              <a:t>【 </a:t>
            </a:r>
            <a:r>
              <a:rPr kumimoji="1" lang="ja-JP" altLang="en-US" sz="1400" b="1" dirty="0">
                <a:solidFill>
                  <a:prstClr val="white"/>
                </a:solidFill>
              </a:rPr>
              <a:t>吹田市有料老人ホーム設置運営指導指針</a:t>
            </a:r>
            <a:r>
              <a:rPr kumimoji="1" lang="en-US" altLang="ja-JP" sz="1400" b="1" dirty="0">
                <a:solidFill>
                  <a:prstClr val="white"/>
                </a:solidFill>
              </a:rPr>
              <a:t>11-(1)</a:t>
            </a:r>
            <a:r>
              <a:rPr kumimoji="1" lang="ja-JP" altLang="en-US" sz="1400" b="1" dirty="0">
                <a:solidFill>
                  <a:prstClr val="white"/>
                </a:solidFill>
              </a:rPr>
              <a:t>ｷ </a:t>
            </a:r>
            <a:r>
              <a:rPr kumimoji="1" lang="en-US" altLang="ja-JP" sz="1400" b="1" dirty="0">
                <a:solidFill>
                  <a:prstClr val="white"/>
                </a:solidFill>
              </a:rPr>
              <a:t>】</a:t>
            </a:r>
            <a:endParaRPr kumimoji="1" lang="ja-JP" altLang="en-US" sz="1100" b="1" dirty="0">
              <a:solidFill>
                <a:prstClr val="white"/>
              </a:solidFill>
            </a:endParaRPr>
          </a:p>
        </p:txBody>
      </p:sp>
      <p:sp>
        <p:nvSpPr>
          <p:cNvPr id="8" name="下矢印 7"/>
          <p:cNvSpPr/>
          <p:nvPr/>
        </p:nvSpPr>
        <p:spPr>
          <a:xfrm>
            <a:off x="3851920" y="2896780"/>
            <a:ext cx="1584176" cy="348519"/>
          </a:xfrm>
          <a:prstGeom prst="downArrow">
            <a:avLst/>
          </a:prstGeom>
          <a:solidFill>
            <a:srgbClr val="F07F09"/>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Rectangle 2"/>
          <p:cNvSpPr txBox="1">
            <a:spLocks/>
          </p:cNvSpPr>
          <p:nvPr/>
        </p:nvSpPr>
        <p:spPr>
          <a:xfrm>
            <a:off x="653307" y="3505167"/>
            <a:ext cx="8001000" cy="2948169"/>
          </a:xfrm>
          <a:prstGeom prst="rect">
            <a:avLst/>
          </a:prstGeom>
          <a:solidFill>
            <a:srgbClr val="FFFF99"/>
          </a:solidFill>
          <a:ln w="12700">
            <a:solidFill>
              <a:srgbClr val="F07F09"/>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700" dirty="0">
                <a:solidFill>
                  <a:prstClr val="black"/>
                </a:solidFill>
                <a:latin typeface="メイリオ" panose="020B0604030504040204" pitchFamily="50" charset="-128"/>
              </a:rPr>
              <a:t>●速やかに帳簿を作成し、その年度の属する年度末以降</a:t>
            </a:r>
            <a:r>
              <a:rPr lang="ja-JP" altLang="en-US" sz="1700" dirty="0">
                <a:solidFill>
                  <a:srgbClr val="FF0000"/>
                </a:solidFill>
                <a:latin typeface="メイリオ" panose="020B0604030504040204" pitchFamily="50" charset="-128"/>
              </a:rPr>
              <a:t>最低２年間は保存</a:t>
            </a:r>
            <a:r>
              <a:rPr lang="ja-JP" altLang="en-US" sz="1700" dirty="0">
                <a:solidFill>
                  <a:prstClr val="black"/>
                </a:solidFill>
                <a:latin typeface="メイリオ" panose="020B0604030504040204" pitchFamily="50" charset="-128"/>
              </a:rPr>
              <a:t>する</a:t>
            </a:r>
            <a:r>
              <a:rPr lang="ja-JP" altLang="en-US" sz="1700" dirty="0" err="1">
                <a:solidFill>
                  <a:prstClr val="black"/>
                </a:solidFill>
                <a:latin typeface="メイリオ" panose="020B0604030504040204" pitchFamily="50" charset="-128"/>
              </a:rPr>
              <a:t>こ</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700" dirty="0">
                <a:solidFill>
                  <a:prstClr val="black"/>
                </a:solidFill>
                <a:latin typeface="メイリオ" panose="020B0604030504040204" pitchFamily="50" charset="-128"/>
              </a:rPr>
              <a:t>　と。また、サービスを提供した日から</a:t>
            </a:r>
            <a:r>
              <a:rPr lang="ja-JP" altLang="en-US" sz="1700" dirty="0">
                <a:solidFill>
                  <a:srgbClr val="FF0000"/>
                </a:solidFill>
                <a:latin typeface="メイリオ" panose="020B0604030504040204" pitchFamily="50" charset="-128"/>
              </a:rPr>
              <a:t>５年間保存</a:t>
            </a:r>
            <a:r>
              <a:rPr lang="ja-JP" altLang="en-US" sz="1700" dirty="0">
                <a:solidFill>
                  <a:prstClr val="black"/>
                </a:solidFill>
                <a:latin typeface="メイリオ" panose="020B0604030504040204" pitchFamily="50" charset="-128"/>
              </a:rPr>
              <a:t>するよう努めること。</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700" dirty="0">
                <a:solidFill>
                  <a:prstClr val="black"/>
                </a:solidFill>
                <a:latin typeface="メイリオ" panose="020B0604030504040204" pitchFamily="50" charset="-128"/>
              </a:rPr>
              <a:t>●消防法関係法令において、避難が困難な要介護者（要介護度３以上）を主とし</a:t>
            </a:r>
            <a:endParaRPr lang="en-US" altLang="ja-JP" sz="1700" dirty="0">
              <a:solidFill>
                <a:prstClr val="black"/>
              </a:solidFill>
              <a:latin typeface="メイリオ" panose="020B0604030504040204" pitchFamily="50" charset="-128"/>
            </a:endParaRPr>
          </a:p>
          <a:p>
            <a:pPr marL="0" indent="0">
              <a:spcBef>
                <a:spcPts val="0"/>
              </a:spcBef>
              <a:spcAft>
                <a:spcPts val="0"/>
              </a:spcAft>
              <a:buNone/>
            </a:pPr>
            <a:r>
              <a:rPr lang="ja-JP" altLang="en-US" sz="1700" dirty="0">
                <a:solidFill>
                  <a:prstClr val="black"/>
                </a:solidFill>
                <a:latin typeface="メイリオ" panose="020B0604030504040204" pitchFamily="50" charset="-128"/>
              </a:rPr>
              <a:t>　</a:t>
            </a:r>
            <a:r>
              <a:rPr lang="ja-JP" altLang="en-US" sz="1700" dirty="0" err="1">
                <a:solidFill>
                  <a:prstClr val="black"/>
                </a:solidFill>
                <a:latin typeface="メイリオ" panose="020B0604030504040204" pitchFamily="50" charset="-128"/>
              </a:rPr>
              <a:t>て入</a:t>
            </a:r>
            <a:r>
              <a:rPr lang="ja-JP" altLang="en-US" sz="1700" dirty="0">
                <a:solidFill>
                  <a:prstClr val="black"/>
                </a:solidFill>
                <a:latin typeface="メイリオ" panose="020B0604030504040204" pitchFamily="50" charset="-128"/>
              </a:rPr>
              <a:t>居させる有料老人ホームは、次の安全確保策を行うことが</a:t>
            </a:r>
            <a:r>
              <a:rPr lang="ja-JP" altLang="en-US" sz="1700" dirty="0">
                <a:solidFill>
                  <a:srgbClr val="FF0000"/>
                </a:solidFill>
                <a:latin typeface="メイリオ" panose="020B0604030504040204" pitchFamily="50" charset="-128"/>
              </a:rPr>
              <a:t>義務付けられて　</a:t>
            </a:r>
            <a:endParaRPr lang="en-US" altLang="ja-JP" sz="1700" dirty="0">
              <a:solidFill>
                <a:srgbClr val="FF0000"/>
              </a:solidFill>
              <a:latin typeface="メイリオ" panose="020B0604030504040204" pitchFamily="50" charset="-128"/>
            </a:endParaRPr>
          </a:p>
          <a:p>
            <a:pPr marL="0" indent="0">
              <a:spcBef>
                <a:spcPts val="0"/>
              </a:spcBef>
              <a:spcAft>
                <a:spcPts val="0"/>
              </a:spcAft>
              <a:buNone/>
            </a:pPr>
            <a:r>
              <a:rPr lang="ja-JP" altLang="en-US" sz="1700" dirty="0">
                <a:solidFill>
                  <a:srgbClr val="FF0000"/>
                </a:solidFill>
                <a:latin typeface="メイリオ" panose="020B0604030504040204" pitchFamily="50" charset="-128"/>
              </a:rPr>
              <a:t>　います</a:t>
            </a:r>
            <a:r>
              <a:rPr lang="ja-JP" altLang="en-US" sz="1700" dirty="0">
                <a:solidFill>
                  <a:prstClr val="black"/>
                </a:solidFill>
                <a:latin typeface="メイリオ" panose="020B0604030504040204" pitchFamily="50" charset="-128"/>
              </a:rPr>
              <a:t>。</a:t>
            </a:r>
          </a:p>
          <a:p>
            <a:pPr marL="0" indent="0">
              <a:spcBef>
                <a:spcPts val="0"/>
              </a:spcBef>
              <a:spcAft>
                <a:spcPts val="0"/>
              </a:spcAft>
              <a:buNone/>
            </a:pPr>
            <a:r>
              <a:rPr lang="ja-JP" altLang="en-US" sz="1700" dirty="0">
                <a:solidFill>
                  <a:prstClr val="black"/>
                </a:solidFill>
                <a:latin typeface="メイリオ" panose="020B0604030504040204" pitchFamily="50" charset="-128"/>
              </a:rPr>
              <a:t>　・　</a:t>
            </a:r>
            <a:r>
              <a:rPr lang="ja-JP" altLang="en-US" sz="1700" dirty="0">
                <a:solidFill>
                  <a:srgbClr val="FF0000"/>
                </a:solidFill>
                <a:latin typeface="メイリオ" panose="020B0604030504040204" pitchFamily="50" charset="-128"/>
              </a:rPr>
              <a:t>防火管理者を選任</a:t>
            </a:r>
            <a:r>
              <a:rPr lang="ja-JP" altLang="en-US" sz="1700" dirty="0">
                <a:solidFill>
                  <a:prstClr val="black"/>
                </a:solidFill>
                <a:latin typeface="メイリオ" panose="020B0604030504040204" pitchFamily="50" charset="-128"/>
              </a:rPr>
              <a:t>し、所轄の消防署に届出</a:t>
            </a:r>
          </a:p>
          <a:p>
            <a:pPr marL="0" indent="0">
              <a:spcBef>
                <a:spcPts val="0"/>
              </a:spcBef>
              <a:spcAft>
                <a:spcPts val="0"/>
              </a:spcAft>
              <a:buNone/>
            </a:pPr>
            <a:r>
              <a:rPr lang="ja-JP" altLang="en-US" sz="1700" dirty="0">
                <a:solidFill>
                  <a:prstClr val="black"/>
                </a:solidFill>
                <a:latin typeface="メイリオ" panose="020B0604030504040204" pitchFamily="50" charset="-128"/>
              </a:rPr>
              <a:t>　・　</a:t>
            </a:r>
            <a:r>
              <a:rPr lang="ja-JP" altLang="en-US" sz="1700" dirty="0">
                <a:solidFill>
                  <a:srgbClr val="FF0000"/>
                </a:solidFill>
                <a:latin typeface="メイリオ" panose="020B0604030504040204" pitchFamily="50" charset="-128"/>
              </a:rPr>
              <a:t>消防計画を作成</a:t>
            </a:r>
            <a:r>
              <a:rPr lang="ja-JP" altLang="en-US" sz="1700" dirty="0">
                <a:solidFill>
                  <a:prstClr val="black"/>
                </a:solidFill>
                <a:latin typeface="メイリオ" panose="020B0604030504040204" pitchFamily="50" charset="-128"/>
              </a:rPr>
              <a:t>し、所轄の消防署に届出</a:t>
            </a:r>
          </a:p>
          <a:p>
            <a:pPr marL="0" indent="0">
              <a:spcBef>
                <a:spcPts val="0"/>
              </a:spcBef>
              <a:spcAft>
                <a:spcPts val="0"/>
              </a:spcAft>
              <a:buNone/>
            </a:pPr>
            <a:r>
              <a:rPr lang="ja-JP" altLang="en-US" sz="1700" dirty="0">
                <a:solidFill>
                  <a:prstClr val="black"/>
                </a:solidFill>
                <a:latin typeface="メイリオ" panose="020B0604030504040204" pitchFamily="50" charset="-128"/>
              </a:rPr>
              <a:t>　・　</a:t>
            </a:r>
            <a:r>
              <a:rPr lang="ja-JP" altLang="en-US" sz="1700" dirty="0">
                <a:solidFill>
                  <a:srgbClr val="FF0000"/>
                </a:solidFill>
                <a:latin typeface="メイリオ" panose="020B0604030504040204" pitchFamily="50" charset="-128"/>
              </a:rPr>
              <a:t>年２回以上</a:t>
            </a:r>
            <a:r>
              <a:rPr lang="ja-JP" altLang="en-US" sz="1700" dirty="0">
                <a:solidFill>
                  <a:prstClr val="black"/>
                </a:solidFill>
                <a:latin typeface="メイリオ" panose="020B0604030504040204" pitchFamily="50" charset="-128"/>
              </a:rPr>
              <a:t>の避難及び消火訓練を実施</a:t>
            </a:r>
          </a:p>
        </p:txBody>
      </p:sp>
      <p:sp>
        <p:nvSpPr>
          <p:cNvPr id="10" name="Rectangle 2"/>
          <p:cNvSpPr txBox="1">
            <a:spLocks/>
          </p:cNvSpPr>
          <p:nvPr/>
        </p:nvSpPr>
        <p:spPr>
          <a:xfrm>
            <a:off x="710326" y="1412776"/>
            <a:ext cx="7987003" cy="1224136"/>
          </a:xfrm>
          <a:prstGeom prst="rect">
            <a:avLst/>
          </a:prstGeom>
          <a:solidFill>
            <a:schemeClr val="accent1">
              <a:lumMod val="20000"/>
              <a:lumOff val="80000"/>
              <a:alpha val="25000"/>
            </a:schemeClr>
          </a:solidFill>
          <a:ln w="12700">
            <a:solidFill>
              <a:schemeClr val="accent1"/>
            </a:solid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700" dirty="0">
                <a:solidFill>
                  <a:prstClr val="black"/>
                </a:solidFill>
                <a:latin typeface="メイリオ" panose="020B0604030504040204" pitchFamily="50" charset="-128"/>
              </a:rPr>
              <a:t>●</a:t>
            </a:r>
            <a:r>
              <a:rPr lang="ja-JP" altLang="en-US" sz="1700" dirty="0">
                <a:latin typeface="+mn-ea"/>
              </a:rPr>
              <a:t>安否確認の巡回記録を残していない。</a:t>
            </a:r>
            <a:endParaRPr lang="en-US" altLang="ja-JP" sz="1700" dirty="0">
              <a:latin typeface="+mn-ea"/>
            </a:endParaRPr>
          </a:p>
          <a:p>
            <a:pPr marL="0" indent="0">
              <a:spcBef>
                <a:spcPts val="0"/>
              </a:spcBef>
              <a:spcAft>
                <a:spcPts val="0"/>
              </a:spcAft>
              <a:buNone/>
            </a:pPr>
            <a:endParaRPr lang="en-US" altLang="ja-JP" sz="1600" dirty="0">
              <a:latin typeface="+mn-ea"/>
            </a:endParaRPr>
          </a:p>
          <a:p>
            <a:pPr marL="0" indent="0">
              <a:spcBef>
                <a:spcPts val="0"/>
              </a:spcBef>
              <a:spcAft>
                <a:spcPts val="0"/>
              </a:spcAft>
              <a:buNone/>
            </a:pPr>
            <a:r>
              <a:rPr lang="ja-JP" altLang="en-US" sz="1600" dirty="0">
                <a:latin typeface="+mn-ea"/>
              </a:rPr>
              <a:t>●消火設備の法定点検の記録を保存していない。</a:t>
            </a:r>
            <a:endParaRPr lang="en-US" altLang="ja-JP" sz="1600" dirty="0">
              <a:latin typeface="+mn-ea"/>
            </a:endParaRPr>
          </a:p>
        </p:txBody>
      </p:sp>
    </p:spTree>
    <p:extLst>
      <p:ext uri="{BB962C8B-B14F-4D97-AF65-F5344CB8AC3E}">
        <p14:creationId xmlns:p14="http://schemas.microsoft.com/office/powerpoint/2010/main" val="396643442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3</a:t>
            </a:fld>
            <a:endParaRPr kumimoji="1" lang="ja-JP" altLang="en-US" dirty="0"/>
          </a:p>
        </p:txBody>
      </p:sp>
      <p:sp>
        <p:nvSpPr>
          <p:cNvPr id="4" name="正方形/長方形 3"/>
          <p:cNvSpPr/>
          <p:nvPr/>
        </p:nvSpPr>
        <p:spPr>
          <a:xfrm>
            <a:off x="683568" y="2348880"/>
            <a:ext cx="7344816" cy="1200329"/>
          </a:xfrm>
          <a:prstGeom prst="rect">
            <a:avLst/>
          </a:prstGeom>
        </p:spPr>
        <p:txBody>
          <a:bodyPr wrap="square">
            <a:spAutoFit/>
          </a:bodyPr>
          <a:lstStyle/>
          <a:p>
            <a:r>
              <a:rPr lang="ja-JP" altLang="en-US" sz="3600" dirty="0">
                <a:latin typeface="BIZ UDゴシック" panose="020B0400000000000000" pitchFamily="49" charset="-128"/>
                <a:ea typeface="BIZ UDゴシック" panose="020B0400000000000000" pitchFamily="49" charset="-128"/>
              </a:rPr>
              <a:t>有料老人ホーム等事業者と</a:t>
            </a:r>
            <a:endParaRPr lang="en-US" altLang="ja-JP" sz="3600" dirty="0">
              <a:latin typeface="BIZ UDゴシック" panose="020B0400000000000000" pitchFamily="49" charset="-128"/>
              <a:ea typeface="BIZ UDゴシック" panose="020B0400000000000000" pitchFamily="49" charset="-128"/>
            </a:endParaRPr>
          </a:p>
          <a:p>
            <a:r>
              <a:rPr lang="ja-JP" altLang="en-US" sz="3600" dirty="0">
                <a:latin typeface="BIZ UDゴシック" panose="020B0400000000000000" pitchFamily="49" charset="-128"/>
                <a:ea typeface="BIZ UDゴシック" panose="020B0400000000000000" pitchFamily="49" charset="-128"/>
              </a:rPr>
              <a:t>軽費老人ホーム事業者の共通事項</a:t>
            </a:r>
            <a:endParaRPr lang="en-US" altLang="ja-JP" sz="3600" b="1" u="sng" dirty="0">
              <a:solidFill>
                <a:srgbClr val="CC0000"/>
              </a:solidFill>
              <a:latin typeface="BIZ UDゴシック" panose="020B0400000000000000" pitchFamily="49" charset="-128"/>
              <a:ea typeface="BIZ UDゴシック" panose="020B0400000000000000" pitchFamily="49" charset="-128"/>
            </a:endParaRPr>
          </a:p>
        </p:txBody>
      </p:sp>
      <p:pic>
        <p:nvPicPr>
          <p:cNvPr id="8" name="図 7">
            <a:extLst>
              <a:ext uri="{FF2B5EF4-FFF2-40B4-BE49-F238E27FC236}">
                <a16:creationId xmlns:a16="http://schemas.microsoft.com/office/drawing/2014/main" id="{270AF953-6463-45AF-8A08-7055940DB194}"/>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4490" y="4035344"/>
            <a:ext cx="1621286" cy="2161715"/>
          </a:xfrm>
          <a:prstGeom prst="rect">
            <a:avLst/>
          </a:prstGeom>
        </p:spPr>
      </p:pic>
    </p:spTree>
    <p:extLst>
      <p:ext uri="{BB962C8B-B14F-4D97-AF65-F5344CB8AC3E}">
        <p14:creationId xmlns:p14="http://schemas.microsoft.com/office/powerpoint/2010/main" val="226961025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4B6EAAFC-84C7-4BE1-BC5E-CE208EE20C26}" type="slidenum">
              <a:rPr lang="en-US" altLang="ja-JP" smtClean="0"/>
              <a:pPr/>
              <a:t>30</a:t>
            </a:fld>
            <a:endParaRPr kumimoji="1" lang="ja-JP" altLang="en-US" dirty="0"/>
          </a:p>
        </p:txBody>
      </p:sp>
      <p:graphicFrame>
        <p:nvGraphicFramePr>
          <p:cNvPr id="8" name="コンテンツ プレースホルダー 9">
            <a:extLst>
              <a:ext uri="{FF2B5EF4-FFF2-40B4-BE49-F238E27FC236}">
                <a16:creationId xmlns:a16="http://schemas.microsoft.com/office/drawing/2014/main" id="{F7838387-C784-4181-86CD-8ED7C6D86F64}"/>
              </a:ext>
            </a:extLst>
          </p:cNvPr>
          <p:cNvGraphicFramePr>
            <a:graphicFrameLocks/>
          </p:cNvGraphicFramePr>
          <p:nvPr>
            <p:extLst>
              <p:ext uri="{D42A27DB-BD31-4B8C-83A1-F6EECF244321}">
                <p14:modId xmlns:p14="http://schemas.microsoft.com/office/powerpoint/2010/main" val="437153805"/>
              </p:ext>
            </p:extLst>
          </p:nvPr>
        </p:nvGraphicFramePr>
        <p:xfrm>
          <a:off x="539552" y="1274992"/>
          <a:ext cx="8001000" cy="2370031"/>
        </p:xfrm>
        <a:graphic>
          <a:graphicData uri="http://schemas.openxmlformats.org/drawingml/2006/table">
            <a:tbl>
              <a:tblPr firstRow="1" bandRow="1">
                <a:tableStyleId>{B301B821-A1FF-4177-AEE7-76D212191A09}</a:tableStyleId>
              </a:tblPr>
              <a:tblGrid>
                <a:gridCol w="8001000">
                  <a:extLst>
                    <a:ext uri="{9D8B030D-6E8A-4147-A177-3AD203B41FA5}">
                      <a16:colId xmlns:a16="http://schemas.microsoft.com/office/drawing/2014/main" val="1592839817"/>
                    </a:ext>
                  </a:extLst>
                </a:gridCol>
              </a:tblGrid>
              <a:tr h="427922">
                <a:tc>
                  <a:txBody>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2000" dirty="0"/>
                        <a:t>⑤ 金銭管理について</a:t>
                      </a:r>
                      <a:r>
                        <a:rPr kumimoji="1" lang="en-US" altLang="ja-JP" sz="1800" baseline="0" dirty="0"/>
                        <a:t>【 </a:t>
                      </a:r>
                      <a:r>
                        <a:rPr kumimoji="1" lang="ja-JP" altLang="en-US" sz="1800" dirty="0"/>
                        <a:t>吹田市有料老人ホーム設置運営指導指針</a:t>
                      </a:r>
                      <a:r>
                        <a:rPr kumimoji="1" lang="en-US" altLang="ja-JP" sz="1800" dirty="0"/>
                        <a:t>11(1)</a:t>
                      </a:r>
                      <a:r>
                        <a:rPr kumimoji="1" lang="ja-JP" altLang="en-US" sz="1800" dirty="0"/>
                        <a:t>ｻ</a:t>
                      </a:r>
                      <a:r>
                        <a:rPr kumimoji="1" lang="en-US" altLang="ja-JP" sz="1800" dirty="0"/>
                        <a:t> 】</a:t>
                      </a:r>
                      <a:endParaRPr kumimoji="1" lang="ja-JP" altLang="en-US" sz="1800" dirty="0">
                        <a:solidFill>
                          <a:schemeClr val="bg1"/>
                        </a:solidFill>
                      </a:endParaRPr>
                    </a:p>
                  </a:txBody>
                  <a:tcPr anchor="ctr">
                    <a:solidFill>
                      <a:schemeClr val="accent1"/>
                    </a:solidFill>
                  </a:tcPr>
                </a:tc>
                <a:extLst>
                  <a:ext uri="{0D108BD9-81ED-4DB2-BD59-A6C34878D82A}">
                    <a16:rowId xmlns:a16="http://schemas.microsoft.com/office/drawing/2014/main" val="2276792428"/>
                  </a:ext>
                </a:extLst>
              </a:tr>
              <a:tr h="1942109">
                <a:tc>
                  <a:txBody>
                    <a:bodyPr/>
                    <a:lstStyle/>
                    <a:p>
                      <a:pPr marL="0" indent="0">
                        <a:spcBef>
                          <a:spcPts val="600"/>
                        </a:spcBef>
                        <a:buNone/>
                      </a:pPr>
                      <a:r>
                        <a:rPr lang="ja-JP" altLang="en-US" sz="1700" dirty="0">
                          <a:latin typeface="+mn-ea"/>
                          <a:ea typeface="+mn-ea"/>
                        </a:rPr>
                        <a:t>● 原則入居者自身が行うこと。やむを得ず金銭管理を行う場合は、「入居者本　</a:t>
                      </a:r>
                      <a:endParaRPr lang="en-US" altLang="ja-JP" sz="1700" dirty="0">
                        <a:latin typeface="+mn-ea"/>
                        <a:ea typeface="+mn-ea"/>
                      </a:endParaRPr>
                    </a:p>
                    <a:p>
                      <a:pPr marL="0" indent="0">
                        <a:spcBef>
                          <a:spcPts val="600"/>
                        </a:spcBef>
                        <a:buNone/>
                      </a:pPr>
                      <a:r>
                        <a:rPr lang="ja-JP" altLang="en-US" sz="1700" dirty="0">
                          <a:latin typeface="+mn-ea"/>
                          <a:ea typeface="+mn-ea"/>
                        </a:rPr>
                        <a:t>　人が特に施設に依頼した場合、又は入居者本人が認知症等により十分な判断能</a:t>
                      </a:r>
                      <a:endParaRPr lang="en-US" altLang="ja-JP" sz="1700" dirty="0">
                        <a:latin typeface="+mn-ea"/>
                        <a:ea typeface="+mn-ea"/>
                      </a:endParaRPr>
                    </a:p>
                    <a:p>
                      <a:pPr marL="0" indent="0">
                        <a:spcBef>
                          <a:spcPts val="600"/>
                        </a:spcBef>
                        <a:buNone/>
                      </a:pPr>
                      <a:r>
                        <a:rPr lang="ja-JP" altLang="en-US" sz="1700" dirty="0">
                          <a:latin typeface="+mn-ea"/>
                          <a:ea typeface="+mn-ea"/>
                        </a:rPr>
                        <a:t>　力を有せず金銭等の適切な管理が行えないと認められる場合であって、家族又</a:t>
                      </a:r>
                      <a:endParaRPr lang="en-US" altLang="ja-JP" sz="1700" dirty="0">
                        <a:latin typeface="+mn-ea"/>
                        <a:ea typeface="+mn-ea"/>
                      </a:endParaRPr>
                    </a:p>
                    <a:p>
                      <a:pPr marL="0" indent="0">
                        <a:spcBef>
                          <a:spcPts val="600"/>
                        </a:spcBef>
                        <a:buNone/>
                      </a:pPr>
                      <a:r>
                        <a:rPr lang="ja-JP" altLang="en-US" sz="1700" dirty="0">
                          <a:latin typeface="+mn-ea"/>
                          <a:ea typeface="+mn-ea"/>
                        </a:rPr>
                        <a:t>　は身元引受人等の承諾を得たとき」とし、依頼、承諾を書面で交わし、定期報</a:t>
                      </a:r>
                      <a:endParaRPr lang="en-US" altLang="ja-JP" sz="1700" dirty="0">
                        <a:latin typeface="+mn-ea"/>
                        <a:ea typeface="+mn-ea"/>
                      </a:endParaRPr>
                    </a:p>
                    <a:p>
                      <a:pPr marL="0" indent="0">
                        <a:spcBef>
                          <a:spcPts val="600"/>
                        </a:spcBef>
                        <a:buNone/>
                      </a:pPr>
                      <a:r>
                        <a:rPr lang="ja-JP" altLang="en-US" sz="1700" dirty="0">
                          <a:latin typeface="+mn-ea"/>
                          <a:ea typeface="+mn-ea"/>
                        </a:rPr>
                        <a:t>　告等の運用方法を金銭管理規定等で定めること。</a:t>
                      </a:r>
                      <a:endParaRPr kumimoji="1" lang="en-US" altLang="ja-JP" sz="1700" kern="1200" dirty="0">
                        <a:solidFill>
                          <a:srgbClr val="C00000"/>
                        </a:solidFill>
                        <a:latin typeface="+mn-ea"/>
                        <a:ea typeface="+mn-ea"/>
                      </a:endParaRPr>
                    </a:p>
                  </a:txBody>
                  <a:tcPr anchor="ctr">
                    <a:solidFill>
                      <a:srgbClr val="FFFF99"/>
                    </a:solidFill>
                  </a:tcPr>
                </a:tc>
                <a:extLst>
                  <a:ext uri="{0D108BD9-81ED-4DB2-BD59-A6C34878D82A}">
                    <a16:rowId xmlns:a16="http://schemas.microsoft.com/office/drawing/2014/main" val="2428180773"/>
                  </a:ext>
                </a:extLst>
              </a:tr>
            </a:tbl>
          </a:graphicData>
        </a:graphic>
      </p:graphicFrame>
      <p:graphicFrame>
        <p:nvGraphicFramePr>
          <p:cNvPr id="6" name="コンテンツ プレースホルダー 9">
            <a:extLst>
              <a:ext uri="{FF2B5EF4-FFF2-40B4-BE49-F238E27FC236}">
                <a16:creationId xmlns:a16="http://schemas.microsoft.com/office/drawing/2014/main" id="{F7838387-C784-4181-86CD-8ED7C6D86F64}"/>
              </a:ext>
            </a:extLst>
          </p:cNvPr>
          <p:cNvGraphicFramePr>
            <a:graphicFrameLocks/>
          </p:cNvGraphicFramePr>
          <p:nvPr>
            <p:extLst>
              <p:ext uri="{D42A27DB-BD31-4B8C-83A1-F6EECF244321}">
                <p14:modId xmlns:p14="http://schemas.microsoft.com/office/powerpoint/2010/main" val="1308629528"/>
              </p:ext>
            </p:extLst>
          </p:nvPr>
        </p:nvGraphicFramePr>
        <p:xfrm>
          <a:off x="539552" y="3789040"/>
          <a:ext cx="8001000" cy="2376264"/>
        </p:xfrm>
        <a:graphic>
          <a:graphicData uri="http://schemas.openxmlformats.org/drawingml/2006/table">
            <a:tbl>
              <a:tblPr firstRow="1" bandRow="1">
                <a:tableStyleId>{00A15C55-8517-42AA-B614-E9B94910E393}</a:tableStyleId>
              </a:tblPr>
              <a:tblGrid>
                <a:gridCol w="8001000">
                  <a:extLst>
                    <a:ext uri="{9D8B030D-6E8A-4147-A177-3AD203B41FA5}">
                      <a16:colId xmlns:a16="http://schemas.microsoft.com/office/drawing/2014/main" val="1592839817"/>
                    </a:ext>
                  </a:extLst>
                </a:gridCol>
              </a:tblGrid>
              <a:tr h="457186">
                <a:tc>
                  <a:txBody>
                    <a:bodyP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2000" dirty="0">
                          <a:solidFill>
                            <a:schemeClr val="lt1"/>
                          </a:solidFill>
                        </a:rPr>
                        <a:t>⑥ 情報開示について</a:t>
                      </a:r>
                      <a:r>
                        <a:rPr kumimoji="1" lang="en-US" altLang="ja-JP" sz="1800" baseline="0" dirty="0"/>
                        <a:t>【 </a:t>
                      </a:r>
                      <a:r>
                        <a:rPr kumimoji="1" lang="ja-JP" altLang="en-US" sz="1800" dirty="0"/>
                        <a:t>吹田市有料老人ホーム設置運営指導指針</a:t>
                      </a:r>
                      <a:r>
                        <a:rPr kumimoji="1" lang="en-US" altLang="ja-JP" sz="1800" dirty="0"/>
                        <a:t>15 】</a:t>
                      </a:r>
                      <a:endParaRPr kumimoji="1" lang="ja-JP" altLang="en-US" sz="1600"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2276792428"/>
                  </a:ext>
                </a:extLst>
              </a:tr>
              <a:tr h="1919078">
                <a:tc>
                  <a:txBody>
                    <a:bodyPr/>
                    <a:lstStyle/>
                    <a:p>
                      <a:pPr marL="0" indent="0">
                        <a:spcBef>
                          <a:spcPts val="600"/>
                        </a:spcBef>
                        <a:buNone/>
                      </a:pPr>
                      <a:r>
                        <a:rPr lang="ja-JP" altLang="en-US" sz="1700" dirty="0">
                          <a:latin typeface="+mn-ea"/>
                          <a:ea typeface="+mn-ea"/>
                        </a:rPr>
                        <a:t>● 情報開示事項一覧と重要事項説明書については、毎年</a:t>
                      </a:r>
                      <a:r>
                        <a:rPr lang="en-US" altLang="ja-JP" sz="1700" dirty="0">
                          <a:latin typeface="+mn-ea"/>
                          <a:ea typeface="+mn-ea"/>
                        </a:rPr>
                        <a:t>7</a:t>
                      </a:r>
                      <a:r>
                        <a:rPr lang="ja-JP" altLang="en-US" sz="1700" dirty="0">
                          <a:latin typeface="+mn-ea"/>
                          <a:ea typeface="+mn-ea"/>
                        </a:rPr>
                        <a:t>月</a:t>
                      </a:r>
                      <a:r>
                        <a:rPr lang="en-US" altLang="ja-JP" sz="1700" dirty="0">
                          <a:latin typeface="+mn-ea"/>
                          <a:ea typeface="+mn-ea"/>
                        </a:rPr>
                        <a:t>1</a:t>
                      </a:r>
                      <a:r>
                        <a:rPr lang="ja-JP" altLang="en-US" sz="1700" dirty="0">
                          <a:latin typeface="+mn-ea"/>
                          <a:ea typeface="+mn-ea"/>
                        </a:rPr>
                        <a:t>日時点の情報を</a:t>
                      </a:r>
                      <a:endParaRPr lang="en-US" altLang="ja-JP" sz="1700" dirty="0">
                        <a:latin typeface="+mn-ea"/>
                        <a:ea typeface="+mn-ea"/>
                      </a:endParaRPr>
                    </a:p>
                    <a:p>
                      <a:pPr marL="0" indent="0">
                        <a:spcBef>
                          <a:spcPts val="600"/>
                        </a:spcBef>
                        <a:buNone/>
                      </a:pPr>
                      <a:r>
                        <a:rPr lang="ja-JP" altLang="en-US" sz="1700" dirty="0">
                          <a:latin typeface="+mn-ea"/>
                          <a:ea typeface="+mn-ea"/>
                        </a:rPr>
                        <a:t>　 吹田市（福祉指導監査室）に報告する必要があります。</a:t>
                      </a:r>
                      <a:endParaRPr lang="en-US" altLang="ja-JP" sz="1700" dirty="0">
                        <a:latin typeface="+mn-ea"/>
                        <a:ea typeface="+mn-ea"/>
                      </a:endParaRPr>
                    </a:p>
                    <a:p>
                      <a:pPr marL="0" indent="0">
                        <a:spcBef>
                          <a:spcPts val="600"/>
                        </a:spcBef>
                        <a:buNone/>
                      </a:pPr>
                      <a:r>
                        <a:rPr lang="ja-JP" altLang="en-US" sz="1700" dirty="0">
                          <a:latin typeface="+mn-ea"/>
                          <a:ea typeface="+mn-ea"/>
                        </a:rPr>
                        <a:t>● 上記の重要事項説明書等の内容に変更が生じた場合は、変更が生じた日から</a:t>
                      </a:r>
                      <a:endParaRPr lang="en-US" altLang="ja-JP" sz="1700" dirty="0">
                        <a:latin typeface="+mn-ea"/>
                        <a:ea typeface="+mn-ea"/>
                      </a:endParaRPr>
                    </a:p>
                    <a:p>
                      <a:pPr marL="0" indent="0">
                        <a:spcBef>
                          <a:spcPts val="600"/>
                        </a:spcBef>
                        <a:buNone/>
                      </a:pPr>
                      <a:r>
                        <a:rPr lang="en-US" altLang="ja-JP" sz="1700" dirty="0">
                          <a:latin typeface="+mn-ea"/>
                          <a:ea typeface="+mn-ea"/>
                        </a:rPr>
                        <a:t>   </a:t>
                      </a:r>
                      <a:r>
                        <a:rPr lang="ja-JP" altLang="en-US" sz="1700" dirty="0">
                          <a:latin typeface="+mn-ea"/>
                          <a:ea typeface="+mn-ea"/>
                        </a:rPr>
                        <a:t>一か月以内に吹田市（福祉指導監査室）に提出すること。なお、利用料金等</a:t>
                      </a:r>
                      <a:endParaRPr lang="en-US" altLang="ja-JP" sz="1700" dirty="0">
                        <a:latin typeface="+mn-ea"/>
                        <a:ea typeface="+mn-ea"/>
                      </a:endParaRPr>
                    </a:p>
                    <a:p>
                      <a:pPr marL="0" indent="0">
                        <a:spcBef>
                          <a:spcPts val="600"/>
                        </a:spcBef>
                        <a:buNone/>
                      </a:pPr>
                      <a:r>
                        <a:rPr lang="en-US" altLang="ja-JP" sz="1700" dirty="0">
                          <a:latin typeface="+mn-ea"/>
                          <a:ea typeface="+mn-ea"/>
                        </a:rPr>
                        <a:t>   </a:t>
                      </a:r>
                      <a:r>
                        <a:rPr lang="ja-JP" altLang="en-US" sz="1700" dirty="0">
                          <a:latin typeface="+mn-ea"/>
                          <a:ea typeface="+mn-ea"/>
                        </a:rPr>
                        <a:t>の変更については、事前協議が必要です。</a:t>
                      </a:r>
                      <a:endParaRPr lang="en-US" altLang="ja-JP" sz="1700" dirty="0">
                        <a:latin typeface="+mn-ea"/>
                        <a:ea typeface="+mn-e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99"/>
                    </a:solidFill>
                  </a:tcPr>
                </a:tc>
                <a:extLst>
                  <a:ext uri="{0D108BD9-81ED-4DB2-BD59-A6C34878D82A}">
                    <a16:rowId xmlns:a16="http://schemas.microsoft.com/office/drawing/2014/main" val="2428180773"/>
                  </a:ext>
                </a:extLst>
              </a:tr>
            </a:tbl>
          </a:graphicData>
        </a:graphic>
      </p:graphicFrame>
    </p:spTree>
    <p:extLst>
      <p:ext uri="{BB962C8B-B14F-4D97-AF65-F5344CB8AC3E}">
        <p14:creationId xmlns:p14="http://schemas.microsoft.com/office/powerpoint/2010/main" val="1060616311"/>
      </p:ext>
    </p:extLst>
  </p:cSld>
  <p:clrMapOvr>
    <a:masterClrMapping/>
  </p:clrMapOvr>
  <p:transition advClick="0" advTm="110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3D6797-1016-44D1-BB10-C8BB6E5E06E8}"/>
              </a:ext>
            </a:extLst>
          </p:cNvPr>
          <p:cNvSpPr txBox="1">
            <a:spLocks/>
          </p:cNvSpPr>
          <p:nvPr/>
        </p:nvSpPr>
        <p:spPr>
          <a:xfrm>
            <a:off x="543683" y="2204864"/>
            <a:ext cx="7778931" cy="2448272"/>
          </a:xfrm>
          <a:prstGeom prst="rect">
            <a:avLst/>
          </a:prstGeom>
          <a:noFill/>
          <a:ln w="31750">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Aft>
                <a:spcPts val="0"/>
              </a:spcAft>
              <a:buNone/>
            </a:pPr>
            <a:r>
              <a:rPr lang="ja-JP" altLang="en-US" sz="2400" dirty="0">
                <a:latin typeface="+mn-ea"/>
              </a:rPr>
              <a:t>　</a:t>
            </a:r>
            <a:r>
              <a:rPr lang="ja-JP" altLang="en-US" sz="3200" dirty="0">
                <a:solidFill>
                  <a:srgbClr val="00B050"/>
                </a:solidFill>
                <a:latin typeface="+mn-ea"/>
              </a:rPr>
              <a:t>📩</a:t>
            </a:r>
            <a:r>
              <a:rPr lang="ja-JP" altLang="en-US" dirty="0">
                <a:solidFill>
                  <a:srgbClr val="00B050"/>
                </a:solidFill>
                <a:latin typeface="+mn-ea"/>
              </a:rPr>
              <a:t> </a:t>
            </a:r>
            <a:r>
              <a:rPr lang="ja-JP" altLang="en-US" dirty="0">
                <a:latin typeface="+mn-ea"/>
              </a:rPr>
              <a:t> </a:t>
            </a:r>
            <a:r>
              <a:rPr lang="ja-JP" altLang="en-US" sz="2400" dirty="0">
                <a:latin typeface="+mn-ea"/>
              </a:rPr>
              <a:t>吹田市電子申込システムにより、</a:t>
            </a:r>
            <a:r>
              <a:rPr lang="ja-JP" altLang="en-US" sz="2400" b="1" u="sng" dirty="0">
                <a:solidFill>
                  <a:srgbClr val="C00000"/>
                </a:solidFill>
                <a:latin typeface="+mn-ea"/>
              </a:rPr>
              <a:t>集団指導</a:t>
            </a:r>
            <a:endParaRPr lang="en-US" altLang="ja-JP" sz="2400" b="1" u="sng" dirty="0">
              <a:solidFill>
                <a:srgbClr val="C00000"/>
              </a:solidFill>
              <a:latin typeface="+mn-ea"/>
            </a:endParaRPr>
          </a:p>
          <a:p>
            <a:pPr marL="0" indent="0">
              <a:spcAft>
                <a:spcPts val="0"/>
              </a:spcAft>
              <a:buNone/>
            </a:pPr>
            <a:r>
              <a:rPr lang="en-US" altLang="ja-JP" sz="2400" dirty="0">
                <a:solidFill>
                  <a:srgbClr val="C00000"/>
                </a:solidFill>
                <a:latin typeface="+mn-ea"/>
              </a:rPr>
              <a:t>      </a:t>
            </a:r>
            <a:r>
              <a:rPr lang="ja-JP" altLang="en-US" sz="2400" b="1" u="sng" dirty="0">
                <a:solidFill>
                  <a:srgbClr val="C00000"/>
                </a:solidFill>
                <a:latin typeface="+mn-ea"/>
              </a:rPr>
              <a:t>の確認報告の提出</a:t>
            </a:r>
            <a:r>
              <a:rPr lang="ja-JP" altLang="en-US" sz="2400" dirty="0">
                <a:latin typeface="+mn-ea"/>
              </a:rPr>
              <a:t>をお願いします。</a:t>
            </a:r>
            <a:endParaRPr lang="en-US" altLang="ja-JP" sz="2000" dirty="0">
              <a:latin typeface="+mn-ea"/>
            </a:endParaRPr>
          </a:p>
        </p:txBody>
      </p:sp>
      <p:sp>
        <p:nvSpPr>
          <p:cNvPr id="3" name="正方形/長方形 2"/>
          <p:cNvSpPr/>
          <p:nvPr/>
        </p:nvSpPr>
        <p:spPr>
          <a:xfrm>
            <a:off x="6050451" y="4493824"/>
            <a:ext cx="2646878" cy="723275"/>
          </a:xfrm>
          <a:prstGeom prst="rect">
            <a:avLst/>
          </a:prstGeom>
        </p:spPr>
        <p:txBody>
          <a:bodyPr wrap="none">
            <a:spAutoFit/>
          </a:bodyPr>
          <a:lstStyle/>
          <a:p>
            <a:pPr>
              <a:spcAft>
                <a:spcPts val="600"/>
              </a:spcAft>
            </a:pPr>
            <a:r>
              <a:rPr lang="ja-JP" altLang="ja-JP" b="1" dirty="0">
                <a:latin typeface="+mn-ea"/>
              </a:rPr>
              <a:t>以上で</a:t>
            </a:r>
            <a:r>
              <a:rPr lang="ja-JP" altLang="en-US" b="1" dirty="0">
                <a:latin typeface="+mn-ea"/>
              </a:rPr>
              <a:t>、終了です。</a:t>
            </a:r>
            <a:endParaRPr lang="en-US" altLang="ja-JP" b="1" dirty="0">
              <a:latin typeface="+mn-ea"/>
            </a:endParaRPr>
          </a:p>
          <a:p>
            <a:r>
              <a:rPr lang="ja-JP" altLang="en-US" b="1" dirty="0">
                <a:latin typeface="+mn-ea"/>
              </a:rPr>
              <a:t>おつかれさまでした。</a:t>
            </a:r>
            <a:r>
              <a:rPr lang="en-US" altLang="ja-JP" b="1" dirty="0">
                <a:latin typeface="+mn-ea"/>
              </a:rPr>
              <a:t>  </a:t>
            </a:r>
          </a:p>
        </p:txBody>
      </p:sp>
      <p:sp>
        <p:nvSpPr>
          <p:cNvPr id="6" name="スライド番号プレースホルダー 2"/>
          <p:cNvSpPr>
            <a:spLocks noGrp="1"/>
          </p:cNvSpPr>
          <p:nvPr>
            <p:ph type="sldNum" sz="quarter" idx="12"/>
          </p:nvPr>
        </p:nvSpPr>
        <p:spPr>
          <a:xfrm>
            <a:off x="511228" y="787783"/>
            <a:ext cx="584978" cy="365125"/>
          </a:xfrm>
        </p:spPr>
        <p:txBody>
          <a:bodyPr/>
          <a:lstStyle/>
          <a:p>
            <a:fld id="{4B6EAAFC-84C7-4BE1-BC5E-CE208EE20C26}" type="slidenum">
              <a:rPr lang="en-US" altLang="ja-JP" smtClean="0"/>
              <a:pPr/>
              <a:t>31</a:t>
            </a:fld>
            <a:endParaRPr kumimoji="1" lang="ja-JP" altLang="en-US" dirty="0"/>
          </a:p>
        </p:txBody>
      </p:sp>
      <p:sp>
        <p:nvSpPr>
          <p:cNvPr id="9" name="ホームベース 8"/>
          <p:cNvSpPr/>
          <p:nvPr/>
        </p:nvSpPr>
        <p:spPr>
          <a:xfrm flipH="1">
            <a:off x="1410337" y="692696"/>
            <a:ext cx="7286992" cy="576064"/>
          </a:xfrm>
          <a:prstGeom prst="homePlate">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600"/>
              </a:spcBef>
            </a:pPr>
            <a:r>
              <a:rPr kumimoji="1" lang="ja-JP" altLang="en-US" sz="2000" b="1" dirty="0">
                <a:solidFill>
                  <a:schemeClr val="bg1"/>
                </a:solidFill>
              </a:rPr>
              <a:t>　さいごに</a:t>
            </a:r>
          </a:p>
        </p:txBody>
      </p:sp>
      <p:sp>
        <p:nvSpPr>
          <p:cNvPr id="2" name="テキスト ボックス 1">
            <a:extLst>
              <a:ext uri="{FF2B5EF4-FFF2-40B4-BE49-F238E27FC236}">
                <a16:creationId xmlns:a16="http://schemas.microsoft.com/office/drawing/2014/main" id="{B64E35D4-C358-090F-BE9C-B78A06C753C0}"/>
              </a:ext>
            </a:extLst>
          </p:cNvPr>
          <p:cNvSpPr txBox="1"/>
          <p:nvPr/>
        </p:nvSpPr>
        <p:spPr>
          <a:xfrm>
            <a:off x="646568" y="1700808"/>
            <a:ext cx="7850864" cy="646331"/>
          </a:xfrm>
          <a:prstGeom prst="rect">
            <a:avLst/>
          </a:prstGeom>
          <a:noFill/>
        </p:spPr>
        <p:txBody>
          <a:bodyPr wrap="square" rtlCol="0">
            <a:spAutoFit/>
          </a:bodyPr>
          <a:lstStyle/>
          <a:p>
            <a:r>
              <a:rPr kumimoji="1" lang="ja-JP" altLang="en-US" dirty="0"/>
              <a:t>施設の運営にあたっては、「吹田市有料老人ホーム設置運営指導指針」をお読みいただき、適切な施設運営を心掛けてください。</a:t>
            </a:r>
          </a:p>
        </p:txBody>
      </p:sp>
    </p:spTree>
    <p:extLst>
      <p:ext uri="{BB962C8B-B14F-4D97-AF65-F5344CB8AC3E}">
        <p14:creationId xmlns:p14="http://schemas.microsoft.com/office/powerpoint/2010/main" val="159203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5000">
              <a:schemeClr val="bg2">
                <a:tint val="90000"/>
                <a:satMod val="92000"/>
                <a:lumMod val="120000"/>
              </a:schemeClr>
            </a:gs>
            <a:gs pos="100000">
              <a:schemeClr val="bg2">
                <a:shade val="98000"/>
                <a:satMod val="120000"/>
                <a:lumMod val="98000"/>
              </a:schemeClr>
            </a:gs>
          </a:gsLst>
          <a:lin ang="2700000" scaled="1"/>
          <a:tileRect/>
        </a:gradFill>
        <a:effectLst/>
      </p:bgPr>
    </p:bg>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FAD3597-0D85-4281-8028-5C2602BB1D87}"/>
              </a:ext>
            </a:extLst>
          </p:cNvPr>
          <p:cNvSpPr>
            <a:spLocks noGrp="1"/>
          </p:cNvSpPr>
          <p:nvPr>
            <p:ph type="title"/>
          </p:nvPr>
        </p:nvSpPr>
        <p:spPr>
          <a:xfrm>
            <a:off x="179512" y="190491"/>
            <a:ext cx="8001000" cy="779854"/>
          </a:xfrm>
        </p:spPr>
        <p:txBody>
          <a:bodyPr>
            <a:normAutofit/>
          </a:bodyPr>
          <a:lstStyle/>
          <a:p>
            <a:r>
              <a:rPr lang="ja-JP" altLang="en-US" sz="2400" b="1" dirty="0">
                <a:solidFill>
                  <a:schemeClr val="tx1"/>
                </a:solidFill>
                <a:latin typeface="BIZ UDゴシック" panose="020B0400000000000000" pitchFamily="49" charset="-128"/>
                <a:ea typeface="BIZ UDゴシック" panose="020B0400000000000000" pitchFamily="49" charset="-128"/>
              </a:rPr>
              <a:t>１　吹田市からのお知らせ</a:t>
            </a:r>
            <a:endParaRPr kumimoji="1" lang="ja-JP" sz="2400" b="1" dirty="0">
              <a:solidFill>
                <a:schemeClr val="bg1"/>
              </a:solidFill>
              <a:latin typeface="BIZ UDゴシック" panose="020B0400000000000000" pitchFamily="49" charset="-128"/>
              <a:ea typeface="BIZ UDゴシック" panose="020B0400000000000000" pitchFamily="49" charset="-128"/>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latin typeface="BIZ UDゴシック" panose="020B0400000000000000" pitchFamily="49" charset="-128"/>
                <a:ea typeface="BIZ UDゴシック" panose="020B0400000000000000" pitchFamily="49" charset="-128"/>
              </a:rPr>
              <a:pPr/>
              <a:t>4</a:t>
            </a:fld>
            <a:endParaRPr kumimoji="1" lang="ja-JP" altLang="en-US" dirty="0">
              <a:latin typeface="BIZ UDゴシック" panose="020B0400000000000000" pitchFamily="49" charset="-128"/>
              <a:ea typeface="BIZ UDゴシック" panose="020B0400000000000000" pitchFamily="49" charset="-128"/>
            </a:endParaRPr>
          </a:p>
        </p:txBody>
      </p:sp>
      <p:sp>
        <p:nvSpPr>
          <p:cNvPr id="10" name="Rectangle 2"/>
          <p:cNvSpPr txBox="1">
            <a:spLocks/>
          </p:cNvSpPr>
          <p:nvPr/>
        </p:nvSpPr>
        <p:spPr>
          <a:xfrm>
            <a:off x="703595" y="1340767"/>
            <a:ext cx="7730431" cy="5326741"/>
          </a:xfrm>
          <a:prstGeom prst="rect">
            <a:avLst/>
          </a:prstGeom>
          <a:solidFill>
            <a:srgbClr val="F4FAFF">
              <a:alpha val="65000"/>
            </a:srgbClr>
          </a:solidFill>
          <a:ln w="15875">
            <a:noFill/>
          </a:ln>
        </p:spPr>
        <p:style>
          <a:lnRef idx="1">
            <a:schemeClr val="accent1"/>
          </a:lnRef>
          <a:fillRef idx="2">
            <a:schemeClr val="accent1"/>
          </a:fillRef>
          <a:effectRef idx="1">
            <a:schemeClr val="accent1"/>
          </a:effectRef>
          <a:fontRef idx="minor">
            <a:schemeClr val="dk1"/>
          </a:fontRef>
        </p:style>
        <p:txBody>
          <a:bodyPr vert="horz" rtlCol="0" anchor="ctr">
            <a:normAutofit fontScale="70000" lnSpcReduction="20000"/>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2600" b="1" u="sng" dirty="0">
                <a:solidFill>
                  <a:srgbClr val="C00000"/>
                </a:solidFill>
                <a:latin typeface="BIZ UDゴシック" panose="020B0400000000000000" pitchFamily="49" charset="-128"/>
                <a:ea typeface="BIZ UDゴシック" panose="020B0400000000000000" pitchFamily="49" charset="-128"/>
              </a:rPr>
              <a:t>事故報告の対象</a:t>
            </a:r>
            <a:endParaRPr lang="en-US" altLang="ja-JP" sz="2600" b="1" u="sng" dirty="0">
              <a:solidFill>
                <a:srgbClr val="C0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pPr>
            <a:endParaRPr lang="en-US" altLang="ja-JP" sz="2100" dirty="0">
              <a:solidFill>
                <a:srgbClr val="CC0000"/>
              </a:solidFill>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ア 死亡事故については、事故死の他、自殺を含む</a:t>
            </a: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病気等による死亡で、死因等に疑義また家族等と紛争が生じる可能性がある</a:t>
            </a:r>
            <a:endParaRPr lang="en-US" altLang="ja-JP" sz="2100" dirty="0">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r>
              <a:rPr lang="en-US" altLang="ja-JP" sz="2100" dirty="0">
                <a:latin typeface="BIZ UDゴシック" panose="020B0400000000000000" pitchFamily="49" charset="-128"/>
                <a:ea typeface="BIZ UDゴシック" panose="020B0400000000000000" pitchFamily="49" charset="-128"/>
              </a:rPr>
              <a:t>       </a:t>
            </a:r>
            <a:r>
              <a:rPr lang="ja-JP" altLang="en-US" sz="2100" dirty="0">
                <a:latin typeface="BIZ UDゴシック" panose="020B0400000000000000" pitchFamily="49" charset="-128"/>
                <a:ea typeface="BIZ UDゴシック" panose="020B0400000000000000" pitchFamily="49" charset="-128"/>
              </a:rPr>
              <a:t>場合も含む</a:t>
            </a: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イ 負傷等については、入院及び医療機関で受診を要したもの</a:t>
            </a: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ウ 食中毒、</a:t>
            </a:r>
            <a:r>
              <a:rPr lang="ja-JP" altLang="en-US" sz="2100" b="1" dirty="0">
                <a:solidFill>
                  <a:srgbClr val="C00000"/>
                </a:solidFill>
                <a:latin typeface="BIZ UDゴシック" panose="020B0400000000000000" pitchFamily="49" charset="-128"/>
                <a:ea typeface="BIZ UDゴシック" panose="020B0400000000000000" pitchFamily="49" charset="-128"/>
              </a:rPr>
              <a:t>感染症（新型コロナを含む）</a:t>
            </a:r>
            <a:r>
              <a:rPr lang="ja-JP" altLang="en-US" sz="2100" dirty="0">
                <a:latin typeface="BIZ UDゴシック" panose="020B0400000000000000" pitchFamily="49" charset="-128"/>
                <a:ea typeface="BIZ UDゴシック" panose="020B0400000000000000" pitchFamily="49" charset="-128"/>
              </a:rPr>
              <a:t>については、保健所へ届出たもので</a:t>
            </a: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 死亡者又は重篤患者が１週間内に２名以上発生した場合</a:t>
            </a: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 患者又はそれらが疑われる者が１０名以上又は全利用者の半数以上発生した</a:t>
            </a:r>
            <a:endParaRPr lang="en-US" altLang="ja-JP" sz="2100" dirty="0">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r>
              <a:rPr lang="en-US" altLang="ja-JP" sz="2100" dirty="0">
                <a:latin typeface="BIZ UDゴシック" panose="020B0400000000000000" pitchFamily="49" charset="-128"/>
                <a:ea typeface="BIZ UDゴシック" panose="020B0400000000000000" pitchFamily="49" charset="-128"/>
              </a:rPr>
              <a:t>       </a:t>
            </a:r>
            <a:r>
              <a:rPr lang="ja-JP" altLang="en-US" sz="2100" dirty="0">
                <a:latin typeface="BIZ UDゴシック" panose="020B0400000000000000" pitchFamily="49" charset="-128"/>
                <a:ea typeface="BIZ UDゴシック" panose="020B0400000000000000" pitchFamily="49" charset="-128"/>
              </a:rPr>
              <a:t> 場合</a:t>
            </a: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エ 職員（従業者）の法令違反・不祥事等のうち、利用者の処遇に影響があるもの</a:t>
            </a:r>
            <a:endParaRPr lang="en-US" altLang="ja-JP" sz="21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endParaRPr lang="en-US" altLang="ja-JP" sz="21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2600" b="1" u="sng" dirty="0">
                <a:solidFill>
                  <a:srgbClr val="C00000"/>
                </a:solidFill>
                <a:latin typeface="BIZ UDゴシック" panose="020B0400000000000000" pitchFamily="49" charset="-128"/>
                <a:ea typeface="BIZ UDゴシック" panose="020B0400000000000000" pitchFamily="49" charset="-128"/>
              </a:rPr>
              <a:t>事故報告の時期</a:t>
            </a:r>
            <a:endParaRPr lang="en-US" altLang="ja-JP" sz="2600" b="1" u="sng" dirty="0">
              <a:solidFill>
                <a:srgbClr val="C00000"/>
              </a:solidFill>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endParaRPr lang="en-US" altLang="ja-JP" sz="2100" b="1" u="sng" dirty="0">
              <a:solidFill>
                <a:srgbClr val="C00000"/>
              </a:solidFill>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事故発生後速やかに、遅くとも</a:t>
            </a:r>
            <a:r>
              <a:rPr lang="ja-JP" altLang="en-US" sz="2100" b="1" dirty="0">
                <a:solidFill>
                  <a:srgbClr val="C00000"/>
                </a:solidFill>
                <a:latin typeface="BIZ UDゴシック" panose="020B0400000000000000" pitchFamily="49" charset="-128"/>
                <a:ea typeface="BIZ UDゴシック" panose="020B0400000000000000" pitchFamily="49" charset="-128"/>
              </a:rPr>
              <a:t>５日以内</a:t>
            </a:r>
            <a:r>
              <a:rPr lang="ja-JP" altLang="en-US" sz="2100" dirty="0">
                <a:latin typeface="BIZ UDゴシック" panose="020B0400000000000000" pitchFamily="49" charset="-128"/>
                <a:ea typeface="BIZ UDゴシック" panose="020B0400000000000000" pitchFamily="49" charset="-128"/>
              </a:rPr>
              <a:t>を目安に、</a:t>
            </a:r>
            <a:r>
              <a:rPr lang="ja-JP" altLang="en-US" sz="2100" b="1" dirty="0">
                <a:solidFill>
                  <a:srgbClr val="C00000"/>
                </a:solidFill>
                <a:latin typeface="BIZ UDゴシック" panose="020B0400000000000000" pitchFamily="49" charset="-128"/>
                <a:ea typeface="BIZ UDゴシック" panose="020B0400000000000000" pitchFamily="49" charset="-128"/>
              </a:rPr>
              <a:t>原則電子メール</a:t>
            </a:r>
            <a:r>
              <a:rPr lang="ja-JP" altLang="en-US" sz="2100" dirty="0">
                <a:latin typeface="BIZ UDゴシック" panose="020B0400000000000000" pitchFamily="49" charset="-128"/>
                <a:ea typeface="BIZ UDゴシック" panose="020B0400000000000000" pitchFamily="49" charset="-128"/>
              </a:rPr>
              <a:t>にて提出</a:t>
            </a: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（事故の原因分析や再発防止策等については、作成次第、追加報告でもよい）</a:t>
            </a:r>
          </a:p>
          <a:p>
            <a:pPr marL="0" indent="0">
              <a:lnSpc>
                <a:spcPct val="120000"/>
              </a:lnSpc>
              <a:spcBef>
                <a:spcPts val="0"/>
              </a:spcBef>
              <a:spcAft>
                <a:spcPts val="0"/>
              </a:spcAft>
              <a:buNone/>
            </a:pPr>
            <a:r>
              <a:rPr lang="ja-JP" altLang="en-US" sz="2100" b="1" u="sng" dirty="0">
                <a:solidFill>
                  <a:srgbClr val="FF0000"/>
                </a:solidFill>
                <a:latin typeface="BIZ UDゴシック" panose="020B0400000000000000" pitchFamily="49" charset="-128"/>
                <a:ea typeface="BIZ UDゴシック" panose="020B0400000000000000" pitchFamily="49" charset="-128"/>
              </a:rPr>
              <a:t>緊急性・重大性の高い事故</a:t>
            </a:r>
            <a:r>
              <a:rPr lang="ja-JP" altLang="en-US" sz="2100" dirty="0">
                <a:latin typeface="BIZ UDゴシック" panose="020B0400000000000000" pitchFamily="49" charset="-128"/>
                <a:ea typeface="BIZ UDゴシック" panose="020B0400000000000000" pitchFamily="49" charset="-128"/>
              </a:rPr>
              <a:t>については、</a:t>
            </a:r>
            <a:r>
              <a:rPr lang="ja-JP" altLang="en-US" sz="2100" b="1" u="sng" dirty="0">
                <a:solidFill>
                  <a:srgbClr val="FF0000"/>
                </a:solidFill>
                <a:latin typeface="BIZ UDゴシック" panose="020B0400000000000000" pitchFamily="49" charset="-128"/>
                <a:ea typeface="BIZ UDゴシック" panose="020B0400000000000000" pitchFamily="49" charset="-128"/>
              </a:rPr>
              <a:t>直ちに吹田市へ電話等により報告</a:t>
            </a:r>
            <a:endParaRPr lang="en-US" altLang="ja-JP" sz="2100" b="1" u="sng" dirty="0">
              <a:solidFill>
                <a:srgbClr val="FF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pPr>
            <a:endParaRPr lang="en-US" altLang="ja-JP" sz="2100" dirty="0">
              <a:latin typeface="BIZ UDゴシック" panose="020B0400000000000000" pitchFamily="49" charset="-128"/>
              <a:ea typeface="BIZ UDゴシック" panose="020B0400000000000000" pitchFamily="49" charset="-128"/>
            </a:endParaRPr>
          </a:p>
          <a:p>
            <a:pPr marL="0" indent="0">
              <a:spcBef>
                <a:spcPts val="0"/>
              </a:spcBef>
              <a:spcAft>
                <a:spcPts val="0"/>
              </a:spcAft>
              <a:buNone/>
            </a:pPr>
            <a:endParaRPr lang="en-US" altLang="ja-JP" sz="2600" b="1" u="sng" dirty="0">
              <a:solidFill>
                <a:srgbClr val="C0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2600" b="1" u="sng" dirty="0">
                <a:solidFill>
                  <a:srgbClr val="C00000"/>
                </a:solidFill>
                <a:latin typeface="BIZ UDゴシック" panose="020B0400000000000000" pitchFamily="49" charset="-128"/>
                <a:ea typeface="BIZ UDゴシック" panose="020B0400000000000000" pitchFamily="49" charset="-128"/>
              </a:rPr>
              <a:t>事故報告の提出先等</a:t>
            </a:r>
            <a:endParaRPr lang="en-US" altLang="ja-JP" sz="2600" b="1" u="sng" dirty="0">
              <a:solidFill>
                <a:srgbClr val="C00000"/>
              </a:solidFill>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endParaRPr lang="en-US" altLang="ja-JP" sz="2100" b="1" u="sng" dirty="0">
              <a:solidFill>
                <a:srgbClr val="C00000"/>
              </a:solidFill>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軽費老人ホーム・有料老人ホーム　→　福祉指導監査室</a:t>
            </a:r>
            <a:endParaRPr lang="en-US" altLang="ja-JP" sz="2100" dirty="0">
              <a:latin typeface="BIZ UDゴシック" panose="020B0400000000000000" pitchFamily="49" charset="-128"/>
              <a:ea typeface="BIZ UDゴシック" panose="020B0400000000000000" pitchFamily="49" charset="-128"/>
            </a:endParaRPr>
          </a:p>
          <a:p>
            <a:pPr marL="0" indent="0">
              <a:lnSpc>
                <a:spcPct val="120000"/>
              </a:lnSpc>
              <a:spcBef>
                <a:spcPts val="0"/>
              </a:spcBef>
              <a:spcAft>
                <a:spcPts val="0"/>
              </a:spcAft>
              <a:buNone/>
            </a:pPr>
            <a:r>
              <a:rPr lang="ja-JP" altLang="en-US" sz="2100" dirty="0">
                <a:latin typeface="BIZ UDゴシック" panose="020B0400000000000000" pitchFamily="49" charset="-128"/>
                <a:ea typeface="BIZ UDゴシック" panose="020B0400000000000000" pitchFamily="49" charset="-128"/>
              </a:rPr>
              <a:t>　</a:t>
            </a:r>
            <a:r>
              <a:rPr lang="ja-JP" altLang="en-US" sz="2100" b="1" dirty="0">
                <a:solidFill>
                  <a:srgbClr val="C00000"/>
                </a:solidFill>
                <a:latin typeface="BIZ UDゴシック" panose="020B0400000000000000" pitchFamily="49" charset="-128"/>
                <a:ea typeface="BIZ UDゴシック" panose="020B0400000000000000" pitchFamily="49" charset="-128"/>
              </a:rPr>
              <a:t>サービス付き高齢者向け住宅　　　→　住宅政策室</a:t>
            </a:r>
          </a:p>
        </p:txBody>
      </p:sp>
      <p:sp>
        <p:nvSpPr>
          <p:cNvPr id="6" name="ホームベース 5"/>
          <p:cNvSpPr/>
          <p:nvPr/>
        </p:nvSpPr>
        <p:spPr>
          <a:xfrm flipH="1">
            <a:off x="1410338" y="692696"/>
            <a:ext cx="6973069" cy="576064"/>
          </a:xfrm>
          <a:prstGeom prst="homePlate">
            <a:avLst/>
          </a:prstGeom>
          <a:solidFill>
            <a:schemeClr val="accent1"/>
          </a:solidFill>
          <a:ln w="317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solidFill>
                  <a:schemeClr val="bg1"/>
                </a:solidFill>
                <a:latin typeface="BIZ UDゴシック" panose="020B0400000000000000" pitchFamily="49" charset="-128"/>
                <a:ea typeface="BIZ UDゴシック" panose="020B0400000000000000" pitchFamily="49" charset="-128"/>
              </a:rPr>
              <a:t>　事故報告書</a:t>
            </a:r>
          </a:p>
        </p:txBody>
      </p:sp>
    </p:spTree>
    <p:extLst>
      <p:ext uri="{BB962C8B-B14F-4D97-AF65-F5344CB8AC3E}">
        <p14:creationId xmlns:p14="http://schemas.microsoft.com/office/powerpoint/2010/main" val="329341851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5</a:t>
            </a:fld>
            <a:endParaRPr kumimoji="1" lang="ja-JP" altLang="en-US" dirty="0"/>
          </a:p>
        </p:txBody>
      </p:sp>
      <p:sp>
        <p:nvSpPr>
          <p:cNvPr id="10" name="Rectangle 2"/>
          <p:cNvSpPr txBox="1">
            <a:spLocks/>
          </p:cNvSpPr>
          <p:nvPr/>
        </p:nvSpPr>
        <p:spPr>
          <a:xfrm>
            <a:off x="652976" y="1844824"/>
            <a:ext cx="7730431" cy="4365608"/>
          </a:xfrm>
          <a:prstGeom prst="rect">
            <a:avLst/>
          </a:prstGeom>
          <a:solidFill>
            <a:srgbClr val="F4FAFF">
              <a:alpha val="65000"/>
            </a:srgbClr>
          </a:solidFill>
          <a:ln w="15875">
            <a:noFill/>
          </a:ln>
        </p:spPr>
        <p:style>
          <a:lnRef idx="1">
            <a:schemeClr val="accent1"/>
          </a:lnRef>
          <a:fillRef idx="2">
            <a:schemeClr val="accent1"/>
          </a:fillRef>
          <a:effectRef idx="1">
            <a:schemeClr val="accent1"/>
          </a:effectRef>
          <a:fontRef idx="minor">
            <a:schemeClr val="dk1"/>
          </a:fontRef>
        </p:style>
        <p:txBody>
          <a:bodyPr vert="horz" rtlCol="0" anchor="t" anchorCtr="0">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dirty="0">
                <a:latin typeface="+mn-ea"/>
              </a:rPr>
              <a:t>入居者に直接影響が生じるような変更等については</a:t>
            </a:r>
            <a:r>
              <a:rPr lang="ja-JP" altLang="en-US" sz="1800" dirty="0">
                <a:solidFill>
                  <a:srgbClr val="C00000"/>
                </a:solidFill>
                <a:latin typeface="+mn-ea"/>
              </a:rPr>
              <a:t>「</a:t>
            </a:r>
            <a:r>
              <a:rPr lang="ja-JP" altLang="en-US" sz="2000" b="1" dirty="0">
                <a:solidFill>
                  <a:srgbClr val="C00000"/>
                </a:solidFill>
                <a:latin typeface="+mn-ea"/>
              </a:rPr>
              <a:t>届け出を行う前に」</a:t>
            </a:r>
            <a:r>
              <a:rPr lang="ja-JP" altLang="en-US" sz="1800" dirty="0">
                <a:latin typeface="+mn-ea"/>
              </a:rPr>
              <a:t>事前協議が必要です。</a:t>
            </a:r>
            <a:endParaRPr lang="en-US" altLang="ja-JP" sz="18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r>
              <a:rPr lang="ja-JP" altLang="en-US" sz="1400" dirty="0">
                <a:latin typeface="+mn-ea"/>
              </a:rPr>
              <a:t>事前協議が必要な変更例</a:t>
            </a:r>
            <a:endParaRPr lang="en-US" altLang="ja-JP" sz="14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r>
              <a:rPr lang="ja-JP" altLang="en-US" sz="1800" dirty="0">
                <a:latin typeface="+mn-ea"/>
              </a:rPr>
              <a:t>  👉施設の構造、設備、</a:t>
            </a:r>
            <a:r>
              <a:rPr lang="ja-JP" altLang="en-US" sz="1800" b="1" u="sng" dirty="0">
                <a:solidFill>
                  <a:srgbClr val="C00000"/>
                </a:solidFill>
                <a:latin typeface="+mn-ea"/>
              </a:rPr>
              <a:t>専用区画、用途変更</a:t>
            </a:r>
            <a:endParaRPr lang="en-US" altLang="ja-JP" sz="1800" b="1" u="sng" dirty="0">
              <a:solidFill>
                <a:srgbClr val="C00000"/>
              </a:solidFill>
              <a:latin typeface="+mn-ea"/>
            </a:endParaRPr>
          </a:p>
          <a:p>
            <a:pPr marL="0" indent="0">
              <a:spcBef>
                <a:spcPts val="0"/>
              </a:spcBef>
              <a:spcAft>
                <a:spcPts val="0"/>
              </a:spcAft>
              <a:buNone/>
            </a:pPr>
            <a:endParaRPr lang="en-US" altLang="ja-JP" sz="1800" b="1" u="sng" dirty="0">
              <a:solidFill>
                <a:srgbClr val="FF0000"/>
              </a:solidFill>
              <a:latin typeface="+mn-ea"/>
            </a:endParaRPr>
          </a:p>
          <a:p>
            <a:pPr marL="0" indent="0">
              <a:spcBef>
                <a:spcPts val="0"/>
              </a:spcBef>
              <a:spcAft>
                <a:spcPts val="0"/>
              </a:spcAft>
              <a:buNone/>
            </a:pPr>
            <a:r>
              <a:rPr lang="ja-JP" altLang="en-US" sz="1800" dirty="0">
                <a:latin typeface="+mn-ea"/>
              </a:rPr>
              <a:t>  👉</a:t>
            </a:r>
            <a:r>
              <a:rPr lang="ja-JP" altLang="en-US" sz="1800" b="1" u="sng" dirty="0">
                <a:solidFill>
                  <a:srgbClr val="C00000"/>
                </a:solidFill>
                <a:latin typeface="+mn-ea"/>
              </a:rPr>
              <a:t>月額利用料等費用（食費等も含む）</a:t>
            </a:r>
            <a:endParaRPr lang="en-US" altLang="ja-JP" sz="1800" b="1" u="sng" dirty="0">
              <a:solidFill>
                <a:srgbClr val="C00000"/>
              </a:solidFill>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r>
              <a:rPr lang="ja-JP" altLang="en-US" sz="1800" dirty="0">
                <a:latin typeface="+mn-ea"/>
              </a:rPr>
              <a:t>  👉施設サービスの内容</a:t>
            </a:r>
            <a:endParaRPr lang="en-US" altLang="ja-JP" sz="18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r>
              <a:rPr lang="ja-JP" altLang="en-US" sz="2000" b="1" dirty="0">
                <a:latin typeface="+mn-ea"/>
              </a:rPr>
              <a:t>→事前協議を行う場合は、まずは電話でお問い合わせください</a:t>
            </a:r>
            <a:endParaRPr lang="en-US" altLang="ja-JP" sz="2000" b="1" dirty="0">
              <a:latin typeface="+mn-ea"/>
            </a:endParaRPr>
          </a:p>
        </p:txBody>
      </p:sp>
      <p:sp>
        <p:nvSpPr>
          <p:cNvPr id="5" name="ホームベース 4"/>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こんなとき、事前協議が必要です</a:t>
            </a:r>
            <a:endParaRPr kumimoji="1" lang="en-US" altLang="ja-JP" sz="2000" b="1" dirty="0"/>
          </a:p>
        </p:txBody>
      </p:sp>
    </p:spTree>
    <p:extLst>
      <p:ext uri="{BB962C8B-B14F-4D97-AF65-F5344CB8AC3E}">
        <p14:creationId xmlns:p14="http://schemas.microsoft.com/office/powerpoint/2010/main" val="57756433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6EAAFC-84C7-4BE1-BC5E-CE208EE20C26}" type="slidenum">
              <a:rPr kumimoji="0" lang="en-US" altLang="ja-JP" sz="2000" b="0" i="0" u="none" strike="noStrike" kern="1200" cap="none" spc="0" normalizeH="0" baseline="0" noProof="0" smtClean="0">
                <a:ln>
                  <a:noFill/>
                </a:ln>
                <a:solidFill>
                  <a:srgbClr val="FEFFFF"/>
                </a:solidFill>
                <a:effectLst/>
                <a:uLnTx/>
                <a:uFillTx/>
                <a:latin typeface="Century Gothic" panose="020B0502020202020204"/>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2000" b="0" i="0" u="none" strike="noStrike" kern="1200" cap="none" spc="0" normalizeH="0" baseline="0" noProof="0" dirty="0">
              <a:ln>
                <a:noFill/>
              </a:ln>
              <a:solidFill>
                <a:srgbClr val="FEFFFF"/>
              </a:solidFill>
              <a:effectLst/>
              <a:uLnTx/>
              <a:uFillTx/>
              <a:latin typeface="Century Gothic" panose="020B0502020202020204"/>
              <a:ea typeface="メイリオ" panose="020B0604030504040204" pitchFamily="50" charset="-128"/>
              <a:cs typeface="+mn-cs"/>
            </a:endParaRPr>
          </a:p>
        </p:txBody>
      </p:sp>
      <p:sp>
        <p:nvSpPr>
          <p:cNvPr id="6" name="コンテンツ プレースホルダー 4"/>
          <p:cNvSpPr txBox="1">
            <a:spLocks/>
          </p:cNvSpPr>
          <p:nvPr/>
        </p:nvSpPr>
        <p:spPr>
          <a:xfrm>
            <a:off x="683568" y="1484785"/>
            <a:ext cx="7699840" cy="4320479"/>
          </a:xfrm>
          <a:prstGeom prst="rect">
            <a:avLst/>
          </a:prstGeom>
          <a:solidFill>
            <a:srgbClr val="F4FAFF">
              <a:alpha val="65000"/>
            </a:srgbClr>
          </a:solidFill>
          <a:ln>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1800" b="1" dirty="0">
                <a:solidFill>
                  <a:srgbClr val="FF0000"/>
                </a:solidFill>
              </a:rPr>
              <a:t>認知症介護に係る基礎的な研修の受講</a:t>
            </a:r>
            <a:endParaRPr lang="en-US" altLang="ja-JP" sz="1800" b="1" dirty="0">
              <a:solidFill>
                <a:srgbClr val="FF0000"/>
              </a:solidFill>
            </a:endParaRPr>
          </a:p>
          <a:p>
            <a:pPr marL="216000" indent="0">
              <a:buNone/>
            </a:pPr>
            <a:r>
              <a:rPr lang="ja-JP" altLang="en-US" sz="1800" dirty="0"/>
              <a:t>　認知症についての理解の下、利用者主体の介護と尊厳の保障を実現していく観点から、介護に関わる全ての者の認知症対応力を向上させていくため、</a:t>
            </a:r>
            <a:r>
              <a:rPr lang="ja-JP" altLang="en-US" sz="1800" b="1" u="sng" dirty="0">
                <a:solidFill>
                  <a:srgbClr val="C00000"/>
                </a:solidFill>
              </a:rPr>
              <a:t>介護に直接携わる職員のうち、医療・福祉関係の資格を有しない者について、「認知症介護基礎研修を受講させるために必要な措置」を義務づける</a:t>
            </a:r>
            <a:r>
              <a:rPr lang="ja-JP" altLang="en-US" sz="1800" dirty="0"/>
              <a:t>もの。</a:t>
            </a:r>
            <a:endParaRPr lang="en-US" altLang="ja-JP" sz="1800" dirty="0"/>
          </a:p>
          <a:p>
            <a:pPr marL="0" indent="0">
              <a:buNone/>
            </a:pPr>
            <a:endParaRPr lang="en-US" altLang="ja-JP" sz="1800" dirty="0">
              <a:solidFill>
                <a:srgbClr val="C00000"/>
              </a:solidFill>
            </a:endParaRPr>
          </a:p>
          <a:p>
            <a:pPr marL="0" indent="0">
              <a:buNone/>
            </a:pPr>
            <a:endParaRPr lang="en-US" altLang="ja-JP" sz="1800" dirty="0">
              <a:solidFill>
                <a:srgbClr val="C00000"/>
              </a:solidFill>
            </a:endParaRPr>
          </a:p>
          <a:p>
            <a:pPr marL="0" indent="0">
              <a:buNone/>
            </a:pPr>
            <a:r>
              <a:rPr lang="en-US" altLang="ja-JP" sz="1600" dirty="0">
                <a:solidFill>
                  <a:srgbClr val="C00000"/>
                </a:solidFill>
              </a:rPr>
              <a:t>※</a:t>
            </a:r>
            <a:r>
              <a:rPr lang="ja-JP" altLang="en-US" sz="1600" dirty="0">
                <a:solidFill>
                  <a:srgbClr val="C00000"/>
                </a:solidFill>
              </a:rPr>
              <a:t>医療・福祉関係の資格を有しない者</a:t>
            </a:r>
          </a:p>
          <a:p>
            <a:pPr marL="0" indent="0">
              <a:buNone/>
            </a:pPr>
            <a:r>
              <a:rPr lang="ja-JP" altLang="en-US" sz="1800" dirty="0"/>
              <a:t>　</a:t>
            </a:r>
            <a:r>
              <a:rPr lang="ja-JP" altLang="en-US" sz="1400" dirty="0"/>
              <a:t>看護師、准看護師、介護福祉士、介護支援専門員、介護保険法第八条第二項に規定する政令で定める者等の資格を有する者その他これに類する者を</a:t>
            </a:r>
            <a:r>
              <a:rPr lang="ja-JP" altLang="en-US" sz="1400" dirty="0">
                <a:solidFill>
                  <a:srgbClr val="C00000"/>
                </a:solidFill>
              </a:rPr>
              <a:t>除いた者</a:t>
            </a:r>
            <a:r>
              <a:rPr lang="ja-JP" altLang="en-US" sz="1400" dirty="0"/>
              <a:t>。</a:t>
            </a:r>
            <a:endParaRPr lang="en-US" altLang="ja-JP" sz="1400" dirty="0"/>
          </a:p>
          <a:p>
            <a:pPr marL="0" indent="0">
              <a:buNone/>
            </a:pPr>
            <a:r>
              <a:rPr lang="en-US" altLang="ja-JP" sz="1400" dirty="0"/>
              <a:t>※</a:t>
            </a:r>
            <a:r>
              <a:rPr lang="ja-JP" altLang="en-US" sz="1400" dirty="0"/>
              <a:t>特定施設ではない有料老人ホーム等については対象外であるが、介護の質向上のために受講することは差し支えない。</a:t>
            </a:r>
          </a:p>
        </p:txBody>
      </p:sp>
      <p:sp>
        <p:nvSpPr>
          <p:cNvPr id="8" name="ホームベース 7"/>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ja-JP" altLang="en-US" sz="20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lang="ja-JP" altLang="en-US" sz="2000" b="1" dirty="0"/>
              <a:t>認知症介護基礎研修受講の義務づけ</a:t>
            </a:r>
            <a:endParaRPr kumimoji="1" lang="ja-JP" altLang="en-US" sz="1400" b="1" i="0" u="none" strike="noStrike" kern="1200" cap="none" spc="0" normalizeH="0" baseline="0" noProof="0" dirty="0">
              <a:ln>
                <a:noFill/>
              </a:ln>
              <a:solidFill>
                <a:prstClr val="white"/>
              </a:solidFill>
              <a:effectLst/>
              <a:uLnTx/>
              <a:uFillTx/>
              <a:latin typeface="Century Gothic" panose="020B0502020202020204"/>
              <a:ea typeface="メイリオ" panose="020B0604030504040204" pitchFamily="50" charset="-128"/>
              <a:cs typeface="+mn-cs"/>
            </a:endParaRPr>
          </a:p>
        </p:txBody>
      </p:sp>
    </p:spTree>
    <p:extLst>
      <p:ext uri="{BB962C8B-B14F-4D97-AF65-F5344CB8AC3E}">
        <p14:creationId xmlns:p14="http://schemas.microsoft.com/office/powerpoint/2010/main" val="1560775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DFAD3597-0D85-4281-8028-5C2602BB1D87}"/>
              </a:ext>
            </a:extLst>
          </p:cNvPr>
          <p:cNvSpPr>
            <a:spLocks noGrp="1"/>
          </p:cNvSpPr>
          <p:nvPr>
            <p:ph type="title"/>
          </p:nvPr>
        </p:nvSpPr>
        <p:spPr>
          <a:xfrm>
            <a:off x="251520" y="188763"/>
            <a:ext cx="8001000" cy="779854"/>
          </a:xfrm>
        </p:spPr>
        <p:txBody>
          <a:bodyPr>
            <a:normAutofit/>
          </a:bodyPr>
          <a:lstStyle/>
          <a:p>
            <a:r>
              <a:rPr lang="ja-JP" altLang="en-US" sz="2400" b="1" dirty="0">
                <a:solidFill>
                  <a:schemeClr val="tx1"/>
                </a:solidFill>
              </a:rPr>
              <a:t>２　虐待防止・身体的拘束等の廃止</a:t>
            </a:r>
            <a:endParaRPr kumimoji="1" lang="ja-JP" sz="2400" b="1" dirty="0">
              <a:solidFill>
                <a:schemeClr val="bg1"/>
              </a:solidFill>
            </a:endParaRPr>
          </a:p>
        </p:txBody>
      </p:sp>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7</a:t>
            </a:fld>
            <a:endParaRPr kumimoji="1" lang="ja-JP" altLang="en-US" dirty="0"/>
          </a:p>
        </p:txBody>
      </p:sp>
      <p:sp>
        <p:nvSpPr>
          <p:cNvPr id="10" name="Rectangle 2"/>
          <p:cNvSpPr txBox="1">
            <a:spLocks/>
          </p:cNvSpPr>
          <p:nvPr/>
        </p:nvSpPr>
        <p:spPr>
          <a:xfrm>
            <a:off x="703595" y="1630780"/>
            <a:ext cx="7730431" cy="4030468"/>
          </a:xfrm>
          <a:prstGeom prst="rect">
            <a:avLst/>
          </a:prstGeom>
          <a:solidFill>
            <a:srgbClr val="F4FAFF">
              <a:alpha val="65000"/>
            </a:srgbClr>
          </a:solidFill>
          <a:ln w="15875">
            <a:noFill/>
          </a:ln>
        </p:spPr>
        <p:style>
          <a:lnRef idx="1">
            <a:schemeClr val="accent1"/>
          </a:lnRef>
          <a:fillRef idx="2">
            <a:schemeClr val="accent1"/>
          </a:fillRef>
          <a:effectRef idx="1">
            <a:schemeClr val="accent1"/>
          </a:effectRef>
          <a:fontRef idx="minor">
            <a:schemeClr val="dk1"/>
          </a:fontRef>
        </p:style>
        <p:txBody>
          <a:bodyPr vert="horz" rtlCol="0" anchor="ctr">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r>
              <a:rPr lang="ja-JP" altLang="en-US" sz="1800" dirty="0">
                <a:latin typeface="+mn-ea"/>
              </a:rPr>
              <a:t>高齢者虐待には社会的要因、人間関係、高齢者や虐待者の状況などさまざまな要因が考えられます。</a:t>
            </a: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None/>
            </a:pPr>
            <a:r>
              <a:rPr lang="ja-JP" altLang="en-US" sz="1800" dirty="0">
                <a:latin typeface="+mn-ea"/>
              </a:rPr>
              <a:t>（１）教育・知識・介護技術等に関する問題</a:t>
            </a:r>
            <a:endParaRPr lang="en-US" altLang="ja-JP" sz="1800" dirty="0">
              <a:latin typeface="+mn-ea"/>
            </a:endParaRPr>
          </a:p>
          <a:p>
            <a:pPr marL="0" indent="0">
              <a:spcBef>
                <a:spcPts val="0"/>
              </a:spcBef>
              <a:spcAft>
                <a:spcPts val="0"/>
              </a:spcAft>
              <a:buNone/>
            </a:pPr>
            <a:r>
              <a:rPr lang="ja-JP" altLang="en-US" sz="1800" dirty="0">
                <a:latin typeface="+mn-ea"/>
              </a:rPr>
              <a:t> 　　  十分な教育・研修を受けないまま介護に従事</a:t>
            </a:r>
            <a:endParaRPr lang="en-US" altLang="ja-JP" sz="1800" dirty="0">
              <a:latin typeface="+mn-ea"/>
            </a:endParaRPr>
          </a:p>
          <a:p>
            <a:pPr marL="0" indent="0">
              <a:spcBef>
                <a:spcPts val="0"/>
              </a:spcBef>
              <a:spcAft>
                <a:spcPts val="0"/>
              </a:spcAft>
              <a:buNone/>
            </a:pPr>
            <a:r>
              <a:rPr lang="ja-JP" altLang="en-US" sz="1800" dirty="0">
                <a:latin typeface="+mn-ea"/>
              </a:rPr>
              <a:t> 　    </a:t>
            </a:r>
            <a:r>
              <a:rPr lang="ja-JP" altLang="en-US" sz="1800" b="1" dirty="0">
                <a:solidFill>
                  <a:srgbClr val="CC0000"/>
                </a:solidFill>
                <a:latin typeface="+mn-ea"/>
              </a:rPr>
              <a:t>⇒ 虐待防止マニュアル（指針）を作成し、定期的に職員研修を</a:t>
            </a:r>
            <a:endParaRPr lang="en-US" altLang="ja-JP" sz="1800" b="1" dirty="0">
              <a:solidFill>
                <a:srgbClr val="CC0000"/>
              </a:solidFill>
              <a:latin typeface="+mn-ea"/>
            </a:endParaRPr>
          </a:p>
          <a:p>
            <a:pPr marL="0" indent="0">
              <a:spcBef>
                <a:spcPts val="0"/>
              </a:spcBef>
              <a:spcAft>
                <a:spcPts val="0"/>
              </a:spcAft>
              <a:buNone/>
            </a:pPr>
            <a:r>
              <a:rPr lang="ja-JP" altLang="en-US" sz="1800" b="1" dirty="0">
                <a:solidFill>
                  <a:srgbClr val="CC0000"/>
                </a:solidFill>
                <a:latin typeface="+mn-ea"/>
              </a:rPr>
              <a:t>　　　　実施</a:t>
            </a:r>
            <a:endParaRPr lang="en-US" altLang="ja-JP" sz="1800" dirty="0">
              <a:solidFill>
                <a:srgbClr val="CC0000"/>
              </a:solidFill>
              <a:latin typeface="+mn-ea"/>
            </a:endParaRPr>
          </a:p>
          <a:p>
            <a:pPr marL="0" indent="0">
              <a:spcBef>
                <a:spcPts val="0"/>
              </a:spcBef>
              <a:spcAft>
                <a:spcPts val="0"/>
              </a:spcAft>
              <a:buNone/>
            </a:pPr>
            <a:r>
              <a:rPr lang="ja-JP" altLang="en-US" sz="1800" dirty="0">
                <a:solidFill>
                  <a:srgbClr val="CC0000"/>
                </a:solidFill>
                <a:latin typeface="+mn-ea"/>
              </a:rPr>
              <a:t> </a:t>
            </a:r>
            <a:endParaRPr lang="en-US" altLang="ja-JP" sz="1800" dirty="0">
              <a:solidFill>
                <a:srgbClr val="CC0000"/>
              </a:solidFill>
              <a:latin typeface="+mn-ea"/>
            </a:endParaRPr>
          </a:p>
          <a:p>
            <a:pPr marL="0" indent="0">
              <a:spcBef>
                <a:spcPts val="0"/>
              </a:spcBef>
              <a:buNone/>
            </a:pPr>
            <a:r>
              <a:rPr lang="ja-JP" altLang="en-US" sz="1800" dirty="0">
                <a:latin typeface="+mn-ea"/>
              </a:rPr>
              <a:t>（２）職員のストレスや感情コントロールの問題</a:t>
            </a:r>
            <a:endParaRPr lang="en-US" altLang="ja-JP" sz="1800" dirty="0">
              <a:latin typeface="+mn-ea"/>
            </a:endParaRPr>
          </a:p>
          <a:p>
            <a:pPr marL="0" indent="0">
              <a:spcBef>
                <a:spcPts val="0"/>
              </a:spcBef>
              <a:buNone/>
            </a:pPr>
            <a:r>
              <a:rPr lang="en-US" altLang="ja-JP" sz="1800" dirty="0">
                <a:latin typeface="+mn-ea"/>
              </a:rPr>
              <a:t>       </a:t>
            </a:r>
            <a:r>
              <a:rPr lang="ja-JP" altLang="en-US" sz="1800" b="1" dirty="0">
                <a:solidFill>
                  <a:srgbClr val="CC0000"/>
                </a:solidFill>
                <a:latin typeface="+mn-ea"/>
              </a:rPr>
              <a:t>⇒ 業務負担増、閉鎖的な組織風土などが影響</a:t>
            </a:r>
            <a:endParaRPr lang="en-US" altLang="ja-JP" sz="1800" b="1" dirty="0">
              <a:solidFill>
                <a:srgbClr val="CC0000"/>
              </a:solidFill>
              <a:latin typeface="+mn-ea"/>
            </a:endParaRPr>
          </a:p>
          <a:p>
            <a:pPr marL="0" indent="0">
              <a:spcBef>
                <a:spcPts val="0"/>
              </a:spcBef>
              <a:buNone/>
            </a:pPr>
            <a:r>
              <a:rPr lang="ja-JP" altLang="en-US" sz="1800" b="1" dirty="0">
                <a:solidFill>
                  <a:srgbClr val="CC0000"/>
                </a:solidFill>
                <a:latin typeface="+mn-ea"/>
              </a:rPr>
              <a:t>　　 ⇒</a:t>
            </a:r>
            <a:r>
              <a:rPr lang="en-US" altLang="ja-JP" sz="1800" dirty="0">
                <a:latin typeface="+mn-ea"/>
              </a:rPr>
              <a:t> </a:t>
            </a:r>
            <a:r>
              <a:rPr lang="ja-JP" altLang="en-US" sz="1800" b="1" dirty="0">
                <a:solidFill>
                  <a:srgbClr val="C00000"/>
                </a:solidFill>
                <a:latin typeface="+mn-ea"/>
              </a:rPr>
              <a:t>職場の中で意見を言える風通しの良い環境が重要</a:t>
            </a:r>
            <a:endParaRPr lang="en-US" altLang="ja-JP" sz="1800" b="1" u="sng" dirty="0">
              <a:solidFill>
                <a:srgbClr val="C00000"/>
              </a:solidFill>
              <a:latin typeface="+mn-ea"/>
            </a:endParaRPr>
          </a:p>
        </p:txBody>
      </p:sp>
      <p:sp>
        <p:nvSpPr>
          <p:cNvPr id="6" name="ホームベース 5"/>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施設における虐待について</a:t>
            </a:r>
          </a:p>
        </p:txBody>
      </p:sp>
    </p:spTree>
    <p:extLst>
      <p:ext uri="{BB962C8B-B14F-4D97-AF65-F5344CB8AC3E}">
        <p14:creationId xmlns:p14="http://schemas.microsoft.com/office/powerpoint/2010/main" val="319516947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8</a:t>
            </a:fld>
            <a:endParaRPr kumimoji="1" lang="ja-JP" altLang="en-US" dirty="0"/>
          </a:p>
        </p:txBody>
      </p:sp>
      <p:sp>
        <p:nvSpPr>
          <p:cNvPr id="6" name="コンテンツ プレースホルダー 4"/>
          <p:cNvSpPr txBox="1">
            <a:spLocks/>
          </p:cNvSpPr>
          <p:nvPr/>
        </p:nvSpPr>
        <p:spPr>
          <a:xfrm>
            <a:off x="755576" y="1556792"/>
            <a:ext cx="7920880" cy="4608512"/>
          </a:xfrm>
          <a:prstGeom prst="rect">
            <a:avLst/>
          </a:prstGeom>
          <a:solidFill>
            <a:srgbClr val="F4FAFF">
              <a:alpha val="65000"/>
            </a:srgbClr>
          </a:solidFill>
          <a:ln>
            <a:noFill/>
          </a:ln>
        </p:spPr>
        <p:style>
          <a:lnRef idx="1">
            <a:schemeClr val="accent1"/>
          </a:lnRef>
          <a:fillRef idx="2">
            <a:schemeClr val="accent1"/>
          </a:fillRef>
          <a:effectRef idx="1">
            <a:schemeClr val="accent1"/>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None/>
            </a:pPr>
            <a:r>
              <a:rPr lang="ja-JP" altLang="en-US" sz="1800" b="1" dirty="0">
                <a:solidFill>
                  <a:srgbClr val="FF0000"/>
                </a:solidFill>
                <a:latin typeface="BIZ UDゴシック" panose="020B0400000000000000" pitchFamily="49" charset="-128"/>
                <a:ea typeface="BIZ UDゴシック" panose="020B0400000000000000" pitchFamily="49" charset="-128"/>
              </a:rPr>
              <a:t>虐待の発生又はその再発防止のために講ずべき措置</a:t>
            </a:r>
            <a:endParaRPr lang="en-US" altLang="ja-JP" sz="1800" b="1" dirty="0">
              <a:solidFill>
                <a:srgbClr val="FF0000"/>
              </a:solidFill>
              <a:latin typeface="BIZ UDゴシック" panose="020B0400000000000000" pitchFamily="49" charset="-128"/>
              <a:ea typeface="BIZ UDゴシック" panose="020B0400000000000000" pitchFamily="49" charset="-128"/>
            </a:endParaRPr>
          </a:p>
          <a:p>
            <a:pPr marL="0" indent="0">
              <a:buNone/>
            </a:pPr>
            <a:endParaRPr lang="en-US" altLang="ja-JP" sz="1800" b="1" dirty="0">
              <a:solidFill>
                <a:srgbClr val="FF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800" dirty="0">
                <a:latin typeface="BIZ UDゴシック" panose="020B0400000000000000" pitchFamily="49" charset="-128"/>
                <a:ea typeface="BIZ UDゴシック" panose="020B0400000000000000" pitchFamily="49" charset="-128"/>
              </a:rPr>
              <a:t>（１）事業所、施設における、</a:t>
            </a:r>
            <a:r>
              <a:rPr lang="ja-JP" altLang="en-US" sz="1800" b="1" u="sng" dirty="0">
                <a:solidFill>
                  <a:srgbClr val="C00000"/>
                </a:solidFill>
                <a:latin typeface="BIZ UDゴシック" panose="020B0400000000000000" pitchFamily="49" charset="-128"/>
                <a:ea typeface="BIZ UDゴシック" panose="020B0400000000000000" pitchFamily="49" charset="-128"/>
              </a:rPr>
              <a:t>虐待の防止のための対策を検討する委員会</a:t>
            </a:r>
            <a:endParaRPr lang="en-US" altLang="ja-JP" sz="1800" b="1" u="sng" dirty="0">
              <a:solidFill>
                <a:srgbClr val="C0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800" b="1" dirty="0">
                <a:solidFill>
                  <a:srgbClr val="C00000"/>
                </a:solidFill>
                <a:latin typeface="BIZ UDゴシック" panose="020B0400000000000000" pitchFamily="49" charset="-128"/>
                <a:ea typeface="BIZ UDゴシック" panose="020B0400000000000000" pitchFamily="49" charset="-128"/>
              </a:rPr>
              <a:t>　　　</a:t>
            </a:r>
            <a:r>
              <a:rPr lang="ja-JP" altLang="en-US" sz="1800" b="1" u="sng" dirty="0">
                <a:solidFill>
                  <a:srgbClr val="C00000"/>
                </a:solidFill>
                <a:latin typeface="BIZ UDゴシック" panose="020B0400000000000000" pitchFamily="49" charset="-128"/>
                <a:ea typeface="BIZ UDゴシック" panose="020B0400000000000000" pitchFamily="49" charset="-128"/>
              </a:rPr>
              <a:t>を定期的に開催</a:t>
            </a:r>
            <a:r>
              <a:rPr lang="ja-JP" altLang="en-US" sz="1800" dirty="0">
                <a:latin typeface="BIZ UDゴシック" panose="020B0400000000000000" pitchFamily="49" charset="-128"/>
                <a:ea typeface="BIZ UDゴシック" panose="020B0400000000000000" pitchFamily="49" charset="-128"/>
              </a:rPr>
              <a:t>するとともに、その結果について、従業者に周知徹</a:t>
            </a:r>
            <a:endParaRPr lang="en-US" altLang="ja-JP" sz="1800" dirty="0">
              <a:latin typeface="BIZ UDゴシック" panose="020B0400000000000000" pitchFamily="49" charset="-128"/>
              <a:ea typeface="BIZ UDゴシック" panose="020B0400000000000000" pitchFamily="49" charset="-128"/>
            </a:endParaRPr>
          </a:p>
          <a:p>
            <a:pPr marL="0" indent="0">
              <a:spcBef>
                <a:spcPts val="0"/>
              </a:spcBef>
              <a:buNone/>
            </a:pPr>
            <a:r>
              <a:rPr lang="ja-JP" altLang="en-US" sz="1800" dirty="0">
                <a:latin typeface="BIZ UDゴシック" panose="020B0400000000000000" pitchFamily="49" charset="-128"/>
                <a:ea typeface="BIZ UDゴシック" panose="020B0400000000000000" pitchFamily="49" charset="-128"/>
              </a:rPr>
              <a:t>　　　底を図ること。</a:t>
            </a:r>
            <a:endParaRPr lang="en-US" altLang="ja-JP" sz="1800" dirty="0">
              <a:latin typeface="BIZ UDゴシック" panose="020B0400000000000000" pitchFamily="49" charset="-128"/>
              <a:ea typeface="BIZ UDゴシック" panose="020B0400000000000000" pitchFamily="49" charset="-128"/>
            </a:endParaRPr>
          </a:p>
          <a:p>
            <a:pPr marL="0" indent="0">
              <a:buNone/>
            </a:pPr>
            <a:r>
              <a:rPr lang="ja-JP" altLang="en-US" sz="1800" dirty="0">
                <a:latin typeface="BIZ UDゴシック" panose="020B0400000000000000" pitchFamily="49" charset="-128"/>
                <a:ea typeface="BIZ UDゴシック" panose="020B0400000000000000" pitchFamily="49" charset="-128"/>
              </a:rPr>
              <a:t>（２）事業所、施設における、</a:t>
            </a:r>
            <a:r>
              <a:rPr lang="ja-JP" altLang="en-US" sz="1800" b="1" u="sng" dirty="0">
                <a:solidFill>
                  <a:srgbClr val="C00000"/>
                </a:solidFill>
                <a:latin typeface="BIZ UDゴシック" panose="020B0400000000000000" pitchFamily="49" charset="-128"/>
                <a:ea typeface="BIZ UDゴシック" panose="020B0400000000000000" pitchFamily="49" charset="-128"/>
              </a:rPr>
              <a:t>虐待の防止のための指針を整備</a:t>
            </a:r>
            <a:r>
              <a:rPr lang="ja-JP" altLang="en-US" sz="1800" dirty="0">
                <a:latin typeface="BIZ UDゴシック" panose="020B0400000000000000" pitchFamily="49" charset="-128"/>
                <a:ea typeface="BIZ UDゴシック" panose="020B0400000000000000" pitchFamily="49" charset="-128"/>
              </a:rPr>
              <a:t>すること。</a:t>
            </a:r>
            <a:endParaRPr lang="en-US" altLang="ja-JP" sz="1800"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800" dirty="0">
                <a:latin typeface="BIZ UDゴシック" panose="020B0400000000000000" pitchFamily="49" charset="-128"/>
                <a:ea typeface="BIZ UDゴシック" panose="020B0400000000000000" pitchFamily="49" charset="-128"/>
              </a:rPr>
              <a:t>（３）事業所、施設において、</a:t>
            </a:r>
            <a:r>
              <a:rPr lang="ja-JP" altLang="en-US" sz="1800" b="1" u="sng" dirty="0">
                <a:solidFill>
                  <a:srgbClr val="C00000"/>
                </a:solidFill>
                <a:latin typeface="BIZ UDゴシック" panose="020B0400000000000000" pitchFamily="49" charset="-128"/>
                <a:ea typeface="BIZ UDゴシック" panose="020B0400000000000000" pitchFamily="49" charset="-128"/>
              </a:rPr>
              <a:t>従業者に対し、虐待の防止のための研修を</a:t>
            </a:r>
            <a:endParaRPr lang="en-US" altLang="ja-JP" sz="1800" b="1" u="sng" dirty="0">
              <a:solidFill>
                <a:srgbClr val="C00000"/>
              </a:solidFill>
              <a:latin typeface="BIZ UDゴシック" panose="020B0400000000000000" pitchFamily="49" charset="-128"/>
              <a:ea typeface="BIZ UDゴシック" panose="020B0400000000000000" pitchFamily="49" charset="-128"/>
            </a:endParaRPr>
          </a:p>
          <a:p>
            <a:pPr marL="0" indent="0">
              <a:spcBef>
                <a:spcPts val="0"/>
              </a:spcBef>
              <a:buNone/>
            </a:pPr>
            <a:r>
              <a:rPr lang="ja-JP" altLang="en-US" sz="1800" b="1" dirty="0">
                <a:solidFill>
                  <a:srgbClr val="C00000"/>
                </a:solidFill>
                <a:latin typeface="BIZ UDゴシック" panose="020B0400000000000000" pitchFamily="49" charset="-128"/>
                <a:ea typeface="BIZ UDゴシック" panose="020B0400000000000000" pitchFamily="49" charset="-128"/>
              </a:rPr>
              <a:t>　　　</a:t>
            </a:r>
            <a:r>
              <a:rPr lang="ja-JP" altLang="en-US" sz="1800" b="1" u="sng" dirty="0">
                <a:solidFill>
                  <a:srgbClr val="C00000"/>
                </a:solidFill>
                <a:latin typeface="BIZ UDゴシック" panose="020B0400000000000000" pitchFamily="49" charset="-128"/>
                <a:ea typeface="BIZ UDゴシック" panose="020B0400000000000000" pitchFamily="49" charset="-128"/>
              </a:rPr>
              <a:t>定期的に（年１回以上）実施</a:t>
            </a:r>
            <a:r>
              <a:rPr lang="ja-JP" altLang="en-US" sz="1800" dirty="0">
                <a:latin typeface="BIZ UDゴシック" panose="020B0400000000000000" pitchFamily="49" charset="-128"/>
                <a:ea typeface="BIZ UDゴシック" panose="020B0400000000000000" pitchFamily="49" charset="-128"/>
              </a:rPr>
              <a:t>すること。</a:t>
            </a:r>
            <a:endParaRPr lang="en-US" altLang="ja-JP" sz="1800" dirty="0">
              <a:latin typeface="BIZ UDゴシック" panose="020B0400000000000000" pitchFamily="49" charset="-128"/>
              <a:ea typeface="BIZ UDゴシック" panose="020B0400000000000000" pitchFamily="49" charset="-128"/>
            </a:endParaRPr>
          </a:p>
          <a:p>
            <a:pPr marL="0" indent="0">
              <a:spcAft>
                <a:spcPts val="0"/>
              </a:spcAft>
              <a:buNone/>
            </a:pPr>
            <a:r>
              <a:rPr lang="ja-JP" altLang="en-US" sz="1800" dirty="0">
                <a:latin typeface="BIZ UDゴシック" panose="020B0400000000000000" pitchFamily="49" charset="-128"/>
                <a:ea typeface="BIZ UDゴシック" panose="020B0400000000000000" pitchFamily="49" charset="-128"/>
              </a:rPr>
              <a:t>（４）上記１～３に掲げる、</a:t>
            </a:r>
            <a:r>
              <a:rPr lang="ja-JP" altLang="en-US" sz="1800" b="1" u="sng" dirty="0">
                <a:solidFill>
                  <a:srgbClr val="C00000"/>
                </a:solidFill>
                <a:latin typeface="BIZ UDゴシック" panose="020B0400000000000000" pitchFamily="49" charset="-128"/>
                <a:ea typeface="BIZ UDゴシック" panose="020B0400000000000000" pitchFamily="49" charset="-128"/>
              </a:rPr>
              <a:t>虐待の防止に関する措置を適切に実施する</a:t>
            </a:r>
            <a:r>
              <a:rPr lang="ja-JP" altLang="en-US" sz="1800" b="1" u="sng" dirty="0" err="1">
                <a:solidFill>
                  <a:srgbClr val="C00000"/>
                </a:solidFill>
                <a:latin typeface="BIZ UDゴシック" panose="020B0400000000000000" pitchFamily="49" charset="-128"/>
                <a:ea typeface="BIZ UDゴシック" panose="020B0400000000000000" pitchFamily="49" charset="-128"/>
              </a:rPr>
              <a:t>た</a:t>
            </a:r>
            <a:endParaRPr lang="en-US" altLang="ja-JP" sz="1800" b="1" u="sng" dirty="0">
              <a:solidFill>
                <a:srgbClr val="C00000"/>
              </a:solidFill>
              <a:latin typeface="BIZ UDゴシック" panose="020B0400000000000000" pitchFamily="49" charset="-128"/>
              <a:ea typeface="BIZ UDゴシック" panose="020B0400000000000000" pitchFamily="49" charset="-128"/>
            </a:endParaRPr>
          </a:p>
          <a:p>
            <a:pPr marL="0" indent="0">
              <a:spcBef>
                <a:spcPts val="0"/>
              </a:spcBef>
              <a:spcAft>
                <a:spcPts val="0"/>
              </a:spcAft>
              <a:buNone/>
            </a:pPr>
            <a:r>
              <a:rPr lang="ja-JP" altLang="en-US" sz="1800" b="1" dirty="0">
                <a:solidFill>
                  <a:srgbClr val="C00000"/>
                </a:solidFill>
                <a:latin typeface="BIZ UDゴシック" panose="020B0400000000000000" pitchFamily="49" charset="-128"/>
                <a:ea typeface="BIZ UDゴシック" panose="020B0400000000000000" pitchFamily="49" charset="-128"/>
              </a:rPr>
              <a:t>　　　</a:t>
            </a:r>
            <a:r>
              <a:rPr lang="ja-JP" altLang="en-US" sz="1800" b="1" u="sng" dirty="0" err="1">
                <a:solidFill>
                  <a:srgbClr val="C00000"/>
                </a:solidFill>
                <a:latin typeface="BIZ UDゴシック" panose="020B0400000000000000" pitchFamily="49" charset="-128"/>
                <a:ea typeface="BIZ UDゴシック" panose="020B0400000000000000" pitchFamily="49" charset="-128"/>
              </a:rPr>
              <a:t>めの</a:t>
            </a:r>
            <a:r>
              <a:rPr lang="ja-JP" altLang="en-US" sz="1800" b="1" u="sng" dirty="0">
                <a:solidFill>
                  <a:srgbClr val="C00000"/>
                </a:solidFill>
                <a:latin typeface="BIZ UDゴシック" panose="020B0400000000000000" pitchFamily="49" charset="-128"/>
                <a:ea typeface="BIZ UDゴシック" panose="020B0400000000000000" pitchFamily="49" charset="-128"/>
              </a:rPr>
              <a:t>担当者</a:t>
            </a:r>
            <a:r>
              <a:rPr lang="ja-JP" altLang="en-US" sz="1800" dirty="0">
                <a:latin typeface="BIZ UDゴシック" panose="020B0400000000000000" pitchFamily="49" charset="-128"/>
                <a:ea typeface="BIZ UDゴシック" panose="020B0400000000000000" pitchFamily="49" charset="-128"/>
              </a:rPr>
              <a:t>を置くこと</a:t>
            </a:r>
          </a:p>
        </p:txBody>
      </p:sp>
      <p:sp>
        <p:nvSpPr>
          <p:cNvPr id="8" name="ホームベース 7"/>
          <p:cNvSpPr/>
          <p:nvPr/>
        </p:nvSpPr>
        <p:spPr>
          <a:xfrm flipH="1">
            <a:off x="1410338" y="692696"/>
            <a:ext cx="6973069" cy="576064"/>
          </a:xfrm>
          <a:prstGeom prst="homePlate">
            <a:avLst/>
          </a:prstGeom>
          <a:solidFill>
            <a:schemeClr val="accent1"/>
          </a:solidFill>
          <a:ln w="317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bg1"/>
                </a:solidFill>
                <a:latin typeface="+mn-ea"/>
              </a:rPr>
              <a:t>　高齢者</a:t>
            </a:r>
            <a:r>
              <a:rPr lang="ja-JP" altLang="en-US" sz="2000" b="1" dirty="0"/>
              <a:t>虐待の防止</a:t>
            </a:r>
            <a:endParaRPr kumimoji="1" lang="ja-JP" altLang="en-US" sz="1400" b="1" dirty="0">
              <a:solidFill>
                <a:schemeClr val="bg1"/>
              </a:solidFill>
            </a:endParaRPr>
          </a:p>
        </p:txBody>
      </p:sp>
    </p:spTree>
    <p:extLst>
      <p:ext uri="{BB962C8B-B14F-4D97-AF65-F5344CB8AC3E}">
        <p14:creationId xmlns:p14="http://schemas.microsoft.com/office/powerpoint/2010/main" val="10770289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4B6EAAFC-84C7-4BE1-BC5E-CE208EE20C26}" type="slidenum">
              <a:rPr lang="en-US" altLang="ja-JP" smtClean="0"/>
              <a:pPr/>
              <a:t>9</a:t>
            </a:fld>
            <a:endParaRPr kumimoji="1" lang="ja-JP" altLang="en-US" dirty="0"/>
          </a:p>
        </p:txBody>
      </p:sp>
      <p:sp>
        <p:nvSpPr>
          <p:cNvPr id="10" name="Rectangle 2"/>
          <p:cNvSpPr txBox="1">
            <a:spLocks/>
          </p:cNvSpPr>
          <p:nvPr/>
        </p:nvSpPr>
        <p:spPr>
          <a:xfrm>
            <a:off x="673061" y="1484784"/>
            <a:ext cx="7774632" cy="5209736"/>
          </a:xfrm>
          <a:prstGeom prst="rect">
            <a:avLst/>
          </a:prstGeom>
          <a:solidFill>
            <a:srgbClr val="F4FAFF">
              <a:alpha val="65000"/>
            </a:srgbClr>
          </a:solidFill>
          <a:ln>
            <a:noFill/>
          </a:ln>
        </p:spPr>
        <p:style>
          <a:lnRef idx="1">
            <a:schemeClr val="accent1"/>
          </a:lnRef>
          <a:fillRef idx="2">
            <a:schemeClr val="accent1"/>
          </a:fillRef>
          <a:effectRef idx="1">
            <a:schemeClr val="accent1"/>
          </a:effectRef>
          <a:fontRef idx="minor">
            <a:schemeClr val="dk1"/>
          </a:fontRef>
        </p:style>
        <p:txBody>
          <a:bodyPr vert="horz" rtlCol="0" anchor="t">
            <a:norm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spcBef>
                <a:spcPts val="0"/>
              </a:spcBef>
              <a:spcAft>
                <a:spcPts val="0"/>
              </a:spcAft>
              <a:buFont typeface="Arial"/>
              <a:buNone/>
            </a:pPr>
            <a:endParaRPr lang="en-US" altLang="ja-JP" sz="200" dirty="0">
              <a:latin typeface="+mn-ea"/>
            </a:endParaRPr>
          </a:p>
          <a:p>
            <a:pPr marL="0" indent="0">
              <a:spcAft>
                <a:spcPts val="0"/>
              </a:spcAft>
              <a:buFont typeface="Arial"/>
              <a:buNone/>
            </a:pPr>
            <a:r>
              <a:rPr lang="ja-JP" altLang="en-US" sz="1800" dirty="0">
                <a:latin typeface="+mn-ea"/>
              </a:rPr>
              <a:t>  </a:t>
            </a:r>
            <a:r>
              <a:rPr lang="ja-JP" altLang="en-US" sz="2400" b="1" u="sng" dirty="0">
                <a:solidFill>
                  <a:schemeClr val="tx1">
                    <a:lumMod val="95000"/>
                    <a:lumOff val="5000"/>
                  </a:schemeClr>
                </a:solidFill>
                <a:latin typeface="+mn-ea"/>
              </a:rPr>
              <a:t>身体的拘束等は原則禁止</a:t>
            </a:r>
            <a:endParaRPr lang="en-US" altLang="ja-JP" sz="2400" b="1" u="sng" dirty="0">
              <a:solidFill>
                <a:schemeClr val="tx1">
                  <a:lumMod val="95000"/>
                  <a:lumOff val="5000"/>
                </a:schemeClr>
              </a:solidFill>
              <a:latin typeface="+mn-ea"/>
            </a:endParaRPr>
          </a:p>
          <a:p>
            <a:pPr marL="0" indent="0">
              <a:spcAft>
                <a:spcPts val="0"/>
              </a:spcAft>
              <a:buFont typeface="Arial"/>
              <a:buNone/>
            </a:pPr>
            <a:r>
              <a:rPr lang="ja-JP" altLang="en-US" sz="1800" b="1" dirty="0">
                <a:solidFill>
                  <a:schemeClr val="tx1">
                    <a:lumMod val="95000"/>
                    <a:lumOff val="5000"/>
                  </a:schemeClr>
                </a:solidFill>
                <a:latin typeface="+mn-ea"/>
              </a:rPr>
              <a:t>  　</a:t>
            </a:r>
            <a:r>
              <a:rPr lang="ja-JP" altLang="en-US" sz="1800" dirty="0">
                <a:solidFill>
                  <a:schemeClr val="tx1">
                    <a:lumMod val="95000"/>
                    <a:lumOff val="5000"/>
                  </a:schemeClr>
                </a:solidFill>
                <a:latin typeface="+mn-ea"/>
              </a:rPr>
              <a:t>緊急やむを得ず身体的拘束等を行わざるを得ない場合</a:t>
            </a:r>
            <a:endParaRPr lang="en-US" altLang="ja-JP" sz="1800" dirty="0">
              <a:solidFill>
                <a:schemeClr val="tx1">
                  <a:lumMod val="95000"/>
                  <a:lumOff val="5000"/>
                </a:schemeClr>
              </a:solidFill>
              <a:latin typeface="+mn-ea"/>
            </a:endParaRPr>
          </a:p>
          <a:p>
            <a:pPr marL="0" indent="0">
              <a:spcAft>
                <a:spcPts val="0"/>
              </a:spcAft>
              <a:buFont typeface="Arial"/>
              <a:buNone/>
            </a:pPr>
            <a:r>
              <a:rPr lang="en-US" altLang="ja-JP" sz="1800" dirty="0">
                <a:latin typeface="+mn-ea"/>
              </a:rPr>
              <a:t>   </a:t>
            </a:r>
            <a:r>
              <a:rPr lang="ja-JP" altLang="en-US" sz="1800" dirty="0">
                <a:latin typeface="+mn-ea"/>
              </a:rPr>
              <a:t>　●「</a:t>
            </a:r>
            <a:r>
              <a:rPr lang="ja-JP" altLang="en-US" sz="1800" dirty="0">
                <a:solidFill>
                  <a:schemeClr val="tx1">
                    <a:lumMod val="95000"/>
                    <a:lumOff val="5000"/>
                  </a:schemeClr>
                </a:solidFill>
                <a:latin typeface="+mn-ea"/>
              </a:rPr>
              <a:t>緊急やむを得ない場合」とは</a:t>
            </a:r>
            <a:endParaRPr lang="en-US" altLang="ja-JP" sz="1800" dirty="0">
              <a:solidFill>
                <a:schemeClr val="tx1">
                  <a:lumMod val="95000"/>
                  <a:lumOff val="5000"/>
                </a:schemeClr>
              </a:solidFill>
              <a:latin typeface="+mn-ea"/>
            </a:endParaRPr>
          </a:p>
          <a:p>
            <a:pPr marL="0" indent="0">
              <a:spcBef>
                <a:spcPts val="300"/>
              </a:spcBef>
              <a:spcAft>
                <a:spcPts val="0"/>
              </a:spcAft>
              <a:buFont typeface="Arial"/>
              <a:buNone/>
            </a:pPr>
            <a:r>
              <a:rPr lang="ja-JP" altLang="en-US" sz="1800" b="1" dirty="0">
                <a:solidFill>
                  <a:srgbClr val="C00000"/>
                </a:solidFill>
                <a:latin typeface="+mn-ea"/>
              </a:rPr>
              <a:t>　　　　⇒    </a:t>
            </a:r>
            <a:r>
              <a:rPr lang="ja-JP" altLang="en-US" sz="1800" dirty="0">
                <a:solidFill>
                  <a:schemeClr val="tx1">
                    <a:lumMod val="95000"/>
                    <a:lumOff val="5000"/>
                  </a:schemeClr>
                </a:solidFill>
                <a:latin typeface="+mn-ea"/>
              </a:rPr>
              <a:t>以下の</a:t>
            </a:r>
            <a:r>
              <a:rPr lang="ja-JP" altLang="en-US" sz="1800" b="1" u="sng" dirty="0">
                <a:solidFill>
                  <a:srgbClr val="C00000"/>
                </a:solidFill>
                <a:latin typeface="+mn-ea"/>
              </a:rPr>
              <a:t>３つの要件を全て満たし</a:t>
            </a:r>
            <a:r>
              <a:rPr lang="ja-JP" altLang="en-US" sz="1800" dirty="0">
                <a:latin typeface="+mn-ea"/>
              </a:rPr>
              <a:t>、要件の確認等の手続きが</a:t>
            </a:r>
            <a:endParaRPr lang="en-US" altLang="ja-JP" sz="1800" dirty="0">
              <a:latin typeface="+mn-ea"/>
            </a:endParaRPr>
          </a:p>
          <a:p>
            <a:pPr marL="0" indent="0">
              <a:spcBef>
                <a:spcPts val="300"/>
              </a:spcBef>
              <a:spcAft>
                <a:spcPts val="0"/>
              </a:spcAft>
              <a:buFont typeface="Arial"/>
              <a:buNone/>
            </a:pPr>
            <a:r>
              <a:rPr lang="ja-JP" altLang="en-US" sz="1800" dirty="0">
                <a:latin typeface="+mn-ea"/>
              </a:rPr>
              <a:t>　　　　　極めて慎重に実施されていることが必要。</a:t>
            </a: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Font typeface="Arial"/>
              <a:buNone/>
            </a:pPr>
            <a:endParaRPr lang="en-US" altLang="ja-JP" sz="1800" dirty="0">
              <a:latin typeface="+mn-ea"/>
            </a:endParaRPr>
          </a:p>
          <a:p>
            <a:pPr marL="0" indent="0">
              <a:spcBef>
                <a:spcPts val="0"/>
              </a:spcBef>
              <a:spcAft>
                <a:spcPts val="0"/>
              </a:spcAft>
              <a:buNone/>
            </a:pPr>
            <a:r>
              <a:rPr lang="ja-JP" altLang="en-US" sz="1800" dirty="0">
                <a:latin typeface="+mn-ea"/>
              </a:rPr>
              <a:t>  </a:t>
            </a:r>
            <a:endParaRPr lang="en-US" altLang="ja-JP" sz="18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endParaRPr lang="en-US" altLang="ja-JP" sz="1800" dirty="0">
              <a:latin typeface="+mn-ea"/>
            </a:endParaRPr>
          </a:p>
          <a:p>
            <a:pPr marL="0" indent="0">
              <a:spcBef>
                <a:spcPts val="0"/>
              </a:spcBef>
              <a:spcAft>
                <a:spcPts val="0"/>
              </a:spcAft>
              <a:buNone/>
            </a:pPr>
            <a:r>
              <a:rPr lang="ja-JP" altLang="en-US" sz="1800" dirty="0">
                <a:latin typeface="+mn-ea"/>
              </a:rPr>
              <a:t>   </a:t>
            </a:r>
            <a:endParaRPr lang="en-US" altLang="ja-JP" sz="1800" dirty="0">
              <a:latin typeface="+mn-ea"/>
            </a:endParaRPr>
          </a:p>
        </p:txBody>
      </p:sp>
      <p:grpSp>
        <p:nvGrpSpPr>
          <p:cNvPr id="16" name="グループ化 15">
            <a:extLst>
              <a:ext uri="{FF2B5EF4-FFF2-40B4-BE49-F238E27FC236}">
                <a16:creationId xmlns:a16="http://schemas.microsoft.com/office/drawing/2014/main" id="{C35534B4-8383-49BC-BF03-5DB8339DEF62}"/>
              </a:ext>
            </a:extLst>
          </p:cNvPr>
          <p:cNvGrpSpPr/>
          <p:nvPr/>
        </p:nvGrpSpPr>
        <p:grpSpPr>
          <a:xfrm>
            <a:off x="1185039" y="3360352"/>
            <a:ext cx="6750675" cy="1827490"/>
            <a:chOff x="1209412" y="3230084"/>
            <a:chExt cx="6750675" cy="1495061"/>
          </a:xfrm>
        </p:grpSpPr>
        <p:sp>
          <p:nvSpPr>
            <p:cNvPr id="2" name="四角形: 角を丸くする 1">
              <a:extLst>
                <a:ext uri="{FF2B5EF4-FFF2-40B4-BE49-F238E27FC236}">
                  <a16:creationId xmlns:a16="http://schemas.microsoft.com/office/drawing/2014/main" id="{8B9CAECD-C480-4E5A-A5A9-B8616CCB76CD}"/>
                </a:ext>
              </a:extLst>
            </p:cNvPr>
            <p:cNvSpPr/>
            <p:nvPr/>
          </p:nvSpPr>
          <p:spPr>
            <a:xfrm>
              <a:off x="1209412" y="3429000"/>
              <a:ext cx="2138451" cy="1296145"/>
            </a:xfrm>
            <a:prstGeom prst="roundRect">
              <a:avLst/>
            </a:prstGeom>
            <a:solidFill>
              <a:schemeClr val="bg1"/>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ja-JP" altLang="en-US" sz="1400" dirty="0">
                  <a:solidFill>
                    <a:schemeClr val="tx1"/>
                  </a:solidFill>
                </a:rPr>
                <a:t>入居者本人または他の入居者の生命または身体が危険にさらされる可能性が著しく高い場合</a:t>
              </a:r>
              <a:endParaRPr kumimoji="1" lang="ja-JP" altLang="en-US" sz="1400" dirty="0">
                <a:solidFill>
                  <a:schemeClr val="tx1"/>
                </a:solidFill>
              </a:endParaRPr>
            </a:p>
          </p:txBody>
        </p:sp>
        <p:sp>
          <p:nvSpPr>
            <p:cNvPr id="11" name="四角形: 角を丸くする 10">
              <a:extLst>
                <a:ext uri="{FF2B5EF4-FFF2-40B4-BE49-F238E27FC236}">
                  <a16:creationId xmlns:a16="http://schemas.microsoft.com/office/drawing/2014/main" id="{D9FC606A-0B48-4813-AAF3-F9DCDE64E743}"/>
                </a:ext>
              </a:extLst>
            </p:cNvPr>
            <p:cNvSpPr/>
            <p:nvPr/>
          </p:nvSpPr>
          <p:spPr>
            <a:xfrm>
              <a:off x="5821636" y="3429000"/>
              <a:ext cx="2138451" cy="1296144"/>
            </a:xfrm>
            <a:prstGeom prst="roundRect">
              <a:avLst/>
            </a:prstGeom>
            <a:solidFill>
              <a:schemeClr val="bg1"/>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rPr>
                <a:t>身体的拘束等その他の行動制限が一時的なものであること</a:t>
              </a:r>
              <a:endParaRPr kumimoji="1" lang="ja-JP" altLang="en-US" sz="1400" dirty="0">
                <a:solidFill>
                  <a:schemeClr val="tx1"/>
                </a:solidFill>
              </a:endParaRPr>
            </a:p>
          </p:txBody>
        </p:sp>
        <p:sp>
          <p:nvSpPr>
            <p:cNvPr id="12" name="四角形: 角を丸くする 11">
              <a:extLst>
                <a:ext uri="{FF2B5EF4-FFF2-40B4-BE49-F238E27FC236}">
                  <a16:creationId xmlns:a16="http://schemas.microsoft.com/office/drawing/2014/main" id="{76404FC2-D5B8-4F33-9246-8C84EB791F9F}"/>
                </a:ext>
              </a:extLst>
            </p:cNvPr>
            <p:cNvSpPr/>
            <p:nvPr/>
          </p:nvSpPr>
          <p:spPr>
            <a:xfrm>
              <a:off x="3502774" y="3448561"/>
              <a:ext cx="2138451" cy="1276583"/>
            </a:xfrm>
            <a:prstGeom prst="roundRect">
              <a:avLst/>
            </a:prstGeom>
            <a:solidFill>
              <a:schemeClr val="bg1"/>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400" dirty="0">
                <a:solidFill>
                  <a:schemeClr val="tx1"/>
                </a:solidFill>
              </a:endParaRPr>
            </a:p>
            <a:p>
              <a:r>
                <a:rPr lang="ja-JP" altLang="en-US" sz="1400" dirty="0">
                  <a:solidFill>
                    <a:schemeClr val="tx1"/>
                  </a:solidFill>
                </a:rPr>
                <a:t>身体的拘束等その他の行動制限を行う以外に代替する介護方法がないこと</a:t>
              </a:r>
              <a:endParaRPr kumimoji="1" lang="ja-JP" altLang="en-US" sz="1400" dirty="0">
                <a:solidFill>
                  <a:schemeClr val="tx1"/>
                </a:solidFill>
              </a:endParaRPr>
            </a:p>
          </p:txBody>
        </p:sp>
        <p:sp>
          <p:nvSpPr>
            <p:cNvPr id="4" name="四角形: 角を丸くする 3">
              <a:extLst>
                <a:ext uri="{FF2B5EF4-FFF2-40B4-BE49-F238E27FC236}">
                  <a16:creationId xmlns:a16="http://schemas.microsoft.com/office/drawing/2014/main" id="{EE3A1EF8-1BCF-4F9E-9326-74680DA5AB5A}"/>
                </a:ext>
              </a:extLst>
            </p:cNvPr>
            <p:cNvSpPr/>
            <p:nvPr/>
          </p:nvSpPr>
          <p:spPr>
            <a:xfrm>
              <a:off x="1835499" y="3230084"/>
              <a:ext cx="864096" cy="397830"/>
            </a:xfrm>
            <a:prstGeom prst="roundRect">
              <a:avLst/>
            </a:prstGeom>
            <a:solidFill>
              <a:schemeClr val="bg1"/>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CC0000"/>
                  </a:solidFill>
                </a:rPr>
                <a:t>切迫性</a:t>
              </a:r>
            </a:p>
          </p:txBody>
        </p:sp>
        <p:sp>
          <p:nvSpPr>
            <p:cNvPr id="13" name="四角形: 角を丸くする 12">
              <a:extLst>
                <a:ext uri="{FF2B5EF4-FFF2-40B4-BE49-F238E27FC236}">
                  <a16:creationId xmlns:a16="http://schemas.microsoft.com/office/drawing/2014/main" id="{B92BC4EF-846B-45B1-BD6B-13CF2D988A1A}"/>
                </a:ext>
              </a:extLst>
            </p:cNvPr>
            <p:cNvSpPr/>
            <p:nvPr/>
          </p:nvSpPr>
          <p:spPr>
            <a:xfrm>
              <a:off x="4128329" y="3249646"/>
              <a:ext cx="864096" cy="397830"/>
            </a:xfrm>
            <a:prstGeom prst="roundRect">
              <a:avLst/>
            </a:prstGeom>
            <a:solidFill>
              <a:schemeClr val="bg1"/>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CC0000"/>
                  </a:solidFill>
                </a:rPr>
                <a:t>非代替性</a:t>
              </a:r>
            </a:p>
          </p:txBody>
        </p:sp>
        <p:sp>
          <p:nvSpPr>
            <p:cNvPr id="14" name="四角形: 角を丸くする 13">
              <a:extLst>
                <a:ext uri="{FF2B5EF4-FFF2-40B4-BE49-F238E27FC236}">
                  <a16:creationId xmlns:a16="http://schemas.microsoft.com/office/drawing/2014/main" id="{F2E43688-5BBF-42A4-991E-F5B3FDA53224}"/>
                </a:ext>
              </a:extLst>
            </p:cNvPr>
            <p:cNvSpPr/>
            <p:nvPr/>
          </p:nvSpPr>
          <p:spPr>
            <a:xfrm>
              <a:off x="6421159" y="3249646"/>
              <a:ext cx="864096" cy="397830"/>
            </a:xfrm>
            <a:prstGeom prst="roundRect">
              <a:avLst/>
            </a:prstGeom>
            <a:solidFill>
              <a:schemeClr val="bg1"/>
            </a:solidFill>
            <a:ln>
              <a:solidFill>
                <a:srgbClr val="F07F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rgbClr val="CC0000"/>
                  </a:solidFill>
                </a:rPr>
                <a:t>一時性</a:t>
              </a:r>
            </a:p>
          </p:txBody>
        </p:sp>
      </p:grpSp>
      <p:sp>
        <p:nvSpPr>
          <p:cNvPr id="15" name="ホームベース 14"/>
          <p:cNvSpPr/>
          <p:nvPr/>
        </p:nvSpPr>
        <p:spPr>
          <a:xfrm flipH="1">
            <a:off x="1410338" y="692696"/>
            <a:ext cx="6973069" cy="576064"/>
          </a:xfrm>
          <a:prstGeom prst="homePlate">
            <a:avLst/>
          </a:prstGeom>
          <a:solidFill>
            <a:schemeClr val="accent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000" b="1" dirty="0"/>
              <a:t>　 身体的拘束等その他入居者の行動制限について（１）</a:t>
            </a:r>
          </a:p>
        </p:txBody>
      </p:sp>
    </p:spTree>
    <p:extLst>
      <p:ext uri="{BB962C8B-B14F-4D97-AF65-F5344CB8AC3E}">
        <p14:creationId xmlns:p14="http://schemas.microsoft.com/office/powerpoint/2010/main" val="397529526"/>
      </p:ext>
    </p:extLst>
  </p:cSld>
  <p:clrMapOvr>
    <a:masterClrMapping/>
  </p:clrMapOvr>
  <p:transition/>
</p:sld>
</file>

<file path=ppt/theme/theme1.xml><?xml version="1.0" encoding="utf-8"?>
<a:theme xmlns:a="http://schemas.openxmlformats.org/drawingml/2006/main" name="ウィスプ">
  <a:themeElements>
    <a:clrScheme name="ユーザー定義 2">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FF0000"/>
      </a:hlink>
      <a:folHlink>
        <a:srgbClr val="C00000"/>
      </a:folHlink>
    </a:clrScheme>
    <a:fontScheme name="ユーザー定義 1">
      <a:majorFont>
        <a:latin typeface="Century Gothic"/>
        <a:ea typeface="BIZ UDゴシック"/>
        <a:cs typeface=""/>
      </a:majorFont>
      <a:minorFont>
        <a:latin typeface="Century Gothic"/>
        <a:ea typeface="BIZ UDゴシック"/>
        <a:cs typeface=""/>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853F5DD-A01A-4DC6-80A9-674443BFAF8B}">
  <ds:schemaRefs>
    <ds:schemaRef ds:uri="http://schemas.microsoft.com/sharepoint/v3/contenttype/forms"/>
  </ds:schemaRefs>
</ds:datastoreItem>
</file>

<file path=docProps/app.xml><?xml version="1.0" encoding="utf-8"?>
<Properties xmlns:vt="http://schemas.openxmlformats.org/officeDocument/2006/docPropsVTypes" xmlns="http://schemas.openxmlformats.org/officeDocument/2006/extended-properties">
  <Template>Wisp</Template>
  <TotalTime>0</TotalTime>
  <Words>4961</Words>
  <PresentationFormat>画面に合わせる (4:3)</PresentationFormat>
  <Paragraphs>463</Paragraphs>
  <Slides>31</Slides>
  <Notes>31</Notes>
  <HiddenSlides>0</HiddenSlides>
  <MMClips>2</MMClips>
  <ScaleCrop>false</ScaleCrop>
  <HeadingPairs>
    <vt:vector baseType="variant" size="6">
      <vt:variant>
        <vt:lpstr>使用されているフォント</vt:lpstr>
      </vt:variant>
      <vt:variant>
        <vt:i4>6</vt:i4>
      </vt:variant>
      <vt:variant>
        <vt:lpstr>テーマ</vt:lpstr>
      </vt:variant>
      <vt:variant>
        <vt:i4>1</vt:i4>
      </vt:variant>
      <vt:variant>
        <vt:lpstr>スライド タイトル</vt:lpstr>
      </vt:variant>
      <vt:variant>
        <vt:i4>31</vt:i4>
      </vt:variant>
    </vt:vector>
  </HeadingPairs>
  <TitlesOfParts>
    <vt:vector baseType="lpstr" size="38">
      <vt:lpstr>BIZ UDゴシック</vt:lpstr>
      <vt:lpstr>メイリオ</vt:lpstr>
      <vt:lpstr>Arial</vt:lpstr>
      <vt:lpstr>Calibri</vt:lpstr>
      <vt:lpstr>Century Gothic</vt:lpstr>
      <vt:lpstr>Wingdings 3</vt:lpstr>
      <vt:lpstr>ウィスプ</vt:lpstr>
      <vt:lpstr>有料老人ホーム等事業者 　(有料老人ホーム、有料老人ホームに該当するサービス付き高齢者向け住宅)  軽費老人ホーム事業者</vt:lpstr>
      <vt:lpstr>PowerPoint プレゼンテーション</vt:lpstr>
      <vt:lpstr>PowerPoint プレゼンテーション</vt:lpstr>
      <vt:lpstr>１　吹田市からのお知らせ</vt:lpstr>
      <vt:lpstr>PowerPoint プレゼンテーション</vt:lpstr>
      <vt:lpstr>PowerPoint プレゼンテーション</vt:lpstr>
      <vt:lpstr>２　虐待防止・身体的拘束等の廃止</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３　感染症予防・非常災害対策</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４　協力医療機関との連携</vt:lpstr>
      <vt:lpstr>５　入居希望者に関する情報提供を行う事業者と委託契約する場合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erms:modified xsi:type="dcterms:W3CDTF">2026-07-21T00:11:38Z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TC101659569990</vt:lpwstr>
  </property>
</Properties>
</file>