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2" r:id="rId2"/>
  </p:sldMasterIdLst>
  <p:notesMasterIdLst>
    <p:notesMasterId r:id="rId33"/>
  </p:notesMasterIdLst>
  <p:handoutMasterIdLst>
    <p:handoutMasterId r:id="rId34"/>
  </p:handoutMasterIdLst>
  <p:sldIdLst>
    <p:sldId id="303" r:id="rId3"/>
    <p:sldId id="305" r:id="rId4"/>
    <p:sldId id="304" r:id="rId5"/>
    <p:sldId id="351" r:id="rId6"/>
    <p:sldId id="352" r:id="rId7"/>
    <p:sldId id="411" r:id="rId8"/>
    <p:sldId id="412" r:id="rId9"/>
    <p:sldId id="413" r:id="rId10"/>
    <p:sldId id="414" r:id="rId11"/>
    <p:sldId id="391" r:id="rId12"/>
    <p:sldId id="392" r:id="rId13"/>
    <p:sldId id="417" r:id="rId14"/>
    <p:sldId id="383" r:id="rId15"/>
    <p:sldId id="400" r:id="rId16"/>
    <p:sldId id="419" r:id="rId17"/>
    <p:sldId id="418" r:id="rId18"/>
    <p:sldId id="385" r:id="rId19"/>
    <p:sldId id="422" r:id="rId20"/>
    <p:sldId id="420" r:id="rId21"/>
    <p:sldId id="423" r:id="rId22"/>
    <p:sldId id="424" r:id="rId23"/>
    <p:sldId id="386" r:id="rId24"/>
    <p:sldId id="428" r:id="rId25"/>
    <p:sldId id="426" r:id="rId26"/>
    <p:sldId id="430" r:id="rId27"/>
    <p:sldId id="431" r:id="rId28"/>
    <p:sldId id="415" r:id="rId29"/>
    <p:sldId id="416" r:id="rId30"/>
    <p:sldId id="434" r:id="rId31"/>
    <p:sldId id="421" r:id="rId32"/>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62888" autoAdjust="0"/>
  </p:normalViewPr>
  <p:slideViewPr>
    <p:cSldViewPr>
      <p:cViewPr varScale="1">
        <p:scale>
          <a:sx n="79" d="100"/>
          <a:sy n="79" d="100"/>
        </p:scale>
        <p:origin x="1454" y="67"/>
      </p:cViewPr>
      <p:guideLst>
        <p:guide orient="horz" pos="2160"/>
        <p:guide pos="2880"/>
      </p:guideLst>
    </p:cSldViewPr>
  </p:slideViewPr>
  <p:outlineViewPr>
    <p:cViewPr>
      <p:scale>
        <a:sx n="33" d="100"/>
        <a:sy n="33" d="100"/>
      </p:scale>
      <p:origin x="0" y="-12830"/>
    </p:cViewPr>
  </p:outlineViewPr>
  <p:notesTextViewPr>
    <p:cViewPr>
      <p:scale>
        <a:sx n="100" d="100"/>
        <a:sy n="100" d="100"/>
      </p:scale>
      <p:origin x="0" y="0"/>
    </p:cViewPr>
  </p:notesTextViewPr>
  <p:sorterViewPr>
    <p:cViewPr>
      <p:scale>
        <a:sx n="100" d="100"/>
        <a:sy n="100" d="100"/>
      </p:scale>
      <p:origin x="0" y="-4555"/>
    </p:cViewPr>
  </p:sorterViewPr>
  <p:notesViewPr>
    <p:cSldViewPr>
      <p:cViewPr>
        <p:scale>
          <a:sx n="110" d="100"/>
          <a:sy n="110" d="100"/>
        </p:scale>
        <p:origin x="2150" y="-6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2" y="0"/>
            <a:ext cx="2918831" cy="493315"/>
          </a:xfrm>
          <a:prstGeom prst="rect">
            <a:avLst/>
          </a:prstGeom>
        </p:spPr>
        <p:txBody>
          <a:bodyPr vert="horz" lIns="90690" tIns="45345" rIns="90690" bIns="45345" rtlCol="0"/>
          <a:lstStyle>
            <a:lvl1pPr algn="l" latinLnBrk="0">
              <a:defRPr kumimoji="1" lang="ja-JP" sz="1200"/>
            </a:lvl1pPr>
          </a:lstStyle>
          <a:p>
            <a:endParaRPr kumimoji="1" lang="ja-JP" dirty="0"/>
          </a:p>
        </p:txBody>
      </p:sp>
      <p:sp>
        <p:nvSpPr>
          <p:cNvPr id="3" name="Rectangle 2"/>
          <p:cNvSpPr>
            <a:spLocks noGrp="1"/>
          </p:cNvSpPr>
          <p:nvPr>
            <p:ph type="dt" sz="quarter" idx="1"/>
          </p:nvPr>
        </p:nvSpPr>
        <p:spPr>
          <a:xfrm>
            <a:off x="3815376" y="0"/>
            <a:ext cx="2918831" cy="493315"/>
          </a:xfrm>
          <a:prstGeom prst="rect">
            <a:avLst/>
          </a:prstGeom>
        </p:spPr>
        <p:txBody>
          <a:bodyPr vert="horz" lIns="90690" tIns="45345" rIns="90690" bIns="45345" rtlCol="0"/>
          <a:lstStyle>
            <a:lvl1pPr algn="r" latinLnBrk="0">
              <a:defRPr kumimoji="1" lang="ja-JP" sz="1200"/>
            </a:lvl1pPr>
          </a:lstStyle>
          <a:p>
            <a:fld id="{010A63A4-3572-4B27-B383-84D7D9E3D83F}" type="datetimeFigureOut">
              <a:rPr kumimoji="1" lang="en-US" altLang="ja-JP" smtClean="0"/>
              <a:pPr/>
              <a:t>8/3/2026</a:t>
            </a:fld>
            <a:endParaRPr kumimoji="1" lang="ja-JP" dirty="0"/>
          </a:p>
        </p:txBody>
      </p:sp>
      <p:sp>
        <p:nvSpPr>
          <p:cNvPr id="4" name="Rectangle 3"/>
          <p:cNvSpPr>
            <a:spLocks noGrp="1"/>
          </p:cNvSpPr>
          <p:nvPr>
            <p:ph type="ftr" sz="quarter" idx="2"/>
          </p:nvPr>
        </p:nvSpPr>
        <p:spPr>
          <a:xfrm>
            <a:off x="2" y="9371287"/>
            <a:ext cx="2918831" cy="493315"/>
          </a:xfrm>
          <a:prstGeom prst="rect">
            <a:avLst/>
          </a:prstGeom>
        </p:spPr>
        <p:txBody>
          <a:bodyPr vert="horz" lIns="90690" tIns="45345" rIns="90690" bIns="45345" rtlCol="0" anchor="b"/>
          <a:lstStyle>
            <a:lvl1pPr algn="l" latinLnBrk="0">
              <a:defRPr kumimoji="1" lang="ja-JP" sz="1200"/>
            </a:lvl1pPr>
          </a:lstStyle>
          <a:p>
            <a:endParaRPr kumimoji="1" lang="ja-JP" dirty="0"/>
          </a:p>
        </p:txBody>
      </p:sp>
      <p:sp>
        <p:nvSpPr>
          <p:cNvPr id="5" name="Rectangle 4"/>
          <p:cNvSpPr>
            <a:spLocks noGrp="1"/>
          </p:cNvSpPr>
          <p:nvPr>
            <p:ph type="sldNum" sz="quarter" idx="3"/>
          </p:nvPr>
        </p:nvSpPr>
        <p:spPr>
          <a:xfrm>
            <a:off x="3815376" y="9371287"/>
            <a:ext cx="2918831" cy="493315"/>
          </a:xfrm>
          <a:prstGeom prst="rect">
            <a:avLst/>
          </a:prstGeom>
        </p:spPr>
        <p:txBody>
          <a:bodyPr vert="horz" lIns="90690" tIns="45345" rIns="90690" bIns="45345" rtlCol="0" anchor="b"/>
          <a:lstStyle>
            <a:lvl1pPr algn="r" latinLnBrk="0">
              <a:defRPr kumimoji="1" lang="ja-JP" sz="1200"/>
            </a:lvl1pPr>
          </a:lstStyle>
          <a:p>
            <a:fld id="{E10D0F4D-A9BC-4899-8372-3ED277D83E2A}" type="slidenum">
              <a:rPr kumimoji="1" lang="en-US" altLang="ja-JP" smtClean="0"/>
              <a:pPr/>
              <a:t>‹#›</a:t>
            </a:fld>
            <a:endParaRPr kumimoji="1" lang="ja-JP"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2" y="0"/>
            <a:ext cx="2918831" cy="493315"/>
          </a:xfrm>
          <a:prstGeom prst="rect">
            <a:avLst/>
          </a:prstGeom>
        </p:spPr>
        <p:txBody>
          <a:bodyPr vert="horz" lIns="90690" tIns="45345" rIns="90690" bIns="45345" rtlCol="0"/>
          <a:lstStyle>
            <a:lvl1pPr algn="l" latinLnBrk="0">
              <a:defRPr kumimoji="1" lang="ja-JP" sz="1200"/>
            </a:lvl1pPr>
          </a:lstStyle>
          <a:p>
            <a:endParaRPr kumimoji="1" lang="ja-JP" dirty="0"/>
          </a:p>
        </p:txBody>
      </p:sp>
      <p:sp>
        <p:nvSpPr>
          <p:cNvPr id="3" name="Rectangle 2"/>
          <p:cNvSpPr>
            <a:spLocks noGrp="1"/>
          </p:cNvSpPr>
          <p:nvPr>
            <p:ph type="dt" idx="1"/>
          </p:nvPr>
        </p:nvSpPr>
        <p:spPr>
          <a:xfrm>
            <a:off x="3815376" y="0"/>
            <a:ext cx="2918831" cy="493315"/>
          </a:xfrm>
          <a:prstGeom prst="rect">
            <a:avLst/>
          </a:prstGeom>
        </p:spPr>
        <p:txBody>
          <a:bodyPr vert="horz" lIns="90690" tIns="45345" rIns="90690" bIns="45345" rtlCol="0"/>
          <a:lstStyle>
            <a:lvl1pPr algn="r" latinLnBrk="0">
              <a:defRPr kumimoji="1" lang="ja-JP" sz="1200"/>
            </a:lvl1pPr>
          </a:lstStyle>
          <a:p>
            <a:fld id="{FE58EE69-A876-4E74-86C2-628494CDF3AA}" type="datetimeFigureOut">
              <a:rPr lang="ja-JP" altLang="en-US"/>
              <a:pPr/>
              <a:t>2026/8/3</a:t>
            </a:fld>
            <a:endParaRPr kumimoji="1" lang="ja-JP" dirty="0"/>
          </a:p>
        </p:txBody>
      </p:sp>
      <p:sp>
        <p:nvSpPr>
          <p:cNvPr id="4" name="Rectangle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690" tIns="45345" rIns="90690" bIns="45345" rtlCol="0" anchor="ctr"/>
          <a:lstStyle/>
          <a:p>
            <a:endParaRPr kumimoji="1" lang="ja-JP" dirty="0"/>
          </a:p>
        </p:txBody>
      </p:sp>
      <p:sp>
        <p:nvSpPr>
          <p:cNvPr id="5" name="Rectangle 4"/>
          <p:cNvSpPr>
            <a:spLocks noGrp="1"/>
          </p:cNvSpPr>
          <p:nvPr>
            <p:ph type="body" sz="quarter" idx="3"/>
          </p:nvPr>
        </p:nvSpPr>
        <p:spPr>
          <a:xfrm>
            <a:off x="673577" y="4686500"/>
            <a:ext cx="5388610" cy="4439840"/>
          </a:xfrm>
          <a:prstGeom prst="rect">
            <a:avLst/>
          </a:prstGeom>
        </p:spPr>
        <p:txBody>
          <a:bodyPr vert="horz" lIns="90690" tIns="45345" rIns="90690" bIns="45345" rtlCol="0">
            <a:normAutofit/>
          </a:bodyPr>
          <a:lstStyle/>
          <a:p>
            <a:pPr lvl="0"/>
            <a:r>
              <a:rPr kumimoji="1" lang="ja-JP"/>
              <a:t>マスタ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p:txBody>
      </p:sp>
      <p:sp>
        <p:nvSpPr>
          <p:cNvPr id="6" name="Rectangle 5"/>
          <p:cNvSpPr>
            <a:spLocks noGrp="1"/>
          </p:cNvSpPr>
          <p:nvPr>
            <p:ph type="ftr" sz="quarter" idx="4"/>
          </p:nvPr>
        </p:nvSpPr>
        <p:spPr>
          <a:xfrm>
            <a:off x="2" y="9371287"/>
            <a:ext cx="2918831" cy="493315"/>
          </a:xfrm>
          <a:prstGeom prst="rect">
            <a:avLst/>
          </a:prstGeom>
        </p:spPr>
        <p:txBody>
          <a:bodyPr vert="horz" lIns="90690" tIns="45345" rIns="90690" bIns="45345" rtlCol="0" anchor="b"/>
          <a:lstStyle>
            <a:lvl1pPr algn="l" latinLnBrk="0">
              <a:defRPr kumimoji="1" lang="ja-JP" sz="1200"/>
            </a:lvl1pPr>
          </a:lstStyle>
          <a:p>
            <a:endParaRPr kumimoji="1" lang="ja-JP" dirty="0"/>
          </a:p>
        </p:txBody>
      </p:sp>
      <p:sp>
        <p:nvSpPr>
          <p:cNvPr id="7" name="Rectangle 6"/>
          <p:cNvSpPr>
            <a:spLocks noGrp="1"/>
          </p:cNvSpPr>
          <p:nvPr>
            <p:ph type="sldNum" sz="quarter" idx="5"/>
          </p:nvPr>
        </p:nvSpPr>
        <p:spPr>
          <a:xfrm>
            <a:off x="3815376" y="9371287"/>
            <a:ext cx="2918831" cy="493315"/>
          </a:xfrm>
          <a:prstGeom prst="rect">
            <a:avLst/>
          </a:prstGeom>
        </p:spPr>
        <p:txBody>
          <a:bodyPr vert="horz" lIns="90690" tIns="45345" rIns="90690" bIns="45345" rtlCol="0" anchor="b"/>
          <a:lstStyle>
            <a:lvl1pPr algn="r" latinLnBrk="0">
              <a:defRPr kumimoji="1" lang="ja-JP" sz="1200"/>
            </a:lvl1pPr>
          </a:lstStyle>
          <a:p>
            <a:fld id="{FE16532C-7DFC-4EC2-AFA5-3731AA0E8AFA}" type="slidenum">
              <a:rPr/>
              <a:pPr/>
              <a:t>‹#›</a:t>
            </a:fld>
            <a:endParaRPr kumimoji="1" lang="ja-JP" dirty="0"/>
          </a:p>
        </p:txBody>
      </p:sp>
    </p:spTree>
  </p:cSld>
  <p:clrMap bg1="lt1" tx1="dk1" bg2="lt2" tx2="dk2" accent1="accent1" accent2="accent2" accent3="accent3" accent4="accent4" accent5="accent5" accent6="accent6" hlink="hlink" folHlink="folHlink"/>
  <p:notesStyle>
    <a:lvl1pPr marL="0" algn="l" rtl="0" latinLnBrk="0">
      <a:defRPr kumimoji="1" lang="ja-JP" sz="1200" kern="1200">
        <a:solidFill>
          <a:schemeClr val="tx1"/>
        </a:solidFill>
        <a:latin typeface="+mn-lt"/>
        <a:ea typeface="+mn-ea"/>
        <a:cs typeface="+mn-cs"/>
      </a:defRPr>
    </a:lvl1pPr>
    <a:lvl2pPr marL="457200" algn="l" rtl="0">
      <a:defRPr kumimoji="1" lang="ja-JP" sz="1200" kern="1200">
        <a:solidFill>
          <a:schemeClr val="tx1"/>
        </a:solidFill>
        <a:latin typeface="+mn-lt"/>
        <a:ea typeface="+mn-ea"/>
        <a:cs typeface="+mn-cs"/>
      </a:defRPr>
    </a:lvl2pPr>
    <a:lvl3pPr marL="914400" algn="l" rtl="0">
      <a:defRPr kumimoji="1" lang="ja-JP" sz="1200" kern="1200">
        <a:solidFill>
          <a:schemeClr val="tx1"/>
        </a:solidFill>
        <a:latin typeface="+mn-lt"/>
        <a:ea typeface="+mn-ea"/>
        <a:cs typeface="+mn-cs"/>
      </a:defRPr>
    </a:lvl3pPr>
    <a:lvl4pPr marL="1371600" algn="l" rtl="0">
      <a:defRPr kumimoji="1" lang="ja-JP" sz="1200" kern="1200">
        <a:solidFill>
          <a:schemeClr val="tx1"/>
        </a:solidFill>
        <a:latin typeface="+mn-lt"/>
        <a:ea typeface="+mn-ea"/>
        <a:cs typeface="+mn-cs"/>
      </a:defRPr>
    </a:lvl4pPr>
    <a:lvl5pPr marL="1828800" algn="l" rtl="0">
      <a:defRPr kumimoji="1" lang="ja-JP" sz="1200" kern="1200">
        <a:solidFill>
          <a:schemeClr val="tx1"/>
        </a:solidFill>
        <a:latin typeface="+mn-lt"/>
        <a:ea typeface="+mn-ea"/>
        <a:cs typeface="+mn-cs"/>
      </a:defRPr>
    </a:lvl5pPr>
    <a:lvl6pPr marL="2286000" algn="l" rtl="0">
      <a:defRPr kumimoji="1" lang="ja-JP" sz="1200" kern="1200">
        <a:solidFill>
          <a:schemeClr val="tx1"/>
        </a:solidFill>
        <a:latin typeface="+mn-lt"/>
        <a:ea typeface="+mn-ea"/>
        <a:cs typeface="+mn-cs"/>
      </a:defRPr>
    </a:lvl6pPr>
    <a:lvl7pPr marL="2743200" algn="l" rtl="0">
      <a:defRPr kumimoji="1" lang="ja-JP" sz="1200" kern="1200">
        <a:solidFill>
          <a:schemeClr val="tx1"/>
        </a:solidFill>
        <a:latin typeface="+mn-lt"/>
        <a:ea typeface="+mn-ea"/>
        <a:cs typeface="+mn-cs"/>
      </a:defRPr>
    </a:lvl7pPr>
    <a:lvl8pPr marL="3200400" algn="l" rtl="0">
      <a:defRPr kumimoji="1" lang="ja-JP" sz="1200" kern="1200">
        <a:solidFill>
          <a:schemeClr val="tx1"/>
        </a:solidFill>
        <a:latin typeface="+mn-lt"/>
        <a:ea typeface="+mn-ea"/>
        <a:cs typeface="+mn-cs"/>
      </a:defRPr>
    </a:lvl8pPr>
    <a:lvl9pPr marL="3657600" algn="l" rtl="0">
      <a:defRPr kumimoji="1" lang="ja-JP"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4538"/>
            <a:ext cx="4968875" cy="3727450"/>
          </a:xfrm>
        </p:spPr>
      </p:sp>
      <p:sp>
        <p:nvSpPr>
          <p:cNvPr id="3" name="Notes Placeholder 2"/>
          <p:cNvSpPr>
            <a:spLocks noGrp="1"/>
          </p:cNvSpPr>
          <p:nvPr>
            <p:ph type="body" idx="1"/>
          </p:nvPr>
        </p:nvSpPr>
        <p:spPr/>
        <p:txBody>
          <a:bodyPr>
            <a:normAutofit/>
          </a:bodyPr>
          <a:lstStyle/>
          <a:p>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a:t>
            </a:fld>
            <a:endParaRPr kumimoji="1" lang="ja-JP" dirty="0"/>
          </a:p>
        </p:txBody>
      </p:sp>
    </p:spTree>
    <p:extLst>
      <p:ext uri="{BB962C8B-B14F-4D97-AF65-F5344CB8AC3E}">
        <p14:creationId xmlns:p14="http://schemas.microsoft.com/office/powerpoint/2010/main" val="1021518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10</a:t>
            </a:fld>
            <a:endParaRPr kumimoji="1" lang="ja-JP" altLang="en-US" dirty="0"/>
          </a:p>
        </p:txBody>
      </p:sp>
    </p:spTree>
    <p:extLst>
      <p:ext uri="{BB962C8B-B14F-4D97-AF65-F5344CB8AC3E}">
        <p14:creationId xmlns:p14="http://schemas.microsoft.com/office/powerpoint/2010/main" val="3189080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11</a:t>
            </a:fld>
            <a:endParaRPr kumimoji="1" lang="ja-JP" altLang="en-US" dirty="0"/>
          </a:p>
        </p:txBody>
      </p:sp>
    </p:spTree>
    <p:extLst>
      <p:ext uri="{BB962C8B-B14F-4D97-AF65-F5344CB8AC3E}">
        <p14:creationId xmlns:p14="http://schemas.microsoft.com/office/powerpoint/2010/main" val="2351847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12</a:t>
            </a:fld>
            <a:endParaRPr kumimoji="1" lang="ja-JP" dirty="0"/>
          </a:p>
        </p:txBody>
      </p:sp>
    </p:spTree>
    <p:extLst>
      <p:ext uri="{BB962C8B-B14F-4D97-AF65-F5344CB8AC3E}">
        <p14:creationId xmlns:p14="http://schemas.microsoft.com/office/powerpoint/2010/main" val="1403370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13</a:t>
            </a:fld>
            <a:endParaRPr kumimoji="1" lang="ja-JP" dirty="0"/>
          </a:p>
        </p:txBody>
      </p:sp>
    </p:spTree>
    <p:extLst>
      <p:ext uri="{BB962C8B-B14F-4D97-AF65-F5344CB8AC3E}">
        <p14:creationId xmlns:p14="http://schemas.microsoft.com/office/powerpoint/2010/main" val="2616873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14</a:t>
            </a:fld>
            <a:endParaRPr lang="en-US" dirty="0"/>
          </a:p>
        </p:txBody>
      </p:sp>
    </p:spTree>
    <p:extLst>
      <p:ext uri="{BB962C8B-B14F-4D97-AF65-F5344CB8AC3E}">
        <p14:creationId xmlns:p14="http://schemas.microsoft.com/office/powerpoint/2010/main" val="753784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p>
          <a:p>
            <a:endParaRPr lang="en-US" altLang="ja-JP" dirty="0"/>
          </a:p>
          <a:p>
            <a:endParaRPr lang="en-US" altLang="ja-JP" dirty="0"/>
          </a:p>
          <a:p>
            <a:endParaRPr lang="en-US" altLang="ja-JP" dirty="0"/>
          </a:p>
          <a:p>
            <a:endParaRPr lang="en-US" altLang="ja-JP" dirty="0"/>
          </a:p>
          <a:p>
            <a:endParaRPr lang="en-US" altLang="ja-JP" dirty="0"/>
          </a:p>
          <a:p>
            <a:endParaRPr lang="en-US" altLang="ja-JP" dirty="0"/>
          </a:p>
          <a:p>
            <a:endParaRPr lang="en-US" altLang="ja-JP" dirty="0"/>
          </a:p>
          <a:p>
            <a:endParaRPr lang="ja-JP" altLang="ja-JP"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15</a:t>
            </a:fld>
            <a:endParaRPr lang="en-US" dirty="0"/>
          </a:p>
        </p:txBody>
      </p:sp>
    </p:spTree>
    <p:extLst>
      <p:ext uri="{BB962C8B-B14F-4D97-AF65-F5344CB8AC3E}">
        <p14:creationId xmlns:p14="http://schemas.microsoft.com/office/powerpoint/2010/main" val="3853051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16</a:t>
            </a:fld>
            <a:endParaRPr lang="en-US" dirty="0"/>
          </a:p>
        </p:txBody>
      </p:sp>
    </p:spTree>
    <p:extLst>
      <p:ext uri="{BB962C8B-B14F-4D97-AF65-F5344CB8AC3E}">
        <p14:creationId xmlns:p14="http://schemas.microsoft.com/office/powerpoint/2010/main" val="84859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17</a:t>
            </a:fld>
            <a:endParaRPr lang="en-US" dirty="0"/>
          </a:p>
        </p:txBody>
      </p:sp>
    </p:spTree>
    <p:extLst>
      <p:ext uri="{BB962C8B-B14F-4D97-AF65-F5344CB8AC3E}">
        <p14:creationId xmlns:p14="http://schemas.microsoft.com/office/powerpoint/2010/main" val="3028655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18</a:t>
            </a:fld>
            <a:endParaRPr lang="en-US" dirty="0"/>
          </a:p>
        </p:txBody>
      </p:sp>
    </p:spTree>
    <p:extLst>
      <p:ext uri="{BB962C8B-B14F-4D97-AF65-F5344CB8AC3E}">
        <p14:creationId xmlns:p14="http://schemas.microsoft.com/office/powerpoint/2010/main" val="249260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b="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19</a:t>
            </a:fld>
            <a:endParaRPr lang="en-US" dirty="0"/>
          </a:p>
        </p:txBody>
      </p:sp>
    </p:spTree>
    <p:extLst>
      <p:ext uri="{BB962C8B-B14F-4D97-AF65-F5344CB8AC3E}">
        <p14:creationId xmlns:p14="http://schemas.microsoft.com/office/powerpoint/2010/main" val="2904464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a:t>
            </a:fld>
            <a:endParaRPr kumimoji="1" lang="ja-JP" dirty="0"/>
          </a:p>
        </p:txBody>
      </p:sp>
    </p:spTree>
    <p:extLst>
      <p:ext uri="{BB962C8B-B14F-4D97-AF65-F5344CB8AC3E}">
        <p14:creationId xmlns:p14="http://schemas.microsoft.com/office/powerpoint/2010/main" val="74319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r>
              <a:rPr kumimoji="1" lang="en-US" altLang="ja-JP" sz="1200" kern="1200" dirty="0">
                <a:solidFill>
                  <a:schemeClr val="tx1"/>
                </a:solidFill>
                <a:effectLst/>
                <a:latin typeface="+mn-lt"/>
                <a:ea typeface="+mn-ea"/>
                <a:cs typeface="+mn-cs"/>
              </a:rPr>
              <a:t> </a:t>
            </a:r>
            <a:endParaRPr kumimoji="1" lang="ja-JP" altLang="ja-JP"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20</a:t>
            </a:fld>
            <a:endParaRPr lang="en-US" dirty="0"/>
          </a:p>
        </p:txBody>
      </p:sp>
    </p:spTree>
    <p:extLst>
      <p:ext uri="{BB962C8B-B14F-4D97-AF65-F5344CB8AC3E}">
        <p14:creationId xmlns:p14="http://schemas.microsoft.com/office/powerpoint/2010/main" val="2797509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21</a:t>
            </a:fld>
            <a:endParaRPr lang="en-US" dirty="0"/>
          </a:p>
        </p:txBody>
      </p:sp>
    </p:spTree>
    <p:extLst>
      <p:ext uri="{BB962C8B-B14F-4D97-AF65-F5344CB8AC3E}">
        <p14:creationId xmlns:p14="http://schemas.microsoft.com/office/powerpoint/2010/main" val="668056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22</a:t>
            </a:fld>
            <a:endParaRPr lang="en-US" dirty="0"/>
          </a:p>
        </p:txBody>
      </p:sp>
    </p:spTree>
    <p:extLst>
      <p:ext uri="{BB962C8B-B14F-4D97-AF65-F5344CB8AC3E}">
        <p14:creationId xmlns:p14="http://schemas.microsoft.com/office/powerpoint/2010/main" val="1719747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b="0"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23</a:t>
            </a:fld>
            <a:endParaRPr lang="en-US" dirty="0"/>
          </a:p>
        </p:txBody>
      </p:sp>
    </p:spTree>
    <p:extLst>
      <p:ext uri="{BB962C8B-B14F-4D97-AF65-F5344CB8AC3E}">
        <p14:creationId xmlns:p14="http://schemas.microsoft.com/office/powerpoint/2010/main" val="33104245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24</a:t>
            </a:fld>
            <a:endParaRPr lang="en-US" dirty="0"/>
          </a:p>
        </p:txBody>
      </p:sp>
    </p:spTree>
    <p:extLst>
      <p:ext uri="{BB962C8B-B14F-4D97-AF65-F5344CB8AC3E}">
        <p14:creationId xmlns:p14="http://schemas.microsoft.com/office/powerpoint/2010/main" val="1865372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25</a:t>
            </a:fld>
            <a:endParaRPr lang="en-US" dirty="0"/>
          </a:p>
        </p:txBody>
      </p:sp>
    </p:spTree>
    <p:extLst>
      <p:ext uri="{BB962C8B-B14F-4D97-AF65-F5344CB8AC3E}">
        <p14:creationId xmlns:p14="http://schemas.microsoft.com/office/powerpoint/2010/main" val="3508366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26</a:t>
            </a:fld>
            <a:endParaRPr lang="en-US" dirty="0"/>
          </a:p>
        </p:txBody>
      </p:sp>
    </p:spTree>
    <p:extLst>
      <p:ext uri="{BB962C8B-B14F-4D97-AF65-F5344CB8AC3E}">
        <p14:creationId xmlns:p14="http://schemas.microsoft.com/office/powerpoint/2010/main" val="2635726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27</a:t>
            </a:fld>
            <a:endParaRPr kumimoji="1" lang="ja-JP" altLang="en-US" dirty="0"/>
          </a:p>
        </p:txBody>
      </p:sp>
    </p:spTree>
    <p:extLst>
      <p:ext uri="{BB962C8B-B14F-4D97-AF65-F5344CB8AC3E}">
        <p14:creationId xmlns:p14="http://schemas.microsoft.com/office/powerpoint/2010/main" val="1260596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28</a:t>
            </a:fld>
            <a:endParaRPr kumimoji="1" lang="ja-JP" altLang="en-US" dirty="0"/>
          </a:p>
        </p:txBody>
      </p:sp>
    </p:spTree>
    <p:extLst>
      <p:ext uri="{BB962C8B-B14F-4D97-AF65-F5344CB8AC3E}">
        <p14:creationId xmlns:p14="http://schemas.microsoft.com/office/powerpoint/2010/main" val="3847887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indent="0">
              <a:buNone/>
            </a:pPr>
            <a:endParaRPr lang="en-US" altLang="ja-JP" sz="1200" b="0" dirty="0">
              <a:latin typeface="BIZ UDPゴシック" panose="020B0400000000000000" pitchFamily="50" charset="-128"/>
              <a:ea typeface="BIZ UDPゴシック" panose="020B0400000000000000"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29</a:t>
            </a:fld>
            <a:endParaRPr lang="en-US" dirty="0"/>
          </a:p>
        </p:txBody>
      </p:sp>
    </p:spTree>
    <p:extLst>
      <p:ext uri="{BB962C8B-B14F-4D97-AF65-F5344CB8AC3E}">
        <p14:creationId xmlns:p14="http://schemas.microsoft.com/office/powerpoint/2010/main" val="1819952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3</a:t>
            </a:fld>
            <a:endParaRPr kumimoji="1" lang="ja-JP" dirty="0"/>
          </a:p>
        </p:txBody>
      </p:sp>
    </p:spTree>
    <p:extLst>
      <p:ext uri="{BB962C8B-B14F-4D97-AF65-F5344CB8AC3E}">
        <p14:creationId xmlns:p14="http://schemas.microsoft.com/office/powerpoint/2010/main" val="36040777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44080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4</a:t>
            </a:fld>
            <a:endParaRPr kumimoji="1" lang="ja-JP" dirty="0"/>
          </a:p>
        </p:txBody>
      </p:sp>
    </p:spTree>
    <p:extLst>
      <p:ext uri="{BB962C8B-B14F-4D97-AF65-F5344CB8AC3E}">
        <p14:creationId xmlns:p14="http://schemas.microsoft.com/office/powerpoint/2010/main" val="367591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5</a:t>
            </a:fld>
            <a:endParaRPr kumimoji="1" lang="ja-JP" dirty="0"/>
          </a:p>
        </p:txBody>
      </p:sp>
    </p:spTree>
    <p:extLst>
      <p:ext uri="{BB962C8B-B14F-4D97-AF65-F5344CB8AC3E}">
        <p14:creationId xmlns:p14="http://schemas.microsoft.com/office/powerpoint/2010/main" val="1525726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6</a:t>
            </a:fld>
            <a:endParaRPr kumimoji="1" lang="ja-JP" dirty="0"/>
          </a:p>
        </p:txBody>
      </p:sp>
    </p:spTree>
    <p:extLst>
      <p:ext uri="{BB962C8B-B14F-4D97-AF65-F5344CB8AC3E}">
        <p14:creationId xmlns:p14="http://schemas.microsoft.com/office/powerpoint/2010/main" val="388038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7</a:t>
            </a:fld>
            <a:endParaRPr kumimoji="1" lang="ja-JP" dirty="0"/>
          </a:p>
        </p:txBody>
      </p:sp>
    </p:spTree>
    <p:extLst>
      <p:ext uri="{BB962C8B-B14F-4D97-AF65-F5344CB8AC3E}">
        <p14:creationId xmlns:p14="http://schemas.microsoft.com/office/powerpoint/2010/main" val="2147718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8</a:t>
            </a:fld>
            <a:endParaRPr kumimoji="1" lang="ja-JP" dirty="0"/>
          </a:p>
        </p:txBody>
      </p:sp>
    </p:spTree>
    <p:extLst>
      <p:ext uri="{BB962C8B-B14F-4D97-AF65-F5344CB8AC3E}">
        <p14:creationId xmlns:p14="http://schemas.microsoft.com/office/powerpoint/2010/main" val="3001732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9</a:t>
            </a:fld>
            <a:endParaRPr kumimoji="1" lang="ja-JP" dirty="0"/>
          </a:p>
        </p:txBody>
      </p:sp>
    </p:spTree>
    <p:extLst>
      <p:ext uri="{BB962C8B-B14F-4D97-AF65-F5344CB8AC3E}">
        <p14:creationId xmlns:p14="http://schemas.microsoft.com/office/powerpoint/2010/main" val="1240549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751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1180827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16134793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0525E24-3A22-4797-98A3-092E7E66133D}" type="datetime1">
              <a:rPr lang="ja-JP" altLang="en-US" smtClean="0"/>
              <a:t>2026/8/3</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3476516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0270317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DA85A3B-40A2-4A4C-8705-5964F6129D33}" type="datetime1">
              <a:rPr lang="ja-JP" altLang="en-US" smtClean="0"/>
              <a:t>2026/8/3</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7" name="Slide Number Placeholder 6"/>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319017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4180A85-4B8C-4093-954F-EC6C317FEA6D}" type="datetime1">
              <a:rPr lang="ja-JP" altLang="en-US" smtClean="0"/>
              <a:t>2026/8/3</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9" name="Slide Number Placeholder 8"/>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937655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B1706AA-7451-4483-9C58-5A67D3F9A48B}" type="datetime1">
              <a:rPr lang="ja-JP" altLang="en-US" smtClean="0"/>
              <a:t>2026/8/3</a:t>
            </a:fld>
            <a:endParaRPr kumimoji="1" lang="ja-JP" dirty="0"/>
          </a:p>
        </p:txBody>
      </p:sp>
      <p:sp>
        <p:nvSpPr>
          <p:cNvPr id="4" name="Footer Placeholder 3"/>
          <p:cNvSpPr>
            <a:spLocks noGrp="1"/>
          </p:cNvSpPr>
          <p:nvPr>
            <p:ph type="ftr" sz="quarter" idx="11"/>
          </p:nvPr>
        </p:nvSpPr>
        <p:spPr/>
        <p:txBody>
          <a:bodyPr/>
          <a:lstStyle/>
          <a:p>
            <a:endParaRPr kumimoji="1" lang="ja-JP" dirty="0"/>
          </a:p>
        </p:txBody>
      </p:sp>
      <p:sp>
        <p:nvSpPr>
          <p:cNvPr id="5"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90572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9994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11313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CBF52AD-E1DB-48A7-AA16-25C354F7E027}" type="datetime1">
              <a:rPr lang="ja-JP" altLang="en-US" smtClean="0"/>
              <a:t>2026/8/3</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7" name="Slide Number Placeholder 6"/>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146012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548650444"/>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ransition>
    <p:fade/>
  </p:transition>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mailto:fsk-kaigo@city.suita.osaka.jp"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mailto:fsk-kaigo@city.osaka.suita.jp"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53000">
              <a:schemeClr val="bg1"/>
            </a:gs>
            <a:gs pos="100000">
              <a:srgbClr val="CCECFF"/>
            </a:gs>
          </a:gsLst>
          <a:lin ang="5400000" scaled="1"/>
        </a:gradFill>
        <a:effectLst/>
      </p:bgPr>
    </p:bg>
    <p:spTree>
      <p:nvGrpSpPr>
        <p:cNvPr id="1" name=""/>
        <p:cNvGrpSpPr/>
        <p:nvPr/>
      </p:nvGrpSpPr>
      <p:grpSpPr>
        <a:xfrm>
          <a:off x="0" y="0"/>
          <a:ext cx="0" cy="0"/>
          <a:chOff x="0" y="0"/>
          <a:chExt cx="0" cy="0"/>
        </a:xfrm>
      </p:grpSpPr>
      <p:sp>
        <p:nvSpPr>
          <p:cNvPr id="5" name="タイトル 4"/>
          <p:cNvSpPr>
            <a:spLocks noGrp="1"/>
          </p:cNvSpPr>
          <p:nvPr>
            <p:ph type="title"/>
          </p:nvPr>
        </p:nvSpPr>
        <p:spPr>
          <a:xfrm>
            <a:off x="1115616" y="476672"/>
            <a:ext cx="7052320" cy="3589036"/>
          </a:xfrm>
        </p:spPr>
        <p:txBody>
          <a:bodyPr anchor="ctr">
            <a:normAutofit/>
          </a:bodyPr>
          <a:lstStyle/>
          <a:p>
            <a:r>
              <a:rPr kumimoji="1" lang="ja-JP" altLang="en-US" sz="4800" dirty="0">
                <a:ln w="0"/>
                <a:solidFill>
                  <a:srgbClr val="0070C0"/>
                </a:solidFill>
                <a:effectLst>
                  <a:outerShdw blurRad="38100" dist="25400" dir="5400000" algn="ctr" rotWithShape="0">
                    <a:srgbClr val="6E747A">
                      <a:alpha val="43000"/>
                    </a:srgbClr>
                  </a:outerShdw>
                </a:effectLst>
                <a:latin typeface="UD デジタル 教科書体 N" panose="02020400000000000000" pitchFamily="17" charset="-128"/>
                <a:ea typeface="UD デジタル 教科書体 N" panose="02020400000000000000" pitchFamily="17" charset="-128"/>
              </a:rPr>
              <a:t>令和８</a:t>
            </a:r>
            <a:r>
              <a:rPr lang="ja-JP" altLang="en-US" sz="4800" dirty="0">
                <a:ln w="0"/>
                <a:solidFill>
                  <a:srgbClr val="0070C0"/>
                </a:solidFill>
                <a:effectLst>
                  <a:outerShdw blurRad="38100" dist="25400" dir="5400000" algn="ctr" rotWithShape="0">
                    <a:srgbClr val="6E747A">
                      <a:alpha val="43000"/>
                    </a:srgbClr>
                  </a:outerShdw>
                </a:effectLst>
                <a:latin typeface="UD デジタル 教科書体 N" panose="02020400000000000000" pitchFamily="17" charset="-128"/>
                <a:ea typeface="UD デジタル 教科書体 N" panose="02020400000000000000" pitchFamily="17" charset="-128"/>
              </a:rPr>
              <a:t>年度</a:t>
            </a:r>
            <a:br>
              <a:rPr lang="en-US" altLang="ja-JP" sz="4800" dirty="0">
                <a:ln w="0"/>
                <a:solidFill>
                  <a:srgbClr val="0070C0"/>
                </a:solidFill>
                <a:effectLst>
                  <a:outerShdw blurRad="38100" dist="25400" dir="5400000" algn="ctr" rotWithShape="0">
                    <a:srgbClr val="6E747A">
                      <a:alpha val="43000"/>
                    </a:srgbClr>
                  </a:outerShdw>
                </a:effectLst>
                <a:latin typeface="UD デジタル 教科書体 N" panose="02020400000000000000" pitchFamily="17" charset="-128"/>
                <a:ea typeface="UD デジタル 教科書体 N" panose="02020400000000000000" pitchFamily="17" charset="-128"/>
              </a:rPr>
            </a:br>
            <a:r>
              <a:rPr lang="ja-JP" altLang="en-US" sz="4800" dirty="0">
                <a:ln w="0"/>
                <a:solidFill>
                  <a:srgbClr val="0070C0"/>
                </a:solidFill>
                <a:effectLst>
                  <a:outerShdw blurRad="38100" dist="25400" dir="5400000" algn="ctr" rotWithShape="0">
                    <a:srgbClr val="6E747A">
                      <a:alpha val="43000"/>
                    </a:srgbClr>
                  </a:outerShdw>
                </a:effectLst>
                <a:latin typeface="UD デジタル 教科書体 N" panose="02020400000000000000" pitchFamily="17" charset="-128"/>
                <a:ea typeface="UD デジタル 教科書体 N" panose="02020400000000000000" pitchFamily="17" charset="-128"/>
              </a:rPr>
              <a:t>介護事業者等集団指導</a:t>
            </a:r>
            <a:br>
              <a:rPr lang="en-US" altLang="ja-JP" sz="4800" dirty="0">
                <a:ln w="0"/>
                <a:solidFill>
                  <a:srgbClr val="0070C0"/>
                </a:solidFill>
                <a:effectLst>
                  <a:outerShdw blurRad="38100" dist="25400" dir="5400000" algn="ctr" rotWithShape="0">
                    <a:srgbClr val="6E747A">
                      <a:alpha val="43000"/>
                    </a:srgbClr>
                  </a:outerShdw>
                </a:effectLst>
                <a:latin typeface="UD デジタル 教科書体 N" panose="02020400000000000000" pitchFamily="17" charset="-128"/>
                <a:ea typeface="UD デジタル 教科書体 N" panose="02020400000000000000" pitchFamily="17" charset="-128"/>
              </a:rPr>
            </a:br>
            <a:r>
              <a:rPr lang="ja-JP" altLang="en-US" sz="4800" dirty="0">
                <a:ln w="0"/>
                <a:solidFill>
                  <a:srgbClr val="0070C0"/>
                </a:solidFill>
                <a:effectLst>
                  <a:outerShdw blurRad="38100" dist="25400" dir="5400000" algn="ctr" rotWithShape="0">
                    <a:srgbClr val="6E747A">
                      <a:alpha val="43000"/>
                    </a:srgbClr>
                  </a:outerShdw>
                </a:effectLst>
                <a:latin typeface="UD デジタル 教科書体 N" panose="02020400000000000000" pitchFamily="17" charset="-128"/>
                <a:ea typeface="UD デジタル 教科書体 N" panose="02020400000000000000" pitchFamily="17" charset="-128"/>
              </a:rPr>
              <a:t>（各サービス共通）</a:t>
            </a:r>
            <a:br>
              <a:rPr lang="en-US" altLang="ja-JP" sz="4800" dirty="0">
                <a:ln w="0"/>
                <a:solidFill>
                  <a:srgbClr val="0070C0"/>
                </a:solidFill>
                <a:effectLst>
                  <a:outerShdw blurRad="38100" dist="25400" dir="5400000" algn="ctr" rotWithShape="0">
                    <a:srgbClr val="6E747A">
                      <a:alpha val="43000"/>
                    </a:srgbClr>
                  </a:outerShdw>
                </a:effectLst>
                <a:latin typeface="ＭＳ Ｐゴシック" panose="020B0600070205080204" pitchFamily="50" charset="-128"/>
                <a:ea typeface="ＭＳ Ｐゴシック" panose="020B0600070205080204" pitchFamily="50" charset="-128"/>
              </a:rPr>
            </a:br>
            <a:endParaRPr kumimoji="1" lang="ja-JP" altLang="en-US" sz="4400" dirty="0">
              <a:solidFill>
                <a:srgbClr val="FF0000"/>
              </a:solidFill>
              <a:latin typeface="ＭＳ Ｐゴシック" panose="020B0600070205080204" pitchFamily="50" charset="-128"/>
              <a:ea typeface="ＭＳ Ｐゴシック" panose="020B0600070205080204" pitchFamily="50" charset="-128"/>
            </a:endParaRPr>
          </a:p>
        </p:txBody>
      </p:sp>
      <p:sp>
        <p:nvSpPr>
          <p:cNvPr id="2" name="スライド番号プレースホルダー 1"/>
          <p:cNvSpPr>
            <a:spLocks noGrp="1"/>
          </p:cNvSpPr>
          <p:nvPr>
            <p:ph type="sldNum" sz="quarter" idx="12"/>
          </p:nvPr>
        </p:nvSpPr>
        <p:spPr/>
        <p:txBody>
          <a:bodyPr/>
          <a:lstStyle/>
          <a:p>
            <a:fld id="{4B6EAAFC-84C7-4BE1-BC5E-CE208EE20C26}" type="slidenum">
              <a:rPr lang="en-US" altLang="ja-JP" smtClean="0"/>
              <a:pPr/>
              <a:t>1</a:t>
            </a:fld>
            <a:endParaRPr kumimoji="1" lang="ja-JP" altLang="en-US" dirty="0"/>
          </a:p>
        </p:txBody>
      </p:sp>
      <p:sp>
        <p:nvSpPr>
          <p:cNvPr id="4" name="タイトル 4"/>
          <p:cNvSpPr txBox="1">
            <a:spLocks/>
          </p:cNvSpPr>
          <p:nvPr/>
        </p:nvSpPr>
        <p:spPr>
          <a:xfrm>
            <a:off x="2984799" y="5027107"/>
            <a:ext cx="6159201" cy="1325796"/>
          </a:xfrm>
          <a:prstGeom prst="rect">
            <a:avLst/>
          </a:prstGeom>
        </p:spPr>
        <p:txBody>
          <a:bodyPr vert="horz" rtlCol="0" anchor="t" anchorCtr="0">
            <a:normAutofit/>
          </a:bodyPr>
          <a:lstStyle>
            <a:lvl1pPr algn="l" rtl="0" eaLnBrk="1" latinLnBrk="0" hangingPunct="1">
              <a:spcBef>
                <a:spcPct val="0"/>
              </a:spcBef>
              <a:buNone/>
              <a:defRPr kumimoji="1" lang="ja-JP" sz="4000" b="1" kern="1200" cap="all" baseline="0">
                <a:solidFill>
                  <a:schemeClr val="tx1"/>
                </a:solidFill>
                <a:latin typeface="+mj-lt"/>
                <a:ea typeface="+mj-ea"/>
                <a:cs typeface="+mj-cs"/>
              </a:defRPr>
            </a:lvl1pPr>
          </a:lstStyle>
          <a:p>
            <a:r>
              <a:rPr lang="ja-JP" altLang="en-US" sz="2800" dirty="0">
                <a:solidFill>
                  <a:srgbClr val="00B0F0"/>
                </a:solidFill>
                <a:latin typeface="UD デジタル 教科書体 N" panose="02020400000000000000" pitchFamily="17" charset="-128"/>
                <a:ea typeface="UD デジタル 教科書体 N" panose="02020400000000000000" pitchFamily="17" charset="-128"/>
              </a:rPr>
              <a:t>吹田市　福祉部　福祉指導監査室</a:t>
            </a:r>
            <a:endParaRPr lang="en-US" altLang="ja-JP" sz="2800" dirty="0">
              <a:solidFill>
                <a:srgbClr val="00B0F0"/>
              </a:solidFill>
              <a:latin typeface="UD デジタル 教科書体 N" panose="02020400000000000000" pitchFamily="17" charset="-128"/>
              <a:ea typeface="UD デジタル 教科書体 N" panose="02020400000000000000" pitchFamily="17" charset="-128"/>
            </a:endParaRPr>
          </a:p>
          <a:p>
            <a:r>
              <a:rPr lang="ja-JP" altLang="en-US" sz="2800" dirty="0">
                <a:solidFill>
                  <a:srgbClr val="00B0F0"/>
                </a:solidFill>
                <a:latin typeface="UD デジタル 教科書体 N" panose="02020400000000000000" pitchFamily="17" charset="-128"/>
                <a:ea typeface="UD デジタル 教科書体 N" panose="02020400000000000000" pitchFamily="17" charset="-128"/>
              </a:rPr>
              <a:t>　介護事業者担当</a:t>
            </a:r>
          </a:p>
        </p:txBody>
      </p:sp>
      <p:sp>
        <p:nvSpPr>
          <p:cNvPr id="6" name="タイトル 4"/>
          <p:cNvSpPr txBox="1">
            <a:spLocks/>
          </p:cNvSpPr>
          <p:nvPr/>
        </p:nvSpPr>
        <p:spPr>
          <a:xfrm>
            <a:off x="3851920" y="266906"/>
            <a:ext cx="4824536" cy="752032"/>
          </a:xfrm>
          <a:prstGeom prst="rect">
            <a:avLst/>
          </a:prstGeom>
        </p:spPr>
        <p:txBody>
          <a:bodyPr vert="horz" rtlCol="0" anchor="ctr" anchorCtr="0">
            <a:noAutofit/>
          </a:bodyPr>
          <a:lstStyle>
            <a:lvl1pPr algn="l" rtl="0" eaLnBrk="1" latinLnBrk="0" hangingPunct="1">
              <a:spcBef>
                <a:spcPct val="0"/>
              </a:spcBef>
              <a:buNone/>
              <a:defRPr kumimoji="1" lang="ja-JP" sz="4000" b="1" kern="1200" cap="all" baseline="0">
                <a:solidFill>
                  <a:schemeClr val="tx1"/>
                </a:solidFill>
                <a:latin typeface="+mj-lt"/>
                <a:ea typeface="+mj-ea"/>
                <a:cs typeface="+mj-cs"/>
              </a:defRPr>
            </a:lvl1pPr>
          </a:lstStyle>
          <a:p>
            <a:pPr algn="ctr"/>
            <a:endParaRPr lang="ja-JP" altLang="en-US" sz="3200" dirty="0">
              <a:latin typeface="ＭＳ Ｐゴシック" panose="020B0600070205080204" pitchFamily="50" charset="-128"/>
              <a:ea typeface="ＭＳ Ｐゴシック" panose="020B0600070205080204" pitchFamily="50" charset="-128"/>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3648" y="5027107"/>
            <a:ext cx="1064025" cy="1080120"/>
          </a:xfrm>
          <a:prstGeom prst="rect">
            <a:avLst/>
          </a:prstGeom>
        </p:spPr>
      </p:pic>
    </p:spTree>
    <p:extLst>
      <p:ext uri="{BB962C8B-B14F-4D97-AF65-F5344CB8AC3E}">
        <p14:creationId xmlns:p14="http://schemas.microsoft.com/office/powerpoint/2010/main" val="110184574"/>
      </p:ext>
    </p:extLst>
  </p:cSld>
  <p:clrMapOvr>
    <a:masterClrMapping/>
  </p:clrMapOvr>
  <p:transition advClick="0" advTm="14150"/>
  <p:extLst>
    <p:ext uri="{E180D4A7-C9FB-4DFB-919C-405C955672EB}">
      <p14:showEvtLst xmlns:p14="http://schemas.microsoft.com/office/powerpoint/2010/main">
        <p14:playEvt time="292" objId="7"/>
        <p14:stopEvt time="9251" objId="7"/>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76211"/>
            <a:ext cx="7886700" cy="1009652"/>
          </a:xfrm>
        </p:spPr>
        <p:txBody>
          <a:bodyPr>
            <a:normAutofit/>
          </a:bodyPr>
          <a:lstStyle/>
          <a:p>
            <a:r>
              <a:rPr lang="en-US" altLang="ja-JP" sz="3600" dirty="0">
                <a:latin typeface="UD デジタル 教科書体 N" panose="02020400000000000000" pitchFamily="17" charset="-128"/>
                <a:ea typeface="UD デジタル 教科書体 N" panose="02020400000000000000" pitchFamily="17" charset="-128"/>
              </a:rPr>
              <a:t>3</a:t>
            </a:r>
            <a:r>
              <a:rPr lang="ja-JP" altLang="en-US" sz="3600" dirty="0">
                <a:latin typeface="UD デジタル 教科書体 N" panose="02020400000000000000" pitchFamily="17" charset="-128"/>
                <a:ea typeface="UD デジタル 教科書体 N" panose="02020400000000000000" pitchFamily="17" charset="-128"/>
              </a:rPr>
              <a:t>　兼務・専従の考え方について①</a:t>
            </a:r>
            <a:endParaRPr kumimoji="1" lang="ja-JP" altLang="en-US" sz="3600" dirty="0">
              <a:latin typeface="UD デジタル 教科書体 N" panose="02020400000000000000" pitchFamily="17" charset="-128"/>
              <a:ea typeface="UD デジタル 教科書体 N" panose="02020400000000000000" pitchFamily="17" charset="-128"/>
            </a:endParaRPr>
          </a:p>
        </p:txBody>
      </p:sp>
      <p:sp>
        <p:nvSpPr>
          <p:cNvPr id="3" name="コンテンツ プレースホルダー 2"/>
          <p:cNvSpPr>
            <a:spLocks noGrp="1"/>
          </p:cNvSpPr>
          <p:nvPr>
            <p:ph idx="1"/>
          </p:nvPr>
        </p:nvSpPr>
        <p:spPr>
          <a:xfrm>
            <a:off x="628650" y="1185864"/>
            <a:ext cx="7886700" cy="5267472"/>
          </a:xfrm>
        </p:spPr>
        <p:txBody>
          <a:bodyPr>
            <a:normAutofit lnSpcReduction="10000"/>
          </a:bodyPr>
          <a:lstStyle/>
          <a:p>
            <a:pPr marL="0" indent="0">
              <a:buNone/>
            </a:pPr>
            <a:r>
              <a:rPr lang="ja-JP" altLang="en-US" sz="2400" dirty="0">
                <a:latin typeface="UD デジタル 教科書体 N" panose="02020400000000000000" pitchFamily="17" charset="-128"/>
                <a:ea typeface="UD デジタル 教科書体 N" panose="02020400000000000000" pitchFamily="17" charset="-128"/>
              </a:rPr>
              <a:t>変更届</a:t>
            </a:r>
            <a:r>
              <a:rPr kumimoji="1" lang="ja-JP" altLang="en-US" sz="2400" dirty="0">
                <a:latin typeface="UD デジタル 教科書体 N" panose="02020400000000000000" pitchFamily="17" charset="-128"/>
                <a:ea typeface="UD デジタル 教科書体 N" panose="02020400000000000000" pitchFamily="17" charset="-128"/>
              </a:rPr>
              <a:t>や更新申請で提出される「指定に係る記載事項（付表）」や「勤務形態一覧表」等における従業員の勤務区分の考え方について、</a:t>
            </a:r>
            <a:r>
              <a:rPr lang="ja-JP" altLang="en-US" sz="2400" dirty="0">
                <a:latin typeface="UD デジタル 教科書体 N" panose="02020400000000000000" pitchFamily="17" charset="-128"/>
                <a:ea typeface="UD デジタル 教科書体 N" panose="02020400000000000000" pitchFamily="17" charset="-128"/>
              </a:rPr>
              <a:t>吹田市での取扱いは次のとおりですので、ご留意ください。</a:t>
            </a:r>
            <a:endParaRPr lang="en-US" altLang="ja-JP" sz="2400" dirty="0">
              <a:latin typeface="UD デジタル 教科書体 N" panose="02020400000000000000" pitchFamily="17" charset="-128"/>
              <a:ea typeface="UD デジタル 教科書体 N" panose="02020400000000000000" pitchFamily="17" charset="-128"/>
            </a:endParaRPr>
          </a:p>
          <a:p>
            <a:endParaRPr lang="en-US" altLang="ja-JP" sz="2400" dirty="0">
              <a:latin typeface="UD デジタル 教科書体 N" panose="02020400000000000000" pitchFamily="17" charset="-128"/>
              <a:ea typeface="UD デジタル 教科書体 N" panose="02020400000000000000" pitchFamily="17" charset="-128"/>
            </a:endParaRPr>
          </a:p>
          <a:p>
            <a:r>
              <a:rPr kumimoji="1" lang="ja-JP" altLang="en-US" sz="2400" dirty="0">
                <a:latin typeface="UD デジタル 教科書体 N" panose="02020400000000000000" pitchFamily="17" charset="-128"/>
                <a:ea typeface="UD デジタル 教科書体 N" panose="02020400000000000000" pitchFamily="17" charset="-128"/>
              </a:rPr>
              <a:t>介護事業と介護予防事業、訪問介護</a:t>
            </a:r>
            <a:r>
              <a:rPr lang="ja-JP" altLang="en-US" sz="2400" dirty="0">
                <a:latin typeface="UD デジタル 教科書体 N" panose="02020400000000000000" pitchFamily="17" charset="-128"/>
                <a:ea typeface="UD デジタル 教科書体 N" panose="02020400000000000000" pitchFamily="17" charset="-128"/>
              </a:rPr>
              <a:t>と総合事業、</a:t>
            </a:r>
            <a:r>
              <a:rPr lang="ja-JP" altLang="en-US" sz="2400" dirty="0" err="1">
                <a:latin typeface="UD デジタル 教科書体 N" panose="02020400000000000000" pitchFamily="17" charset="-128"/>
                <a:ea typeface="UD デジタル 教科書体 N" panose="02020400000000000000" pitchFamily="17" charset="-128"/>
              </a:rPr>
              <a:t>障がい</a:t>
            </a:r>
            <a:r>
              <a:rPr lang="ja-JP" altLang="en-US" sz="2400" dirty="0">
                <a:latin typeface="UD デジタル 教科書体 N" panose="02020400000000000000" pitchFamily="17" charset="-128"/>
                <a:ea typeface="UD デジタル 教科書体 N" panose="02020400000000000000" pitchFamily="17" charset="-128"/>
              </a:rPr>
              <a:t>事業と介護事業でも兼務とは考えません。</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一つの事業所内で一つの職務に従事し、常勤の従業者の勤務すべき時間数に達している場合は常勤専従</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一つの事業所内で二つの職務に従事し、常勤の従業者の勤務すべき時間数に達している場合は常勤兼務</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一つの事業所内で一つの職務に従事し、常勤の従業者の勤務すべき時間数に達していない場合は非常勤専従</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一つの事業所内で二つの職務に従事し、常勤の従業者が勤務すべき時間数に達していない場合は非常勤兼務</a:t>
            </a:r>
            <a:endParaRPr lang="en-US" altLang="ja-JP" sz="2400"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3149166041"/>
      </p:ext>
    </p:extLst>
  </p:cSld>
  <p:clrMapOvr>
    <a:masterClrMapping/>
  </p:clrMapOvr>
  <p:transition advClick="0" advTm="70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628650" y="365126"/>
            <a:ext cx="7886700" cy="1325563"/>
          </a:xfrm>
        </p:spPr>
        <p:txBody>
          <a:bodyPr>
            <a:normAutofit/>
          </a:bodyPr>
          <a:lstStyle/>
          <a:p>
            <a:r>
              <a:rPr lang="en-US" altLang="ja-JP" sz="3600" b="1" dirty="0">
                <a:latin typeface="UD デジタル 教科書体 N" panose="02020400000000000000" pitchFamily="17" charset="-128"/>
                <a:ea typeface="UD デジタル 教科書体 N" panose="02020400000000000000" pitchFamily="17" charset="-128"/>
              </a:rPr>
              <a:t>3</a:t>
            </a:r>
            <a:r>
              <a:rPr lang="ja-JP" altLang="en-US" sz="3600" b="1" dirty="0">
                <a:latin typeface="UD デジタル 教科書体 N" panose="02020400000000000000" pitchFamily="17" charset="-128"/>
                <a:ea typeface="UD デジタル 教科書体 N" panose="02020400000000000000" pitchFamily="17" charset="-128"/>
              </a:rPr>
              <a:t>　兼務・専従の考え方について②</a:t>
            </a:r>
            <a:endParaRPr kumimoji="1" lang="ja-JP" altLang="en-US" sz="3600" b="1" dirty="0">
              <a:latin typeface="UD デジタル 教科書体 N" panose="02020400000000000000" pitchFamily="17" charset="-128"/>
              <a:ea typeface="UD デジタル 教科書体 N" panose="02020400000000000000" pitchFamily="17" charset="-128"/>
            </a:endParaRPr>
          </a:p>
        </p:txBody>
      </p:sp>
      <p:grpSp>
        <p:nvGrpSpPr>
          <p:cNvPr id="3" name="Group 4">
            <a:extLst>
              <a:ext uri="{FF2B5EF4-FFF2-40B4-BE49-F238E27FC236}">
                <a16:creationId xmlns:a16="http://schemas.microsoft.com/office/drawing/2014/main" id="{25B12DF4-1794-AF30-0B18-0BB9292E7A24}"/>
              </a:ext>
            </a:extLst>
          </p:cNvPr>
          <p:cNvGrpSpPr>
            <a:grpSpLocks noChangeAspect="1"/>
          </p:cNvGrpSpPr>
          <p:nvPr/>
        </p:nvGrpSpPr>
        <p:grpSpPr bwMode="auto">
          <a:xfrm>
            <a:off x="487227" y="1556792"/>
            <a:ext cx="8169545" cy="4485035"/>
            <a:chOff x="690" y="907"/>
            <a:chExt cx="4674" cy="2566"/>
          </a:xfrm>
        </p:grpSpPr>
        <p:sp>
          <p:nvSpPr>
            <p:cNvPr id="5" name="AutoShape 3">
              <a:extLst>
                <a:ext uri="{FF2B5EF4-FFF2-40B4-BE49-F238E27FC236}">
                  <a16:creationId xmlns:a16="http://schemas.microsoft.com/office/drawing/2014/main" id="{723EC3A1-63CF-8255-0114-6C88C3372303}"/>
                </a:ext>
              </a:extLst>
            </p:cNvPr>
            <p:cNvSpPr>
              <a:spLocks noChangeAspect="1" noChangeArrowheads="1" noTextEdit="1"/>
            </p:cNvSpPr>
            <p:nvPr/>
          </p:nvSpPr>
          <p:spPr bwMode="auto">
            <a:xfrm>
              <a:off x="690" y="907"/>
              <a:ext cx="4674" cy="2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 name="Rectangle 5">
              <a:extLst>
                <a:ext uri="{FF2B5EF4-FFF2-40B4-BE49-F238E27FC236}">
                  <a16:creationId xmlns:a16="http://schemas.microsoft.com/office/drawing/2014/main" id="{5ECECC5F-BBAA-CD5A-DC88-6F902FCE79B4}"/>
                </a:ext>
              </a:extLst>
            </p:cNvPr>
            <p:cNvSpPr>
              <a:spLocks noChangeArrowheads="1"/>
            </p:cNvSpPr>
            <p:nvPr/>
          </p:nvSpPr>
          <p:spPr bwMode="auto">
            <a:xfrm>
              <a:off x="896" y="3314"/>
              <a:ext cx="35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常勤・専従</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31A15116-BF59-4097-F622-72CE6BA6536B}"/>
                </a:ext>
              </a:extLst>
            </p:cNvPr>
            <p:cNvSpPr>
              <a:spLocks noChangeArrowheads="1"/>
            </p:cNvSpPr>
            <p:nvPr/>
          </p:nvSpPr>
          <p:spPr bwMode="auto">
            <a:xfrm>
              <a:off x="2169" y="3314"/>
              <a:ext cx="35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常勤・兼務</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823F581E-80F4-036E-856B-22547C79FA17}"/>
                </a:ext>
              </a:extLst>
            </p:cNvPr>
            <p:cNvSpPr>
              <a:spLocks noChangeArrowheads="1"/>
            </p:cNvSpPr>
            <p:nvPr/>
          </p:nvSpPr>
          <p:spPr bwMode="auto">
            <a:xfrm>
              <a:off x="3395" y="3314"/>
              <a:ext cx="35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非常勤・専従</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76E153E9-BE18-0709-8FA3-DC27C8F06130}"/>
                </a:ext>
              </a:extLst>
            </p:cNvPr>
            <p:cNvSpPr>
              <a:spLocks noChangeArrowheads="1"/>
            </p:cNvSpPr>
            <p:nvPr/>
          </p:nvSpPr>
          <p:spPr bwMode="auto">
            <a:xfrm>
              <a:off x="4669" y="3314"/>
              <a:ext cx="35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非常勤・兼務</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1" name="Rectangle 9">
              <a:extLst>
                <a:ext uri="{FF2B5EF4-FFF2-40B4-BE49-F238E27FC236}">
                  <a16:creationId xmlns:a16="http://schemas.microsoft.com/office/drawing/2014/main" id="{80C9786E-00E1-38C2-18A3-7082AA7C159A}"/>
                </a:ext>
              </a:extLst>
            </p:cNvPr>
            <p:cNvSpPr>
              <a:spLocks noChangeArrowheads="1"/>
            </p:cNvSpPr>
            <p:nvPr/>
          </p:nvSpPr>
          <p:spPr bwMode="auto">
            <a:xfrm>
              <a:off x="708" y="937"/>
              <a:ext cx="35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rPr>
                <a:t>判断フロー図</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 name="Rectangle 10">
              <a:extLst>
                <a:ext uri="{FF2B5EF4-FFF2-40B4-BE49-F238E27FC236}">
                  <a16:creationId xmlns:a16="http://schemas.microsoft.com/office/drawing/2014/main" id="{12C2E1A7-3CD3-EF7E-AAA5-29224A82C8DB}"/>
                </a:ext>
              </a:extLst>
            </p:cNvPr>
            <p:cNvSpPr>
              <a:spLocks noChangeArrowheads="1"/>
            </p:cNvSpPr>
            <p:nvPr/>
          </p:nvSpPr>
          <p:spPr bwMode="auto">
            <a:xfrm>
              <a:off x="1132" y="1119"/>
              <a:ext cx="1326"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当該事業所での勤務時間が「常勤の勤務時間」に達しているか</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3" name="Rectangle 11">
              <a:extLst>
                <a:ext uri="{FF2B5EF4-FFF2-40B4-BE49-F238E27FC236}">
                  <a16:creationId xmlns:a16="http://schemas.microsoft.com/office/drawing/2014/main" id="{1C41481E-0403-A4BD-0D34-3B44A0762F96}"/>
                </a:ext>
              </a:extLst>
            </p:cNvPr>
            <p:cNvSpPr>
              <a:spLocks noChangeArrowheads="1"/>
            </p:cNvSpPr>
            <p:nvPr/>
          </p:nvSpPr>
          <p:spPr bwMode="auto">
            <a:xfrm>
              <a:off x="1745" y="1668"/>
              <a:ext cx="354"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達している</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4" name="Rectangle 12">
              <a:extLst>
                <a:ext uri="{FF2B5EF4-FFF2-40B4-BE49-F238E27FC236}">
                  <a16:creationId xmlns:a16="http://schemas.microsoft.com/office/drawing/2014/main" id="{18208230-60A0-8ECA-EC7A-FC632319F369}"/>
                </a:ext>
              </a:extLst>
            </p:cNvPr>
            <p:cNvSpPr>
              <a:spLocks noChangeArrowheads="1"/>
            </p:cNvSpPr>
            <p:nvPr/>
          </p:nvSpPr>
          <p:spPr bwMode="auto">
            <a:xfrm>
              <a:off x="2971" y="1668"/>
              <a:ext cx="3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達していない</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5" name="Rectangle 13">
              <a:extLst>
                <a:ext uri="{FF2B5EF4-FFF2-40B4-BE49-F238E27FC236}">
                  <a16:creationId xmlns:a16="http://schemas.microsoft.com/office/drawing/2014/main" id="{27963E75-11F5-9C6A-D1F5-09CE0B7755B8}"/>
                </a:ext>
              </a:extLst>
            </p:cNvPr>
            <p:cNvSpPr>
              <a:spLocks noChangeArrowheads="1"/>
            </p:cNvSpPr>
            <p:nvPr/>
          </p:nvSpPr>
          <p:spPr bwMode="auto">
            <a:xfrm>
              <a:off x="1875" y="2034"/>
              <a:ext cx="177"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常勤</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6" name="Rectangle 14">
              <a:extLst>
                <a:ext uri="{FF2B5EF4-FFF2-40B4-BE49-F238E27FC236}">
                  <a16:creationId xmlns:a16="http://schemas.microsoft.com/office/drawing/2014/main" id="{B0B10207-1345-9BEF-BD8C-71DF2BAD71B9}"/>
                </a:ext>
              </a:extLst>
            </p:cNvPr>
            <p:cNvSpPr>
              <a:spLocks noChangeArrowheads="1"/>
            </p:cNvSpPr>
            <p:nvPr/>
          </p:nvSpPr>
          <p:spPr bwMode="auto">
            <a:xfrm>
              <a:off x="3107" y="2034"/>
              <a:ext cx="265"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非常勤</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7" name="Rectangle 15">
              <a:extLst>
                <a:ext uri="{FF2B5EF4-FFF2-40B4-BE49-F238E27FC236}">
                  <a16:creationId xmlns:a16="http://schemas.microsoft.com/office/drawing/2014/main" id="{3C1DF3D6-F7A9-B824-632E-1AE67B0B18AD}"/>
                </a:ext>
              </a:extLst>
            </p:cNvPr>
            <p:cNvSpPr>
              <a:spLocks noChangeArrowheads="1"/>
            </p:cNvSpPr>
            <p:nvPr/>
          </p:nvSpPr>
          <p:spPr bwMode="auto">
            <a:xfrm>
              <a:off x="1657" y="2399"/>
              <a:ext cx="275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rPr>
                <a:t>勤務している時間帯に、</a:t>
              </a:r>
              <a:r>
                <a:rPr kumimoji="0" lang="ja-JP" altLang="ja-JP" sz="1100" b="0" i="0" u="none" strike="noStrike" cap="none" normalizeH="0" baseline="0" dirty="0">
                  <a:ln>
                    <a:noFill/>
                  </a:ln>
                  <a:solidFill>
                    <a:srgbClr val="FF0000"/>
                  </a:solidFill>
                  <a:effectLst/>
                  <a:latin typeface="游ゴシック" panose="020B0400000000000000" pitchFamily="50" charset="-128"/>
                  <a:ea typeface="游ゴシック" panose="020B0400000000000000" pitchFamily="50" charset="-128"/>
                </a:rPr>
                <a:t>当該事業所の他の職種</a:t>
              </a:r>
              <a:r>
                <a:rPr kumimoji="0" lang="ja-JP" altLang="ja-JP" sz="1100" b="0" i="0" u="none" strike="noStrike" cap="none" normalizeH="0" baseline="0" dirty="0">
                  <a:ln>
                    <a:noFill/>
                  </a:ln>
                  <a:solidFill>
                    <a:srgbClr val="000000"/>
                  </a:solidFill>
                  <a:effectLst/>
                  <a:latin typeface="游ゴシック" panose="020B0400000000000000" pitchFamily="50" charset="-128"/>
                  <a:ea typeface="游ゴシック" panose="020B0400000000000000" pitchFamily="50" charset="-128"/>
                </a:rPr>
                <a:t>に従事しているか否か</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8" name="Rectangle 16">
              <a:extLst>
                <a:ext uri="{FF2B5EF4-FFF2-40B4-BE49-F238E27FC236}">
                  <a16:creationId xmlns:a16="http://schemas.microsoft.com/office/drawing/2014/main" id="{012E9270-D60E-0CDB-80A3-E9D64F1DBA15}"/>
                </a:ext>
              </a:extLst>
            </p:cNvPr>
            <p:cNvSpPr>
              <a:spLocks noChangeArrowheads="1"/>
            </p:cNvSpPr>
            <p:nvPr/>
          </p:nvSpPr>
          <p:spPr bwMode="auto">
            <a:xfrm>
              <a:off x="896" y="2948"/>
              <a:ext cx="3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していない</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9" name="Rectangle 17">
              <a:extLst>
                <a:ext uri="{FF2B5EF4-FFF2-40B4-BE49-F238E27FC236}">
                  <a16:creationId xmlns:a16="http://schemas.microsoft.com/office/drawing/2014/main" id="{F4FF7AA5-1F68-D02F-7A78-1A58679F93B0}"/>
                </a:ext>
              </a:extLst>
            </p:cNvPr>
            <p:cNvSpPr>
              <a:spLocks noChangeArrowheads="1"/>
            </p:cNvSpPr>
            <p:nvPr/>
          </p:nvSpPr>
          <p:spPr bwMode="auto">
            <a:xfrm>
              <a:off x="2211" y="2948"/>
              <a:ext cx="253"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している</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0" name="Rectangle 18">
              <a:extLst>
                <a:ext uri="{FF2B5EF4-FFF2-40B4-BE49-F238E27FC236}">
                  <a16:creationId xmlns:a16="http://schemas.microsoft.com/office/drawing/2014/main" id="{0D0F98E5-992C-E88C-1F05-CFB210E43BC9}"/>
                </a:ext>
              </a:extLst>
            </p:cNvPr>
            <p:cNvSpPr>
              <a:spLocks noChangeArrowheads="1"/>
            </p:cNvSpPr>
            <p:nvPr/>
          </p:nvSpPr>
          <p:spPr bwMode="auto">
            <a:xfrm>
              <a:off x="3443" y="2948"/>
              <a:ext cx="3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していない</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1" name="Rectangle 19">
              <a:extLst>
                <a:ext uri="{FF2B5EF4-FFF2-40B4-BE49-F238E27FC236}">
                  <a16:creationId xmlns:a16="http://schemas.microsoft.com/office/drawing/2014/main" id="{B0C17DF2-E616-47D3-94E8-2DF1EA2F3325}"/>
                </a:ext>
              </a:extLst>
            </p:cNvPr>
            <p:cNvSpPr>
              <a:spLocks noChangeArrowheads="1"/>
            </p:cNvSpPr>
            <p:nvPr/>
          </p:nvSpPr>
          <p:spPr bwMode="auto">
            <a:xfrm>
              <a:off x="4757" y="2948"/>
              <a:ext cx="253"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a:ln>
                    <a:noFill/>
                  </a:ln>
                  <a:solidFill>
                    <a:srgbClr val="000000"/>
                  </a:solidFill>
                  <a:effectLst/>
                  <a:latin typeface="游ゴシック" panose="020B0400000000000000" pitchFamily="50" charset="-128"/>
                  <a:ea typeface="游ゴシック" panose="020B0400000000000000" pitchFamily="50" charset="-128"/>
                </a:rPr>
                <a:t>している</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22" name="Line 20">
              <a:extLst>
                <a:ext uri="{FF2B5EF4-FFF2-40B4-BE49-F238E27FC236}">
                  <a16:creationId xmlns:a16="http://schemas.microsoft.com/office/drawing/2014/main" id="{8F1F5E91-244A-7A37-9C2C-3E07A28BF2DC}"/>
                </a:ext>
              </a:extLst>
            </p:cNvPr>
            <p:cNvSpPr>
              <a:spLocks noChangeShapeType="1"/>
            </p:cNvSpPr>
            <p:nvPr/>
          </p:nvSpPr>
          <p:spPr bwMode="auto">
            <a:xfrm>
              <a:off x="1545" y="1639"/>
              <a:ext cx="84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Rectangle 21">
              <a:extLst>
                <a:ext uri="{FF2B5EF4-FFF2-40B4-BE49-F238E27FC236}">
                  <a16:creationId xmlns:a16="http://schemas.microsoft.com/office/drawing/2014/main" id="{5B192692-DAAA-DE70-4499-D06C35F87AD9}"/>
                </a:ext>
              </a:extLst>
            </p:cNvPr>
            <p:cNvSpPr>
              <a:spLocks noChangeArrowheads="1"/>
            </p:cNvSpPr>
            <p:nvPr/>
          </p:nvSpPr>
          <p:spPr bwMode="auto">
            <a:xfrm>
              <a:off x="1545" y="1639"/>
              <a:ext cx="8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Line 22">
              <a:extLst>
                <a:ext uri="{FF2B5EF4-FFF2-40B4-BE49-F238E27FC236}">
                  <a16:creationId xmlns:a16="http://schemas.microsoft.com/office/drawing/2014/main" id="{A99FB93F-C305-7C47-99D5-8776364A350C}"/>
                </a:ext>
              </a:extLst>
            </p:cNvPr>
            <p:cNvSpPr>
              <a:spLocks noChangeShapeType="1"/>
            </p:cNvSpPr>
            <p:nvPr/>
          </p:nvSpPr>
          <p:spPr bwMode="auto">
            <a:xfrm>
              <a:off x="3661" y="1096"/>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5" name="Rectangle 23">
              <a:extLst>
                <a:ext uri="{FF2B5EF4-FFF2-40B4-BE49-F238E27FC236}">
                  <a16:creationId xmlns:a16="http://schemas.microsoft.com/office/drawing/2014/main" id="{B0BE35B4-6222-4F87-4FC8-A21B004253AA}"/>
                </a:ext>
              </a:extLst>
            </p:cNvPr>
            <p:cNvSpPr>
              <a:spLocks noChangeArrowheads="1"/>
            </p:cNvSpPr>
            <p:nvPr/>
          </p:nvSpPr>
          <p:spPr bwMode="auto">
            <a:xfrm>
              <a:off x="3661" y="1096"/>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Line 24">
              <a:extLst>
                <a:ext uri="{FF2B5EF4-FFF2-40B4-BE49-F238E27FC236}">
                  <a16:creationId xmlns:a16="http://schemas.microsoft.com/office/drawing/2014/main" id="{1FC4A7E2-1D12-D67D-6469-270B5ADA838E}"/>
                </a:ext>
              </a:extLst>
            </p:cNvPr>
            <p:cNvSpPr>
              <a:spLocks noChangeShapeType="1"/>
            </p:cNvSpPr>
            <p:nvPr/>
          </p:nvSpPr>
          <p:spPr bwMode="auto">
            <a:xfrm>
              <a:off x="1963" y="1456"/>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Rectangle 25">
              <a:extLst>
                <a:ext uri="{FF2B5EF4-FFF2-40B4-BE49-F238E27FC236}">
                  <a16:creationId xmlns:a16="http://schemas.microsoft.com/office/drawing/2014/main" id="{E5FBEC59-325D-E00B-A12C-58C7B6628F43}"/>
                </a:ext>
              </a:extLst>
            </p:cNvPr>
            <p:cNvSpPr>
              <a:spLocks noChangeArrowheads="1"/>
            </p:cNvSpPr>
            <p:nvPr/>
          </p:nvSpPr>
          <p:spPr bwMode="auto">
            <a:xfrm>
              <a:off x="1963" y="1456"/>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Line 26">
              <a:extLst>
                <a:ext uri="{FF2B5EF4-FFF2-40B4-BE49-F238E27FC236}">
                  <a16:creationId xmlns:a16="http://schemas.microsoft.com/office/drawing/2014/main" id="{459E3DDB-67CB-F90E-AFF8-DF967F0110A4}"/>
                </a:ext>
              </a:extLst>
            </p:cNvPr>
            <p:cNvSpPr>
              <a:spLocks noChangeShapeType="1"/>
            </p:cNvSpPr>
            <p:nvPr/>
          </p:nvSpPr>
          <p:spPr bwMode="auto">
            <a:xfrm>
              <a:off x="1545" y="1821"/>
              <a:ext cx="84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Rectangle 27">
              <a:extLst>
                <a:ext uri="{FF2B5EF4-FFF2-40B4-BE49-F238E27FC236}">
                  <a16:creationId xmlns:a16="http://schemas.microsoft.com/office/drawing/2014/main" id="{7331CF5C-E7FD-2C66-F974-EE282F0AA925}"/>
                </a:ext>
              </a:extLst>
            </p:cNvPr>
            <p:cNvSpPr>
              <a:spLocks noChangeArrowheads="1"/>
            </p:cNvSpPr>
            <p:nvPr/>
          </p:nvSpPr>
          <p:spPr bwMode="auto">
            <a:xfrm>
              <a:off x="1545" y="1821"/>
              <a:ext cx="84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Line 28">
              <a:extLst>
                <a:ext uri="{FF2B5EF4-FFF2-40B4-BE49-F238E27FC236}">
                  <a16:creationId xmlns:a16="http://schemas.microsoft.com/office/drawing/2014/main" id="{1ECF5BAA-F635-5DA2-6C03-C849DCCE7190}"/>
                </a:ext>
              </a:extLst>
            </p:cNvPr>
            <p:cNvSpPr>
              <a:spLocks noChangeShapeType="1"/>
            </p:cNvSpPr>
            <p:nvPr/>
          </p:nvSpPr>
          <p:spPr bwMode="auto">
            <a:xfrm>
              <a:off x="3236" y="1462"/>
              <a:ext cx="0" cy="18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Rectangle 29">
              <a:extLst>
                <a:ext uri="{FF2B5EF4-FFF2-40B4-BE49-F238E27FC236}">
                  <a16:creationId xmlns:a16="http://schemas.microsoft.com/office/drawing/2014/main" id="{8BA97CB2-7453-3B3F-5B04-35AA901EB134}"/>
                </a:ext>
              </a:extLst>
            </p:cNvPr>
            <p:cNvSpPr>
              <a:spLocks noChangeArrowheads="1"/>
            </p:cNvSpPr>
            <p:nvPr/>
          </p:nvSpPr>
          <p:spPr bwMode="auto">
            <a:xfrm>
              <a:off x="3236" y="1462"/>
              <a:ext cx="6" cy="1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Line 30">
              <a:extLst>
                <a:ext uri="{FF2B5EF4-FFF2-40B4-BE49-F238E27FC236}">
                  <a16:creationId xmlns:a16="http://schemas.microsoft.com/office/drawing/2014/main" id="{725CBAF5-15D5-21DC-1903-C1FE08549581}"/>
                </a:ext>
              </a:extLst>
            </p:cNvPr>
            <p:cNvSpPr>
              <a:spLocks noChangeShapeType="1"/>
            </p:cNvSpPr>
            <p:nvPr/>
          </p:nvSpPr>
          <p:spPr bwMode="auto">
            <a:xfrm>
              <a:off x="1539" y="1639"/>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Rectangle 31">
              <a:extLst>
                <a:ext uri="{FF2B5EF4-FFF2-40B4-BE49-F238E27FC236}">
                  <a16:creationId xmlns:a16="http://schemas.microsoft.com/office/drawing/2014/main" id="{B8067425-F9D6-794A-DCBA-76601E8CFE2B}"/>
                </a:ext>
              </a:extLst>
            </p:cNvPr>
            <p:cNvSpPr>
              <a:spLocks noChangeArrowheads="1"/>
            </p:cNvSpPr>
            <p:nvPr/>
          </p:nvSpPr>
          <p:spPr bwMode="auto">
            <a:xfrm>
              <a:off x="1539" y="1639"/>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Line 32">
              <a:extLst>
                <a:ext uri="{FF2B5EF4-FFF2-40B4-BE49-F238E27FC236}">
                  <a16:creationId xmlns:a16="http://schemas.microsoft.com/office/drawing/2014/main" id="{DB873AB2-0ED3-0BDF-2AEB-2749A471E06B}"/>
                </a:ext>
              </a:extLst>
            </p:cNvPr>
            <p:cNvSpPr>
              <a:spLocks noChangeShapeType="1"/>
            </p:cNvSpPr>
            <p:nvPr/>
          </p:nvSpPr>
          <p:spPr bwMode="auto">
            <a:xfrm>
              <a:off x="2388" y="1644"/>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5" name="Rectangle 33">
              <a:extLst>
                <a:ext uri="{FF2B5EF4-FFF2-40B4-BE49-F238E27FC236}">
                  <a16:creationId xmlns:a16="http://schemas.microsoft.com/office/drawing/2014/main" id="{E03B6486-DED8-8AEF-D2BF-0ABFD1E57B89}"/>
                </a:ext>
              </a:extLst>
            </p:cNvPr>
            <p:cNvSpPr>
              <a:spLocks noChangeArrowheads="1"/>
            </p:cNvSpPr>
            <p:nvPr/>
          </p:nvSpPr>
          <p:spPr bwMode="auto">
            <a:xfrm>
              <a:off x="2388" y="1644"/>
              <a:ext cx="5"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Line 34">
              <a:extLst>
                <a:ext uri="{FF2B5EF4-FFF2-40B4-BE49-F238E27FC236}">
                  <a16:creationId xmlns:a16="http://schemas.microsoft.com/office/drawing/2014/main" id="{FEF6B120-E44D-3ED6-412A-3787FC953B21}"/>
                </a:ext>
              </a:extLst>
            </p:cNvPr>
            <p:cNvSpPr>
              <a:spLocks noChangeShapeType="1"/>
            </p:cNvSpPr>
            <p:nvPr/>
          </p:nvSpPr>
          <p:spPr bwMode="auto">
            <a:xfrm>
              <a:off x="1545" y="2004"/>
              <a:ext cx="84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Rectangle 35">
              <a:extLst>
                <a:ext uri="{FF2B5EF4-FFF2-40B4-BE49-F238E27FC236}">
                  <a16:creationId xmlns:a16="http://schemas.microsoft.com/office/drawing/2014/main" id="{C1FC1290-9CBA-E4BF-64D4-6ABFBF6C0E37}"/>
                </a:ext>
              </a:extLst>
            </p:cNvPr>
            <p:cNvSpPr>
              <a:spLocks noChangeArrowheads="1"/>
            </p:cNvSpPr>
            <p:nvPr/>
          </p:nvSpPr>
          <p:spPr bwMode="auto">
            <a:xfrm>
              <a:off x="1545" y="2004"/>
              <a:ext cx="84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Line 36">
              <a:extLst>
                <a:ext uri="{FF2B5EF4-FFF2-40B4-BE49-F238E27FC236}">
                  <a16:creationId xmlns:a16="http://schemas.microsoft.com/office/drawing/2014/main" id="{4B578229-1717-B6F8-334D-8A089166C839}"/>
                </a:ext>
              </a:extLst>
            </p:cNvPr>
            <p:cNvSpPr>
              <a:spLocks noChangeShapeType="1"/>
            </p:cNvSpPr>
            <p:nvPr/>
          </p:nvSpPr>
          <p:spPr bwMode="auto">
            <a:xfrm>
              <a:off x="2812" y="1639"/>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Rectangle 37">
              <a:extLst>
                <a:ext uri="{FF2B5EF4-FFF2-40B4-BE49-F238E27FC236}">
                  <a16:creationId xmlns:a16="http://schemas.microsoft.com/office/drawing/2014/main" id="{0C367AFA-1939-CE22-BE5A-F57E93D4AAD0}"/>
                </a:ext>
              </a:extLst>
            </p:cNvPr>
            <p:cNvSpPr>
              <a:spLocks noChangeArrowheads="1"/>
            </p:cNvSpPr>
            <p:nvPr/>
          </p:nvSpPr>
          <p:spPr bwMode="auto">
            <a:xfrm>
              <a:off x="2812" y="1639"/>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Line 38">
              <a:extLst>
                <a:ext uri="{FF2B5EF4-FFF2-40B4-BE49-F238E27FC236}">
                  <a16:creationId xmlns:a16="http://schemas.microsoft.com/office/drawing/2014/main" id="{D8907566-4EAB-1025-3175-B3224ABF3034}"/>
                </a:ext>
              </a:extLst>
            </p:cNvPr>
            <p:cNvSpPr>
              <a:spLocks noChangeShapeType="1"/>
            </p:cNvSpPr>
            <p:nvPr/>
          </p:nvSpPr>
          <p:spPr bwMode="auto">
            <a:xfrm>
              <a:off x="3661" y="1644"/>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Rectangle 39">
              <a:extLst>
                <a:ext uri="{FF2B5EF4-FFF2-40B4-BE49-F238E27FC236}">
                  <a16:creationId xmlns:a16="http://schemas.microsoft.com/office/drawing/2014/main" id="{8A9C8BAD-FCA5-97CA-8FEA-4A4B240D1428}"/>
                </a:ext>
              </a:extLst>
            </p:cNvPr>
            <p:cNvSpPr>
              <a:spLocks noChangeArrowheads="1"/>
            </p:cNvSpPr>
            <p:nvPr/>
          </p:nvSpPr>
          <p:spPr bwMode="auto">
            <a:xfrm>
              <a:off x="3661" y="1644"/>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2" name="Line 40">
              <a:extLst>
                <a:ext uri="{FF2B5EF4-FFF2-40B4-BE49-F238E27FC236}">
                  <a16:creationId xmlns:a16="http://schemas.microsoft.com/office/drawing/2014/main" id="{5CF420A7-5569-EB68-A079-E9FA029EE1C7}"/>
                </a:ext>
              </a:extLst>
            </p:cNvPr>
            <p:cNvSpPr>
              <a:spLocks noChangeShapeType="1"/>
            </p:cNvSpPr>
            <p:nvPr/>
          </p:nvSpPr>
          <p:spPr bwMode="auto">
            <a:xfrm>
              <a:off x="1963" y="1827"/>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3" name="Rectangle 41">
              <a:extLst>
                <a:ext uri="{FF2B5EF4-FFF2-40B4-BE49-F238E27FC236}">
                  <a16:creationId xmlns:a16="http://schemas.microsoft.com/office/drawing/2014/main" id="{0BB7D56A-144A-EBA4-E661-1E2F6746BD92}"/>
                </a:ext>
              </a:extLst>
            </p:cNvPr>
            <p:cNvSpPr>
              <a:spLocks noChangeArrowheads="1"/>
            </p:cNvSpPr>
            <p:nvPr/>
          </p:nvSpPr>
          <p:spPr bwMode="auto">
            <a:xfrm>
              <a:off x="1963" y="1827"/>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Line 42">
              <a:extLst>
                <a:ext uri="{FF2B5EF4-FFF2-40B4-BE49-F238E27FC236}">
                  <a16:creationId xmlns:a16="http://schemas.microsoft.com/office/drawing/2014/main" id="{9F0CD25C-D303-88B7-0B1D-0475C05AA7F0}"/>
                </a:ext>
              </a:extLst>
            </p:cNvPr>
            <p:cNvSpPr>
              <a:spLocks noChangeShapeType="1"/>
            </p:cNvSpPr>
            <p:nvPr/>
          </p:nvSpPr>
          <p:spPr bwMode="auto">
            <a:xfrm>
              <a:off x="1545" y="2187"/>
              <a:ext cx="84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Rectangle 43">
              <a:extLst>
                <a:ext uri="{FF2B5EF4-FFF2-40B4-BE49-F238E27FC236}">
                  <a16:creationId xmlns:a16="http://schemas.microsoft.com/office/drawing/2014/main" id="{0CA13C77-436E-56DC-77FB-8ED7AE7DDAE4}"/>
                </a:ext>
              </a:extLst>
            </p:cNvPr>
            <p:cNvSpPr>
              <a:spLocks noChangeArrowheads="1"/>
            </p:cNvSpPr>
            <p:nvPr/>
          </p:nvSpPr>
          <p:spPr bwMode="auto">
            <a:xfrm>
              <a:off x="1545" y="2187"/>
              <a:ext cx="848"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Line 44">
              <a:extLst>
                <a:ext uri="{FF2B5EF4-FFF2-40B4-BE49-F238E27FC236}">
                  <a16:creationId xmlns:a16="http://schemas.microsoft.com/office/drawing/2014/main" id="{1122FB9F-5674-C183-BE3A-95030B2BBEC9}"/>
                </a:ext>
              </a:extLst>
            </p:cNvPr>
            <p:cNvSpPr>
              <a:spLocks noChangeShapeType="1"/>
            </p:cNvSpPr>
            <p:nvPr/>
          </p:nvSpPr>
          <p:spPr bwMode="auto">
            <a:xfrm>
              <a:off x="3236" y="1827"/>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Rectangle 45">
              <a:extLst>
                <a:ext uri="{FF2B5EF4-FFF2-40B4-BE49-F238E27FC236}">
                  <a16:creationId xmlns:a16="http://schemas.microsoft.com/office/drawing/2014/main" id="{0C3435E2-DCCD-5BA2-6348-2B714F09B5C2}"/>
                </a:ext>
              </a:extLst>
            </p:cNvPr>
            <p:cNvSpPr>
              <a:spLocks noChangeArrowheads="1"/>
            </p:cNvSpPr>
            <p:nvPr/>
          </p:nvSpPr>
          <p:spPr bwMode="auto">
            <a:xfrm>
              <a:off x="3236" y="1827"/>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8" name="Line 46">
              <a:extLst>
                <a:ext uri="{FF2B5EF4-FFF2-40B4-BE49-F238E27FC236}">
                  <a16:creationId xmlns:a16="http://schemas.microsoft.com/office/drawing/2014/main" id="{1A92732D-EDCF-307E-C39F-B8DDBDEB2558}"/>
                </a:ext>
              </a:extLst>
            </p:cNvPr>
            <p:cNvSpPr>
              <a:spLocks noChangeShapeType="1"/>
            </p:cNvSpPr>
            <p:nvPr/>
          </p:nvSpPr>
          <p:spPr bwMode="auto">
            <a:xfrm>
              <a:off x="1114" y="1090"/>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Rectangle 47">
              <a:extLst>
                <a:ext uri="{FF2B5EF4-FFF2-40B4-BE49-F238E27FC236}">
                  <a16:creationId xmlns:a16="http://schemas.microsoft.com/office/drawing/2014/main" id="{C1AF5AA4-B52E-41A6-D934-58B09A840683}"/>
                </a:ext>
              </a:extLst>
            </p:cNvPr>
            <p:cNvSpPr>
              <a:spLocks noChangeArrowheads="1"/>
            </p:cNvSpPr>
            <p:nvPr/>
          </p:nvSpPr>
          <p:spPr bwMode="auto">
            <a:xfrm>
              <a:off x="1114" y="1090"/>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0" name="Line 48">
              <a:extLst>
                <a:ext uri="{FF2B5EF4-FFF2-40B4-BE49-F238E27FC236}">
                  <a16:creationId xmlns:a16="http://schemas.microsoft.com/office/drawing/2014/main" id="{9CB74134-03E5-2FAF-2C95-22030B7C9D35}"/>
                </a:ext>
              </a:extLst>
            </p:cNvPr>
            <p:cNvSpPr>
              <a:spLocks noChangeShapeType="1"/>
            </p:cNvSpPr>
            <p:nvPr/>
          </p:nvSpPr>
          <p:spPr bwMode="auto">
            <a:xfrm>
              <a:off x="2388" y="2010"/>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1" name="Rectangle 49">
              <a:extLst>
                <a:ext uri="{FF2B5EF4-FFF2-40B4-BE49-F238E27FC236}">
                  <a16:creationId xmlns:a16="http://schemas.microsoft.com/office/drawing/2014/main" id="{AA748B8C-6E63-4214-343D-04AFF071BED4}"/>
                </a:ext>
              </a:extLst>
            </p:cNvPr>
            <p:cNvSpPr>
              <a:spLocks noChangeArrowheads="1"/>
            </p:cNvSpPr>
            <p:nvPr/>
          </p:nvSpPr>
          <p:spPr bwMode="auto">
            <a:xfrm>
              <a:off x="2388" y="2010"/>
              <a:ext cx="5"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Line 50">
              <a:extLst>
                <a:ext uri="{FF2B5EF4-FFF2-40B4-BE49-F238E27FC236}">
                  <a16:creationId xmlns:a16="http://schemas.microsoft.com/office/drawing/2014/main" id="{7F7D36C8-C59B-470B-2BC1-FE7CBDD87698}"/>
                </a:ext>
              </a:extLst>
            </p:cNvPr>
            <p:cNvSpPr>
              <a:spLocks noChangeShapeType="1"/>
            </p:cNvSpPr>
            <p:nvPr/>
          </p:nvSpPr>
          <p:spPr bwMode="auto">
            <a:xfrm>
              <a:off x="1114" y="2736"/>
              <a:ext cx="127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3" name="Rectangle 51">
              <a:extLst>
                <a:ext uri="{FF2B5EF4-FFF2-40B4-BE49-F238E27FC236}">
                  <a16:creationId xmlns:a16="http://schemas.microsoft.com/office/drawing/2014/main" id="{F6D2B1F6-113F-FC18-3153-6918D0EBD035}"/>
                </a:ext>
              </a:extLst>
            </p:cNvPr>
            <p:cNvSpPr>
              <a:spLocks noChangeArrowheads="1"/>
            </p:cNvSpPr>
            <p:nvPr/>
          </p:nvSpPr>
          <p:spPr bwMode="auto">
            <a:xfrm>
              <a:off x="1114" y="2736"/>
              <a:ext cx="1274"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4" name="Line 52">
              <a:extLst>
                <a:ext uri="{FF2B5EF4-FFF2-40B4-BE49-F238E27FC236}">
                  <a16:creationId xmlns:a16="http://schemas.microsoft.com/office/drawing/2014/main" id="{C041CFC5-E6A8-F9B1-7F10-DD24BD1E1A5E}"/>
                </a:ext>
              </a:extLst>
            </p:cNvPr>
            <p:cNvSpPr>
              <a:spLocks noChangeShapeType="1"/>
            </p:cNvSpPr>
            <p:nvPr/>
          </p:nvSpPr>
          <p:spPr bwMode="auto">
            <a:xfrm>
              <a:off x="3661" y="2010"/>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5" name="Rectangle 53">
              <a:extLst>
                <a:ext uri="{FF2B5EF4-FFF2-40B4-BE49-F238E27FC236}">
                  <a16:creationId xmlns:a16="http://schemas.microsoft.com/office/drawing/2014/main" id="{F9CD9C0F-678C-0DFE-C032-FB2BAF86B90B}"/>
                </a:ext>
              </a:extLst>
            </p:cNvPr>
            <p:cNvSpPr>
              <a:spLocks noChangeArrowheads="1"/>
            </p:cNvSpPr>
            <p:nvPr/>
          </p:nvSpPr>
          <p:spPr bwMode="auto">
            <a:xfrm>
              <a:off x="3661" y="2010"/>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6" name="Line 54">
              <a:extLst>
                <a:ext uri="{FF2B5EF4-FFF2-40B4-BE49-F238E27FC236}">
                  <a16:creationId xmlns:a16="http://schemas.microsoft.com/office/drawing/2014/main" id="{6E4B7573-0426-86BB-BD09-6006939BE860}"/>
                </a:ext>
              </a:extLst>
            </p:cNvPr>
            <p:cNvSpPr>
              <a:spLocks noChangeShapeType="1"/>
            </p:cNvSpPr>
            <p:nvPr/>
          </p:nvSpPr>
          <p:spPr bwMode="auto">
            <a:xfrm>
              <a:off x="4934" y="2376"/>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Rectangle 55">
              <a:extLst>
                <a:ext uri="{FF2B5EF4-FFF2-40B4-BE49-F238E27FC236}">
                  <a16:creationId xmlns:a16="http://schemas.microsoft.com/office/drawing/2014/main" id="{027E6B8E-B2F5-BBEA-BF11-30AB09BB6ABE}"/>
                </a:ext>
              </a:extLst>
            </p:cNvPr>
            <p:cNvSpPr>
              <a:spLocks noChangeArrowheads="1"/>
            </p:cNvSpPr>
            <p:nvPr/>
          </p:nvSpPr>
          <p:spPr bwMode="auto">
            <a:xfrm>
              <a:off x="4934" y="2376"/>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Line 56">
              <a:extLst>
                <a:ext uri="{FF2B5EF4-FFF2-40B4-BE49-F238E27FC236}">
                  <a16:creationId xmlns:a16="http://schemas.microsoft.com/office/drawing/2014/main" id="{54B2C637-6794-0F77-EFF6-6703BC3379CF}"/>
                </a:ext>
              </a:extLst>
            </p:cNvPr>
            <p:cNvSpPr>
              <a:spLocks noChangeShapeType="1"/>
            </p:cNvSpPr>
            <p:nvPr/>
          </p:nvSpPr>
          <p:spPr bwMode="auto">
            <a:xfrm>
              <a:off x="690" y="2370"/>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Rectangle 57">
              <a:extLst>
                <a:ext uri="{FF2B5EF4-FFF2-40B4-BE49-F238E27FC236}">
                  <a16:creationId xmlns:a16="http://schemas.microsoft.com/office/drawing/2014/main" id="{9CCF19C9-3B3A-19CC-3BFB-109EACC94DB9}"/>
                </a:ext>
              </a:extLst>
            </p:cNvPr>
            <p:cNvSpPr>
              <a:spLocks noChangeArrowheads="1"/>
            </p:cNvSpPr>
            <p:nvPr/>
          </p:nvSpPr>
          <p:spPr bwMode="auto">
            <a:xfrm>
              <a:off x="690" y="2370"/>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Line 58">
              <a:extLst>
                <a:ext uri="{FF2B5EF4-FFF2-40B4-BE49-F238E27FC236}">
                  <a16:creationId xmlns:a16="http://schemas.microsoft.com/office/drawing/2014/main" id="{27FB1DF5-9755-32A5-29B2-6B49F720ABBF}"/>
                </a:ext>
              </a:extLst>
            </p:cNvPr>
            <p:cNvSpPr>
              <a:spLocks noChangeShapeType="1"/>
            </p:cNvSpPr>
            <p:nvPr/>
          </p:nvSpPr>
          <p:spPr bwMode="auto">
            <a:xfrm>
              <a:off x="1539" y="2004"/>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Rectangle 59">
              <a:extLst>
                <a:ext uri="{FF2B5EF4-FFF2-40B4-BE49-F238E27FC236}">
                  <a16:creationId xmlns:a16="http://schemas.microsoft.com/office/drawing/2014/main" id="{94BE6416-7522-8D7E-8FB6-B525485C7490}"/>
                </a:ext>
              </a:extLst>
            </p:cNvPr>
            <p:cNvSpPr>
              <a:spLocks noChangeArrowheads="1"/>
            </p:cNvSpPr>
            <p:nvPr/>
          </p:nvSpPr>
          <p:spPr bwMode="auto">
            <a:xfrm>
              <a:off x="1539" y="2004"/>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62" name="Line 60">
              <a:extLst>
                <a:ext uri="{FF2B5EF4-FFF2-40B4-BE49-F238E27FC236}">
                  <a16:creationId xmlns:a16="http://schemas.microsoft.com/office/drawing/2014/main" id="{5F4A9C07-BC2D-146E-073F-0DBF094DC98F}"/>
                </a:ext>
              </a:extLst>
            </p:cNvPr>
            <p:cNvSpPr>
              <a:spLocks noChangeShapeType="1"/>
            </p:cNvSpPr>
            <p:nvPr/>
          </p:nvSpPr>
          <p:spPr bwMode="auto">
            <a:xfrm>
              <a:off x="696" y="2919"/>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Rectangle 61">
              <a:extLst>
                <a:ext uri="{FF2B5EF4-FFF2-40B4-BE49-F238E27FC236}">
                  <a16:creationId xmlns:a16="http://schemas.microsoft.com/office/drawing/2014/main" id="{3933AF9A-6EAB-45E7-99D0-D88F17B1CA73}"/>
                </a:ext>
              </a:extLst>
            </p:cNvPr>
            <p:cNvSpPr>
              <a:spLocks noChangeArrowheads="1"/>
            </p:cNvSpPr>
            <p:nvPr/>
          </p:nvSpPr>
          <p:spPr bwMode="auto">
            <a:xfrm>
              <a:off x="696" y="2919"/>
              <a:ext cx="8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4" name="Line 62">
              <a:extLst>
                <a:ext uri="{FF2B5EF4-FFF2-40B4-BE49-F238E27FC236}">
                  <a16:creationId xmlns:a16="http://schemas.microsoft.com/office/drawing/2014/main" id="{0C98DD4D-18BD-4A8F-033C-BB9FEB4F2867}"/>
                </a:ext>
              </a:extLst>
            </p:cNvPr>
            <p:cNvSpPr>
              <a:spLocks noChangeShapeType="1"/>
            </p:cNvSpPr>
            <p:nvPr/>
          </p:nvSpPr>
          <p:spPr bwMode="auto">
            <a:xfrm>
              <a:off x="1963" y="2193"/>
              <a:ext cx="0" cy="17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5" name="Rectangle 63">
              <a:extLst>
                <a:ext uri="{FF2B5EF4-FFF2-40B4-BE49-F238E27FC236}">
                  <a16:creationId xmlns:a16="http://schemas.microsoft.com/office/drawing/2014/main" id="{F981A793-03E1-E719-196E-9C56CDD314B9}"/>
                </a:ext>
              </a:extLst>
            </p:cNvPr>
            <p:cNvSpPr>
              <a:spLocks noChangeArrowheads="1"/>
            </p:cNvSpPr>
            <p:nvPr/>
          </p:nvSpPr>
          <p:spPr bwMode="auto">
            <a:xfrm>
              <a:off x="1963" y="2193"/>
              <a:ext cx="6"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6" name="Line 64">
              <a:extLst>
                <a:ext uri="{FF2B5EF4-FFF2-40B4-BE49-F238E27FC236}">
                  <a16:creationId xmlns:a16="http://schemas.microsoft.com/office/drawing/2014/main" id="{F88A5D55-E65C-B3D2-72C6-4299D54A1CD3}"/>
                </a:ext>
              </a:extLst>
            </p:cNvPr>
            <p:cNvSpPr>
              <a:spLocks noChangeShapeType="1"/>
            </p:cNvSpPr>
            <p:nvPr/>
          </p:nvSpPr>
          <p:spPr bwMode="auto">
            <a:xfrm>
              <a:off x="2812" y="2004"/>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7" name="Rectangle 65">
              <a:extLst>
                <a:ext uri="{FF2B5EF4-FFF2-40B4-BE49-F238E27FC236}">
                  <a16:creationId xmlns:a16="http://schemas.microsoft.com/office/drawing/2014/main" id="{C3B206DC-20BD-E5F9-B429-C10ED7483ED1}"/>
                </a:ext>
              </a:extLst>
            </p:cNvPr>
            <p:cNvSpPr>
              <a:spLocks noChangeArrowheads="1"/>
            </p:cNvSpPr>
            <p:nvPr/>
          </p:nvSpPr>
          <p:spPr bwMode="auto">
            <a:xfrm>
              <a:off x="2812" y="2004"/>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Line 66">
              <a:extLst>
                <a:ext uri="{FF2B5EF4-FFF2-40B4-BE49-F238E27FC236}">
                  <a16:creationId xmlns:a16="http://schemas.microsoft.com/office/drawing/2014/main" id="{662CF141-DE65-348B-A666-2B2FEEC7FB47}"/>
                </a:ext>
              </a:extLst>
            </p:cNvPr>
            <p:cNvSpPr>
              <a:spLocks noChangeShapeType="1"/>
            </p:cNvSpPr>
            <p:nvPr/>
          </p:nvSpPr>
          <p:spPr bwMode="auto">
            <a:xfrm>
              <a:off x="1969" y="2919"/>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Rectangle 67">
              <a:extLst>
                <a:ext uri="{FF2B5EF4-FFF2-40B4-BE49-F238E27FC236}">
                  <a16:creationId xmlns:a16="http://schemas.microsoft.com/office/drawing/2014/main" id="{5001BB87-D9C6-511A-8013-2595B4131AC6}"/>
                </a:ext>
              </a:extLst>
            </p:cNvPr>
            <p:cNvSpPr>
              <a:spLocks noChangeArrowheads="1"/>
            </p:cNvSpPr>
            <p:nvPr/>
          </p:nvSpPr>
          <p:spPr bwMode="auto">
            <a:xfrm>
              <a:off x="1969" y="2919"/>
              <a:ext cx="8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Line 68">
              <a:extLst>
                <a:ext uri="{FF2B5EF4-FFF2-40B4-BE49-F238E27FC236}">
                  <a16:creationId xmlns:a16="http://schemas.microsoft.com/office/drawing/2014/main" id="{868EBBAC-86E5-7C0D-A0D2-0F5D3568D237}"/>
                </a:ext>
              </a:extLst>
            </p:cNvPr>
            <p:cNvSpPr>
              <a:spLocks noChangeShapeType="1"/>
            </p:cNvSpPr>
            <p:nvPr/>
          </p:nvSpPr>
          <p:spPr bwMode="auto">
            <a:xfrm>
              <a:off x="3236" y="2193"/>
              <a:ext cx="0" cy="177"/>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Rectangle 69">
              <a:extLst>
                <a:ext uri="{FF2B5EF4-FFF2-40B4-BE49-F238E27FC236}">
                  <a16:creationId xmlns:a16="http://schemas.microsoft.com/office/drawing/2014/main" id="{E8E98B56-6E91-2DC6-F237-7EA9F72319EF}"/>
                </a:ext>
              </a:extLst>
            </p:cNvPr>
            <p:cNvSpPr>
              <a:spLocks noChangeArrowheads="1"/>
            </p:cNvSpPr>
            <p:nvPr/>
          </p:nvSpPr>
          <p:spPr bwMode="auto">
            <a:xfrm>
              <a:off x="3236" y="2193"/>
              <a:ext cx="6"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Line 70">
              <a:extLst>
                <a:ext uri="{FF2B5EF4-FFF2-40B4-BE49-F238E27FC236}">
                  <a16:creationId xmlns:a16="http://schemas.microsoft.com/office/drawing/2014/main" id="{A483F014-EB62-63AB-6F34-5CEC12C8FBF2}"/>
                </a:ext>
              </a:extLst>
            </p:cNvPr>
            <p:cNvSpPr>
              <a:spLocks noChangeShapeType="1"/>
            </p:cNvSpPr>
            <p:nvPr/>
          </p:nvSpPr>
          <p:spPr bwMode="auto">
            <a:xfrm>
              <a:off x="3242" y="2919"/>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Rectangle 71">
              <a:extLst>
                <a:ext uri="{FF2B5EF4-FFF2-40B4-BE49-F238E27FC236}">
                  <a16:creationId xmlns:a16="http://schemas.microsoft.com/office/drawing/2014/main" id="{2969DFDA-1C5E-C801-EFF5-AD7590B81125}"/>
                </a:ext>
              </a:extLst>
            </p:cNvPr>
            <p:cNvSpPr>
              <a:spLocks noChangeArrowheads="1"/>
            </p:cNvSpPr>
            <p:nvPr/>
          </p:nvSpPr>
          <p:spPr bwMode="auto">
            <a:xfrm>
              <a:off x="3242" y="2919"/>
              <a:ext cx="8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Line 72">
              <a:extLst>
                <a:ext uri="{FF2B5EF4-FFF2-40B4-BE49-F238E27FC236}">
                  <a16:creationId xmlns:a16="http://schemas.microsoft.com/office/drawing/2014/main" id="{3BE1F20C-68EA-A147-545A-4A65F11E5057}"/>
                </a:ext>
              </a:extLst>
            </p:cNvPr>
            <p:cNvSpPr>
              <a:spLocks noChangeShapeType="1"/>
            </p:cNvSpPr>
            <p:nvPr/>
          </p:nvSpPr>
          <p:spPr bwMode="auto">
            <a:xfrm>
              <a:off x="1114" y="2742"/>
              <a:ext cx="0" cy="18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Rectangle 73">
              <a:extLst>
                <a:ext uri="{FF2B5EF4-FFF2-40B4-BE49-F238E27FC236}">
                  <a16:creationId xmlns:a16="http://schemas.microsoft.com/office/drawing/2014/main" id="{380E6273-0D7D-D086-7494-3D1B7DCC132F}"/>
                </a:ext>
              </a:extLst>
            </p:cNvPr>
            <p:cNvSpPr>
              <a:spLocks noChangeArrowheads="1"/>
            </p:cNvSpPr>
            <p:nvPr/>
          </p:nvSpPr>
          <p:spPr bwMode="auto">
            <a:xfrm>
              <a:off x="1114" y="2742"/>
              <a:ext cx="6" cy="1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Line 74">
              <a:extLst>
                <a:ext uri="{FF2B5EF4-FFF2-40B4-BE49-F238E27FC236}">
                  <a16:creationId xmlns:a16="http://schemas.microsoft.com/office/drawing/2014/main" id="{7E20F491-BC83-D515-C2E6-6DE3D5723714}"/>
                </a:ext>
              </a:extLst>
            </p:cNvPr>
            <p:cNvSpPr>
              <a:spLocks noChangeShapeType="1"/>
            </p:cNvSpPr>
            <p:nvPr/>
          </p:nvSpPr>
          <p:spPr bwMode="auto">
            <a:xfrm>
              <a:off x="696" y="3101"/>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Rectangle 75">
              <a:extLst>
                <a:ext uri="{FF2B5EF4-FFF2-40B4-BE49-F238E27FC236}">
                  <a16:creationId xmlns:a16="http://schemas.microsoft.com/office/drawing/2014/main" id="{83C4B812-3245-6F77-9BC3-42CE913B6034}"/>
                </a:ext>
              </a:extLst>
            </p:cNvPr>
            <p:cNvSpPr>
              <a:spLocks noChangeArrowheads="1"/>
            </p:cNvSpPr>
            <p:nvPr/>
          </p:nvSpPr>
          <p:spPr bwMode="auto">
            <a:xfrm>
              <a:off x="696" y="3101"/>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Line 76">
              <a:extLst>
                <a:ext uri="{FF2B5EF4-FFF2-40B4-BE49-F238E27FC236}">
                  <a16:creationId xmlns:a16="http://schemas.microsoft.com/office/drawing/2014/main" id="{D9546135-A065-57BB-D7AD-5904A2441EB6}"/>
                </a:ext>
              </a:extLst>
            </p:cNvPr>
            <p:cNvSpPr>
              <a:spLocks noChangeShapeType="1"/>
            </p:cNvSpPr>
            <p:nvPr/>
          </p:nvSpPr>
          <p:spPr bwMode="auto">
            <a:xfrm>
              <a:off x="2388" y="2736"/>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Rectangle 77">
              <a:extLst>
                <a:ext uri="{FF2B5EF4-FFF2-40B4-BE49-F238E27FC236}">
                  <a16:creationId xmlns:a16="http://schemas.microsoft.com/office/drawing/2014/main" id="{833ECDEA-5518-0C79-2F2F-75AA8CC6BC29}"/>
                </a:ext>
              </a:extLst>
            </p:cNvPr>
            <p:cNvSpPr>
              <a:spLocks noChangeArrowheads="1"/>
            </p:cNvSpPr>
            <p:nvPr/>
          </p:nvSpPr>
          <p:spPr bwMode="auto">
            <a:xfrm>
              <a:off x="2388" y="2736"/>
              <a:ext cx="5"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Line 78">
              <a:extLst>
                <a:ext uri="{FF2B5EF4-FFF2-40B4-BE49-F238E27FC236}">
                  <a16:creationId xmlns:a16="http://schemas.microsoft.com/office/drawing/2014/main" id="{8ACBEAF5-6D5D-252C-C5A4-4EAA92976075}"/>
                </a:ext>
              </a:extLst>
            </p:cNvPr>
            <p:cNvSpPr>
              <a:spLocks noChangeShapeType="1"/>
            </p:cNvSpPr>
            <p:nvPr/>
          </p:nvSpPr>
          <p:spPr bwMode="auto">
            <a:xfrm>
              <a:off x="1969" y="3101"/>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Rectangle 79">
              <a:extLst>
                <a:ext uri="{FF2B5EF4-FFF2-40B4-BE49-F238E27FC236}">
                  <a16:creationId xmlns:a16="http://schemas.microsoft.com/office/drawing/2014/main" id="{C540BA32-9377-CA44-B8F9-D604FAB0F3D7}"/>
                </a:ext>
              </a:extLst>
            </p:cNvPr>
            <p:cNvSpPr>
              <a:spLocks noChangeArrowheads="1"/>
            </p:cNvSpPr>
            <p:nvPr/>
          </p:nvSpPr>
          <p:spPr bwMode="auto">
            <a:xfrm>
              <a:off x="1969" y="3101"/>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2" name="Line 80">
              <a:extLst>
                <a:ext uri="{FF2B5EF4-FFF2-40B4-BE49-F238E27FC236}">
                  <a16:creationId xmlns:a16="http://schemas.microsoft.com/office/drawing/2014/main" id="{127F5486-900F-CFA6-062E-8E8017C165E2}"/>
                </a:ext>
              </a:extLst>
            </p:cNvPr>
            <p:cNvSpPr>
              <a:spLocks noChangeShapeType="1"/>
            </p:cNvSpPr>
            <p:nvPr/>
          </p:nvSpPr>
          <p:spPr bwMode="auto">
            <a:xfrm>
              <a:off x="3661" y="2736"/>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3" name="Rectangle 81">
              <a:extLst>
                <a:ext uri="{FF2B5EF4-FFF2-40B4-BE49-F238E27FC236}">
                  <a16:creationId xmlns:a16="http://schemas.microsoft.com/office/drawing/2014/main" id="{EDF454F7-B4D9-7D9E-697F-C14445E3A37A}"/>
                </a:ext>
              </a:extLst>
            </p:cNvPr>
            <p:cNvSpPr>
              <a:spLocks noChangeArrowheads="1"/>
            </p:cNvSpPr>
            <p:nvPr/>
          </p:nvSpPr>
          <p:spPr bwMode="auto">
            <a:xfrm>
              <a:off x="3661" y="2736"/>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4" name="Line 82">
              <a:extLst>
                <a:ext uri="{FF2B5EF4-FFF2-40B4-BE49-F238E27FC236}">
                  <a16:creationId xmlns:a16="http://schemas.microsoft.com/office/drawing/2014/main" id="{27CBB031-E8A6-A02F-CA1A-783051ECE0AE}"/>
                </a:ext>
              </a:extLst>
            </p:cNvPr>
            <p:cNvSpPr>
              <a:spLocks noChangeShapeType="1"/>
            </p:cNvSpPr>
            <p:nvPr/>
          </p:nvSpPr>
          <p:spPr bwMode="auto">
            <a:xfrm>
              <a:off x="3242" y="3101"/>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5" name="Rectangle 83">
              <a:extLst>
                <a:ext uri="{FF2B5EF4-FFF2-40B4-BE49-F238E27FC236}">
                  <a16:creationId xmlns:a16="http://schemas.microsoft.com/office/drawing/2014/main" id="{2D4ABBEE-1FD4-883D-F661-633132685E53}"/>
                </a:ext>
              </a:extLst>
            </p:cNvPr>
            <p:cNvSpPr>
              <a:spLocks noChangeArrowheads="1"/>
            </p:cNvSpPr>
            <p:nvPr/>
          </p:nvSpPr>
          <p:spPr bwMode="auto">
            <a:xfrm>
              <a:off x="3242" y="3101"/>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Line 84">
              <a:extLst>
                <a:ext uri="{FF2B5EF4-FFF2-40B4-BE49-F238E27FC236}">
                  <a16:creationId xmlns:a16="http://schemas.microsoft.com/office/drawing/2014/main" id="{92B67B07-B9A7-ECF1-1FBC-9E9ADBD3A150}"/>
                </a:ext>
              </a:extLst>
            </p:cNvPr>
            <p:cNvSpPr>
              <a:spLocks noChangeShapeType="1"/>
            </p:cNvSpPr>
            <p:nvPr/>
          </p:nvSpPr>
          <p:spPr bwMode="auto">
            <a:xfrm>
              <a:off x="4934" y="2742"/>
              <a:ext cx="0" cy="182"/>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Rectangle 85">
              <a:extLst>
                <a:ext uri="{FF2B5EF4-FFF2-40B4-BE49-F238E27FC236}">
                  <a16:creationId xmlns:a16="http://schemas.microsoft.com/office/drawing/2014/main" id="{DCD8076E-3285-0949-6CC8-7D734B1CF7EC}"/>
                </a:ext>
              </a:extLst>
            </p:cNvPr>
            <p:cNvSpPr>
              <a:spLocks noChangeArrowheads="1"/>
            </p:cNvSpPr>
            <p:nvPr/>
          </p:nvSpPr>
          <p:spPr bwMode="auto">
            <a:xfrm>
              <a:off x="4934" y="2742"/>
              <a:ext cx="6" cy="18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Line 86">
              <a:extLst>
                <a:ext uri="{FF2B5EF4-FFF2-40B4-BE49-F238E27FC236}">
                  <a16:creationId xmlns:a16="http://schemas.microsoft.com/office/drawing/2014/main" id="{DD0EAB46-5E98-DD88-5916-6DA4CD54BFBD}"/>
                </a:ext>
              </a:extLst>
            </p:cNvPr>
            <p:cNvSpPr>
              <a:spLocks noChangeShapeType="1"/>
            </p:cNvSpPr>
            <p:nvPr/>
          </p:nvSpPr>
          <p:spPr bwMode="auto">
            <a:xfrm>
              <a:off x="690" y="2919"/>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89" name="Rectangle 87">
              <a:extLst>
                <a:ext uri="{FF2B5EF4-FFF2-40B4-BE49-F238E27FC236}">
                  <a16:creationId xmlns:a16="http://schemas.microsoft.com/office/drawing/2014/main" id="{77A6ECEF-EBDC-6621-D13A-0D32E0F4A984}"/>
                </a:ext>
              </a:extLst>
            </p:cNvPr>
            <p:cNvSpPr>
              <a:spLocks noChangeArrowheads="1"/>
            </p:cNvSpPr>
            <p:nvPr/>
          </p:nvSpPr>
          <p:spPr bwMode="auto">
            <a:xfrm>
              <a:off x="690" y="2919"/>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0" name="Line 88">
              <a:extLst>
                <a:ext uri="{FF2B5EF4-FFF2-40B4-BE49-F238E27FC236}">
                  <a16:creationId xmlns:a16="http://schemas.microsoft.com/office/drawing/2014/main" id="{D79AFE19-AC91-6FC0-6B47-234EE36B2C1F}"/>
                </a:ext>
              </a:extLst>
            </p:cNvPr>
            <p:cNvSpPr>
              <a:spLocks noChangeShapeType="1"/>
            </p:cNvSpPr>
            <p:nvPr/>
          </p:nvSpPr>
          <p:spPr bwMode="auto">
            <a:xfrm>
              <a:off x="1539" y="2924"/>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1" name="Rectangle 89">
              <a:extLst>
                <a:ext uri="{FF2B5EF4-FFF2-40B4-BE49-F238E27FC236}">
                  <a16:creationId xmlns:a16="http://schemas.microsoft.com/office/drawing/2014/main" id="{CC58FF3B-6283-B590-6653-E05E87E204EF}"/>
                </a:ext>
              </a:extLst>
            </p:cNvPr>
            <p:cNvSpPr>
              <a:spLocks noChangeArrowheads="1"/>
            </p:cNvSpPr>
            <p:nvPr/>
          </p:nvSpPr>
          <p:spPr bwMode="auto">
            <a:xfrm>
              <a:off x="1539" y="2924"/>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Line 90">
              <a:extLst>
                <a:ext uri="{FF2B5EF4-FFF2-40B4-BE49-F238E27FC236}">
                  <a16:creationId xmlns:a16="http://schemas.microsoft.com/office/drawing/2014/main" id="{E3B3DC39-0348-0888-F283-B46AF897B013}"/>
                </a:ext>
              </a:extLst>
            </p:cNvPr>
            <p:cNvSpPr>
              <a:spLocks noChangeShapeType="1"/>
            </p:cNvSpPr>
            <p:nvPr/>
          </p:nvSpPr>
          <p:spPr bwMode="auto">
            <a:xfrm>
              <a:off x="696" y="3284"/>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Rectangle 91">
              <a:extLst>
                <a:ext uri="{FF2B5EF4-FFF2-40B4-BE49-F238E27FC236}">
                  <a16:creationId xmlns:a16="http://schemas.microsoft.com/office/drawing/2014/main" id="{FEC85510-26BD-A3F2-0FE7-59603FF0841C}"/>
                </a:ext>
              </a:extLst>
            </p:cNvPr>
            <p:cNvSpPr>
              <a:spLocks noChangeArrowheads="1"/>
            </p:cNvSpPr>
            <p:nvPr/>
          </p:nvSpPr>
          <p:spPr bwMode="auto">
            <a:xfrm>
              <a:off x="696" y="3284"/>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4" name="Line 92">
              <a:extLst>
                <a:ext uri="{FF2B5EF4-FFF2-40B4-BE49-F238E27FC236}">
                  <a16:creationId xmlns:a16="http://schemas.microsoft.com/office/drawing/2014/main" id="{4B5750D5-4499-3E28-A6BE-01C06F1CBC07}"/>
                </a:ext>
              </a:extLst>
            </p:cNvPr>
            <p:cNvSpPr>
              <a:spLocks noChangeShapeType="1"/>
            </p:cNvSpPr>
            <p:nvPr/>
          </p:nvSpPr>
          <p:spPr bwMode="auto">
            <a:xfrm>
              <a:off x="1963" y="2919"/>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5" name="Rectangle 93">
              <a:extLst>
                <a:ext uri="{FF2B5EF4-FFF2-40B4-BE49-F238E27FC236}">
                  <a16:creationId xmlns:a16="http://schemas.microsoft.com/office/drawing/2014/main" id="{28E63F3B-A00C-8CA7-FBC6-13225E47C2D5}"/>
                </a:ext>
              </a:extLst>
            </p:cNvPr>
            <p:cNvSpPr>
              <a:spLocks noChangeArrowheads="1"/>
            </p:cNvSpPr>
            <p:nvPr/>
          </p:nvSpPr>
          <p:spPr bwMode="auto">
            <a:xfrm>
              <a:off x="1963" y="2919"/>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6" name="Line 94">
              <a:extLst>
                <a:ext uri="{FF2B5EF4-FFF2-40B4-BE49-F238E27FC236}">
                  <a16:creationId xmlns:a16="http://schemas.microsoft.com/office/drawing/2014/main" id="{EA8EAA1F-9B13-8DF7-B29E-8D0AF345C525}"/>
                </a:ext>
              </a:extLst>
            </p:cNvPr>
            <p:cNvSpPr>
              <a:spLocks noChangeShapeType="1"/>
            </p:cNvSpPr>
            <p:nvPr/>
          </p:nvSpPr>
          <p:spPr bwMode="auto">
            <a:xfrm>
              <a:off x="2812" y="2924"/>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7" name="Rectangle 95">
              <a:extLst>
                <a:ext uri="{FF2B5EF4-FFF2-40B4-BE49-F238E27FC236}">
                  <a16:creationId xmlns:a16="http://schemas.microsoft.com/office/drawing/2014/main" id="{70DED236-6248-98F4-603D-F64BB73C9060}"/>
                </a:ext>
              </a:extLst>
            </p:cNvPr>
            <p:cNvSpPr>
              <a:spLocks noChangeArrowheads="1"/>
            </p:cNvSpPr>
            <p:nvPr/>
          </p:nvSpPr>
          <p:spPr bwMode="auto">
            <a:xfrm>
              <a:off x="2812" y="2924"/>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8" name="Line 96">
              <a:extLst>
                <a:ext uri="{FF2B5EF4-FFF2-40B4-BE49-F238E27FC236}">
                  <a16:creationId xmlns:a16="http://schemas.microsoft.com/office/drawing/2014/main" id="{0C649E40-6F85-001B-B691-DA4C884873C6}"/>
                </a:ext>
              </a:extLst>
            </p:cNvPr>
            <p:cNvSpPr>
              <a:spLocks noChangeShapeType="1"/>
            </p:cNvSpPr>
            <p:nvPr/>
          </p:nvSpPr>
          <p:spPr bwMode="auto">
            <a:xfrm>
              <a:off x="1969" y="3284"/>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9" name="Rectangle 97">
              <a:extLst>
                <a:ext uri="{FF2B5EF4-FFF2-40B4-BE49-F238E27FC236}">
                  <a16:creationId xmlns:a16="http://schemas.microsoft.com/office/drawing/2014/main" id="{1F42774F-24BF-4F19-A264-F8FFB5A27819}"/>
                </a:ext>
              </a:extLst>
            </p:cNvPr>
            <p:cNvSpPr>
              <a:spLocks noChangeArrowheads="1"/>
            </p:cNvSpPr>
            <p:nvPr/>
          </p:nvSpPr>
          <p:spPr bwMode="auto">
            <a:xfrm>
              <a:off x="1969" y="3284"/>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0" name="Line 98">
              <a:extLst>
                <a:ext uri="{FF2B5EF4-FFF2-40B4-BE49-F238E27FC236}">
                  <a16:creationId xmlns:a16="http://schemas.microsoft.com/office/drawing/2014/main" id="{170E7F5D-FF1D-7B19-2D80-DDF9E440817C}"/>
                </a:ext>
              </a:extLst>
            </p:cNvPr>
            <p:cNvSpPr>
              <a:spLocks noChangeShapeType="1"/>
            </p:cNvSpPr>
            <p:nvPr/>
          </p:nvSpPr>
          <p:spPr bwMode="auto">
            <a:xfrm>
              <a:off x="3236" y="2919"/>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1" name="Rectangle 99">
              <a:extLst>
                <a:ext uri="{FF2B5EF4-FFF2-40B4-BE49-F238E27FC236}">
                  <a16:creationId xmlns:a16="http://schemas.microsoft.com/office/drawing/2014/main" id="{336F29E3-3191-1656-E9A4-E285C65C93CC}"/>
                </a:ext>
              </a:extLst>
            </p:cNvPr>
            <p:cNvSpPr>
              <a:spLocks noChangeArrowheads="1"/>
            </p:cNvSpPr>
            <p:nvPr/>
          </p:nvSpPr>
          <p:spPr bwMode="auto">
            <a:xfrm>
              <a:off x="3236" y="2919"/>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2" name="Line 100">
              <a:extLst>
                <a:ext uri="{FF2B5EF4-FFF2-40B4-BE49-F238E27FC236}">
                  <a16:creationId xmlns:a16="http://schemas.microsoft.com/office/drawing/2014/main" id="{07AB5315-5181-E598-B628-2A37759F6700}"/>
                </a:ext>
              </a:extLst>
            </p:cNvPr>
            <p:cNvSpPr>
              <a:spLocks noChangeShapeType="1"/>
            </p:cNvSpPr>
            <p:nvPr/>
          </p:nvSpPr>
          <p:spPr bwMode="auto">
            <a:xfrm>
              <a:off x="4085" y="2924"/>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3" name="Rectangle 101">
              <a:extLst>
                <a:ext uri="{FF2B5EF4-FFF2-40B4-BE49-F238E27FC236}">
                  <a16:creationId xmlns:a16="http://schemas.microsoft.com/office/drawing/2014/main" id="{C7FF917A-CA48-0816-293D-D5B36D0F164C}"/>
                </a:ext>
              </a:extLst>
            </p:cNvPr>
            <p:cNvSpPr>
              <a:spLocks noChangeArrowheads="1"/>
            </p:cNvSpPr>
            <p:nvPr/>
          </p:nvSpPr>
          <p:spPr bwMode="auto">
            <a:xfrm>
              <a:off x="4085" y="2924"/>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4" name="Line 102">
              <a:extLst>
                <a:ext uri="{FF2B5EF4-FFF2-40B4-BE49-F238E27FC236}">
                  <a16:creationId xmlns:a16="http://schemas.microsoft.com/office/drawing/2014/main" id="{784F9585-32A2-1263-D8A5-F19DCF6F421C}"/>
                </a:ext>
              </a:extLst>
            </p:cNvPr>
            <p:cNvSpPr>
              <a:spLocks noChangeShapeType="1"/>
            </p:cNvSpPr>
            <p:nvPr/>
          </p:nvSpPr>
          <p:spPr bwMode="auto">
            <a:xfrm>
              <a:off x="3242" y="3284"/>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5" name="Rectangle 103">
              <a:extLst>
                <a:ext uri="{FF2B5EF4-FFF2-40B4-BE49-F238E27FC236}">
                  <a16:creationId xmlns:a16="http://schemas.microsoft.com/office/drawing/2014/main" id="{B1B6CB93-8C17-DAE4-0456-ECD7C8E0CD66}"/>
                </a:ext>
              </a:extLst>
            </p:cNvPr>
            <p:cNvSpPr>
              <a:spLocks noChangeArrowheads="1"/>
            </p:cNvSpPr>
            <p:nvPr/>
          </p:nvSpPr>
          <p:spPr bwMode="auto">
            <a:xfrm>
              <a:off x="3242" y="3284"/>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6" name="Line 104">
              <a:extLst>
                <a:ext uri="{FF2B5EF4-FFF2-40B4-BE49-F238E27FC236}">
                  <a16:creationId xmlns:a16="http://schemas.microsoft.com/office/drawing/2014/main" id="{47BDC7A5-1D1A-6ECD-EAC9-FD1FBC56AC67}"/>
                </a:ext>
              </a:extLst>
            </p:cNvPr>
            <p:cNvSpPr>
              <a:spLocks noChangeShapeType="1"/>
            </p:cNvSpPr>
            <p:nvPr/>
          </p:nvSpPr>
          <p:spPr bwMode="auto">
            <a:xfrm>
              <a:off x="4509" y="2919"/>
              <a:ext cx="0" cy="188"/>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7" name="Rectangle 105">
              <a:extLst>
                <a:ext uri="{FF2B5EF4-FFF2-40B4-BE49-F238E27FC236}">
                  <a16:creationId xmlns:a16="http://schemas.microsoft.com/office/drawing/2014/main" id="{CDDE8A44-4EBE-1251-5AD4-C18CF45E8443}"/>
                </a:ext>
              </a:extLst>
            </p:cNvPr>
            <p:cNvSpPr>
              <a:spLocks noChangeArrowheads="1"/>
            </p:cNvSpPr>
            <p:nvPr/>
          </p:nvSpPr>
          <p:spPr bwMode="auto">
            <a:xfrm>
              <a:off x="4509" y="2919"/>
              <a:ext cx="6" cy="1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08" name="Line 106">
              <a:extLst>
                <a:ext uri="{FF2B5EF4-FFF2-40B4-BE49-F238E27FC236}">
                  <a16:creationId xmlns:a16="http://schemas.microsoft.com/office/drawing/2014/main" id="{F0F7DB69-8BD0-D497-B162-897BBE951884}"/>
                </a:ext>
              </a:extLst>
            </p:cNvPr>
            <p:cNvSpPr>
              <a:spLocks noChangeShapeType="1"/>
            </p:cNvSpPr>
            <p:nvPr/>
          </p:nvSpPr>
          <p:spPr bwMode="auto">
            <a:xfrm>
              <a:off x="5358" y="2924"/>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9" name="Rectangle 107">
              <a:extLst>
                <a:ext uri="{FF2B5EF4-FFF2-40B4-BE49-F238E27FC236}">
                  <a16:creationId xmlns:a16="http://schemas.microsoft.com/office/drawing/2014/main" id="{118B4703-6B07-901D-D470-52EC39DD00F6}"/>
                </a:ext>
              </a:extLst>
            </p:cNvPr>
            <p:cNvSpPr>
              <a:spLocks noChangeArrowheads="1"/>
            </p:cNvSpPr>
            <p:nvPr/>
          </p:nvSpPr>
          <p:spPr bwMode="auto">
            <a:xfrm>
              <a:off x="5358" y="2924"/>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0" name="Line 108">
              <a:extLst>
                <a:ext uri="{FF2B5EF4-FFF2-40B4-BE49-F238E27FC236}">
                  <a16:creationId xmlns:a16="http://schemas.microsoft.com/office/drawing/2014/main" id="{7CEDD622-FD1F-385D-51E9-8DB272CC4F39}"/>
                </a:ext>
              </a:extLst>
            </p:cNvPr>
            <p:cNvSpPr>
              <a:spLocks noChangeShapeType="1"/>
            </p:cNvSpPr>
            <p:nvPr/>
          </p:nvSpPr>
          <p:spPr bwMode="auto">
            <a:xfrm>
              <a:off x="696" y="3467"/>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1" name="Rectangle 109">
              <a:extLst>
                <a:ext uri="{FF2B5EF4-FFF2-40B4-BE49-F238E27FC236}">
                  <a16:creationId xmlns:a16="http://schemas.microsoft.com/office/drawing/2014/main" id="{46C2419D-CB9F-F743-14DB-053E74B9A4F6}"/>
                </a:ext>
              </a:extLst>
            </p:cNvPr>
            <p:cNvSpPr>
              <a:spLocks noChangeArrowheads="1"/>
            </p:cNvSpPr>
            <p:nvPr/>
          </p:nvSpPr>
          <p:spPr bwMode="auto">
            <a:xfrm>
              <a:off x="696" y="3467"/>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2" name="Line 110">
              <a:extLst>
                <a:ext uri="{FF2B5EF4-FFF2-40B4-BE49-F238E27FC236}">
                  <a16:creationId xmlns:a16="http://schemas.microsoft.com/office/drawing/2014/main" id="{0CD97265-B37C-60F4-919A-4DBF8D470261}"/>
                </a:ext>
              </a:extLst>
            </p:cNvPr>
            <p:cNvSpPr>
              <a:spLocks noChangeShapeType="1"/>
            </p:cNvSpPr>
            <p:nvPr/>
          </p:nvSpPr>
          <p:spPr bwMode="auto">
            <a:xfrm>
              <a:off x="1969" y="3467"/>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3" name="Rectangle 111">
              <a:extLst>
                <a:ext uri="{FF2B5EF4-FFF2-40B4-BE49-F238E27FC236}">
                  <a16:creationId xmlns:a16="http://schemas.microsoft.com/office/drawing/2014/main" id="{D3A554B5-0A9E-1119-D9E0-7A8150B99F17}"/>
                </a:ext>
              </a:extLst>
            </p:cNvPr>
            <p:cNvSpPr>
              <a:spLocks noChangeArrowheads="1"/>
            </p:cNvSpPr>
            <p:nvPr/>
          </p:nvSpPr>
          <p:spPr bwMode="auto">
            <a:xfrm>
              <a:off x="1969" y="3467"/>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4" name="Line 112">
              <a:extLst>
                <a:ext uri="{FF2B5EF4-FFF2-40B4-BE49-F238E27FC236}">
                  <a16:creationId xmlns:a16="http://schemas.microsoft.com/office/drawing/2014/main" id="{1B66CD86-EEC0-ADE9-8E67-672861B54E37}"/>
                </a:ext>
              </a:extLst>
            </p:cNvPr>
            <p:cNvSpPr>
              <a:spLocks noChangeShapeType="1"/>
            </p:cNvSpPr>
            <p:nvPr/>
          </p:nvSpPr>
          <p:spPr bwMode="auto">
            <a:xfrm>
              <a:off x="3242" y="3467"/>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5" name="Rectangle 113">
              <a:extLst>
                <a:ext uri="{FF2B5EF4-FFF2-40B4-BE49-F238E27FC236}">
                  <a16:creationId xmlns:a16="http://schemas.microsoft.com/office/drawing/2014/main" id="{F68DB77E-8F7B-EF73-6EFE-DCD8A561444C}"/>
                </a:ext>
              </a:extLst>
            </p:cNvPr>
            <p:cNvSpPr>
              <a:spLocks noChangeArrowheads="1"/>
            </p:cNvSpPr>
            <p:nvPr/>
          </p:nvSpPr>
          <p:spPr bwMode="auto">
            <a:xfrm>
              <a:off x="3242" y="3467"/>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6" name="Line 114">
              <a:extLst>
                <a:ext uri="{FF2B5EF4-FFF2-40B4-BE49-F238E27FC236}">
                  <a16:creationId xmlns:a16="http://schemas.microsoft.com/office/drawing/2014/main" id="{F937AF79-4040-6AC6-C6AB-5A095A8057DC}"/>
                </a:ext>
              </a:extLst>
            </p:cNvPr>
            <p:cNvSpPr>
              <a:spLocks noChangeShapeType="1"/>
            </p:cNvSpPr>
            <p:nvPr/>
          </p:nvSpPr>
          <p:spPr bwMode="auto">
            <a:xfrm>
              <a:off x="1114" y="3107"/>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7" name="Rectangle 115">
              <a:extLst>
                <a:ext uri="{FF2B5EF4-FFF2-40B4-BE49-F238E27FC236}">
                  <a16:creationId xmlns:a16="http://schemas.microsoft.com/office/drawing/2014/main" id="{FB55E10C-CBAA-3D38-E954-44C0DA4EA1E8}"/>
                </a:ext>
              </a:extLst>
            </p:cNvPr>
            <p:cNvSpPr>
              <a:spLocks noChangeArrowheads="1"/>
            </p:cNvSpPr>
            <p:nvPr/>
          </p:nvSpPr>
          <p:spPr bwMode="auto">
            <a:xfrm>
              <a:off x="1114" y="3107"/>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8" name="Line 116">
              <a:extLst>
                <a:ext uri="{FF2B5EF4-FFF2-40B4-BE49-F238E27FC236}">
                  <a16:creationId xmlns:a16="http://schemas.microsoft.com/office/drawing/2014/main" id="{0C90DCDA-880F-E19E-E345-109C236E352D}"/>
                </a:ext>
              </a:extLst>
            </p:cNvPr>
            <p:cNvSpPr>
              <a:spLocks noChangeShapeType="1"/>
            </p:cNvSpPr>
            <p:nvPr/>
          </p:nvSpPr>
          <p:spPr bwMode="auto">
            <a:xfrm>
              <a:off x="3661" y="3107"/>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9" name="Rectangle 117">
              <a:extLst>
                <a:ext uri="{FF2B5EF4-FFF2-40B4-BE49-F238E27FC236}">
                  <a16:creationId xmlns:a16="http://schemas.microsoft.com/office/drawing/2014/main" id="{04460ABC-885A-E087-DFA5-56FFDB7E376F}"/>
                </a:ext>
              </a:extLst>
            </p:cNvPr>
            <p:cNvSpPr>
              <a:spLocks noChangeArrowheads="1"/>
            </p:cNvSpPr>
            <p:nvPr/>
          </p:nvSpPr>
          <p:spPr bwMode="auto">
            <a:xfrm>
              <a:off x="3661" y="3107"/>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0" name="Line 118">
              <a:extLst>
                <a:ext uri="{FF2B5EF4-FFF2-40B4-BE49-F238E27FC236}">
                  <a16:creationId xmlns:a16="http://schemas.microsoft.com/office/drawing/2014/main" id="{3C0E0DFE-45D5-E547-89E5-87FCD1A5949E}"/>
                </a:ext>
              </a:extLst>
            </p:cNvPr>
            <p:cNvSpPr>
              <a:spLocks noChangeShapeType="1"/>
            </p:cNvSpPr>
            <p:nvPr/>
          </p:nvSpPr>
          <p:spPr bwMode="auto">
            <a:xfrm>
              <a:off x="1963" y="3284"/>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1" name="Rectangle 119">
              <a:extLst>
                <a:ext uri="{FF2B5EF4-FFF2-40B4-BE49-F238E27FC236}">
                  <a16:creationId xmlns:a16="http://schemas.microsoft.com/office/drawing/2014/main" id="{48ADC8B3-E270-B30E-E4D4-A569F5E004C3}"/>
                </a:ext>
              </a:extLst>
            </p:cNvPr>
            <p:cNvSpPr>
              <a:spLocks noChangeArrowheads="1"/>
            </p:cNvSpPr>
            <p:nvPr/>
          </p:nvSpPr>
          <p:spPr bwMode="auto">
            <a:xfrm>
              <a:off x="1963" y="3284"/>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2" name="Line 120">
              <a:extLst>
                <a:ext uri="{FF2B5EF4-FFF2-40B4-BE49-F238E27FC236}">
                  <a16:creationId xmlns:a16="http://schemas.microsoft.com/office/drawing/2014/main" id="{8CC82DBB-FF01-0714-9C17-53DC90402573}"/>
                </a:ext>
              </a:extLst>
            </p:cNvPr>
            <p:cNvSpPr>
              <a:spLocks noChangeShapeType="1"/>
            </p:cNvSpPr>
            <p:nvPr/>
          </p:nvSpPr>
          <p:spPr bwMode="auto">
            <a:xfrm>
              <a:off x="3236" y="3284"/>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3" name="Rectangle 121">
              <a:extLst>
                <a:ext uri="{FF2B5EF4-FFF2-40B4-BE49-F238E27FC236}">
                  <a16:creationId xmlns:a16="http://schemas.microsoft.com/office/drawing/2014/main" id="{E2047560-5EC6-9E8E-5427-8FAE3BF54747}"/>
                </a:ext>
              </a:extLst>
            </p:cNvPr>
            <p:cNvSpPr>
              <a:spLocks noChangeArrowheads="1"/>
            </p:cNvSpPr>
            <p:nvPr/>
          </p:nvSpPr>
          <p:spPr bwMode="auto">
            <a:xfrm>
              <a:off x="3236" y="3284"/>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4" name="Line 122">
              <a:extLst>
                <a:ext uri="{FF2B5EF4-FFF2-40B4-BE49-F238E27FC236}">
                  <a16:creationId xmlns:a16="http://schemas.microsoft.com/office/drawing/2014/main" id="{880DB6EC-1FE4-3D38-2138-D3DF26DD75A1}"/>
                </a:ext>
              </a:extLst>
            </p:cNvPr>
            <p:cNvSpPr>
              <a:spLocks noChangeShapeType="1"/>
            </p:cNvSpPr>
            <p:nvPr/>
          </p:nvSpPr>
          <p:spPr bwMode="auto">
            <a:xfrm>
              <a:off x="1539" y="3290"/>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5" name="Rectangle 123">
              <a:extLst>
                <a:ext uri="{FF2B5EF4-FFF2-40B4-BE49-F238E27FC236}">
                  <a16:creationId xmlns:a16="http://schemas.microsoft.com/office/drawing/2014/main" id="{E201B1AC-92B4-FE2B-B0DC-3B4208EB79D9}"/>
                </a:ext>
              </a:extLst>
            </p:cNvPr>
            <p:cNvSpPr>
              <a:spLocks noChangeArrowheads="1"/>
            </p:cNvSpPr>
            <p:nvPr/>
          </p:nvSpPr>
          <p:spPr bwMode="auto">
            <a:xfrm>
              <a:off x="1539" y="3290"/>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6" name="Line 124">
              <a:extLst>
                <a:ext uri="{FF2B5EF4-FFF2-40B4-BE49-F238E27FC236}">
                  <a16:creationId xmlns:a16="http://schemas.microsoft.com/office/drawing/2014/main" id="{B42B4E3A-2C20-0829-222F-23CFF59499C8}"/>
                </a:ext>
              </a:extLst>
            </p:cNvPr>
            <p:cNvSpPr>
              <a:spLocks noChangeShapeType="1"/>
            </p:cNvSpPr>
            <p:nvPr/>
          </p:nvSpPr>
          <p:spPr bwMode="auto">
            <a:xfrm>
              <a:off x="2388" y="3107"/>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7" name="Rectangle 125">
              <a:extLst>
                <a:ext uri="{FF2B5EF4-FFF2-40B4-BE49-F238E27FC236}">
                  <a16:creationId xmlns:a16="http://schemas.microsoft.com/office/drawing/2014/main" id="{B3672AC1-1654-E4D6-FADE-C3705CA79800}"/>
                </a:ext>
              </a:extLst>
            </p:cNvPr>
            <p:cNvSpPr>
              <a:spLocks noChangeArrowheads="1"/>
            </p:cNvSpPr>
            <p:nvPr/>
          </p:nvSpPr>
          <p:spPr bwMode="auto">
            <a:xfrm>
              <a:off x="2388" y="3107"/>
              <a:ext cx="5"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28" name="Line 126">
              <a:extLst>
                <a:ext uri="{FF2B5EF4-FFF2-40B4-BE49-F238E27FC236}">
                  <a16:creationId xmlns:a16="http://schemas.microsoft.com/office/drawing/2014/main" id="{261C83E8-AA64-7D3A-737C-0B8026CF0A22}"/>
                </a:ext>
              </a:extLst>
            </p:cNvPr>
            <p:cNvSpPr>
              <a:spLocks noChangeShapeType="1"/>
            </p:cNvSpPr>
            <p:nvPr/>
          </p:nvSpPr>
          <p:spPr bwMode="auto">
            <a:xfrm>
              <a:off x="2812" y="3290"/>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9" name="Rectangle 127">
              <a:extLst>
                <a:ext uri="{FF2B5EF4-FFF2-40B4-BE49-F238E27FC236}">
                  <a16:creationId xmlns:a16="http://schemas.microsoft.com/office/drawing/2014/main" id="{CA948B1D-2F07-3BF9-5B26-695A33BED2CD}"/>
                </a:ext>
              </a:extLst>
            </p:cNvPr>
            <p:cNvSpPr>
              <a:spLocks noChangeArrowheads="1"/>
            </p:cNvSpPr>
            <p:nvPr/>
          </p:nvSpPr>
          <p:spPr bwMode="auto">
            <a:xfrm>
              <a:off x="2812" y="3290"/>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0" name="Line 128">
              <a:extLst>
                <a:ext uri="{FF2B5EF4-FFF2-40B4-BE49-F238E27FC236}">
                  <a16:creationId xmlns:a16="http://schemas.microsoft.com/office/drawing/2014/main" id="{6832C9B5-2C72-80AB-B7BC-BCD49C5DDB26}"/>
                </a:ext>
              </a:extLst>
            </p:cNvPr>
            <p:cNvSpPr>
              <a:spLocks noChangeShapeType="1"/>
            </p:cNvSpPr>
            <p:nvPr/>
          </p:nvSpPr>
          <p:spPr bwMode="auto">
            <a:xfrm>
              <a:off x="690" y="3284"/>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1" name="Rectangle 129">
              <a:extLst>
                <a:ext uri="{FF2B5EF4-FFF2-40B4-BE49-F238E27FC236}">
                  <a16:creationId xmlns:a16="http://schemas.microsoft.com/office/drawing/2014/main" id="{7406A6F2-3F43-7070-9A2E-91DA439BD95A}"/>
                </a:ext>
              </a:extLst>
            </p:cNvPr>
            <p:cNvSpPr>
              <a:spLocks noChangeArrowheads="1"/>
            </p:cNvSpPr>
            <p:nvPr/>
          </p:nvSpPr>
          <p:spPr bwMode="auto">
            <a:xfrm>
              <a:off x="690" y="3284"/>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2" name="Line 130">
              <a:extLst>
                <a:ext uri="{FF2B5EF4-FFF2-40B4-BE49-F238E27FC236}">
                  <a16:creationId xmlns:a16="http://schemas.microsoft.com/office/drawing/2014/main" id="{12DCF536-D394-192B-AB64-48592337097C}"/>
                </a:ext>
              </a:extLst>
            </p:cNvPr>
            <p:cNvSpPr>
              <a:spLocks noChangeShapeType="1"/>
            </p:cNvSpPr>
            <p:nvPr/>
          </p:nvSpPr>
          <p:spPr bwMode="auto">
            <a:xfrm>
              <a:off x="4934" y="3107"/>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3" name="Rectangle 131">
              <a:extLst>
                <a:ext uri="{FF2B5EF4-FFF2-40B4-BE49-F238E27FC236}">
                  <a16:creationId xmlns:a16="http://schemas.microsoft.com/office/drawing/2014/main" id="{36F95929-A681-6BC6-2BEA-94D784DB717F}"/>
                </a:ext>
              </a:extLst>
            </p:cNvPr>
            <p:cNvSpPr>
              <a:spLocks noChangeArrowheads="1"/>
            </p:cNvSpPr>
            <p:nvPr/>
          </p:nvSpPr>
          <p:spPr bwMode="auto">
            <a:xfrm>
              <a:off x="4934" y="3107"/>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4" name="Line 132">
              <a:extLst>
                <a:ext uri="{FF2B5EF4-FFF2-40B4-BE49-F238E27FC236}">
                  <a16:creationId xmlns:a16="http://schemas.microsoft.com/office/drawing/2014/main" id="{9F4B99C6-ABBD-C62B-3EE1-99DF15036181}"/>
                </a:ext>
              </a:extLst>
            </p:cNvPr>
            <p:cNvSpPr>
              <a:spLocks noChangeShapeType="1"/>
            </p:cNvSpPr>
            <p:nvPr/>
          </p:nvSpPr>
          <p:spPr bwMode="auto">
            <a:xfrm>
              <a:off x="4085" y="3290"/>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5" name="Rectangle 133">
              <a:extLst>
                <a:ext uri="{FF2B5EF4-FFF2-40B4-BE49-F238E27FC236}">
                  <a16:creationId xmlns:a16="http://schemas.microsoft.com/office/drawing/2014/main" id="{8D48336A-FE24-7080-C2EA-F0AF2C7D7271}"/>
                </a:ext>
              </a:extLst>
            </p:cNvPr>
            <p:cNvSpPr>
              <a:spLocks noChangeArrowheads="1"/>
            </p:cNvSpPr>
            <p:nvPr/>
          </p:nvSpPr>
          <p:spPr bwMode="auto">
            <a:xfrm>
              <a:off x="4085" y="3290"/>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6" name="Line 134">
              <a:extLst>
                <a:ext uri="{FF2B5EF4-FFF2-40B4-BE49-F238E27FC236}">
                  <a16:creationId xmlns:a16="http://schemas.microsoft.com/office/drawing/2014/main" id="{BD28ED07-41B6-1DC2-CF73-124A67CBFAC4}"/>
                </a:ext>
              </a:extLst>
            </p:cNvPr>
            <p:cNvSpPr>
              <a:spLocks noChangeShapeType="1"/>
            </p:cNvSpPr>
            <p:nvPr/>
          </p:nvSpPr>
          <p:spPr bwMode="auto">
            <a:xfrm>
              <a:off x="4509" y="3284"/>
              <a:ext cx="0" cy="189"/>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7" name="Rectangle 135">
              <a:extLst>
                <a:ext uri="{FF2B5EF4-FFF2-40B4-BE49-F238E27FC236}">
                  <a16:creationId xmlns:a16="http://schemas.microsoft.com/office/drawing/2014/main" id="{BA72BC1D-CE8B-E349-1D6F-6DCC9559EE65}"/>
                </a:ext>
              </a:extLst>
            </p:cNvPr>
            <p:cNvSpPr>
              <a:spLocks noChangeArrowheads="1"/>
            </p:cNvSpPr>
            <p:nvPr/>
          </p:nvSpPr>
          <p:spPr bwMode="auto">
            <a:xfrm>
              <a:off x="4509" y="3284"/>
              <a:ext cx="6" cy="18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38" name="Line 136">
              <a:extLst>
                <a:ext uri="{FF2B5EF4-FFF2-40B4-BE49-F238E27FC236}">
                  <a16:creationId xmlns:a16="http://schemas.microsoft.com/office/drawing/2014/main" id="{D07CC3F8-F262-5650-76EF-CD597A8C50AA}"/>
                </a:ext>
              </a:extLst>
            </p:cNvPr>
            <p:cNvSpPr>
              <a:spLocks noChangeShapeType="1"/>
            </p:cNvSpPr>
            <p:nvPr/>
          </p:nvSpPr>
          <p:spPr bwMode="auto">
            <a:xfrm>
              <a:off x="5358" y="3290"/>
              <a:ext cx="0" cy="183"/>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9" name="Rectangle 137">
              <a:extLst>
                <a:ext uri="{FF2B5EF4-FFF2-40B4-BE49-F238E27FC236}">
                  <a16:creationId xmlns:a16="http://schemas.microsoft.com/office/drawing/2014/main" id="{DFE3A5F9-3A5B-6E90-8A66-58272F29A7F0}"/>
                </a:ext>
              </a:extLst>
            </p:cNvPr>
            <p:cNvSpPr>
              <a:spLocks noChangeArrowheads="1"/>
            </p:cNvSpPr>
            <p:nvPr/>
          </p:nvSpPr>
          <p:spPr bwMode="auto">
            <a:xfrm>
              <a:off x="5358" y="3290"/>
              <a:ext cx="6" cy="18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0" name="Line 138">
              <a:extLst>
                <a:ext uri="{FF2B5EF4-FFF2-40B4-BE49-F238E27FC236}">
                  <a16:creationId xmlns:a16="http://schemas.microsoft.com/office/drawing/2014/main" id="{00569A76-785C-42A2-C2B1-1E92589B768A}"/>
                </a:ext>
              </a:extLst>
            </p:cNvPr>
            <p:cNvSpPr>
              <a:spLocks noChangeShapeType="1"/>
            </p:cNvSpPr>
            <p:nvPr/>
          </p:nvSpPr>
          <p:spPr bwMode="auto">
            <a:xfrm>
              <a:off x="1120" y="1090"/>
              <a:ext cx="25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1" name="Rectangle 139">
              <a:extLst>
                <a:ext uri="{FF2B5EF4-FFF2-40B4-BE49-F238E27FC236}">
                  <a16:creationId xmlns:a16="http://schemas.microsoft.com/office/drawing/2014/main" id="{D9453877-3310-9901-38C3-F762199A34CE}"/>
                </a:ext>
              </a:extLst>
            </p:cNvPr>
            <p:cNvSpPr>
              <a:spLocks noChangeArrowheads="1"/>
            </p:cNvSpPr>
            <p:nvPr/>
          </p:nvSpPr>
          <p:spPr bwMode="auto">
            <a:xfrm>
              <a:off x="1120" y="1090"/>
              <a:ext cx="2547"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2" name="Line 140">
              <a:extLst>
                <a:ext uri="{FF2B5EF4-FFF2-40B4-BE49-F238E27FC236}">
                  <a16:creationId xmlns:a16="http://schemas.microsoft.com/office/drawing/2014/main" id="{5C0B9454-45F0-3E5C-F357-FE557BB18C1A}"/>
                </a:ext>
              </a:extLst>
            </p:cNvPr>
            <p:cNvSpPr>
              <a:spLocks noChangeShapeType="1"/>
            </p:cNvSpPr>
            <p:nvPr/>
          </p:nvSpPr>
          <p:spPr bwMode="auto">
            <a:xfrm>
              <a:off x="1120" y="1273"/>
              <a:ext cx="2547"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3" name="Rectangle 141">
              <a:extLst>
                <a:ext uri="{FF2B5EF4-FFF2-40B4-BE49-F238E27FC236}">
                  <a16:creationId xmlns:a16="http://schemas.microsoft.com/office/drawing/2014/main" id="{45F40CA1-53E3-506F-2567-FB99ED8E3244}"/>
                </a:ext>
              </a:extLst>
            </p:cNvPr>
            <p:cNvSpPr>
              <a:spLocks noChangeArrowheads="1"/>
            </p:cNvSpPr>
            <p:nvPr/>
          </p:nvSpPr>
          <p:spPr bwMode="auto">
            <a:xfrm>
              <a:off x="1120" y="1273"/>
              <a:ext cx="2547"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4" name="Line 142">
              <a:extLst>
                <a:ext uri="{FF2B5EF4-FFF2-40B4-BE49-F238E27FC236}">
                  <a16:creationId xmlns:a16="http://schemas.microsoft.com/office/drawing/2014/main" id="{A50918B1-A683-5DDA-5A21-2510AC1CB7E6}"/>
                </a:ext>
              </a:extLst>
            </p:cNvPr>
            <p:cNvSpPr>
              <a:spLocks noChangeShapeType="1"/>
            </p:cNvSpPr>
            <p:nvPr/>
          </p:nvSpPr>
          <p:spPr bwMode="auto">
            <a:xfrm>
              <a:off x="1969" y="1456"/>
              <a:ext cx="127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5" name="Rectangle 143">
              <a:extLst>
                <a:ext uri="{FF2B5EF4-FFF2-40B4-BE49-F238E27FC236}">
                  <a16:creationId xmlns:a16="http://schemas.microsoft.com/office/drawing/2014/main" id="{C4B171AA-BF2A-4218-B61D-73A67895402E}"/>
                </a:ext>
              </a:extLst>
            </p:cNvPr>
            <p:cNvSpPr>
              <a:spLocks noChangeArrowheads="1"/>
            </p:cNvSpPr>
            <p:nvPr/>
          </p:nvSpPr>
          <p:spPr bwMode="auto">
            <a:xfrm>
              <a:off x="1969" y="1456"/>
              <a:ext cx="127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6" name="Line 144">
              <a:extLst>
                <a:ext uri="{FF2B5EF4-FFF2-40B4-BE49-F238E27FC236}">
                  <a16:creationId xmlns:a16="http://schemas.microsoft.com/office/drawing/2014/main" id="{66307581-42A1-7B6B-925F-A373BE3B3E9D}"/>
                </a:ext>
              </a:extLst>
            </p:cNvPr>
            <p:cNvSpPr>
              <a:spLocks noChangeShapeType="1"/>
            </p:cNvSpPr>
            <p:nvPr/>
          </p:nvSpPr>
          <p:spPr bwMode="auto">
            <a:xfrm>
              <a:off x="2818" y="1639"/>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7" name="Rectangle 145">
              <a:extLst>
                <a:ext uri="{FF2B5EF4-FFF2-40B4-BE49-F238E27FC236}">
                  <a16:creationId xmlns:a16="http://schemas.microsoft.com/office/drawing/2014/main" id="{6DD7883E-9B94-5B30-844C-350357330428}"/>
                </a:ext>
              </a:extLst>
            </p:cNvPr>
            <p:cNvSpPr>
              <a:spLocks noChangeArrowheads="1"/>
            </p:cNvSpPr>
            <p:nvPr/>
          </p:nvSpPr>
          <p:spPr bwMode="auto">
            <a:xfrm>
              <a:off x="2818" y="1639"/>
              <a:ext cx="8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48" name="Line 146">
              <a:extLst>
                <a:ext uri="{FF2B5EF4-FFF2-40B4-BE49-F238E27FC236}">
                  <a16:creationId xmlns:a16="http://schemas.microsoft.com/office/drawing/2014/main" id="{96FEB298-AECE-956F-C535-BFB78DA878EE}"/>
                </a:ext>
              </a:extLst>
            </p:cNvPr>
            <p:cNvSpPr>
              <a:spLocks noChangeShapeType="1"/>
            </p:cNvSpPr>
            <p:nvPr/>
          </p:nvSpPr>
          <p:spPr bwMode="auto">
            <a:xfrm>
              <a:off x="2818" y="1821"/>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9" name="Rectangle 147">
              <a:extLst>
                <a:ext uri="{FF2B5EF4-FFF2-40B4-BE49-F238E27FC236}">
                  <a16:creationId xmlns:a16="http://schemas.microsoft.com/office/drawing/2014/main" id="{E92074DE-46AB-7C02-EDCF-B11559992FB3}"/>
                </a:ext>
              </a:extLst>
            </p:cNvPr>
            <p:cNvSpPr>
              <a:spLocks noChangeArrowheads="1"/>
            </p:cNvSpPr>
            <p:nvPr/>
          </p:nvSpPr>
          <p:spPr bwMode="auto">
            <a:xfrm>
              <a:off x="2818" y="1821"/>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0" name="Line 148">
              <a:extLst>
                <a:ext uri="{FF2B5EF4-FFF2-40B4-BE49-F238E27FC236}">
                  <a16:creationId xmlns:a16="http://schemas.microsoft.com/office/drawing/2014/main" id="{716C4B04-2970-E9C2-684C-0AFFD6CBC5B9}"/>
                </a:ext>
              </a:extLst>
            </p:cNvPr>
            <p:cNvSpPr>
              <a:spLocks noChangeShapeType="1"/>
            </p:cNvSpPr>
            <p:nvPr/>
          </p:nvSpPr>
          <p:spPr bwMode="auto">
            <a:xfrm>
              <a:off x="2818" y="2004"/>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1" name="Rectangle 149">
              <a:extLst>
                <a:ext uri="{FF2B5EF4-FFF2-40B4-BE49-F238E27FC236}">
                  <a16:creationId xmlns:a16="http://schemas.microsoft.com/office/drawing/2014/main" id="{C147B4D7-9997-9B97-6606-F37B5BD2616E}"/>
                </a:ext>
              </a:extLst>
            </p:cNvPr>
            <p:cNvSpPr>
              <a:spLocks noChangeArrowheads="1"/>
            </p:cNvSpPr>
            <p:nvPr/>
          </p:nvSpPr>
          <p:spPr bwMode="auto">
            <a:xfrm>
              <a:off x="2818" y="2004"/>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2" name="Line 150">
              <a:extLst>
                <a:ext uri="{FF2B5EF4-FFF2-40B4-BE49-F238E27FC236}">
                  <a16:creationId xmlns:a16="http://schemas.microsoft.com/office/drawing/2014/main" id="{C4E8496E-0EE8-19A9-E7D4-80667F276D80}"/>
                </a:ext>
              </a:extLst>
            </p:cNvPr>
            <p:cNvSpPr>
              <a:spLocks noChangeShapeType="1"/>
            </p:cNvSpPr>
            <p:nvPr/>
          </p:nvSpPr>
          <p:spPr bwMode="auto">
            <a:xfrm>
              <a:off x="2818" y="2187"/>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3" name="Rectangle 151">
              <a:extLst>
                <a:ext uri="{FF2B5EF4-FFF2-40B4-BE49-F238E27FC236}">
                  <a16:creationId xmlns:a16="http://schemas.microsoft.com/office/drawing/2014/main" id="{99C7638D-80EF-B0F5-1A89-52A74E08859B}"/>
                </a:ext>
              </a:extLst>
            </p:cNvPr>
            <p:cNvSpPr>
              <a:spLocks noChangeArrowheads="1"/>
            </p:cNvSpPr>
            <p:nvPr/>
          </p:nvSpPr>
          <p:spPr bwMode="auto">
            <a:xfrm>
              <a:off x="2818" y="2187"/>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4" name="Line 152">
              <a:extLst>
                <a:ext uri="{FF2B5EF4-FFF2-40B4-BE49-F238E27FC236}">
                  <a16:creationId xmlns:a16="http://schemas.microsoft.com/office/drawing/2014/main" id="{903F496B-BA24-D919-FB48-9532D9CBD46F}"/>
                </a:ext>
              </a:extLst>
            </p:cNvPr>
            <p:cNvSpPr>
              <a:spLocks noChangeShapeType="1"/>
            </p:cNvSpPr>
            <p:nvPr/>
          </p:nvSpPr>
          <p:spPr bwMode="auto">
            <a:xfrm>
              <a:off x="696" y="2370"/>
              <a:ext cx="424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5" name="Rectangle 153">
              <a:extLst>
                <a:ext uri="{FF2B5EF4-FFF2-40B4-BE49-F238E27FC236}">
                  <a16:creationId xmlns:a16="http://schemas.microsoft.com/office/drawing/2014/main" id="{254C28E1-3577-75BB-B050-1972CBE05ACD}"/>
                </a:ext>
              </a:extLst>
            </p:cNvPr>
            <p:cNvSpPr>
              <a:spLocks noChangeArrowheads="1"/>
            </p:cNvSpPr>
            <p:nvPr/>
          </p:nvSpPr>
          <p:spPr bwMode="auto">
            <a:xfrm>
              <a:off x="696" y="2370"/>
              <a:ext cx="4244"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6" name="Line 154">
              <a:extLst>
                <a:ext uri="{FF2B5EF4-FFF2-40B4-BE49-F238E27FC236}">
                  <a16:creationId xmlns:a16="http://schemas.microsoft.com/office/drawing/2014/main" id="{D6052139-F3FD-E0B2-09B6-695028AD1701}"/>
                </a:ext>
              </a:extLst>
            </p:cNvPr>
            <p:cNvSpPr>
              <a:spLocks noChangeShapeType="1"/>
            </p:cNvSpPr>
            <p:nvPr/>
          </p:nvSpPr>
          <p:spPr bwMode="auto">
            <a:xfrm>
              <a:off x="696" y="2553"/>
              <a:ext cx="4244"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57" name="Rectangle 155">
              <a:extLst>
                <a:ext uri="{FF2B5EF4-FFF2-40B4-BE49-F238E27FC236}">
                  <a16:creationId xmlns:a16="http://schemas.microsoft.com/office/drawing/2014/main" id="{6A129A2A-9D16-3D73-1403-C79C39802921}"/>
                </a:ext>
              </a:extLst>
            </p:cNvPr>
            <p:cNvSpPr>
              <a:spLocks noChangeArrowheads="1"/>
            </p:cNvSpPr>
            <p:nvPr/>
          </p:nvSpPr>
          <p:spPr bwMode="auto">
            <a:xfrm>
              <a:off x="696" y="2553"/>
              <a:ext cx="4244"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58" name="Line 156">
              <a:extLst>
                <a:ext uri="{FF2B5EF4-FFF2-40B4-BE49-F238E27FC236}">
                  <a16:creationId xmlns:a16="http://schemas.microsoft.com/office/drawing/2014/main" id="{8E89AEB0-176A-BCF0-068C-A9741F2B9E59}"/>
                </a:ext>
              </a:extLst>
            </p:cNvPr>
            <p:cNvSpPr>
              <a:spLocks noChangeShapeType="1"/>
            </p:cNvSpPr>
            <p:nvPr/>
          </p:nvSpPr>
          <p:spPr bwMode="auto">
            <a:xfrm>
              <a:off x="3667" y="2736"/>
              <a:ext cx="127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9" name="Rectangle 157">
              <a:extLst>
                <a:ext uri="{FF2B5EF4-FFF2-40B4-BE49-F238E27FC236}">
                  <a16:creationId xmlns:a16="http://schemas.microsoft.com/office/drawing/2014/main" id="{9621F8AD-EF63-55D9-1B23-ABE7D7B4EAE1}"/>
                </a:ext>
              </a:extLst>
            </p:cNvPr>
            <p:cNvSpPr>
              <a:spLocks noChangeArrowheads="1"/>
            </p:cNvSpPr>
            <p:nvPr/>
          </p:nvSpPr>
          <p:spPr bwMode="auto">
            <a:xfrm>
              <a:off x="3667" y="2736"/>
              <a:ext cx="127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0" name="Line 158">
              <a:extLst>
                <a:ext uri="{FF2B5EF4-FFF2-40B4-BE49-F238E27FC236}">
                  <a16:creationId xmlns:a16="http://schemas.microsoft.com/office/drawing/2014/main" id="{B755B2F3-FFD7-E8D5-6730-BD58F610F870}"/>
                </a:ext>
              </a:extLst>
            </p:cNvPr>
            <p:cNvSpPr>
              <a:spLocks noChangeShapeType="1"/>
            </p:cNvSpPr>
            <p:nvPr/>
          </p:nvSpPr>
          <p:spPr bwMode="auto">
            <a:xfrm>
              <a:off x="4515" y="2919"/>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1" name="Rectangle 159">
              <a:extLst>
                <a:ext uri="{FF2B5EF4-FFF2-40B4-BE49-F238E27FC236}">
                  <a16:creationId xmlns:a16="http://schemas.microsoft.com/office/drawing/2014/main" id="{2F338ACE-FFE4-53D3-1B2E-83F621EA9DA8}"/>
                </a:ext>
              </a:extLst>
            </p:cNvPr>
            <p:cNvSpPr>
              <a:spLocks noChangeArrowheads="1"/>
            </p:cNvSpPr>
            <p:nvPr/>
          </p:nvSpPr>
          <p:spPr bwMode="auto">
            <a:xfrm>
              <a:off x="4515" y="2919"/>
              <a:ext cx="8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2" name="Line 160">
              <a:extLst>
                <a:ext uri="{FF2B5EF4-FFF2-40B4-BE49-F238E27FC236}">
                  <a16:creationId xmlns:a16="http://schemas.microsoft.com/office/drawing/2014/main" id="{FC1A6080-1E42-F361-4EA4-F8039FCBE55E}"/>
                </a:ext>
              </a:extLst>
            </p:cNvPr>
            <p:cNvSpPr>
              <a:spLocks noChangeShapeType="1"/>
            </p:cNvSpPr>
            <p:nvPr/>
          </p:nvSpPr>
          <p:spPr bwMode="auto">
            <a:xfrm>
              <a:off x="4515" y="3101"/>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3" name="Rectangle 161">
              <a:extLst>
                <a:ext uri="{FF2B5EF4-FFF2-40B4-BE49-F238E27FC236}">
                  <a16:creationId xmlns:a16="http://schemas.microsoft.com/office/drawing/2014/main" id="{374CE667-53F4-4BF9-238B-6D45E2D061E2}"/>
                </a:ext>
              </a:extLst>
            </p:cNvPr>
            <p:cNvSpPr>
              <a:spLocks noChangeArrowheads="1"/>
            </p:cNvSpPr>
            <p:nvPr/>
          </p:nvSpPr>
          <p:spPr bwMode="auto">
            <a:xfrm>
              <a:off x="4515" y="3101"/>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4" name="Line 162">
              <a:extLst>
                <a:ext uri="{FF2B5EF4-FFF2-40B4-BE49-F238E27FC236}">
                  <a16:creationId xmlns:a16="http://schemas.microsoft.com/office/drawing/2014/main" id="{9023F5A3-327A-A637-7FD3-40A737F15232}"/>
                </a:ext>
              </a:extLst>
            </p:cNvPr>
            <p:cNvSpPr>
              <a:spLocks noChangeShapeType="1"/>
            </p:cNvSpPr>
            <p:nvPr/>
          </p:nvSpPr>
          <p:spPr bwMode="auto">
            <a:xfrm>
              <a:off x="4515" y="3284"/>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5" name="Rectangle 163">
              <a:extLst>
                <a:ext uri="{FF2B5EF4-FFF2-40B4-BE49-F238E27FC236}">
                  <a16:creationId xmlns:a16="http://schemas.microsoft.com/office/drawing/2014/main" id="{AE20A298-EF28-02E5-BA95-7EDC31968725}"/>
                </a:ext>
              </a:extLst>
            </p:cNvPr>
            <p:cNvSpPr>
              <a:spLocks noChangeArrowheads="1"/>
            </p:cNvSpPr>
            <p:nvPr/>
          </p:nvSpPr>
          <p:spPr bwMode="auto">
            <a:xfrm>
              <a:off x="4515" y="3284"/>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6" name="Line 164">
              <a:extLst>
                <a:ext uri="{FF2B5EF4-FFF2-40B4-BE49-F238E27FC236}">
                  <a16:creationId xmlns:a16="http://schemas.microsoft.com/office/drawing/2014/main" id="{86CA250B-E5D7-7ED4-ECEC-F117E74ED3DE}"/>
                </a:ext>
              </a:extLst>
            </p:cNvPr>
            <p:cNvSpPr>
              <a:spLocks noChangeShapeType="1"/>
            </p:cNvSpPr>
            <p:nvPr/>
          </p:nvSpPr>
          <p:spPr bwMode="auto">
            <a:xfrm>
              <a:off x="4515" y="3467"/>
              <a:ext cx="849"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7" name="Rectangle 165">
              <a:extLst>
                <a:ext uri="{FF2B5EF4-FFF2-40B4-BE49-F238E27FC236}">
                  <a16:creationId xmlns:a16="http://schemas.microsoft.com/office/drawing/2014/main" id="{A532C342-8E02-E9C4-5C00-E8DA828CA6AB}"/>
                </a:ext>
              </a:extLst>
            </p:cNvPr>
            <p:cNvSpPr>
              <a:spLocks noChangeArrowheads="1"/>
            </p:cNvSpPr>
            <p:nvPr/>
          </p:nvSpPr>
          <p:spPr bwMode="auto">
            <a:xfrm>
              <a:off x="4515" y="3467"/>
              <a:ext cx="849"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8" name="Line 166">
              <a:extLst>
                <a:ext uri="{FF2B5EF4-FFF2-40B4-BE49-F238E27FC236}">
                  <a16:creationId xmlns:a16="http://schemas.microsoft.com/office/drawing/2014/main" id="{2EC4F790-E056-978E-DF1F-9189EF5A9883}"/>
                </a:ext>
              </a:extLst>
            </p:cNvPr>
            <p:cNvSpPr>
              <a:spLocks noChangeShapeType="1"/>
            </p:cNvSpPr>
            <p:nvPr/>
          </p:nvSpPr>
          <p:spPr bwMode="auto">
            <a:xfrm>
              <a:off x="4297" y="2559"/>
              <a:ext cx="0" cy="171"/>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9" name="Line 167">
              <a:extLst>
                <a:ext uri="{FF2B5EF4-FFF2-40B4-BE49-F238E27FC236}">
                  <a16:creationId xmlns:a16="http://schemas.microsoft.com/office/drawing/2014/main" id="{85A47D5D-68C4-BB07-0920-FB8D24176AFE}"/>
                </a:ext>
              </a:extLst>
            </p:cNvPr>
            <p:cNvSpPr>
              <a:spLocks noChangeShapeType="1"/>
            </p:cNvSpPr>
            <p:nvPr/>
          </p:nvSpPr>
          <p:spPr bwMode="auto">
            <a:xfrm>
              <a:off x="1733" y="2559"/>
              <a:ext cx="0" cy="171"/>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0" name="Line 168">
              <a:extLst>
                <a:ext uri="{FF2B5EF4-FFF2-40B4-BE49-F238E27FC236}">
                  <a16:creationId xmlns:a16="http://schemas.microsoft.com/office/drawing/2014/main" id="{C4E3783A-C7F1-896D-6DE6-59BFCF60B453}"/>
                </a:ext>
              </a:extLst>
            </p:cNvPr>
            <p:cNvSpPr>
              <a:spLocks noChangeShapeType="1"/>
            </p:cNvSpPr>
            <p:nvPr/>
          </p:nvSpPr>
          <p:spPr bwMode="auto">
            <a:xfrm>
              <a:off x="2594" y="1290"/>
              <a:ext cx="0" cy="172"/>
            </a:xfrm>
            <a:prstGeom prst="line">
              <a:avLst/>
            </a:prstGeom>
            <a:noFill/>
            <a:ln w="9525"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71" name="テキスト ボックス 170">
            <a:extLst>
              <a:ext uri="{FF2B5EF4-FFF2-40B4-BE49-F238E27FC236}">
                <a16:creationId xmlns:a16="http://schemas.microsoft.com/office/drawing/2014/main" id="{4D186DA0-0377-B198-ED08-EE53A4496C00}"/>
              </a:ext>
            </a:extLst>
          </p:cNvPr>
          <p:cNvSpPr txBox="1"/>
          <p:nvPr/>
        </p:nvSpPr>
        <p:spPr>
          <a:xfrm>
            <a:off x="443808" y="5685130"/>
            <a:ext cx="432048" cy="369332"/>
          </a:xfrm>
          <a:prstGeom prst="rect">
            <a:avLst/>
          </a:prstGeom>
          <a:noFill/>
        </p:spPr>
        <p:txBody>
          <a:bodyPr wrap="square">
            <a:spAutoFit/>
          </a:bodyPr>
          <a:lstStyle/>
          <a:p>
            <a:r>
              <a:rPr lang="ja-JP" altLang="en-US" dirty="0"/>
              <a:t>①</a:t>
            </a:r>
          </a:p>
        </p:txBody>
      </p:sp>
      <p:sp>
        <p:nvSpPr>
          <p:cNvPr id="172" name="テキスト ボックス 171">
            <a:extLst>
              <a:ext uri="{FF2B5EF4-FFF2-40B4-BE49-F238E27FC236}">
                <a16:creationId xmlns:a16="http://schemas.microsoft.com/office/drawing/2014/main" id="{69AE389B-5D4D-E042-C0EC-2C32D67762D3}"/>
              </a:ext>
            </a:extLst>
          </p:cNvPr>
          <p:cNvSpPr txBox="1"/>
          <p:nvPr/>
        </p:nvSpPr>
        <p:spPr>
          <a:xfrm>
            <a:off x="2634535" y="5685130"/>
            <a:ext cx="432048" cy="369332"/>
          </a:xfrm>
          <a:prstGeom prst="rect">
            <a:avLst/>
          </a:prstGeom>
          <a:noFill/>
        </p:spPr>
        <p:txBody>
          <a:bodyPr wrap="square">
            <a:spAutoFit/>
          </a:bodyPr>
          <a:lstStyle/>
          <a:p>
            <a:r>
              <a:rPr lang="ja-JP" altLang="en-US" dirty="0"/>
              <a:t>②</a:t>
            </a:r>
          </a:p>
        </p:txBody>
      </p:sp>
      <p:sp>
        <p:nvSpPr>
          <p:cNvPr id="173" name="テキスト ボックス 172">
            <a:extLst>
              <a:ext uri="{FF2B5EF4-FFF2-40B4-BE49-F238E27FC236}">
                <a16:creationId xmlns:a16="http://schemas.microsoft.com/office/drawing/2014/main" id="{BE84DF50-9455-C872-1F5D-EE5745C52863}"/>
              </a:ext>
            </a:extLst>
          </p:cNvPr>
          <p:cNvSpPr txBox="1"/>
          <p:nvPr/>
        </p:nvSpPr>
        <p:spPr>
          <a:xfrm>
            <a:off x="4860032" y="5677109"/>
            <a:ext cx="432048" cy="369332"/>
          </a:xfrm>
          <a:prstGeom prst="rect">
            <a:avLst/>
          </a:prstGeom>
          <a:noFill/>
        </p:spPr>
        <p:txBody>
          <a:bodyPr wrap="square">
            <a:spAutoFit/>
          </a:bodyPr>
          <a:lstStyle/>
          <a:p>
            <a:r>
              <a:rPr lang="ja-JP" altLang="en-US" dirty="0"/>
              <a:t>③</a:t>
            </a:r>
          </a:p>
        </p:txBody>
      </p:sp>
      <p:sp>
        <p:nvSpPr>
          <p:cNvPr id="175" name="テキスト ボックス 174">
            <a:extLst>
              <a:ext uri="{FF2B5EF4-FFF2-40B4-BE49-F238E27FC236}">
                <a16:creationId xmlns:a16="http://schemas.microsoft.com/office/drawing/2014/main" id="{3A736C55-56E4-0EF0-65B5-4D75F23E1FC3}"/>
              </a:ext>
            </a:extLst>
          </p:cNvPr>
          <p:cNvSpPr txBox="1"/>
          <p:nvPr/>
        </p:nvSpPr>
        <p:spPr>
          <a:xfrm>
            <a:off x="7085529" y="5677109"/>
            <a:ext cx="432048" cy="369332"/>
          </a:xfrm>
          <a:prstGeom prst="rect">
            <a:avLst/>
          </a:prstGeom>
          <a:noFill/>
        </p:spPr>
        <p:txBody>
          <a:bodyPr wrap="square">
            <a:spAutoFit/>
          </a:bodyPr>
          <a:lstStyle/>
          <a:p>
            <a:r>
              <a:rPr lang="ja-JP" altLang="en-US" dirty="0"/>
              <a:t>④</a:t>
            </a:r>
          </a:p>
        </p:txBody>
      </p:sp>
    </p:spTree>
    <p:extLst>
      <p:ext uri="{BB962C8B-B14F-4D97-AF65-F5344CB8AC3E}">
        <p14:creationId xmlns:p14="http://schemas.microsoft.com/office/powerpoint/2010/main" val="2173234146"/>
      </p:ext>
    </p:extLst>
  </p:cSld>
  <p:clrMapOvr>
    <a:masterClrMapping/>
  </p:clrMapOvr>
  <p:transition advTm="3400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131182"/>
            <a:ext cx="7829550" cy="1872207"/>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fontScale="92500" lnSpcReduction="10000"/>
          </a:bodyPr>
          <a:lstStyle/>
          <a:p>
            <a:pPr marL="0" indent="0">
              <a:buNone/>
            </a:pPr>
            <a:r>
              <a:rPr lang="ja-JP" altLang="en-US" sz="3200" dirty="0">
                <a:solidFill>
                  <a:srgbClr val="FF0000"/>
                </a:solidFill>
                <a:latin typeface="UD デジタル 教科書体 N" panose="02020400000000000000" pitchFamily="17" charset="-128"/>
                <a:ea typeface="UD デジタル 教科書体 N" panose="02020400000000000000" pitchFamily="17" charset="-128"/>
              </a:rPr>
              <a:t>①一般検査</a:t>
            </a:r>
          </a:p>
          <a:p>
            <a:pPr marL="0" indent="0">
              <a:buNone/>
            </a:pPr>
            <a:r>
              <a:rPr lang="ja-JP" altLang="en-US" sz="3200" dirty="0">
                <a:latin typeface="UD デジタル 教科書体 N" panose="02020400000000000000" pitchFamily="17" charset="-128"/>
                <a:ea typeface="UD デジタル 教科書体 N" panose="02020400000000000000" pitchFamily="17" charset="-128"/>
              </a:rPr>
              <a:t>　</a:t>
            </a:r>
            <a:r>
              <a:rPr lang="ja-JP" altLang="en-US" dirty="0">
                <a:latin typeface="UD デジタル 教科書体 N" panose="02020400000000000000" pitchFamily="17" charset="-128"/>
                <a:ea typeface="UD デジタル 教科書体 N" panose="02020400000000000000" pitchFamily="17" charset="-128"/>
              </a:rPr>
              <a:t>事業者の業務管理体制の整備・運用状況について</a:t>
            </a:r>
          </a:p>
          <a:p>
            <a:pPr marL="0" indent="0">
              <a:buNone/>
            </a:pPr>
            <a:r>
              <a:rPr lang="ja-JP" altLang="en-US" dirty="0">
                <a:latin typeface="UD デジタル 教科書体 N" panose="02020400000000000000" pitchFamily="17" charset="-128"/>
                <a:ea typeface="UD デジタル 教科書体 N" panose="02020400000000000000" pitchFamily="17" charset="-128"/>
              </a:rPr>
              <a:t>報告を求め、整備された業務管理体制が有効に機</a:t>
            </a:r>
          </a:p>
          <a:p>
            <a:pPr marL="0" indent="0">
              <a:buNone/>
            </a:pPr>
            <a:r>
              <a:rPr lang="ja-JP" altLang="en-US" dirty="0">
                <a:latin typeface="UD デジタル 教科書体 N" panose="02020400000000000000" pitchFamily="17" charset="-128"/>
                <a:ea typeface="UD デジタル 教科書体 N" panose="02020400000000000000" pitchFamily="17" charset="-128"/>
              </a:rPr>
              <a:t>能する仕組みとなっているかを確認するものです。</a:t>
            </a: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12</a:t>
            </a:fld>
            <a:endParaRPr kumimoji="1" lang="ja-JP" altLang="en-US" dirty="0"/>
          </a:p>
        </p:txBody>
      </p:sp>
      <p:sp>
        <p:nvSpPr>
          <p:cNvPr id="9" name="Rectangle 1"/>
          <p:cNvSpPr txBox="1">
            <a:spLocks/>
          </p:cNvSpPr>
          <p:nvPr/>
        </p:nvSpPr>
        <p:spPr>
          <a:xfrm>
            <a:off x="685056" y="3284984"/>
            <a:ext cx="7830294" cy="3240360"/>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dirty="0">
                <a:solidFill>
                  <a:srgbClr val="FF0000"/>
                </a:solidFill>
                <a:latin typeface="UD デジタル 教科書体 N" panose="02020400000000000000" pitchFamily="17" charset="-128"/>
                <a:ea typeface="UD デジタル 教科書体 N" panose="02020400000000000000" pitchFamily="17" charset="-128"/>
              </a:rPr>
              <a:t>②特別検査</a:t>
            </a:r>
          </a:p>
          <a:p>
            <a:r>
              <a:rPr lang="ja-JP" altLang="en-US" sz="2800" dirty="0">
                <a:latin typeface="UD デジタル 教科書体 N" panose="02020400000000000000" pitchFamily="17" charset="-128"/>
                <a:ea typeface="UD デジタル 教科書体 N" panose="02020400000000000000" pitchFamily="17" charset="-128"/>
              </a:rPr>
              <a:t>　事業所が指定取消等の行政処分を受けた際、役</a:t>
            </a:r>
          </a:p>
          <a:p>
            <a:r>
              <a:rPr lang="ja-JP" altLang="en-US" sz="2800" dirty="0">
                <a:latin typeface="UD デジタル 教科書体 N" panose="02020400000000000000" pitchFamily="17" charset="-128"/>
                <a:ea typeface="UD デジタル 教科書体 N" panose="02020400000000000000" pitchFamily="17" charset="-128"/>
              </a:rPr>
              <a:t>員等の組織的関与の有無等について確認し、必要</a:t>
            </a:r>
          </a:p>
          <a:p>
            <a:r>
              <a:rPr lang="ja-JP" altLang="en-US" sz="2800" dirty="0">
                <a:latin typeface="UD デジタル 教科書体 N" panose="02020400000000000000" pitchFamily="17" charset="-128"/>
                <a:ea typeface="UD デジタル 教科書体 N" panose="02020400000000000000" pitchFamily="17" charset="-128"/>
              </a:rPr>
              <a:t>な場合は、勧告や命令を行うものです。</a:t>
            </a:r>
          </a:p>
          <a:p>
            <a:r>
              <a:rPr lang="ja-JP" altLang="en-US" sz="2800" dirty="0">
                <a:latin typeface="UD デジタル 教科書体 N" panose="02020400000000000000" pitchFamily="17" charset="-128"/>
                <a:ea typeface="UD デジタル 教科書体 N" panose="02020400000000000000" pitchFamily="17" charset="-128"/>
              </a:rPr>
              <a:t>　組織的関与が認められた場合、原則として、当該</a:t>
            </a:r>
          </a:p>
          <a:p>
            <a:r>
              <a:rPr lang="ja-JP" altLang="en-US" sz="2800" dirty="0">
                <a:latin typeface="UD デジタル 教科書体 N" panose="02020400000000000000" pitchFamily="17" charset="-128"/>
                <a:ea typeface="UD デジタル 教科書体 N" panose="02020400000000000000" pitchFamily="17" charset="-128"/>
              </a:rPr>
              <a:t>取消事業所の法人役員及び管理者は、以後５年間</a:t>
            </a:r>
          </a:p>
          <a:p>
            <a:r>
              <a:rPr lang="ja-JP" altLang="en-US" sz="2800" dirty="0">
                <a:latin typeface="UD デジタル 教科書体 N" panose="02020400000000000000" pitchFamily="17" charset="-128"/>
                <a:ea typeface="UD デジタル 教科書体 N" panose="02020400000000000000" pitchFamily="17" charset="-128"/>
              </a:rPr>
              <a:t>は他の事業所の更新や新規指定に関わることができなくなります。（＝連座制）</a:t>
            </a:r>
          </a:p>
        </p:txBody>
      </p:sp>
      <p:sp>
        <p:nvSpPr>
          <p:cNvPr id="6" name="タイトル 1"/>
          <p:cNvSpPr>
            <a:spLocks noGrp="1"/>
          </p:cNvSpPr>
          <p:nvPr>
            <p:ph type="title"/>
          </p:nvPr>
        </p:nvSpPr>
        <p:spPr>
          <a:xfrm>
            <a:off x="382178" y="234745"/>
            <a:ext cx="8436049" cy="755639"/>
          </a:xfrm>
        </p:spPr>
        <p:txBody>
          <a:bodyPr>
            <a:noAutofit/>
          </a:bodyPr>
          <a:lstStyle/>
          <a:p>
            <a:r>
              <a:rPr lang="en-US" altLang="ja-JP" sz="3200" b="1" dirty="0">
                <a:latin typeface="UD デジタル 教科書体 N" panose="02020400000000000000" pitchFamily="17" charset="-128"/>
                <a:ea typeface="UD デジタル 教科書体 N" panose="02020400000000000000" pitchFamily="17" charset="-128"/>
              </a:rPr>
              <a:t>4</a:t>
            </a:r>
            <a:r>
              <a:rPr lang="ja-JP" altLang="en-US" sz="3200" b="1" dirty="0">
                <a:latin typeface="UD デジタル 教科書体 N" panose="02020400000000000000" pitchFamily="17" charset="-128"/>
                <a:ea typeface="UD デジタル 教科書体 N" panose="02020400000000000000" pitchFamily="17" charset="-128"/>
              </a:rPr>
              <a:t>　業務管理体制の整備及び検査について</a:t>
            </a:r>
            <a:endParaRPr kumimoji="1" lang="ja-JP" altLang="en-US" sz="32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2097543883"/>
      </p:ext>
    </p:extLst>
  </p:cSld>
  <p:clrMapOvr>
    <a:masterClrMapping/>
  </p:clrMapOvr>
  <p:transition advTm="1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556792"/>
            <a:ext cx="8001000" cy="4896544"/>
          </a:xfrm>
          <a:solidFill>
            <a:srgbClr val="CCECFF"/>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dirty="0">
                <a:latin typeface="UD デジタル 教科書体 N" panose="02020400000000000000" pitchFamily="17" charset="-128"/>
                <a:ea typeface="UD デジタル 教科書体 N" panose="02020400000000000000" pitchFamily="17" charset="-128"/>
              </a:rPr>
              <a:t>☆</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利用者</a:t>
            </a:r>
            <a:r>
              <a:rPr lang="ja-JP" altLang="ja-JP" b="1" u="sng" dirty="0">
                <a:solidFill>
                  <a:srgbClr val="FF0000"/>
                </a:solidFill>
                <a:latin typeface="UD デジタル 教科書体 N" panose="02020400000000000000" pitchFamily="17" charset="-128"/>
                <a:ea typeface="UD デジタル 教科書体 N" panose="02020400000000000000" pitchFamily="17" charset="-128"/>
              </a:rPr>
              <a:t>が適切にサービス事業者を選択</a:t>
            </a:r>
            <a:r>
              <a:rPr lang="ja-JP" altLang="ja-JP" dirty="0">
                <a:latin typeface="UD デジタル 教科書体 N" panose="02020400000000000000" pitchFamily="17" charset="-128"/>
                <a:ea typeface="UD デジタル 教科書体 N" panose="02020400000000000000" pitchFamily="17" charset="-128"/>
              </a:rPr>
              <a:t>できるよう、事業者の皆様からご報告いただいた情報を、国</a:t>
            </a:r>
            <a:r>
              <a:rPr lang="ja-JP" altLang="en-US" dirty="0">
                <a:latin typeface="UD デジタル 教科書体 N" panose="02020400000000000000" pitchFamily="17" charset="-128"/>
                <a:ea typeface="UD デジタル 教科書体 N" panose="02020400000000000000" pitchFamily="17" charset="-128"/>
              </a:rPr>
              <a:t>の</a:t>
            </a:r>
            <a:r>
              <a:rPr lang="ja-JP" altLang="ja-JP" dirty="0">
                <a:latin typeface="UD デジタル 教科書体 N" panose="02020400000000000000" pitchFamily="17" charset="-128"/>
                <a:ea typeface="UD デジタル 教科書体 N" panose="02020400000000000000" pitchFamily="17" charset="-128"/>
              </a:rPr>
              <a:t>「介護サービス情報公表システム」において公表するものです。</a:t>
            </a:r>
            <a:endParaRPr lang="en-US" altLang="ja-JP" dirty="0">
              <a:latin typeface="UD デジタル 教科書体 N" panose="02020400000000000000" pitchFamily="17" charset="-128"/>
              <a:ea typeface="UD デジタル 教科書体 N" panose="02020400000000000000" pitchFamily="17" charset="-128"/>
            </a:endParaRPr>
          </a:p>
          <a:p>
            <a:pPr marL="0" indent="0">
              <a:lnSpc>
                <a:spcPts val="300"/>
              </a:lnSpc>
              <a:buNone/>
            </a:pPr>
            <a:endParaRPr lang="ja-JP"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☆毎年</a:t>
            </a:r>
            <a:r>
              <a:rPr lang="en-US" altLang="ja-JP" dirty="0">
                <a:latin typeface="UD デジタル 教科書体 N" panose="02020400000000000000" pitchFamily="17" charset="-128"/>
                <a:ea typeface="UD デジタル 教科書体 N" panose="02020400000000000000" pitchFamily="17" charset="-128"/>
              </a:rPr>
              <a:t>7</a:t>
            </a:r>
            <a:r>
              <a:rPr lang="ja-JP" altLang="en-US" dirty="0">
                <a:latin typeface="UD デジタル 教科書体 N" panose="02020400000000000000" pitchFamily="17" charset="-128"/>
                <a:ea typeface="UD デジタル 教科書体 N" panose="02020400000000000000" pitchFamily="17" charset="-128"/>
              </a:rPr>
              <a:t>月以降、対象事業者に対し、大阪府指定情報公表センターから郵送により、介護サービス情報の報告依頼・手数料の納付依頼を行っています。</a:t>
            </a:r>
            <a:endParaRPr lang="en-US" altLang="ja-JP" dirty="0">
              <a:latin typeface="UD デジタル 教科書体 N" panose="02020400000000000000" pitchFamily="17" charset="-128"/>
              <a:ea typeface="UD デジタル 教科書体 N" panose="02020400000000000000" pitchFamily="17" charset="-128"/>
            </a:endParaRPr>
          </a:p>
          <a:p>
            <a:pPr marL="0" indent="0">
              <a:lnSpc>
                <a:spcPts val="300"/>
              </a:lnSpc>
              <a:buNone/>
            </a:pP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☆介護サービス情報の</a:t>
            </a:r>
            <a:r>
              <a:rPr lang="ja-JP" altLang="ja-JP" dirty="0">
                <a:latin typeface="UD デジタル 教科書体 N" panose="02020400000000000000" pitchFamily="17" charset="-128"/>
                <a:ea typeface="UD デジタル 教科書体 N" panose="02020400000000000000" pitchFamily="17" charset="-128"/>
              </a:rPr>
              <a:t>報告と併せて、必ず</a:t>
            </a:r>
            <a:r>
              <a:rPr lang="ja-JP" altLang="ja-JP" b="1" u="sng" dirty="0">
                <a:solidFill>
                  <a:srgbClr val="FF0000"/>
                </a:solidFill>
                <a:latin typeface="UD デジタル 教科書体 N" panose="02020400000000000000" pitchFamily="17" charset="-128"/>
                <a:ea typeface="UD デジタル 教科書体 N" panose="02020400000000000000" pitchFamily="17" charset="-128"/>
              </a:rPr>
              <a:t>手数料</a:t>
            </a:r>
            <a:r>
              <a:rPr lang="en-US" altLang="ja-JP" b="1" u="sng" dirty="0">
                <a:solidFill>
                  <a:srgbClr val="FF0000"/>
                </a:solidFill>
                <a:latin typeface="UD デジタル 教科書体 N" panose="02020400000000000000" pitchFamily="17" charset="-128"/>
                <a:ea typeface="UD デジタル 教科書体 N" panose="02020400000000000000" pitchFamily="17" charset="-128"/>
              </a:rPr>
              <a:t>2,000</a:t>
            </a:r>
            <a:r>
              <a:rPr lang="ja-JP" altLang="ja-JP" b="1" u="sng" dirty="0">
                <a:solidFill>
                  <a:srgbClr val="FF0000"/>
                </a:solidFill>
                <a:latin typeface="UD デジタル 教科書体 N" panose="02020400000000000000" pitchFamily="17" charset="-128"/>
                <a:ea typeface="UD デジタル 教科書体 N" panose="02020400000000000000" pitchFamily="17" charset="-128"/>
              </a:rPr>
              <a:t>円</a:t>
            </a:r>
            <a:r>
              <a:rPr lang="ja-JP" altLang="ja-JP" dirty="0">
                <a:latin typeface="UD デジタル 教科書体 N" panose="02020400000000000000" pitchFamily="17" charset="-128"/>
                <a:ea typeface="UD デジタル 教科書体 N" panose="02020400000000000000" pitchFamily="17" charset="-128"/>
              </a:rPr>
              <a:t>のお支払をお願いします。</a:t>
            </a:r>
            <a:endParaRPr lang="ja-JP" altLang="en-US"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13</a:t>
            </a:fld>
            <a:endParaRPr kumimoji="1" lang="ja-JP" altLang="en-US" dirty="0"/>
          </a:p>
        </p:txBody>
      </p:sp>
      <p:sp>
        <p:nvSpPr>
          <p:cNvPr id="7" name="タイトル 1"/>
          <p:cNvSpPr>
            <a:spLocks noGrp="1"/>
          </p:cNvSpPr>
          <p:nvPr>
            <p:ph type="title"/>
          </p:nvPr>
        </p:nvSpPr>
        <p:spPr>
          <a:xfrm>
            <a:off x="468275" y="533013"/>
            <a:ext cx="8436049" cy="755639"/>
          </a:xfrm>
        </p:spPr>
        <p:txBody>
          <a:bodyPr>
            <a:noAutofit/>
          </a:bodyPr>
          <a:lstStyle/>
          <a:p>
            <a:r>
              <a:rPr lang="en-US" altLang="ja-JP" sz="3600" b="1" dirty="0">
                <a:latin typeface="UD デジタル 教科書体 N" panose="02020400000000000000" pitchFamily="17" charset="-128"/>
                <a:ea typeface="UD デジタル 教科書体 N" panose="02020400000000000000" pitchFamily="17" charset="-128"/>
              </a:rPr>
              <a:t>5</a:t>
            </a:r>
            <a:r>
              <a:rPr lang="ja-JP" altLang="en-US" sz="3600" b="1" dirty="0">
                <a:latin typeface="UD デジタル 教科書体 N" panose="02020400000000000000" pitchFamily="17" charset="-128"/>
                <a:ea typeface="UD デジタル 教科書体 N" panose="02020400000000000000" pitchFamily="17" charset="-128"/>
              </a:rPr>
              <a:t>　介護サービス情報の公表制度</a:t>
            </a:r>
            <a:endParaRPr kumimoji="1" lang="ja-JP" altLang="en-US" sz="36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3486689416"/>
      </p:ext>
    </p:extLst>
  </p:cSld>
  <p:clrMapOvr>
    <a:masterClrMapping/>
  </p:clrMapOvr>
  <p:transition advTm="60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28650" y="525908"/>
            <a:ext cx="8221250" cy="680790"/>
          </a:xfrm>
        </p:spPr>
        <p:txBody>
          <a:bodyPr>
            <a:noAutofit/>
          </a:bodyPr>
          <a:lstStyle/>
          <a:p>
            <a:pPr algn="ctr"/>
            <a:r>
              <a:rPr lang="en-US" altLang="ja-JP" sz="2800" b="1" dirty="0">
                <a:latin typeface="UD デジタル 教科書体 N" panose="02020400000000000000" pitchFamily="17" charset="-128"/>
                <a:ea typeface="UD デジタル 教科書体 N" panose="02020400000000000000" pitchFamily="17" charset="-128"/>
              </a:rPr>
              <a:t>6</a:t>
            </a:r>
            <a:r>
              <a:rPr lang="ja-JP" altLang="en-US" sz="2800" b="1" dirty="0">
                <a:latin typeface="UD デジタル 教科書体 N" panose="02020400000000000000" pitchFamily="17" charset="-128"/>
                <a:ea typeface="UD デジタル 教科書体 N" panose="02020400000000000000" pitchFamily="17" charset="-128"/>
              </a:rPr>
              <a:t>　高齢者虐待の防止に関する措置</a:t>
            </a:r>
            <a:br>
              <a:rPr lang="en-US" altLang="ja-JP" sz="2400" b="1" dirty="0"/>
            </a:br>
            <a:r>
              <a:rPr lang="ja-JP" altLang="en-US" sz="2400" b="1" dirty="0"/>
              <a:t>　</a:t>
            </a:r>
            <a:endParaRPr lang="en-US" sz="2400" b="1" dirty="0"/>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14</a:t>
            </a:fld>
            <a:endParaRPr kumimoji="1" lang="ja-JP" altLang="en-US" dirty="0"/>
          </a:p>
        </p:txBody>
      </p:sp>
      <p:sp>
        <p:nvSpPr>
          <p:cNvPr id="7" name="コンテンツ プレースホルダー 4"/>
          <p:cNvSpPr txBox="1">
            <a:spLocks/>
          </p:cNvSpPr>
          <p:nvPr/>
        </p:nvSpPr>
        <p:spPr>
          <a:xfrm>
            <a:off x="539552" y="1340768"/>
            <a:ext cx="8191822" cy="5112568"/>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gn="ctr">
              <a:buNone/>
            </a:pPr>
            <a:endParaRPr lang="en-US" altLang="ja-JP" sz="20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１虐待防止検討委員会</a:t>
            </a:r>
            <a:endParaRPr lang="en-US" altLang="ja-JP" sz="1800" b="1"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事業所、施設における、</a:t>
            </a:r>
            <a:r>
              <a:rPr lang="ja-JP" altLang="en-US" sz="1800" b="1" u="sng" dirty="0">
                <a:latin typeface="UD デジタル 教科書体 N" panose="02020400000000000000" pitchFamily="17" charset="-128"/>
                <a:ea typeface="UD デジタル 教科書体 N" panose="02020400000000000000" pitchFamily="17" charset="-128"/>
              </a:rPr>
              <a:t>虐待の防止のための対策を検討する委員会を定期</a:t>
            </a:r>
            <a:endParaRPr lang="en-US" altLang="ja-JP" sz="1800" b="1" u="sng"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a:t>
            </a:r>
            <a:r>
              <a:rPr lang="ja-JP" altLang="en-US" sz="1800" b="1" u="sng" dirty="0">
                <a:latin typeface="UD デジタル 教科書体 N" panose="02020400000000000000" pitchFamily="17" charset="-128"/>
                <a:ea typeface="UD デジタル 教科書体 N" panose="02020400000000000000" pitchFamily="17" charset="-128"/>
              </a:rPr>
              <a:t>的（年</a:t>
            </a:r>
            <a:r>
              <a:rPr lang="en-US" altLang="ja-JP" sz="1800" b="1" u="sng" dirty="0">
                <a:latin typeface="UD デジタル 教科書体 N" panose="02020400000000000000" pitchFamily="17" charset="-128"/>
                <a:ea typeface="UD デジタル 教科書体 N" panose="02020400000000000000" pitchFamily="17" charset="-128"/>
              </a:rPr>
              <a:t>1</a:t>
            </a:r>
            <a:r>
              <a:rPr lang="ja-JP" altLang="en-US" sz="1800" b="1" u="sng" dirty="0">
                <a:latin typeface="UD デジタル 教科書体 N" panose="02020400000000000000" pitchFamily="17" charset="-128"/>
                <a:ea typeface="UD デジタル 教科書体 N" panose="02020400000000000000" pitchFamily="17" charset="-128"/>
              </a:rPr>
              <a:t>回以上）に開催</a:t>
            </a:r>
            <a:r>
              <a:rPr lang="ja-JP" altLang="en-US" sz="1800" dirty="0">
                <a:latin typeface="UD デジタル 教科書体 N" panose="02020400000000000000" pitchFamily="17" charset="-128"/>
                <a:ea typeface="UD デジタル 教科書体 N" panose="02020400000000000000" pitchFamily="17" charset="-128"/>
              </a:rPr>
              <a:t>するとともに、その結果について、従業者に周知徹</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底を図ること。</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２指針の整備</a:t>
            </a:r>
            <a:endParaRPr lang="en-US" altLang="ja-JP" sz="1800" b="1"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事業所、施設における、</a:t>
            </a:r>
            <a:r>
              <a:rPr lang="ja-JP" altLang="en-US" sz="1800" b="1" u="sng" dirty="0">
                <a:latin typeface="UD デジタル 教科書体 N" panose="02020400000000000000" pitchFamily="17" charset="-128"/>
                <a:ea typeface="UD デジタル 教科書体 N" panose="02020400000000000000" pitchFamily="17" charset="-128"/>
              </a:rPr>
              <a:t>虐待の防止のための指針を</a:t>
            </a:r>
            <a:r>
              <a:rPr lang="ja-JP" altLang="en-US" sz="1800" b="1" u="sng" dirty="0">
                <a:effectLst>
                  <a:outerShdw blurRad="38100" dist="38100" dir="2700000" algn="tl">
                    <a:srgbClr val="000000">
                      <a:alpha val="43137"/>
                    </a:srgbClr>
                  </a:outerShdw>
                </a:effectLst>
                <a:latin typeface="UD デジタル 教科書体 N" panose="02020400000000000000" pitchFamily="17" charset="-128"/>
                <a:ea typeface="UD デジタル 教科書体 N" panose="02020400000000000000" pitchFamily="17" charset="-128"/>
              </a:rPr>
              <a:t>整備</a:t>
            </a:r>
            <a:r>
              <a:rPr lang="ja-JP" altLang="en-US" sz="1800" dirty="0">
                <a:latin typeface="UD デジタル 教科書体 N" panose="02020400000000000000" pitchFamily="17" charset="-128"/>
                <a:ea typeface="UD デジタル 教科書体 N" panose="02020400000000000000" pitchFamily="17" charset="-128"/>
              </a:rPr>
              <a:t>すること。</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３定期的な研修の実施</a:t>
            </a:r>
            <a:endParaRPr lang="en-US" altLang="ja-JP" sz="1800" b="1"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事業所、施設において、</a:t>
            </a:r>
            <a:r>
              <a:rPr lang="ja-JP" altLang="en-US" sz="1800" b="1" u="sng" dirty="0">
                <a:latin typeface="UD デジタル 教科書体 N" panose="02020400000000000000" pitchFamily="17" charset="-128"/>
                <a:ea typeface="UD デジタル 教科書体 N" panose="02020400000000000000" pitchFamily="17" charset="-128"/>
              </a:rPr>
              <a:t>従業者に対し、虐待の防止のための　研修を定期</a:t>
            </a:r>
            <a:endParaRPr lang="en-US" altLang="ja-JP" sz="1800" b="1" u="sng"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a:t>
            </a:r>
            <a:r>
              <a:rPr lang="ja-JP" altLang="en-US" sz="1800" b="1" u="sng" dirty="0">
                <a:latin typeface="UD デジタル 教科書体 N" panose="02020400000000000000" pitchFamily="17" charset="-128"/>
                <a:ea typeface="UD デジタル 教科書体 N" panose="02020400000000000000" pitchFamily="17" charset="-128"/>
              </a:rPr>
              <a:t>的に（年１回以上）実施</a:t>
            </a:r>
            <a:r>
              <a:rPr lang="ja-JP" altLang="en-US" sz="1800" dirty="0">
                <a:latin typeface="UD デジタル 教科書体 N" panose="02020400000000000000" pitchFamily="17" charset="-128"/>
                <a:ea typeface="UD デジタル 教科書体 N" panose="02020400000000000000" pitchFamily="17" charset="-128"/>
              </a:rPr>
              <a:t>すること。</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４担当者</a:t>
            </a:r>
            <a:endParaRPr lang="en-US" altLang="ja-JP" sz="1800" b="1"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上記１～３に掲げる、</a:t>
            </a:r>
            <a:r>
              <a:rPr lang="ja-JP" altLang="en-US" sz="1800" b="1" u="sng" dirty="0">
                <a:latin typeface="UD デジタル 教科書体 N" panose="02020400000000000000" pitchFamily="17" charset="-128"/>
                <a:ea typeface="UD デジタル 教科書体 N" panose="02020400000000000000" pitchFamily="17" charset="-128"/>
              </a:rPr>
              <a:t>虐待の防止に関する措置を適切に実施するための担</a:t>
            </a:r>
            <a:endParaRPr lang="en-US" altLang="ja-JP" sz="1800" b="1" u="sng"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a:t>
            </a:r>
            <a:r>
              <a:rPr lang="ja-JP" altLang="en-US" sz="1800" b="1" u="sng" dirty="0">
                <a:latin typeface="UD デジタル 教科書体 N" panose="02020400000000000000" pitchFamily="17" charset="-128"/>
                <a:ea typeface="UD デジタル 教科書体 N" panose="02020400000000000000" pitchFamily="17" charset="-128"/>
              </a:rPr>
              <a:t>当者</a:t>
            </a:r>
            <a:r>
              <a:rPr lang="ja-JP" altLang="en-US" sz="1800" dirty="0">
                <a:latin typeface="UD デジタル 教科書体 N" panose="02020400000000000000" pitchFamily="17" charset="-128"/>
                <a:ea typeface="UD デジタル 教科書体 N" panose="02020400000000000000" pitchFamily="17" charset="-128"/>
              </a:rPr>
              <a:t>を置くこと</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endParaRPr lang="en-US" altLang="ja-JP" sz="2400" dirty="0"/>
          </a:p>
        </p:txBody>
      </p:sp>
      <p:sp>
        <p:nvSpPr>
          <p:cNvPr id="5" name="角丸四角形 4"/>
          <p:cNvSpPr/>
          <p:nvPr/>
        </p:nvSpPr>
        <p:spPr>
          <a:xfrm>
            <a:off x="6156176" y="1072628"/>
            <a:ext cx="235917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latin typeface="UD デジタル 教科書体 N" panose="02020400000000000000" pitchFamily="17" charset="-128"/>
                <a:ea typeface="UD デジタル 教科書体 N" panose="02020400000000000000" pitchFamily="17" charset="-128"/>
              </a:rPr>
              <a:t>未実施の場合は減算</a:t>
            </a:r>
            <a:endParaRPr kumimoji="1" lang="ja-JP" altLang="en-US"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044539800"/>
      </p:ext>
    </p:extLst>
  </p:cSld>
  <p:clrMapOvr>
    <a:masterClrMapping/>
  </p:clrMapOvr>
  <p:transition advTm="44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48533" y="117108"/>
            <a:ext cx="8134672" cy="1112838"/>
          </a:xfrm>
        </p:spPr>
        <p:txBody>
          <a:bodyPr>
            <a:noAutofit/>
          </a:bodyPr>
          <a:lstStyle/>
          <a:p>
            <a:pPr algn="ctr"/>
            <a:r>
              <a:rPr lang="en-US" altLang="ja-JP" sz="2800" b="1" dirty="0">
                <a:latin typeface="UD デジタル 教科書体 N" panose="02020400000000000000" pitchFamily="17" charset="-128"/>
                <a:ea typeface="UD デジタル 教科書体 N" panose="02020400000000000000" pitchFamily="17" charset="-128"/>
              </a:rPr>
              <a:t>7</a:t>
            </a:r>
            <a:r>
              <a:rPr lang="ja-JP" altLang="en-US" sz="2800" b="1" dirty="0">
                <a:latin typeface="UD デジタル 教科書体 N" panose="02020400000000000000" pitchFamily="17" charset="-128"/>
                <a:ea typeface="UD デジタル 教科書体 N" panose="02020400000000000000" pitchFamily="17" charset="-128"/>
              </a:rPr>
              <a:t>　業務継続計画未策定減算</a:t>
            </a:r>
            <a:endParaRPr lang="en-US" sz="2800" b="1" dirty="0">
              <a:latin typeface="UD デジタル 教科書体 N" panose="02020400000000000000" pitchFamily="17" charset="-128"/>
              <a:ea typeface="UD デジタル 教科書体 N" panose="02020400000000000000" pitchFamily="17" charset="-128"/>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15</a:t>
            </a:fld>
            <a:endParaRPr kumimoji="1" lang="ja-JP" altLang="en-US" dirty="0"/>
          </a:p>
        </p:txBody>
      </p:sp>
      <p:sp>
        <p:nvSpPr>
          <p:cNvPr id="7" name="コンテンツ プレースホルダー 4"/>
          <p:cNvSpPr txBox="1">
            <a:spLocks/>
          </p:cNvSpPr>
          <p:nvPr/>
        </p:nvSpPr>
        <p:spPr>
          <a:xfrm>
            <a:off x="323528" y="4701629"/>
            <a:ext cx="8352928" cy="1775223"/>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800" dirty="0">
                <a:latin typeface="UD デジタル 教科書体 N" panose="02020400000000000000" pitchFamily="17" charset="-128"/>
                <a:ea typeface="UD デジタル 教科書体 N" panose="02020400000000000000" pitchFamily="17" charset="-128"/>
              </a:rPr>
              <a:t>・業務継続計画を未策定の場合</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・業務継続計画に従い必要な措置を講じられていない場合</a:t>
            </a:r>
            <a:endParaRPr lang="en-US" altLang="ja-JP" sz="1800" dirty="0">
              <a:latin typeface="UD デジタル 教科書体 N" panose="02020400000000000000" pitchFamily="17" charset="-128"/>
              <a:ea typeface="UD デジタル 教科書体 N" panose="02020400000000000000" pitchFamily="17" charset="-128"/>
            </a:endParaRPr>
          </a:p>
        </p:txBody>
      </p:sp>
      <p:sp>
        <p:nvSpPr>
          <p:cNvPr id="8" name="正方形/長方形 7"/>
          <p:cNvSpPr/>
          <p:nvPr/>
        </p:nvSpPr>
        <p:spPr>
          <a:xfrm>
            <a:off x="323528" y="2942946"/>
            <a:ext cx="8352928" cy="1494166"/>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UD デジタル 教科書体 N" panose="02020400000000000000" pitchFamily="17" charset="-128"/>
                <a:ea typeface="UD デジタル 教科書体 N" panose="02020400000000000000" pitchFamily="17" charset="-128"/>
              </a:rPr>
              <a:t>施設・居住系サービス　：　所定単位数の</a:t>
            </a:r>
            <a:r>
              <a:rPr kumimoji="1" lang="en-US" altLang="ja-JP" dirty="0">
                <a:solidFill>
                  <a:schemeClr val="tx1"/>
                </a:solidFill>
                <a:latin typeface="UD デジタル 教科書体 N" panose="02020400000000000000" pitchFamily="17" charset="-128"/>
                <a:ea typeface="UD デジタル 教科書体 N" panose="02020400000000000000" pitchFamily="17" charset="-128"/>
              </a:rPr>
              <a:t>100</a:t>
            </a:r>
            <a:r>
              <a:rPr kumimoji="1" lang="ja-JP" altLang="en-US" dirty="0">
                <a:solidFill>
                  <a:schemeClr val="tx1"/>
                </a:solidFill>
                <a:latin typeface="UD デジタル 教科書体 N" panose="02020400000000000000" pitchFamily="17" charset="-128"/>
                <a:ea typeface="UD デジタル 教科書体 N" panose="02020400000000000000" pitchFamily="17" charset="-128"/>
              </a:rPr>
              <a:t>分の３に相当する単位数</a:t>
            </a:r>
            <a:endParaRPr kumimoji="1" lang="en-US" altLang="ja-JP" dirty="0">
              <a:solidFill>
                <a:schemeClr val="tx1"/>
              </a:solidFill>
              <a:latin typeface="UD デジタル 教科書体 N" panose="02020400000000000000" pitchFamily="17" charset="-128"/>
              <a:ea typeface="UD デジタル 教科書体 N" panose="02020400000000000000" pitchFamily="17" charset="-128"/>
            </a:endParaRPr>
          </a:p>
          <a:p>
            <a:r>
              <a:rPr kumimoji="1" lang="ja-JP" altLang="en-US" dirty="0">
                <a:solidFill>
                  <a:schemeClr val="tx1"/>
                </a:solidFill>
                <a:latin typeface="UD デジタル 教科書体 N" panose="02020400000000000000" pitchFamily="17" charset="-128"/>
                <a:ea typeface="UD デジタル 教科書体 N" panose="02020400000000000000" pitchFamily="17" charset="-128"/>
              </a:rPr>
              <a:t>その他サービス　　　　  ：　所定単位数の</a:t>
            </a:r>
            <a:r>
              <a:rPr kumimoji="1" lang="en-US" altLang="ja-JP" dirty="0">
                <a:solidFill>
                  <a:schemeClr val="tx1"/>
                </a:solidFill>
                <a:latin typeface="UD デジタル 教科書体 N" panose="02020400000000000000" pitchFamily="17" charset="-128"/>
                <a:ea typeface="UD デジタル 教科書体 N" panose="02020400000000000000" pitchFamily="17" charset="-128"/>
              </a:rPr>
              <a:t>100</a:t>
            </a:r>
            <a:r>
              <a:rPr kumimoji="1" lang="ja-JP" altLang="en-US" dirty="0">
                <a:solidFill>
                  <a:schemeClr val="tx1"/>
                </a:solidFill>
                <a:latin typeface="UD デジタル 教科書体 N" panose="02020400000000000000" pitchFamily="17" charset="-128"/>
                <a:ea typeface="UD デジタル 教科書体 N" panose="02020400000000000000" pitchFamily="17" charset="-128"/>
              </a:rPr>
              <a:t>分の１に相当する単位数</a:t>
            </a:r>
          </a:p>
        </p:txBody>
      </p:sp>
      <p:pic>
        <p:nvPicPr>
          <p:cNvPr id="9" name="図 8"/>
          <p:cNvPicPr>
            <a:picLocks noChangeAspect="1"/>
          </p:cNvPicPr>
          <p:nvPr/>
        </p:nvPicPr>
        <p:blipFill rotWithShape="1">
          <a:blip r:embed="rId3"/>
          <a:srcRect l="100000" t="66639" r="-19863"/>
          <a:stretch/>
        </p:blipFill>
        <p:spPr>
          <a:xfrm>
            <a:off x="3708770" y="3573016"/>
            <a:ext cx="71142" cy="167794"/>
          </a:xfrm>
          <a:prstGeom prst="rect">
            <a:avLst/>
          </a:prstGeom>
        </p:spPr>
      </p:pic>
      <p:sp>
        <p:nvSpPr>
          <p:cNvPr id="12" name="正方形/長方形 11"/>
          <p:cNvSpPr/>
          <p:nvPr/>
        </p:nvSpPr>
        <p:spPr>
          <a:xfrm>
            <a:off x="323528" y="1268759"/>
            <a:ext cx="8352928" cy="1537142"/>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r>
              <a:rPr kumimoji="1" lang="ja-JP" altLang="en-US" dirty="0">
                <a:solidFill>
                  <a:schemeClr val="tx1"/>
                </a:solidFill>
                <a:latin typeface="UD デジタル 教科書体 N" panose="02020400000000000000" pitchFamily="17" charset="-128"/>
                <a:ea typeface="UD デジタル 教科書体 N" panose="02020400000000000000" pitchFamily="17" charset="-128"/>
              </a:rPr>
              <a:t>感染症や災害等の非常時でも、必要な介護サービスを継続的に提供できる体制を構築するため、業務継続に向けた計画の策定の徹底を求める観点から、感染症もしくは災害のいずれかまたは両方の業務継続計画が策定出来ていない場合等に、基本報酬を減算。</a:t>
            </a:r>
          </a:p>
          <a:p>
            <a:pPr algn="ctr"/>
            <a:endParaRPr kumimoji="1" lang="ja-JP" altLang="en-US" dirty="0"/>
          </a:p>
        </p:txBody>
      </p:sp>
      <p:sp>
        <p:nvSpPr>
          <p:cNvPr id="14" name="角丸四角形 13"/>
          <p:cNvSpPr/>
          <p:nvPr/>
        </p:nvSpPr>
        <p:spPr>
          <a:xfrm>
            <a:off x="2843808" y="1086297"/>
            <a:ext cx="2880320" cy="4320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概要</a:t>
            </a:r>
          </a:p>
        </p:txBody>
      </p:sp>
      <p:sp>
        <p:nvSpPr>
          <p:cNvPr id="15" name="角丸四角形 14"/>
          <p:cNvSpPr/>
          <p:nvPr/>
        </p:nvSpPr>
        <p:spPr>
          <a:xfrm>
            <a:off x="2860576" y="2708809"/>
            <a:ext cx="2910586" cy="4623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減算</a:t>
            </a:r>
          </a:p>
        </p:txBody>
      </p:sp>
      <p:sp>
        <p:nvSpPr>
          <p:cNvPr id="16" name="角丸四角形 15"/>
          <p:cNvSpPr/>
          <p:nvPr/>
        </p:nvSpPr>
        <p:spPr>
          <a:xfrm>
            <a:off x="2890842" y="4358545"/>
            <a:ext cx="2880320" cy="44516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latin typeface="BIZ UDPゴシック" panose="020B0400000000000000" pitchFamily="50" charset="-128"/>
                <a:ea typeface="BIZ UDPゴシック" panose="020B0400000000000000" pitchFamily="50" charset="-128"/>
              </a:rPr>
              <a:t>算定要件</a:t>
            </a:r>
          </a:p>
        </p:txBody>
      </p:sp>
    </p:spTree>
    <p:extLst>
      <p:ext uri="{BB962C8B-B14F-4D97-AF65-F5344CB8AC3E}">
        <p14:creationId xmlns:p14="http://schemas.microsoft.com/office/powerpoint/2010/main" val="1051326064"/>
      </p:ext>
    </p:extLst>
  </p:cSld>
  <p:clrMapOvr>
    <a:masterClrMapping/>
  </p:clrMapOvr>
  <p:transition advTm="50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04664" y="300172"/>
            <a:ext cx="8134672" cy="95355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8</a:t>
            </a:r>
            <a:r>
              <a:rPr lang="ja-JP" altLang="en-US" sz="3600" b="1" dirty="0">
                <a:latin typeface="UD デジタル 教科書体 N" panose="02020400000000000000" pitchFamily="17" charset="-128"/>
                <a:ea typeface="UD デジタル 教科書体 N" panose="02020400000000000000" pitchFamily="17" charset="-128"/>
              </a:rPr>
              <a:t>　主な指導事項①</a:t>
            </a:r>
            <a:endParaRPr lang="en-US" sz="2400" b="1" dirty="0">
              <a:latin typeface="UD デジタル 教科書体 N" panose="02020400000000000000" pitchFamily="17" charset="-128"/>
              <a:ea typeface="UD デジタル 教科書体 N" panose="02020400000000000000" pitchFamily="17" charset="-128"/>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16</a:t>
            </a:fld>
            <a:endParaRPr kumimoji="1" lang="ja-JP" altLang="en-US" dirty="0"/>
          </a:p>
        </p:txBody>
      </p:sp>
      <p:sp>
        <p:nvSpPr>
          <p:cNvPr id="6" name="コンテンツ プレースホルダー 4"/>
          <p:cNvSpPr txBox="1">
            <a:spLocks/>
          </p:cNvSpPr>
          <p:nvPr/>
        </p:nvSpPr>
        <p:spPr>
          <a:xfrm>
            <a:off x="323528" y="1386477"/>
            <a:ext cx="8496944" cy="2186539"/>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b="1" dirty="0">
                <a:latin typeface="UD デジタル 教科書体 N" panose="02020400000000000000" pitchFamily="17" charset="-128"/>
                <a:ea typeface="UD デジタル 教科書体 N" panose="02020400000000000000" pitchFamily="17" charset="-128"/>
              </a:rPr>
              <a:t>【</a:t>
            </a:r>
            <a:r>
              <a:rPr lang="zh-TW" altLang="en-US" b="1" dirty="0">
                <a:latin typeface="UD デジタル 教科書体 N" panose="02020400000000000000" pitchFamily="17" charset="-128"/>
                <a:ea typeface="UD デジタル 教科書体 N" panose="02020400000000000000" pitchFamily="17" charset="-128"/>
              </a:rPr>
              <a:t>基準等（要旨）</a:t>
            </a:r>
            <a:r>
              <a:rPr lang="en-US" altLang="ja-JP"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専用区画</a:t>
            </a:r>
            <a:r>
              <a:rPr lang="ja-JP" altLang="en-US" dirty="0">
                <a:latin typeface="UD デジタル 教科書体 N" panose="02020400000000000000" pitchFamily="17" charset="-128"/>
                <a:ea typeface="UD デジタル 教科書体 N" panose="02020400000000000000" pitchFamily="17" charset="-128"/>
              </a:rPr>
              <a:t>（事務室、相談室、静養室等）</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に変更がある場合や、事業所の所在地が変わった場合は、遅滞なく変更届出書の提出を行わなければならない。</a:t>
            </a:r>
            <a:endParaRPr lang="en-US" altLang="ja-JP" b="1" u="sng"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12" name="下矢印 11"/>
          <p:cNvSpPr/>
          <p:nvPr/>
        </p:nvSpPr>
        <p:spPr>
          <a:xfrm>
            <a:off x="4031940" y="3749191"/>
            <a:ext cx="1080120" cy="525697"/>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4"/>
          <p:cNvSpPr txBox="1">
            <a:spLocks/>
          </p:cNvSpPr>
          <p:nvPr/>
        </p:nvSpPr>
        <p:spPr>
          <a:xfrm>
            <a:off x="323528" y="4636394"/>
            <a:ext cx="8496944" cy="1960958"/>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b="1" dirty="0">
                <a:latin typeface="UD デジタル 教科書体 N" panose="02020400000000000000" pitchFamily="17" charset="-128"/>
                <a:ea typeface="UD デジタル 教科書体 N" panose="02020400000000000000" pitchFamily="17" charset="-128"/>
              </a:rPr>
              <a:t>【</a:t>
            </a:r>
            <a:r>
              <a:rPr lang="ja-JP" altLang="en-US" b="1" dirty="0">
                <a:latin typeface="UD デジタル 教科書体 N" panose="02020400000000000000" pitchFamily="17" charset="-128"/>
                <a:ea typeface="UD デジタル 教科書体 N" panose="02020400000000000000" pitchFamily="17" charset="-128"/>
              </a:rPr>
              <a:t>指導事項（ポイント）</a:t>
            </a:r>
            <a:r>
              <a:rPr lang="en-US" altLang="ja-JP"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dirty="0">
                <a:latin typeface="UD デジタル 教科書体 N" panose="02020400000000000000" pitchFamily="17" charset="-128"/>
                <a:ea typeface="UD デジタル 教科書体 N" panose="02020400000000000000" pitchFamily="17" charset="-128"/>
              </a:rPr>
              <a:t>　事業所の改築等により、専用区画の配置等を変更した場合や、事業所が移転した場合は、</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速やかに所管庁へ届け出ること。</a:t>
            </a:r>
            <a:endParaRPr lang="en-US" altLang="ja-JP" b="1" u="sng" dirty="0">
              <a:solidFill>
                <a:srgbClr val="FF0000"/>
              </a:solidFill>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291374802"/>
      </p:ext>
    </p:extLst>
  </p:cSld>
  <p:clrMapOvr>
    <a:masterClrMapping/>
  </p:clrMapOvr>
  <mc:AlternateContent xmlns:mc="http://schemas.openxmlformats.org/markup-compatibility/2006" xmlns:p14="http://schemas.microsoft.com/office/powerpoint/2010/main">
    <mc:Choice Requires="p14">
      <p:transition p14:dur="320" advTm="30000"/>
    </mc:Choice>
    <mc:Fallback xmlns="">
      <p:transition advTm="3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95457" y="260648"/>
            <a:ext cx="8134672" cy="833674"/>
          </a:xfrm>
        </p:spPr>
        <p:txBody>
          <a:bodyPr>
            <a:normAutofit/>
          </a:bodyPr>
          <a:lstStyle/>
          <a:p>
            <a:pPr algn="ctr"/>
            <a:r>
              <a:rPr lang="en-US" altLang="ja-JP" sz="4000" b="1" dirty="0">
                <a:latin typeface="UD デジタル 教科書体 N" panose="02020400000000000000" pitchFamily="17" charset="-128"/>
                <a:ea typeface="UD デジタル 教科書体 N" panose="02020400000000000000" pitchFamily="17" charset="-128"/>
              </a:rPr>
              <a:t>8  </a:t>
            </a:r>
            <a:r>
              <a:rPr lang="ja-JP" altLang="en-US" sz="4000" b="1" dirty="0">
                <a:latin typeface="UD デジタル 教科書体 N" panose="02020400000000000000" pitchFamily="17" charset="-128"/>
                <a:ea typeface="UD デジタル 教科書体 N" panose="02020400000000000000" pitchFamily="17" charset="-128"/>
              </a:rPr>
              <a:t>主な指導事項②</a:t>
            </a:r>
            <a:endParaRPr lang="en-US" sz="2800" b="1" dirty="0">
              <a:latin typeface="UD デジタル 教科書体 N" panose="02020400000000000000" pitchFamily="17" charset="-128"/>
              <a:ea typeface="UD デジタル 教科書体 N" panose="02020400000000000000" pitchFamily="17" charset="-128"/>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17</a:t>
            </a:fld>
            <a:endParaRPr kumimoji="1" lang="ja-JP" altLang="en-US" dirty="0"/>
          </a:p>
        </p:txBody>
      </p:sp>
      <p:sp>
        <p:nvSpPr>
          <p:cNvPr id="6" name="コンテンツ プレースホルダー 4"/>
          <p:cNvSpPr txBox="1">
            <a:spLocks/>
          </p:cNvSpPr>
          <p:nvPr/>
        </p:nvSpPr>
        <p:spPr>
          <a:xfrm>
            <a:off x="323528" y="1287027"/>
            <a:ext cx="8496944" cy="2470469"/>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b="1" dirty="0">
                <a:latin typeface="UD デジタル 教科書体 N" panose="02020400000000000000" pitchFamily="17" charset="-128"/>
                <a:ea typeface="UD デジタル 教科書体 N" panose="02020400000000000000" pitchFamily="17" charset="-128"/>
              </a:rPr>
              <a:t>【</a:t>
            </a:r>
            <a:r>
              <a:rPr lang="zh-TW" altLang="en-US" b="1" dirty="0">
                <a:latin typeface="UD デジタル 教科書体 N" panose="02020400000000000000" pitchFamily="17" charset="-128"/>
                <a:ea typeface="UD デジタル 教科書体 N" panose="02020400000000000000" pitchFamily="17" charset="-128"/>
              </a:rPr>
              <a:t>基準等（要旨）</a:t>
            </a:r>
            <a:r>
              <a:rPr lang="en-US" altLang="ja-JP"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a:t>
            </a:r>
            <a:r>
              <a:rPr lang="ja-JP" altLang="en-US" dirty="0">
                <a:latin typeface="UD デジタル 教科書体 N" panose="02020400000000000000" pitchFamily="17" charset="-128"/>
                <a:ea typeface="UD デジタル 教科書体 N" panose="02020400000000000000" pitchFamily="17" charset="-128"/>
              </a:rPr>
              <a:t>サービスの提供開始に際し、</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あらかじめ</a:t>
            </a:r>
            <a:r>
              <a:rPr lang="ja-JP" altLang="en-US" dirty="0">
                <a:latin typeface="UD デジタル 教科書体 N" panose="02020400000000000000" pitchFamily="17" charset="-128"/>
                <a:ea typeface="UD デジタル 教科書体 N" panose="02020400000000000000" pitchFamily="17" charset="-128"/>
              </a:rPr>
              <a:t>、利用申込者又はその家族に対し、重要事項を記した文書（重要事項説明書など）を</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交付</a:t>
            </a:r>
            <a:r>
              <a:rPr lang="ja-JP" altLang="en-US" dirty="0">
                <a:latin typeface="UD デジタル 教科書体 N" panose="02020400000000000000" pitchFamily="17" charset="-128"/>
                <a:ea typeface="UD デジタル 教科書体 N" panose="02020400000000000000" pitchFamily="17" charset="-128"/>
              </a:rPr>
              <a:t>して</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説明</a:t>
            </a:r>
            <a:r>
              <a:rPr lang="ja-JP" altLang="en-US" dirty="0">
                <a:latin typeface="UD デジタル 教科書体 N" panose="02020400000000000000" pitchFamily="17" charset="-128"/>
                <a:ea typeface="UD デジタル 教科書体 N" panose="02020400000000000000" pitchFamily="17" charset="-128"/>
              </a:rPr>
              <a:t>を行い、利用申込者の</a:t>
            </a:r>
            <a:r>
              <a:rPr lang="ja-JP" altLang="en-US" b="1" u="sng" dirty="0">
                <a:solidFill>
                  <a:srgbClr val="FF0000"/>
                </a:solidFill>
                <a:latin typeface="UD デジタル 教科書体 N" panose="02020400000000000000" pitchFamily="17" charset="-128"/>
                <a:ea typeface="UD デジタル 教科書体 N" panose="02020400000000000000" pitchFamily="17" charset="-128"/>
              </a:rPr>
              <a:t>同意</a:t>
            </a:r>
            <a:r>
              <a:rPr lang="ja-JP" altLang="en-US" dirty="0">
                <a:latin typeface="UD デジタル 教科書体 N" panose="02020400000000000000" pitchFamily="17" charset="-128"/>
                <a:ea typeface="UD デジタル 教科書体 N" panose="02020400000000000000" pitchFamily="17" charset="-128"/>
              </a:rPr>
              <a:t>を得なければならない。</a:t>
            </a:r>
            <a:endParaRPr lang="en-US" altLang="ja-JP" dirty="0">
              <a:latin typeface="UD デジタル 教科書体 N" panose="02020400000000000000" pitchFamily="17" charset="-128"/>
              <a:ea typeface="UD デジタル 教科書体 N" panose="02020400000000000000" pitchFamily="17" charset="-128"/>
            </a:endParaRPr>
          </a:p>
        </p:txBody>
      </p:sp>
      <p:sp>
        <p:nvSpPr>
          <p:cNvPr id="12" name="下矢印 11"/>
          <p:cNvSpPr/>
          <p:nvPr/>
        </p:nvSpPr>
        <p:spPr>
          <a:xfrm>
            <a:off x="4031940" y="3862007"/>
            <a:ext cx="1080120" cy="525697"/>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4"/>
          <p:cNvSpPr txBox="1">
            <a:spLocks/>
          </p:cNvSpPr>
          <p:nvPr/>
        </p:nvSpPr>
        <p:spPr>
          <a:xfrm>
            <a:off x="323528" y="4492215"/>
            <a:ext cx="8496944" cy="2134979"/>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b="1" dirty="0">
                <a:latin typeface="UD デジタル 教科書体 N" panose="02020400000000000000" pitchFamily="17" charset="-128"/>
                <a:ea typeface="UD デジタル 教科書体 N" panose="02020400000000000000" pitchFamily="17" charset="-128"/>
              </a:rPr>
              <a:t>【</a:t>
            </a:r>
            <a:r>
              <a:rPr lang="ja-JP" altLang="en-US" b="1" dirty="0">
                <a:latin typeface="UD デジタル 教科書体 N" panose="02020400000000000000" pitchFamily="17" charset="-128"/>
                <a:ea typeface="UD デジタル 教科書体 N" panose="02020400000000000000" pitchFamily="17" charset="-128"/>
              </a:rPr>
              <a:t>指導事項（ポイント）</a:t>
            </a:r>
            <a:r>
              <a:rPr lang="en-US" altLang="ja-JP"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dirty="0">
                <a:latin typeface="UD デジタル 教科書体 N" panose="02020400000000000000" pitchFamily="17" charset="-128"/>
                <a:ea typeface="UD デジタル 教科書体 N" panose="02020400000000000000" pitchFamily="17" charset="-128"/>
              </a:rPr>
              <a:t>　</a:t>
            </a:r>
            <a:r>
              <a:rPr lang="ja-JP" altLang="ja-JP" dirty="0">
                <a:latin typeface="UD デジタル 教科書体 N" panose="02020400000000000000" pitchFamily="17" charset="-128"/>
                <a:ea typeface="UD デジタル 教科書体 N" panose="02020400000000000000" pitchFamily="17" charset="-128"/>
              </a:rPr>
              <a:t>利用申込者が事業所を選択するために重要な事項を説明するものであ</a:t>
            </a:r>
            <a:r>
              <a:rPr lang="ja-JP" altLang="en-US" dirty="0">
                <a:latin typeface="UD デジタル 教科書体 N" panose="02020400000000000000" pitchFamily="17" charset="-128"/>
                <a:ea typeface="UD デジタル 教科書体 N" panose="02020400000000000000" pitchFamily="17" charset="-128"/>
              </a:rPr>
              <a:t>るため</a:t>
            </a:r>
            <a:r>
              <a:rPr lang="ja-JP" altLang="ja-JP" dirty="0">
                <a:latin typeface="UD デジタル 教科書体 N" panose="02020400000000000000" pitchFamily="17" charset="-128"/>
                <a:ea typeface="UD デジタル 教科書体 N" panose="02020400000000000000" pitchFamily="17" charset="-128"/>
              </a:rPr>
              <a:t>、</a:t>
            </a:r>
            <a:r>
              <a:rPr lang="ja-JP" altLang="ja-JP" b="1" u="sng" dirty="0">
                <a:solidFill>
                  <a:srgbClr val="FF0000"/>
                </a:solidFill>
                <a:latin typeface="UD デジタル 教科書体 N" panose="02020400000000000000" pitchFamily="17" charset="-128"/>
                <a:ea typeface="UD デジタル 教科書体 N" panose="02020400000000000000" pitchFamily="17" charset="-128"/>
              </a:rPr>
              <a:t>契約前</a:t>
            </a:r>
            <a:r>
              <a:rPr lang="ja-JP" altLang="ja-JP" dirty="0">
                <a:latin typeface="UD デジタル 教科書体 N" panose="02020400000000000000" pitchFamily="17" charset="-128"/>
                <a:ea typeface="UD デジタル 教科書体 N" panose="02020400000000000000" pitchFamily="17" charset="-128"/>
              </a:rPr>
              <a:t>に説明を行う</a:t>
            </a:r>
            <a:r>
              <a:rPr lang="ja-JP" altLang="en-US" dirty="0">
                <a:latin typeface="UD デジタル 教科書体 N" panose="02020400000000000000" pitchFamily="17" charset="-128"/>
                <a:ea typeface="UD デジタル 教科書体 N" panose="02020400000000000000" pitchFamily="17" charset="-128"/>
              </a:rPr>
              <a:t>こと。</a:t>
            </a:r>
            <a:endParaRPr lang="en-US" altLang="ja-JP" b="1" u="sng" dirty="0">
              <a:solidFill>
                <a:srgbClr val="FF0000"/>
              </a:solidFill>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47207360"/>
      </p:ext>
    </p:extLst>
  </p:cSld>
  <p:clrMapOvr>
    <a:masterClrMapping/>
  </p:clrMapOvr>
  <mc:AlternateContent xmlns:mc="http://schemas.openxmlformats.org/markup-compatibility/2006" xmlns:p14="http://schemas.microsoft.com/office/powerpoint/2010/main">
    <mc:Choice Requires="p14">
      <p:transition p14:dur="320" advTm="33000"/>
    </mc:Choice>
    <mc:Fallback xmlns="">
      <p:transition advTm="3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323528" y="1088709"/>
            <a:ext cx="8496944" cy="1618317"/>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rmAutofit lnSpcReduction="100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zh-TW" altLang="en-US" sz="2400" b="1" dirty="0">
                <a:latin typeface="UD デジタル 教科書体 N" panose="02020400000000000000" pitchFamily="17" charset="-128"/>
                <a:ea typeface="UD デジタル 教科書体 N" panose="02020400000000000000" pitchFamily="17" charset="-128"/>
              </a:rPr>
              <a:t>基準等（要旨）</a:t>
            </a:r>
            <a:r>
              <a:rPr lang="en-US" altLang="ja-JP" sz="24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　サービスを提供した際には、</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具体的なサービスの内容等を記録する</a:t>
            </a:r>
            <a:r>
              <a:rPr lang="ja-JP" altLang="en-US" sz="2400" dirty="0">
                <a:latin typeface="UD デジタル 教科書体 N" panose="02020400000000000000" pitchFamily="17" charset="-128"/>
                <a:ea typeface="UD デジタル 教科書体 N" panose="02020400000000000000" pitchFamily="17" charset="-128"/>
              </a:rPr>
              <a:t>とともに、利用者からの申出があった場合には、その情報を利用者に対して提供しなければならない。</a:t>
            </a:r>
          </a:p>
        </p:txBody>
      </p:sp>
      <p:sp>
        <p:nvSpPr>
          <p:cNvPr id="12" name="下矢印 11"/>
          <p:cNvSpPr/>
          <p:nvPr/>
        </p:nvSpPr>
        <p:spPr>
          <a:xfrm>
            <a:off x="4031940" y="2707026"/>
            <a:ext cx="1080120" cy="525697"/>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4"/>
          <p:cNvSpPr txBox="1">
            <a:spLocks/>
          </p:cNvSpPr>
          <p:nvPr/>
        </p:nvSpPr>
        <p:spPr>
          <a:xfrm>
            <a:off x="323528" y="3232724"/>
            <a:ext cx="8496944" cy="3508646"/>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指導事項（ポイント）</a:t>
            </a:r>
            <a:r>
              <a:rPr lang="en-US" altLang="ja-JP" sz="24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☆サービスの開始・終了時刻は、個別サービス計画に位置付けられている標準的な時間ではなく、</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実際の時間</a:t>
            </a:r>
            <a:r>
              <a:rPr lang="ja-JP" altLang="en-US" sz="2400" dirty="0">
                <a:latin typeface="UD デジタル 教科書体 N" panose="02020400000000000000" pitchFamily="17" charset="-128"/>
                <a:ea typeface="UD デジタル 教科書体 N" panose="02020400000000000000" pitchFamily="17" charset="-128"/>
              </a:rPr>
              <a:t>を記録すること。</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提供日</a:t>
            </a:r>
            <a:r>
              <a:rPr lang="ja-JP" altLang="en-US" sz="2400" dirty="0">
                <a:solidFill>
                  <a:srgbClr val="FF0000"/>
                </a:solidFill>
                <a:latin typeface="UD デジタル 教科書体 N" panose="02020400000000000000" pitchFamily="17" charset="-128"/>
                <a:ea typeface="UD デジタル 教科書体 N" panose="02020400000000000000" pitchFamily="17" charset="-128"/>
              </a:rPr>
              <a:t>、</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具体的なサービスの内容</a:t>
            </a:r>
            <a:r>
              <a:rPr lang="ja-JP" altLang="en-US" sz="2400" dirty="0">
                <a:solidFill>
                  <a:srgbClr val="FF0000"/>
                </a:solidFill>
                <a:latin typeface="UD デジタル 教科書体 N" panose="02020400000000000000" pitchFamily="17" charset="-128"/>
                <a:ea typeface="UD デジタル 教科書体 N" panose="02020400000000000000" pitchFamily="17" charset="-128"/>
              </a:rPr>
              <a:t>、</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利用者の心身の状況</a:t>
            </a:r>
            <a:r>
              <a:rPr lang="ja-JP" altLang="en-US" sz="2400" dirty="0">
                <a:latin typeface="UD デジタル 教科書体 N" panose="02020400000000000000" pitchFamily="17" charset="-128"/>
                <a:ea typeface="UD デジタル 教科書体 N" panose="02020400000000000000" pitchFamily="17" charset="-128"/>
              </a:rPr>
              <a:t>（体調の変化等）、その他必要な事項を記録すること。 </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☆サービス提供</a:t>
            </a:r>
            <a:r>
              <a:rPr lang="ja-JP" altLang="ja-JP" sz="2400" dirty="0">
                <a:latin typeface="UD デジタル 教科書体 N" panose="02020400000000000000" pitchFamily="17" charset="-128"/>
                <a:ea typeface="UD デジタル 教科書体 N" panose="02020400000000000000" pitchFamily="17" charset="-128"/>
              </a:rPr>
              <a:t>後</a:t>
            </a:r>
            <a:r>
              <a:rPr lang="ja-JP" altLang="en-US" sz="2400" dirty="0">
                <a:latin typeface="UD デジタル 教科書体 N" panose="02020400000000000000" pitchFamily="17" charset="-128"/>
                <a:ea typeface="UD デジタル 教科書体 N" panose="02020400000000000000" pitchFamily="17" charset="-128"/>
              </a:rPr>
              <a:t>に</a:t>
            </a:r>
            <a:r>
              <a:rPr lang="ja-JP" altLang="ja-JP" sz="2400" dirty="0">
                <a:latin typeface="UD デジタル 教科書体 N" panose="02020400000000000000" pitchFamily="17" charset="-128"/>
                <a:ea typeface="UD デジタル 教科書体 N" panose="02020400000000000000" pitchFamily="17" charset="-128"/>
              </a:rPr>
              <a:t>まとめて</a:t>
            </a:r>
            <a:r>
              <a:rPr lang="ja-JP" altLang="en-US" sz="2400" dirty="0">
                <a:latin typeface="UD デジタル 教科書体 N" panose="02020400000000000000" pitchFamily="17" charset="-128"/>
                <a:ea typeface="UD デジタル 教科書体 N" panose="02020400000000000000" pitchFamily="17" charset="-128"/>
              </a:rPr>
              <a:t>記録するのではなく、</a:t>
            </a:r>
            <a:r>
              <a:rPr lang="ja-JP" altLang="ja-JP" sz="2400" dirty="0">
                <a:latin typeface="UD デジタル 教科書体 N" panose="02020400000000000000" pitchFamily="17" charset="-128"/>
                <a:ea typeface="UD デジタル 教科書体 N" panose="02020400000000000000" pitchFamily="17" charset="-128"/>
              </a:rPr>
              <a:t>必ず</a:t>
            </a:r>
            <a:r>
              <a:rPr lang="ja-JP" altLang="ja-JP" sz="2400" b="1" u="sng" dirty="0">
                <a:solidFill>
                  <a:srgbClr val="FF0000"/>
                </a:solidFill>
                <a:latin typeface="UD デジタル 教科書体 N" panose="02020400000000000000" pitchFamily="17" charset="-128"/>
                <a:ea typeface="UD デジタル 教科書体 N" panose="02020400000000000000" pitchFamily="17" charset="-128"/>
              </a:rPr>
              <a:t>サービス提供を行った際に記録する</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こと</a:t>
            </a:r>
            <a:r>
              <a:rPr lang="ja-JP" altLang="ja-JP" sz="2400" b="1" u="sng" dirty="0">
                <a:solidFill>
                  <a:srgbClr val="FF0000"/>
                </a:solidFill>
                <a:latin typeface="UD デジタル 教科書体 N" panose="02020400000000000000" pitchFamily="17" charset="-128"/>
                <a:ea typeface="UD デジタル 教科書体 N" panose="02020400000000000000" pitchFamily="17" charset="-128"/>
              </a:rPr>
              <a:t>。</a:t>
            </a:r>
            <a:endParaRPr lang="en-US" altLang="ja-JP" sz="2400" b="1" u="sng"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8" name="Rectangle 1"/>
          <p:cNvSpPr txBox="1">
            <a:spLocks/>
          </p:cNvSpPr>
          <p:nvPr/>
        </p:nvSpPr>
        <p:spPr>
          <a:xfrm>
            <a:off x="685800" y="71414"/>
            <a:ext cx="8134672" cy="9535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3600" b="1" dirty="0">
                <a:latin typeface="UD デジタル 教科書体 N" panose="02020400000000000000" pitchFamily="17" charset="-128"/>
                <a:ea typeface="UD デジタル 教科書体 N" panose="02020400000000000000" pitchFamily="17" charset="-128"/>
              </a:rPr>
              <a:t>8</a:t>
            </a:r>
            <a:r>
              <a:rPr lang="ja-JP" altLang="en-US" sz="3600" b="1" dirty="0">
                <a:latin typeface="UD デジタル 教科書体 N" panose="02020400000000000000" pitchFamily="17" charset="-128"/>
                <a:ea typeface="UD デジタル 教科書体 N" panose="02020400000000000000" pitchFamily="17" charset="-128"/>
              </a:rPr>
              <a:t>　主な指導事項③</a:t>
            </a:r>
            <a:endParaRPr lang="en-US" sz="24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43596469"/>
      </p:ext>
    </p:extLst>
  </p:cSld>
  <p:clrMapOvr>
    <a:masterClrMapping/>
  </p:clrMapOvr>
  <mc:AlternateContent xmlns:mc="http://schemas.openxmlformats.org/markup-compatibility/2006" xmlns:p14="http://schemas.microsoft.com/office/powerpoint/2010/main">
    <mc:Choice Requires="p14">
      <p:transition spd="slow" p14:dur="1080" advTm="67000"/>
    </mc:Choice>
    <mc:Fallback xmlns="">
      <p:transition spd="slow" advTm="67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19</a:t>
            </a:fld>
            <a:endParaRPr kumimoji="1" lang="ja-JP" altLang="en-US" dirty="0"/>
          </a:p>
        </p:txBody>
      </p:sp>
      <p:sp>
        <p:nvSpPr>
          <p:cNvPr id="6" name="コンテンツ プレースホルダー 4"/>
          <p:cNvSpPr txBox="1">
            <a:spLocks/>
          </p:cNvSpPr>
          <p:nvPr/>
        </p:nvSpPr>
        <p:spPr>
          <a:xfrm>
            <a:off x="323528" y="1052736"/>
            <a:ext cx="8496944" cy="2486400"/>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zh-TW" altLang="en-US" sz="2400" b="1" dirty="0">
                <a:latin typeface="UD デジタル 教科書体 N" panose="02020400000000000000" pitchFamily="17" charset="-128"/>
                <a:ea typeface="UD デジタル 教科書体 N" panose="02020400000000000000" pitchFamily="17" charset="-128"/>
              </a:rPr>
              <a:t>基準等（要旨）</a:t>
            </a:r>
            <a:r>
              <a:rPr lang="en-US" altLang="ja-JP" sz="2400" b="1" dirty="0">
                <a:latin typeface="UD デジタル 教科書体 N" panose="02020400000000000000" pitchFamily="17" charset="-128"/>
                <a:ea typeface="UD デジタル 教科書体 N" panose="02020400000000000000" pitchFamily="17" charset="-128"/>
              </a:rPr>
              <a:t>】</a:t>
            </a:r>
            <a:endParaRPr lang="en-US" altLang="ja-JP" sz="2400" b="1"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　サービスの提供に当たっては、居宅介護支援事業者が開催するサービス担当者会議等を通じて、</a:t>
            </a:r>
            <a:r>
              <a:rPr lang="ja-JP" altLang="en-US" sz="2400" b="1" u="sng" dirty="0">
                <a:solidFill>
                  <a:srgbClr val="FF0000"/>
                </a:solidFill>
                <a:latin typeface="UD デジタル 教科書体 N" panose="02020400000000000000" pitchFamily="17" charset="-128"/>
                <a:ea typeface="UD デジタル 教科書体 N" panose="02020400000000000000" pitchFamily="17" charset="-128"/>
              </a:rPr>
              <a:t>利用者の心身の状況等の把握に努めなければならない。</a:t>
            </a:r>
          </a:p>
        </p:txBody>
      </p:sp>
      <p:sp>
        <p:nvSpPr>
          <p:cNvPr id="12" name="下矢印 11"/>
          <p:cNvSpPr/>
          <p:nvPr/>
        </p:nvSpPr>
        <p:spPr>
          <a:xfrm>
            <a:off x="3923928" y="3573016"/>
            <a:ext cx="1080120" cy="47152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4"/>
          <p:cNvSpPr txBox="1">
            <a:spLocks/>
          </p:cNvSpPr>
          <p:nvPr/>
        </p:nvSpPr>
        <p:spPr>
          <a:xfrm>
            <a:off x="323528" y="4044545"/>
            <a:ext cx="8496944" cy="2696826"/>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指導事項（ポイント）</a:t>
            </a:r>
            <a:r>
              <a:rPr lang="en-US" altLang="ja-JP" sz="24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　</a:t>
            </a:r>
            <a:r>
              <a:rPr lang="ja-JP" altLang="en-US" sz="2400" dirty="0">
                <a:latin typeface="UD デジタル 教科書体 N" panose="02020400000000000000" pitchFamily="17" charset="-128"/>
                <a:ea typeface="UD デジタル 教科書体 N" panose="02020400000000000000" pitchFamily="17" charset="-128"/>
              </a:rPr>
              <a:t>サービス担当者会議の記録について、居宅介護支援事業者から提供がなかった場合にあっては、</a:t>
            </a:r>
            <a:r>
              <a:rPr lang="ja-JP" altLang="en-US" sz="2400" b="1" dirty="0">
                <a:solidFill>
                  <a:srgbClr val="FF0000"/>
                </a:solidFill>
                <a:latin typeface="UD デジタル 教科書体 N" panose="02020400000000000000" pitchFamily="17" charset="-128"/>
                <a:ea typeface="UD デジタル 教科書体 N" panose="02020400000000000000" pitchFamily="17" charset="-128"/>
              </a:rPr>
              <a:t>自ら記録を作成し、保管しておくこと。</a:t>
            </a:r>
            <a:endParaRPr lang="en-US" altLang="ja-JP" sz="2400" b="1"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8" name="Rectangle 1"/>
          <p:cNvSpPr txBox="1">
            <a:spLocks/>
          </p:cNvSpPr>
          <p:nvPr/>
        </p:nvSpPr>
        <p:spPr>
          <a:xfrm>
            <a:off x="396652" y="171969"/>
            <a:ext cx="8134672" cy="6455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4000" b="1" dirty="0">
                <a:latin typeface="UD デジタル 教科書体 N" panose="02020400000000000000" pitchFamily="17" charset="-128"/>
                <a:ea typeface="UD デジタル 教科書体 N" panose="02020400000000000000" pitchFamily="17" charset="-128"/>
              </a:rPr>
              <a:t>8</a:t>
            </a:r>
            <a:r>
              <a:rPr lang="ja-JP" altLang="en-US" sz="4000" b="1" dirty="0">
                <a:latin typeface="UD デジタル 教科書体 N" panose="02020400000000000000" pitchFamily="17" charset="-128"/>
                <a:ea typeface="UD デジタル 教科書体 N" panose="02020400000000000000" pitchFamily="17" charset="-128"/>
              </a:rPr>
              <a:t>　主な指導事項④</a:t>
            </a:r>
            <a:endParaRPr lang="en-US" sz="28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1515181979"/>
      </p:ext>
    </p:extLst>
  </p:cSld>
  <p:clrMapOvr>
    <a:masterClrMapping/>
  </p:clrMapOvr>
  <mc:AlternateContent xmlns:mc="http://schemas.openxmlformats.org/markup-compatibility/2006" xmlns:p14="http://schemas.microsoft.com/office/powerpoint/2010/main">
    <mc:Choice Requires="p14">
      <p:transition p14:dur="300" advTm="30000"/>
    </mc:Choice>
    <mc:Fallback xmlns="">
      <p:transition advTm="3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53000">
              <a:schemeClr val="bg1"/>
            </a:gs>
            <a:gs pos="100000">
              <a:srgbClr val="CCECFF"/>
            </a:gs>
          </a:gsLst>
          <a:lin ang="5400000" scaled="1"/>
        </a:grad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a:xfrm>
            <a:off x="571500" y="136524"/>
            <a:ext cx="8001000" cy="752798"/>
          </a:xfrm>
        </p:spPr>
        <p:txBody>
          <a:bodyPr>
            <a:normAutofit/>
          </a:bodyPr>
          <a:lstStyle/>
          <a:p>
            <a:r>
              <a:rPr lang="ja-JP" altLang="en-US" b="1" dirty="0">
                <a:latin typeface="UD デジタル 教科書体 N" panose="02020400000000000000" pitchFamily="17" charset="-128"/>
                <a:ea typeface="UD デジタル 教科書体 N" panose="02020400000000000000" pitchFamily="17" charset="-128"/>
              </a:rPr>
              <a:t>もくじ</a:t>
            </a:r>
            <a:endParaRPr kumimoji="1" lang="ja-JP" b="1" dirty="0">
              <a:latin typeface="UD デジタル 教科書体 N" panose="02020400000000000000" pitchFamily="17" charset="-128"/>
              <a:ea typeface="UD デジタル 教科書体 N" panose="02020400000000000000" pitchFamily="17" charset="-128"/>
            </a:endParaRPr>
          </a:p>
        </p:txBody>
      </p:sp>
      <p:sp>
        <p:nvSpPr>
          <p:cNvPr id="3" name="Rectangle 2"/>
          <p:cNvSpPr>
            <a:spLocks noGrp="1"/>
          </p:cNvSpPr>
          <p:nvPr>
            <p:ph idx="1"/>
          </p:nvPr>
        </p:nvSpPr>
        <p:spPr>
          <a:xfrm>
            <a:off x="467544" y="764703"/>
            <a:ext cx="8352928" cy="5591647"/>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１　 </a:t>
            </a:r>
            <a:r>
              <a:rPr lang="ja-JP" altLang="ja-JP" sz="2400" dirty="0">
                <a:solidFill>
                  <a:schemeClr val="tx1"/>
                </a:solidFill>
                <a:latin typeface="UD デジタル 教科書体 N" panose="02020400000000000000" pitchFamily="17" charset="-128"/>
                <a:ea typeface="UD デジタル 教科書体 N" panose="02020400000000000000" pitchFamily="17" charset="-128"/>
              </a:rPr>
              <a:t>介護保険</a:t>
            </a:r>
            <a:r>
              <a:rPr lang="ja-JP" altLang="en-US" sz="2400" dirty="0">
                <a:solidFill>
                  <a:schemeClr val="tx1"/>
                </a:solidFill>
                <a:latin typeface="UD デジタル 教科書体 N" panose="02020400000000000000" pitchFamily="17" charset="-128"/>
                <a:ea typeface="UD デジタル 教科書体 N" panose="02020400000000000000" pitchFamily="17" charset="-128"/>
              </a:rPr>
              <a:t>法</a:t>
            </a:r>
            <a:r>
              <a:rPr lang="ja-JP" altLang="ja-JP" sz="2400" dirty="0">
                <a:solidFill>
                  <a:schemeClr val="tx1"/>
                </a:solidFill>
                <a:latin typeface="UD デジタル 教科書体 N" panose="02020400000000000000" pitchFamily="17" charset="-128"/>
                <a:ea typeface="UD デジタル 教科書体 N" panose="02020400000000000000" pitchFamily="17" charset="-128"/>
              </a:rPr>
              <a:t>の</a:t>
            </a:r>
            <a:r>
              <a:rPr lang="ja-JP" altLang="en-US" sz="2400" dirty="0">
                <a:solidFill>
                  <a:schemeClr val="tx1"/>
                </a:solidFill>
                <a:latin typeface="UD デジタル 教科書体 N" panose="02020400000000000000" pitchFamily="17" charset="-128"/>
                <a:ea typeface="UD デジタル 教科書体 N" panose="02020400000000000000" pitchFamily="17" charset="-128"/>
              </a:rPr>
              <a:t>目的等</a:t>
            </a:r>
            <a:endParaRPr lang="en-US" altLang="ja-JP" sz="2400" dirty="0">
              <a:solidFill>
                <a:schemeClr val="tx1"/>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２　 </a:t>
            </a:r>
            <a:r>
              <a:rPr lang="ja-JP" altLang="en-US" sz="2400" dirty="0">
                <a:solidFill>
                  <a:schemeClr val="tx1"/>
                </a:solidFill>
                <a:latin typeface="UD デジタル 教科書体 N" panose="02020400000000000000" pitchFamily="17" charset="-128"/>
                <a:ea typeface="UD デジタル 教科書体 N" panose="02020400000000000000" pitchFamily="17" charset="-128"/>
              </a:rPr>
              <a:t>変更・加算の届出</a:t>
            </a:r>
            <a:r>
              <a:rPr lang="ja-JP" altLang="en-US" sz="2400" dirty="0">
                <a:latin typeface="UD デジタル 教科書体 N" panose="02020400000000000000" pitchFamily="17" charset="-128"/>
                <a:ea typeface="UD デジタル 教科書体 N" panose="02020400000000000000" pitchFamily="17" charset="-128"/>
              </a:rPr>
              <a:t>　　</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３　 業務・専従の考え方について</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４　 業務管理体制の整備及び検査について</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５　 介護サービス情報の公表制度</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６　 高齢者虐待防止に関する措置</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７　 業務継続計画未策定減算</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８ 　主な指導事項</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９ 　令和８年度介護報酬改定における改定事項</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2400" dirty="0">
                <a:latin typeface="UD デジタル 教科書体 N" panose="02020400000000000000" pitchFamily="17" charset="-128"/>
                <a:ea typeface="UD デジタル 教科書体 N" panose="02020400000000000000" pitchFamily="17" charset="-128"/>
              </a:rPr>
              <a:t>10</a:t>
            </a:r>
            <a:r>
              <a:rPr lang="ja-JP" altLang="en-US" sz="2400" dirty="0">
                <a:latin typeface="UD デジタル 教科書体 N" panose="02020400000000000000" pitchFamily="17" charset="-128"/>
                <a:ea typeface="UD デジタル 教科書体 N" panose="02020400000000000000" pitchFamily="17" charset="-128"/>
              </a:rPr>
              <a:t> 　令和９年度より義務化される事項の一覧</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2400" dirty="0">
                <a:latin typeface="UD デジタル 教科書体 N" panose="02020400000000000000" pitchFamily="17" charset="-128"/>
                <a:ea typeface="UD デジタル 教科書体 N" panose="02020400000000000000" pitchFamily="17" charset="-128"/>
              </a:rPr>
              <a:t>11</a:t>
            </a:r>
            <a:r>
              <a:rPr lang="ja-JP" altLang="en-US" sz="2400" dirty="0">
                <a:latin typeface="UD デジタル 教科書体 N" panose="02020400000000000000" pitchFamily="17" charset="-128"/>
                <a:ea typeface="UD デジタル 教科書体 N" panose="02020400000000000000" pitchFamily="17" charset="-128"/>
              </a:rPr>
              <a:t>　 お問い合わせについて</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2400" dirty="0">
                <a:latin typeface="UD デジタル 教科書体 N" panose="02020400000000000000" pitchFamily="17" charset="-128"/>
                <a:ea typeface="UD デジタル 教科書体 N" panose="02020400000000000000" pitchFamily="17" charset="-128"/>
              </a:rPr>
              <a:t>12   </a:t>
            </a:r>
            <a:r>
              <a:rPr lang="ja-JP" altLang="en-US" sz="2400" dirty="0">
                <a:latin typeface="UD デジタル 教科書体 N" panose="02020400000000000000" pitchFamily="17" charset="-128"/>
                <a:ea typeface="UD デジタル 教科書体 N" panose="02020400000000000000" pitchFamily="17" charset="-128"/>
              </a:rPr>
              <a:t>その他</a:t>
            </a:r>
            <a:endParaRPr lang="en-US" altLang="ja-JP" sz="2400"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2</a:t>
            </a:fld>
            <a:endParaRPr kumimoji="1" lang="ja-JP" altLang="en-US" dirty="0"/>
          </a:p>
        </p:txBody>
      </p:sp>
    </p:spTree>
    <p:extLst>
      <p:ext uri="{BB962C8B-B14F-4D97-AF65-F5344CB8AC3E}">
        <p14:creationId xmlns:p14="http://schemas.microsoft.com/office/powerpoint/2010/main" val="3267478838"/>
      </p:ext>
    </p:extLst>
  </p:cSld>
  <p:clrMapOvr>
    <a:masterClrMapping/>
  </p:clrMapOvr>
  <p:transition advTm="62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323528" y="1088710"/>
            <a:ext cx="8496944" cy="1819089"/>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rmAutofit fontScale="25000" lnSpcReduction="200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en-US" altLang="ja-JP" sz="4500" b="1" dirty="0">
              <a:latin typeface="BIZ UDPゴシック" panose="020B0400000000000000" pitchFamily="50" charset="-128"/>
              <a:ea typeface="BIZ UDPゴシック" panose="020B0400000000000000" pitchFamily="50" charset="-128"/>
            </a:endParaRPr>
          </a:p>
          <a:p>
            <a:pPr marL="0" indent="0">
              <a:buNone/>
            </a:pPr>
            <a:r>
              <a:rPr lang="en-US" altLang="ja-JP" sz="8000" b="1" dirty="0">
                <a:latin typeface="UD デジタル 教科書体 N" panose="02020400000000000000" pitchFamily="17" charset="-128"/>
                <a:ea typeface="UD デジタル 教科書体 N" panose="02020400000000000000" pitchFamily="17" charset="-128"/>
              </a:rPr>
              <a:t>【</a:t>
            </a:r>
            <a:r>
              <a:rPr lang="zh-TW" altLang="en-US" sz="8000" b="1" dirty="0">
                <a:latin typeface="UD デジタル 教科書体 N" panose="02020400000000000000" pitchFamily="17" charset="-128"/>
                <a:ea typeface="UD デジタル 教科書体 N" panose="02020400000000000000" pitchFamily="17" charset="-128"/>
              </a:rPr>
              <a:t>基準等（要旨）</a:t>
            </a:r>
            <a:r>
              <a:rPr lang="en-US" altLang="ja-JP" sz="80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8000" dirty="0">
                <a:latin typeface="UD デジタル 教科書体 N" panose="02020400000000000000" pitchFamily="17" charset="-128"/>
                <a:ea typeface="UD デジタル 教科書体 N" panose="02020400000000000000" pitchFamily="17" charset="-128"/>
              </a:rPr>
              <a:t>☆緊急時の対応、事故発生時等の対応、苦情に対する処理方法、高齢者虐待防止、身体拘束、感染予防対策、非常災害対策（火災、水害、土砂　災害、地震等）等の</a:t>
            </a:r>
            <a:r>
              <a:rPr lang="ja-JP" altLang="en-US" sz="8000" b="1" dirty="0">
                <a:solidFill>
                  <a:srgbClr val="FF0000"/>
                </a:solidFill>
                <a:latin typeface="UD デジタル 教科書体 N" panose="02020400000000000000" pitchFamily="17" charset="-128"/>
                <a:ea typeface="UD デジタル 教科書体 N" panose="02020400000000000000" pitchFamily="17" charset="-128"/>
              </a:rPr>
              <a:t>マニュアルを整備し、事業所に設置するとともに</a:t>
            </a:r>
            <a:r>
              <a:rPr lang="ja-JP" altLang="en-US" sz="8000" b="1" u="sng" dirty="0">
                <a:solidFill>
                  <a:srgbClr val="FF0000"/>
                </a:solidFill>
                <a:latin typeface="UD デジタル 教科書体 N" panose="02020400000000000000" pitchFamily="17" charset="-128"/>
                <a:ea typeface="UD デジタル 教科書体 N" panose="02020400000000000000" pitchFamily="17" charset="-128"/>
              </a:rPr>
              <a:t>従業者に周知すること</a:t>
            </a:r>
            <a:r>
              <a:rPr lang="ja-JP" altLang="en-US" sz="8000" b="1" dirty="0">
                <a:solidFill>
                  <a:srgbClr val="FF0000"/>
                </a:solidFill>
                <a:latin typeface="UD デジタル 教科書体 N" panose="02020400000000000000" pitchFamily="17" charset="-128"/>
                <a:ea typeface="UD デジタル 教科書体 N" panose="02020400000000000000" pitchFamily="17" charset="-128"/>
              </a:rPr>
              <a:t>。</a:t>
            </a:r>
            <a:endParaRPr lang="en-US" altLang="ja-JP" sz="8000" dirty="0">
              <a:solidFill>
                <a:schemeClr val="tx1">
                  <a:lumMod val="85000"/>
                  <a:lumOff val="15000"/>
                </a:schemeClr>
              </a:solidFill>
              <a:latin typeface="UD デジタル 教科書体 N" panose="02020400000000000000" pitchFamily="17" charset="-128"/>
              <a:ea typeface="UD デジタル 教科書体 N" panose="02020400000000000000" pitchFamily="17" charset="-128"/>
            </a:endParaRPr>
          </a:p>
          <a:p>
            <a:pPr marL="0" indent="0">
              <a:buNone/>
            </a:pPr>
            <a:endParaRPr lang="ja-JP" altLang="en-US" sz="2400" dirty="0"/>
          </a:p>
        </p:txBody>
      </p:sp>
      <p:sp>
        <p:nvSpPr>
          <p:cNvPr id="12" name="下矢印 11"/>
          <p:cNvSpPr/>
          <p:nvPr/>
        </p:nvSpPr>
        <p:spPr>
          <a:xfrm>
            <a:off x="4082731" y="3060199"/>
            <a:ext cx="1080120" cy="435523"/>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4"/>
          <p:cNvSpPr txBox="1">
            <a:spLocks/>
          </p:cNvSpPr>
          <p:nvPr/>
        </p:nvSpPr>
        <p:spPr>
          <a:xfrm>
            <a:off x="124502" y="3484120"/>
            <a:ext cx="8695970" cy="3229940"/>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en-US" altLang="ja-JP" sz="2400" dirty="0">
              <a:solidFill>
                <a:schemeClr val="tx1">
                  <a:lumMod val="85000"/>
                  <a:lumOff val="15000"/>
                </a:schemeClr>
              </a:solidFill>
              <a:latin typeface="游ゴシック" panose="020B0400000000000000" pitchFamily="50" charset="-128"/>
            </a:endParaRPr>
          </a:p>
          <a:p>
            <a:pPr marL="0" indent="0">
              <a:buNone/>
            </a:pPr>
            <a:endParaRPr lang="en-US" altLang="ja-JP" sz="2400" dirty="0">
              <a:solidFill>
                <a:schemeClr val="tx1">
                  <a:lumMod val="85000"/>
                  <a:lumOff val="15000"/>
                </a:schemeClr>
              </a:solidFill>
              <a:latin typeface="游ゴシック" panose="020B0400000000000000" pitchFamily="50" charset="-128"/>
            </a:endParaRPr>
          </a:p>
          <a:p>
            <a:pPr marL="0" indent="0">
              <a:buNone/>
            </a:pPr>
            <a:endParaRPr lang="en-US" altLang="ja-JP" sz="2000" dirty="0">
              <a:latin typeface="+mj-ea"/>
              <a:ea typeface="+mj-ea"/>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☆介護現場におけるハラスメント対策（厚生労働省）</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☆介護現場における感染対策の手引き、業務継続ガイドライン　　　</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　　（厚生労働省）</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☆要配慮者施設における避難確保計画の作成・避難訓練の実施</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　　について（吹田市危機管理室）</a:t>
            </a:r>
            <a:endParaRPr lang="en-US" altLang="ja-JP" sz="2000" dirty="0">
              <a:latin typeface="UD デジタル 教科書体 N" panose="02020400000000000000" pitchFamily="17" charset="-128"/>
              <a:ea typeface="UD デジタル 教科書体 N" panose="02020400000000000000" pitchFamily="17" charset="-128"/>
            </a:endParaRPr>
          </a:p>
          <a:p>
            <a:endParaRPr lang="en-US" altLang="ja-JP" sz="2400" dirty="0">
              <a:solidFill>
                <a:schemeClr val="tx1">
                  <a:lumMod val="85000"/>
                  <a:lumOff val="15000"/>
                </a:schemeClr>
              </a:solidFill>
              <a:latin typeface="游ゴシック" panose="020B0400000000000000" pitchFamily="50" charset="-128"/>
            </a:endParaRPr>
          </a:p>
          <a:p>
            <a:pPr marL="0" indent="0">
              <a:buNone/>
            </a:pPr>
            <a:endParaRPr lang="en-US" altLang="ja-JP" sz="2400" dirty="0">
              <a:solidFill>
                <a:schemeClr val="tx1">
                  <a:lumMod val="85000"/>
                  <a:lumOff val="15000"/>
                </a:schemeClr>
              </a:solidFill>
              <a:latin typeface="游ゴシック" panose="020B0400000000000000" pitchFamily="50" charset="-128"/>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2650" y="3780279"/>
            <a:ext cx="594000" cy="594000"/>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4307" y="4338498"/>
            <a:ext cx="648000" cy="648000"/>
          </a:xfrm>
          <a:prstGeom prst="rect">
            <a:avLst/>
          </a:prstGeom>
        </p:spPr>
      </p:pic>
      <p:pic>
        <p:nvPicPr>
          <p:cNvPr id="5" name="図 4"/>
          <p:cNvPicPr>
            <a:picLocks noChangeAspect="1"/>
          </p:cNvPicPr>
          <p:nvPr/>
        </p:nvPicPr>
        <p:blipFill>
          <a:blip r:embed="rId5"/>
          <a:stretch>
            <a:fillRect/>
          </a:stretch>
        </p:blipFill>
        <p:spPr>
          <a:xfrm>
            <a:off x="8114307" y="5425236"/>
            <a:ext cx="596052" cy="596052"/>
          </a:xfrm>
          <a:prstGeom prst="rect">
            <a:avLst/>
          </a:prstGeom>
        </p:spPr>
      </p:pic>
      <p:sp>
        <p:nvSpPr>
          <p:cNvPr id="11" name="角丸四角形 10"/>
          <p:cNvSpPr/>
          <p:nvPr/>
        </p:nvSpPr>
        <p:spPr>
          <a:xfrm>
            <a:off x="323528" y="3540453"/>
            <a:ext cx="1296144" cy="39182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sz="1350" b="1" dirty="0">
                <a:solidFill>
                  <a:schemeClr val="bg1"/>
                </a:solidFill>
                <a:latin typeface="BIZ UDPゴシック" panose="020B0400000000000000" pitchFamily="50" charset="-128"/>
                <a:ea typeface="BIZ UDPゴシック" panose="020B0400000000000000" pitchFamily="50" charset="-128"/>
              </a:rPr>
              <a:t>参　　考</a:t>
            </a:r>
            <a:endParaRPr kumimoji="1" lang="en-US" altLang="ja-JP" sz="1350" b="1" dirty="0">
              <a:solidFill>
                <a:schemeClr val="bg1"/>
              </a:solidFill>
              <a:latin typeface="BIZ UDPゴシック" panose="020B0400000000000000" pitchFamily="50" charset="-128"/>
              <a:ea typeface="BIZ UDPゴシック" panose="020B0400000000000000" pitchFamily="50" charset="-128"/>
            </a:endParaRPr>
          </a:p>
        </p:txBody>
      </p:sp>
      <p:sp>
        <p:nvSpPr>
          <p:cNvPr id="13" name="Rectangle 1"/>
          <p:cNvSpPr txBox="1">
            <a:spLocks/>
          </p:cNvSpPr>
          <p:nvPr/>
        </p:nvSpPr>
        <p:spPr>
          <a:xfrm>
            <a:off x="405151" y="443183"/>
            <a:ext cx="8134672" cy="6455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4000" b="1" dirty="0">
                <a:latin typeface="UD デジタル 教科書体 N" panose="02020400000000000000" pitchFamily="17" charset="-128"/>
                <a:ea typeface="UD デジタル 教科書体 N" panose="02020400000000000000" pitchFamily="17" charset="-128"/>
              </a:rPr>
              <a:t>8</a:t>
            </a:r>
            <a:r>
              <a:rPr lang="ja-JP" altLang="en-US" sz="4000" b="1" dirty="0">
                <a:latin typeface="UD デジタル 教科書体 N" panose="02020400000000000000" pitchFamily="17" charset="-128"/>
                <a:ea typeface="UD デジタル 教科書体 N" panose="02020400000000000000" pitchFamily="17" charset="-128"/>
              </a:rPr>
              <a:t>　主な指導事項⑤</a:t>
            </a:r>
            <a:endParaRPr lang="en-US" sz="28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606266088"/>
      </p:ext>
    </p:extLst>
  </p:cSld>
  <p:clrMapOvr>
    <a:masterClrMapping/>
  </p:clrMapOvr>
  <mc:AlternateContent xmlns:mc="http://schemas.openxmlformats.org/markup-compatibility/2006" xmlns:p14="http://schemas.microsoft.com/office/powerpoint/2010/main">
    <mc:Choice Requires="p14">
      <p:transition spd="slow" p14:dur="1050" advTm="65000"/>
    </mc:Choice>
    <mc:Fallback xmlns="">
      <p:transition spd="slow" advTm="6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4"/>
          <p:cNvSpPr txBox="1">
            <a:spLocks/>
          </p:cNvSpPr>
          <p:nvPr/>
        </p:nvSpPr>
        <p:spPr>
          <a:xfrm>
            <a:off x="206951" y="863022"/>
            <a:ext cx="8496944" cy="3452332"/>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000" b="1" dirty="0">
                <a:latin typeface="UD デジタル 教科書体 N" panose="02020400000000000000" pitchFamily="17" charset="-128"/>
                <a:ea typeface="UD デジタル 教科書体 N" panose="02020400000000000000" pitchFamily="17" charset="-128"/>
              </a:rPr>
              <a:t>【</a:t>
            </a:r>
            <a:r>
              <a:rPr lang="zh-TW" altLang="en-US" sz="2000" b="1" dirty="0">
                <a:latin typeface="UD デジタル 教科書体 N" panose="02020400000000000000" pitchFamily="17" charset="-128"/>
                <a:ea typeface="UD デジタル 教科書体 N" panose="02020400000000000000" pitchFamily="17" charset="-128"/>
              </a:rPr>
              <a:t>基準等（要旨）</a:t>
            </a:r>
            <a:r>
              <a:rPr lang="en-US" altLang="ja-JP" sz="20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個別サービス計画には、</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☆目標・</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具体的なサービス内容</a:t>
            </a:r>
            <a:r>
              <a:rPr lang="ja-JP" altLang="en-US" sz="2000" dirty="0">
                <a:latin typeface="UD デジタル 教科書体 N" panose="02020400000000000000" pitchFamily="17" charset="-128"/>
                <a:ea typeface="UD デジタル 教科書体 N" panose="02020400000000000000" pitchFamily="17" charset="-128"/>
              </a:rPr>
              <a:t>等を記載しなければならない。 </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居宅サービス計画に適合</a:t>
            </a:r>
            <a:r>
              <a:rPr lang="ja-JP" altLang="en-US" sz="2000" dirty="0">
                <a:latin typeface="UD デジタル 教科書体 N" panose="02020400000000000000" pitchFamily="17" charset="-128"/>
                <a:ea typeface="UD デジタル 教科書体 N" panose="02020400000000000000" pitchFamily="17" charset="-128"/>
              </a:rPr>
              <a:t>するよう作成しなければならない。 </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☆利用者又はその家族に対して</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説明</a:t>
            </a:r>
            <a:r>
              <a:rPr lang="ja-JP" altLang="en-US" sz="2000" dirty="0">
                <a:latin typeface="UD デジタル 教科書体 N" panose="02020400000000000000" pitchFamily="17" charset="-128"/>
                <a:ea typeface="UD デジタル 教科書体 N" panose="02020400000000000000" pitchFamily="17" charset="-128"/>
              </a:rPr>
              <a:t>し、利用者の</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同意</a:t>
            </a:r>
            <a:r>
              <a:rPr lang="ja-JP" altLang="en-US" sz="2000" dirty="0">
                <a:latin typeface="UD デジタル 教科書体 N" panose="02020400000000000000" pitchFamily="17" charset="-128"/>
                <a:ea typeface="UD デジタル 教科書体 N" panose="02020400000000000000" pitchFamily="17" charset="-128"/>
              </a:rPr>
              <a:t>を得て、利用者に</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交付</a:t>
            </a:r>
            <a:r>
              <a:rPr lang="ja-JP" altLang="en-US" sz="2000" dirty="0">
                <a:latin typeface="UD デジタル 教科書体 N" panose="02020400000000000000" pitchFamily="17" charset="-128"/>
                <a:ea typeface="UD デジタル 教科書体 N" panose="02020400000000000000" pitchFamily="17" charset="-128"/>
              </a:rPr>
              <a:t>しなければならない。</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☆利用者の同意を得て、利用者に</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交付してから</a:t>
            </a:r>
            <a:r>
              <a:rPr lang="ja-JP" altLang="en-US" sz="2000" dirty="0">
                <a:latin typeface="UD デジタル 教科書体 N" panose="02020400000000000000" pitchFamily="17" charset="-128"/>
                <a:ea typeface="UD デジタル 教科書体 N" panose="02020400000000000000" pitchFamily="17" charset="-128"/>
              </a:rPr>
              <a:t>サービスを提供する</a:t>
            </a:r>
            <a:r>
              <a:rPr lang="ja-JP" altLang="en-US" sz="2400" dirty="0">
                <a:latin typeface="UD デジタル 教科書体 N" panose="02020400000000000000" pitchFamily="17" charset="-128"/>
                <a:ea typeface="UD デジタル 教科書体 N" panose="02020400000000000000" pitchFamily="17" charset="-128"/>
              </a:rPr>
              <a:t>。</a:t>
            </a:r>
            <a:endParaRPr lang="en-US" altLang="ja-JP" sz="20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☆必要に応じて</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変更</a:t>
            </a:r>
            <a:r>
              <a:rPr lang="ja-JP" altLang="en-US" sz="2000" dirty="0">
                <a:latin typeface="UD デジタル 教科書体 N" panose="02020400000000000000" pitchFamily="17" charset="-128"/>
                <a:ea typeface="UD デジタル 教科書体 N" panose="02020400000000000000" pitchFamily="17" charset="-128"/>
              </a:rPr>
              <a:t>を行うものとする。 </a:t>
            </a:r>
            <a:endParaRPr lang="en-US" altLang="ja-JP" sz="2000" dirty="0">
              <a:latin typeface="UD デジタル 教科書体 N" panose="02020400000000000000" pitchFamily="17" charset="-128"/>
              <a:ea typeface="UD デジタル 教科書体 N" panose="02020400000000000000" pitchFamily="17" charset="-128"/>
            </a:endParaRPr>
          </a:p>
        </p:txBody>
      </p:sp>
      <p:sp>
        <p:nvSpPr>
          <p:cNvPr id="7" name="コンテンツ プレースホルダー 4"/>
          <p:cNvSpPr txBox="1">
            <a:spLocks/>
          </p:cNvSpPr>
          <p:nvPr/>
        </p:nvSpPr>
        <p:spPr>
          <a:xfrm>
            <a:off x="215516" y="4737923"/>
            <a:ext cx="8496944" cy="2026575"/>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000" b="1" dirty="0">
                <a:latin typeface="UD デジタル 教科書体 N" panose="02020400000000000000" pitchFamily="17" charset="-128"/>
                <a:ea typeface="UD デジタル 教科書体 N" panose="02020400000000000000" pitchFamily="17" charset="-128"/>
              </a:rPr>
              <a:t>【</a:t>
            </a:r>
            <a:r>
              <a:rPr lang="ja-JP" altLang="en-US" sz="2000" b="1" dirty="0">
                <a:latin typeface="UD デジタル 教科書体 N" panose="02020400000000000000" pitchFamily="17" charset="-128"/>
                <a:ea typeface="UD デジタル 教科書体 N" panose="02020400000000000000" pitchFamily="17" charset="-128"/>
              </a:rPr>
              <a:t>指導事項（ポイント）</a:t>
            </a:r>
            <a:r>
              <a:rPr lang="en-US" altLang="ja-JP" sz="20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000" dirty="0">
                <a:latin typeface="UD デジタル 教科書体 N" panose="02020400000000000000" pitchFamily="17" charset="-128"/>
                <a:ea typeface="UD デジタル 教科書体 N" panose="02020400000000000000" pitchFamily="17" charset="-128"/>
              </a:rPr>
              <a:t>　サービス内容に変更が生じた場合は、</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居宅介護支援事業者へ情報提供</a:t>
            </a:r>
            <a:r>
              <a:rPr lang="ja-JP" altLang="en-US" sz="2000" dirty="0">
                <a:latin typeface="UD デジタル 教科書体 N" panose="02020400000000000000" pitchFamily="17" charset="-128"/>
                <a:ea typeface="UD デジタル 教科書体 N" panose="02020400000000000000" pitchFamily="17" charset="-128"/>
              </a:rPr>
              <a:t>し、居宅サービス計画の変更の提案を行い、</a:t>
            </a:r>
            <a:r>
              <a:rPr lang="ja-JP" altLang="en-US" sz="2000" b="1" u="sng" dirty="0">
                <a:solidFill>
                  <a:srgbClr val="FF0000"/>
                </a:solidFill>
                <a:latin typeface="UD デジタル 教科書体 N" panose="02020400000000000000" pitchFamily="17" charset="-128"/>
                <a:ea typeface="UD デジタル 教科書体 N" panose="02020400000000000000" pitchFamily="17" charset="-128"/>
              </a:rPr>
              <a:t>変更後の居宅サービス計画に基づき個別サービス計画の変更を行うこと。</a:t>
            </a:r>
            <a:endParaRPr lang="en-US" altLang="ja-JP" sz="2000" b="1" u="sng"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8" name="下矢印 7"/>
          <p:cNvSpPr/>
          <p:nvPr/>
        </p:nvSpPr>
        <p:spPr>
          <a:xfrm>
            <a:off x="4031940" y="4411566"/>
            <a:ext cx="1080120" cy="326357"/>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Rectangle 1"/>
          <p:cNvSpPr txBox="1">
            <a:spLocks/>
          </p:cNvSpPr>
          <p:nvPr/>
        </p:nvSpPr>
        <p:spPr>
          <a:xfrm>
            <a:off x="396652" y="171969"/>
            <a:ext cx="8134672" cy="6455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en-US" altLang="ja-JP" sz="3600" b="1" dirty="0">
                <a:latin typeface="UD デジタル 教科書体 N" panose="02020400000000000000" pitchFamily="17" charset="-128"/>
                <a:ea typeface="UD デジタル 教科書体 N" panose="02020400000000000000" pitchFamily="17" charset="-128"/>
              </a:rPr>
              <a:t>8</a:t>
            </a:r>
            <a:r>
              <a:rPr lang="ja-JP" altLang="en-US" sz="3600" b="1" dirty="0">
                <a:latin typeface="UD デジタル 教科書体 N" panose="02020400000000000000" pitchFamily="17" charset="-128"/>
                <a:ea typeface="UD デジタル 教科書体 N" panose="02020400000000000000" pitchFamily="17" charset="-128"/>
              </a:rPr>
              <a:t>　主な指導事項⑥</a:t>
            </a:r>
            <a:endParaRPr lang="en-US" sz="24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2758837939"/>
      </p:ext>
    </p:extLst>
  </p:cSld>
  <p:clrMapOvr>
    <a:masterClrMapping/>
  </p:clrMapOvr>
  <mc:AlternateContent xmlns:mc="http://schemas.openxmlformats.org/markup-compatibility/2006" xmlns:p14="http://schemas.microsoft.com/office/powerpoint/2010/main">
    <mc:Choice Requires="p14">
      <p:transition p14:dur="390" advTm="38000"/>
    </mc:Choice>
    <mc:Fallback xmlns="">
      <p:transition advTm="3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04664" y="404664"/>
            <a:ext cx="8134672" cy="569222"/>
          </a:xfrm>
        </p:spPr>
        <p:txBody>
          <a:bodyPr>
            <a:noAutofit/>
          </a:bodyPr>
          <a:lstStyle/>
          <a:p>
            <a:pPr algn="ctr"/>
            <a:r>
              <a:rPr lang="ja-JP" altLang="en-US" sz="4000" b="1" dirty="0">
                <a:latin typeface="BIZ UDPゴシック" panose="020B0400000000000000" pitchFamily="50" charset="-128"/>
                <a:ea typeface="BIZ UDPゴシック" panose="020B0400000000000000" pitchFamily="50" charset="-128"/>
              </a:rPr>
              <a:t>　</a:t>
            </a:r>
            <a:r>
              <a:rPr lang="en-US" altLang="ja-JP" sz="4000" b="1" dirty="0">
                <a:latin typeface="BIZ UDPゴシック" panose="020B0400000000000000" pitchFamily="50" charset="-128"/>
                <a:ea typeface="BIZ UDPゴシック" panose="020B0400000000000000" pitchFamily="50" charset="-128"/>
              </a:rPr>
              <a:t>8</a:t>
            </a:r>
            <a:r>
              <a:rPr lang="ja-JP" altLang="en-US" sz="4000" b="1" dirty="0">
                <a:latin typeface="BIZ UDPゴシック" panose="020B0400000000000000" pitchFamily="50" charset="-128"/>
                <a:ea typeface="BIZ UDPゴシック" panose="020B0400000000000000" pitchFamily="50" charset="-128"/>
              </a:rPr>
              <a:t>　主な指導事項⑦</a:t>
            </a:r>
            <a:br>
              <a:rPr lang="en-US" altLang="ja-JP" sz="4000" b="1" dirty="0"/>
            </a:br>
            <a:endParaRPr lang="en-US" sz="2800" b="1" dirty="0"/>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22</a:t>
            </a:fld>
            <a:endParaRPr kumimoji="1" lang="ja-JP" altLang="en-US" dirty="0"/>
          </a:p>
        </p:txBody>
      </p:sp>
      <p:sp>
        <p:nvSpPr>
          <p:cNvPr id="6" name="コンテンツ プレースホルダー 4"/>
          <p:cNvSpPr txBox="1">
            <a:spLocks/>
          </p:cNvSpPr>
          <p:nvPr/>
        </p:nvSpPr>
        <p:spPr>
          <a:xfrm>
            <a:off x="323528" y="1052736"/>
            <a:ext cx="8496944" cy="2486400"/>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BIZ UDPゴシック" panose="020B0400000000000000" pitchFamily="50" charset="-128"/>
                <a:ea typeface="BIZ UDPゴシック" panose="020B0400000000000000" pitchFamily="50" charset="-128"/>
              </a:rPr>
              <a:t>【</a:t>
            </a:r>
            <a:r>
              <a:rPr lang="zh-TW" altLang="en-US" sz="2400" b="1" dirty="0">
                <a:latin typeface="BIZ UDPゴシック" panose="020B0400000000000000" pitchFamily="50" charset="-128"/>
                <a:ea typeface="BIZ UDPゴシック" panose="020B0400000000000000" pitchFamily="50" charset="-128"/>
              </a:rPr>
              <a:t>基準等（要旨）</a:t>
            </a:r>
            <a:r>
              <a:rPr lang="en-US" altLang="ja-JP" sz="2400" b="1" dirty="0">
                <a:latin typeface="BIZ UDPゴシック" panose="020B0400000000000000" pitchFamily="50" charset="-128"/>
                <a:ea typeface="BIZ UDPゴシック" panose="020B0400000000000000" pitchFamily="50" charset="-128"/>
              </a:rPr>
              <a:t>】</a:t>
            </a:r>
            <a:endParaRPr lang="en-US" altLang="ja-JP" sz="2400" b="1"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☆従業者等の</a:t>
            </a:r>
            <a:r>
              <a:rPr lang="ja-JP" altLang="en-US" sz="2400" b="1" u="sng" dirty="0">
                <a:solidFill>
                  <a:srgbClr val="FF0000"/>
                </a:solidFill>
                <a:latin typeface="BIZ UDPゴシック" panose="020B0400000000000000" pitchFamily="50" charset="-128"/>
                <a:ea typeface="BIZ UDPゴシック" panose="020B0400000000000000" pitchFamily="50" charset="-128"/>
              </a:rPr>
              <a:t>勤務の体制</a:t>
            </a:r>
            <a:r>
              <a:rPr lang="ja-JP" altLang="en-US" sz="2400" dirty="0">
                <a:latin typeface="BIZ UDPゴシック" panose="020B0400000000000000" pitchFamily="50" charset="-128"/>
                <a:ea typeface="BIZ UDPゴシック" panose="020B0400000000000000" pitchFamily="50" charset="-128"/>
              </a:rPr>
              <a:t>を整備しておかなければならない。</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a:t>
            </a:r>
            <a:r>
              <a:rPr lang="ja-JP" altLang="en-US" sz="2400" b="1" u="sng" dirty="0">
                <a:solidFill>
                  <a:srgbClr val="FF0000"/>
                </a:solidFill>
                <a:latin typeface="BIZ UDPゴシック" panose="020B0400000000000000" pitchFamily="50" charset="-128"/>
                <a:ea typeface="BIZ UDPゴシック" panose="020B0400000000000000" pitchFamily="50" charset="-128"/>
              </a:rPr>
              <a:t>事業所の従業者等によって</a:t>
            </a:r>
            <a:r>
              <a:rPr lang="ja-JP" altLang="en-US" sz="2400" dirty="0">
                <a:latin typeface="BIZ UDPゴシック" panose="020B0400000000000000" pitchFamily="50" charset="-128"/>
                <a:ea typeface="BIZ UDPゴシック" panose="020B0400000000000000" pitchFamily="50" charset="-128"/>
              </a:rPr>
              <a:t>サービス提供しなければならない。</a:t>
            </a:r>
            <a:endParaRPr lang="en-US" altLang="ja-JP" sz="2400" dirty="0">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a:t>
            </a:r>
            <a:r>
              <a:rPr lang="ja-JP" altLang="en-US" sz="2400" b="1" u="sng" dirty="0">
                <a:solidFill>
                  <a:srgbClr val="FF0000"/>
                </a:solidFill>
                <a:latin typeface="BIZ UDPゴシック" panose="020B0400000000000000" pitchFamily="50" charset="-128"/>
                <a:ea typeface="BIZ UDPゴシック" panose="020B0400000000000000" pitchFamily="50" charset="-128"/>
              </a:rPr>
              <a:t>研修の機会</a:t>
            </a:r>
            <a:r>
              <a:rPr lang="ja-JP" altLang="en-US" sz="2400" dirty="0">
                <a:latin typeface="BIZ UDPゴシック" panose="020B0400000000000000" pitchFamily="50" charset="-128"/>
                <a:ea typeface="BIZ UDPゴシック" panose="020B0400000000000000" pitchFamily="50" charset="-128"/>
              </a:rPr>
              <a:t>を確保しなければならない。</a:t>
            </a:r>
          </a:p>
        </p:txBody>
      </p:sp>
      <p:sp>
        <p:nvSpPr>
          <p:cNvPr id="12" name="下矢印 11"/>
          <p:cNvSpPr/>
          <p:nvPr/>
        </p:nvSpPr>
        <p:spPr>
          <a:xfrm>
            <a:off x="3923928" y="3573016"/>
            <a:ext cx="1080120" cy="47152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コンテンツ プレースホルダー 4"/>
          <p:cNvSpPr txBox="1">
            <a:spLocks/>
          </p:cNvSpPr>
          <p:nvPr/>
        </p:nvSpPr>
        <p:spPr>
          <a:xfrm>
            <a:off x="323528" y="4044545"/>
            <a:ext cx="8496944" cy="2696826"/>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BIZ UDPゴシック" panose="020B0400000000000000" pitchFamily="50" charset="-128"/>
                <a:ea typeface="BIZ UDPゴシック" panose="020B0400000000000000" pitchFamily="50" charset="-128"/>
              </a:rPr>
              <a:t>【</a:t>
            </a:r>
            <a:r>
              <a:rPr lang="ja-JP" altLang="en-US" sz="2400" b="1" dirty="0">
                <a:latin typeface="BIZ UDPゴシック" panose="020B0400000000000000" pitchFamily="50" charset="-128"/>
                <a:ea typeface="BIZ UDPゴシック" panose="020B0400000000000000" pitchFamily="50" charset="-128"/>
              </a:rPr>
              <a:t>指導事項（ポイント）</a:t>
            </a:r>
            <a:r>
              <a:rPr lang="en-US" altLang="ja-JP" sz="2400" b="1" dirty="0">
                <a:latin typeface="BIZ UDPゴシック" panose="020B0400000000000000" pitchFamily="50" charset="-128"/>
                <a:ea typeface="BIZ UDPゴシック" panose="020B0400000000000000" pitchFamily="50" charset="-128"/>
              </a:rPr>
              <a:t>】</a:t>
            </a:r>
          </a:p>
          <a:p>
            <a:pPr marL="0" indent="0">
              <a:buNone/>
            </a:pPr>
            <a:r>
              <a:rPr lang="ja-JP" altLang="en-US" sz="2400" dirty="0">
                <a:latin typeface="BIZ UDPゴシック" panose="020B0400000000000000" pitchFamily="50" charset="-128"/>
                <a:ea typeface="BIZ UDPゴシック" panose="020B0400000000000000" pitchFamily="50" charset="-128"/>
              </a:rPr>
              <a:t>☆</a:t>
            </a:r>
            <a:r>
              <a:rPr lang="ja-JP" altLang="en-US" sz="2400" b="1" u="sng" dirty="0">
                <a:solidFill>
                  <a:srgbClr val="FF0000"/>
                </a:solidFill>
                <a:latin typeface="BIZ UDPゴシック" panose="020B0400000000000000" pitchFamily="50" charset="-128"/>
                <a:ea typeface="BIZ UDPゴシック" panose="020B0400000000000000" pitchFamily="50" charset="-128"/>
              </a:rPr>
              <a:t>勤務表</a:t>
            </a:r>
            <a:r>
              <a:rPr lang="ja-JP" altLang="en-US" sz="2400" dirty="0">
                <a:latin typeface="BIZ UDPゴシック" panose="020B0400000000000000" pitchFamily="50" charset="-128"/>
                <a:ea typeface="BIZ UDPゴシック" panose="020B0400000000000000" pitchFamily="50" charset="-128"/>
              </a:rPr>
              <a:t>を作成するなど、</a:t>
            </a:r>
            <a:r>
              <a:rPr lang="ja-JP" altLang="en-US" sz="2400" b="1" u="sng" dirty="0">
                <a:solidFill>
                  <a:srgbClr val="FF0000"/>
                </a:solidFill>
                <a:latin typeface="BIZ UDPゴシック" panose="020B0400000000000000" pitchFamily="50" charset="-128"/>
                <a:ea typeface="BIZ UDPゴシック" panose="020B0400000000000000" pitchFamily="50" charset="-128"/>
              </a:rPr>
              <a:t>従業者等の管理に努めること。</a:t>
            </a:r>
            <a:endParaRPr lang="en-US" altLang="ja-JP" sz="2400" b="1" u="sng"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☆雇用契約書・労働条件通知書等により、従業者等が</a:t>
            </a:r>
            <a:r>
              <a:rPr lang="ja-JP" altLang="en-US" sz="2400" b="1" u="sng" dirty="0">
                <a:solidFill>
                  <a:srgbClr val="FF0000"/>
                </a:solidFill>
                <a:latin typeface="BIZ UDPゴシック" panose="020B0400000000000000" pitchFamily="50" charset="-128"/>
                <a:ea typeface="BIZ UDPゴシック" panose="020B0400000000000000" pitchFamily="50" charset="-128"/>
              </a:rPr>
              <a:t>事業所の指揮命令下にあること・職務内容を明確にすること。</a:t>
            </a:r>
            <a:endParaRPr lang="en-US" altLang="ja-JP" sz="2400" b="1" u="sng" dirty="0">
              <a:solidFill>
                <a:srgbClr val="FF0000"/>
              </a:solidFill>
              <a:latin typeface="BIZ UDPゴシック" panose="020B0400000000000000" pitchFamily="50" charset="-128"/>
              <a:ea typeface="BIZ UDPゴシック" panose="020B0400000000000000" pitchFamily="50" charset="-128"/>
            </a:endParaRPr>
          </a:p>
          <a:p>
            <a:pPr marL="0" indent="0">
              <a:buNone/>
            </a:pPr>
            <a:r>
              <a:rPr lang="ja-JP" altLang="en-US" sz="2400" dirty="0">
                <a:latin typeface="BIZ UDPゴシック" panose="020B0400000000000000" pitchFamily="50" charset="-128"/>
                <a:ea typeface="BIZ UDPゴシック" panose="020B0400000000000000" pitchFamily="50" charset="-128"/>
              </a:rPr>
              <a:t>☆従業者等の資質の向上のために、</a:t>
            </a:r>
            <a:r>
              <a:rPr lang="ja-JP" altLang="en-US" sz="2400" b="1" u="sng" dirty="0">
                <a:solidFill>
                  <a:srgbClr val="FF0000"/>
                </a:solidFill>
                <a:latin typeface="BIZ UDPゴシック" panose="020B0400000000000000" pitchFamily="50" charset="-128"/>
                <a:ea typeface="BIZ UDPゴシック" panose="020B0400000000000000" pitchFamily="50" charset="-128"/>
              </a:rPr>
              <a:t>研修の機会を確保すること。</a:t>
            </a:r>
            <a:endParaRPr lang="en-US" altLang="ja-JP" sz="2400" b="1" u="sng" dirty="0">
              <a:solidFill>
                <a:srgbClr val="FF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227854067"/>
      </p:ext>
    </p:extLst>
  </p:cSld>
  <p:clrMapOvr>
    <a:masterClrMapping/>
  </p:clrMapOvr>
  <mc:AlternateContent xmlns:mc="http://schemas.openxmlformats.org/markup-compatibility/2006" xmlns:p14="http://schemas.microsoft.com/office/powerpoint/2010/main">
    <mc:Choice Requires="p14">
      <p:transition p14:dur="490" advTm="45000"/>
    </mc:Choice>
    <mc:Fallback xmlns="">
      <p:transition advTm="4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24544" y="926855"/>
            <a:ext cx="9466705" cy="569222"/>
          </a:xfrm>
        </p:spPr>
        <p:txBody>
          <a:bodyPr>
            <a:noAutofit/>
          </a:bodyPr>
          <a:lstStyle/>
          <a:p>
            <a:pPr algn="ctr"/>
            <a:r>
              <a:rPr lang="ja-JP" altLang="en-US" sz="3200" b="1" dirty="0"/>
              <a:t>　</a:t>
            </a:r>
            <a:r>
              <a:rPr lang="en-US" altLang="ja-JP" sz="3200" b="1" dirty="0">
                <a:latin typeface="UD デジタル 教科書体 N" panose="02020400000000000000" pitchFamily="17" charset="-128"/>
                <a:ea typeface="UD デジタル 教科書体 N" panose="02020400000000000000" pitchFamily="17" charset="-128"/>
              </a:rPr>
              <a:t>9</a:t>
            </a:r>
            <a:r>
              <a:rPr lang="ja-JP" altLang="en-US" sz="3200" b="1" dirty="0">
                <a:latin typeface="UD デジタル 教科書体 N" panose="02020400000000000000" pitchFamily="17" charset="-128"/>
                <a:ea typeface="UD デジタル 教科書体 N" panose="02020400000000000000" pitchFamily="17" charset="-128"/>
              </a:rPr>
              <a:t>　令和８年度介護報酬改定における改定事項①</a:t>
            </a:r>
            <a:br>
              <a:rPr lang="en-US" altLang="ja-JP" sz="3200" b="1" dirty="0">
                <a:latin typeface="UD デジタル 教科書体 N" panose="02020400000000000000" pitchFamily="17" charset="-128"/>
                <a:ea typeface="UD デジタル 教科書体 N" panose="02020400000000000000" pitchFamily="17" charset="-128"/>
              </a:rPr>
            </a:br>
            <a:endParaRPr lang="en-US" sz="3200" b="1" dirty="0">
              <a:latin typeface="UD デジタル 教科書体 N" panose="02020400000000000000" pitchFamily="17" charset="-128"/>
              <a:ea typeface="UD デジタル 教科書体 N" panose="02020400000000000000" pitchFamily="17" charset="-128"/>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23</a:t>
            </a:fld>
            <a:endParaRPr kumimoji="1" lang="ja-JP" altLang="en-US" dirty="0"/>
          </a:p>
        </p:txBody>
      </p:sp>
      <p:sp>
        <p:nvSpPr>
          <p:cNvPr id="6" name="コンテンツ プレースホルダー 4"/>
          <p:cNvSpPr txBox="1">
            <a:spLocks/>
          </p:cNvSpPr>
          <p:nvPr/>
        </p:nvSpPr>
        <p:spPr>
          <a:xfrm>
            <a:off x="323528" y="1621958"/>
            <a:ext cx="8496944" cy="1584176"/>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2400" b="1" dirty="0">
                <a:solidFill>
                  <a:srgbClr val="FF0000"/>
                </a:solidFill>
                <a:latin typeface="UD デジタル 教科書体 N" panose="02020400000000000000" pitchFamily="17" charset="-128"/>
                <a:ea typeface="UD デジタル 教科書体 N" panose="02020400000000000000" pitchFamily="17" charset="-128"/>
              </a:rPr>
              <a:t>①介護職員等処遇改善加算の拡充</a:t>
            </a:r>
            <a:endParaRPr lang="en-US" altLang="ja-JP" sz="2400" b="1"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4" name="コンテンツ プレースホルダー 4">
            <a:extLst>
              <a:ext uri="{FF2B5EF4-FFF2-40B4-BE49-F238E27FC236}">
                <a16:creationId xmlns:a16="http://schemas.microsoft.com/office/drawing/2014/main" id="{1209C3E1-2A5A-DCCC-3537-EF6D75E7E824}"/>
              </a:ext>
            </a:extLst>
          </p:cNvPr>
          <p:cNvSpPr txBox="1">
            <a:spLocks/>
          </p:cNvSpPr>
          <p:nvPr/>
        </p:nvSpPr>
        <p:spPr>
          <a:xfrm>
            <a:off x="323528" y="4077072"/>
            <a:ext cx="8496944" cy="1584176"/>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2400" b="1" dirty="0">
                <a:solidFill>
                  <a:srgbClr val="FF0000"/>
                </a:solidFill>
                <a:latin typeface="UD デジタル 教科書体 N" panose="02020400000000000000" pitchFamily="17" charset="-128"/>
                <a:ea typeface="UD デジタル 教科書体 N" panose="02020400000000000000" pitchFamily="17" charset="-128"/>
              </a:rPr>
              <a:t>②基準費用額（食費）の見直し</a:t>
            </a:r>
            <a:endParaRPr lang="en-US" altLang="ja-JP" sz="2400" b="1" dirty="0">
              <a:solidFill>
                <a:srgbClr val="FF0000"/>
              </a:solidFill>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147100185"/>
      </p:ext>
    </p:extLst>
  </p:cSld>
  <p:clrMapOvr>
    <a:masterClrMapping/>
  </p:clrMapOvr>
  <mc:AlternateContent xmlns:mc="http://schemas.openxmlformats.org/markup-compatibility/2006" xmlns:p14="http://schemas.microsoft.com/office/powerpoint/2010/main">
    <mc:Choice Requires="p14">
      <p:transition p14:dur="230" advTm="23000"/>
    </mc:Choice>
    <mc:Fallback xmlns="">
      <p:transition advTm="2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24</a:t>
            </a:fld>
            <a:endParaRPr kumimoji="1" lang="ja-JP" altLang="en-US" dirty="0"/>
          </a:p>
        </p:txBody>
      </p:sp>
      <p:sp>
        <p:nvSpPr>
          <p:cNvPr id="6" name="コンテンツ プレースホルダー 4"/>
          <p:cNvSpPr txBox="1">
            <a:spLocks/>
          </p:cNvSpPr>
          <p:nvPr/>
        </p:nvSpPr>
        <p:spPr>
          <a:xfrm>
            <a:off x="323528" y="908720"/>
            <a:ext cx="8496944" cy="2592288"/>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en-US" altLang="ja-JP" sz="1800" dirty="0">
              <a:latin typeface="+mn-ea"/>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介護職員のみならず、介護従事者を対象に、幅広く月</a:t>
            </a:r>
            <a:r>
              <a:rPr lang="en-US" altLang="ja-JP" sz="1800" dirty="0">
                <a:latin typeface="UD デジタル 教科書体 N" panose="02020400000000000000" pitchFamily="17" charset="-128"/>
                <a:ea typeface="UD デジタル 教科書体 N" panose="02020400000000000000" pitchFamily="17" charset="-128"/>
              </a:rPr>
              <a:t>1.0</a:t>
            </a:r>
            <a:r>
              <a:rPr lang="ja-JP" altLang="en-US" sz="1800" dirty="0">
                <a:latin typeface="UD デジタル 教科書体 N" panose="02020400000000000000" pitchFamily="17" charset="-128"/>
                <a:ea typeface="UD デジタル 教科書体 N" panose="02020400000000000000" pitchFamily="17" charset="-128"/>
              </a:rPr>
              <a:t>万円（</a:t>
            </a:r>
            <a:r>
              <a:rPr lang="en-US" altLang="ja-JP" sz="1800" dirty="0">
                <a:latin typeface="UD デジタル 教科書体 N" panose="02020400000000000000" pitchFamily="17" charset="-128"/>
                <a:ea typeface="UD デジタル 教科書体 N" panose="02020400000000000000" pitchFamily="17" charset="-128"/>
              </a:rPr>
              <a:t>3.3</a:t>
            </a:r>
            <a:r>
              <a:rPr lang="ja-JP" altLang="en-US" sz="1800" dirty="0">
                <a:latin typeface="UD デジタル 教科書体 N" panose="02020400000000000000" pitchFamily="17" charset="-128"/>
                <a:ea typeface="UD デジタル 教科書体 N" panose="02020400000000000000" pitchFamily="17" charset="-128"/>
              </a:rPr>
              <a:t>％）の賃上</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げを実現する措置を実施するとともに、生産性向上や協働化に取り組む</a:t>
            </a: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事業者の介護職員を対象に、月</a:t>
            </a:r>
            <a:r>
              <a:rPr lang="en-US" altLang="ja-JP" sz="1800" dirty="0">
                <a:latin typeface="UD デジタル 教科書体 N" panose="02020400000000000000" pitchFamily="17" charset="-128"/>
                <a:ea typeface="UD デジタル 教科書体 N" panose="02020400000000000000" pitchFamily="17" charset="-128"/>
              </a:rPr>
              <a:t>0.7</a:t>
            </a:r>
            <a:r>
              <a:rPr lang="ja-JP" altLang="en-US" sz="1800" dirty="0">
                <a:latin typeface="UD デジタル 教科書体 N" panose="02020400000000000000" pitchFamily="17" charset="-128"/>
                <a:ea typeface="UD デジタル 教科書体 N" panose="02020400000000000000" pitchFamily="17" charset="-128"/>
              </a:rPr>
              <a:t>万円（</a:t>
            </a:r>
            <a:r>
              <a:rPr lang="en-US" altLang="ja-JP" sz="1800" dirty="0">
                <a:latin typeface="UD デジタル 教科書体 N" panose="02020400000000000000" pitchFamily="17" charset="-128"/>
                <a:ea typeface="UD デジタル 教科書体 N" panose="02020400000000000000" pitchFamily="17" charset="-128"/>
              </a:rPr>
              <a:t>2.4</a:t>
            </a:r>
            <a:r>
              <a:rPr lang="ja-JP" altLang="en-US" sz="1800" dirty="0">
                <a:latin typeface="UD デジタル 教科書体 N" panose="02020400000000000000" pitchFamily="17" charset="-128"/>
                <a:ea typeface="UD デジタル 教科書体 N" panose="02020400000000000000" pitchFamily="17" charset="-128"/>
              </a:rPr>
              <a:t>％）の上乗せ措置を実施する。</a:t>
            </a:r>
          </a:p>
          <a:p>
            <a:pPr marL="0" indent="0">
              <a:buNone/>
            </a:pPr>
            <a:r>
              <a:rPr lang="en-US" altLang="ja-JP" sz="1800" dirty="0">
                <a:latin typeface="UD デジタル 教科書体 N" panose="02020400000000000000" pitchFamily="17" charset="-128"/>
                <a:ea typeface="UD デジタル 教科書体 N" panose="02020400000000000000" pitchFamily="17" charset="-128"/>
              </a:rPr>
              <a:t>※</a:t>
            </a:r>
            <a:r>
              <a:rPr lang="ja-JP" altLang="en-US" sz="1800" dirty="0">
                <a:latin typeface="UD デジタル 教科書体 N" panose="02020400000000000000" pitchFamily="17" charset="-128"/>
                <a:ea typeface="UD デジタル 教科書体 N" panose="02020400000000000000" pitchFamily="17" charset="-128"/>
              </a:rPr>
              <a:t>合計で、</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介護職員について最大月</a:t>
            </a:r>
            <a:r>
              <a:rPr lang="en-US" altLang="ja-JP" sz="1800" b="1" dirty="0">
                <a:solidFill>
                  <a:srgbClr val="FF0000"/>
                </a:solidFill>
                <a:latin typeface="UD デジタル 教科書体 N" panose="02020400000000000000" pitchFamily="17" charset="-128"/>
                <a:ea typeface="UD デジタル 教科書体 N" panose="02020400000000000000" pitchFamily="17" charset="-128"/>
              </a:rPr>
              <a:t>1.9</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万円 （</a:t>
            </a:r>
            <a:r>
              <a:rPr lang="en-US" altLang="ja-JP" sz="1800" b="1" dirty="0">
                <a:solidFill>
                  <a:srgbClr val="FF0000"/>
                </a:solidFill>
                <a:latin typeface="UD デジタル 教科書体 N" panose="02020400000000000000" pitchFamily="17" charset="-128"/>
                <a:ea typeface="UD デジタル 教科書体 N" panose="02020400000000000000" pitchFamily="17" charset="-128"/>
              </a:rPr>
              <a:t>6.3</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％）の賃上げ（定期昇給</a:t>
            </a:r>
            <a:r>
              <a:rPr lang="en-US" altLang="ja-JP" sz="1800" b="1" dirty="0">
                <a:solidFill>
                  <a:srgbClr val="FF0000"/>
                </a:solidFill>
                <a:latin typeface="UD デジタル 教科書体 N" panose="02020400000000000000" pitchFamily="17" charset="-128"/>
                <a:ea typeface="UD デジタル 教科書体 N" panose="02020400000000000000" pitchFamily="17" charset="-128"/>
              </a:rPr>
              <a:t>0.2</a:t>
            </a:r>
          </a:p>
          <a:p>
            <a:pPr marL="0" indent="0">
              <a:buNone/>
            </a:pP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　万円込み）が実現する措置。</a:t>
            </a:r>
            <a:endParaRPr lang="en-US" altLang="ja-JP" sz="1800" b="1"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8" name="Rectangle 1">
            <a:extLst>
              <a:ext uri="{FF2B5EF4-FFF2-40B4-BE49-F238E27FC236}">
                <a16:creationId xmlns:a16="http://schemas.microsoft.com/office/drawing/2014/main" id="{8C3DD3ED-BB7A-5E8C-93DA-EBC377BDC297}"/>
              </a:ext>
            </a:extLst>
          </p:cNvPr>
          <p:cNvSpPr>
            <a:spLocks noGrp="1"/>
          </p:cNvSpPr>
          <p:nvPr>
            <p:ph type="title"/>
          </p:nvPr>
        </p:nvSpPr>
        <p:spPr>
          <a:xfrm>
            <a:off x="0" y="449634"/>
            <a:ext cx="8784976" cy="569222"/>
          </a:xfrm>
        </p:spPr>
        <p:txBody>
          <a:bodyPr>
            <a:noAutofit/>
          </a:bodyPr>
          <a:lstStyle/>
          <a:p>
            <a:pPr algn="ctr"/>
            <a:r>
              <a:rPr lang="ja-JP" altLang="en-US" sz="3200" b="1" dirty="0">
                <a:latin typeface="UD デジタル 教科書体 N" panose="02020400000000000000" pitchFamily="17" charset="-128"/>
                <a:ea typeface="UD デジタル 教科書体 N" panose="02020400000000000000" pitchFamily="17" charset="-128"/>
              </a:rPr>
              <a:t>　</a:t>
            </a:r>
            <a:r>
              <a:rPr lang="en-US" altLang="ja-JP" sz="3000" b="1" dirty="0">
                <a:latin typeface="UD デジタル 教科書体 N" panose="02020400000000000000" pitchFamily="17" charset="-128"/>
                <a:ea typeface="UD デジタル 教科書体 N" panose="02020400000000000000" pitchFamily="17" charset="-128"/>
              </a:rPr>
              <a:t>9</a:t>
            </a:r>
            <a:r>
              <a:rPr lang="ja-JP" altLang="en-US" sz="3000" b="1" dirty="0">
                <a:latin typeface="UD デジタル 教科書体 N" panose="02020400000000000000" pitchFamily="17" charset="-128"/>
                <a:ea typeface="UD デジタル 教科書体 N" panose="02020400000000000000" pitchFamily="17" charset="-128"/>
              </a:rPr>
              <a:t>　令和８年度介護報酬改定における改定事項②</a:t>
            </a:r>
            <a:br>
              <a:rPr lang="en-US" altLang="ja-JP" sz="3200" b="1" dirty="0">
                <a:latin typeface="BIZ UDPゴシック" panose="020B0400000000000000" pitchFamily="50" charset="-128"/>
                <a:ea typeface="BIZ UDPゴシック" panose="020B0400000000000000" pitchFamily="50" charset="-128"/>
              </a:rPr>
            </a:br>
            <a:endParaRPr lang="en-US" sz="3200" b="1" dirty="0">
              <a:latin typeface="BIZ UDPゴシック" panose="020B0400000000000000" pitchFamily="50" charset="-128"/>
              <a:ea typeface="BIZ UDPゴシック" panose="020B0400000000000000" pitchFamily="50" charset="-128"/>
            </a:endParaRPr>
          </a:p>
        </p:txBody>
      </p:sp>
      <p:sp>
        <p:nvSpPr>
          <p:cNvPr id="9" name="コンテンツ プレースホルダー 4">
            <a:extLst>
              <a:ext uri="{FF2B5EF4-FFF2-40B4-BE49-F238E27FC236}">
                <a16:creationId xmlns:a16="http://schemas.microsoft.com/office/drawing/2014/main" id="{70558A62-CD8C-A911-3F15-509FBFAB023F}"/>
              </a:ext>
            </a:extLst>
          </p:cNvPr>
          <p:cNvSpPr txBox="1">
            <a:spLocks/>
          </p:cNvSpPr>
          <p:nvPr/>
        </p:nvSpPr>
        <p:spPr>
          <a:xfrm>
            <a:off x="323528" y="3501008"/>
            <a:ext cx="8496944" cy="3240363"/>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ポイント</a:t>
            </a:r>
            <a:r>
              <a:rPr lang="en-US" altLang="ja-JP" sz="24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①今回から、処遇改善加算の対象について、介護職員のみから介護従事者に拡大</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する</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（加算率の引上げ）</a:t>
            </a:r>
            <a:r>
              <a:rPr lang="ja-JP" altLang="en-US" sz="1800" dirty="0">
                <a:latin typeface="UD デジタル 教科書体 N" panose="02020400000000000000" pitchFamily="17" charset="-128"/>
                <a:ea typeface="UD デジタル 教科書体 N" panose="02020400000000000000" pitchFamily="17" charset="-128"/>
              </a:rPr>
              <a:t>。</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②生産性向上や協働化に取り組む事業者に対する上乗せの加算区分を設ける</a:t>
            </a:r>
          </a:p>
          <a:p>
            <a:pPr marL="0" indent="0">
              <a:buNone/>
            </a:pP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（加算</a:t>
            </a:r>
            <a:r>
              <a:rPr lang="en-US" altLang="ja-JP" sz="1800" b="1" dirty="0">
                <a:solidFill>
                  <a:srgbClr val="FF0000"/>
                </a:solidFill>
                <a:latin typeface="UD デジタル 教科書体 N" panose="02020400000000000000" pitchFamily="17" charset="-128"/>
                <a:ea typeface="UD デジタル 教科書体 N" panose="02020400000000000000" pitchFamily="17" charset="-128"/>
              </a:rPr>
              <a:t>Ⅰ</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a:t>
            </a:r>
            <a:r>
              <a:rPr lang="en-US" altLang="ja-JP" sz="1800" b="1" dirty="0">
                <a:solidFill>
                  <a:srgbClr val="FF0000"/>
                </a:solidFill>
                <a:latin typeface="UD デジタル 教科書体 N" panose="02020400000000000000" pitchFamily="17" charset="-128"/>
                <a:ea typeface="UD デジタル 教科書体 N" panose="02020400000000000000" pitchFamily="17" charset="-128"/>
              </a:rPr>
              <a:t>Ⅱ</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の加算率の上乗せ）</a:t>
            </a:r>
            <a:r>
              <a:rPr lang="ja-JP" altLang="en-US" sz="1800" dirty="0">
                <a:latin typeface="UD デジタル 教科書体 N" panose="02020400000000000000" pitchFamily="17" charset="-128"/>
                <a:ea typeface="UD デジタル 教科書体 N" panose="02020400000000000000" pitchFamily="17" charset="-128"/>
              </a:rPr>
              <a:t>。</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③処遇改善加算の対象外だった訪問看護、訪問リハビリテーション、居宅介護支</a:t>
            </a:r>
            <a:endParaRPr lang="en-US" altLang="ja-JP" sz="18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dirty="0">
                <a:latin typeface="UD デジタル 教科書体 N" panose="02020400000000000000" pitchFamily="17" charset="-128"/>
                <a:ea typeface="UD デジタル 教科書体 N" panose="02020400000000000000" pitchFamily="17" charset="-128"/>
              </a:rPr>
              <a:t>　援等に処遇改善加算を新設する</a:t>
            </a:r>
            <a:r>
              <a:rPr lang="ja-JP" altLang="en-US" sz="1800" b="1" dirty="0">
                <a:solidFill>
                  <a:srgbClr val="FF0000"/>
                </a:solidFill>
                <a:latin typeface="UD デジタル 教科書体 N" panose="02020400000000000000" pitchFamily="17" charset="-128"/>
                <a:ea typeface="UD デジタル 教科書体 N" panose="02020400000000000000" pitchFamily="17" charset="-128"/>
              </a:rPr>
              <a:t>（加算対象サービスの拡充）</a:t>
            </a:r>
            <a:r>
              <a:rPr lang="ja-JP" altLang="en-US" sz="1800" dirty="0">
                <a:latin typeface="UD デジタル 教科書体 N" panose="02020400000000000000" pitchFamily="17" charset="-128"/>
                <a:ea typeface="UD デジタル 教科書体 N" panose="02020400000000000000" pitchFamily="17" charset="-128"/>
              </a:rPr>
              <a:t>。</a:t>
            </a:r>
            <a:endParaRPr lang="en-US" altLang="ja-JP" sz="1800" b="1" u="sng"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2" name="角丸四角形 13">
            <a:extLst>
              <a:ext uri="{FF2B5EF4-FFF2-40B4-BE49-F238E27FC236}">
                <a16:creationId xmlns:a16="http://schemas.microsoft.com/office/drawing/2014/main" id="{50802BF2-F47D-7F55-2F8E-23E1CFB1DCAB}"/>
              </a:ext>
            </a:extLst>
          </p:cNvPr>
          <p:cNvSpPr/>
          <p:nvPr/>
        </p:nvSpPr>
        <p:spPr>
          <a:xfrm>
            <a:off x="539552" y="802832"/>
            <a:ext cx="3445568" cy="4320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800" b="1" dirty="0">
                <a:solidFill>
                  <a:srgbClr val="FF0000"/>
                </a:solidFill>
                <a:latin typeface="BIZ UDPゴシック" panose="020B0400000000000000" pitchFamily="50" charset="-128"/>
                <a:ea typeface="BIZ UDPゴシック" panose="020B0400000000000000" pitchFamily="50" charset="-128"/>
              </a:rPr>
              <a:t>介護職員等処遇改善加算の拡充</a:t>
            </a:r>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84250766"/>
      </p:ext>
    </p:extLst>
  </p:cSld>
  <p:clrMapOvr>
    <a:masterClrMapping/>
  </p:clrMapOvr>
  <mc:AlternateContent xmlns:mc="http://schemas.openxmlformats.org/markup-compatibility/2006" xmlns:p14="http://schemas.microsoft.com/office/powerpoint/2010/main">
    <mc:Choice Requires="p14">
      <p:transition p14:dur="440" advTm="44000"/>
    </mc:Choice>
    <mc:Fallback xmlns="">
      <p:transition advTm="44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25</a:t>
            </a:fld>
            <a:endParaRPr kumimoji="1" lang="ja-JP" altLang="en-US" dirty="0"/>
          </a:p>
        </p:txBody>
      </p:sp>
      <p:sp>
        <p:nvSpPr>
          <p:cNvPr id="7" name="コンテンツ プレースホルダー 4"/>
          <p:cNvSpPr txBox="1">
            <a:spLocks/>
          </p:cNvSpPr>
          <p:nvPr/>
        </p:nvSpPr>
        <p:spPr>
          <a:xfrm>
            <a:off x="379276" y="3476977"/>
            <a:ext cx="8496944" cy="2795162"/>
          </a:xfrm>
          <a:prstGeom prst="rect">
            <a:avLst/>
          </a:prstGeom>
          <a:solidFill>
            <a:schemeClr val="accent6">
              <a:lumMod val="60000"/>
              <a:lumOff val="40000"/>
            </a:schemeClr>
          </a:solidFill>
        </p:spPr>
        <p:style>
          <a:lnRef idx="1">
            <a:schemeClr val="accent3"/>
          </a:lnRef>
          <a:fillRef idx="2">
            <a:schemeClr val="accent3"/>
          </a:fillRef>
          <a:effectRef idx="1">
            <a:schemeClr val="accent3"/>
          </a:effectRef>
          <a:fontRef idx="minor">
            <a:schemeClr val="dk1"/>
          </a:fontRef>
        </p:style>
        <p:txBody>
          <a:bodyPr vert="horz" rtlCol="0" anchor="ctr">
            <a:normAutofit fontScale="925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見直し内容</a:t>
            </a:r>
            <a:r>
              <a:rPr lang="en-US" altLang="ja-JP" sz="24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・令和８年８月より基準費用額（食費）を</a:t>
            </a:r>
            <a:r>
              <a:rPr lang="en-US" altLang="ja-JP" sz="2400" b="1" dirty="0">
                <a:latin typeface="UD デジタル 教科書体 N" panose="02020400000000000000" pitchFamily="17" charset="-128"/>
                <a:ea typeface="UD デジタル 教科書体 N" panose="02020400000000000000" pitchFamily="17" charset="-128"/>
              </a:rPr>
              <a:t>100</a:t>
            </a:r>
            <a:r>
              <a:rPr lang="ja-JP" altLang="en-US" sz="2400" b="1" dirty="0">
                <a:latin typeface="UD デジタル 教科書体 N" panose="02020400000000000000" pitchFamily="17" charset="-128"/>
                <a:ea typeface="UD デジタル 教科書体 N" panose="02020400000000000000" pitchFamily="17" charset="-128"/>
              </a:rPr>
              <a:t>円</a:t>
            </a: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日引き上げる。</a:t>
            </a:r>
            <a:endParaRPr lang="en-US" altLang="ja-JP" sz="24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・負担限度額（食費）について、令和８年８月より、利用者負担</a:t>
            </a:r>
            <a:endParaRPr lang="en-US" altLang="ja-JP" sz="24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　第３段階①の利用者は</a:t>
            </a:r>
            <a:r>
              <a:rPr lang="en-US" altLang="ja-JP" sz="2400" b="1" dirty="0">
                <a:latin typeface="UD デジタル 教科書体 N" panose="02020400000000000000" pitchFamily="17" charset="-128"/>
                <a:ea typeface="UD デジタル 教科書体 N" panose="02020400000000000000" pitchFamily="17" charset="-128"/>
              </a:rPr>
              <a:t>30</a:t>
            </a:r>
            <a:r>
              <a:rPr lang="ja-JP" altLang="en-US" sz="2400" b="1" dirty="0">
                <a:latin typeface="UD デジタル 教科書体 N" panose="02020400000000000000" pitchFamily="17" charset="-128"/>
                <a:ea typeface="UD デジタル 教科書体 N" panose="02020400000000000000" pitchFamily="17" charset="-128"/>
              </a:rPr>
              <a:t>円</a:t>
            </a: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日、第３段階②の利用者は</a:t>
            </a:r>
            <a:endParaRPr lang="en-US" altLang="ja-JP" sz="24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　</a:t>
            </a:r>
            <a:r>
              <a:rPr lang="en-US" altLang="ja-JP" sz="2400" b="1" dirty="0">
                <a:latin typeface="UD デジタル 教科書体 N" panose="02020400000000000000" pitchFamily="17" charset="-128"/>
                <a:ea typeface="UD デジタル 教科書体 N" panose="02020400000000000000" pitchFamily="17" charset="-128"/>
              </a:rPr>
              <a:t>60</a:t>
            </a:r>
            <a:r>
              <a:rPr lang="ja-JP" altLang="en-US" sz="2400" b="1" dirty="0">
                <a:latin typeface="UD デジタル 教科書体 N" panose="02020400000000000000" pitchFamily="17" charset="-128"/>
                <a:ea typeface="UD デジタル 教科書体 N" panose="02020400000000000000" pitchFamily="17" charset="-128"/>
              </a:rPr>
              <a:t>円</a:t>
            </a: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日引き上げる</a:t>
            </a:r>
            <a:r>
              <a:rPr lang="ja-JP" altLang="en-US" sz="2400" b="1" dirty="0">
                <a:latin typeface="BIZ UDPゴシック" panose="020B0400000000000000" pitchFamily="50" charset="-128"/>
                <a:ea typeface="BIZ UDPゴシック" panose="020B0400000000000000" pitchFamily="50" charset="-128"/>
              </a:rPr>
              <a:t>。</a:t>
            </a:r>
          </a:p>
        </p:txBody>
      </p:sp>
      <p:sp>
        <p:nvSpPr>
          <p:cNvPr id="9" name="Rectangle 1">
            <a:extLst>
              <a:ext uri="{FF2B5EF4-FFF2-40B4-BE49-F238E27FC236}">
                <a16:creationId xmlns:a16="http://schemas.microsoft.com/office/drawing/2014/main" id="{8C3DD3ED-BB7A-5E8C-93DA-EBC377BDC297}"/>
              </a:ext>
            </a:extLst>
          </p:cNvPr>
          <p:cNvSpPr txBox="1">
            <a:spLocks/>
          </p:cNvSpPr>
          <p:nvPr/>
        </p:nvSpPr>
        <p:spPr>
          <a:xfrm>
            <a:off x="57345" y="432187"/>
            <a:ext cx="8784976" cy="569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dirty="0">
                <a:latin typeface="UD デジタル 教科書体 N" panose="02020400000000000000" pitchFamily="17" charset="-128"/>
                <a:ea typeface="UD デジタル 教科書体 N" panose="02020400000000000000" pitchFamily="17" charset="-128"/>
              </a:rPr>
              <a:t>　</a:t>
            </a:r>
            <a:r>
              <a:rPr lang="en-US" altLang="ja-JP" sz="3000" b="1" dirty="0">
                <a:latin typeface="UD デジタル 教科書体 N" panose="02020400000000000000" pitchFamily="17" charset="-128"/>
                <a:ea typeface="UD デジタル 教科書体 N" panose="02020400000000000000" pitchFamily="17" charset="-128"/>
              </a:rPr>
              <a:t>9</a:t>
            </a:r>
            <a:r>
              <a:rPr lang="ja-JP" altLang="en-US" sz="3000" b="1" dirty="0">
                <a:latin typeface="UD デジタル 教科書体 N" panose="02020400000000000000" pitchFamily="17" charset="-128"/>
                <a:ea typeface="UD デジタル 教科書体 N" panose="02020400000000000000" pitchFamily="17" charset="-128"/>
              </a:rPr>
              <a:t>　令和８年度介護報酬改定における改定事項③</a:t>
            </a:r>
            <a:br>
              <a:rPr lang="en-US" altLang="ja-JP" sz="3200" b="1" dirty="0">
                <a:latin typeface="BIZ UDPゴシック" panose="020B0400000000000000" pitchFamily="50" charset="-128"/>
                <a:ea typeface="BIZ UDPゴシック" panose="020B0400000000000000" pitchFamily="50" charset="-128"/>
              </a:rPr>
            </a:br>
            <a:endParaRPr lang="en-US" sz="3200" b="1" dirty="0">
              <a:latin typeface="BIZ UDPゴシック" panose="020B0400000000000000" pitchFamily="50" charset="-128"/>
              <a:ea typeface="BIZ UDPゴシック" panose="020B0400000000000000" pitchFamily="50" charset="-128"/>
            </a:endParaRPr>
          </a:p>
        </p:txBody>
      </p:sp>
      <p:sp>
        <p:nvSpPr>
          <p:cNvPr id="4" name="コンテンツ プレースホルダー 4">
            <a:extLst>
              <a:ext uri="{FF2B5EF4-FFF2-40B4-BE49-F238E27FC236}">
                <a16:creationId xmlns:a16="http://schemas.microsoft.com/office/drawing/2014/main" id="{423887EB-15C9-A627-74DD-904139694DB7}"/>
              </a:ext>
            </a:extLst>
          </p:cNvPr>
          <p:cNvSpPr txBox="1">
            <a:spLocks/>
          </p:cNvSpPr>
          <p:nvPr/>
        </p:nvSpPr>
        <p:spPr>
          <a:xfrm>
            <a:off x="345377" y="1372054"/>
            <a:ext cx="8496944" cy="1656185"/>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対象サービス</a:t>
            </a:r>
            <a:r>
              <a:rPr lang="en-US" altLang="ja-JP" sz="24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・介護老人保健施設、介護老人福祉施設</a:t>
            </a:r>
            <a:endParaRPr lang="en-US" altLang="ja-JP" sz="24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400" b="1" dirty="0">
                <a:latin typeface="UD デジタル 教科書体 N" panose="02020400000000000000" pitchFamily="17" charset="-128"/>
                <a:ea typeface="UD デジタル 教科書体 N" panose="02020400000000000000" pitchFamily="17" charset="-128"/>
              </a:rPr>
              <a:t>・短期入所生活介護、短期入所療養介護</a:t>
            </a:r>
            <a:endParaRPr lang="en-US" altLang="ja-JP" sz="2400" b="1" dirty="0">
              <a:latin typeface="UD デジタル 教科書体 N" panose="02020400000000000000" pitchFamily="17" charset="-128"/>
              <a:ea typeface="UD デジタル 教科書体 N" panose="02020400000000000000" pitchFamily="17" charset="-128"/>
            </a:endParaRPr>
          </a:p>
        </p:txBody>
      </p:sp>
      <p:sp>
        <p:nvSpPr>
          <p:cNvPr id="5" name="角丸四角形 13">
            <a:extLst>
              <a:ext uri="{FF2B5EF4-FFF2-40B4-BE49-F238E27FC236}">
                <a16:creationId xmlns:a16="http://schemas.microsoft.com/office/drawing/2014/main" id="{D9C4C7CE-40DF-434F-85C0-7585008A6496}"/>
              </a:ext>
            </a:extLst>
          </p:cNvPr>
          <p:cNvSpPr/>
          <p:nvPr/>
        </p:nvSpPr>
        <p:spPr>
          <a:xfrm>
            <a:off x="539552" y="870472"/>
            <a:ext cx="4320480" cy="5692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400" b="1" dirty="0">
                <a:solidFill>
                  <a:srgbClr val="FF0000"/>
                </a:solidFill>
                <a:latin typeface="UD デジタル 教科書体 N" panose="02020400000000000000" pitchFamily="17" charset="-128"/>
                <a:ea typeface="UD デジタル 教科書体 N" panose="02020400000000000000" pitchFamily="17" charset="-128"/>
              </a:rPr>
              <a:t>基準費用額（食費）の見直し</a:t>
            </a:r>
            <a:endParaRPr kumimoji="1" lang="ja-JP" altLang="en-US" sz="2400"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231868851"/>
      </p:ext>
    </p:extLst>
  </p:cSld>
  <p:clrMapOvr>
    <a:masterClrMapping/>
  </p:clrMapOvr>
  <mc:AlternateContent xmlns:mc="http://schemas.openxmlformats.org/markup-compatibility/2006" xmlns:p14="http://schemas.microsoft.com/office/powerpoint/2010/main">
    <mc:Choice Requires="p14">
      <p:transition p14:dur="310" advTm="31000"/>
    </mc:Choice>
    <mc:Fallback xmlns="">
      <p:transition advTm="31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26</a:t>
            </a:fld>
            <a:endParaRPr kumimoji="1" lang="ja-JP" altLang="en-US" dirty="0"/>
          </a:p>
        </p:txBody>
      </p:sp>
      <p:sp>
        <p:nvSpPr>
          <p:cNvPr id="9" name="Rectangle 1">
            <a:extLst>
              <a:ext uri="{FF2B5EF4-FFF2-40B4-BE49-F238E27FC236}">
                <a16:creationId xmlns:a16="http://schemas.microsoft.com/office/drawing/2014/main" id="{8C3DD3ED-BB7A-5E8C-93DA-EBC377BDC297}"/>
              </a:ext>
            </a:extLst>
          </p:cNvPr>
          <p:cNvSpPr txBox="1">
            <a:spLocks/>
          </p:cNvSpPr>
          <p:nvPr/>
        </p:nvSpPr>
        <p:spPr>
          <a:xfrm>
            <a:off x="-255253" y="237649"/>
            <a:ext cx="8784976" cy="5692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200" b="1" dirty="0">
                <a:latin typeface="UD デジタル 教科書体 N" panose="02020400000000000000" pitchFamily="17" charset="-128"/>
                <a:ea typeface="UD デジタル 教科書体 N" panose="02020400000000000000" pitchFamily="17" charset="-128"/>
              </a:rPr>
              <a:t>　</a:t>
            </a:r>
            <a:r>
              <a:rPr lang="en-US" altLang="ja-JP" sz="3000" b="1" dirty="0">
                <a:latin typeface="UD デジタル 教科書体 N" panose="02020400000000000000" pitchFamily="17" charset="-128"/>
                <a:ea typeface="UD デジタル 教科書体 N" panose="02020400000000000000" pitchFamily="17" charset="-128"/>
              </a:rPr>
              <a:t>10</a:t>
            </a:r>
            <a:r>
              <a:rPr lang="ja-JP" altLang="en-US" sz="3000" b="1" dirty="0">
                <a:latin typeface="UD デジタル 教科書体 N" panose="02020400000000000000" pitchFamily="17" charset="-128"/>
                <a:ea typeface="UD デジタル 教科書体 N" panose="02020400000000000000" pitchFamily="17" charset="-128"/>
              </a:rPr>
              <a:t>　令和９年度より義務化される事項の一覧</a:t>
            </a:r>
            <a:br>
              <a:rPr lang="en-US" altLang="ja-JP" sz="3200" b="1" dirty="0">
                <a:latin typeface="BIZ UDPゴシック" panose="020B0400000000000000" pitchFamily="50" charset="-128"/>
                <a:ea typeface="BIZ UDPゴシック" panose="020B0400000000000000" pitchFamily="50" charset="-128"/>
              </a:rPr>
            </a:br>
            <a:endParaRPr lang="en-US" sz="3200" b="1" dirty="0">
              <a:latin typeface="BIZ UDPゴシック" panose="020B0400000000000000" pitchFamily="50" charset="-128"/>
              <a:ea typeface="BIZ UDPゴシック" panose="020B0400000000000000" pitchFamily="50" charset="-128"/>
            </a:endParaRPr>
          </a:p>
        </p:txBody>
      </p:sp>
      <p:graphicFrame>
        <p:nvGraphicFramePr>
          <p:cNvPr id="8" name="表 7">
            <a:extLst>
              <a:ext uri="{FF2B5EF4-FFF2-40B4-BE49-F238E27FC236}">
                <a16:creationId xmlns:a16="http://schemas.microsoft.com/office/drawing/2014/main" id="{6361A3D5-96F0-8CAB-1F95-525BBA70C6B0}"/>
              </a:ext>
            </a:extLst>
          </p:cNvPr>
          <p:cNvGraphicFramePr>
            <a:graphicFrameLocks noGrp="1"/>
          </p:cNvGraphicFramePr>
          <p:nvPr>
            <p:extLst>
              <p:ext uri="{D42A27DB-BD31-4B8C-83A1-F6EECF244321}">
                <p14:modId xmlns:p14="http://schemas.microsoft.com/office/powerpoint/2010/main" val="2024042634"/>
              </p:ext>
            </p:extLst>
          </p:nvPr>
        </p:nvGraphicFramePr>
        <p:xfrm>
          <a:off x="334453" y="693427"/>
          <a:ext cx="8507868" cy="5856882"/>
        </p:xfrm>
        <a:graphic>
          <a:graphicData uri="http://schemas.openxmlformats.org/drawingml/2006/table">
            <a:tbl>
              <a:tblPr firstRow="1" bandRow="1">
                <a:tableStyleId>{5C22544A-7EE6-4342-B048-85BDC9FD1C3A}</a:tableStyleId>
              </a:tblPr>
              <a:tblGrid>
                <a:gridCol w="2753997">
                  <a:extLst>
                    <a:ext uri="{9D8B030D-6E8A-4147-A177-3AD203B41FA5}">
                      <a16:colId xmlns:a16="http://schemas.microsoft.com/office/drawing/2014/main" val="2819960355"/>
                    </a:ext>
                  </a:extLst>
                </a:gridCol>
                <a:gridCol w="5753871">
                  <a:extLst>
                    <a:ext uri="{9D8B030D-6E8A-4147-A177-3AD203B41FA5}">
                      <a16:colId xmlns:a16="http://schemas.microsoft.com/office/drawing/2014/main" val="1250540239"/>
                    </a:ext>
                  </a:extLst>
                </a:gridCol>
              </a:tblGrid>
              <a:tr h="413212">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サービス種別</a:t>
                      </a: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項目</a:t>
                      </a:r>
                    </a:p>
                  </a:txBody>
                  <a:tcPr/>
                </a:tc>
                <a:extLst>
                  <a:ext uri="{0D108BD9-81ED-4DB2-BD59-A6C34878D82A}">
                    <a16:rowId xmlns:a16="http://schemas.microsoft.com/office/drawing/2014/main" val="2300731165"/>
                  </a:ext>
                </a:extLst>
              </a:tr>
              <a:tr h="618715">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訪問リハビリテーション</a:t>
                      </a: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・診療未実施減算の経過措置の延長等</a:t>
                      </a:r>
                    </a:p>
                  </a:txBody>
                  <a:tcPr/>
                </a:tc>
                <a:extLst>
                  <a:ext uri="{0D108BD9-81ED-4DB2-BD59-A6C34878D82A}">
                    <a16:rowId xmlns:a16="http://schemas.microsoft.com/office/drawing/2014/main" val="2934026502"/>
                  </a:ext>
                </a:extLst>
              </a:tr>
              <a:tr h="618715">
                <a:tc>
                  <a:txBody>
                    <a:bodyPr/>
                    <a:lstStyle/>
                    <a:p>
                      <a:r>
                        <a:rPr kumimoji="1" lang="zh-TW" altLang="en-US" b="1" dirty="0">
                          <a:latin typeface="UD デジタル 教科書体 N" panose="02020400000000000000" pitchFamily="17" charset="-128"/>
                          <a:ea typeface="UD デジタル 教科書体 N" panose="02020400000000000000" pitchFamily="17" charset="-128"/>
                        </a:rPr>
                        <a:t>居宅療養管理指導</a:t>
                      </a:r>
                      <a:endParaRPr kumimoji="1" lang="ja-JP" altLang="en-US" b="1" dirty="0">
                        <a:latin typeface="UD デジタル 教科書体 N" panose="02020400000000000000" pitchFamily="17" charset="-128"/>
                        <a:ea typeface="UD デジタル 教科書体 N" panose="02020400000000000000" pitchFamily="17" charset="-128"/>
                      </a:endParaRP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・高齢者虐待防止措置及び業務継続計画の策定等に係</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　る経過措置期間の延長</a:t>
                      </a:r>
                    </a:p>
                  </a:txBody>
                  <a:tcPr/>
                </a:tc>
                <a:extLst>
                  <a:ext uri="{0D108BD9-81ED-4DB2-BD59-A6C34878D82A}">
                    <a16:rowId xmlns:a16="http://schemas.microsoft.com/office/drawing/2014/main" val="783385621"/>
                  </a:ext>
                </a:extLst>
              </a:tr>
              <a:tr h="618715">
                <a:tc>
                  <a:txBody>
                    <a:bodyPr/>
                    <a:lstStyle/>
                    <a:p>
                      <a:r>
                        <a:rPr kumimoji="1" lang="zh-TW" altLang="en-US" b="1" dirty="0">
                          <a:latin typeface="UD デジタル 教科書体 N" panose="02020400000000000000" pitchFamily="17" charset="-128"/>
                          <a:ea typeface="UD デジタル 教科書体 N" panose="02020400000000000000" pitchFamily="17" charset="-128"/>
                        </a:rPr>
                        <a:t>短期入所生活介護</a:t>
                      </a:r>
                      <a:endParaRPr kumimoji="1" lang="en-US" altLang="zh-TW" b="1" dirty="0">
                        <a:latin typeface="UD デジタル 教科書体 N" panose="02020400000000000000" pitchFamily="17" charset="-128"/>
                        <a:ea typeface="UD デジタル 教科書体 N" panose="02020400000000000000"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b="1" dirty="0">
                          <a:latin typeface="UD デジタル 教科書体 N" panose="02020400000000000000" pitchFamily="17" charset="-128"/>
                          <a:ea typeface="UD デジタル 教科書体 N" panose="02020400000000000000" pitchFamily="17" charset="-128"/>
                        </a:rPr>
                        <a:t>短期入所療養介護</a:t>
                      </a:r>
                      <a:endParaRPr kumimoji="1" lang="ja-JP" altLang="en-US" b="1" dirty="0">
                        <a:latin typeface="UD デジタル 教科書体 N" panose="02020400000000000000" pitchFamily="17" charset="-128"/>
                        <a:ea typeface="UD デジタル 教科書体 N" panose="02020400000000000000" pitchFamily="17" charset="-128"/>
                      </a:endParaRP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・利用者の安全並びに介護サービスの質の確保及び職</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　員の負担軽減に資する方策を検討するための委員会</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　の設置の義務付け</a:t>
                      </a:r>
                    </a:p>
                  </a:txBody>
                  <a:tcPr/>
                </a:tc>
                <a:extLst>
                  <a:ext uri="{0D108BD9-81ED-4DB2-BD59-A6C34878D82A}">
                    <a16:rowId xmlns:a16="http://schemas.microsoft.com/office/drawing/2014/main" val="4259955841"/>
                  </a:ext>
                </a:extLst>
              </a:tr>
              <a:tr h="618715">
                <a:tc>
                  <a:txBody>
                    <a:bodyPr/>
                    <a:lstStyle/>
                    <a:p>
                      <a:r>
                        <a:rPr kumimoji="1" lang="zh-TW" altLang="en-US" b="1" dirty="0">
                          <a:latin typeface="UD デジタル 教科書体 N" panose="02020400000000000000" pitchFamily="17" charset="-128"/>
                          <a:ea typeface="UD デジタル 教科書体 N" panose="02020400000000000000" pitchFamily="17" charset="-128"/>
                        </a:rPr>
                        <a:t>特定施設入居者生活介護</a:t>
                      </a:r>
                      <a:endParaRPr kumimoji="1" lang="ja-JP" altLang="en-US" b="1" dirty="0">
                        <a:latin typeface="UD デジタル 教科書体 N" panose="02020400000000000000" pitchFamily="17" charset="-128"/>
                        <a:ea typeface="UD デジタル 教科書体 N" panose="02020400000000000000" pitchFamily="17" charset="-128"/>
                      </a:endParaRP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・協力医療機関との連携体制の構築</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・口腔衛生管理の強化</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・利用者の安全並びに介護サービスの質の確保及び職</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　員の負担軽減に資する方策を検討するための委員会</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　の設置の義務付け</a:t>
                      </a:r>
                    </a:p>
                  </a:txBody>
                  <a:tcPr/>
                </a:tc>
                <a:extLst>
                  <a:ext uri="{0D108BD9-81ED-4DB2-BD59-A6C34878D82A}">
                    <a16:rowId xmlns:a16="http://schemas.microsoft.com/office/drawing/2014/main" val="444431971"/>
                  </a:ext>
                </a:extLst>
              </a:tr>
              <a:tr h="618715">
                <a:tc>
                  <a:txBody>
                    <a:bodyPr/>
                    <a:lstStyle/>
                    <a:p>
                      <a:r>
                        <a:rPr kumimoji="1" lang="zh-TW" altLang="en-US" b="1" dirty="0">
                          <a:latin typeface="UD デジタル 教科書体 N" panose="02020400000000000000" pitchFamily="17" charset="-128"/>
                          <a:ea typeface="UD デジタル 教科書体 N" panose="02020400000000000000" pitchFamily="17" charset="-128"/>
                        </a:rPr>
                        <a:t>福祉用具貸与</a:t>
                      </a:r>
                      <a:endParaRPr kumimoji="1" lang="ja-JP" altLang="en-US" b="1" dirty="0">
                        <a:latin typeface="UD デジタル 教科書体 N" panose="02020400000000000000" pitchFamily="17" charset="-128"/>
                        <a:ea typeface="UD デジタル 教科書体 N" panose="02020400000000000000" pitchFamily="17" charset="-128"/>
                      </a:endParaRP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・高齢者虐待防止の推進</a:t>
                      </a:r>
                    </a:p>
                  </a:txBody>
                  <a:tcPr/>
                </a:tc>
                <a:extLst>
                  <a:ext uri="{0D108BD9-81ED-4DB2-BD59-A6C34878D82A}">
                    <a16:rowId xmlns:a16="http://schemas.microsoft.com/office/drawing/2014/main" val="990702080"/>
                  </a:ext>
                </a:extLst>
              </a:tr>
              <a:tr h="517346">
                <a:tc>
                  <a:txBody>
                    <a:bodyPr/>
                    <a:lstStyle/>
                    <a:p>
                      <a:r>
                        <a:rPr kumimoji="1" lang="zh-TW" altLang="en-US" b="1" dirty="0">
                          <a:latin typeface="UD デジタル 教科書体 N" panose="02020400000000000000" pitchFamily="17" charset="-128"/>
                          <a:ea typeface="UD デジタル 教科書体 N" panose="02020400000000000000" pitchFamily="17" charset="-128"/>
                        </a:rPr>
                        <a:t>介護老人福祉施設</a:t>
                      </a:r>
                      <a:endParaRPr kumimoji="1" lang="en-US" altLang="zh-TW" b="1" dirty="0">
                        <a:latin typeface="UD デジタル 教科書体 N" panose="02020400000000000000" pitchFamily="17" charset="-128"/>
                        <a:ea typeface="UD デジタル 教科書体 N" panose="02020400000000000000" pitchFamily="17"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b="1" dirty="0">
                          <a:latin typeface="UD デジタル 教科書体 N" panose="02020400000000000000" pitchFamily="17" charset="-128"/>
                          <a:ea typeface="UD デジタル 教科書体 N" panose="02020400000000000000" pitchFamily="17" charset="-128"/>
                        </a:rPr>
                        <a:t>介護老人保健施設</a:t>
                      </a:r>
                      <a:endParaRPr kumimoji="1" lang="ja-JP" altLang="en-US" b="1" dirty="0">
                        <a:latin typeface="UD デジタル 教科書体 N" panose="02020400000000000000" pitchFamily="17" charset="-128"/>
                        <a:ea typeface="UD デジタル 教科書体 N" panose="02020400000000000000" pitchFamily="17" charset="-128"/>
                      </a:endParaRPr>
                    </a:p>
                  </a:txBody>
                  <a:tcPr/>
                </a:tc>
                <a:tc>
                  <a:txBody>
                    <a:bodyPr/>
                    <a:lstStyle/>
                    <a:p>
                      <a:r>
                        <a:rPr kumimoji="1" lang="ja-JP" altLang="en-US" b="1" dirty="0">
                          <a:latin typeface="UD デジタル 教科書体 N" panose="02020400000000000000" pitchFamily="17" charset="-128"/>
                          <a:ea typeface="UD デジタル 教科書体 N" panose="02020400000000000000" pitchFamily="17" charset="-128"/>
                        </a:rPr>
                        <a:t>・協力医療機関との連携体制の構築</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・利用者の安全並びに介護サービスの質の確保及び職</a:t>
                      </a:r>
                      <a:endParaRPr kumimoji="1" lang="en-US" altLang="ja-JP" b="1" dirty="0">
                        <a:latin typeface="UD デジタル 教科書体 N" panose="02020400000000000000" pitchFamily="17" charset="-128"/>
                        <a:ea typeface="UD デジタル 教科書体 N" panose="02020400000000000000" pitchFamily="17" charset="-128"/>
                      </a:endParaRPr>
                    </a:p>
                    <a:p>
                      <a:r>
                        <a:rPr kumimoji="1" lang="ja-JP" altLang="en-US" b="1" dirty="0">
                          <a:latin typeface="UD デジタル 教科書体 N" panose="02020400000000000000" pitchFamily="17" charset="-128"/>
                          <a:ea typeface="UD デジタル 教科書体 N" panose="02020400000000000000" pitchFamily="17" charset="-128"/>
                        </a:rPr>
                        <a:t>　員の負担軽減に資する方策を検討するための</a:t>
                      </a:r>
                    </a:p>
                    <a:p>
                      <a:r>
                        <a:rPr kumimoji="1" lang="ja-JP" altLang="en-US" b="1" dirty="0">
                          <a:latin typeface="UD デジタル 教科書体 N" panose="02020400000000000000" pitchFamily="17" charset="-128"/>
                          <a:ea typeface="UD デジタル 教科書体 N" panose="02020400000000000000" pitchFamily="17" charset="-128"/>
                        </a:rPr>
                        <a:t>　委員会の設置の義務付け</a:t>
                      </a:r>
                    </a:p>
                  </a:txBody>
                  <a:tcPr/>
                </a:tc>
                <a:extLst>
                  <a:ext uri="{0D108BD9-81ED-4DB2-BD59-A6C34878D82A}">
                    <a16:rowId xmlns:a16="http://schemas.microsoft.com/office/drawing/2014/main" val="3058420968"/>
                  </a:ext>
                </a:extLst>
              </a:tr>
            </a:tbl>
          </a:graphicData>
        </a:graphic>
      </p:graphicFrame>
    </p:spTree>
    <p:extLst>
      <p:ext uri="{BB962C8B-B14F-4D97-AF65-F5344CB8AC3E}">
        <p14:creationId xmlns:p14="http://schemas.microsoft.com/office/powerpoint/2010/main" val="4262989322"/>
      </p:ext>
    </p:extLst>
  </p:cSld>
  <p:clrMapOvr>
    <a:masterClrMapping/>
  </p:clrMapOvr>
  <mc:AlternateContent xmlns:mc="http://schemas.openxmlformats.org/markup-compatibility/2006" xmlns:p14="http://schemas.microsoft.com/office/powerpoint/2010/main">
    <mc:Choice Requires="p14">
      <p:transition p14:dur="270" advTm="27000"/>
    </mc:Choice>
    <mc:Fallback xmlns="">
      <p:transition advTm="27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1268760"/>
            <a:ext cx="7477111" cy="3922713"/>
          </a:xfrm>
        </p:spPr>
      </p:pic>
      <p:sp>
        <p:nvSpPr>
          <p:cNvPr id="5" name="角丸四角形 4"/>
          <p:cNvSpPr/>
          <p:nvPr/>
        </p:nvSpPr>
        <p:spPr>
          <a:xfrm>
            <a:off x="1043608" y="3255459"/>
            <a:ext cx="2129936" cy="292802"/>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6" name="テキスト ボックス 5"/>
          <p:cNvSpPr txBox="1"/>
          <p:nvPr/>
        </p:nvSpPr>
        <p:spPr>
          <a:xfrm>
            <a:off x="46160" y="5413864"/>
            <a:ext cx="9097841" cy="923330"/>
          </a:xfrm>
          <a:prstGeom prst="rect">
            <a:avLst/>
          </a:prstGeom>
          <a:noFill/>
        </p:spPr>
        <p:txBody>
          <a:bodyPr wrap="square" rtlCol="0">
            <a:spAutoFit/>
          </a:bodyPr>
          <a:lstStyle/>
          <a:p>
            <a:r>
              <a:rPr kumimoji="1" lang="ja-JP" altLang="en-US" b="1" dirty="0"/>
              <a:t>「介護保険サービス事業者」⇒「お問い合わせ及び来庁での申請（相談）」をクリック</a:t>
            </a:r>
            <a:endParaRPr kumimoji="1" lang="en-US" altLang="ja-JP" b="1" dirty="0"/>
          </a:p>
          <a:p>
            <a:endParaRPr kumimoji="1" lang="ja-JP" altLang="en-US" dirty="0"/>
          </a:p>
        </p:txBody>
      </p:sp>
      <p:sp>
        <p:nvSpPr>
          <p:cNvPr id="7" name="下矢印 6"/>
          <p:cNvSpPr/>
          <p:nvPr/>
        </p:nvSpPr>
        <p:spPr>
          <a:xfrm rot="8081675">
            <a:off x="3872742" y="3740823"/>
            <a:ext cx="330712" cy="572791"/>
          </a:xfrm>
          <a:prstGeom prst="downArrow">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2" name="スライド番号プレースホルダー 1"/>
          <p:cNvSpPr>
            <a:spLocks noGrp="1"/>
          </p:cNvSpPr>
          <p:nvPr>
            <p:ph type="sldNum" sz="quarter" idx="12"/>
          </p:nvPr>
        </p:nvSpPr>
        <p:spPr/>
        <p:txBody>
          <a:bodyPr/>
          <a:lstStyle/>
          <a:p>
            <a:fld id="{C2BA8E01-D3F6-4F98-965E-DFE4A64A58C1}" type="slidenum">
              <a:rPr kumimoji="1" lang="ja-JP" altLang="en-US" smtClean="0"/>
              <a:t>27</a:t>
            </a:fld>
            <a:endParaRPr kumimoji="1" lang="ja-JP" altLang="en-US" dirty="0"/>
          </a:p>
        </p:txBody>
      </p:sp>
      <p:sp>
        <p:nvSpPr>
          <p:cNvPr id="8" name="タイトル 1"/>
          <p:cNvSpPr>
            <a:spLocks noGrp="1"/>
          </p:cNvSpPr>
          <p:nvPr>
            <p:ph type="title"/>
          </p:nvPr>
        </p:nvSpPr>
        <p:spPr>
          <a:xfrm>
            <a:off x="628650" y="365127"/>
            <a:ext cx="7886700" cy="759618"/>
          </a:xfrm>
        </p:spPr>
        <p:txBody>
          <a:bodyPr>
            <a:normAutofit/>
          </a:bodyPr>
          <a:lstStyle/>
          <a:p>
            <a:pPr algn="ctr"/>
            <a:r>
              <a:rPr lang="en-US" altLang="ja-JP" sz="3200" dirty="0">
                <a:latin typeface="UD デジタル 教科書体 N" panose="02020400000000000000" pitchFamily="17" charset="-128"/>
                <a:ea typeface="UD デジタル 教科書体 N" panose="02020400000000000000" pitchFamily="17" charset="-128"/>
              </a:rPr>
              <a:t>11</a:t>
            </a:r>
            <a:r>
              <a:rPr lang="ja-JP" altLang="en-US" sz="3200" dirty="0">
                <a:latin typeface="UD デジタル 教科書体 N" panose="02020400000000000000" pitchFamily="17" charset="-128"/>
                <a:ea typeface="UD デジタル 教科書体 N" panose="02020400000000000000" pitchFamily="17" charset="-128"/>
              </a:rPr>
              <a:t>　お</a:t>
            </a:r>
            <a:r>
              <a:rPr kumimoji="1" lang="ja-JP" altLang="en-US" sz="3200" dirty="0">
                <a:latin typeface="UD デジタル 教科書体 N" panose="02020400000000000000" pitchFamily="17" charset="-128"/>
                <a:ea typeface="UD デジタル 教科書体 N" panose="02020400000000000000" pitchFamily="17" charset="-128"/>
              </a:rPr>
              <a:t>問い合わせについて①</a:t>
            </a:r>
          </a:p>
        </p:txBody>
      </p:sp>
    </p:spTree>
    <p:extLst>
      <p:ext uri="{BB962C8B-B14F-4D97-AF65-F5344CB8AC3E}">
        <p14:creationId xmlns:p14="http://schemas.microsoft.com/office/powerpoint/2010/main" val="2231732559"/>
      </p:ext>
    </p:extLst>
  </p:cSld>
  <p:clrMapOvr>
    <a:masterClrMapping/>
  </p:clrMapOvr>
  <mc:AlternateContent xmlns:mc="http://schemas.openxmlformats.org/markup-compatibility/2006" xmlns:p14="http://schemas.microsoft.com/office/powerpoint/2010/main">
    <mc:Choice Requires="p14">
      <p:transition p14:dur="150" advTm="16000">
        <p:fade/>
      </p:transition>
    </mc:Choice>
    <mc:Fallback xmlns="">
      <p:transition advTm="16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rotWithShape="1">
          <a:blip r:embed="rId3">
            <a:extLst>
              <a:ext uri="{28A0092B-C50C-407E-A947-70E740481C1C}">
                <a14:useLocalDpi xmlns:a14="http://schemas.microsoft.com/office/drawing/2010/main" val="0"/>
              </a:ext>
            </a:extLst>
          </a:blip>
          <a:srcRect r="25743" b="4281"/>
          <a:stretch/>
        </p:blipFill>
        <p:spPr>
          <a:xfrm>
            <a:off x="679206" y="1318846"/>
            <a:ext cx="3884002" cy="3686176"/>
          </a:xfrm>
        </p:spPr>
      </p:pic>
      <p:graphicFrame>
        <p:nvGraphicFramePr>
          <p:cNvPr id="8" name="表 7"/>
          <p:cNvGraphicFramePr>
            <a:graphicFrameLocks noGrp="1"/>
          </p:cNvGraphicFramePr>
          <p:nvPr/>
        </p:nvGraphicFramePr>
        <p:xfrm>
          <a:off x="5387479" y="1447436"/>
          <a:ext cx="3831256" cy="4180745"/>
        </p:xfrm>
        <a:graphic>
          <a:graphicData uri="http://schemas.openxmlformats.org/drawingml/2006/table">
            <a:tbl>
              <a:tblPr/>
              <a:tblGrid>
                <a:gridCol w="96774">
                  <a:extLst>
                    <a:ext uri="{9D8B030D-6E8A-4147-A177-3AD203B41FA5}">
                      <a16:colId xmlns:a16="http://schemas.microsoft.com/office/drawing/2014/main" val="3146117834"/>
                    </a:ext>
                  </a:extLst>
                </a:gridCol>
                <a:gridCol w="96774">
                  <a:extLst>
                    <a:ext uri="{9D8B030D-6E8A-4147-A177-3AD203B41FA5}">
                      <a16:colId xmlns:a16="http://schemas.microsoft.com/office/drawing/2014/main" val="1072761767"/>
                    </a:ext>
                  </a:extLst>
                </a:gridCol>
                <a:gridCol w="96774">
                  <a:extLst>
                    <a:ext uri="{9D8B030D-6E8A-4147-A177-3AD203B41FA5}">
                      <a16:colId xmlns:a16="http://schemas.microsoft.com/office/drawing/2014/main" val="2862217939"/>
                    </a:ext>
                  </a:extLst>
                </a:gridCol>
                <a:gridCol w="96774">
                  <a:extLst>
                    <a:ext uri="{9D8B030D-6E8A-4147-A177-3AD203B41FA5}">
                      <a16:colId xmlns:a16="http://schemas.microsoft.com/office/drawing/2014/main" val="2063889910"/>
                    </a:ext>
                  </a:extLst>
                </a:gridCol>
                <a:gridCol w="96774">
                  <a:extLst>
                    <a:ext uri="{9D8B030D-6E8A-4147-A177-3AD203B41FA5}">
                      <a16:colId xmlns:a16="http://schemas.microsoft.com/office/drawing/2014/main" val="2127217676"/>
                    </a:ext>
                  </a:extLst>
                </a:gridCol>
                <a:gridCol w="96774">
                  <a:extLst>
                    <a:ext uri="{9D8B030D-6E8A-4147-A177-3AD203B41FA5}">
                      <a16:colId xmlns:a16="http://schemas.microsoft.com/office/drawing/2014/main" val="502127166"/>
                    </a:ext>
                  </a:extLst>
                </a:gridCol>
                <a:gridCol w="96774">
                  <a:extLst>
                    <a:ext uri="{9D8B030D-6E8A-4147-A177-3AD203B41FA5}">
                      <a16:colId xmlns:a16="http://schemas.microsoft.com/office/drawing/2014/main" val="3234442894"/>
                    </a:ext>
                  </a:extLst>
                </a:gridCol>
                <a:gridCol w="96774">
                  <a:extLst>
                    <a:ext uri="{9D8B030D-6E8A-4147-A177-3AD203B41FA5}">
                      <a16:colId xmlns:a16="http://schemas.microsoft.com/office/drawing/2014/main" val="132847800"/>
                    </a:ext>
                  </a:extLst>
                </a:gridCol>
                <a:gridCol w="96774">
                  <a:extLst>
                    <a:ext uri="{9D8B030D-6E8A-4147-A177-3AD203B41FA5}">
                      <a16:colId xmlns:a16="http://schemas.microsoft.com/office/drawing/2014/main" val="3845486895"/>
                    </a:ext>
                  </a:extLst>
                </a:gridCol>
                <a:gridCol w="96774">
                  <a:extLst>
                    <a:ext uri="{9D8B030D-6E8A-4147-A177-3AD203B41FA5}">
                      <a16:colId xmlns:a16="http://schemas.microsoft.com/office/drawing/2014/main" val="2985438648"/>
                    </a:ext>
                  </a:extLst>
                </a:gridCol>
                <a:gridCol w="96774">
                  <a:extLst>
                    <a:ext uri="{9D8B030D-6E8A-4147-A177-3AD203B41FA5}">
                      <a16:colId xmlns:a16="http://schemas.microsoft.com/office/drawing/2014/main" val="1967327723"/>
                    </a:ext>
                  </a:extLst>
                </a:gridCol>
                <a:gridCol w="96774">
                  <a:extLst>
                    <a:ext uri="{9D8B030D-6E8A-4147-A177-3AD203B41FA5}">
                      <a16:colId xmlns:a16="http://schemas.microsoft.com/office/drawing/2014/main" val="4230171308"/>
                    </a:ext>
                  </a:extLst>
                </a:gridCol>
                <a:gridCol w="96774">
                  <a:extLst>
                    <a:ext uri="{9D8B030D-6E8A-4147-A177-3AD203B41FA5}">
                      <a16:colId xmlns:a16="http://schemas.microsoft.com/office/drawing/2014/main" val="4274840207"/>
                    </a:ext>
                  </a:extLst>
                </a:gridCol>
                <a:gridCol w="96774">
                  <a:extLst>
                    <a:ext uri="{9D8B030D-6E8A-4147-A177-3AD203B41FA5}">
                      <a16:colId xmlns:a16="http://schemas.microsoft.com/office/drawing/2014/main" val="4112036251"/>
                    </a:ext>
                  </a:extLst>
                </a:gridCol>
                <a:gridCol w="96774">
                  <a:extLst>
                    <a:ext uri="{9D8B030D-6E8A-4147-A177-3AD203B41FA5}">
                      <a16:colId xmlns:a16="http://schemas.microsoft.com/office/drawing/2014/main" val="3138333752"/>
                    </a:ext>
                  </a:extLst>
                </a:gridCol>
                <a:gridCol w="96774">
                  <a:extLst>
                    <a:ext uri="{9D8B030D-6E8A-4147-A177-3AD203B41FA5}">
                      <a16:colId xmlns:a16="http://schemas.microsoft.com/office/drawing/2014/main" val="3485757759"/>
                    </a:ext>
                  </a:extLst>
                </a:gridCol>
                <a:gridCol w="96774">
                  <a:extLst>
                    <a:ext uri="{9D8B030D-6E8A-4147-A177-3AD203B41FA5}">
                      <a16:colId xmlns:a16="http://schemas.microsoft.com/office/drawing/2014/main" val="1875879847"/>
                    </a:ext>
                  </a:extLst>
                </a:gridCol>
                <a:gridCol w="96774">
                  <a:extLst>
                    <a:ext uri="{9D8B030D-6E8A-4147-A177-3AD203B41FA5}">
                      <a16:colId xmlns:a16="http://schemas.microsoft.com/office/drawing/2014/main" val="1582100413"/>
                    </a:ext>
                  </a:extLst>
                </a:gridCol>
                <a:gridCol w="96774">
                  <a:extLst>
                    <a:ext uri="{9D8B030D-6E8A-4147-A177-3AD203B41FA5}">
                      <a16:colId xmlns:a16="http://schemas.microsoft.com/office/drawing/2014/main" val="2683017348"/>
                    </a:ext>
                  </a:extLst>
                </a:gridCol>
                <a:gridCol w="96774">
                  <a:extLst>
                    <a:ext uri="{9D8B030D-6E8A-4147-A177-3AD203B41FA5}">
                      <a16:colId xmlns:a16="http://schemas.microsoft.com/office/drawing/2014/main" val="733951841"/>
                    </a:ext>
                  </a:extLst>
                </a:gridCol>
                <a:gridCol w="96774">
                  <a:extLst>
                    <a:ext uri="{9D8B030D-6E8A-4147-A177-3AD203B41FA5}">
                      <a16:colId xmlns:a16="http://schemas.microsoft.com/office/drawing/2014/main" val="261790489"/>
                    </a:ext>
                  </a:extLst>
                </a:gridCol>
                <a:gridCol w="96774">
                  <a:extLst>
                    <a:ext uri="{9D8B030D-6E8A-4147-A177-3AD203B41FA5}">
                      <a16:colId xmlns:a16="http://schemas.microsoft.com/office/drawing/2014/main" val="3479288309"/>
                    </a:ext>
                  </a:extLst>
                </a:gridCol>
                <a:gridCol w="96774">
                  <a:extLst>
                    <a:ext uri="{9D8B030D-6E8A-4147-A177-3AD203B41FA5}">
                      <a16:colId xmlns:a16="http://schemas.microsoft.com/office/drawing/2014/main" val="1247780143"/>
                    </a:ext>
                  </a:extLst>
                </a:gridCol>
                <a:gridCol w="96774">
                  <a:extLst>
                    <a:ext uri="{9D8B030D-6E8A-4147-A177-3AD203B41FA5}">
                      <a16:colId xmlns:a16="http://schemas.microsoft.com/office/drawing/2014/main" val="3269497687"/>
                    </a:ext>
                  </a:extLst>
                </a:gridCol>
                <a:gridCol w="96774">
                  <a:extLst>
                    <a:ext uri="{9D8B030D-6E8A-4147-A177-3AD203B41FA5}">
                      <a16:colId xmlns:a16="http://schemas.microsoft.com/office/drawing/2014/main" val="1190101134"/>
                    </a:ext>
                  </a:extLst>
                </a:gridCol>
                <a:gridCol w="96774">
                  <a:extLst>
                    <a:ext uri="{9D8B030D-6E8A-4147-A177-3AD203B41FA5}">
                      <a16:colId xmlns:a16="http://schemas.microsoft.com/office/drawing/2014/main" val="3881790845"/>
                    </a:ext>
                  </a:extLst>
                </a:gridCol>
                <a:gridCol w="328783">
                  <a:extLst>
                    <a:ext uri="{9D8B030D-6E8A-4147-A177-3AD203B41FA5}">
                      <a16:colId xmlns:a16="http://schemas.microsoft.com/office/drawing/2014/main" val="469946879"/>
                    </a:ext>
                  </a:extLst>
                </a:gridCol>
                <a:gridCol w="328783">
                  <a:extLst>
                    <a:ext uri="{9D8B030D-6E8A-4147-A177-3AD203B41FA5}">
                      <a16:colId xmlns:a16="http://schemas.microsoft.com/office/drawing/2014/main" val="2037961188"/>
                    </a:ext>
                  </a:extLst>
                </a:gridCol>
                <a:gridCol w="328783">
                  <a:extLst>
                    <a:ext uri="{9D8B030D-6E8A-4147-A177-3AD203B41FA5}">
                      <a16:colId xmlns:a16="http://schemas.microsoft.com/office/drawing/2014/main" val="3332489149"/>
                    </a:ext>
                  </a:extLst>
                </a:gridCol>
                <a:gridCol w="328783">
                  <a:extLst>
                    <a:ext uri="{9D8B030D-6E8A-4147-A177-3AD203B41FA5}">
                      <a16:colId xmlns:a16="http://schemas.microsoft.com/office/drawing/2014/main" val="1489433287"/>
                    </a:ext>
                  </a:extLst>
                </a:gridCol>
              </a:tblGrid>
              <a:tr h="174827">
                <a:tc gridSpan="26">
                  <a:txBody>
                    <a:bodyPr/>
                    <a:lstStyle/>
                    <a:p>
                      <a:pPr algn="ctr" fontAlgn="ctr"/>
                      <a:r>
                        <a:rPr lang="zh-TW" altLang="en-US" sz="500" b="1" i="0" u="none" strike="noStrike">
                          <a:solidFill>
                            <a:srgbClr val="000000"/>
                          </a:solidFill>
                          <a:effectLst/>
                          <a:latin typeface="游ゴシック" panose="020B0400000000000000" pitchFamily="50" charset="-128"/>
                          <a:ea typeface="游ゴシック" panose="020B0400000000000000" pitchFamily="50" charset="-128"/>
                        </a:rPr>
                        <a:t>事業者質問票（吹田市）</a:t>
                      </a: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866592873"/>
                  </a:ext>
                </a:extLst>
              </a:tr>
              <a:tr h="460908">
                <a:tc gridSpan="26">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厚生労働省告示、留意事項通知、Ｑ</a:t>
                      </a:r>
                      <a:r>
                        <a:rPr lang="en-US" altLang="ja-JP" sz="400" b="0" i="0" u="none" strike="noStrike" dirty="0">
                          <a:solidFill>
                            <a:srgbClr val="000000"/>
                          </a:solidFill>
                          <a:effectLst/>
                          <a:latin typeface="游ゴシック" panose="020B0400000000000000" pitchFamily="50" charset="-128"/>
                          <a:ea typeface="游ゴシック" panose="020B0400000000000000" pitchFamily="50" charset="-128"/>
                        </a:rPr>
                        <a:t>&amp;A</a:t>
                      </a: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等をお読みになり、ご不明な点について、質問票に記入の上、メールにて送付してください。</a:t>
                      </a:r>
                      <a:b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回答については、電話又は電子メールでの回答とさせていただきます。</a:t>
                      </a:r>
                    </a:p>
                  </a:txBody>
                  <a:tcPr marL="37426"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069935716"/>
                  </a:ext>
                </a:extLst>
              </a:tr>
              <a:tr h="148798">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gridSpan="5">
                  <a:txBody>
                    <a:bodyPr/>
                    <a:lstStyle/>
                    <a:p>
                      <a:pPr algn="l" fontAlgn="ctr"/>
                      <a:r>
                        <a:rPr lang="en-US" altLang="ja-JP" sz="400" b="0" i="0" u="none" strike="noStrike" dirty="0">
                          <a:solidFill>
                            <a:srgbClr val="000000"/>
                          </a:solidFill>
                          <a:effectLst/>
                          <a:latin typeface="游ゴシック" panose="020B0400000000000000" pitchFamily="50" charset="-128"/>
                          <a:ea typeface="游ゴシック" panose="020B0400000000000000" pitchFamily="50" charset="-128"/>
                        </a:rPr>
                        <a:t>&lt;</a:t>
                      </a: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メールアドレス</a:t>
                      </a:r>
                      <a:r>
                        <a:rPr lang="en-US" altLang="ja-JP" sz="400" b="0" i="0" u="none" strike="noStrike" dirty="0">
                          <a:solidFill>
                            <a:srgbClr val="000000"/>
                          </a:solidFill>
                          <a:effectLst/>
                          <a:latin typeface="游ゴシック" panose="020B0400000000000000" pitchFamily="50" charset="-128"/>
                          <a:ea typeface="游ゴシック" panose="020B0400000000000000" pitchFamily="50" charset="-128"/>
                        </a:rPr>
                        <a:t>&gt;</a:t>
                      </a: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gridSpan="8">
                  <a:txBody>
                    <a:bodyPr/>
                    <a:lstStyle/>
                    <a:p>
                      <a:pPr algn="l" fontAlgn="ctr"/>
                      <a:r>
                        <a:rPr lang="en-US" sz="400" b="0" i="0" u="sng" strike="noStrike" dirty="0">
                          <a:solidFill>
                            <a:srgbClr val="0563C1"/>
                          </a:solidFill>
                          <a:effectLst/>
                          <a:latin typeface="游ゴシック" panose="020B0400000000000000" pitchFamily="50" charset="-128"/>
                          <a:ea typeface="游ゴシック" panose="020B0400000000000000" pitchFamily="50" charset="-128"/>
                          <a:hlinkClick r:id="rId4"/>
                        </a:rPr>
                        <a:t>fsk-kaigo@city.suita.osaka.jp</a:t>
                      </a:r>
                      <a:endParaRPr lang="en-US" sz="400" b="0" i="0" u="sng" strike="noStrike" dirty="0">
                        <a:solidFill>
                          <a:srgbClr val="0563C1"/>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9">
                  <a:txBody>
                    <a:bodyPr/>
                    <a:lstStyle/>
                    <a:p>
                      <a:pPr algn="l" fontAlgn="ctr"/>
                      <a:r>
                        <a:rPr lang="zh-TW" altLang="en-US" sz="400" b="0" i="0" u="none" strike="noStrike" dirty="0">
                          <a:solidFill>
                            <a:srgbClr val="000000"/>
                          </a:solidFill>
                          <a:effectLst/>
                          <a:latin typeface="游ゴシック" panose="020B0400000000000000" pitchFamily="50" charset="-128"/>
                          <a:ea typeface="游ゴシック" panose="020B0400000000000000" pitchFamily="50" charset="-128"/>
                        </a:rPr>
                        <a:t>福祉指導監査室　介護事業者宛</a:t>
                      </a: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826416250"/>
                  </a:ext>
                </a:extLst>
              </a:tr>
              <a:tr h="148798">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gridSpan="18">
                  <a:txBody>
                    <a:bodyPr/>
                    <a:lstStyle/>
                    <a:p>
                      <a:pPr algn="l" fontAlgn="ctr"/>
                      <a:r>
                        <a:rPr lang="en-US" altLang="ja-JP" sz="400" b="0" i="0" u="none" strike="noStrike" dirty="0">
                          <a:solidFill>
                            <a:srgbClr val="000000"/>
                          </a:solidFill>
                          <a:effectLst/>
                          <a:latin typeface="游ゴシック" panose="020B0400000000000000" pitchFamily="50" charset="-128"/>
                          <a:ea typeface="游ゴシック" panose="020B0400000000000000" pitchFamily="50" charset="-128"/>
                        </a:rPr>
                        <a:t>&lt;</a:t>
                      </a: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メールの件名（タイトル）</a:t>
                      </a:r>
                      <a:r>
                        <a:rPr lang="en-US" altLang="ja-JP" sz="400" b="0" i="0" u="none" strike="noStrike" dirty="0">
                          <a:solidFill>
                            <a:srgbClr val="000000"/>
                          </a:solidFill>
                          <a:effectLst/>
                          <a:latin typeface="游ゴシック" panose="020B0400000000000000" pitchFamily="50" charset="-128"/>
                          <a:ea typeface="游ゴシック" panose="020B0400000000000000" pitchFamily="50" charset="-128"/>
                        </a:rPr>
                        <a:t>&gt;</a:t>
                      </a:r>
                      <a:r>
                        <a:rPr lang="ja-JP" altLang="en-US" sz="400" b="1" i="0" u="none" strike="noStrike" dirty="0">
                          <a:solidFill>
                            <a:srgbClr val="FF0000"/>
                          </a:solidFill>
                          <a:effectLst/>
                          <a:latin typeface="游ゴシック" panose="020B0400000000000000" pitchFamily="50" charset="-128"/>
                          <a:ea typeface="游ゴシック" panose="020B0400000000000000" pitchFamily="50" charset="-128"/>
                        </a:rPr>
                        <a:t>「事業者質問票」</a:t>
                      </a: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と記載してください。</a:t>
                      </a: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466954702"/>
                  </a:ext>
                </a:extLst>
              </a:tr>
              <a:tr h="98539">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172132854"/>
                  </a:ext>
                </a:extLst>
              </a:tr>
              <a:tr h="103307">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記入日</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9">
                  <a:txBody>
                    <a:bodyPr/>
                    <a:lstStyle/>
                    <a:p>
                      <a:pPr algn="ctr"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令和　　年　　月　　日</a:t>
                      </a:r>
                    </a:p>
                  </a:txBody>
                  <a:tcPr marL="2495" marR="2495" marT="24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9">
                  <a:txBody>
                    <a:bodyPr/>
                    <a:lstStyle/>
                    <a:p>
                      <a:pPr algn="ctr"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BlToTr w="6350" cap="flat" cmpd="sng" algn="ctr">
                      <a:solidFill>
                        <a:srgbClr val="000000"/>
                      </a:solidFill>
                      <a:prstDash val="dot"/>
                      <a:round/>
                      <a:headEnd type="none" w="med" len="med"/>
                      <a:tailEnd type="none" w="med" len="med"/>
                    </a:lnBlToT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197338051"/>
                  </a:ext>
                </a:extLst>
              </a:tr>
              <a:tr h="107280">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事業所番号</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18">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37426"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657922245"/>
                  </a:ext>
                </a:extLst>
              </a:tr>
              <a:tr h="119201">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w="12700" cap="flat" cmpd="sng" algn="ctr">
                      <a:solidFill>
                        <a:srgbClr val="000000"/>
                      </a:solidFill>
                      <a:prstDash val="solid"/>
                      <a:round/>
                      <a:headEnd type="none" w="med" len="med"/>
                      <a:tailEnd type="none" w="med" len="med"/>
                    </a:lnR>
                    <a:lnT>
                      <a:noFill/>
                    </a:lnT>
                    <a:lnB>
                      <a:noFill/>
                    </a:lnB>
                  </a:tcPr>
                </a:tc>
                <a:tc gridSpan="4">
                  <a:txBody>
                    <a:bodyPr/>
                    <a:lstStyle/>
                    <a:p>
                      <a:pPr algn="ctr"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事業所名</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18">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37426"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64001564"/>
                  </a:ext>
                </a:extLst>
              </a:tr>
              <a:tr h="95361">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w="12700" cap="flat" cmpd="sng" algn="ctr">
                      <a:solidFill>
                        <a:srgbClr val="000000"/>
                      </a:solidFill>
                      <a:prstDash val="solid"/>
                      <a:round/>
                      <a:headEnd type="none" w="med" len="med"/>
                      <a:tailEnd type="none" w="med" len="med"/>
                    </a:lnR>
                    <a:lnT>
                      <a:noFill/>
                    </a:lnT>
                    <a:lnB>
                      <a:noFill/>
                    </a:lnB>
                  </a:tcPr>
                </a:tc>
                <a:tc rowSpan="2" gridSpan="4">
                  <a:txBody>
                    <a:bodyPr/>
                    <a:lstStyle/>
                    <a:p>
                      <a:pPr algn="ctr"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担当者</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gridSpan="2">
                  <a:txBody>
                    <a:bodyPr/>
                    <a:lstStyle/>
                    <a:p>
                      <a:pPr algn="l" fontAlgn="ct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氏名</a:t>
                      </a:r>
                    </a:p>
                  </a:txBody>
                  <a:tcPr marL="2495" marR="2495" marT="24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7">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電話</a:t>
                      </a:r>
                    </a:p>
                  </a:txBody>
                  <a:tcPr marL="2495" marR="2495" marT="24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gridSpan="7">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608728619"/>
                  </a:ext>
                </a:extLst>
              </a:tr>
              <a:tr h="98539">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w="12700" cap="flat" cmpd="sng" algn="ctr">
                      <a:solidFill>
                        <a:srgbClr val="000000"/>
                      </a:solidFill>
                      <a:prstDash val="solid"/>
                      <a:round/>
                      <a:headEnd type="none" w="med" len="med"/>
                      <a:tailEnd type="none" w="med" len="med"/>
                    </a:lnR>
                    <a:lnT>
                      <a:noFill/>
                    </a:lnT>
                    <a:lnB>
                      <a:noFill/>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4">
                  <a:txBody>
                    <a:bodyPr/>
                    <a:lstStyle/>
                    <a:p>
                      <a:pPr algn="l" fontAlgn="ct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メールアドレス</a:t>
                      </a:r>
                    </a:p>
                  </a:txBody>
                  <a:tcPr marL="2495" marR="2495" marT="24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14">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822244251"/>
                  </a:ext>
                </a:extLst>
              </a:tr>
              <a:tr h="98539">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736774285"/>
                  </a:ext>
                </a:extLst>
              </a:tr>
              <a:tr h="131121">
                <a:tc gridSpan="4">
                  <a:txBody>
                    <a:bodyPr/>
                    <a:lstStyle/>
                    <a:p>
                      <a:pPr algn="l" fontAlgn="ct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サービス種別</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2">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EBF7"/>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613641820"/>
                  </a:ext>
                </a:extLst>
              </a:tr>
              <a:tr h="119201">
                <a:tc gridSpan="4">
                  <a:txBody>
                    <a:bodyPr/>
                    <a:lstStyle/>
                    <a:p>
                      <a:pPr algn="l" fontAlgn="ct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（予防含む）</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2">
                  <a:txBody>
                    <a:bodyPr/>
                    <a:lstStyle/>
                    <a:p>
                      <a:pPr algn="l" fontAlgn="ctr"/>
                      <a:r>
                        <a:rPr lang="en-US" altLang="ja-JP" sz="300" b="0"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プルダウンで選択してください。（</a:t>
                      </a:r>
                      <a:r>
                        <a:rPr lang="en-US" altLang="ja-JP" sz="300" b="0" i="0" u="none" strike="noStrike" dirty="0">
                          <a:solidFill>
                            <a:srgbClr val="000000"/>
                          </a:solidFill>
                          <a:effectLst/>
                          <a:latin typeface="游ゴシック" panose="020B0400000000000000" pitchFamily="50" charset="-128"/>
                          <a:ea typeface="游ゴシック" panose="020B0400000000000000" pitchFamily="50" charset="-128"/>
                        </a:rPr>
                        <a:t>Alt+↓</a:t>
                      </a: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でリスト表示可能）</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73829669"/>
                  </a:ext>
                </a:extLst>
              </a:tr>
              <a:tr h="143040">
                <a:tc gridSpan="4">
                  <a:txBody>
                    <a:bodyPr/>
                    <a:lstStyle/>
                    <a:p>
                      <a:pPr algn="l" fontAlgn="ct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区分</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18">
                  <a:txBody>
                    <a:bodyPr/>
                    <a:lstStyle/>
                    <a:p>
                      <a:pPr algn="l" fontAlgn="b"/>
                      <a:r>
                        <a:rPr lang="en-US" altLang="ja-JP" sz="300" b="0"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300" b="0" i="0" u="none" strike="noStrike" dirty="0">
                          <a:solidFill>
                            <a:srgbClr val="000000"/>
                          </a:solidFill>
                          <a:effectLst/>
                          <a:latin typeface="游ゴシック" panose="020B0400000000000000" pitchFamily="50" charset="-128"/>
                          <a:ea typeface="游ゴシック" panose="020B0400000000000000" pitchFamily="50" charset="-128"/>
                        </a:rPr>
                        <a:t>プルダウン（報酬・運営・人員・設備・その他）で選択してください。</a:t>
                      </a:r>
                    </a:p>
                  </a:txBody>
                  <a:tcPr marL="2495" marR="2495" marT="249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875752894"/>
                  </a:ext>
                </a:extLst>
              </a:tr>
              <a:tr h="154961">
                <a:tc gridSpan="4">
                  <a:txBody>
                    <a:bodyPr/>
                    <a:lstStyle/>
                    <a:p>
                      <a:pPr algn="l" fontAlgn="ct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質問項目</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2">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（○○について）</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139054855"/>
                  </a:ext>
                </a:extLst>
              </a:tr>
              <a:tr h="278135">
                <a:tc gridSpan="4">
                  <a:txBody>
                    <a:bodyPr/>
                    <a:lstStyle/>
                    <a:p>
                      <a:pPr algn="l" fontAlgn="ct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参照した関係</a:t>
                      </a:r>
                      <a:b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資料名とページ</a:t>
                      </a: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2">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（必ずご記入ください）</a:t>
                      </a:r>
                    </a:p>
                  </a:txBody>
                  <a:tcPr marL="2495" marR="2495" marT="249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4162107096"/>
                  </a:ext>
                </a:extLst>
              </a:tr>
              <a:tr h="1263526">
                <a:tc gridSpan="4">
                  <a:txBody>
                    <a:bodyPr/>
                    <a:lstStyle/>
                    <a:p>
                      <a:pPr algn="l" fontAlgn="ctr"/>
                      <a:r>
                        <a:rPr lang="ja-JP" altLang="en-US" sz="400" b="1" i="0" u="none" strike="noStrike" dirty="0">
                          <a:solidFill>
                            <a:srgbClr val="000000"/>
                          </a:solidFill>
                          <a:effectLst/>
                          <a:latin typeface="游ゴシック" panose="020B0400000000000000" pitchFamily="50" charset="-128"/>
                          <a:ea typeface="游ゴシック" panose="020B0400000000000000" pitchFamily="50" charset="-128"/>
                        </a:rPr>
                        <a:t>質問内容</a:t>
                      </a:r>
                      <a:br>
                        <a:rPr lang="ja-JP" altLang="en-US" sz="400" b="1"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（加算名称等</a:t>
                      </a:r>
                      <a:b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br>
                      <a:r>
                        <a:rPr lang="ja-JP" altLang="en-US" sz="300" b="1" i="0" u="none" strike="noStrike" dirty="0">
                          <a:solidFill>
                            <a:srgbClr val="000000"/>
                          </a:solidFill>
                          <a:effectLst/>
                          <a:latin typeface="游ゴシック" panose="020B0400000000000000" pitchFamily="50" charset="-128"/>
                          <a:ea typeface="游ゴシック" panose="020B0400000000000000" pitchFamily="50" charset="-128"/>
                        </a:rPr>
                        <a:t>は正確にご記入ください。）</a:t>
                      </a:r>
                      <a:endParaRPr lang="ja-JP" altLang="en-US" sz="4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2">
                  <a:txBody>
                    <a:bodyPr/>
                    <a:lstStyle/>
                    <a:p>
                      <a:pPr algn="l" fontAlgn="t"/>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2495" marR="2495" marT="2495" marB="0" anchor="ctr">
                    <a:lnL>
                      <a:noFill/>
                    </a:lnL>
                    <a:lnR>
                      <a:noFill/>
                    </a:lnR>
                    <a:lnT>
                      <a:noFill/>
                    </a:lnT>
                    <a:lnB>
                      <a:noFill/>
                    </a:lnB>
                  </a:tcPr>
                </a:tc>
                <a:extLst>
                  <a:ext uri="{0D108BD9-81ED-4DB2-BD59-A6C34878D82A}">
                    <a16:rowId xmlns:a16="http://schemas.microsoft.com/office/drawing/2014/main" val="2423481234"/>
                  </a:ext>
                </a:extLst>
              </a:tr>
              <a:tr h="139068">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352683786"/>
                  </a:ext>
                </a:extLst>
              </a:tr>
              <a:tr h="148798">
                <a:tc gridSpan="25">
                  <a:txBody>
                    <a:bodyPr/>
                    <a:lstStyle/>
                    <a:p>
                      <a:pPr algn="l" fontAlgn="ctr"/>
                      <a:r>
                        <a:rPr lang="en-US" altLang="ja-JP" sz="400" b="0"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質問票をいただいた後、内容により告示や解釈通知の確認、厚生労働省への問合せ等を行います</a:t>
                      </a: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2603626192"/>
                  </a:ext>
                </a:extLst>
              </a:tr>
              <a:tr h="148798">
                <a:tc gridSpan="19">
                  <a:txBody>
                    <a:bodyPr/>
                    <a:lstStyle/>
                    <a:p>
                      <a:pPr algn="l" fontAlgn="ctr"/>
                      <a:r>
                        <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rPr>
                        <a:t>ので、回答までに時間を要する場合がございます。予めご了承ください。</a:t>
                      </a:r>
                    </a:p>
                  </a:txBody>
                  <a:tcPr marL="2495" marR="2495" marT="2495" marB="0" anchor="ctr">
                    <a:lnL>
                      <a:noFill/>
                    </a:lnL>
                    <a:lnR>
                      <a:noFill/>
                    </a:lnR>
                    <a:lnT>
                      <a:noFill/>
                    </a:lnT>
                    <a:lnB>
                      <a:noFill/>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tc>
                  <a:txBody>
                    <a:bodyPr/>
                    <a:lstStyle/>
                    <a:p>
                      <a:pPr algn="l" fontAlgn="ctr"/>
                      <a:endParaRPr lang="ja-JP" altLang="en-US" sz="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2495" marR="2495" marT="2495" marB="0" anchor="ctr">
                    <a:lnL>
                      <a:noFill/>
                    </a:lnL>
                    <a:lnR>
                      <a:noFill/>
                    </a:lnR>
                    <a:lnT>
                      <a:noFill/>
                    </a:lnT>
                    <a:lnB>
                      <a:noFill/>
                    </a:lnB>
                  </a:tcPr>
                </a:tc>
                <a:extLst>
                  <a:ext uri="{0D108BD9-81ED-4DB2-BD59-A6C34878D82A}">
                    <a16:rowId xmlns:a16="http://schemas.microsoft.com/office/drawing/2014/main" val="3999645415"/>
                  </a:ext>
                </a:extLst>
              </a:tr>
            </a:tbl>
          </a:graphicData>
        </a:graphic>
      </p:graphicFrame>
      <p:sp>
        <p:nvSpPr>
          <p:cNvPr id="10" name="テキスト ボックス 9"/>
          <p:cNvSpPr txBox="1"/>
          <p:nvPr/>
        </p:nvSpPr>
        <p:spPr>
          <a:xfrm>
            <a:off x="880327" y="5204461"/>
            <a:ext cx="4095017" cy="646331"/>
          </a:xfrm>
          <a:prstGeom prst="rect">
            <a:avLst/>
          </a:prstGeom>
          <a:noFill/>
        </p:spPr>
        <p:txBody>
          <a:bodyPr wrap="square" rtlCol="0">
            <a:spAutoFit/>
          </a:bodyPr>
          <a:lstStyle/>
          <a:p>
            <a:r>
              <a:rPr kumimoji="1" lang="ja-JP" altLang="en-US" b="1"/>
              <a:t>質問票に必要項目を入力</a:t>
            </a:r>
            <a:r>
              <a:rPr kumimoji="1" lang="ja-JP" altLang="en-US" b="1" dirty="0"/>
              <a:t>の上、</a:t>
            </a:r>
            <a:endParaRPr kumimoji="1" lang="en-US" altLang="ja-JP" b="1" dirty="0"/>
          </a:p>
          <a:p>
            <a:r>
              <a:rPr kumimoji="1" lang="ja-JP" altLang="en-US" b="1" dirty="0"/>
              <a:t>上記メールアドレスにお送りください</a:t>
            </a:r>
            <a:r>
              <a:rPr kumimoji="1" lang="ja-JP" altLang="en-US" sz="1500" b="1" dirty="0"/>
              <a:t>。</a:t>
            </a:r>
          </a:p>
        </p:txBody>
      </p:sp>
      <p:sp>
        <p:nvSpPr>
          <p:cNvPr id="11" name="角丸四角形 10"/>
          <p:cNvSpPr/>
          <p:nvPr/>
        </p:nvSpPr>
        <p:spPr>
          <a:xfrm>
            <a:off x="903410" y="2565156"/>
            <a:ext cx="3659798" cy="2439866"/>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2" name="正方形/長方形 1"/>
          <p:cNvSpPr/>
          <p:nvPr/>
        </p:nvSpPr>
        <p:spPr>
          <a:xfrm>
            <a:off x="5103935" y="1318846"/>
            <a:ext cx="3178419" cy="441813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3" name="スライド番号プレースホルダー 2"/>
          <p:cNvSpPr>
            <a:spLocks noGrp="1"/>
          </p:cNvSpPr>
          <p:nvPr>
            <p:ph type="sldNum" sz="quarter" idx="12"/>
          </p:nvPr>
        </p:nvSpPr>
        <p:spPr/>
        <p:txBody>
          <a:bodyPr/>
          <a:lstStyle/>
          <a:p>
            <a:fld id="{C2BA8E01-D3F6-4F98-965E-DFE4A64A58C1}" type="slidenum">
              <a:rPr kumimoji="1" lang="ja-JP" altLang="en-US" smtClean="0"/>
              <a:t>28</a:t>
            </a:fld>
            <a:endParaRPr kumimoji="1" lang="ja-JP" altLang="en-US" dirty="0"/>
          </a:p>
        </p:txBody>
      </p:sp>
      <p:sp>
        <p:nvSpPr>
          <p:cNvPr id="9" name="タイトル 1"/>
          <p:cNvSpPr>
            <a:spLocks noGrp="1"/>
          </p:cNvSpPr>
          <p:nvPr>
            <p:ph type="title"/>
          </p:nvPr>
        </p:nvSpPr>
        <p:spPr>
          <a:xfrm>
            <a:off x="628650" y="361401"/>
            <a:ext cx="7886700" cy="759618"/>
          </a:xfrm>
        </p:spPr>
        <p:txBody>
          <a:bodyPr>
            <a:normAutofit/>
          </a:bodyPr>
          <a:lstStyle/>
          <a:p>
            <a:pPr algn="ctr"/>
            <a:r>
              <a:rPr lang="en-US" altLang="ja-JP" sz="3200" dirty="0">
                <a:latin typeface="UD デジタル 教科書体 N" panose="02020400000000000000" pitchFamily="17" charset="-128"/>
                <a:ea typeface="UD デジタル 教科書体 N" panose="02020400000000000000" pitchFamily="17" charset="-128"/>
              </a:rPr>
              <a:t>11</a:t>
            </a:r>
            <a:r>
              <a:rPr lang="ja-JP" altLang="en-US" sz="3200" dirty="0">
                <a:latin typeface="UD デジタル 教科書体 N" panose="02020400000000000000" pitchFamily="17" charset="-128"/>
                <a:ea typeface="UD デジタル 教科書体 N" panose="02020400000000000000" pitchFamily="17" charset="-128"/>
              </a:rPr>
              <a:t>　お</a:t>
            </a:r>
            <a:r>
              <a:rPr kumimoji="1" lang="ja-JP" altLang="en-US" sz="3200" dirty="0">
                <a:latin typeface="UD デジタル 教科書体 N" panose="02020400000000000000" pitchFamily="17" charset="-128"/>
                <a:ea typeface="UD デジタル 教科書体 N" panose="02020400000000000000" pitchFamily="17" charset="-128"/>
              </a:rPr>
              <a:t>問い合わせについて②</a:t>
            </a:r>
          </a:p>
        </p:txBody>
      </p:sp>
      <p:sp>
        <p:nvSpPr>
          <p:cNvPr id="5" name="角丸四角形 4"/>
          <p:cNvSpPr/>
          <p:nvPr/>
        </p:nvSpPr>
        <p:spPr>
          <a:xfrm>
            <a:off x="903410" y="5831728"/>
            <a:ext cx="6048672" cy="524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メール確認後、原則、２週間以内に回答します。</a:t>
            </a:r>
          </a:p>
          <a:p>
            <a:pPr algn="ctr"/>
            <a:endParaRPr kumimoji="1" lang="ja-JP" altLang="en-US" dirty="0"/>
          </a:p>
        </p:txBody>
      </p:sp>
    </p:spTree>
    <p:extLst>
      <p:ext uri="{BB962C8B-B14F-4D97-AF65-F5344CB8AC3E}">
        <p14:creationId xmlns:p14="http://schemas.microsoft.com/office/powerpoint/2010/main" val="3498184523"/>
      </p:ext>
    </p:extLst>
  </p:cSld>
  <p:clrMapOvr>
    <a:masterClrMapping/>
  </p:clrMapOvr>
  <mc:AlternateContent xmlns:mc="http://schemas.openxmlformats.org/markup-compatibility/2006" xmlns:p14="http://schemas.microsoft.com/office/powerpoint/2010/main">
    <mc:Choice Requires="p14">
      <p:transition p14:dur="170" advTm="16000">
        <p:fade/>
      </p:transition>
    </mc:Choice>
    <mc:Fallback xmlns="">
      <p:transition advTm="1600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504664" y="136524"/>
            <a:ext cx="8134672" cy="837362"/>
          </a:xfrm>
        </p:spPr>
        <p:txBody>
          <a:bodyPr>
            <a:noAutofit/>
          </a:bodyPr>
          <a:lstStyle/>
          <a:p>
            <a:pPr algn="ctr"/>
            <a:r>
              <a:rPr lang="ja-JP" altLang="en-US" sz="3200" b="1" dirty="0">
                <a:latin typeface="UD デジタル 教科書体 N" panose="02020400000000000000" pitchFamily="17" charset="-128"/>
                <a:ea typeface="UD デジタル 教科書体 N" panose="02020400000000000000" pitchFamily="17" charset="-128"/>
              </a:rPr>
              <a:t>　その他</a:t>
            </a:r>
            <a:endParaRPr lang="en-US" sz="2800" b="1" dirty="0">
              <a:latin typeface="UD デジタル 教科書体 N" panose="02020400000000000000" pitchFamily="17" charset="-128"/>
              <a:ea typeface="UD デジタル 教科書体 N" panose="02020400000000000000" pitchFamily="17" charset="-128"/>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29</a:t>
            </a:fld>
            <a:endParaRPr kumimoji="1" lang="ja-JP" altLang="en-US" dirty="0"/>
          </a:p>
        </p:txBody>
      </p:sp>
      <p:sp>
        <p:nvSpPr>
          <p:cNvPr id="6" name="コンテンツ プレースホルダー 4"/>
          <p:cNvSpPr txBox="1">
            <a:spLocks/>
          </p:cNvSpPr>
          <p:nvPr/>
        </p:nvSpPr>
        <p:spPr>
          <a:xfrm>
            <a:off x="323528" y="764704"/>
            <a:ext cx="8496944" cy="5956772"/>
          </a:xfrm>
          <a:prstGeom prst="rect">
            <a:avLst/>
          </a:prstGeom>
          <a:solidFill>
            <a:srgbClr val="CCECFF"/>
          </a:solidFill>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endParaRPr lang="en-US" altLang="ja-JP" sz="1800" b="1" dirty="0">
              <a:latin typeface="BIZ UDPゴシック" panose="020B0400000000000000" pitchFamily="50" charset="-128"/>
              <a:ea typeface="BIZ UDPゴシック" panose="020B0400000000000000" pitchFamily="50"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下記メールアドレスに連絡ください。</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1800" b="1" dirty="0">
                <a:latin typeface="UD デジタル 教科書体 N" panose="02020400000000000000" pitchFamily="17" charset="-128"/>
                <a:ea typeface="UD デジタル 教科書体 N" panose="02020400000000000000" pitchFamily="17" charset="-128"/>
                <a:hlinkClick r:id="rId3"/>
              </a:rPr>
              <a:t>fsk-kaigo@city.osaka.suita.jp</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その際、件名及び本文は次のとおりとしてください。</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1800" b="1" dirty="0">
                <a:latin typeface="UD デジタル 教科書体 N" panose="02020400000000000000" pitchFamily="17" charset="-128"/>
                <a:ea typeface="UD デジタル 教科書体 N" panose="02020400000000000000" pitchFamily="17" charset="-128"/>
              </a:rPr>
              <a:t>【</a:t>
            </a:r>
            <a:r>
              <a:rPr lang="ja-JP" altLang="en-US" sz="1800" b="1" dirty="0">
                <a:latin typeface="UD デジタル 教科書体 N" panose="02020400000000000000" pitchFamily="17" charset="-128"/>
                <a:ea typeface="UD デジタル 教科書体 N" panose="02020400000000000000" pitchFamily="17" charset="-128"/>
              </a:rPr>
              <a:t>件名</a:t>
            </a:r>
            <a:r>
              <a:rPr lang="en-US" altLang="ja-JP" sz="18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「○○事業所のメールアドレス変更」</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1800" b="1" dirty="0">
                <a:latin typeface="UD デジタル 教科書体 N" panose="02020400000000000000" pitchFamily="17" charset="-128"/>
                <a:ea typeface="UD デジタル 教科書体 N" panose="02020400000000000000" pitchFamily="17" charset="-128"/>
              </a:rPr>
              <a:t>【</a:t>
            </a:r>
            <a:r>
              <a:rPr lang="ja-JP" altLang="en-US" sz="1800" b="1" dirty="0">
                <a:latin typeface="UD デジタル 教科書体 N" panose="02020400000000000000" pitchFamily="17" charset="-128"/>
                <a:ea typeface="UD デジタル 教科書体 N" panose="02020400000000000000" pitchFamily="17" charset="-128"/>
              </a:rPr>
              <a:t>本文</a:t>
            </a:r>
            <a:r>
              <a:rPr lang="en-US" altLang="ja-JP" sz="1800" b="1"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①事業所名</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②サービス名</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③変更前メールアドレス</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④変更後メールアドレス</a:t>
            </a:r>
            <a:endParaRPr lang="en-US" altLang="ja-JP" sz="1800" b="1"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1800" b="1" dirty="0">
                <a:latin typeface="UD デジタル 教科書体 N" panose="02020400000000000000" pitchFamily="17" charset="-128"/>
                <a:ea typeface="UD デジタル 教科書体 N" panose="02020400000000000000" pitchFamily="17" charset="-128"/>
              </a:rPr>
              <a:t>　⑤担当者名・電話番号・メールアドレス</a:t>
            </a:r>
            <a:endParaRPr lang="en-US" altLang="ja-JP" sz="1800" b="1" dirty="0">
              <a:latin typeface="UD デジタル 教科書体 N" panose="02020400000000000000" pitchFamily="17" charset="-128"/>
              <a:ea typeface="UD デジタル 教科書体 N" panose="02020400000000000000" pitchFamily="17" charset="-128"/>
            </a:endParaRPr>
          </a:p>
        </p:txBody>
      </p:sp>
      <p:sp>
        <p:nvSpPr>
          <p:cNvPr id="4" name="角丸四角形 13">
            <a:extLst>
              <a:ext uri="{FF2B5EF4-FFF2-40B4-BE49-F238E27FC236}">
                <a16:creationId xmlns:a16="http://schemas.microsoft.com/office/drawing/2014/main" id="{371CF0E1-FE5F-AB1E-5BAE-0A572872978A}"/>
              </a:ext>
            </a:extLst>
          </p:cNvPr>
          <p:cNvSpPr/>
          <p:nvPr/>
        </p:nvSpPr>
        <p:spPr>
          <a:xfrm>
            <a:off x="528763" y="555205"/>
            <a:ext cx="3445568" cy="432048"/>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solidFill>
                  <a:srgbClr val="FF0000"/>
                </a:solidFill>
                <a:latin typeface="UD デジタル 教科書体 N" panose="02020400000000000000" pitchFamily="17" charset="-128"/>
                <a:ea typeface="UD デジタル 教科書体 N" panose="02020400000000000000" pitchFamily="17" charset="-128"/>
              </a:rPr>
              <a:t>メールアドレスの変更</a:t>
            </a:r>
          </a:p>
        </p:txBody>
      </p:sp>
    </p:spTree>
    <p:extLst>
      <p:ext uri="{BB962C8B-B14F-4D97-AF65-F5344CB8AC3E}">
        <p14:creationId xmlns:p14="http://schemas.microsoft.com/office/powerpoint/2010/main" val="2289703079"/>
      </p:ext>
    </p:extLst>
  </p:cSld>
  <p:clrMapOvr>
    <a:masterClrMapping/>
  </p:clrMapOvr>
  <mc:AlternateContent xmlns:mc="http://schemas.openxmlformats.org/markup-compatibility/2006" xmlns:p14="http://schemas.microsoft.com/office/powerpoint/2010/main">
    <mc:Choice Requires="p14">
      <p:transition p14:dur="200" advTm="21000"/>
    </mc:Choice>
    <mc:Fallback xmlns="">
      <p:transition advTm="21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53000">
              <a:schemeClr val="bg1"/>
            </a:gs>
            <a:gs pos="100000">
              <a:srgbClr val="CCECFF"/>
            </a:gs>
          </a:gsLst>
          <a:lin ang="5400000" scaled="1"/>
        </a:grad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a:xfrm>
            <a:off x="685800" y="299938"/>
            <a:ext cx="8001000" cy="111283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1</a:t>
            </a:r>
            <a:r>
              <a:rPr lang="ja-JP" altLang="en-US" sz="3600" b="1" dirty="0">
                <a:latin typeface="UD デジタル 教科書体 N" panose="02020400000000000000" pitchFamily="17" charset="-128"/>
                <a:ea typeface="UD デジタル 教科書体 N" panose="02020400000000000000" pitchFamily="17" charset="-128"/>
              </a:rPr>
              <a:t>　介護保険法の目的等①</a:t>
            </a:r>
            <a:endParaRPr kumimoji="1" lang="ja-JP" sz="3600" b="1" dirty="0">
              <a:latin typeface="UD デジタル 教科書体 N" panose="02020400000000000000" pitchFamily="17" charset="-128"/>
              <a:ea typeface="UD デジタル 教科書体 N" panose="02020400000000000000" pitchFamily="17" charset="-128"/>
            </a:endParaRPr>
          </a:p>
        </p:txBody>
      </p:sp>
      <p:sp>
        <p:nvSpPr>
          <p:cNvPr id="3" name="Rectangle 2"/>
          <p:cNvSpPr>
            <a:spLocks noGrp="1"/>
          </p:cNvSpPr>
          <p:nvPr>
            <p:ph idx="1"/>
          </p:nvPr>
        </p:nvSpPr>
        <p:spPr>
          <a:xfrm>
            <a:off x="685800" y="1918771"/>
            <a:ext cx="7829550" cy="2158301"/>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dirty="0">
                <a:latin typeface="UD デジタル 教科書体 N" panose="02020400000000000000" pitchFamily="17" charset="-128"/>
                <a:ea typeface="UD デジタル 教科書体 N" panose="02020400000000000000" pitchFamily="17" charset="-128"/>
              </a:rPr>
              <a:t>「要介護状態の軽減・悪化の防止及び予防」</a:t>
            </a: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「利用者の選択に基づくサービスの提供」</a:t>
            </a: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「利用者の自立した日常生活の確保」</a:t>
            </a:r>
            <a:endParaRPr lang="en-US" altLang="ja-JP"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3</a:t>
            </a:fld>
            <a:endParaRPr kumimoji="1" lang="ja-JP" altLang="en-US" dirty="0"/>
          </a:p>
        </p:txBody>
      </p:sp>
      <p:sp>
        <p:nvSpPr>
          <p:cNvPr id="4" name="角丸四角形 3"/>
          <p:cNvSpPr/>
          <p:nvPr/>
        </p:nvSpPr>
        <p:spPr>
          <a:xfrm>
            <a:off x="365820" y="1354902"/>
            <a:ext cx="3918149" cy="777954"/>
          </a:xfrm>
          <a:prstGeom prst="roundRect">
            <a:avLst>
              <a:gd name="adj" fmla="val 50000"/>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UD デジタル 教科書体 N" panose="02020400000000000000" pitchFamily="17" charset="-128"/>
                <a:ea typeface="UD デジタル 教科書体 N" panose="02020400000000000000" pitchFamily="17" charset="-128"/>
              </a:rPr>
              <a:t>介護保険法の目的</a:t>
            </a:r>
            <a:endParaRPr lang="en-US" altLang="ja-JP" sz="2800" b="1" dirty="0">
              <a:latin typeface="UD デジタル 教科書体 N" panose="02020400000000000000" pitchFamily="17" charset="-128"/>
              <a:ea typeface="UD デジタル 教科書体 N" panose="02020400000000000000" pitchFamily="17" charset="-128"/>
            </a:endParaRPr>
          </a:p>
        </p:txBody>
      </p:sp>
      <p:sp>
        <p:nvSpPr>
          <p:cNvPr id="7" name="角丸四角形 6"/>
          <p:cNvSpPr/>
          <p:nvPr/>
        </p:nvSpPr>
        <p:spPr>
          <a:xfrm>
            <a:off x="685800" y="5091336"/>
            <a:ext cx="2866578" cy="8579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UD デジタル 教科書体 N" panose="02020400000000000000" pitchFamily="17" charset="-128"/>
                <a:ea typeface="UD デジタル 教科書体 N" panose="02020400000000000000" pitchFamily="17" charset="-128"/>
              </a:rPr>
              <a:t>「指定基準」</a:t>
            </a:r>
            <a:endParaRPr lang="en-US" altLang="ja-JP" sz="2800" b="1" dirty="0">
              <a:latin typeface="UD デジタル 教科書体 N" panose="02020400000000000000" pitchFamily="17" charset="-128"/>
              <a:ea typeface="UD デジタル 教科書体 N" panose="02020400000000000000" pitchFamily="17" charset="-128"/>
            </a:endParaRPr>
          </a:p>
        </p:txBody>
      </p:sp>
      <p:sp>
        <p:nvSpPr>
          <p:cNvPr id="8" name="角丸四角形 7"/>
          <p:cNvSpPr/>
          <p:nvPr/>
        </p:nvSpPr>
        <p:spPr>
          <a:xfrm>
            <a:off x="4283969" y="5085184"/>
            <a:ext cx="4231381" cy="8640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UD デジタル 教科書体 N" panose="02020400000000000000" pitchFamily="17" charset="-128"/>
                <a:ea typeface="UD デジタル 教科書体 N" panose="02020400000000000000" pitchFamily="17" charset="-128"/>
              </a:rPr>
              <a:t>「報酬算定のルール」</a:t>
            </a:r>
          </a:p>
        </p:txBody>
      </p:sp>
      <p:sp>
        <p:nvSpPr>
          <p:cNvPr id="9" name="Rectangle 1"/>
          <p:cNvSpPr txBox="1">
            <a:spLocks/>
          </p:cNvSpPr>
          <p:nvPr/>
        </p:nvSpPr>
        <p:spPr>
          <a:xfrm>
            <a:off x="685056" y="4232930"/>
            <a:ext cx="7830294" cy="8522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b="1" dirty="0">
                <a:latin typeface="UD デジタル 教科書体 N" panose="02020400000000000000" pitchFamily="17" charset="-128"/>
                <a:ea typeface="UD デジタル 教科書体 N" panose="02020400000000000000" pitchFamily="17" charset="-128"/>
              </a:rPr>
              <a:t>その実現のために遵守すべき基準</a:t>
            </a:r>
            <a:endParaRPr lang="ja-JP" sz="32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913631812"/>
      </p:ext>
    </p:extLst>
  </p:cSld>
  <p:clrMapOvr>
    <a:masterClrMapping/>
  </p:clrMapOvr>
  <p:transition advClick="0" advTm="57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a:xfrm>
            <a:off x="1115616" y="1236382"/>
            <a:ext cx="7055380" cy="1400530"/>
          </a:xfrm>
        </p:spPr>
        <p:txBody>
          <a:bodyPr>
            <a:normAutofit fontScale="90000"/>
          </a:bodyPr>
          <a:lstStyle/>
          <a:p>
            <a:r>
              <a:rPr kumimoji="1" lang="ja-JP" altLang="en-US" dirty="0">
                <a:solidFill>
                  <a:schemeClr val="bg1"/>
                </a:solidFill>
              </a:rPr>
              <a:t>以上で、居宅サービスの集団指導を終わります。</a:t>
            </a:r>
            <a:br>
              <a:rPr kumimoji="1" lang="en-US" altLang="ja-JP" dirty="0">
                <a:solidFill>
                  <a:schemeClr val="bg1"/>
                </a:solidFill>
              </a:rPr>
            </a:br>
            <a:r>
              <a:rPr lang="ja-JP" altLang="en-US" dirty="0">
                <a:solidFill>
                  <a:schemeClr val="bg1"/>
                </a:solidFill>
              </a:rPr>
              <a:t>御視聴いただき、ありがとうございました。</a:t>
            </a:r>
            <a:endParaRPr kumimoji="1" lang="ja-JP" altLang="en-US" dirty="0">
              <a:solidFill>
                <a:schemeClr val="bg1"/>
              </a:solidFill>
            </a:endParaRPr>
          </a:p>
        </p:txBody>
      </p:sp>
      <p:sp>
        <p:nvSpPr>
          <p:cNvPr id="3" name="Rectangle 2"/>
          <p:cNvSpPr>
            <a:spLocks noGrp="1"/>
          </p:cNvSpPr>
          <p:nvPr>
            <p:ph idx="1"/>
          </p:nvPr>
        </p:nvSpPr>
        <p:spPr>
          <a:xfrm>
            <a:off x="0" y="0"/>
            <a:ext cx="9144000" cy="6858000"/>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dirty="0">
                <a:latin typeface="UD デジタル 教科書体 N" panose="02020400000000000000" pitchFamily="17" charset="-128"/>
                <a:ea typeface="UD デジタル 教科書体 N" panose="02020400000000000000" pitchFamily="17" charset="-128"/>
              </a:rPr>
              <a:t>以上で、各サービス共通の集団指導動画を終わります。</a:t>
            </a: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引き続いて、</a:t>
            </a: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　</a:t>
            </a:r>
            <a:r>
              <a:rPr lang="ja-JP" altLang="en-US" dirty="0">
                <a:solidFill>
                  <a:srgbClr val="FF0000"/>
                </a:solidFill>
                <a:latin typeface="UD デジタル 教科書体 N" panose="02020400000000000000" pitchFamily="17" charset="-128"/>
                <a:ea typeface="UD デジタル 教科書体 N" panose="02020400000000000000" pitchFamily="17" charset="-128"/>
              </a:rPr>
              <a:t>①居宅サービス</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②地域密着型サービス</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③居宅介護支援・介護予防支援</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④施設サービス</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（介護老人保健施設・介護老人福祉施設）</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⑤有料老人ホーム・サービス付き高齢者向け住宅</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rgbClr val="FF0000"/>
                </a:solidFill>
                <a:latin typeface="UD デジタル 教科書体 N" panose="02020400000000000000" pitchFamily="17" charset="-128"/>
                <a:ea typeface="UD デジタル 教科書体 N" panose="02020400000000000000" pitchFamily="17" charset="-128"/>
              </a:rPr>
              <a:t>　　・軽費老人ホーム</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a:p>
            <a:pPr marL="0" indent="0">
              <a:buNone/>
            </a:pP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latin typeface="UD デジタル 教科書体 N" panose="02020400000000000000" pitchFamily="17" charset="-128"/>
                <a:ea typeface="UD デジタル 教科書体 N" panose="02020400000000000000" pitchFamily="17" charset="-128"/>
              </a:rPr>
              <a:t>の事業所が該当するいずれかのサービスの動画を受講してください。</a:t>
            </a:r>
            <a:endParaRPr lang="en-US" altLang="ja-JP"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2212653668"/>
      </p:ext>
    </p:extLst>
  </p:cSld>
  <p:clrMapOvr>
    <a:masterClrMapping/>
  </p:clrMapOvr>
  <mc:AlternateContent xmlns:mc="http://schemas.openxmlformats.org/markup-compatibility/2006" xmlns:p14="http://schemas.microsoft.com/office/powerpoint/2010/main">
    <mc:Choice Requires="p14">
      <p:transition p14:dur="300" advTm="30000"/>
    </mc:Choice>
    <mc:Fallback xmlns="">
      <p:transition advTm="3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85800" y="299938"/>
            <a:ext cx="8001000" cy="75279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1</a:t>
            </a:r>
            <a:r>
              <a:rPr lang="ja-JP" altLang="en-US" sz="3600" b="1" dirty="0">
                <a:latin typeface="UD デジタル 教科書体 N" panose="02020400000000000000" pitchFamily="17" charset="-128"/>
                <a:ea typeface="UD デジタル 教科書体 N" panose="02020400000000000000" pitchFamily="17" charset="-128"/>
              </a:rPr>
              <a:t>　介護保険法の目的等②</a:t>
            </a:r>
            <a:endParaRPr kumimoji="1" lang="ja-JP" sz="3600" b="1"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3" name="Rectangle 2"/>
          <p:cNvSpPr>
            <a:spLocks noGrp="1"/>
          </p:cNvSpPr>
          <p:nvPr>
            <p:ph idx="1"/>
          </p:nvPr>
        </p:nvSpPr>
        <p:spPr>
          <a:xfrm>
            <a:off x="833702" y="1052736"/>
            <a:ext cx="7829550" cy="3180194"/>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fontScale="92500" lnSpcReduction="10000"/>
          </a:bodyPr>
          <a:lstStyle/>
          <a:p>
            <a:pPr marL="0" indent="0">
              <a:buNone/>
            </a:pPr>
            <a:r>
              <a:rPr lang="en-US" altLang="ja-JP" dirty="0">
                <a:latin typeface="UD デジタル 教科書体 N" panose="02020400000000000000" pitchFamily="17" charset="-128"/>
                <a:ea typeface="UD デジタル 教科書体 N" panose="02020400000000000000" pitchFamily="17" charset="-128"/>
              </a:rPr>
              <a:t>【</a:t>
            </a:r>
            <a:r>
              <a:rPr lang="ja-JP" altLang="en-US" dirty="0">
                <a:latin typeface="UD デジタル 教科書体 N" panose="02020400000000000000" pitchFamily="17" charset="-128"/>
                <a:ea typeface="UD デジタル 教科書体 N" panose="02020400000000000000" pitchFamily="17" charset="-128"/>
              </a:rPr>
              <a:t>介護報酬の返還を求める事例</a:t>
            </a:r>
            <a:r>
              <a:rPr lang="en-US" altLang="ja-JP"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600" dirty="0">
                <a:latin typeface="UD デジタル 教科書体 N" panose="02020400000000000000" pitchFamily="17" charset="-128"/>
                <a:ea typeface="UD デジタル 教科書体 N" panose="02020400000000000000" pitchFamily="17" charset="-128"/>
              </a:rPr>
              <a:t>○人員配置の欠如等、算定要件を満たしていないにもかかわらず加算を算定</a:t>
            </a:r>
            <a:endParaRPr lang="en-US" altLang="ja-JP" sz="26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600" dirty="0">
                <a:latin typeface="UD デジタル 教科書体 N" panose="02020400000000000000" pitchFamily="17" charset="-128"/>
                <a:ea typeface="UD デジタル 教科書体 N" panose="02020400000000000000" pitchFamily="17" charset="-128"/>
              </a:rPr>
              <a:t>○関係法令や、運営に関する基準を遵守していない等</a:t>
            </a:r>
            <a:endParaRPr lang="en-US" altLang="ja-JP" sz="26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600" dirty="0">
                <a:latin typeface="UD デジタル 教科書体 N" panose="02020400000000000000" pitchFamily="17" charset="-128"/>
                <a:ea typeface="UD デジタル 教科書体 N" panose="02020400000000000000" pitchFamily="17" charset="-128"/>
              </a:rPr>
              <a:t>⇒数年に遡り返還を要する事例もあり、多額の返還金が発生する場合もあります。</a:t>
            </a:r>
            <a:endParaRPr lang="en-US" altLang="ja-JP" sz="26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2600" dirty="0">
                <a:latin typeface="UD デジタル 教科書体 N" panose="02020400000000000000" pitchFamily="17" charset="-128"/>
                <a:ea typeface="UD デジタル 教科書体 N" panose="02020400000000000000" pitchFamily="17" charset="-128"/>
              </a:rPr>
              <a:t>　また、指定の取消しや全部又は一部の効力停止などの行政処分となることがあります。</a:t>
            </a:r>
            <a:endParaRPr lang="en-US" altLang="ja-JP" sz="2600"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4</a:t>
            </a:fld>
            <a:endParaRPr kumimoji="1" lang="ja-JP" altLang="en-US" dirty="0"/>
          </a:p>
        </p:txBody>
      </p:sp>
      <p:sp>
        <p:nvSpPr>
          <p:cNvPr id="9" name="Rectangle 1"/>
          <p:cNvSpPr txBox="1">
            <a:spLocks/>
          </p:cNvSpPr>
          <p:nvPr/>
        </p:nvSpPr>
        <p:spPr>
          <a:xfrm>
            <a:off x="685056" y="4232930"/>
            <a:ext cx="7830294" cy="22924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latin typeface="UD デジタル 教科書体 N" panose="02020400000000000000" pitchFamily="17" charset="-128"/>
                <a:ea typeface="UD デジタル 教科書体 N" panose="02020400000000000000" pitchFamily="17" charset="-128"/>
              </a:rPr>
              <a:t>【</a:t>
            </a:r>
            <a:r>
              <a:rPr lang="ja-JP" altLang="en-US" sz="2400" b="1" dirty="0">
                <a:latin typeface="UD デジタル 教科書体 N" panose="02020400000000000000" pitchFamily="17" charset="-128"/>
                <a:ea typeface="UD デジタル 教科書体 N" panose="02020400000000000000" pitchFamily="17" charset="-128"/>
              </a:rPr>
              <a:t>返還事例</a:t>
            </a:r>
            <a:r>
              <a:rPr lang="en-US" altLang="ja-JP" sz="2400" b="1" dirty="0">
                <a:latin typeface="UD デジタル 教科書体 N" panose="02020400000000000000" pitchFamily="17" charset="-128"/>
                <a:ea typeface="UD デジタル 教科書体 N" panose="02020400000000000000" pitchFamily="17" charset="-128"/>
              </a:rPr>
              <a:t>】</a:t>
            </a:r>
          </a:p>
          <a:p>
            <a:r>
              <a:rPr lang="ja-JP" altLang="en-US" sz="2400" dirty="0">
                <a:latin typeface="UD デジタル 教科書体 N" panose="02020400000000000000" pitchFamily="17" charset="-128"/>
                <a:ea typeface="UD デジタル 教科書体 N" panose="02020400000000000000" pitchFamily="17" charset="-128"/>
              </a:rPr>
              <a:t>〇特定施設入居者生活介護において、個別機能訓練加算　の算定要件である常勤専従の機能訓練指導員が配置されていなかった。</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〇居宅介護支援において、特段の事情がないにも関わらず、モニタリング・訪問を行っていなかった。</a:t>
            </a:r>
            <a:endParaRPr lang="ja-JP" sz="2400"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2779723392"/>
      </p:ext>
    </p:extLst>
  </p:cSld>
  <p:clrMapOvr>
    <a:masterClrMapping/>
  </p:clrMapOvr>
  <p:transition advClick="0" advTm="50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918771"/>
            <a:ext cx="7829550" cy="2158301"/>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dirty="0">
                <a:latin typeface="UD デジタル 教科書体 N" panose="02020400000000000000" pitchFamily="17" charset="-128"/>
                <a:ea typeface="UD デジタル 教科書体 N" panose="02020400000000000000" pitchFamily="17" charset="-128"/>
              </a:rPr>
              <a:t>少なくとも１年に１回は、事業所ごとに、自主点検を行い、基準に適合しているかを、必ずご確認ください。</a:t>
            </a:r>
            <a:endParaRPr lang="en-US" altLang="ja-JP"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5</a:t>
            </a:fld>
            <a:endParaRPr kumimoji="1" lang="ja-JP" altLang="en-US" dirty="0"/>
          </a:p>
        </p:txBody>
      </p:sp>
      <p:sp>
        <p:nvSpPr>
          <p:cNvPr id="4" name="角丸四角形 3"/>
          <p:cNvSpPr/>
          <p:nvPr/>
        </p:nvSpPr>
        <p:spPr>
          <a:xfrm>
            <a:off x="685057" y="1140510"/>
            <a:ext cx="8001743" cy="700390"/>
          </a:xfrm>
          <a:prstGeom prst="roundRect">
            <a:avLst>
              <a:gd name="adj" fmla="val 50000"/>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b="1" dirty="0">
                <a:latin typeface="UD デジタル 教科書体 N" panose="02020400000000000000" pitchFamily="17" charset="-128"/>
                <a:ea typeface="UD デジタル 教科書体 N" panose="02020400000000000000" pitchFamily="17" charset="-128"/>
              </a:rPr>
              <a:t>人員・設備・運営及び加算の自主点検について</a:t>
            </a:r>
            <a:endParaRPr lang="en-US" altLang="ja-JP" sz="2800" b="1" dirty="0">
              <a:latin typeface="UD デジタル 教科書体 N" panose="02020400000000000000" pitchFamily="17" charset="-128"/>
              <a:ea typeface="UD デジタル 教科書体 N" panose="02020400000000000000" pitchFamily="17" charset="-128"/>
            </a:endParaRPr>
          </a:p>
        </p:txBody>
      </p:sp>
      <p:sp>
        <p:nvSpPr>
          <p:cNvPr id="9" name="Rectangle 1"/>
          <p:cNvSpPr txBox="1">
            <a:spLocks/>
          </p:cNvSpPr>
          <p:nvPr/>
        </p:nvSpPr>
        <p:spPr>
          <a:xfrm>
            <a:off x="685056" y="4268612"/>
            <a:ext cx="7830294" cy="2325133"/>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dirty="0">
                <a:latin typeface="UD デジタル 教科書体 N" panose="02020400000000000000" pitchFamily="17" charset="-128"/>
                <a:ea typeface="UD デジタル 教科書体 N" panose="02020400000000000000" pitchFamily="17" charset="-128"/>
              </a:rPr>
              <a:t>【</a:t>
            </a:r>
            <a:r>
              <a:rPr lang="ja-JP" altLang="en-US" sz="2800" dirty="0">
                <a:latin typeface="UD デジタル 教科書体 N" panose="02020400000000000000" pitchFamily="17" charset="-128"/>
                <a:ea typeface="UD デジタル 教科書体 N" panose="02020400000000000000" pitchFamily="17" charset="-128"/>
              </a:rPr>
              <a:t>自主点検表</a:t>
            </a:r>
            <a:r>
              <a:rPr lang="en-US" altLang="ja-JP" sz="2800" dirty="0">
                <a:latin typeface="UD デジタル 教科書体 N" panose="02020400000000000000" pitchFamily="17" charset="-128"/>
                <a:ea typeface="UD デジタル 教科書体 N" panose="02020400000000000000" pitchFamily="17" charset="-128"/>
              </a:rPr>
              <a:t>】</a:t>
            </a:r>
          </a:p>
          <a:p>
            <a:r>
              <a:rPr lang="ja-JP" altLang="en-US" sz="2600" dirty="0">
                <a:latin typeface="UD デジタル 教科書体 N" panose="02020400000000000000" pitchFamily="17" charset="-128"/>
                <a:ea typeface="UD デジタル 教科書体 N" panose="02020400000000000000" pitchFamily="17" charset="-128"/>
              </a:rPr>
              <a:t>吹田市ＨＰ</a:t>
            </a:r>
            <a:r>
              <a:rPr lang="en-US" altLang="ja-JP" sz="2600" dirty="0">
                <a:latin typeface="UD デジタル 教科書体 N" panose="02020400000000000000" pitchFamily="17" charset="-128"/>
                <a:ea typeface="UD デジタル 教科書体 N" panose="02020400000000000000" pitchFamily="17" charset="-128"/>
              </a:rPr>
              <a:t>&gt;</a:t>
            </a:r>
            <a:r>
              <a:rPr lang="ja-JP" altLang="en-US" sz="2600" dirty="0">
                <a:latin typeface="UD デジタル 教科書体 N" panose="02020400000000000000" pitchFamily="17" charset="-128"/>
                <a:ea typeface="UD デジタル 教科書体 N" panose="02020400000000000000" pitchFamily="17" charset="-128"/>
              </a:rPr>
              <a:t>トップページ </a:t>
            </a:r>
            <a:r>
              <a:rPr lang="en-US" altLang="ja-JP" sz="2600" dirty="0">
                <a:latin typeface="UD デジタル 教科書体 N" panose="02020400000000000000" pitchFamily="17" charset="-128"/>
                <a:ea typeface="UD デジタル 教科書体 N" panose="02020400000000000000" pitchFamily="17" charset="-128"/>
              </a:rPr>
              <a:t>&gt; </a:t>
            </a:r>
            <a:r>
              <a:rPr lang="ja-JP" altLang="en-US" sz="2600" dirty="0">
                <a:latin typeface="UD デジタル 教科書体 N" panose="02020400000000000000" pitchFamily="17" charset="-128"/>
                <a:ea typeface="UD デジタル 教科書体 N" panose="02020400000000000000" pitchFamily="17" charset="-128"/>
              </a:rPr>
              <a:t>健康・福祉 </a:t>
            </a:r>
            <a:r>
              <a:rPr lang="en-US" altLang="ja-JP" sz="2600" dirty="0">
                <a:latin typeface="UD デジタル 教科書体 N" panose="02020400000000000000" pitchFamily="17" charset="-128"/>
                <a:ea typeface="UD デジタル 教科書体 N" panose="02020400000000000000" pitchFamily="17" charset="-128"/>
              </a:rPr>
              <a:t>&gt; </a:t>
            </a:r>
            <a:r>
              <a:rPr lang="ja-JP" altLang="en-US" sz="2600" dirty="0">
                <a:latin typeface="UD デジタル 教科書体 N" panose="02020400000000000000" pitchFamily="17" charset="-128"/>
                <a:ea typeface="UD デジタル 教科書体 N" panose="02020400000000000000" pitchFamily="17" charset="-128"/>
              </a:rPr>
              <a:t>社会福祉法人等の認可・指導監査 </a:t>
            </a:r>
            <a:r>
              <a:rPr lang="en-US" altLang="ja-JP" sz="2600" dirty="0">
                <a:latin typeface="UD デジタル 教科書体 N" panose="02020400000000000000" pitchFamily="17" charset="-128"/>
                <a:ea typeface="UD デジタル 教科書体 N" panose="02020400000000000000" pitchFamily="17" charset="-128"/>
              </a:rPr>
              <a:t>&gt; </a:t>
            </a:r>
            <a:r>
              <a:rPr lang="ja-JP" altLang="en-US" sz="2600" dirty="0">
                <a:latin typeface="UD デジタル 教科書体 N" panose="02020400000000000000" pitchFamily="17" charset="-128"/>
                <a:ea typeface="UD デジタル 教科書体 N" panose="02020400000000000000" pitchFamily="17" charset="-128"/>
              </a:rPr>
              <a:t>介護保険サービス事業者 </a:t>
            </a:r>
            <a:r>
              <a:rPr lang="en-US" altLang="ja-JP" sz="2600" dirty="0">
                <a:latin typeface="UD デジタル 教科書体 N" panose="02020400000000000000" pitchFamily="17" charset="-128"/>
                <a:ea typeface="UD デジタル 教科書体 N" panose="02020400000000000000" pitchFamily="17" charset="-128"/>
              </a:rPr>
              <a:t>&gt; </a:t>
            </a:r>
            <a:r>
              <a:rPr lang="ja-JP" altLang="en-US" sz="2600" dirty="0">
                <a:latin typeface="UD デジタル 教科書体 N" panose="02020400000000000000" pitchFamily="17" charset="-128"/>
                <a:ea typeface="UD デジタル 教科書体 N" panose="02020400000000000000" pitchFamily="17" charset="-128"/>
              </a:rPr>
              <a:t>自主点検表及び運営指導準備資料一覧</a:t>
            </a:r>
            <a:r>
              <a:rPr lang="en-US" altLang="ja-JP" sz="2600" dirty="0">
                <a:latin typeface="UD デジタル 教科書体 N" panose="02020400000000000000" pitchFamily="17" charset="-128"/>
                <a:ea typeface="UD デジタル 教科書体 N" panose="02020400000000000000" pitchFamily="17" charset="-128"/>
              </a:rPr>
              <a:t>https://www.city.suita.osaka.jp/kenko/1018719/1022113/1032412.html</a:t>
            </a:r>
            <a:endParaRPr lang="ja-JP" sz="2600" dirty="0">
              <a:latin typeface="UD デジタル 教科書体 N" panose="02020400000000000000" pitchFamily="17" charset="-128"/>
              <a:ea typeface="UD デジタル 教科書体 N" panose="02020400000000000000" pitchFamily="17" charset="-128"/>
            </a:endParaRPr>
          </a:p>
        </p:txBody>
      </p:sp>
      <p:sp>
        <p:nvSpPr>
          <p:cNvPr id="7" name="Rectangle 1"/>
          <p:cNvSpPr>
            <a:spLocks noGrp="1"/>
          </p:cNvSpPr>
          <p:nvPr>
            <p:ph type="title"/>
          </p:nvPr>
        </p:nvSpPr>
        <p:spPr>
          <a:xfrm>
            <a:off x="685800" y="299938"/>
            <a:ext cx="8001000" cy="111283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1</a:t>
            </a:r>
            <a:r>
              <a:rPr lang="ja-JP" altLang="en-US" sz="3600" b="1" dirty="0">
                <a:latin typeface="UD デジタル 教科書体 N" panose="02020400000000000000" pitchFamily="17" charset="-128"/>
                <a:ea typeface="UD デジタル 教科書体 N" panose="02020400000000000000" pitchFamily="17" charset="-128"/>
              </a:rPr>
              <a:t>　介護保険法の目的等③</a:t>
            </a:r>
            <a:endParaRPr kumimoji="1" lang="ja-JP" sz="36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698309228"/>
      </p:ext>
    </p:extLst>
  </p:cSld>
  <p:clrMapOvr>
    <a:masterClrMapping/>
  </p:clrMapOvr>
  <p:transition advTm="1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052737"/>
            <a:ext cx="7829550" cy="3528392"/>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sz="2400" dirty="0">
                <a:latin typeface="UD デジタル 教科書体 N" panose="02020400000000000000" pitchFamily="17" charset="-128"/>
                <a:ea typeface="UD デジタル 教科書体 N" panose="02020400000000000000" pitchFamily="17" charset="-128"/>
              </a:rPr>
              <a:t>（</a:t>
            </a:r>
            <a:r>
              <a:rPr lang="en-US" altLang="ja-JP" sz="2400" dirty="0">
                <a:latin typeface="UD デジタル 教科書体 N" panose="02020400000000000000" pitchFamily="17" charset="-128"/>
                <a:ea typeface="UD デジタル 教科書体 N" panose="02020400000000000000" pitchFamily="17" charset="-128"/>
              </a:rPr>
              <a:t>1</a:t>
            </a:r>
            <a:r>
              <a:rPr lang="ja-JP" altLang="en-US" sz="2400" dirty="0">
                <a:latin typeface="UD デジタル 教科書体 N" panose="02020400000000000000" pitchFamily="17" charset="-128"/>
                <a:ea typeface="UD デジタル 教科書体 N" panose="02020400000000000000" pitchFamily="17" charset="-128"/>
              </a:rPr>
              <a:t>）変更の届出</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2400" dirty="0">
                <a:latin typeface="UD デジタル 教科書体 N" panose="02020400000000000000" pitchFamily="17" charset="-128"/>
                <a:ea typeface="UD デジタル 教科書体 N" panose="02020400000000000000" pitchFamily="17" charset="-128"/>
              </a:rPr>
              <a:t>【</a:t>
            </a:r>
            <a:r>
              <a:rPr lang="ja-JP" altLang="en-US" sz="2400" dirty="0">
                <a:latin typeface="UD デジタル 教科書体 N" panose="02020400000000000000" pitchFamily="17" charset="-128"/>
                <a:ea typeface="UD デジタル 教科書体 N" panose="02020400000000000000" pitchFamily="17" charset="-128"/>
              </a:rPr>
              <a:t>全サービス共通</a:t>
            </a:r>
            <a:r>
              <a:rPr lang="en-US" altLang="ja-JP" sz="2400"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「事業所の名称又は所在地」</a:t>
            </a:r>
            <a:r>
              <a:rPr lang="en-US" altLang="ja-JP" sz="2400" dirty="0">
                <a:latin typeface="UD デジタル 教科書体 N" panose="02020400000000000000" pitchFamily="17" charset="-128"/>
                <a:ea typeface="UD デジタル 教科書体 N" panose="02020400000000000000" pitchFamily="17" charset="-128"/>
              </a:rPr>
              <a:t>､</a:t>
            </a:r>
            <a:r>
              <a:rPr lang="ja-JP" altLang="en-US" sz="2400" dirty="0">
                <a:latin typeface="UD デジタル 教科書体 N" panose="02020400000000000000" pitchFamily="17" charset="-128"/>
                <a:ea typeface="UD デジタル 教科書体 N" panose="02020400000000000000" pitchFamily="17" charset="-128"/>
              </a:rPr>
              <a:t>「法人情報」</a:t>
            </a:r>
            <a:r>
              <a:rPr lang="en-US" altLang="ja-JP" sz="2400" dirty="0">
                <a:latin typeface="UD デジタル 教科書体 N" panose="02020400000000000000" pitchFamily="17" charset="-128"/>
                <a:ea typeface="UD デジタル 教科書体 N" panose="02020400000000000000" pitchFamily="17" charset="-128"/>
              </a:rPr>
              <a:t>､</a:t>
            </a:r>
            <a:r>
              <a:rPr lang="ja-JP" altLang="en-US" sz="2400" dirty="0">
                <a:latin typeface="UD デジタル 教科書体 N" panose="02020400000000000000" pitchFamily="17" charset="-128"/>
                <a:ea typeface="UD デジタル 教科書体 N" panose="02020400000000000000" pitchFamily="17" charset="-128"/>
              </a:rPr>
              <a:t>「管理者の氏名若しくは住所」、「運営規程（営業日の変更等）」等の変更</a:t>
            </a:r>
            <a:endParaRPr lang="en-US" altLang="ja-JP" sz="2400" dirty="0">
              <a:latin typeface="UD デジタル 教科書体 N" panose="02020400000000000000" pitchFamily="17" charset="-128"/>
              <a:ea typeface="UD デジタル 教科書体 N" panose="02020400000000000000" pitchFamily="17" charset="-128"/>
            </a:endParaRPr>
          </a:p>
          <a:p>
            <a:pPr marL="0" indent="0">
              <a:buNone/>
            </a:pPr>
            <a:r>
              <a:rPr lang="en-US" altLang="ja-JP" sz="2400" dirty="0">
                <a:latin typeface="UD デジタル 教科書体 N" panose="02020400000000000000" pitchFamily="17" charset="-128"/>
                <a:ea typeface="UD デジタル 教科書体 N" panose="02020400000000000000" pitchFamily="17" charset="-128"/>
              </a:rPr>
              <a:t>【</a:t>
            </a:r>
            <a:r>
              <a:rPr lang="ja-JP" altLang="en-US" sz="2400" dirty="0">
                <a:latin typeface="UD デジタル 教科書体 N" panose="02020400000000000000" pitchFamily="17" charset="-128"/>
                <a:ea typeface="UD デジタル 教科書体 N" panose="02020400000000000000" pitchFamily="17" charset="-128"/>
              </a:rPr>
              <a:t>サービスによっては届出が必要</a:t>
            </a:r>
            <a:r>
              <a:rPr lang="en-US" altLang="ja-JP" sz="2400" dirty="0">
                <a:latin typeface="UD デジタル 教科書体 N" panose="02020400000000000000" pitchFamily="17" charset="-128"/>
                <a:ea typeface="UD デジタル 教科書体 N" panose="02020400000000000000" pitchFamily="17" charset="-128"/>
              </a:rPr>
              <a:t>】</a:t>
            </a:r>
          </a:p>
          <a:p>
            <a:pPr marL="0" indent="0">
              <a:buNone/>
            </a:pPr>
            <a:r>
              <a:rPr lang="ja-JP" altLang="en-US" sz="2400" dirty="0">
                <a:latin typeface="UD デジタル 教科書体 N" panose="02020400000000000000" pitchFamily="17" charset="-128"/>
                <a:ea typeface="UD デジタル 教科書体 N" panose="02020400000000000000" pitchFamily="17" charset="-128"/>
              </a:rPr>
              <a:t>「定員」</a:t>
            </a:r>
            <a:r>
              <a:rPr lang="en-US" altLang="ja-JP" sz="2400" dirty="0">
                <a:latin typeface="UD デジタル 教科書体 N" panose="02020400000000000000" pitchFamily="17" charset="-128"/>
                <a:ea typeface="UD デジタル 教科書体 N" panose="02020400000000000000" pitchFamily="17" charset="-128"/>
              </a:rPr>
              <a:t>､</a:t>
            </a:r>
            <a:r>
              <a:rPr lang="ja-JP" altLang="en-US" sz="2400" dirty="0">
                <a:latin typeface="UD デジタル 教科書体 N" panose="02020400000000000000" pitchFamily="17" charset="-128"/>
                <a:ea typeface="UD デジタル 教科書体 N" panose="02020400000000000000" pitchFamily="17" charset="-128"/>
              </a:rPr>
              <a:t>「協力医療機関」、「サービス提供責任者」等の変更</a:t>
            </a:r>
            <a:endParaRPr lang="en-US" altLang="ja-JP" sz="2400"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6</a:t>
            </a:fld>
            <a:endParaRPr kumimoji="1" lang="ja-JP" altLang="en-US" dirty="0"/>
          </a:p>
        </p:txBody>
      </p:sp>
      <p:sp>
        <p:nvSpPr>
          <p:cNvPr id="9" name="Rectangle 1"/>
          <p:cNvSpPr txBox="1">
            <a:spLocks/>
          </p:cNvSpPr>
          <p:nvPr/>
        </p:nvSpPr>
        <p:spPr>
          <a:xfrm>
            <a:off x="685056" y="5589240"/>
            <a:ext cx="7830294" cy="683261"/>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rgbClr val="FF0000"/>
                </a:solidFill>
                <a:latin typeface="UD デジタル 教科書体 N" panose="02020400000000000000" pitchFamily="17" charset="-128"/>
                <a:ea typeface="UD デジタル 教科書体 N" panose="02020400000000000000" pitchFamily="17" charset="-128"/>
              </a:rPr>
              <a:t>変更のあった日から</a:t>
            </a:r>
            <a:r>
              <a:rPr lang="en-US" altLang="ja-JP" sz="2400" dirty="0">
                <a:solidFill>
                  <a:srgbClr val="FF0000"/>
                </a:solidFill>
                <a:latin typeface="UD デジタル 教科書体 N" panose="02020400000000000000" pitchFamily="17" charset="-128"/>
                <a:ea typeface="UD デジタル 教科書体 N" panose="02020400000000000000" pitchFamily="17" charset="-128"/>
              </a:rPr>
              <a:t>10</a:t>
            </a:r>
            <a:r>
              <a:rPr lang="ja-JP" altLang="en-US" sz="2400" dirty="0">
                <a:solidFill>
                  <a:srgbClr val="FF0000"/>
                </a:solidFill>
                <a:latin typeface="UD デジタル 教科書体 N" panose="02020400000000000000" pitchFamily="17" charset="-128"/>
                <a:ea typeface="UD デジタル 教科書体 N" panose="02020400000000000000" pitchFamily="17" charset="-128"/>
              </a:rPr>
              <a:t>日以内に届出</a:t>
            </a:r>
            <a:r>
              <a:rPr lang="ja-JP" altLang="en-US" sz="2400" dirty="0">
                <a:latin typeface="UD デジタル 教科書体 N" panose="02020400000000000000" pitchFamily="17" charset="-128"/>
                <a:ea typeface="UD デジタル 教科書体 N" panose="02020400000000000000" pitchFamily="17" charset="-128"/>
              </a:rPr>
              <a:t>が必要</a:t>
            </a:r>
            <a:endParaRPr lang="en-US" altLang="ja-JP" sz="2400" dirty="0">
              <a:latin typeface="UD デジタル 教科書体 N" panose="02020400000000000000" pitchFamily="17" charset="-128"/>
              <a:ea typeface="UD デジタル 教科書体 N" panose="02020400000000000000" pitchFamily="17" charset="-128"/>
            </a:endParaRPr>
          </a:p>
        </p:txBody>
      </p:sp>
      <p:sp>
        <p:nvSpPr>
          <p:cNvPr id="2" name="下矢印 1"/>
          <p:cNvSpPr/>
          <p:nvPr/>
        </p:nvSpPr>
        <p:spPr>
          <a:xfrm>
            <a:off x="4060143" y="4716615"/>
            <a:ext cx="1080120"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1"/>
          <p:cNvSpPr>
            <a:spLocks noGrp="1"/>
          </p:cNvSpPr>
          <p:nvPr>
            <p:ph type="title"/>
          </p:nvPr>
        </p:nvSpPr>
        <p:spPr>
          <a:xfrm>
            <a:off x="685800" y="299938"/>
            <a:ext cx="8001000" cy="75279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2</a:t>
            </a:r>
            <a:r>
              <a:rPr lang="ja-JP" altLang="en-US" sz="3600" b="1" dirty="0">
                <a:latin typeface="UD デジタル 教科書体 N" panose="02020400000000000000" pitchFamily="17" charset="-128"/>
                <a:ea typeface="UD デジタル 教科書体 N" panose="02020400000000000000" pitchFamily="17" charset="-128"/>
              </a:rPr>
              <a:t>　変更・加算の届出①</a:t>
            </a:r>
            <a:endParaRPr kumimoji="1" lang="ja-JP" sz="36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3083508392"/>
      </p:ext>
    </p:extLst>
  </p:cSld>
  <p:clrMapOvr>
    <a:masterClrMapping/>
  </p:clrMapOvr>
  <p:transition advTm="1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556792"/>
            <a:ext cx="7829550" cy="1728193"/>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dirty="0">
                <a:latin typeface="UD デジタル 教科書体 N" panose="02020400000000000000" pitchFamily="17" charset="-128"/>
                <a:ea typeface="UD デジタル 教科書体 N" panose="02020400000000000000" pitchFamily="17" charset="-128"/>
              </a:rPr>
              <a:t>（</a:t>
            </a:r>
            <a:r>
              <a:rPr lang="en-US" altLang="ja-JP" dirty="0">
                <a:latin typeface="UD デジタル 教科書体 N" panose="02020400000000000000" pitchFamily="17" charset="-128"/>
                <a:ea typeface="UD デジタル 教科書体 N" panose="02020400000000000000" pitchFamily="17" charset="-128"/>
              </a:rPr>
              <a:t>2</a:t>
            </a:r>
            <a:r>
              <a:rPr lang="ja-JP" altLang="en-US" dirty="0">
                <a:latin typeface="UD デジタル 教科書体 N" panose="02020400000000000000" pitchFamily="17" charset="-128"/>
                <a:ea typeface="UD デジタル 教科書体 N" panose="02020400000000000000" pitchFamily="17" charset="-128"/>
              </a:rPr>
              <a:t>）加算の届出</a:t>
            </a:r>
            <a:endParaRPr lang="en-US" altLang="ja-JP"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dirty="0">
                <a:solidFill>
                  <a:schemeClr val="tx1"/>
                </a:solidFill>
                <a:latin typeface="UD デジタル 教科書体 N" panose="02020400000000000000" pitchFamily="17" charset="-128"/>
                <a:ea typeface="UD デジタル 教科書体 N" panose="02020400000000000000" pitchFamily="17" charset="-128"/>
              </a:rPr>
              <a:t>サービスによって、</a:t>
            </a:r>
            <a:r>
              <a:rPr lang="ja-JP" altLang="en-US" dirty="0">
                <a:solidFill>
                  <a:srgbClr val="FF0000"/>
                </a:solidFill>
                <a:latin typeface="UD デジタル 教科書体 N" panose="02020400000000000000" pitchFamily="17" charset="-128"/>
                <a:ea typeface="UD デジタル 教科書体 N" panose="02020400000000000000" pitchFamily="17" charset="-128"/>
              </a:rPr>
              <a:t>届出時期と算定時期が異なる</a:t>
            </a:r>
            <a:r>
              <a:rPr lang="ja-JP" altLang="en-US" dirty="0">
                <a:solidFill>
                  <a:schemeClr val="tx1"/>
                </a:solidFill>
                <a:latin typeface="UD デジタル 教科書体 N" panose="02020400000000000000" pitchFamily="17" charset="-128"/>
                <a:ea typeface="UD デジタル 教科書体 N" panose="02020400000000000000" pitchFamily="17" charset="-128"/>
              </a:rPr>
              <a:t>のでご注意ください。</a:t>
            </a:r>
            <a:endParaRPr lang="en-US" altLang="ja-JP" dirty="0">
              <a:solidFill>
                <a:srgbClr val="FF0000"/>
              </a:solidFill>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7</a:t>
            </a:fld>
            <a:endParaRPr kumimoji="1" lang="ja-JP" altLang="en-US" dirty="0"/>
          </a:p>
        </p:txBody>
      </p:sp>
      <p:sp>
        <p:nvSpPr>
          <p:cNvPr id="9" name="Rectangle 1"/>
          <p:cNvSpPr txBox="1">
            <a:spLocks/>
          </p:cNvSpPr>
          <p:nvPr/>
        </p:nvSpPr>
        <p:spPr>
          <a:xfrm>
            <a:off x="685056" y="3933056"/>
            <a:ext cx="7830294" cy="2339445"/>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UD デジタル 教科書体 N" panose="02020400000000000000" pitchFamily="17" charset="-128"/>
                <a:ea typeface="UD デジタル 教科書体 N" panose="02020400000000000000" pitchFamily="17" charset="-128"/>
              </a:rPr>
              <a:t>（</a:t>
            </a:r>
            <a:r>
              <a:rPr lang="en-US" altLang="ja-JP" sz="3200" dirty="0">
                <a:latin typeface="UD デジタル 教科書体 N" panose="02020400000000000000" pitchFamily="17" charset="-128"/>
                <a:ea typeface="UD デジタル 教科書体 N" panose="02020400000000000000" pitchFamily="17" charset="-128"/>
              </a:rPr>
              <a:t>3</a:t>
            </a:r>
            <a:r>
              <a:rPr lang="ja-JP" altLang="en-US" sz="3200" dirty="0">
                <a:latin typeface="UD デジタル 教科書体 N" panose="02020400000000000000" pitchFamily="17" charset="-128"/>
                <a:ea typeface="UD デジタル 教科書体 N" panose="02020400000000000000" pitchFamily="17" charset="-128"/>
              </a:rPr>
              <a:t>）処遇改善加算の届出</a:t>
            </a:r>
            <a:endParaRPr lang="en-US" altLang="ja-JP" sz="3200" dirty="0">
              <a:latin typeface="UD デジタル 教科書体 N" panose="02020400000000000000" pitchFamily="17" charset="-128"/>
              <a:ea typeface="UD デジタル 教科書体 N" panose="02020400000000000000" pitchFamily="17" charset="-128"/>
            </a:endParaRPr>
          </a:p>
          <a:p>
            <a:r>
              <a:rPr lang="ja-JP" altLang="en-US" sz="2800" dirty="0">
                <a:latin typeface="UD デジタル 教科書体 N" panose="02020400000000000000" pitchFamily="17" charset="-128"/>
                <a:ea typeface="UD デジタル 教科書体 N" panose="02020400000000000000" pitchFamily="17" charset="-128"/>
              </a:rPr>
              <a:t>・</a:t>
            </a:r>
            <a:r>
              <a:rPr lang="ja-JP" altLang="en-US" sz="2800" dirty="0">
                <a:solidFill>
                  <a:srgbClr val="FF0000"/>
                </a:solidFill>
                <a:latin typeface="UD デジタル 教科書体 N" panose="02020400000000000000" pitchFamily="17" charset="-128"/>
                <a:ea typeface="UD デジタル 教科書体 N" panose="02020400000000000000" pitchFamily="17" charset="-128"/>
              </a:rPr>
              <a:t>加算を取得しようとする月の前々月末</a:t>
            </a:r>
            <a:r>
              <a:rPr lang="ja-JP" altLang="en-US" sz="2800" dirty="0">
                <a:latin typeface="UD デジタル 教科書体 N" panose="02020400000000000000" pitchFamily="17" charset="-128"/>
                <a:ea typeface="UD デジタル 教科書体 N" panose="02020400000000000000" pitchFamily="17" charset="-128"/>
              </a:rPr>
              <a:t>までに計画書等を提出してください。</a:t>
            </a:r>
            <a:endParaRPr lang="en-US" altLang="ja-JP" sz="2800" dirty="0">
              <a:latin typeface="UD デジタル 教科書体 N" panose="02020400000000000000" pitchFamily="17" charset="-128"/>
              <a:ea typeface="UD デジタル 教科書体 N" panose="02020400000000000000" pitchFamily="17" charset="-128"/>
            </a:endParaRPr>
          </a:p>
          <a:p>
            <a:r>
              <a:rPr lang="ja-JP" altLang="en-US" sz="2800" dirty="0">
                <a:latin typeface="UD デジタル 教科書体 N" panose="02020400000000000000" pitchFamily="17" charset="-128"/>
                <a:ea typeface="UD デジタル 教科書体 N" panose="02020400000000000000" pitchFamily="17" charset="-128"/>
              </a:rPr>
              <a:t>・翌年度、実績報告書を提出する必要があります</a:t>
            </a:r>
            <a:r>
              <a:rPr lang="ja-JP" altLang="en-US" sz="2800" dirty="0">
                <a:latin typeface="BIZ UDPゴシック" panose="020B0400000000000000" pitchFamily="50" charset="-128"/>
                <a:ea typeface="BIZ UDPゴシック" panose="020B0400000000000000" pitchFamily="50" charset="-128"/>
              </a:rPr>
              <a:t>。</a:t>
            </a:r>
            <a:endParaRPr lang="en-US" altLang="ja-JP" sz="2800" dirty="0">
              <a:latin typeface="BIZ UDPゴシック" panose="020B0400000000000000" pitchFamily="50" charset="-128"/>
              <a:ea typeface="BIZ UDPゴシック" panose="020B0400000000000000" pitchFamily="50" charset="-128"/>
            </a:endParaRPr>
          </a:p>
        </p:txBody>
      </p:sp>
      <p:sp>
        <p:nvSpPr>
          <p:cNvPr id="6" name="Rectangle 1"/>
          <p:cNvSpPr>
            <a:spLocks noGrp="1"/>
          </p:cNvSpPr>
          <p:nvPr>
            <p:ph type="title"/>
          </p:nvPr>
        </p:nvSpPr>
        <p:spPr>
          <a:xfrm>
            <a:off x="685800" y="299938"/>
            <a:ext cx="8001000" cy="75279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2</a:t>
            </a:r>
            <a:r>
              <a:rPr lang="ja-JP" altLang="en-US" sz="3600" b="1" dirty="0">
                <a:latin typeface="UD デジタル 教科書体 N" panose="02020400000000000000" pitchFamily="17" charset="-128"/>
                <a:ea typeface="UD デジタル 教科書体 N" panose="02020400000000000000" pitchFamily="17" charset="-128"/>
              </a:rPr>
              <a:t>　変更・加算の届出②</a:t>
            </a:r>
            <a:endParaRPr kumimoji="1" lang="ja-JP" sz="36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4187749048"/>
      </p:ext>
    </p:extLst>
  </p:cSld>
  <p:clrMapOvr>
    <a:masterClrMapping/>
  </p:clrMapOvr>
  <p:transition advTm="1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268761"/>
            <a:ext cx="7829550" cy="2016224"/>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sz="3200" dirty="0">
                <a:latin typeface="UD デジタル 教科書体 N" panose="02020400000000000000" pitchFamily="17" charset="-128"/>
                <a:ea typeface="UD デジタル 教科書体 N" panose="02020400000000000000" pitchFamily="17" charset="-128"/>
              </a:rPr>
              <a:t>原則、</a:t>
            </a:r>
            <a:r>
              <a:rPr lang="ja-JP" altLang="en-US" sz="3200" dirty="0">
                <a:solidFill>
                  <a:srgbClr val="FF0000"/>
                </a:solidFill>
                <a:latin typeface="UD デジタル 教科書体 N" panose="02020400000000000000" pitchFamily="17" charset="-128"/>
                <a:ea typeface="UD デジタル 教科書体 N" panose="02020400000000000000" pitchFamily="17" charset="-128"/>
              </a:rPr>
              <a:t>「電子申請・届出システム」</a:t>
            </a:r>
            <a:r>
              <a:rPr lang="ja-JP" altLang="en-US" sz="3200" dirty="0">
                <a:latin typeface="UD デジタル 教科書体 N" panose="02020400000000000000" pitchFamily="17" charset="-128"/>
                <a:ea typeface="UD デジタル 教科書体 N" panose="02020400000000000000" pitchFamily="17" charset="-128"/>
              </a:rPr>
              <a:t>を利用し、届出を行ってください。</a:t>
            </a:r>
            <a:endParaRPr lang="en-US" altLang="ja-JP" sz="3200" dirty="0">
              <a:latin typeface="UD デジタル 教科書体 N" panose="02020400000000000000" pitchFamily="17" charset="-128"/>
              <a:ea typeface="UD デジタル 教科書体 N" panose="02020400000000000000" pitchFamily="17" charset="-128"/>
            </a:endParaRPr>
          </a:p>
          <a:p>
            <a:pPr marL="0" indent="0">
              <a:buNone/>
            </a:pPr>
            <a:r>
              <a:rPr lang="ja-JP" altLang="en-US" sz="3200" dirty="0">
                <a:latin typeface="UD デジタル 教科書体 N" panose="02020400000000000000" pitchFamily="17" charset="-128"/>
                <a:ea typeface="UD デジタル 教科書体 N" panose="02020400000000000000" pitchFamily="17" charset="-128"/>
              </a:rPr>
              <a:t>（</a:t>
            </a:r>
            <a:r>
              <a:rPr lang="en-US" altLang="ja-JP" sz="3200" dirty="0">
                <a:latin typeface="UD デジタル 教科書体 N" panose="02020400000000000000" pitchFamily="17" charset="-128"/>
                <a:ea typeface="UD デジタル 教科書体 N" panose="02020400000000000000" pitchFamily="17" charset="-128"/>
              </a:rPr>
              <a:t>※</a:t>
            </a:r>
            <a:r>
              <a:rPr lang="ja-JP" altLang="en-US" sz="3200" dirty="0">
                <a:latin typeface="UD デジタル 教科書体 N" panose="02020400000000000000" pitchFamily="17" charset="-128"/>
                <a:ea typeface="UD デジタル 教科書体 N" panose="02020400000000000000" pitchFamily="17" charset="-128"/>
              </a:rPr>
              <a:t>処遇改善加算に係る届出は除く）</a:t>
            </a:r>
            <a:endParaRPr lang="en-US" altLang="ja-JP" sz="3200"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8</a:t>
            </a:fld>
            <a:endParaRPr kumimoji="1" lang="ja-JP" altLang="en-US" dirty="0"/>
          </a:p>
        </p:txBody>
      </p:sp>
      <p:sp>
        <p:nvSpPr>
          <p:cNvPr id="9" name="Rectangle 1"/>
          <p:cNvSpPr txBox="1">
            <a:spLocks/>
          </p:cNvSpPr>
          <p:nvPr/>
        </p:nvSpPr>
        <p:spPr>
          <a:xfrm>
            <a:off x="685056" y="3284984"/>
            <a:ext cx="7830294" cy="2987517"/>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dirty="0">
                <a:latin typeface="UD デジタル 教科書体 N" panose="02020400000000000000" pitchFamily="17" charset="-128"/>
                <a:ea typeface="UD デジタル 教科書体 N" panose="02020400000000000000" pitchFamily="17" charset="-128"/>
              </a:rPr>
              <a:t>【</a:t>
            </a:r>
            <a:r>
              <a:rPr lang="ja-JP" altLang="en-US" sz="2800" dirty="0">
                <a:latin typeface="UD デジタル 教科書体 N" panose="02020400000000000000" pitchFamily="17" charset="-128"/>
                <a:ea typeface="UD デジタル 教科書体 N" panose="02020400000000000000" pitchFamily="17" charset="-128"/>
              </a:rPr>
              <a:t>メリット</a:t>
            </a:r>
            <a:r>
              <a:rPr lang="en-US" altLang="ja-JP" sz="2800" dirty="0">
                <a:latin typeface="UD デジタル 教科書体 N" panose="02020400000000000000" pitchFamily="17" charset="-128"/>
                <a:ea typeface="UD デジタル 教科書体 N" panose="02020400000000000000" pitchFamily="17" charset="-128"/>
              </a:rPr>
              <a:t>】</a:t>
            </a:r>
          </a:p>
          <a:p>
            <a:r>
              <a:rPr lang="ja-JP" altLang="en-US" sz="2400" dirty="0">
                <a:latin typeface="UD デジタル 教科書体 N" panose="02020400000000000000" pitchFamily="17" charset="-128"/>
                <a:ea typeface="UD デジタル 教科書体 N" panose="02020400000000000000" pitchFamily="17" charset="-128"/>
              </a:rPr>
              <a:t>・提出書類の印刷・郵送等の手間なく、ウェブ上で申請・届出を完結させることができます。</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・添付書類について電子ファイルでの提出が可能なため、複数の申請・届出の際に同じファイルを活用できます。</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・申請・届出の受付状況や結果について、システム上で確認が可能です。</a:t>
            </a:r>
            <a:endParaRPr lang="ja-JP" sz="2400" dirty="0">
              <a:latin typeface="UD デジタル 教科書体 N" panose="02020400000000000000" pitchFamily="17" charset="-128"/>
              <a:ea typeface="UD デジタル 教科書体 N" panose="02020400000000000000" pitchFamily="17" charset="-128"/>
            </a:endParaRPr>
          </a:p>
        </p:txBody>
      </p:sp>
      <p:sp>
        <p:nvSpPr>
          <p:cNvPr id="6" name="Rectangle 1"/>
          <p:cNvSpPr>
            <a:spLocks noGrp="1"/>
          </p:cNvSpPr>
          <p:nvPr>
            <p:ph type="title"/>
          </p:nvPr>
        </p:nvSpPr>
        <p:spPr>
          <a:xfrm>
            <a:off x="685800" y="299938"/>
            <a:ext cx="8001000" cy="752798"/>
          </a:xfrm>
        </p:spPr>
        <p:txBody>
          <a:bodyPr>
            <a:normAutofit/>
          </a:bodyPr>
          <a:lstStyle/>
          <a:p>
            <a:pPr algn="ctr"/>
            <a:r>
              <a:rPr lang="en-US" altLang="ja-JP" sz="3600" b="1" dirty="0">
                <a:latin typeface="UD デジタル 教科書体 N" panose="02020400000000000000" pitchFamily="17" charset="-128"/>
                <a:ea typeface="UD デジタル 教科書体 N" panose="02020400000000000000" pitchFamily="17" charset="-128"/>
              </a:rPr>
              <a:t>2</a:t>
            </a:r>
            <a:r>
              <a:rPr lang="ja-JP" altLang="en-US" sz="3600" b="1" dirty="0">
                <a:latin typeface="UD デジタル 教科書体 N" panose="02020400000000000000" pitchFamily="17" charset="-128"/>
                <a:ea typeface="UD デジタル 教科書体 N" panose="02020400000000000000" pitchFamily="17" charset="-128"/>
              </a:rPr>
              <a:t>　変更・加算の届出③</a:t>
            </a:r>
            <a:endParaRPr kumimoji="1" lang="ja-JP" sz="3600" b="1" dirty="0">
              <a:latin typeface="UD デジタル 教科書体 N" panose="02020400000000000000" pitchFamily="17" charset="-128"/>
              <a:ea typeface="UD デジタル 教科書体 N" panose="02020400000000000000" pitchFamily="17" charset="-128"/>
            </a:endParaRPr>
          </a:p>
        </p:txBody>
      </p:sp>
    </p:spTree>
    <p:extLst>
      <p:ext uri="{BB962C8B-B14F-4D97-AF65-F5344CB8AC3E}">
        <p14:creationId xmlns:p14="http://schemas.microsoft.com/office/powerpoint/2010/main" val="1005956748"/>
      </p:ext>
    </p:extLst>
  </p:cSld>
  <p:clrMapOvr>
    <a:masterClrMapping/>
  </p:clrMapOvr>
  <p:transition advTm="1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70342" y="1017352"/>
            <a:ext cx="7829550" cy="936103"/>
          </a:xfrm>
          <a:solidFill>
            <a:schemeClr val="accent6">
              <a:lumMod val="40000"/>
              <a:lumOff val="60000"/>
            </a:schemeClr>
          </a:solidFill>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ja-JP" altLang="en-US" sz="3200" dirty="0">
                <a:solidFill>
                  <a:srgbClr val="FF0000"/>
                </a:solidFill>
                <a:latin typeface="UD デジタル 教科書体 N" panose="02020400000000000000" pitchFamily="17" charset="-128"/>
                <a:ea typeface="UD デジタル 教科書体 N" panose="02020400000000000000" pitchFamily="17" charset="-128"/>
              </a:rPr>
              <a:t>「電子申請・届出システム」利用方法</a:t>
            </a:r>
            <a:endParaRPr lang="en-US" altLang="ja-JP" sz="3200" dirty="0">
              <a:latin typeface="UD デジタル 教科書体 N" panose="02020400000000000000" pitchFamily="17" charset="-128"/>
              <a:ea typeface="UD デジタル 教科書体 N" panose="02020400000000000000" pitchFamily="17" charset="-128"/>
            </a:endParaRPr>
          </a:p>
        </p:txBody>
      </p:sp>
      <p:sp>
        <p:nvSpPr>
          <p:cNvPr id="5" name="スライド番号プレースホルダー 4"/>
          <p:cNvSpPr>
            <a:spLocks noGrp="1"/>
          </p:cNvSpPr>
          <p:nvPr>
            <p:ph type="sldNum" sz="quarter" idx="12"/>
          </p:nvPr>
        </p:nvSpPr>
        <p:spPr/>
        <p:txBody>
          <a:bodyPr/>
          <a:lstStyle/>
          <a:p>
            <a:fld id="{4B6EAAFC-84C7-4BE1-BC5E-CE208EE20C26}" type="slidenum">
              <a:rPr lang="en-US" altLang="ja-JP" smtClean="0"/>
              <a:pPr/>
              <a:t>9</a:t>
            </a:fld>
            <a:endParaRPr kumimoji="1" lang="ja-JP" altLang="en-US" dirty="0"/>
          </a:p>
        </p:txBody>
      </p:sp>
      <p:sp>
        <p:nvSpPr>
          <p:cNvPr id="4" name="角丸四角形 3"/>
          <p:cNvSpPr/>
          <p:nvPr/>
        </p:nvSpPr>
        <p:spPr>
          <a:xfrm>
            <a:off x="439713" y="184809"/>
            <a:ext cx="8320980" cy="867927"/>
          </a:xfrm>
          <a:prstGeom prst="roundRect">
            <a:avLst>
              <a:gd name="adj" fmla="val 50000"/>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600" b="1" dirty="0">
                <a:latin typeface="UD デジタル 教科書体 N" panose="02020400000000000000" pitchFamily="17" charset="-128"/>
                <a:ea typeface="UD デジタル 教科書体 N" panose="02020400000000000000" pitchFamily="17" charset="-128"/>
              </a:rPr>
              <a:t>２　変更・加算の届出④</a:t>
            </a:r>
            <a:endParaRPr lang="en-US" altLang="ja-JP" sz="3600" b="1" dirty="0">
              <a:latin typeface="UD デジタル 教科書体 N" panose="02020400000000000000" pitchFamily="17" charset="-128"/>
              <a:ea typeface="UD デジタル 教科書体 N" panose="02020400000000000000" pitchFamily="17" charset="-128"/>
            </a:endParaRPr>
          </a:p>
        </p:txBody>
      </p:sp>
      <p:sp>
        <p:nvSpPr>
          <p:cNvPr id="9" name="Rectangle 1"/>
          <p:cNvSpPr txBox="1">
            <a:spLocks/>
          </p:cNvSpPr>
          <p:nvPr/>
        </p:nvSpPr>
        <p:spPr>
          <a:xfrm>
            <a:off x="685056" y="2204865"/>
            <a:ext cx="7830294" cy="4320480"/>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dirty="0">
                <a:latin typeface="UD デジタル 教科書体 N" panose="02020400000000000000" pitchFamily="17" charset="-128"/>
                <a:ea typeface="UD デジタル 教科書体 N" panose="02020400000000000000" pitchFamily="17" charset="-128"/>
              </a:rPr>
              <a:t>【</a:t>
            </a:r>
            <a:r>
              <a:rPr lang="ja-JP" altLang="en-US" sz="2800" dirty="0">
                <a:latin typeface="UD デジタル 教科書体 N" panose="02020400000000000000" pitchFamily="17" charset="-128"/>
                <a:ea typeface="UD デジタル 教科書体 N" panose="02020400000000000000" pitchFamily="17" charset="-128"/>
              </a:rPr>
              <a:t>準備</a:t>
            </a:r>
            <a:r>
              <a:rPr lang="en-US" altLang="ja-JP" sz="2800" dirty="0">
                <a:latin typeface="UD デジタル 教科書体 N" panose="02020400000000000000" pitchFamily="17" charset="-128"/>
                <a:ea typeface="UD デジタル 教科書体 N" panose="02020400000000000000" pitchFamily="17" charset="-128"/>
              </a:rPr>
              <a:t>】</a:t>
            </a:r>
          </a:p>
          <a:p>
            <a:r>
              <a:rPr lang="ja-JP" altLang="en-US" sz="2400" dirty="0">
                <a:latin typeface="UD デジタル 教科書体 N" panose="02020400000000000000" pitchFamily="17" charset="-128"/>
                <a:ea typeface="UD デジタル 教科書体 N" panose="02020400000000000000" pitchFamily="17" charset="-128"/>
              </a:rPr>
              <a:t>・あらかじめＧビズ</a:t>
            </a:r>
            <a:r>
              <a:rPr lang="en-US" altLang="ja-JP" sz="2400" dirty="0">
                <a:latin typeface="UD デジタル 教科書体 N" panose="02020400000000000000" pitchFamily="17" charset="-128"/>
                <a:ea typeface="UD デジタル 教科書体 N" panose="02020400000000000000" pitchFamily="17" charset="-128"/>
              </a:rPr>
              <a:t>ID</a:t>
            </a:r>
            <a:r>
              <a:rPr lang="ja-JP" altLang="en-US" sz="2400" dirty="0">
                <a:latin typeface="UD デジタル 教科書体 N" panose="02020400000000000000" pitchFamily="17" charset="-128"/>
                <a:ea typeface="UD デジタル 教科書体 N" panose="02020400000000000000" pitchFamily="17" charset="-128"/>
              </a:rPr>
              <a:t>の取得が必要です。</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・Ｇビズ</a:t>
            </a:r>
            <a:r>
              <a:rPr lang="en-US" altLang="ja-JP" sz="2400" dirty="0">
                <a:latin typeface="UD デジタル 教科書体 N" panose="02020400000000000000" pitchFamily="17" charset="-128"/>
                <a:ea typeface="UD デジタル 教科書体 N" panose="02020400000000000000" pitchFamily="17" charset="-128"/>
              </a:rPr>
              <a:t>ID</a:t>
            </a:r>
            <a:r>
              <a:rPr lang="ja-JP" altLang="en-US" sz="2400" dirty="0">
                <a:latin typeface="UD デジタル 教科書体 N" panose="02020400000000000000" pitchFamily="17" charset="-128"/>
                <a:ea typeface="UD デジタル 教科書体 N" panose="02020400000000000000" pitchFamily="17" charset="-128"/>
              </a:rPr>
              <a:t>の取得には、</a:t>
            </a:r>
            <a:r>
              <a:rPr lang="en-US" altLang="ja-JP" sz="2400" dirty="0">
                <a:latin typeface="UD デジタル 教科書体 N" panose="02020400000000000000" pitchFamily="17" charset="-128"/>
                <a:ea typeface="UD デジタル 教科書体 N" panose="02020400000000000000" pitchFamily="17" charset="-128"/>
              </a:rPr>
              <a:t>2</a:t>
            </a:r>
            <a:r>
              <a:rPr lang="ja-JP" altLang="en-US" sz="2400" dirty="0">
                <a:latin typeface="UD デジタル 教科書体 N" panose="02020400000000000000" pitchFamily="17" charset="-128"/>
                <a:ea typeface="UD デジタル 教科書体 N" panose="02020400000000000000" pitchFamily="17" charset="-128"/>
              </a:rPr>
              <a:t>週間ほどかかります。</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　</a:t>
            </a:r>
            <a:r>
              <a:rPr lang="en-US" altLang="ja-JP" sz="2400" dirty="0">
                <a:latin typeface="UD デジタル 教科書体 N" panose="02020400000000000000" pitchFamily="17" charset="-128"/>
                <a:ea typeface="UD デジタル 教科書体 N" panose="02020400000000000000" pitchFamily="17" charset="-128"/>
              </a:rPr>
              <a:t>※</a:t>
            </a:r>
            <a:r>
              <a:rPr lang="ja-JP" altLang="en-US" sz="2400" dirty="0">
                <a:latin typeface="UD デジタル 教科書体 N" panose="02020400000000000000" pitchFamily="17" charset="-128"/>
                <a:ea typeface="UD デジタル 教科書体 N" panose="02020400000000000000" pitchFamily="17" charset="-128"/>
              </a:rPr>
              <a:t>Ｇビズ</a:t>
            </a:r>
            <a:r>
              <a:rPr lang="en-US" altLang="ja-JP" sz="2400" dirty="0">
                <a:latin typeface="UD デジタル 教科書体 N" panose="02020400000000000000" pitchFamily="17" charset="-128"/>
                <a:ea typeface="UD デジタル 教科書体 N" panose="02020400000000000000" pitchFamily="17" charset="-128"/>
              </a:rPr>
              <a:t>ID</a:t>
            </a:r>
            <a:r>
              <a:rPr lang="ja-JP" altLang="en-US" sz="2400" dirty="0">
                <a:latin typeface="UD デジタル 教科書体 N" panose="02020400000000000000" pitchFamily="17" charset="-128"/>
                <a:ea typeface="UD デジタル 教科書体 N" panose="02020400000000000000" pitchFamily="17" charset="-128"/>
              </a:rPr>
              <a:t>の取得ページ　</a:t>
            </a:r>
            <a:endParaRPr lang="en-US" altLang="ja-JP" sz="2400" dirty="0">
              <a:latin typeface="UD デジタル 教科書体 N" panose="02020400000000000000" pitchFamily="17" charset="-128"/>
              <a:ea typeface="UD デジタル 教科書体 N" panose="02020400000000000000" pitchFamily="17" charset="-128"/>
            </a:endParaRPr>
          </a:p>
          <a:p>
            <a:r>
              <a:rPr lang="ja-JP" altLang="en-US" sz="2400" dirty="0">
                <a:latin typeface="UD デジタル 教科書体 N" panose="02020400000000000000" pitchFamily="17" charset="-128"/>
                <a:ea typeface="UD デジタル 教科書体 N" panose="02020400000000000000" pitchFamily="17" charset="-128"/>
              </a:rPr>
              <a:t>　　　</a:t>
            </a:r>
            <a:r>
              <a:rPr lang="en-US" altLang="ja-JP" sz="2400" dirty="0">
                <a:latin typeface="UD デジタル 教科書体 N" panose="02020400000000000000" pitchFamily="17" charset="-128"/>
                <a:ea typeface="UD デジタル 教科書体 N" panose="02020400000000000000" pitchFamily="17" charset="-128"/>
              </a:rPr>
              <a:t>https://gbiz-id.go.jp/top/</a:t>
            </a:r>
          </a:p>
          <a:p>
            <a:endParaRPr lang="en-US" altLang="ja-JP" sz="2800" dirty="0">
              <a:latin typeface="UD デジタル 教科書体 N" panose="02020400000000000000" pitchFamily="17" charset="-128"/>
              <a:ea typeface="UD デジタル 教科書体 N" panose="02020400000000000000" pitchFamily="17" charset="-128"/>
            </a:endParaRPr>
          </a:p>
          <a:p>
            <a:r>
              <a:rPr lang="en-US" altLang="ja-JP" sz="2800" dirty="0">
                <a:latin typeface="UD デジタル 教科書体 N" panose="02020400000000000000" pitchFamily="17" charset="-128"/>
                <a:ea typeface="UD デジタル 教科書体 N" panose="02020400000000000000" pitchFamily="17" charset="-128"/>
              </a:rPr>
              <a:t>【</a:t>
            </a:r>
            <a:r>
              <a:rPr lang="ja-JP" altLang="en-US" sz="2800" dirty="0">
                <a:latin typeface="UD デジタル 教科書体 N" panose="02020400000000000000" pitchFamily="17" charset="-128"/>
                <a:ea typeface="UD デジタル 教科書体 N" panose="02020400000000000000" pitchFamily="17" charset="-128"/>
              </a:rPr>
              <a:t>マニュアル</a:t>
            </a:r>
            <a:r>
              <a:rPr lang="en-US" altLang="ja-JP" sz="2800" dirty="0">
                <a:latin typeface="UD デジタル 教科書体 N" panose="02020400000000000000" pitchFamily="17" charset="-128"/>
                <a:ea typeface="UD デジタル 教科書体 N" panose="02020400000000000000" pitchFamily="17" charset="-128"/>
              </a:rPr>
              <a:t>】</a:t>
            </a:r>
          </a:p>
          <a:p>
            <a:r>
              <a:rPr lang="ja-JP" altLang="en-US" sz="2400" dirty="0">
                <a:latin typeface="UD デジタル 教科書体 N" panose="02020400000000000000" pitchFamily="17" charset="-128"/>
                <a:ea typeface="UD デジタル 教科書体 N" panose="02020400000000000000" pitchFamily="17" charset="-128"/>
              </a:rPr>
              <a:t>吹田市ＨＰ</a:t>
            </a:r>
            <a:r>
              <a:rPr lang="en-US" altLang="ja-JP" sz="2400" dirty="0">
                <a:latin typeface="UD デジタル 教科書体 N" panose="02020400000000000000" pitchFamily="17" charset="-128"/>
                <a:ea typeface="UD デジタル 教科書体 N" panose="02020400000000000000" pitchFamily="17" charset="-128"/>
              </a:rPr>
              <a:t>&gt;</a:t>
            </a:r>
            <a:r>
              <a:rPr lang="ja-JP" altLang="en-US" sz="2400" dirty="0">
                <a:latin typeface="UD デジタル 教科書体 N" panose="02020400000000000000" pitchFamily="17" charset="-128"/>
                <a:ea typeface="UD デジタル 教科書体 N" panose="02020400000000000000" pitchFamily="17" charset="-128"/>
              </a:rPr>
              <a:t>トップページ </a:t>
            </a:r>
            <a:r>
              <a:rPr lang="en-US" altLang="ja-JP" sz="2400" dirty="0">
                <a:latin typeface="UD デジタル 教科書体 N" panose="02020400000000000000" pitchFamily="17" charset="-128"/>
                <a:ea typeface="UD デジタル 教科書体 N" panose="02020400000000000000" pitchFamily="17" charset="-128"/>
              </a:rPr>
              <a:t>&gt; </a:t>
            </a:r>
            <a:r>
              <a:rPr lang="ja-JP" altLang="en-US" sz="2400" dirty="0">
                <a:latin typeface="UD デジタル 教科書体 N" panose="02020400000000000000" pitchFamily="17" charset="-128"/>
                <a:ea typeface="UD デジタル 教科書体 N" panose="02020400000000000000" pitchFamily="17" charset="-128"/>
              </a:rPr>
              <a:t>健康・福祉 </a:t>
            </a:r>
            <a:r>
              <a:rPr lang="en-US" altLang="ja-JP" sz="2400" dirty="0">
                <a:latin typeface="UD デジタル 教科書体 N" panose="02020400000000000000" pitchFamily="17" charset="-128"/>
                <a:ea typeface="UD デジタル 教科書体 N" panose="02020400000000000000" pitchFamily="17" charset="-128"/>
              </a:rPr>
              <a:t>&gt; </a:t>
            </a:r>
            <a:r>
              <a:rPr lang="ja-JP" altLang="en-US" sz="2400" dirty="0">
                <a:latin typeface="UD デジタル 教科書体 N" panose="02020400000000000000" pitchFamily="17" charset="-128"/>
                <a:ea typeface="UD デジタル 教科書体 N" panose="02020400000000000000" pitchFamily="17" charset="-128"/>
              </a:rPr>
              <a:t>社会福祉法人等の認可・指導監査 </a:t>
            </a:r>
            <a:r>
              <a:rPr lang="en-US" altLang="ja-JP" sz="2400" dirty="0">
                <a:latin typeface="UD デジタル 教科書体 N" panose="02020400000000000000" pitchFamily="17" charset="-128"/>
                <a:ea typeface="UD デジタル 教科書体 N" panose="02020400000000000000" pitchFamily="17" charset="-128"/>
              </a:rPr>
              <a:t>&gt; </a:t>
            </a:r>
            <a:r>
              <a:rPr lang="ja-JP" altLang="en-US" sz="2400" dirty="0">
                <a:latin typeface="UD デジタル 教科書体 N" panose="02020400000000000000" pitchFamily="17" charset="-128"/>
                <a:ea typeface="UD デジタル 教科書体 N" panose="02020400000000000000" pitchFamily="17" charset="-128"/>
              </a:rPr>
              <a:t>介護保険サービス事業者 </a:t>
            </a:r>
            <a:r>
              <a:rPr lang="en-US" altLang="ja-JP" sz="2400" dirty="0">
                <a:latin typeface="UD デジタル 教科書体 N" panose="02020400000000000000" pitchFamily="17" charset="-128"/>
                <a:ea typeface="UD デジタル 教科書体 N" panose="02020400000000000000" pitchFamily="17" charset="-128"/>
              </a:rPr>
              <a:t>&gt; </a:t>
            </a:r>
            <a:r>
              <a:rPr lang="ja-JP" altLang="en-US" sz="2400" dirty="0">
                <a:latin typeface="UD デジタル 教科書体 N" panose="02020400000000000000" pitchFamily="17" charset="-128"/>
                <a:ea typeface="UD デジタル 教科書体 N" panose="02020400000000000000" pitchFamily="17" charset="-128"/>
              </a:rPr>
              <a:t>介護事業所等の指定申請等に係る「電子申請・届出システム」の運用開始について</a:t>
            </a:r>
            <a:r>
              <a:rPr lang="en-US" altLang="ja-JP" sz="2400" dirty="0">
                <a:latin typeface="UD デジタル 教科書体 N" panose="02020400000000000000" pitchFamily="17" charset="-128"/>
                <a:ea typeface="UD デジタル 教科書体 N" panose="02020400000000000000" pitchFamily="17" charset="-128"/>
              </a:rPr>
              <a:t>https://www.city.suita.osaka.jp/kenko/1018719/1022113/1036109.html</a:t>
            </a:r>
          </a:p>
        </p:txBody>
      </p:sp>
    </p:spTree>
    <p:extLst>
      <p:ext uri="{BB962C8B-B14F-4D97-AF65-F5344CB8AC3E}">
        <p14:creationId xmlns:p14="http://schemas.microsoft.com/office/powerpoint/2010/main" val="3098821546"/>
      </p:ext>
    </p:extLst>
  </p:cSld>
  <p:clrMapOvr>
    <a:masterClrMapping/>
  </p:clrMapOvr>
  <p:transition advTm="18000"/>
</p:sld>
</file>

<file path=ppt/theme/theme1.xml><?xml version="1.0" encoding="utf-8"?>
<a:theme xmlns:a="http://schemas.openxmlformats.org/drawingml/2006/main" name="Office Them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rmAutofit/>
      </a:bodyPr>
      <a:lstStyle>
        <a:defPPr>
          <a:defRPr sz="3200" b="1"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853F5DD-A01A-4DC6-80A9-674443BFAF8B}">
  <ds:schemaRefs>
    <ds:schemaRef ds:uri="http://schemas.microsoft.com/sharepoint/v3/contenttype/forms"/>
  </ds:schemaRefs>
</ds:datastoreItem>
</file>

<file path=docProps/app.xml><?xml version="1.0" encoding="utf-8"?>
<Properties xmlns:vt="http://schemas.openxmlformats.org/officeDocument/2006/docPropsVTypes" xmlns="http://schemas.openxmlformats.org/officeDocument/2006/extended-properties">
  <Template/>
  <TotalTime>0</TotalTime>
  <Words>3500</Words>
  <PresentationFormat>画面に合わせる (4:3)</PresentationFormat>
  <Paragraphs>381</Paragraphs>
  <Slides>30</Slides>
  <Notes>30</Notes>
  <HiddenSlides>0</HiddenSlides>
  <MMClips>0</MMClips>
  <ScaleCrop>false</ScaleCrop>
  <HeadingPairs>
    <vt:vector baseType="variant" size="6">
      <vt:variant>
        <vt:lpstr>使用されているフォント</vt:lpstr>
      </vt:variant>
      <vt:variant>
        <vt:i4>7</vt:i4>
      </vt:variant>
      <vt:variant>
        <vt:lpstr>テーマ</vt:lpstr>
      </vt:variant>
      <vt:variant>
        <vt:i4>1</vt:i4>
      </vt:variant>
      <vt:variant>
        <vt:lpstr>スライド タイトル</vt:lpstr>
      </vt:variant>
      <vt:variant>
        <vt:i4>30</vt:i4>
      </vt:variant>
    </vt:vector>
  </HeadingPairs>
  <TitlesOfParts>
    <vt:vector baseType="lpstr" size="38">
      <vt:lpstr>BIZ UDPゴシック</vt:lpstr>
      <vt:lpstr>ＭＳ Ｐゴシック</vt:lpstr>
      <vt:lpstr>UD デジタル 教科書体 N</vt:lpstr>
      <vt:lpstr>游ゴシック</vt:lpstr>
      <vt:lpstr>Arial</vt:lpstr>
      <vt:lpstr>Calibri</vt:lpstr>
      <vt:lpstr>Calibri Light</vt:lpstr>
      <vt:lpstr>Office Theme</vt:lpstr>
      <vt:lpstr>令和８年度 介護事業者等集団指導 （各サービス共通） </vt:lpstr>
      <vt:lpstr>もくじ</vt:lpstr>
      <vt:lpstr>1　介護保険法の目的等①</vt:lpstr>
      <vt:lpstr>1　介護保険法の目的等②</vt:lpstr>
      <vt:lpstr>1　介護保険法の目的等③</vt:lpstr>
      <vt:lpstr>2　変更・加算の届出①</vt:lpstr>
      <vt:lpstr>2　変更・加算の届出②</vt:lpstr>
      <vt:lpstr>2　変更・加算の届出③</vt:lpstr>
      <vt:lpstr>PowerPoint プレゼンテーション</vt:lpstr>
      <vt:lpstr>3　兼務・専従の考え方について①</vt:lpstr>
      <vt:lpstr>3　兼務・専従の考え方について②</vt:lpstr>
      <vt:lpstr>4　業務管理体制の整備及び検査について</vt:lpstr>
      <vt:lpstr>5　介護サービス情報の公表制度</vt:lpstr>
      <vt:lpstr>6　高齢者虐待の防止に関する措置 　</vt:lpstr>
      <vt:lpstr>7　業務継続計画未策定減算</vt:lpstr>
      <vt:lpstr>8　主な指導事項①</vt:lpstr>
      <vt:lpstr>8  主な指導事項②</vt:lpstr>
      <vt:lpstr>PowerPoint プレゼンテーション</vt:lpstr>
      <vt:lpstr>PowerPoint プレゼンテーション</vt:lpstr>
      <vt:lpstr>PowerPoint プレゼンテーション</vt:lpstr>
      <vt:lpstr>PowerPoint プレゼンテーション</vt:lpstr>
      <vt:lpstr>　8　主な指導事項⑦ </vt:lpstr>
      <vt:lpstr>　9　令和８年度介護報酬改定における改定事項① </vt:lpstr>
      <vt:lpstr>　9　令和８年度介護報酬改定における改定事項② </vt:lpstr>
      <vt:lpstr>PowerPoint プレゼンテーション</vt:lpstr>
      <vt:lpstr>PowerPoint プレゼンテーション</vt:lpstr>
      <vt:lpstr>11　お問い合わせについて①</vt:lpstr>
      <vt:lpstr>11　お問い合わせについて②</vt:lpstr>
      <vt:lpstr>　その他</vt:lpstr>
      <vt:lpstr>以上で、居宅サービスの集団指導を終わります。 御視聴いただき、ありがとうございました。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erms:modified xsi:type="dcterms:W3CDTF">2026-08-02T23:41:18Z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TC101659569990</vt:lpwstr>
  </property>
</Properties>
</file>