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479" r:id="rId2"/>
    <p:sldMasterId id="2147484497" r:id="rId3"/>
  </p:sldMasterIdLst>
  <p:notesMasterIdLst>
    <p:notesMasterId r:id="rId37"/>
  </p:notesMasterIdLst>
  <p:handoutMasterIdLst>
    <p:handoutMasterId r:id="rId38"/>
  </p:handoutMasterIdLst>
  <p:sldIdLst>
    <p:sldId id="354" r:id="rId4"/>
    <p:sldId id="355" r:id="rId5"/>
    <p:sldId id="279" r:id="rId6"/>
    <p:sldId id="287" r:id="rId7"/>
    <p:sldId id="288" r:id="rId8"/>
    <p:sldId id="357" r:id="rId9"/>
    <p:sldId id="289" r:id="rId10"/>
    <p:sldId id="359" r:id="rId11"/>
    <p:sldId id="385" r:id="rId12"/>
    <p:sldId id="360" r:id="rId13"/>
    <p:sldId id="361" r:id="rId14"/>
    <p:sldId id="362" r:id="rId15"/>
    <p:sldId id="363" r:id="rId16"/>
    <p:sldId id="293" r:id="rId17"/>
    <p:sldId id="348" r:id="rId18"/>
    <p:sldId id="349" r:id="rId19"/>
    <p:sldId id="342" r:id="rId20"/>
    <p:sldId id="386" r:id="rId21"/>
    <p:sldId id="364" r:id="rId22"/>
    <p:sldId id="365" r:id="rId23"/>
    <p:sldId id="352" r:id="rId24"/>
    <p:sldId id="296" r:id="rId25"/>
    <p:sldId id="356" r:id="rId26"/>
    <p:sldId id="300" r:id="rId27"/>
    <p:sldId id="301" r:id="rId28"/>
    <p:sldId id="377" r:id="rId29"/>
    <p:sldId id="351" r:id="rId30"/>
    <p:sldId id="372" r:id="rId31"/>
    <p:sldId id="373" r:id="rId32"/>
    <p:sldId id="374" r:id="rId33"/>
    <p:sldId id="375" r:id="rId34"/>
    <p:sldId id="384" r:id="rId35"/>
    <p:sldId id="382" r:id="rId36"/>
  </p:sldIdLst>
  <p:sldSz cx="9144000" cy="6858000" type="screen4x3"/>
  <p:notesSz cx="9866313" cy="673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主な指導事項" id="{E64B33AB-46B6-4067-8100-A7B5FAB75C55}">
          <p14:sldIdLst>
            <p14:sldId id="354"/>
            <p14:sldId id="355"/>
            <p14:sldId id="279"/>
            <p14:sldId id="287"/>
            <p14:sldId id="288"/>
            <p14:sldId id="357"/>
            <p14:sldId id="289"/>
            <p14:sldId id="359"/>
            <p14:sldId id="385"/>
            <p14:sldId id="360"/>
            <p14:sldId id="361"/>
            <p14:sldId id="362"/>
            <p14:sldId id="363"/>
            <p14:sldId id="293"/>
            <p14:sldId id="348"/>
            <p14:sldId id="349"/>
            <p14:sldId id="342"/>
            <p14:sldId id="386"/>
            <p14:sldId id="364"/>
            <p14:sldId id="365"/>
            <p14:sldId id="352"/>
            <p14:sldId id="296"/>
            <p14:sldId id="356"/>
            <p14:sldId id="300"/>
            <p14:sldId id="301"/>
            <p14:sldId id="377"/>
            <p14:sldId id="351"/>
            <p14:sldId id="372"/>
            <p14:sldId id="373"/>
            <p14:sldId id="374"/>
            <p14:sldId id="375"/>
            <p14:sldId id="384"/>
            <p14:sldId id="38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7FDBF"/>
    <a:srgbClr val="FDE89D"/>
    <a:srgbClr val="FED2EC"/>
    <a:srgbClr val="E3FECA"/>
    <a:srgbClr val="CCFF99"/>
    <a:srgbClr val="FFFFCC"/>
    <a:srgbClr val="CCFFCC"/>
    <a:srgbClr val="CCECFF"/>
    <a:srgbClr val="A0C9FA"/>
    <a:srgbClr val="C4DD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98" autoAdjust="0"/>
    <p:restoredTop sz="61330" autoAdjust="0"/>
  </p:normalViewPr>
  <p:slideViewPr>
    <p:cSldViewPr>
      <p:cViewPr varScale="1">
        <p:scale>
          <a:sx n="87" d="100"/>
          <a:sy n="87" d="100"/>
        </p:scale>
        <p:origin x="1411" y="77"/>
      </p:cViewPr>
      <p:guideLst>
        <p:guide orient="horz" pos="2160"/>
        <p:guide pos="2880"/>
      </p:guideLst>
    </p:cSldViewPr>
  </p:slideViewPr>
  <p:outlineViewPr>
    <p:cViewPr>
      <p:scale>
        <a:sx n="33" d="100"/>
        <a:sy n="33" d="100"/>
      </p:scale>
      <p:origin x="0" y="-7218"/>
    </p:cViewPr>
  </p:outlineViewPr>
  <p:notesTextViewPr>
    <p:cViewPr>
      <p:scale>
        <a:sx n="75" d="100"/>
        <a:sy n="75" d="100"/>
      </p:scale>
      <p:origin x="0" y="0"/>
    </p:cViewPr>
  </p:notesTextViewPr>
  <p:sorterViewPr>
    <p:cViewPr>
      <p:scale>
        <a:sx n="100" d="100"/>
        <a:sy n="100" d="100"/>
      </p:scale>
      <p:origin x="0" y="-906"/>
    </p:cViewPr>
  </p:sorterViewPr>
  <p:notesViewPr>
    <p:cSldViewPr>
      <p:cViewPr varScale="1">
        <p:scale>
          <a:sx n="52" d="100"/>
          <a:sy n="52" d="100"/>
        </p:scale>
        <p:origin x="296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commentAuthors" Target="commentAuthors.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handoutMaster" Target="handoutMasters/handoutMaster1.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p:cNvSpPr>
            <a:spLocks noGrp="1"/>
          </p:cNvSpPr>
          <p:nvPr>
            <p:ph type="hdr" sz="quarter"/>
          </p:nvPr>
        </p:nvSpPr>
        <p:spPr>
          <a:xfrm>
            <a:off x="1" y="0"/>
            <a:ext cx="4275403" cy="336788"/>
          </a:xfrm>
          <a:prstGeom prst="rect">
            <a:avLst/>
          </a:prstGeom>
        </p:spPr>
        <p:txBody>
          <a:bodyPr vert="horz" lIns="90690" tIns="45345" rIns="90690" bIns="45345" rtlCol="0"/>
          <a:lstStyle>
            <a:lvl1pPr algn="l" latinLnBrk="0">
              <a:defRPr kumimoji="1" lang="ja-JP" sz="1200"/>
            </a:lvl1pPr>
          </a:lstStyle>
          <a:p>
            <a:endParaRPr kumimoji="1" lang="ja-JP" dirty="0"/>
          </a:p>
        </p:txBody>
      </p:sp>
      <p:sp>
        <p:nvSpPr>
          <p:cNvPr id="3" name="Rectangle 2"/>
          <p:cNvSpPr>
            <a:spLocks noGrp="1"/>
          </p:cNvSpPr>
          <p:nvPr>
            <p:ph type="dt" sz="quarter" idx="1"/>
          </p:nvPr>
        </p:nvSpPr>
        <p:spPr>
          <a:xfrm>
            <a:off x="5588629" y="0"/>
            <a:ext cx="4275403" cy="336788"/>
          </a:xfrm>
          <a:prstGeom prst="rect">
            <a:avLst/>
          </a:prstGeom>
        </p:spPr>
        <p:txBody>
          <a:bodyPr vert="horz" lIns="90690" tIns="45345" rIns="90690" bIns="45345" rtlCol="0"/>
          <a:lstStyle>
            <a:lvl1pPr algn="r" latinLnBrk="0">
              <a:defRPr kumimoji="1" lang="ja-JP" sz="1200"/>
            </a:lvl1pPr>
          </a:lstStyle>
          <a:p>
            <a:fld id="{010A63A4-3572-4B27-B383-84D7D9E3D83F}" type="datetimeFigureOut">
              <a:rPr kumimoji="1" lang="en-US" altLang="ja-JP" smtClean="0"/>
              <a:pPr/>
              <a:t>8/1/2025</a:t>
            </a:fld>
            <a:endParaRPr kumimoji="1" lang="ja-JP" dirty="0"/>
          </a:p>
        </p:txBody>
      </p:sp>
      <p:sp>
        <p:nvSpPr>
          <p:cNvPr id="4" name="Rectangle 3"/>
          <p:cNvSpPr>
            <a:spLocks noGrp="1"/>
          </p:cNvSpPr>
          <p:nvPr>
            <p:ph type="ftr" sz="quarter" idx="2"/>
          </p:nvPr>
        </p:nvSpPr>
        <p:spPr>
          <a:xfrm>
            <a:off x="1" y="6397807"/>
            <a:ext cx="4275403" cy="336788"/>
          </a:xfrm>
          <a:prstGeom prst="rect">
            <a:avLst/>
          </a:prstGeom>
        </p:spPr>
        <p:txBody>
          <a:bodyPr vert="horz" lIns="90690" tIns="45345" rIns="90690" bIns="45345" rtlCol="0" anchor="b"/>
          <a:lstStyle>
            <a:lvl1pPr algn="l" latinLnBrk="0">
              <a:defRPr kumimoji="1" lang="ja-JP" sz="1200"/>
            </a:lvl1pPr>
          </a:lstStyle>
          <a:p>
            <a:endParaRPr kumimoji="1" lang="ja-JP" dirty="0"/>
          </a:p>
        </p:txBody>
      </p:sp>
      <p:sp>
        <p:nvSpPr>
          <p:cNvPr id="5" name="Rectangle 4"/>
          <p:cNvSpPr>
            <a:spLocks noGrp="1"/>
          </p:cNvSpPr>
          <p:nvPr>
            <p:ph type="sldNum" sz="quarter" idx="3"/>
          </p:nvPr>
        </p:nvSpPr>
        <p:spPr>
          <a:xfrm>
            <a:off x="5588629" y="6397807"/>
            <a:ext cx="4275403" cy="336788"/>
          </a:xfrm>
          <a:prstGeom prst="rect">
            <a:avLst/>
          </a:prstGeom>
        </p:spPr>
        <p:txBody>
          <a:bodyPr vert="horz" lIns="90690" tIns="45345" rIns="90690" bIns="45345" rtlCol="0" anchor="b"/>
          <a:lstStyle>
            <a:lvl1pPr algn="r" latinLnBrk="0">
              <a:defRPr kumimoji="1" lang="ja-JP" sz="1200"/>
            </a:lvl1pPr>
          </a:lstStyle>
          <a:p>
            <a:fld id="{E10D0F4D-A9BC-4899-8372-3ED277D83E2A}" type="slidenum">
              <a:rPr kumimoji="1" lang="en-US" altLang="ja-JP" smtClean="0"/>
              <a:pPr/>
              <a:t>‹#›</a:t>
            </a:fld>
            <a:endParaRPr kumimoji="1" lang="ja-JP"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p:cNvSpPr>
            <a:spLocks noGrp="1"/>
          </p:cNvSpPr>
          <p:nvPr>
            <p:ph type="hdr" sz="quarter"/>
          </p:nvPr>
        </p:nvSpPr>
        <p:spPr>
          <a:xfrm>
            <a:off x="1" y="0"/>
            <a:ext cx="4275403" cy="336788"/>
          </a:xfrm>
          <a:prstGeom prst="rect">
            <a:avLst/>
          </a:prstGeom>
        </p:spPr>
        <p:txBody>
          <a:bodyPr vert="horz" lIns="90690" tIns="45345" rIns="90690" bIns="45345" rtlCol="0"/>
          <a:lstStyle>
            <a:lvl1pPr algn="l" latinLnBrk="0">
              <a:defRPr kumimoji="1" lang="ja-JP" sz="1200"/>
            </a:lvl1pPr>
          </a:lstStyle>
          <a:p>
            <a:endParaRPr kumimoji="1" lang="ja-JP" dirty="0"/>
          </a:p>
        </p:txBody>
      </p:sp>
      <p:sp>
        <p:nvSpPr>
          <p:cNvPr id="3" name="Rectangle 2"/>
          <p:cNvSpPr>
            <a:spLocks noGrp="1"/>
          </p:cNvSpPr>
          <p:nvPr>
            <p:ph type="dt" idx="1"/>
          </p:nvPr>
        </p:nvSpPr>
        <p:spPr>
          <a:xfrm>
            <a:off x="5588629" y="0"/>
            <a:ext cx="4275403" cy="336788"/>
          </a:xfrm>
          <a:prstGeom prst="rect">
            <a:avLst/>
          </a:prstGeom>
        </p:spPr>
        <p:txBody>
          <a:bodyPr vert="horz" lIns="90690" tIns="45345" rIns="90690" bIns="45345" rtlCol="0"/>
          <a:lstStyle>
            <a:lvl1pPr algn="r" latinLnBrk="0">
              <a:defRPr kumimoji="1" lang="ja-JP" sz="1200"/>
            </a:lvl1pPr>
          </a:lstStyle>
          <a:p>
            <a:fld id="{FE58EE69-A876-4E74-86C2-628494CDF3AA}" type="datetimeFigureOut">
              <a:rPr lang="ja-JP" altLang="en-US"/>
              <a:pPr/>
              <a:t>2025/8/1</a:t>
            </a:fld>
            <a:endParaRPr kumimoji="1" lang="ja-JP" dirty="0"/>
          </a:p>
        </p:txBody>
      </p:sp>
      <p:sp>
        <p:nvSpPr>
          <p:cNvPr id="4" name="Rectangle 3"/>
          <p:cNvSpPr>
            <a:spLocks noGrp="1" noRot="1" noChangeAspect="1"/>
          </p:cNvSpPr>
          <p:nvPr>
            <p:ph type="sldImg" idx="2"/>
          </p:nvPr>
        </p:nvSpPr>
        <p:spPr>
          <a:xfrm>
            <a:off x="3249613" y="504825"/>
            <a:ext cx="3367087" cy="2525713"/>
          </a:xfrm>
          <a:prstGeom prst="rect">
            <a:avLst/>
          </a:prstGeom>
          <a:noFill/>
          <a:ln w="12700">
            <a:solidFill>
              <a:prstClr val="black"/>
            </a:solidFill>
          </a:ln>
        </p:spPr>
        <p:txBody>
          <a:bodyPr vert="horz" lIns="90690" tIns="45345" rIns="90690" bIns="45345" rtlCol="0" anchor="ctr"/>
          <a:lstStyle/>
          <a:p>
            <a:endParaRPr kumimoji="1" lang="ja-JP" dirty="0"/>
          </a:p>
        </p:txBody>
      </p:sp>
      <p:sp>
        <p:nvSpPr>
          <p:cNvPr id="5" name="Rectangle 4"/>
          <p:cNvSpPr>
            <a:spLocks noGrp="1"/>
          </p:cNvSpPr>
          <p:nvPr>
            <p:ph type="body" sz="quarter" idx="3"/>
          </p:nvPr>
        </p:nvSpPr>
        <p:spPr>
          <a:xfrm>
            <a:off x="986632" y="3199488"/>
            <a:ext cx="7893050" cy="3031093"/>
          </a:xfrm>
          <a:prstGeom prst="rect">
            <a:avLst/>
          </a:prstGeom>
        </p:spPr>
        <p:txBody>
          <a:bodyPr vert="horz" lIns="90690" tIns="45345" rIns="90690" bIns="45345" rtlCol="0">
            <a:normAutofit/>
          </a:bodyPr>
          <a:lstStyle/>
          <a:p>
            <a:pPr lvl="0"/>
            <a:r>
              <a:rPr kumimoji="1" lang="ja-JP"/>
              <a:t>マスタ テキストの書式設定</a:t>
            </a:r>
          </a:p>
          <a:p>
            <a:pPr lvl="1"/>
            <a:r>
              <a:rPr kumimoji="1" lang="ja-JP"/>
              <a:t>第 2 レベル</a:t>
            </a:r>
          </a:p>
          <a:p>
            <a:pPr lvl="2"/>
            <a:r>
              <a:rPr kumimoji="1" lang="ja-JP"/>
              <a:t>第 3 レベル</a:t>
            </a:r>
          </a:p>
          <a:p>
            <a:pPr lvl="3"/>
            <a:r>
              <a:rPr kumimoji="1" lang="ja-JP"/>
              <a:t>第 4 レベル</a:t>
            </a:r>
          </a:p>
          <a:p>
            <a:pPr lvl="4"/>
            <a:r>
              <a:rPr kumimoji="1" lang="ja-JP"/>
              <a:t>第 5 レベル</a:t>
            </a:r>
          </a:p>
        </p:txBody>
      </p:sp>
      <p:sp>
        <p:nvSpPr>
          <p:cNvPr id="6" name="Rectangle 5"/>
          <p:cNvSpPr>
            <a:spLocks noGrp="1"/>
          </p:cNvSpPr>
          <p:nvPr>
            <p:ph type="ftr" sz="quarter" idx="4"/>
          </p:nvPr>
        </p:nvSpPr>
        <p:spPr>
          <a:xfrm>
            <a:off x="1" y="6397807"/>
            <a:ext cx="4275403" cy="336788"/>
          </a:xfrm>
          <a:prstGeom prst="rect">
            <a:avLst/>
          </a:prstGeom>
        </p:spPr>
        <p:txBody>
          <a:bodyPr vert="horz" lIns="90690" tIns="45345" rIns="90690" bIns="45345" rtlCol="0" anchor="b"/>
          <a:lstStyle>
            <a:lvl1pPr algn="l" latinLnBrk="0">
              <a:defRPr kumimoji="1" lang="ja-JP" sz="1200"/>
            </a:lvl1pPr>
          </a:lstStyle>
          <a:p>
            <a:endParaRPr kumimoji="1" lang="ja-JP" dirty="0"/>
          </a:p>
        </p:txBody>
      </p:sp>
      <p:sp>
        <p:nvSpPr>
          <p:cNvPr id="7" name="Rectangle 6"/>
          <p:cNvSpPr>
            <a:spLocks noGrp="1"/>
          </p:cNvSpPr>
          <p:nvPr>
            <p:ph type="sldNum" sz="quarter" idx="5"/>
          </p:nvPr>
        </p:nvSpPr>
        <p:spPr>
          <a:xfrm>
            <a:off x="5588629" y="6397807"/>
            <a:ext cx="4275403" cy="336788"/>
          </a:xfrm>
          <a:prstGeom prst="rect">
            <a:avLst/>
          </a:prstGeom>
        </p:spPr>
        <p:txBody>
          <a:bodyPr vert="horz" lIns="90690" tIns="45345" rIns="90690" bIns="45345" rtlCol="0" anchor="b"/>
          <a:lstStyle>
            <a:lvl1pPr algn="r" latinLnBrk="0">
              <a:defRPr kumimoji="1" lang="ja-JP" sz="1200"/>
            </a:lvl1pPr>
          </a:lstStyle>
          <a:p>
            <a:fld id="{FE16532C-7DFC-4EC2-AFA5-3731AA0E8AFA}" type="slidenum">
              <a:rPr/>
              <a:pPr/>
              <a:t>‹#›</a:t>
            </a:fld>
            <a:endParaRPr kumimoji="1" lang="ja-JP" dirty="0"/>
          </a:p>
        </p:txBody>
      </p:sp>
    </p:spTree>
  </p:cSld>
  <p:clrMap bg1="lt1" tx1="dk1" bg2="lt2" tx2="dk2" accent1="accent1" accent2="accent2" accent3="accent3" accent4="accent4" accent5="accent5" accent6="accent6" hlink="hlink" folHlink="folHlink"/>
  <p:notesStyle>
    <a:lvl1pPr marL="0" algn="l" rtl="0" latinLnBrk="0">
      <a:defRPr kumimoji="1" lang="ja-JP" sz="1200" kern="1200">
        <a:solidFill>
          <a:schemeClr val="tx1"/>
        </a:solidFill>
        <a:latin typeface="+mn-lt"/>
        <a:ea typeface="+mn-ea"/>
        <a:cs typeface="+mn-cs"/>
      </a:defRPr>
    </a:lvl1pPr>
    <a:lvl2pPr marL="457200" algn="l" rtl="0">
      <a:defRPr kumimoji="1" lang="ja-JP" sz="1200" kern="1200">
        <a:solidFill>
          <a:schemeClr val="tx1"/>
        </a:solidFill>
        <a:latin typeface="+mn-lt"/>
        <a:ea typeface="+mn-ea"/>
        <a:cs typeface="+mn-cs"/>
      </a:defRPr>
    </a:lvl2pPr>
    <a:lvl3pPr marL="914400" algn="l" rtl="0">
      <a:defRPr kumimoji="1" lang="ja-JP" sz="1200" kern="1200">
        <a:solidFill>
          <a:schemeClr val="tx1"/>
        </a:solidFill>
        <a:latin typeface="+mn-lt"/>
        <a:ea typeface="+mn-ea"/>
        <a:cs typeface="+mn-cs"/>
      </a:defRPr>
    </a:lvl3pPr>
    <a:lvl4pPr marL="1371600" algn="l" rtl="0">
      <a:defRPr kumimoji="1" lang="ja-JP" sz="1200" kern="1200">
        <a:solidFill>
          <a:schemeClr val="tx1"/>
        </a:solidFill>
        <a:latin typeface="+mn-lt"/>
        <a:ea typeface="+mn-ea"/>
        <a:cs typeface="+mn-cs"/>
      </a:defRPr>
    </a:lvl4pPr>
    <a:lvl5pPr marL="1828800" algn="l" rtl="0">
      <a:defRPr kumimoji="1" lang="ja-JP" sz="1200" kern="1200">
        <a:solidFill>
          <a:schemeClr val="tx1"/>
        </a:solidFill>
        <a:latin typeface="+mn-lt"/>
        <a:ea typeface="+mn-ea"/>
        <a:cs typeface="+mn-cs"/>
      </a:defRPr>
    </a:lvl5pPr>
    <a:lvl6pPr marL="2286000" algn="l" rtl="0">
      <a:defRPr kumimoji="1" lang="ja-JP" sz="1200" kern="1200">
        <a:solidFill>
          <a:schemeClr val="tx1"/>
        </a:solidFill>
        <a:latin typeface="+mn-lt"/>
        <a:ea typeface="+mn-ea"/>
        <a:cs typeface="+mn-cs"/>
      </a:defRPr>
    </a:lvl6pPr>
    <a:lvl7pPr marL="2743200" algn="l" rtl="0">
      <a:defRPr kumimoji="1" lang="ja-JP" sz="1200" kern="1200">
        <a:solidFill>
          <a:schemeClr val="tx1"/>
        </a:solidFill>
        <a:latin typeface="+mn-lt"/>
        <a:ea typeface="+mn-ea"/>
        <a:cs typeface="+mn-cs"/>
      </a:defRPr>
    </a:lvl7pPr>
    <a:lvl8pPr marL="3200400" algn="l" rtl="0">
      <a:defRPr kumimoji="1" lang="ja-JP" sz="1200" kern="1200">
        <a:solidFill>
          <a:schemeClr val="tx1"/>
        </a:solidFill>
        <a:latin typeface="+mn-lt"/>
        <a:ea typeface="+mn-ea"/>
        <a:cs typeface="+mn-cs"/>
      </a:defRPr>
    </a:lvl8pPr>
    <a:lvl9pPr marL="3657600" algn="l" rtl="0">
      <a:defRPr kumimoji="1" lang="ja-JP"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2FBA24F-AD98-44ED-8860-2F1C69847EBE}" type="slidenum">
              <a:rPr kumimoji="1" lang="ja-JP" altLang="en-US" smtClean="0"/>
              <a:t>1</a:t>
            </a:fld>
            <a:endParaRPr kumimoji="1" lang="ja-JP" altLang="en-US" dirty="0"/>
          </a:p>
        </p:txBody>
      </p:sp>
    </p:spTree>
    <p:extLst>
      <p:ext uri="{BB962C8B-B14F-4D97-AF65-F5344CB8AC3E}">
        <p14:creationId xmlns:p14="http://schemas.microsoft.com/office/powerpoint/2010/main" val="687461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10</a:t>
            </a:fld>
            <a:endParaRPr lang="en-US" dirty="0"/>
          </a:p>
        </p:txBody>
      </p:sp>
    </p:spTree>
    <p:extLst>
      <p:ext uri="{BB962C8B-B14F-4D97-AF65-F5344CB8AC3E}">
        <p14:creationId xmlns:p14="http://schemas.microsoft.com/office/powerpoint/2010/main" val="19935537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11</a:t>
            </a:fld>
            <a:endParaRPr lang="en-US" dirty="0"/>
          </a:p>
        </p:txBody>
      </p:sp>
    </p:spTree>
    <p:extLst>
      <p:ext uri="{BB962C8B-B14F-4D97-AF65-F5344CB8AC3E}">
        <p14:creationId xmlns:p14="http://schemas.microsoft.com/office/powerpoint/2010/main" val="5780975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altLang="ja-JP"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12</a:t>
            </a:fld>
            <a:endParaRPr lang="en-US" dirty="0"/>
          </a:p>
        </p:txBody>
      </p:sp>
    </p:spTree>
    <p:extLst>
      <p:ext uri="{BB962C8B-B14F-4D97-AF65-F5344CB8AC3E}">
        <p14:creationId xmlns:p14="http://schemas.microsoft.com/office/powerpoint/2010/main" val="3502396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13</a:t>
            </a:fld>
            <a:endParaRPr lang="en-US" dirty="0"/>
          </a:p>
        </p:txBody>
      </p:sp>
    </p:spTree>
    <p:extLst>
      <p:ext uri="{BB962C8B-B14F-4D97-AF65-F5344CB8AC3E}">
        <p14:creationId xmlns:p14="http://schemas.microsoft.com/office/powerpoint/2010/main" val="5930122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14</a:t>
            </a:fld>
            <a:endParaRPr lang="en-US" dirty="0"/>
          </a:p>
        </p:txBody>
      </p:sp>
    </p:spTree>
    <p:extLst>
      <p:ext uri="{BB962C8B-B14F-4D97-AF65-F5344CB8AC3E}">
        <p14:creationId xmlns:p14="http://schemas.microsoft.com/office/powerpoint/2010/main" val="10648217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15</a:t>
            </a:fld>
            <a:endParaRPr lang="en-US" dirty="0"/>
          </a:p>
        </p:txBody>
      </p:sp>
    </p:spTree>
    <p:extLst>
      <p:ext uri="{BB962C8B-B14F-4D97-AF65-F5344CB8AC3E}">
        <p14:creationId xmlns:p14="http://schemas.microsoft.com/office/powerpoint/2010/main" val="30530512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16</a:t>
            </a:fld>
            <a:endParaRPr lang="en-US" dirty="0"/>
          </a:p>
        </p:txBody>
      </p:sp>
    </p:spTree>
    <p:extLst>
      <p:ext uri="{BB962C8B-B14F-4D97-AF65-F5344CB8AC3E}">
        <p14:creationId xmlns:p14="http://schemas.microsoft.com/office/powerpoint/2010/main" val="38759711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17</a:t>
            </a:fld>
            <a:endParaRPr lang="en-US" dirty="0"/>
          </a:p>
        </p:txBody>
      </p:sp>
    </p:spTree>
    <p:extLst>
      <p:ext uri="{BB962C8B-B14F-4D97-AF65-F5344CB8AC3E}">
        <p14:creationId xmlns:p14="http://schemas.microsoft.com/office/powerpoint/2010/main" val="12028175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18</a:t>
            </a:fld>
            <a:endParaRPr lang="en-US" dirty="0"/>
          </a:p>
        </p:txBody>
      </p:sp>
    </p:spTree>
    <p:extLst>
      <p:ext uri="{BB962C8B-B14F-4D97-AF65-F5344CB8AC3E}">
        <p14:creationId xmlns:p14="http://schemas.microsoft.com/office/powerpoint/2010/main" val="20911149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19</a:t>
            </a:fld>
            <a:endParaRPr lang="en-US" dirty="0"/>
          </a:p>
        </p:txBody>
      </p:sp>
    </p:spTree>
    <p:extLst>
      <p:ext uri="{BB962C8B-B14F-4D97-AF65-F5344CB8AC3E}">
        <p14:creationId xmlns:p14="http://schemas.microsoft.com/office/powerpoint/2010/main" val="1377169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a:xfrm>
            <a:off x="986631" y="3198497"/>
            <a:ext cx="7893050" cy="3031093"/>
          </a:xfrm>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2</a:t>
            </a:fld>
            <a:endParaRPr lang="en-US" dirty="0"/>
          </a:p>
        </p:txBody>
      </p:sp>
    </p:spTree>
    <p:extLst>
      <p:ext uri="{BB962C8B-B14F-4D97-AF65-F5344CB8AC3E}">
        <p14:creationId xmlns:p14="http://schemas.microsoft.com/office/powerpoint/2010/main" val="4698782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20</a:t>
            </a:fld>
            <a:endParaRPr lang="en-US" dirty="0"/>
          </a:p>
        </p:txBody>
      </p:sp>
    </p:spTree>
    <p:extLst>
      <p:ext uri="{BB962C8B-B14F-4D97-AF65-F5344CB8AC3E}">
        <p14:creationId xmlns:p14="http://schemas.microsoft.com/office/powerpoint/2010/main" val="24279582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21</a:t>
            </a:fld>
            <a:endParaRPr lang="en-US" dirty="0"/>
          </a:p>
        </p:txBody>
      </p:sp>
    </p:spTree>
    <p:extLst>
      <p:ext uri="{BB962C8B-B14F-4D97-AF65-F5344CB8AC3E}">
        <p14:creationId xmlns:p14="http://schemas.microsoft.com/office/powerpoint/2010/main" val="28354302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22</a:t>
            </a:fld>
            <a:endParaRPr lang="en-US" dirty="0"/>
          </a:p>
        </p:txBody>
      </p:sp>
    </p:spTree>
    <p:extLst>
      <p:ext uri="{BB962C8B-B14F-4D97-AF65-F5344CB8AC3E}">
        <p14:creationId xmlns:p14="http://schemas.microsoft.com/office/powerpoint/2010/main" val="23087714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FE16532C-7DFC-4EC2-AFA5-3731AA0E8AFA}" type="slidenum">
              <a:rPr lang="en-US" altLang="ja-JP" smtClean="0"/>
              <a:pPr/>
              <a:t>23</a:t>
            </a:fld>
            <a:endParaRPr kumimoji="1" lang="ja-JP" altLang="en-US" dirty="0"/>
          </a:p>
        </p:txBody>
      </p:sp>
    </p:spTree>
    <p:extLst>
      <p:ext uri="{BB962C8B-B14F-4D97-AF65-F5344CB8AC3E}">
        <p14:creationId xmlns:p14="http://schemas.microsoft.com/office/powerpoint/2010/main" val="2131123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24</a:t>
            </a:fld>
            <a:endParaRPr lang="en-US" dirty="0"/>
          </a:p>
        </p:txBody>
      </p:sp>
    </p:spTree>
    <p:extLst>
      <p:ext uri="{BB962C8B-B14F-4D97-AF65-F5344CB8AC3E}">
        <p14:creationId xmlns:p14="http://schemas.microsoft.com/office/powerpoint/2010/main" val="35017188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ja-JP" altLang="ja-JP"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25</a:t>
            </a:fld>
            <a:endParaRPr lang="en-US" dirty="0"/>
          </a:p>
        </p:txBody>
      </p:sp>
    </p:spTree>
    <p:extLst>
      <p:ext uri="{BB962C8B-B14F-4D97-AF65-F5344CB8AC3E}">
        <p14:creationId xmlns:p14="http://schemas.microsoft.com/office/powerpoint/2010/main" val="17783087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26</a:t>
            </a:fld>
            <a:endParaRPr lang="en-US" dirty="0"/>
          </a:p>
        </p:txBody>
      </p:sp>
    </p:spTree>
    <p:extLst>
      <p:ext uri="{BB962C8B-B14F-4D97-AF65-F5344CB8AC3E}">
        <p14:creationId xmlns:p14="http://schemas.microsoft.com/office/powerpoint/2010/main" val="24650492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27</a:t>
            </a:fld>
            <a:endParaRPr lang="en-US" dirty="0"/>
          </a:p>
        </p:txBody>
      </p:sp>
    </p:spTree>
    <p:extLst>
      <p:ext uri="{BB962C8B-B14F-4D97-AF65-F5344CB8AC3E}">
        <p14:creationId xmlns:p14="http://schemas.microsoft.com/office/powerpoint/2010/main" val="39453007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ja-JP" altLang="ja-JP"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E16532C-7DFC-4EC2-AFA5-3731AA0E8AFA}" type="slidenum">
              <a:rPr kumimoji="1" lang="en-US" altLang="ja-JP"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87331002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ja-JP"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E16532C-7DFC-4EC2-AFA5-3731AA0E8AFA}" type="slidenum">
              <a:rPr kumimoji="1" lang="en-US" altLang="ja-JP"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801436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ja-JP" altLang="ja-JP"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3</a:t>
            </a:fld>
            <a:endParaRPr lang="en-US" dirty="0"/>
          </a:p>
        </p:txBody>
      </p:sp>
    </p:spTree>
    <p:extLst>
      <p:ext uri="{BB962C8B-B14F-4D97-AF65-F5344CB8AC3E}">
        <p14:creationId xmlns:p14="http://schemas.microsoft.com/office/powerpoint/2010/main" val="29545246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ja-JP" altLang="ja-JP"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E16532C-7DFC-4EC2-AFA5-3731AA0E8AFA}" type="slidenum">
              <a:rPr kumimoji="1" lang="en-US" altLang="ja-JP"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9905666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ja-JP"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E16532C-7DFC-4EC2-AFA5-3731AA0E8AFA}" type="slidenum">
              <a:rPr kumimoji="1" lang="en-US" altLang="ja-JP"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46684347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ja-JP" altLang="ja-JP"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E16532C-7DFC-4EC2-AFA5-3731AA0E8AFA}" type="slidenum">
              <a:rPr kumimoji="1"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32</a:t>
            </a:fld>
            <a:endParaRPr kumimoji="1"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954411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ja-JP"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E16532C-7DFC-4EC2-AFA5-3731AA0E8AFA}" type="slidenum">
              <a:rPr kumimoji="1" lang="en-US" altLang="ja-JP"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306591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4</a:t>
            </a:fld>
            <a:endParaRPr lang="en-US" dirty="0"/>
          </a:p>
        </p:txBody>
      </p:sp>
    </p:spTree>
    <p:extLst>
      <p:ext uri="{BB962C8B-B14F-4D97-AF65-F5344CB8AC3E}">
        <p14:creationId xmlns:p14="http://schemas.microsoft.com/office/powerpoint/2010/main" val="4233481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5</a:t>
            </a:fld>
            <a:endParaRPr lang="en-US" dirty="0"/>
          </a:p>
        </p:txBody>
      </p:sp>
    </p:spTree>
    <p:extLst>
      <p:ext uri="{BB962C8B-B14F-4D97-AF65-F5344CB8AC3E}">
        <p14:creationId xmlns:p14="http://schemas.microsoft.com/office/powerpoint/2010/main" val="21428724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6</a:t>
            </a:fld>
            <a:endParaRPr lang="en-US" dirty="0"/>
          </a:p>
        </p:txBody>
      </p:sp>
    </p:spTree>
    <p:extLst>
      <p:ext uri="{BB962C8B-B14F-4D97-AF65-F5344CB8AC3E}">
        <p14:creationId xmlns:p14="http://schemas.microsoft.com/office/powerpoint/2010/main" val="4053035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7</a:t>
            </a:fld>
            <a:endParaRPr lang="en-US" dirty="0"/>
          </a:p>
        </p:txBody>
      </p:sp>
    </p:spTree>
    <p:extLst>
      <p:ext uri="{BB962C8B-B14F-4D97-AF65-F5344CB8AC3E}">
        <p14:creationId xmlns:p14="http://schemas.microsoft.com/office/powerpoint/2010/main" val="31560103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8</a:t>
            </a:fld>
            <a:endParaRPr lang="en-US" dirty="0"/>
          </a:p>
        </p:txBody>
      </p:sp>
    </p:spTree>
    <p:extLst>
      <p:ext uri="{BB962C8B-B14F-4D97-AF65-F5344CB8AC3E}">
        <p14:creationId xmlns:p14="http://schemas.microsoft.com/office/powerpoint/2010/main" val="18801098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9613" y="504825"/>
            <a:ext cx="3367087" cy="25257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16532C-7DFC-4EC2-AFA5-3731AA0E8AFA}" type="slidenum">
              <a:rPr lang="en-US" smtClean="0"/>
              <a:pPr/>
              <a:t>9</a:t>
            </a:fld>
            <a:endParaRPr lang="en-US" dirty="0"/>
          </a:p>
        </p:txBody>
      </p:sp>
    </p:spTree>
    <p:extLst>
      <p:ext uri="{BB962C8B-B14F-4D97-AF65-F5344CB8AC3E}">
        <p14:creationId xmlns:p14="http://schemas.microsoft.com/office/powerpoint/2010/main" val="7054110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96158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0A493D5-7D79-4D49-BF15-7A5097767888}" type="datetime1">
              <a:rPr kumimoji="1" lang="ja-JP" altLang="en-US" smtClean="0">
                <a:solidFill>
                  <a:schemeClr val="tx1"/>
                </a:solidFill>
              </a:rPr>
              <a:t>2025/8/1</a:t>
            </a:fld>
            <a:endParaRPr kumimoji="1" lang="ja-JP" dirty="0">
              <a:solidFill>
                <a:schemeClr val="tx1"/>
              </a:solidFill>
            </a:endParaRPr>
          </a:p>
        </p:txBody>
      </p:sp>
      <p:sp>
        <p:nvSpPr>
          <p:cNvPr id="6" name="Footer Placeholder 5"/>
          <p:cNvSpPr>
            <a:spLocks noGrp="1"/>
          </p:cNvSpPr>
          <p:nvPr>
            <p:ph type="ftr" sz="quarter" idx="11"/>
          </p:nvPr>
        </p:nvSpPr>
        <p:spPr/>
        <p:txBody>
          <a:bodyPr/>
          <a:lstStyle/>
          <a:p>
            <a:endParaRPr kumimoji="1" lang="ja-JP" dirty="0">
              <a:solidFill>
                <a:schemeClr val="tx1"/>
              </a:solidFill>
            </a:endParaRPr>
          </a:p>
        </p:txBody>
      </p:sp>
      <p:sp>
        <p:nvSpPr>
          <p:cNvPr id="7" name="Slide Number Placeholder 6"/>
          <p:cNvSpPr>
            <a:spLocks noGrp="1"/>
          </p:cNvSpPr>
          <p:nvPr>
            <p:ph type="sldNum" sz="quarter" idx="12"/>
          </p:nvPr>
        </p:nvSpPr>
        <p:spPr/>
        <p:txBody>
          <a:bodyPr/>
          <a:lstStyle/>
          <a:p>
            <a:fld id="{4B6EAAFC-84C7-4BE1-BC5E-CE208EE20C26}" type="slidenum">
              <a:rPr kumimoji="1" lang="en-US" altLang="ja-JP" smtClean="0">
                <a:solidFill>
                  <a:schemeClr val="tx1"/>
                </a:solidFill>
              </a:rPr>
              <a:pPr/>
              <a:t>‹#›</a:t>
            </a:fld>
            <a:endParaRPr kumimoji="1" lang="ja-JP" dirty="0">
              <a:solidFill>
                <a:schemeClr val="tx1"/>
              </a:solidFill>
            </a:endParaRPr>
          </a:p>
        </p:txBody>
      </p:sp>
    </p:spTree>
    <p:extLst>
      <p:ext uri="{BB962C8B-B14F-4D97-AF65-F5344CB8AC3E}">
        <p14:creationId xmlns:p14="http://schemas.microsoft.com/office/powerpoint/2010/main" val="2238804140"/>
      </p:ext>
    </p:extLst>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ja-JP" altLang="en-US" smtClean="0"/>
              <a:t>マスター タイトルの書式設定</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0A493D5-7D79-4D49-BF15-7A5097767888}" type="datetime1">
              <a:rPr kumimoji="1" lang="ja-JP" altLang="en-US" smtClean="0">
                <a:solidFill>
                  <a:schemeClr val="tx1"/>
                </a:solidFill>
              </a:rPr>
              <a:t>2025/8/1</a:t>
            </a:fld>
            <a:endParaRPr kumimoji="1" lang="ja-JP" dirty="0">
              <a:solidFill>
                <a:schemeClr val="tx1"/>
              </a:solidFill>
            </a:endParaRPr>
          </a:p>
        </p:txBody>
      </p:sp>
      <p:sp>
        <p:nvSpPr>
          <p:cNvPr id="5" name="Footer Placeholder 4"/>
          <p:cNvSpPr>
            <a:spLocks noGrp="1"/>
          </p:cNvSpPr>
          <p:nvPr>
            <p:ph type="ftr" sz="quarter" idx="11"/>
          </p:nvPr>
        </p:nvSpPr>
        <p:spPr/>
        <p:txBody>
          <a:bodyPr/>
          <a:lstStyle/>
          <a:p>
            <a:endParaRPr kumimoji="1" lang="ja-JP" dirty="0">
              <a:solidFill>
                <a:schemeClr val="tx1"/>
              </a:solidFill>
            </a:endParaRPr>
          </a:p>
        </p:txBody>
      </p:sp>
      <p:sp>
        <p:nvSpPr>
          <p:cNvPr id="6" name="Slide Number Placeholder 5"/>
          <p:cNvSpPr>
            <a:spLocks noGrp="1"/>
          </p:cNvSpPr>
          <p:nvPr>
            <p:ph type="sldNum" sz="quarter" idx="12"/>
          </p:nvPr>
        </p:nvSpPr>
        <p:spPr/>
        <p:txBody>
          <a:bodyPr/>
          <a:lstStyle/>
          <a:p>
            <a:fld id="{4B6EAAFC-84C7-4BE1-BC5E-CE208EE20C26}" type="slidenum">
              <a:rPr kumimoji="1" lang="en-US" altLang="ja-JP" smtClean="0">
                <a:solidFill>
                  <a:schemeClr val="tx1"/>
                </a:solidFill>
              </a:rPr>
              <a:pPr/>
              <a:t>‹#›</a:t>
            </a:fld>
            <a:endParaRPr kumimoji="1" lang="ja-JP" dirty="0">
              <a:solidFill>
                <a:schemeClr val="tx1"/>
              </a:solidFill>
            </a:endParaRPr>
          </a:p>
        </p:txBody>
      </p:sp>
    </p:spTree>
    <p:extLst>
      <p:ext uri="{BB962C8B-B14F-4D97-AF65-F5344CB8AC3E}">
        <p14:creationId xmlns:p14="http://schemas.microsoft.com/office/powerpoint/2010/main" val="4068679686"/>
      </p:ext>
    </p:extLst>
  </p:cSld>
  <p:clrMapOvr>
    <a:masterClrMapping/>
  </p:clrMapOvr>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ja-JP" altLang="en-US" smtClean="0"/>
              <a:t>マスター タイトルの書式設定</a:t>
            </a:r>
            <a:endParaRPr lang="en-US" dirty="0"/>
          </a:p>
        </p:txBody>
      </p:sp>
      <p:sp>
        <p:nvSpPr>
          <p:cNvPr id="14" name="Text Placeholder 3"/>
          <p:cNvSpPr>
            <a:spLocks noGrp="1"/>
          </p:cNvSpPr>
          <p:nvPr>
            <p:ph type="body" sz="half" idx="13"/>
          </p:nvPr>
        </p:nvSpPr>
        <p:spPr>
          <a:xfrm>
            <a:off x="1448177" y="3771174"/>
            <a:ext cx="5540814"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0A493D5-7D79-4D49-BF15-7A5097767888}" type="datetime1">
              <a:rPr kumimoji="1" lang="ja-JP" altLang="en-US" smtClean="0">
                <a:solidFill>
                  <a:schemeClr val="tx1"/>
                </a:solidFill>
              </a:rPr>
              <a:t>2025/8/1</a:t>
            </a:fld>
            <a:endParaRPr kumimoji="1" lang="ja-JP" dirty="0">
              <a:solidFill>
                <a:schemeClr val="tx1"/>
              </a:solidFill>
            </a:endParaRPr>
          </a:p>
        </p:txBody>
      </p:sp>
      <p:sp>
        <p:nvSpPr>
          <p:cNvPr id="5" name="Footer Placeholder 4"/>
          <p:cNvSpPr>
            <a:spLocks noGrp="1"/>
          </p:cNvSpPr>
          <p:nvPr>
            <p:ph type="ftr" sz="quarter" idx="11"/>
          </p:nvPr>
        </p:nvSpPr>
        <p:spPr/>
        <p:txBody>
          <a:bodyPr/>
          <a:lstStyle/>
          <a:p>
            <a:endParaRPr kumimoji="1" lang="ja-JP" dirty="0">
              <a:solidFill>
                <a:schemeClr val="tx1"/>
              </a:solidFill>
            </a:endParaRPr>
          </a:p>
        </p:txBody>
      </p:sp>
      <p:sp>
        <p:nvSpPr>
          <p:cNvPr id="6" name="Slide Number Placeholder 5"/>
          <p:cNvSpPr>
            <a:spLocks noGrp="1"/>
          </p:cNvSpPr>
          <p:nvPr>
            <p:ph type="sldNum" sz="quarter" idx="12"/>
          </p:nvPr>
        </p:nvSpPr>
        <p:spPr/>
        <p:txBody>
          <a:bodyPr/>
          <a:lstStyle/>
          <a:p>
            <a:fld id="{4B6EAAFC-84C7-4BE1-BC5E-CE208EE20C26}" type="slidenum">
              <a:rPr kumimoji="1" lang="en-US" altLang="ja-JP" smtClean="0">
                <a:solidFill>
                  <a:schemeClr val="tx1"/>
                </a:solidFill>
              </a:rPr>
              <a:pPr/>
              <a:t>‹#›</a:t>
            </a:fld>
            <a:endParaRPr kumimoji="1" lang="ja-JP" dirty="0">
              <a:solidFill>
                <a:schemeClr val="tx1"/>
              </a:solidFill>
            </a:endParaRPr>
          </a:p>
        </p:txBody>
      </p:sp>
      <p:sp>
        <p:nvSpPr>
          <p:cNvPr id="11" name="TextBox 10"/>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
        <p:nvSpPr>
          <p:cNvPr id="13" name="TextBox 12"/>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2130774465"/>
      </p:ext>
    </p:extLst>
  </p:cSld>
  <p:clrMapOvr>
    <a:masterClrMapping/>
  </p:clrMapOvr>
  <p:timing>
    <p:tnLst>
      <p:par>
        <p:cTn id="1" dur="indefinite" restart="never" nodeType="tmRoot"/>
      </p:par>
    </p:tnLst>
  </p:timing>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866442" y="3124201"/>
            <a:ext cx="6620968" cy="1653180"/>
          </a:xfrm>
        </p:spPr>
        <p:txBody>
          <a:bodyPr anchor="b"/>
          <a:lstStyle>
            <a:lvl1pPr algn="l">
              <a:defRPr sz="40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0A493D5-7D79-4D49-BF15-7A5097767888}" type="datetime1">
              <a:rPr kumimoji="1" lang="ja-JP" altLang="en-US" smtClean="0">
                <a:solidFill>
                  <a:schemeClr val="tx1"/>
                </a:solidFill>
              </a:rPr>
              <a:t>2025/8/1</a:t>
            </a:fld>
            <a:endParaRPr kumimoji="1" lang="ja-JP" dirty="0">
              <a:solidFill>
                <a:schemeClr val="tx1"/>
              </a:solidFill>
            </a:endParaRPr>
          </a:p>
        </p:txBody>
      </p:sp>
      <p:sp>
        <p:nvSpPr>
          <p:cNvPr id="5" name="Footer Placeholder 4"/>
          <p:cNvSpPr>
            <a:spLocks noGrp="1"/>
          </p:cNvSpPr>
          <p:nvPr>
            <p:ph type="ftr" sz="quarter" idx="11"/>
          </p:nvPr>
        </p:nvSpPr>
        <p:spPr/>
        <p:txBody>
          <a:bodyPr/>
          <a:lstStyle/>
          <a:p>
            <a:endParaRPr kumimoji="1" lang="ja-JP" dirty="0">
              <a:solidFill>
                <a:schemeClr val="tx1"/>
              </a:solidFill>
            </a:endParaRPr>
          </a:p>
        </p:txBody>
      </p:sp>
      <p:sp>
        <p:nvSpPr>
          <p:cNvPr id="6" name="Slide Number Placeholder 5"/>
          <p:cNvSpPr>
            <a:spLocks noGrp="1"/>
          </p:cNvSpPr>
          <p:nvPr>
            <p:ph type="sldNum" sz="quarter" idx="12"/>
          </p:nvPr>
        </p:nvSpPr>
        <p:spPr/>
        <p:txBody>
          <a:bodyPr/>
          <a:lstStyle/>
          <a:p>
            <a:fld id="{4B6EAAFC-84C7-4BE1-BC5E-CE208EE20C26}" type="slidenum">
              <a:rPr kumimoji="1" lang="en-US" altLang="ja-JP" smtClean="0">
                <a:solidFill>
                  <a:schemeClr val="tx1"/>
                </a:solidFill>
              </a:rPr>
              <a:pPr/>
              <a:t>‹#›</a:t>
            </a:fld>
            <a:endParaRPr kumimoji="1" lang="ja-JP" dirty="0">
              <a:solidFill>
                <a:schemeClr val="tx1"/>
              </a:solidFill>
            </a:endParaRPr>
          </a:p>
        </p:txBody>
      </p:sp>
    </p:spTree>
    <p:extLst>
      <p:ext uri="{BB962C8B-B14F-4D97-AF65-F5344CB8AC3E}">
        <p14:creationId xmlns:p14="http://schemas.microsoft.com/office/powerpoint/2010/main" val="2418166601"/>
      </p:ext>
    </p:extLst>
  </p:cSld>
  <p:clrMapOvr>
    <a:masterClrMapping/>
  </p:clrMapOvr>
  <p:timing>
    <p:tnLst>
      <p:par>
        <p:cTn id="1" dur="indefinite" restart="never" nodeType="tmRoot"/>
      </p:par>
    </p:tnLst>
  </p:timing>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0A493D5-7D79-4D49-BF15-7A5097767888}" type="datetime1">
              <a:rPr kumimoji="1" lang="ja-JP" altLang="en-US" smtClean="0">
                <a:solidFill>
                  <a:schemeClr val="tx1"/>
                </a:solidFill>
              </a:rPr>
              <a:t>2025/8/1</a:t>
            </a:fld>
            <a:endParaRPr kumimoji="1" lang="ja-JP" dirty="0">
              <a:solidFill>
                <a:schemeClr val="tx1"/>
              </a:solidFill>
            </a:endParaRPr>
          </a:p>
        </p:txBody>
      </p:sp>
      <p:sp>
        <p:nvSpPr>
          <p:cNvPr id="4" name="Footer Placeholder 4"/>
          <p:cNvSpPr>
            <a:spLocks noGrp="1"/>
          </p:cNvSpPr>
          <p:nvPr>
            <p:ph type="ftr" sz="quarter" idx="11"/>
          </p:nvPr>
        </p:nvSpPr>
        <p:spPr/>
        <p:txBody>
          <a:bodyPr/>
          <a:lstStyle/>
          <a:p>
            <a:endParaRPr kumimoji="1" lang="ja-JP" dirty="0">
              <a:solidFill>
                <a:schemeClr val="tx1"/>
              </a:solidFill>
            </a:endParaRPr>
          </a:p>
        </p:txBody>
      </p:sp>
      <p:sp>
        <p:nvSpPr>
          <p:cNvPr id="6" name="Slide Number Placeholder 5"/>
          <p:cNvSpPr>
            <a:spLocks noGrp="1"/>
          </p:cNvSpPr>
          <p:nvPr>
            <p:ph type="sldNum" sz="quarter" idx="12"/>
          </p:nvPr>
        </p:nvSpPr>
        <p:spPr/>
        <p:txBody>
          <a:bodyPr/>
          <a:lstStyle/>
          <a:p>
            <a:fld id="{4B6EAAFC-84C7-4BE1-BC5E-CE208EE20C26}" type="slidenum">
              <a:rPr kumimoji="1" lang="en-US" altLang="ja-JP" smtClean="0">
                <a:solidFill>
                  <a:schemeClr val="tx1"/>
                </a:solidFill>
              </a:rPr>
              <a:pPr/>
              <a:t>‹#›</a:t>
            </a:fld>
            <a:endParaRPr kumimoji="1" lang="ja-JP" dirty="0">
              <a:solidFill>
                <a:schemeClr val="tx1"/>
              </a:solidFill>
            </a:endParaRPr>
          </a:p>
        </p:txBody>
      </p:sp>
    </p:spTree>
    <p:extLst>
      <p:ext uri="{BB962C8B-B14F-4D97-AF65-F5344CB8AC3E}">
        <p14:creationId xmlns:p14="http://schemas.microsoft.com/office/powerpoint/2010/main" val="2422801628"/>
      </p:ext>
    </p:extLst>
  </p:cSld>
  <p:clrMapOvr>
    <a:masterClrMapping/>
  </p:clrMapOvr>
  <p:timing>
    <p:tnLst>
      <p:par>
        <p:cTn id="1" dur="indefinite" restart="never" nodeType="tmRoot"/>
      </p:par>
    </p:tnLst>
  </p:timing>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0A493D5-7D79-4D49-BF15-7A5097767888}" type="datetime1">
              <a:rPr kumimoji="1" lang="ja-JP" altLang="en-US" smtClean="0">
                <a:solidFill>
                  <a:schemeClr val="tx1"/>
                </a:solidFill>
              </a:rPr>
              <a:t>2025/8/1</a:t>
            </a:fld>
            <a:endParaRPr kumimoji="1" lang="ja-JP" dirty="0">
              <a:solidFill>
                <a:schemeClr val="tx1"/>
              </a:solidFill>
            </a:endParaRPr>
          </a:p>
        </p:txBody>
      </p:sp>
      <p:sp>
        <p:nvSpPr>
          <p:cNvPr id="4" name="Footer Placeholder 4"/>
          <p:cNvSpPr>
            <a:spLocks noGrp="1"/>
          </p:cNvSpPr>
          <p:nvPr>
            <p:ph type="ftr" sz="quarter" idx="11"/>
          </p:nvPr>
        </p:nvSpPr>
        <p:spPr/>
        <p:txBody>
          <a:bodyPr/>
          <a:lstStyle/>
          <a:p>
            <a:endParaRPr kumimoji="1" lang="ja-JP" dirty="0">
              <a:solidFill>
                <a:schemeClr val="tx1"/>
              </a:solidFill>
            </a:endParaRPr>
          </a:p>
        </p:txBody>
      </p:sp>
      <p:sp>
        <p:nvSpPr>
          <p:cNvPr id="6" name="Slide Number Placeholder 5"/>
          <p:cNvSpPr>
            <a:spLocks noGrp="1"/>
          </p:cNvSpPr>
          <p:nvPr>
            <p:ph type="sldNum" sz="quarter" idx="12"/>
          </p:nvPr>
        </p:nvSpPr>
        <p:spPr/>
        <p:txBody>
          <a:bodyPr/>
          <a:lstStyle/>
          <a:p>
            <a:fld id="{4B6EAAFC-84C7-4BE1-BC5E-CE208EE20C26}" type="slidenum">
              <a:rPr kumimoji="1" lang="en-US" altLang="ja-JP" smtClean="0">
                <a:solidFill>
                  <a:schemeClr val="tx1"/>
                </a:solidFill>
              </a:rPr>
              <a:pPr/>
              <a:t>‹#›</a:t>
            </a:fld>
            <a:endParaRPr kumimoji="1" lang="ja-JP" dirty="0">
              <a:solidFill>
                <a:schemeClr val="tx1"/>
              </a:solidFill>
            </a:endParaRPr>
          </a:p>
        </p:txBody>
      </p:sp>
    </p:spTree>
    <p:extLst>
      <p:ext uri="{BB962C8B-B14F-4D97-AF65-F5344CB8AC3E}">
        <p14:creationId xmlns:p14="http://schemas.microsoft.com/office/powerpoint/2010/main" val="4274361488"/>
      </p:ext>
    </p:extLst>
  </p:cSld>
  <p:clrMapOvr>
    <a:masterClrMapping/>
  </p:clrMapOvr>
  <p:timing>
    <p:tnLst>
      <p:par>
        <p:cTn id="1" dur="indefinite" restart="never" nodeType="tmRoot"/>
      </p:par>
    </p:tnLst>
  </p:timing>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nchor="t" anchorCtr="0"/>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0A493D5-7D79-4D49-BF15-7A5097767888}" type="datetime1">
              <a:rPr kumimoji="1" lang="ja-JP" altLang="en-US" smtClean="0">
                <a:solidFill>
                  <a:schemeClr val="tx1"/>
                </a:solidFill>
              </a:rPr>
              <a:t>2025/8/1</a:t>
            </a:fld>
            <a:endParaRPr kumimoji="1" lang="ja-JP" dirty="0">
              <a:solidFill>
                <a:schemeClr val="tx1"/>
              </a:solidFill>
            </a:endParaRPr>
          </a:p>
        </p:txBody>
      </p:sp>
      <p:sp>
        <p:nvSpPr>
          <p:cNvPr id="5" name="Footer Placeholder 4"/>
          <p:cNvSpPr>
            <a:spLocks noGrp="1"/>
          </p:cNvSpPr>
          <p:nvPr>
            <p:ph type="ftr" sz="quarter" idx="11"/>
          </p:nvPr>
        </p:nvSpPr>
        <p:spPr/>
        <p:txBody>
          <a:bodyPr/>
          <a:lstStyle/>
          <a:p>
            <a:endParaRPr kumimoji="1" lang="ja-JP" dirty="0">
              <a:solidFill>
                <a:schemeClr val="tx1"/>
              </a:solidFill>
            </a:endParaRPr>
          </a:p>
        </p:txBody>
      </p:sp>
      <p:sp>
        <p:nvSpPr>
          <p:cNvPr id="6" name="Slide Number Placeholder 5"/>
          <p:cNvSpPr>
            <a:spLocks noGrp="1"/>
          </p:cNvSpPr>
          <p:nvPr>
            <p:ph type="sldNum" sz="quarter" idx="12"/>
          </p:nvPr>
        </p:nvSpPr>
        <p:spPr/>
        <p:txBody>
          <a:bodyPr/>
          <a:lstStyle/>
          <a:p>
            <a:fld id="{4B6EAAFC-84C7-4BE1-BC5E-CE208EE20C26}" type="slidenum">
              <a:rPr kumimoji="1" lang="en-US" altLang="ja-JP" smtClean="0">
                <a:solidFill>
                  <a:schemeClr val="tx1"/>
                </a:solidFill>
              </a:rPr>
              <a:pPr/>
              <a:t>‹#›</a:t>
            </a:fld>
            <a:endParaRPr kumimoji="1" lang="ja-JP" dirty="0">
              <a:solidFill>
                <a:schemeClr val="tx1"/>
              </a:solidFill>
            </a:endParaRPr>
          </a:p>
        </p:txBody>
      </p:sp>
    </p:spTree>
    <p:extLst>
      <p:ext uri="{BB962C8B-B14F-4D97-AF65-F5344CB8AC3E}">
        <p14:creationId xmlns:p14="http://schemas.microsoft.com/office/powerpoint/2010/main" val="2542461991"/>
      </p:ext>
    </p:extLst>
  </p:cSld>
  <p:clrMapOvr>
    <a:masterClrMapping/>
  </p:clrMapOvr>
  <p:timing>
    <p:tnLst>
      <p:par>
        <p:cTn id="1" dur="indefinite" restart="never" nodeType="tmRoot"/>
      </p:par>
    </p:tnLst>
  </p:timing>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0A493D5-7D79-4D49-BF15-7A5097767888}" type="datetime1">
              <a:rPr kumimoji="1" lang="ja-JP" altLang="en-US" smtClean="0">
                <a:solidFill>
                  <a:schemeClr val="tx1"/>
                </a:solidFill>
              </a:rPr>
              <a:t>2025/8/1</a:t>
            </a:fld>
            <a:endParaRPr kumimoji="1" lang="ja-JP" dirty="0">
              <a:solidFill>
                <a:schemeClr val="tx1"/>
              </a:solidFill>
            </a:endParaRPr>
          </a:p>
        </p:txBody>
      </p:sp>
      <p:sp>
        <p:nvSpPr>
          <p:cNvPr id="5" name="Footer Placeholder 4"/>
          <p:cNvSpPr>
            <a:spLocks noGrp="1"/>
          </p:cNvSpPr>
          <p:nvPr>
            <p:ph type="ftr" sz="quarter" idx="11"/>
          </p:nvPr>
        </p:nvSpPr>
        <p:spPr/>
        <p:txBody>
          <a:bodyPr/>
          <a:lstStyle/>
          <a:p>
            <a:endParaRPr kumimoji="1" lang="ja-JP" dirty="0">
              <a:solidFill>
                <a:schemeClr val="tx1"/>
              </a:solidFill>
            </a:endParaRPr>
          </a:p>
        </p:txBody>
      </p:sp>
      <p:sp>
        <p:nvSpPr>
          <p:cNvPr id="6" name="Slide Number Placeholder 5"/>
          <p:cNvSpPr>
            <a:spLocks noGrp="1"/>
          </p:cNvSpPr>
          <p:nvPr>
            <p:ph type="sldNum" sz="quarter" idx="12"/>
          </p:nvPr>
        </p:nvSpPr>
        <p:spPr/>
        <p:txBody>
          <a:bodyPr/>
          <a:lstStyle/>
          <a:p>
            <a:fld id="{4B6EAAFC-84C7-4BE1-BC5E-CE208EE20C26}" type="slidenum">
              <a:rPr kumimoji="1" lang="en-US" altLang="ja-JP" smtClean="0">
                <a:solidFill>
                  <a:schemeClr val="tx1"/>
                </a:solidFill>
              </a:rPr>
              <a:pPr/>
              <a:t>‹#›</a:t>
            </a:fld>
            <a:endParaRPr kumimoji="1" lang="ja-JP" dirty="0">
              <a:solidFill>
                <a:schemeClr val="tx1"/>
              </a:solidFill>
            </a:endParaRPr>
          </a:p>
        </p:txBody>
      </p:sp>
    </p:spTree>
    <p:extLst>
      <p:ext uri="{BB962C8B-B14F-4D97-AF65-F5344CB8AC3E}">
        <p14:creationId xmlns:p14="http://schemas.microsoft.com/office/powerpoint/2010/main" val="702055497"/>
      </p:ext>
    </p:extLst>
  </p:cSld>
  <p:clrMapOvr>
    <a:masterClrMapping/>
  </p:clrMapOvr>
  <p:timing>
    <p:tnLst>
      <p:par>
        <p:cTn id="1" dur="indefinite" restart="never" nodeType="tmRoot"/>
      </p:par>
    </p:tnLst>
  </p:timing>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15298675"/>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0525E24-3A22-4797-98A3-092E7E66133D}" type="datetime1">
              <a:rPr lang="ja-JP" altLang="en-US" smtClean="0"/>
              <a:t>2025/8/1</a:t>
            </a:fld>
            <a:endParaRPr kumimoji="1" lang="ja-JP" dirty="0"/>
          </a:p>
        </p:txBody>
      </p:sp>
      <p:sp>
        <p:nvSpPr>
          <p:cNvPr id="5" name="Footer Placeholder 4"/>
          <p:cNvSpPr>
            <a:spLocks noGrp="1"/>
          </p:cNvSpPr>
          <p:nvPr>
            <p:ph type="ftr" sz="quarter" idx="11"/>
          </p:nvPr>
        </p:nvSpPr>
        <p:spPr/>
        <p:txBody>
          <a:bodyPr/>
          <a:lstStyle/>
          <a:p>
            <a:endParaRPr kumimoji="1" lang="ja-JP" dirty="0"/>
          </a:p>
        </p:txBody>
      </p:sp>
      <p:sp>
        <p:nvSpPr>
          <p:cNvPr id="6" name="Slide Number Placeholder 5"/>
          <p:cNvSpPr>
            <a:spLocks noGrp="1"/>
          </p:cNvSpPr>
          <p:nvPr>
            <p:ph type="sldNum" sz="quarter" idx="12"/>
          </p:nvPr>
        </p:nvSpPr>
        <p:spPr/>
        <p:txBody>
          <a:bodyPr/>
          <a:lstStyle/>
          <a:p>
            <a:fld id="{4B6EAAFC-84C7-4BE1-BC5E-CE208EE20C26}" type="slidenum">
              <a:rPr lang="en-US" altLang="ja-JP" smtClean="0"/>
              <a:pPr/>
              <a:t>‹#›</a:t>
            </a:fld>
            <a:endParaRPr kumimoji="1" lang="ja-JP" altLang="en-US" dirty="0"/>
          </a:p>
        </p:txBody>
      </p:sp>
    </p:spTree>
    <p:extLst>
      <p:ext uri="{BB962C8B-B14F-4D97-AF65-F5344CB8AC3E}">
        <p14:creationId xmlns:p14="http://schemas.microsoft.com/office/powerpoint/2010/main" val="329803900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A0525E24-3A22-4797-98A3-092E7E66133D}" type="datetime1">
              <a:rPr lang="ja-JP" altLang="en-US" smtClean="0"/>
              <a:t>2025/8/1</a:t>
            </a:fld>
            <a:endParaRPr kumimoji="1" lang="ja-JP" dirty="0"/>
          </a:p>
        </p:txBody>
      </p:sp>
      <p:sp>
        <p:nvSpPr>
          <p:cNvPr id="5" name="Footer Placeholder 4"/>
          <p:cNvSpPr>
            <a:spLocks noGrp="1"/>
          </p:cNvSpPr>
          <p:nvPr>
            <p:ph type="ftr" sz="quarter" idx="11"/>
          </p:nvPr>
        </p:nvSpPr>
        <p:spPr/>
        <p:txBody>
          <a:bodyPr/>
          <a:lstStyle/>
          <a:p>
            <a:endParaRPr kumimoji="1" lang="ja-JP" dirty="0"/>
          </a:p>
        </p:txBody>
      </p:sp>
      <p:sp>
        <p:nvSpPr>
          <p:cNvPr id="6" name="Slide Number Placeholder 5"/>
          <p:cNvSpPr>
            <a:spLocks noGrp="1"/>
          </p:cNvSpPr>
          <p:nvPr>
            <p:ph type="sldNum" sz="quarter" idx="12"/>
          </p:nvPr>
        </p:nvSpPr>
        <p:spPr/>
        <p:txBody>
          <a:bodyPr/>
          <a:lstStyle/>
          <a:p>
            <a:fld id="{4B6EAAFC-84C7-4BE1-BC5E-CE208EE20C26}" type="slidenum">
              <a:rPr lang="en-US" altLang="ja-JP" smtClean="0"/>
              <a:pPr/>
              <a:t>‹#›</a:t>
            </a:fld>
            <a:endParaRPr kumimoji="1" lang="ja-JP" altLang="en-US" dirty="0"/>
          </a:p>
        </p:txBody>
      </p:sp>
    </p:spTree>
    <p:extLst>
      <p:ext uri="{BB962C8B-B14F-4D97-AF65-F5344CB8AC3E}">
        <p14:creationId xmlns:p14="http://schemas.microsoft.com/office/powerpoint/2010/main" val="14146124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0A493D5-7D79-4D49-BF15-7A5097767888}" type="datetime1">
              <a:rPr kumimoji="1" lang="ja-JP" altLang="en-US" smtClean="0">
                <a:solidFill>
                  <a:schemeClr val="tx1"/>
                </a:solidFill>
              </a:rPr>
              <a:t>2025/8/1</a:t>
            </a:fld>
            <a:endParaRPr kumimoji="1" lang="ja-JP" dirty="0">
              <a:solidFill>
                <a:schemeClr val="tx1"/>
              </a:solidFill>
            </a:endParaRPr>
          </a:p>
        </p:txBody>
      </p:sp>
      <p:sp>
        <p:nvSpPr>
          <p:cNvPr id="5" name="Footer Placeholder 4"/>
          <p:cNvSpPr>
            <a:spLocks noGrp="1"/>
          </p:cNvSpPr>
          <p:nvPr>
            <p:ph type="ftr" sz="quarter" idx="11"/>
          </p:nvPr>
        </p:nvSpPr>
        <p:spPr/>
        <p:txBody>
          <a:bodyPr/>
          <a:lstStyle/>
          <a:p>
            <a:endParaRPr kumimoji="1" lang="ja-JP" dirty="0">
              <a:solidFill>
                <a:schemeClr val="tx1"/>
              </a:solidFill>
            </a:endParaRPr>
          </a:p>
        </p:txBody>
      </p:sp>
      <p:sp>
        <p:nvSpPr>
          <p:cNvPr id="6" name="Slide Number Placeholder 5"/>
          <p:cNvSpPr>
            <a:spLocks noGrp="1"/>
          </p:cNvSpPr>
          <p:nvPr>
            <p:ph type="sldNum" sz="quarter" idx="12"/>
          </p:nvPr>
        </p:nvSpPr>
        <p:spPr/>
        <p:txBody>
          <a:bodyPr/>
          <a:lstStyle/>
          <a:p>
            <a:fld id="{4B6EAAFC-84C7-4BE1-BC5E-CE208EE20C26}" type="slidenum">
              <a:rPr kumimoji="1" lang="en-US" altLang="ja-JP" smtClean="0">
                <a:solidFill>
                  <a:schemeClr val="tx1"/>
                </a:solidFill>
              </a:rPr>
              <a:pPr/>
              <a:t>‹#›</a:t>
            </a:fld>
            <a:endParaRPr kumimoji="1" lang="ja-JP" dirty="0">
              <a:solidFill>
                <a:schemeClr val="tx1"/>
              </a:solidFill>
            </a:endParaRPr>
          </a:p>
        </p:txBody>
      </p:sp>
    </p:spTree>
    <p:extLst>
      <p:ext uri="{BB962C8B-B14F-4D97-AF65-F5344CB8AC3E}">
        <p14:creationId xmlns:p14="http://schemas.microsoft.com/office/powerpoint/2010/main" val="1903604642"/>
      </p:ext>
    </p:extLst>
  </p:cSld>
  <p:clrMapOvr>
    <a:masterClrMapping/>
  </p:clrMapOvr>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4DA85A3B-40A2-4A4C-8705-5964F6129D33}" type="datetime1">
              <a:rPr lang="ja-JP" altLang="en-US" smtClean="0"/>
              <a:t>2025/8/1</a:t>
            </a:fld>
            <a:endParaRPr kumimoji="1" lang="ja-JP" dirty="0"/>
          </a:p>
        </p:txBody>
      </p:sp>
      <p:sp>
        <p:nvSpPr>
          <p:cNvPr id="6" name="Footer Placeholder 5"/>
          <p:cNvSpPr>
            <a:spLocks noGrp="1"/>
          </p:cNvSpPr>
          <p:nvPr>
            <p:ph type="ftr" sz="quarter" idx="11"/>
          </p:nvPr>
        </p:nvSpPr>
        <p:spPr/>
        <p:txBody>
          <a:bodyPr/>
          <a:lstStyle/>
          <a:p>
            <a:endParaRPr kumimoji="1" lang="ja-JP" dirty="0"/>
          </a:p>
        </p:txBody>
      </p:sp>
      <p:sp>
        <p:nvSpPr>
          <p:cNvPr id="7" name="Slide Number Placeholder 6"/>
          <p:cNvSpPr>
            <a:spLocks noGrp="1"/>
          </p:cNvSpPr>
          <p:nvPr>
            <p:ph type="sldNum" sz="quarter" idx="12"/>
          </p:nvPr>
        </p:nvSpPr>
        <p:spPr/>
        <p:txBody>
          <a:bodyPr/>
          <a:lstStyle/>
          <a:p>
            <a:fld id="{4B6EAAFC-84C7-4BE1-BC5E-CE208EE20C26}" type="slidenum">
              <a:rPr lang="en-US" altLang="ja-JP" smtClean="0"/>
              <a:pPr/>
              <a:t>‹#›</a:t>
            </a:fld>
            <a:endParaRPr kumimoji="1" lang="ja-JP" altLang="en-US" dirty="0"/>
          </a:p>
        </p:txBody>
      </p:sp>
    </p:spTree>
    <p:extLst>
      <p:ext uri="{BB962C8B-B14F-4D97-AF65-F5344CB8AC3E}">
        <p14:creationId xmlns:p14="http://schemas.microsoft.com/office/powerpoint/2010/main" val="240847985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04180A85-4B8C-4093-954F-EC6C317FEA6D}" type="datetime1">
              <a:rPr lang="ja-JP" altLang="en-US" smtClean="0"/>
              <a:t>2025/8/1</a:t>
            </a:fld>
            <a:endParaRPr kumimoji="1" lang="ja-JP" dirty="0"/>
          </a:p>
        </p:txBody>
      </p:sp>
      <p:sp>
        <p:nvSpPr>
          <p:cNvPr id="8" name="Footer Placeholder 7"/>
          <p:cNvSpPr>
            <a:spLocks noGrp="1"/>
          </p:cNvSpPr>
          <p:nvPr>
            <p:ph type="ftr" sz="quarter" idx="11"/>
          </p:nvPr>
        </p:nvSpPr>
        <p:spPr/>
        <p:txBody>
          <a:bodyPr/>
          <a:lstStyle/>
          <a:p>
            <a:endParaRPr kumimoji="1" lang="ja-JP" dirty="0"/>
          </a:p>
        </p:txBody>
      </p:sp>
      <p:sp>
        <p:nvSpPr>
          <p:cNvPr id="9" name="Slide Number Placeholder 8"/>
          <p:cNvSpPr>
            <a:spLocks noGrp="1"/>
          </p:cNvSpPr>
          <p:nvPr>
            <p:ph type="sldNum" sz="quarter" idx="12"/>
          </p:nvPr>
        </p:nvSpPr>
        <p:spPr/>
        <p:txBody>
          <a:bodyPr/>
          <a:lstStyle/>
          <a:p>
            <a:fld id="{4B6EAAFC-84C7-4BE1-BC5E-CE208EE20C26}" type="slidenum">
              <a:rPr lang="en-US" altLang="ja-JP" smtClean="0"/>
              <a:pPr/>
              <a:t>‹#›</a:t>
            </a:fld>
            <a:endParaRPr kumimoji="1" lang="ja-JP" altLang="en-US" dirty="0"/>
          </a:p>
        </p:txBody>
      </p:sp>
    </p:spTree>
    <p:extLst>
      <p:ext uri="{BB962C8B-B14F-4D97-AF65-F5344CB8AC3E}">
        <p14:creationId xmlns:p14="http://schemas.microsoft.com/office/powerpoint/2010/main" val="3025626457"/>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BB1706AA-7451-4483-9C58-5A67D3F9A48B}" type="datetime1">
              <a:rPr lang="ja-JP" altLang="en-US" smtClean="0"/>
              <a:t>2025/8/1</a:t>
            </a:fld>
            <a:endParaRPr kumimoji="1" lang="ja-JP" dirty="0"/>
          </a:p>
        </p:txBody>
      </p:sp>
      <p:sp>
        <p:nvSpPr>
          <p:cNvPr id="4" name="Footer Placeholder 3"/>
          <p:cNvSpPr>
            <a:spLocks noGrp="1"/>
          </p:cNvSpPr>
          <p:nvPr>
            <p:ph type="ftr" sz="quarter" idx="11"/>
          </p:nvPr>
        </p:nvSpPr>
        <p:spPr/>
        <p:txBody>
          <a:bodyPr/>
          <a:lstStyle/>
          <a:p>
            <a:endParaRPr kumimoji="1" lang="ja-JP" dirty="0"/>
          </a:p>
        </p:txBody>
      </p:sp>
      <p:sp>
        <p:nvSpPr>
          <p:cNvPr id="5" name="Slide Number Placeholder 4"/>
          <p:cNvSpPr>
            <a:spLocks noGrp="1"/>
          </p:cNvSpPr>
          <p:nvPr>
            <p:ph type="sldNum" sz="quarter" idx="12"/>
          </p:nvPr>
        </p:nvSpPr>
        <p:spPr/>
        <p:txBody>
          <a:bodyPr/>
          <a:lstStyle/>
          <a:p>
            <a:fld id="{4B6EAAFC-84C7-4BE1-BC5E-CE208EE20C26}" type="slidenum">
              <a:rPr lang="en-US" altLang="ja-JP" smtClean="0"/>
              <a:pPr/>
              <a:t>‹#›</a:t>
            </a:fld>
            <a:endParaRPr kumimoji="1" lang="ja-JP" altLang="en-US" dirty="0"/>
          </a:p>
        </p:txBody>
      </p:sp>
    </p:spTree>
    <p:extLst>
      <p:ext uri="{BB962C8B-B14F-4D97-AF65-F5344CB8AC3E}">
        <p14:creationId xmlns:p14="http://schemas.microsoft.com/office/powerpoint/2010/main" val="1503787855"/>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0320928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0A493D5-7D79-4D49-BF15-7A5097767888}" type="datetime1">
              <a:rPr kumimoji="1" lang="ja-JP" altLang="en-US" smtClean="0">
                <a:solidFill>
                  <a:schemeClr val="tx1"/>
                </a:solidFill>
              </a:rPr>
              <a:t>2025/8/1</a:t>
            </a:fld>
            <a:endParaRPr kumimoji="1" lang="ja-JP" dirty="0">
              <a:solidFill>
                <a:schemeClr val="tx1"/>
              </a:solidFill>
            </a:endParaRPr>
          </a:p>
        </p:txBody>
      </p:sp>
      <p:sp>
        <p:nvSpPr>
          <p:cNvPr id="6" name="Footer Placeholder 5"/>
          <p:cNvSpPr>
            <a:spLocks noGrp="1"/>
          </p:cNvSpPr>
          <p:nvPr>
            <p:ph type="ftr" sz="quarter" idx="11"/>
          </p:nvPr>
        </p:nvSpPr>
        <p:spPr/>
        <p:txBody>
          <a:bodyPr/>
          <a:lstStyle/>
          <a:p>
            <a:endParaRPr kumimoji="1" lang="ja-JP" dirty="0">
              <a:solidFill>
                <a:schemeClr val="tx1"/>
              </a:solidFill>
            </a:endParaRPr>
          </a:p>
        </p:txBody>
      </p:sp>
      <p:sp>
        <p:nvSpPr>
          <p:cNvPr id="7" name="Slide Number Placeholder 6"/>
          <p:cNvSpPr>
            <a:spLocks noGrp="1"/>
          </p:cNvSpPr>
          <p:nvPr>
            <p:ph type="sldNum" sz="quarter" idx="12"/>
          </p:nvPr>
        </p:nvSpPr>
        <p:spPr/>
        <p:txBody>
          <a:bodyPr/>
          <a:lstStyle/>
          <a:p>
            <a:fld id="{4B6EAAFC-84C7-4BE1-BC5E-CE208EE20C26}" type="slidenum">
              <a:rPr kumimoji="1" lang="en-US" altLang="ja-JP" smtClean="0">
                <a:solidFill>
                  <a:schemeClr val="tx1"/>
                </a:solidFill>
              </a:rPr>
              <a:pPr/>
              <a:t>‹#›</a:t>
            </a:fld>
            <a:endParaRPr kumimoji="1" lang="ja-JP" dirty="0">
              <a:solidFill>
                <a:schemeClr val="tx1"/>
              </a:solidFill>
            </a:endParaRPr>
          </a:p>
        </p:txBody>
      </p:sp>
    </p:spTree>
    <p:extLst>
      <p:ext uri="{BB962C8B-B14F-4D97-AF65-F5344CB8AC3E}">
        <p14:creationId xmlns:p14="http://schemas.microsoft.com/office/powerpoint/2010/main" val="3621738530"/>
      </p:ext>
    </p:extLst>
  </p:cSld>
  <p:clrMapOvr>
    <a:masterClrMapping/>
  </p:clrMapOvr>
  <p:timing>
    <p:tnLst>
      <p:par>
        <p:cTn id="1" dur="indefinite" restart="never" nodeType="tmRoot"/>
      </p:par>
    </p:tnLst>
  </p:timing>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CBF52AD-E1DB-48A7-AA16-25C354F7E027}" type="datetime1">
              <a:rPr lang="ja-JP" altLang="en-US" smtClean="0"/>
              <a:t>2025/8/1</a:t>
            </a:fld>
            <a:endParaRPr kumimoji="1" lang="ja-JP" dirty="0"/>
          </a:p>
        </p:txBody>
      </p:sp>
      <p:sp>
        <p:nvSpPr>
          <p:cNvPr id="6" name="Footer Placeholder 5"/>
          <p:cNvSpPr>
            <a:spLocks noGrp="1"/>
          </p:cNvSpPr>
          <p:nvPr>
            <p:ph type="ftr" sz="quarter" idx="11"/>
          </p:nvPr>
        </p:nvSpPr>
        <p:spPr/>
        <p:txBody>
          <a:bodyPr/>
          <a:lstStyle/>
          <a:p>
            <a:endParaRPr kumimoji="1" lang="ja-JP" dirty="0"/>
          </a:p>
        </p:txBody>
      </p:sp>
      <p:sp>
        <p:nvSpPr>
          <p:cNvPr id="7" name="Slide Number Placeholder 6"/>
          <p:cNvSpPr>
            <a:spLocks noGrp="1"/>
          </p:cNvSpPr>
          <p:nvPr>
            <p:ph type="sldNum" sz="quarter" idx="12"/>
          </p:nvPr>
        </p:nvSpPr>
        <p:spPr/>
        <p:txBody>
          <a:bodyPr/>
          <a:lstStyle/>
          <a:p>
            <a:fld id="{4B6EAAFC-84C7-4BE1-BC5E-CE208EE20C26}" type="slidenum">
              <a:rPr lang="en-US" altLang="ja-JP" smtClean="0"/>
              <a:pPr/>
              <a:t>‹#›</a:t>
            </a:fld>
            <a:endParaRPr kumimoji="1" lang="ja-JP" altLang="en-US" dirty="0"/>
          </a:p>
        </p:txBody>
      </p:sp>
    </p:spTree>
    <p:extLst>
      <p:ext uri="{BB962C8B-B14F-4D97-AF65-F5344CB8AC3E}">
        <p14:creationId xmlns:p14="http://schemas.microsoft.com/office/powerpoint/2010/main" val="1611055715"/>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0A493D5-7D79-4D49-BF15-7A5097767888}" type="datetime1">
              <a:rPr kumimoji="1" lang="ja-JP" altLang="en-US" smtClean="0">
                <a:solidFill>
                  <a:schemeClr val="tx1"/>
                </a:solidFill>
              </a:rPr>
              <a:t>2025/8/1</a:t>
            </a:fld>
            <a:endParaRPr kumimoji="1" lang="ja-JP" dirty="0">
              <a:solidFill>
                <a:schemeClr val="tx1"/>
              </a:solidFill>
            </a:endParaRPr>
          </a:p>
        </p:txBody>
      </p:sp>
      <p:sp>
        <p:nvSpPr>
          <p:cNvPr id="5" name="Footer Placeholder 4"/>
          <p:cNvSpPr>
            <a:spLocks noGrp="1"/>
          </p:cNvSpPr>
          <p:nvPr>
            <p:ph type="ftr" sz="quarter" idx="11"/>
          </p:nvPr>
        </p:nvSpPr>
        <p:spPr/>
        <p:txBody>
          <a:bodyPr/>
          <a:lstStyle/>
          <a:p>
            <a:endParaRPr kumimoji="1" lang="ja-JP" dirty="0">
              <a:solidFill>
                <a:schemeClr val="tx1"/>
              </a:solidFill>
            </a:endParaRPr>
          </a:p>
        </p:txBody>
      </p:sp>
      <p:sp>
        <p:nvSpPr>
          <p:cNvPr id="6" name="Slide Number Placeholder 5"/>
          <p:cNvSpPr>
            <a:spLocks noGrp="1"/>
          </p:cNvSpPr>
          <p:nvPr>
            <p:ph type="sldNum" sz="quarter" idx="12"/>
          </p:nvPr>
        </p:nvSpPr>
        <p:spPr/>
        <p:txBody>
          <a:bodyPr/>
          <a:lstStyle/>
          <a:p>
            <a:fld id="{4B6EAAFC-84C7-4BE1-BC5E-CE208EE20C26}" type="slidenum">
              <a:rPr kumimoji="1" lang="en-US" altLang="ja-JP" smtClean="0">
                <a:solidFill>
                  <a:schemeClr val="tx1"/>
                </a:solidFill>
              </a:rPr>
              <a:pPr/>
              <a:t>‹#›</a:t>
            </a:fld>
            <a:endParaRPr kumimoji="1" lang="ja-JP" dirty="0">
              <a:solidFill>
                <a:schemeClr val="tx1"/>
              </a:solidFill>
            </a:endParaRPr>
          </a:p>
        </p:txBody>
      </p:sp>
    </p:spTree>
    <p:extLst>
      <p:ext uri="{BB962C8B-B14F-4D97-AF65-F5344CB8AC3E}">
        <p14:creationId xmlns:p14="http://schemas.microsoft.com/office/powerpoint/2010/main" val="3765613585"/>
      </p:ext>
    </p:extLst>
  </p:cSld>
  <p:clrMapOvr>
    <a:masterClrMapping/>
  </p:clrMapOvr>
  <p:timing>
    <p:tnLst>
      <p:par>
        <p:cTn id="1" dur="indefinite" restart="never" nodeType="tmRoot"/>
      </p:par>
    </p:tnLst>
  </p:timing>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0A493D5-7D79-4D49-BF15-7A5097767888}" type="datetime1">
              <a:rPr kumimoji="1" lang="ja-JP" altLang="en-US" smtClean="0">
                <a:solidFill>
                  <a:schemeClr val="tx1"/>
                </a:solidFill>
              </a:rPr>
              <a:t>2025/8/1</a:t>
            </a:fld>
            <a:endParaRPr kumimoji="1" lang="ja-JP" dirty="0">
              <a:solidFill>
                <a:schemeClr val="tx1"/>
              </a:solidFill>
            </a:endParaRPr>
          </a:p>
        </p:txBody>
      </p:sp>
      <p:sp>
        <p:nvSpPr>
          <p:cNvPr id="5" name="Footer Placeholder 4"/>
          <p:cNvSpPr>
            <a:spLocks noGrp="1"/>
          </p:cNvSpPr>
          <p:nvPr>
            <p:ph type="ftr" sz="quarter" idx="11"/>
          </p:nvPr>
        </p:nvSpPr>
        <p:spPr/>
        <p:txBody>
          <a:bodyPr/>
          <a:lstStyle/>
          <a:p>
            <a:endParaRPr kumimoji="1" lang="ja-JP" dirty="0">
              <a:solidFill>
                <a:schemeClr val="tx1"/>
              </a:solidFill>
            </a:endParaRPr>
          </a:p>
        </p:txBody>
      </p:sp>
      <p:sp>
        <p:nvSpPr>
          <p:cNvPr id="6" name="Slide Number Placeholder 5"/>
          <p:cNvSpPr>
            <a:spLocks noGrp="1"/>
          </p:cNvSpPr>
          <p:nvPr>
            <p:ph type="sldNum" sz="quarter" idx="12"/>
          </p:nvPr>
        </p:nvSpPr>
        <p:spPr/>
        <p:txBody>
          <a:bodyPr/>
          <a:lstStyle/>
          <a:p>
            <a:fld id="{4B6EAAFC-84C7-4BE1-BC5E-CE208EE20C26}" type="slidenum">
              <a:rPr kumimoji="1" lang="en-US" altLang="ja-JP" smtClean="0">
                <a:solidFill>
                  <a:schemeClr val="tx1"/>
                </a:solidFill>
              </a:rPr>
              <a:pPr/>
              <a:t>‹#›</a:t>
            </a:fld>
            <a:endParaRPr kumimoji="1" lang="ja-JP" dirty="0">
              <a:solidFill>
                <a:schemeClr val="tx1"/>
              </a:solidFill>
            </a:endParaRPr>
          </a:p>
        </p:txBody>
      </p:sp>
    </p:spTree>
    <p:extLst>
      <p:ext uri="{BB962C8B-B14F-4D97-AF65-F5344CB8AC3E}">
        <p14:creationId xmlns:p14="http://schemas.microsoft.com/office/powerpoint/2010/main" val="2428750516"/>
      </p:ext>
    </p:extLst>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0A493D5-7D79-4D49-BF15-7A5097767888}" type="datetime1">
              <a:rPr kumimoji="1" lang="ja-JP" altLang="en-US" smtClean="0">
                <a:solidFill>
                  <a:schemeClr val="tx1"/>
                </a:solidFill>
              </a:rPr>
              <a:t>2025/8/1</a:t>
            </a:fld>
            <a:endParaRPr kumimoji="1" lang="ja-JP" dirty="0">
              <a:solidFill>
                <a:schemeClr val="tx1"/>
              </a:solidFill>
            </a:endParaRPr>
          </a:p>
        </p:txBody>
      </p:sp>
      <p:sp>
        <p:nvSpPr>
          <p:cNvPr id="5" name="Footer Placeholder 4"/>
          <p:cNvSpPr>
            <a:spLocks noGrp="1"/>
          </p:cNvSpPr>
          <p:nvPr>
            <p:ph type="ftr" sz="quarter" idx="11"/>
          </p:nvPr>
        </p:nvSpPr>
        <p:spPr/>
        <p:txBody>
          <a:bodyPr/>
          <a:lstStyle/>
          <a:p>
            <a:endParaRPr kumimoji="1" lang="ja-JP" dirty="0">
              <a:solidFill>
                <a:schemeClr val="tx1"/>
              </a:solidFill>
            </a:endParaRPr>
          </a:p>
        </p:txBody>
      </p:sp>
      <p:sp>
        <p:nvSpPr>
          <p:cNvPr id="6" name="Slide Number Placeholder 5"/>
          <p:cNvSpPr>
            <a:spLocks noGrp="1"/>
          </p:cNvSpPr>
          <p:nvPr>
            <p:ph type="sldNum" sz="quarter" idx="12"/>
          </p:nvPr>
        </p:nvSpPr>
        <p:spPr/>
        <p:txBody>
          <a:bodyPr/>
          <a:lstStyle/>
          <a:p>
            <a:fld id="{4B6EAAFC-84C7-4BE1-BC5E-CE208EE20C26}" type="slidenum">
              <a:rPr kumimoji="1" lang="en-US" altLang="ja-JP" smtClean="0">
                <a:solidFill>
                  <a:schemeClr val="tx1"/>
                </a:solidFill>
              </a:rPr>
              <a:pPr/>
              <a:t>‹#›</a:t>
            </a:fld>
            <a:endParaRPr kumimoji="1" lang="ja-JP" dirty="0">
              <a:solidFill>
                <a:schemeClr val="tx1"/>
              </a:solidFill>
            </a:endParaRPr>
          </a:p>
        </p:txBody>
      </p:sp>
    </p:spTree>
    <p:extLst>
      <p:ext uri="{BB962C8B-B14F-4D97-AF65-F5344CB8AC3E}">
        <p14:creationId xmlns:p14="http://schemas.microsoft.com/office/powerpoint/2010/main" val="1137022256"/>
      </p:ext>
    </p:extLst>
  </p:cSld>
  <p:clrMapOvr>
    <a:masterClrMapping/>
  </p:clrMapOvr>
  <p:timing>
    <p:tnLst>
      <p:par>
        <p:cTn id="1" dur="indefinite" restart="never" nodeType="tmRoot"/>
      </p:par>
    </p:tnLst>
  </p:timing>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B0A493D5-7D79-4D49-BF15-7A5097767888}" type="datetime1">
              <a:rPr kumimoji="1" lang="ja-JP" altLang="en-US" smtClean="0">
                <a:solidFill>
                  <a:schemeClr val="tx1"/>
                </a:solidFill>
              </a:rPr>
              <a:t>2025/8/1</a:t>
            </a:fld>
            <a:endParaRPr kumimoji="1" lang="ja-JP" dirty="0">
              <a:solidFill>
                <a:schemeClr val="tx1"/>
              </a:solidFill>
            </a:endParaRPr>
          </a:p>
        </p:txBody>
      </p:sp>
      <p:sp>
        <p:nvSpPr>
          <p:cNvPr id="6" name="Footer Placeholder 5"/>
          <p:cNvSpPr>
            <a:spLocks noGrp="1"/>
          </p:cNvSpPr>
          <p:nvPr>
            <p:ph type="ftr" sz="quarter" idx="11"/>
          </p:nvPr>
        </p:nvSpPr>
        <p:spPr/>
        <p:txBody>
          <a:bodyPr/>
          <a:lstStyle/>
          <a:p>
            <a:endParaRPr kumimoji="1" lang="ja-JP" dirty="0">
              <a:solidFill>
                <a:schemeClr val="tx1"/>
              </a:solidFill>
            </a:endParaRPr>
          </a:p>
        </p:txBody>
      </p:sp>
      <p:sp>
        <p:nvSpPr>
          <p:cNvPr id="7" name="Slide Number Placeholder 6"/>
          <p:cNvSpPr>
            <a:spLocks noGrp="1"/>
          </p:cNvSpPr>
          <p:nvPr>
            <p:ph type="sldNum" sz="quarter" idx="12"/>
          </p:nvPr>
        </p:nvSpPr>
        <p:spPr/>
        <p:txBody>
          <a:bodyPr/>
          <a:lstStyle/>
          <a:p>
            <a:fld id="{4B6EAAFC-84C7-4BE1-BC5E-CE208EE20C26}" type="slidenum">
              <a:rPr kumimoji="1" lang="en-US" altLang="ja-JP" smtClean="0">
                <a:solidFill>
                  <a:schemeClr val="tx1"/>
                </a:solidFill>
              </a:rPr>
              <a:pPr/>
              <a:t>‹#›</a:t>
            </a:fld>
            <a:endParaRPr kumimoji="1" lang="ja-JP" dirty="0">
              <a:solidFill>
                <a:schemeClr val="tx1"/>
              </a:solidFill>
            </a:endParaRPr>
          </a:p>
        </p:txBody>
      </p:sp>
    </p:spTree>
    <p:extLst>
      <p:ext uri="{BB962C8B-B14F-4D97-AF65-F5344CB8AC3E}">
        <p14:creationId xmlns:p14="http://schemas.microsoft.com/office/powerpoint/2010/main" val="3172053881"/>
      </p:ext>
    </p:extLst>
  </p:cSld>
  <p:clrMapOvr>
    <a:masterClrMapping/>
  </p:clrMapOvr>
  <p:timing>
    <p:tnLst>
      <p:par>
        <p:cTn id="1" dur="indefinite" restart="never" nodeType="tmRoot"/>
      </p:par>
    </p:tnLst>
  </p:timing>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04180A85-4B8C-4093-954F-EC6C317FEA6D}" type="datetime1">
              <a:rPr lang="ja-JP" altLang="en-US" smtClean="0"/>
              <a:t>2025/8/1</a:t>
            </a:fld>
            <a:endParaRPr kumimoji="1" lang="ja-JP" dirty="0"/>
          </a:p>
        </p:txBody>
      </p:sp>
      <p:sp>
        <p:nvSpPr>
          <p:cNvPr id="8" name="Footer Placeholder 7"/>
          <p:cNvSpPr>
            <a:spLocks noGrp="1"/>
          </p:cNvSpPr>
          <p:nvPr>
            <p:ph type="ftr" sz="quarter" idx="11"/>
          </p:nvPr>
        </p:nvSpPr>
        <p:spPr/>
        <p:txBody>
          <a:bodyPr/>
          <a:lstStyle/>
          <a:p>
            <a:endParaRPr kumimoji="1" lang="ja-JP" dirty="0"/>
          </a:p>
        </p:txBody>
      </p:sp>
      <p:sp>
        <p:nvSpPr>
          <p:cNvPr id="9" name="Slide Number Placeholder 8"/>
          <p:cNvSpPr>
            <a:spLocks noGrp="1"/>
          </p:cNvSpPr>
          <p:nvPr>
            <p:ph type="sldNum" sz="quarter" idx="12"/>
          </p:nvPr>
        </p:nvSpPr>
        <p:spPr/>
        <p:txBody>
          <a:bodyPr/>
          <a:lstStyle/>
          <a:p>
            <a:fld id="{4B6EAAFC-84C7-4BE1-BC5E-CE208EE20C26}" type="slidenum">
              <a:rPr lang="en-US" altLang="ja-JP" smtClean="0"/>
              <a:pPr/>
              <a:t>‹#›</a:t>
            </a:fld>
            <a:endParaRPr kumimoji="1" lang="ja-JP" altLang="en-US" dirty="0"/>
          </a:p>
        </p:txBody>
      </p:sp>
    </p:spTree>
    <p:extLst>
      <p:ext uri="{BB962C8B-B14F-4D97-AF65-F5344CB8AC3E}">
        <p14:creationId xmlns:p14="http://schemas.microsoft.com/office/powerpoint/2010/main" val="105427456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7" name="Date Placeholder 2"/>
          <p:cNvSpPr>
            <a:spLocks noGrp="1"/>
          </p:cNvSpPr>
          <p:nvPr>
            <p:ph type="dt" sz="half" idx="10"/>
          </p:nvPr>
        </p:nvSpPr>
        <p:spPr/>
        <p:txBody>
          <a:bodyPr/>
          <a:lstStyle/>
          <a:p>
            <a:fld id="{BB1706AA-7451-4483-9C58-5A67D3F9A48B}" type="datetime1">
              <a:rPr lang="ja-JP" altLang="en-US" smtClean="0"/>
              <a:t>2025/8/1</a:t>
            </a:fld>
            <a:endParaRPr kumimoji="1" lang="ja-JP" dirty="0"/>
          </a:p>
        </p:txBody>
      </p:sp>
      <p:sp>
        <p:nvSpPr>
          <p:cNvPr id="5" name="Footer Placeholder 3"/>
          <p:cNvSpPr>
            <a:spLocks noGrp="1"/>
          </p:cNvSpPr>
          <p:nvPr>
            <p:ph type="ftr" sz="quarter" idx="11"/>
          </p:nvPr>
        </p:nvSpPr>
        <p:spPr/>
        <p:txBody>
          <a:bodyPr/>
          <a:lstStyle/>
          <a:p>
            <a:endParaRPr kumimoji="1" lang="ja-JP" dirty="0"/>
          </a:p>
        </p:txBody>
      </p:sp>
      <p:sp>
        <p:nvSpPr>
          <p:cNvPr id="6" name="Slide Number Placeholder 4"/>
          <p:cNvSpPr>
            <a:spLocks noGrp="1"/>
          </p:cNvSpPr>
          <p:nvPr>
            <p:ph type="sldNum" sz="quarter" idx="12"/>
          </p:nvPr>
        </p:nvSpPr>
        <p:spPr/>
        <p:txBody>
          <a:bodyPr/>
          <a:lstStyle/>
          <a:p>
            <a:fld id="{4B6EAAFC-84C7-4BE1-BC5E-CE208EE20C26}" type="slidenum">
              <a:rPr lang="en-US" altLang="ja-JP" smtClean="0"/>
              <a:pPr/>
              <a:t>‹#›</a:t>
            </a:fld>
            <a:endParaRPr kumimoji="1" lang="ja-JP" altLang="en-US" dirty="0"/>
          </a:p>
        </p:txBody>
      </p:sp>
    </p:spTree>
    <p:extLst>
      <p:ext uri="{BB962C8B-B14F-4D97-AF65-F5344CB8AC3E}">
        <p14:creationId xmlns:p14="http://schemas.microsoft.com/office/powerpoint/2010/main" val="310303213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61BEF0D-F0BB-DE4B-95CE-6DB70DBA9567}" type="datetimeFigureOut">
              <a:rPr lang="en-US" smtClean="0"/>
              <a:pPr/>
              <a:t>8/1/2025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046238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7" name="Date Placeholder 4"/>
          <p:cNvSpPr>
            <a:spLocks noGrp="1"/>
          </p:cNvSpPr>
          <p:nvPr>
            <p:ph type="dt" sz="half" idx="10"/>
          </p:nvPr>
        </p:nvSpPr>
        <p:spPr/>
        <p:txBody>
          <a:bodyPr/>
          <a:lstStyle/>
          <a:p>
            <a:fld id="{B0A493D5-7D79-4D49-BF15-7A5097767888}" type="datetime1">
              <a:rPr kumimoji="1" lang="ja-JP" altLang="en-US" smtClean="0">
                <a:solidFill>
                  <a:schemeClr val="tx1"/>
                </a:solidFill>
              </a:rPr>
              <a:t>2025/8/1</a:t>
            </a:fld>
            <a:endParaRPr kumimoji="1" lang="ja-JP" dirty="0">
              <a:solidFill>
                <a:schemeClr val="tx1"/>
              </a:solidFill>
            </a:endParaRPr>
          </a:p>
        </p:txBody>
      </p:sp>
      <p:sp>
        <p:nvSpPr>
          <p:cNvPr id="5" name="Footer Placeholder 5"/>
          <p:cNvSpPr>
            <a:spLocks noGrp="1"/>
          </p:cNvSpPr>
          <p:nvPr>
            <p:ph type="ftr" sz="quarter" idx="11"/>
          </p:nvPr>
        </p:nvSpPr>
        <p:spPr/>
        <p:txBody>
          <a:bodyPr/>
          <a:lstStyle/>
          <a:p>
            <a:endParaRPr kumimoji="1" lang="ja-JP" dirty="0">
              <a:solidFill>
                <a:schemeClr val="tx1"/>
              </a:solidFill>
            </a:endParaRPr>
          </a:p>
        </p:txBody>
      </p:sp>
      <p:sp>
        <p:nvSpPr>
          <p:cNvPr id="6" name="Slide Number Placeholder 6"/>
          <p:cNvSpPr>
            <a:spLocks noGrp="1"/>
          </p:cNvSpPr>
          <p:nvPr>
            <p:ph type="sldNum" sz="quarter" idx="12"/>
          </p:nvPr>
        </p:nvSpPr>
        <p:spPr/>
        <p:txBody>
          <a:bodyPr/>
          <a:lstStyle/>
          <a:p>
            <a:fld id="{4B6EAAFC-84C7-4BE1-BC5E-CE208EE20C26}" type="slidenum">
              <a:rPr kumimoji="1" lang="en-US" altLang="ja-JP" smtClean="0">
                <a:solidFill>
                  <a:schemeClr val="tx1"/>
                </a:solidFill>
              </a:rPr>
              <a:pPr/>
              <a:t>‹#›</a:t>
            </a:fld>
            <a:endParaRPr kumimoji="1" lang="ja-JP" dirty="0">
              <a:solidFill>
                <a:schemeClr val="tx1"/>
              </a:solidFill>
            </a:endParaRPr>
          </a:p>
        </p:txBody>
      </p:sp>
    </p:spTree>
    <p:extLst>
      <p:ext uri="{BB962C8B-B14F-4D97-AF65-F5344CB8AC3E}">
        <p14:creationId xmlns:p14="http://schemas.microsoft.com/office/powerpoint/2010/main" val="326474420"/>
      </p:ext>
    </p:extLst>
  </p:cSld>
  <p:clrMapOvr>
    <a:masterClrMapping/>
  </p:clrMapOvr>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0A493D5-7D79-4D49-BF15-7A5097767888}" type="datetime1">
              <a:rPr kumimoji="1" lang="ja-JP" altLang="en-US" smtClean="0">
                <a:solidFill>
                  <a:schemeClr val="tx1"/>
                </a:solidFill>
              </a:rPr>
              <a:t>2025/8/1</a:t>
            </a:fld>
            <a:endParaRPr kumimoji="1" lang="ja-JP" dirty="0">
              <a:solidFill>
                <a:schemeClr val="tx1"/>
              </a:solidFill>
            </a:endParaRPr>
          </a:p>
        </p:txBody>
      </p:sp>
      <p:sp>
        <p:nvSpPr>
          <p:cNvPr id="6" name="Footer Placeholder 5"/>
          <p:cNvSpPr>
            <a:spLocks noGrp="1"/>
          </p:cNvSpPr>
          <p:nvPr>
            <p:ph type="ftr" sz="quarter" idx="11"/>
          </p:nvPr>
        </p:nvSpPr>
        <p:spPr/>
        <p:txBody>
          <a:bodyPr/>
          <a:lstStyle/>
          <a:p>
            <a:endParaRPr kumimoji="1" lang="ja-JP" dirty="0">
              <a:solidFill>
                <a:schemeClr val="tx1"/>
              </a:solidFill>
            </a:endParaRPr>
          </a:p>
        </p:txBody>
      </p:sp>
      <p:sp>
        <p:nvSpPr>
          <p:cNvPr id="7" name="Slide Number Placeholder 6"/>
          <p:cNvSpPr>
            <a:spLocks noGrp="1"/>
          </p:cNvSpPr>
          <p:nvPr>
            <p:ph type="sldNum" sz="quarter" idx="12"/>
          </p:nvPr>
        </p:nvSpPr>
        <p:spPr/>
        <p:txBody>
          <a:bodyPr/>
          <a:lstStyle/>
          <a:p>
            <a:fld id="{4B6EAAFC-84C7-4BE1-BC5E-CE208EE20C26}" type="slidenum">
              <a:rPr kumimoji="1" lang="en-US" altLang="ja-JP" smtClean="0">
                <a:solidFill>
                  <a:schemeClr val="tx1"/>
                </a:solidFill>
              </a:rPr>
              <a:pPr/>
              <a:t>‹#›</a:t>
            </a:fld>
            <a:endParaRPr kumimoji="1" lang="ja-JP" dirty="0">
              <a:solidFill>
                <a:schemeClr val="tx1"/>
              </a:solidFill>
            </a:endParaRPr>
          </a:p>
        </p:txBody>
      </p:sp>
    </p:spTree>
    <p:extLst>
      <p:ext uri="{BB962C8B-B14F-4D97-AF65-F5344CB8AC3E}">
        <p14:creationId xmlns:p14="http://schemas.microsoft.com/office/powerpoint/2010/main" val="2058504574"/>
      </p:ext>
    </p:extLst>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0A493D5-7D79-4D49-BF15-7A5097767888}" type="datetime1">
              <a:rPr kumimoji="1" lang="ja-JP" altLang="en-US" smtClean="0">
                <a:solidFill>
                  <a:schemeClr val="tx1"/>
                </a:solidFill>
              </a:rPr>
              <a:t>2025/8/1</a:t>
            </a:fld>
            <a:endParaRPr kumimoji="1" lang="ja-JP" dirty="0">
              <a:solidFill>
                <a:schemeClr val="tx1"/>
              </a:solidFill>
            </a:endParaRP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kumimoji="1" lang="ja-JP" dirty="0">
              <a:solidFill>
                <a:schemeClr val="tx1"/>
              </a:solidFill>
            </a:endParaRPr>
          </a:p>
        </p:txBody>
      </p:sp>
      <p:sp>
        <p:nvSpPr>
          <p:cNvPr id="6" name="Slide Number Placeholder 5"/>
          <p:cNvSpPr>
            <a:spLocks noGrp="1"/>
          </p:cNvSpPr>
          <p:nvPr>
            <p:ph type="sldNum" sz="quarter" idx="4"/>
          </p:nvPr>
        </p:nvSpPr>
        <p:spPr>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4B6EAAFC-84C7-4BE1-BC5E-CE208EE20C26}" type="slidenum">
              <a:rPr kumimoji="1" lang="en-US" altLang="ja-JP" smtClean="0">
                <a:solidFill>
                  <a:schemeClr val="tx1"/>
                </a:solidFill>
              </a:rPr>
              <a:pPr/>
              <a:t>‹#›</a:t>
            </a:fld>
            <a:endParaRPr kumimoji="1" lang="ja-JP" dirty="0">
              <a:solidFill>
                <a:schemeClr val="tx1"/>
              </a:solidFill>
            </a:endParaRPr>
          </a:p>
        </p:txBody>
      </p:sp>
    </p:spTree>
    <p:extLst>
      <p:ext uri="{BB962C8B-B14F-4D97-AF65-F5344CB8AC3E}">
        <p14:creationId xmlns:p14="http://schemas.microsoft.com/office/powerpoint/2010/main" val="4117069073"/>
      </p:ext>
    </p:extLst>
  </p:cSld>
  <p:clrMap bg1="dk1" tx1="lt1" bg2="dk2" tx2="lt2" accent1="accent1" accent2="accent2" accent3="accent3" accent4="accent4" accent5="accent5" accent6="accent6" hlink="hlink" folHlink="folHlink"/>
  <p:sldLayoutIdLst>
    <p:sldLayoutId id="2147484480" r:id="rId1"/>
    <p:sldLayoutId id="2147484481" r:id="rId2"/>
    <p:sldLayoutId id="2147484482" r:id="rId3"/>
    <p:sldLayoutId id="2147484483" r:id="rId4"/>
    <p:sldLayoutId id="2147484484" r:id="rId5"/>
    <p:sldLayoutId id="2147484485" r:id="rId6"/>
    <p:sldLayoutId id="2147484486" r:id="rId7"/>
    <p:sldLayoutId id="2147484487" r:id="rId8"/>
    <p:sldLayoutId id="2147484488" r:id="rId9"/>
    <p:sldLayoutId id="2147484489" r:id="rId10"/>
    <p:sldLayoutId id="2147484490" r:id="rId11"/>
    <p:sldLayoutId id="2147484491" r:id="rId12"/>
    <p:sldLayoutId id="2147484492" r:id="rId13"/>
    <p:sldLayoutId id="2147484493" r:id="rId14"/>
    <p:sldLayoutId id="2147484494" r:id="rId15"/>
    <p:sldLayoutId id="2147484495" r:id="rId16"/>
    <p:sldLayoutId id="2147484496" r:id="rId17"/>
  </p:sldLayoutIdLst>
  <p:transition>
    <p:fade/>
  </p:transition>
  <p:timing>
    <p:tnLst>
      <p:par>
        <p:cTn id="1" dur="indefinite" restart="never" nodeType="tmRoot"/>
      </p:par>
    </p:tnLst>
  </p:timing>
  <p:hf hdr="0" ftr="0" dt="0"/>
  <p:txStyles>
    <p:titleStyle>
      <a:lvl1pPr algn="l" defTabSz="457200" rtl="0" eaLnBrk="1" latinLnBrk="0" hangingPunct="1">
        <a:spcBef>
          <a:spcPct val="0"/>
        </a:spcBef>
        <a:buNone/>
        <a:defRPr kumimoji="1" sz="4200" b="0" i="0" kern="1200">
          <a:solidFill>
            <a:schemeClr val="tx2"/>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400" b="0" i="0" kern="1200">
          <a:solidFill>
            <a:schemeClr val="tx1"/>
          </a:solidFill>
          <a:latin typeface="+mj-lt"/>
          <a:ea typeface="+mj-ea"/>
          <a:cs typeface="+mj-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A493D5-7D79-4D49-BF15-7A5097767888}" type="datetime1">
              <a:rPr kumimoji="1" lang="ja-JP" altLang="en-US" smtClean="0">
                <a:solidFill>
                  <a:schemeClr val="tx1"/>
                </a:solidFill>
              </a:rPr>
              <a:t>2025/8/1</a:t>
            </a:fld>
            <a:endParaRPr kumimoji="1" lang="ja-JP" dirty="0">
              <a:solidFill>
                <a:schemeClr val="tx1"/>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dirty="0">
              <a:solidFill>
                <a:schemeClr val="tx1"/>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6EAAFC-84C7-4BE1-BC5E-CE208EE20C26}" type="slidenum">
              <a:rPr kumimoji="1" lang="en-US" altLang="ja-JP" smtClean="0">
                <a:solidFill>
                  <a:schemeClr val="tx1"/>
                </a:solidFill>
              </a:rPr>
              <a:pPr/>
              <a:t>‹#›</a:t>
            </a:fld>
            <a:endParaRPr kumimoji="1" lang="ja-JP" dirty="0">
              <a:solidFill>
                <a:schemeClr val="tx1"/>
              </a:solidFill>
            </a:endParaRPr>
          </a:p>
        </p:txBody>
      </p:sp>
    </p:spTree>
    <p:extLst>
      <p:ext uri="{BB962C8B-B14F-4D97-AF65-F5344CB8AC3E}">
        <p14:creationId xmlns:p14="http://schemas.microsoft.com/office/powerpoint/2010/main" val="1672454212"/>
      </p:ext>
    </p:extLst>
  </p:cSld>
  <p:clrMap bg1="lt1" tx1="dk1" bg2="lt2" tx2="dk2" accent1="accent1" accent2="accent2" accent3="accent3" accent4="accent4" accent5="accent5" accent6="accent6" hlink="hlink" folHlink="folHlink"/>
  <p:sldLayoutIdLst>
    <p:sldLayoutId id="2147484498" r:id="rId1"/>
    <p:sldLayoutId id="2147484499" r:id="rId2"/>
    <p:sldLayoutId id="2147484500" r:id="rId3"/>
    <p:sldLayoutId id="2147484501" r:id="rId4"/>
    <p:sldLayoutId id="2147484502" r:id="rId5"/>
    <p:sldLayoutId id="2147484503" r:id="rId6"/>
    <p:sldLayoutId id="2147484504" r:id="rId7"/>
    <p:sldLayoutId id="2147484505" r:id="rId8"/>
    <p:sldLayoutId id="2147484506" r:id="rId9"/>
    <p:sldLayoutId id="2147484507" r:id="rId10"/>
    <p:sldLayoutId id="2147484508" r:id="rId11"/>
  </p:sldLayoutIdLst>
  <p:transition>
    <p:fade/>
  </p:transition>
  <p:timing>
    <p:tnLst>
      <p:par>
        <p:cTn id="1" dur="indefinite" restart="never" nodeType="tmRoot"/>
      </p:par>
    </p:tnLst>
  </p:timing>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pref.osaka.lg.jp/koreishisetsu/tan/index.html"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hyperlink" Target="https://www.mhlw.go.jp/stf/seisakunitsuite/bunya/hukushi_kaigo/seikatsuhogo/tannokyuuin/index.html"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9.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0">
              <a:srgbClr val="F7FDBF"/>
            </a:gs>
            <a:gs pos="100000">
              <a:schemeClr val="bg2">
                <a:lumMod val="40000"/>
                <a:lumOff val="60000"/>
              </a:schemeClr>
            </a:gs>
          </a:gsLst>
          <a:path path="circle">
            <a:fillToRect b="100000"/>
          </a:path>
        </a:gradFill>
        <a:effectLst/>
      </p:bgPr>
    </p:bg>
    <p:spTree>
      <p:nvGrpSpPr>
        <p:cNvPr id="1" name=""/>
        <p:cNvGrpSpPr/>
        <p:nvPr/>
      </p:nvGrpSpPr>
      <p:grpSpPr>
        <a:xfrm>
          <a:off x="0" y="0"/>
          <a:ext cx="0" cy="0"/>
          <a:chOff x="0" y="0"/>
          <a:chExt cx="0" cy="0"/>
        </a:xfrm>
      </p:grpSpPr>
      <p:pic>
        <p:nvPicPr>
          <p:cNvPr id="4" name="図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99792" y="1076398"/>
            <a:ext cx="3888432" cy="3997308"/>
          </a:xfrm>
          <a:prstGeom prst="rect">
            <a:avLst/>
          </a:prstGeom>
        </p:spPr>
      </p:pic>
      <p:sp>
        <p:nvSpPr>
          <p:cNvPr id="2" name="タイトル 1"/>
          <p:cNvSpPr>
            <a:spLocks noGrp="1"/>
          </p:cNvSpPr>
          <p:nvPr>
            <p:ph type="ctrTitle"/>
          </p:nvPr>
        </p:nvSpPr>
        <p:spPr>
          <a:xfrm>
            <a:off x="755576" y="3621362"/>
            <a:ext cx="8064896" cy="1452344"/>
          </a:xfrm>
        </p:spPr>
        <p:txBody>
          <a:bodyPr>
            <a:noAutofit/>
          </a:bodyPr>
          <a:lstStyle/>
          <a:p>
            <a:pPr algn="l"/>
            <a:r>
              <a:rPr lang="ja-JP" altLang="en-US" sz="3600" dirty="0">
                <a:solidFill>
                  <a:schemeClr val="bg1"/>
                </a:solidFill>
              </a:rPr>
              <a:t>　</a:t>
            </a:r>
            <a:r>
              <a:rPr lang="ja-JP" altLang="en-US" sz="3600" dirty="0" smtClean="0">
                <a:solidFill>
                  <a:schemeClr val="bg1"/>
                </a:solidFill>
              </a:rPr>
              <a:t>　</a:t>
            </a:r>
            <a:r>
              <a:rPr lang="en-US" altLang="ja-JP" sz="3600" dirty="0" smtClean="0">
                <a:solidFill>
                  <a:schemeClr val="bg1"/>
                </a:solidFill>
              </a:rPr>
              <a:t/>
            </a:r>
            <a:br>
              <a:rPr lang="en-US" altLang="ja-JP" sz="3600" dirty="0" smtClean="0">
                <a:solidFill>
                  <a:schemeClr val="bg1"/>
                </a:solidFill>
              </a:rPr>
            </a:br>
            <a:r>
              <a:rPr lang="en-US" altLang="ja-JP" sz="3600" dirty="0">
                <a:solidFill>
                  <a:schemeClr val="bg1"/>
                </a:solidFill>
              </a:rPr>
              <a:t/>
            </a:r>
            <a:br>
              <a:rPr lang="en-US" altLang="ja-JP" sz="3600" dirty="0">
                <a:solidFill>
                  <a:schemeClr val="bg1"/>
                </a:solidFill>
              </a:rPr>
            </a:br>
            <a:r>
              <a:rPr lang="en-US" altLang="ja-JP" sz="3600" dirty="0" smtClean="0">
                <a:solidFill>
                  <a:schemeClr val="bg1"/>
                </a:solidFill>
              </a:rPr>
              <a:t/>
            </a:r>
            <a:br>
              <a:rPr lang="en-US" altLang="ja-JP" sz="3600" dirty="0" smtClean="0">
                <a:solidFill>
                  <a:schemeClr val="bg1"/>
                </a:solidFill>
              </a:rPr>
            </a:br>
            <a:r>
              <a:rPr lang="en-US" altLang="ja-JP" sz="3600" dirty="0">
                <a:solidFill>
                  <a:schemeClr val="bg1"/>
                </a:solidFill>
              </a:rPr>
              <a:t/>
            </a:r>
            <a:br>
              <a:rPr lang="en-US" altLang="ja-JP" sz="3600" dirty="0">
                <a:solidFill>
                  <a:schemeClr val="bg1"/>
                </a:solidFill>
              </a:rPr>
            </a:br>
            <a:r>
              <a:rPr lang="ja-JP" altLang="en-US" sz="3600" dirty="0" smtClean="0">
                <a:solidFill>
                  <a:schemeClr val="bg1"/>
                </a:solidFill>
              </a:rPr>
              <a:t>　　主な指摘事項（居宅サービス）</a:t>
            </a:r>
            <a:r>
              <a:rPr lang="en-US" altLang="ja-JP" sz="3600" dirty="0" smtClean="0">
                <a:solidFill>
                  <a:schemeClr val="bg1"/>
                </a:solidFill>
              </a:rPr>
              <a:t/>
            </a:r>
            <a:br>
              <a:rPr lang="en-US" altLang="ja-JP" sz="3600" dirty="0" smtClean="0">
                <a:solidFill>
                  <a:schemeClr val="bg1"/>
                </a:solidFill>
              </a:rPr>
            </a:br>
            <a:r>
              <a:rPr lang="en-US" altLang="ja-JP" sz="3600" dirty="0">
                <a:solidFill>
                  <a:schemeClr val="bg1"/>
                </a:solidFill>
              </a:rPr>
              <a:t/>
            </a:r>
            <a:br>
              <a:rPr lang="en-US" altLang="ja-JP" sz="3600" dirty="0">
                <a:solidFill>
                  <a:schemeClr val="bg1"/>
                </a:solidFill>
              </a:rPr>
            </a:br>
            <a:r>
              <a:rPr lang="ja-JP" altLang="en-US" sz="4106" dirty="0">
                <a:solidFill>
                  <a:schemeClr val="bg1"/>
                </a:solidFill>
              </a:rPr>
              <a:t>　</a:t>
            </a:r>
            <a:r>
              <a:rPr lang="ja-JP" altLang="en-US" sz="4106" dirty="0" smtClean="0">
                <a:solidFill>
                  <a:schemeClr val="bg1"/>
                </a:solidFill>
              </a:rPr>
              <a:t>　</a:t>
            </a:r>
            <a:r>
              <a:rPr lang="ja-JP" altLang="en-US" sz="2000" dirty="0" smtClean="0">
                <a:solidFill>
                  <a:schemeClr val="bg1"/>
                </a:solidFill>
              </a:rPr>
              <a:t>もくじ</a:t>
            </a:r>
            <a:r>
              <a:rPr lang="en-US" altLang="ja-JP" sz="2000" dirty="0" smtClean="0">
                <a:solidFill>
                  <a:schemeClr val="bg1"/>
                </a:solidFill>
              </a:rPr>
              <a:t/>
            </a:r>
            <a:br>
              <a:rPr lang="en-US" altLang="ja-JP" sz="2000" dirty="0" smtClean="0">
                <a:solidFill>
                  <a:schemeClr val="bg1"/>
                </a:solidFill>
              </a:rPr>
            </a:br>
            <a:r>
              <a:rPr lang="ja-JP" altLang="en-US" sz="2000" dirty="0">
                <a:solidFill>
                  <a:schemeClr val="bg1"/>
                </a:solidFill>
              </a:rPr>
              <a:t>　</a:t>
            </a:r>
            <a:r>
              <a:rPr lang="ja-JP" altLang="en-US" sz="2000" dirty="0" smtClean="0">
                <a:solidFill>
                  <a:schemeClr val="bg1"/>
                </a:solidFill>
              </a:rPr>
              <a:t>　　　１　主な</a:t>
            </a:r>
            <a:r>
              <a:rPr lang="ja-JP" altLang="en-US" sz="2000" dirty="0">
                <a:solidFill>
                  <a:schemeClr val="bg1"/>
                </a:solidFill>
              </a:rPr>
              <a:t>指導</a:t>
            </a:r>
            <a:r>
              <a:rPr lang="ja-JP" altLang="en-US" sz="2000" dirty="0" smtClean="0">
                <a:solidFill>
                  <a:schemeClr val="bg1"/>
                </a:solidFill>
              </a:rPr>
              <a:t>事項（居宅サービス）</a:t>
            </a:r>
            <a:r>
              <a:rPr lang="en-US" altLang="ja-JP" sz="2000" dirty="0" smtClean="0">
                <a:solidFill>
                  <a:schemeClr val="bg1"/>
                </a:solidFill>
              </a:rPr>
              <a:t/>
            </a:r>
            <a:br>
              <a:rPr lang="en-US" altLang="ja-JP" sz="2000" dirty="0" smtClean="0">
                <a:solidFill>
                  <a:schemeClr val="bg1"/>
                </a:solidFill>
              </a:rPr>
            </a:br>
            <a:r>
              <a:rPr lang="ja-JP" altLang="en-US" sz="2000" dirty="0">
                <a:solidFill>
                  <a:schemeClr val="bg1"/>
                </a:solidFill>
              </a:rPr>
              <a:t>　</a:t>
            </a:r>
            <a:r>
              <a:rPr lang="ja-JP" altLang="en-US" sz="2000" dirty="0" smtClean="0">
                <a:solidFill>
                  <a:schemeClr val="bg1"/>
                </a:solidFill>
              </a:rPr>
              <a:t>　　　２　大阪</a:t>
            </a:r>
            <a:r>
              <a:rPr lang="ja-JP" altLang="en-US" sz="2000" dirty="0" smtClean="0">
                <a:solidFill>
                  <a:schemeClr val="bg1"/>
                </a:solidFill>
              </a:rPr>
              <a:t>府内の処分</a:t>
            </a:r>
            <a:r>
              <a:rPr lang="ja-JP" altLang="en-US" sz="2000" dirty="0" smtClean="0">
                <a:solidFill>
                  <a:schemeClr val="bg1"/>
                </a:solidFill>
              </a:rPr>
              <a:t>事例について</a:t>
            </a:r>
            <a:r>
              <a:rPr lang="en-US" altLang="ja-JP" sz="3600" dirty="0" smtClean="0">
                <a:solidFill>
                  <a:schemeClr val="bg1"/>
                </a:solidFill>
              </a:rPr>
              <a:t/>
            </a:r>
            <a:br>
              <a:rPr lang="en-US" altLang="ja-JP" sz="3600" dirty="0" smtClean="0">
                <a:solidFill>
                  <a:schemeClr val="bg1"/>
                </a:solidFill>
              </a:rPr>
            </a:br>
            <a:r>
              <a:rPr lang="ja-JP" altLang="en-US" sz="3600" dirty="0" smtClean="0">
                <a:solidFill>
                  <a:schemeClr val="bg1"/>
                </a:solidFill>
              </a:rPr>
              <a:t>　　　　　　</a:t>
            </a:r>
            <a:endParaRPr lang="ja-JP" altLang="en-US" sz="4106" dirty="0">
              <a:solidFill>
                <a:schemeClr val="bg1"/>
              </a:solidFill>
            </a:endParaRPr>
          </a:p>
        </p:txBody>
      </p:sp>
    </p:spTree>
    <p:extLst>
      <p:ext uri="{BB962C8B-B14F-4D97-AF65-F5344CB8AC3E}">
        <p14:creationId xmlns:p14="http://schemas.microsoft.com/office/powerpoint/2010/main" val="16448901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1000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7558608" cy="609600"/>
          </a:xfrm>
        </p:spPr>
        <p:txBody>
          <a:bodyPr>
            <a:noAutofit/>
          </a:bodyPr>
          <a:lstStyle/>
          <a:p>
            <a:r>
              <a:rPr lang="ja-JP" altLang="en-US" sz="4000" b="1" dirty="0">
                <a:solidFill>
                  <a:schemeClr val="bg1"/>
                </a:solidFill>
              </a:rPr>
              <a:t>１　</a:t>
            </a:r>
            <a:r>
              <a:rPr lang="ja-JP" altLang="en-US" sz="4000" b="1" dirty="0" smtClean="0">
                <a:solidFill>
                  <a:schemeClr val="bg1"/>
                </a:solidFill>
              </a:rPr>
              <a:t>主な指導</a:t>
            </a:r>
            <a:r>
              <a:rPr lang="ja-JP" altLang="en-US" sz="4000" b="1" dirty="0" smtClean="0">
                <a:solidFill>
                  <a:schemeClr val="bg1"/>
                </a:solidFill>
              </a:rPr>
              <a:t>事項⑨</a:t>
            </a:r>
            <a:r>
              <a:rPr lang="en-US" altLang="ja-JP" sz="3600" b="1" dirty="0" smtClean="0">
                <a:solidFill>
                  <a:schemeClr val="bg1"/>
                </a:solidFill>
              </a:rPr>
              <a:t>-1</a:t>
            </a:r>
            <a:r>
              <a:rPr lang="en-US" altLang="ja-JP" sz="4000" b="1" dirty="0" smtClean="0">
                <a:solidFill>
                  <a:schemeClr val="bg1"/>
                </a:solidFill>
              </a:rPr>
              <a:t/>
            </a:r>
            <a:br>
              <a:rPr lang="en-US" altLang="ja-JP" sz="4000" b="1" dirty="0" smtClean="0">
                <a:solidFill>
                  <a:schemeClr val="bg1"/>
                </a:solidFill>
              </a:rPr>
            </a:br>
            <a:r>
              <a:rPr lang="ja-JP" altLang="en-US" sz="2400" b="1" dirty="0" smtClean="0">
                <a:solidFill>
                  <a:schemeClr val="bg1"/>
                </a:solidFill>
              </a:rPr>
              <a:t>（</a:t>
            </a:r>
            <a:r>
              <a:rPr lang="ja-JP" altLang="en-US" sz="2000" b="1" dirty="0" smtClean="0">
                <a:solidFill>
                  <a:schemeClr val="bg1"/>
                </a:solidFill>
              </a:rPr>
              <a:t>訪問看護－その他留意すべき事項）</a:t>
            </a:r>
            <a:endParaRPr lang="en-US" sz="2000" b="1" dirty="0">
              <a:solidFill>
                <a:schemeClr val="bg1"/>
              </a:solidFill>
            </a:endParaRPr>
          </a:p>
        </p:txBody>
      </p:sp>
      <p:sp>
        <p:nvSpPr>
          <p:cNvPr id="5" name="正方形/長方形 4"/>
          <p:cNvSpPr/>
          <p:nvPr/>
        </p:nvSpPr>
        <p:spPr>
          <a:xfrm>
            <a:off x="685800" y="1052736"/>
            <a:ext cx="7416824" cy="2308324"/>
          </a:xfrm>
          <a:prstGeom prst="rect">
            <a:avLst/>
          </a:prstGeom>
        </p:spPr>
        <p:txBody>
          <a:bodyPr wrap="square">
            <a:spAutoFit/>
          </a:bodyPr>
          <a:lstStyle/>
          <a:p>
            <a:r>
              <a:rPr lang="ja-JP" altLang="en-US" dirty="0" smtClean="0">
                <a:solidFill>
                  <a:schemeClr val="bg1"/>
                </a:solidFill>
              </a:rPr>
              <a:t>（</a:t>
            </a:r>
            <a:r>
              <a:rPr lang="en-US" altLang="ja-JP" dirty="0" smtClean="0">
                <a:solidFill>
                  <a:schemeClr val="bg1"/>
                </a:solidFill>
              </a:rPr>
              <a:t>1</a:t>
            </a:r>
            <a:r>
              <a:rPr lang="ja-JP" altLang="en-US" dirty="0" smtClean="0">
                <a:solidFill>
                  <a:schemeClr val="bg1"/>
                </a:solidFill>
              </a:rPr>
              <a:t>）</a:t>
            </a:r>
            <a:endParaRPr lang="en-US" altLang="ja-JP" dirty="0" smtClean="0">
              <a:solidFill>
                <a:schemeClr val="bg1"/>
              </a:solidFill>
            </a:endParaRPr>
          </a:p>
          <a:p>
            <a:r>
              <a:rPr lang="en-US" altLang="ja-JP" dirty="0" smtClean="0">
                <a:solidFill>
                  <a:schemeClr val="bg1"/>
                </a:solidFill>
              </a:rPr>
              <a:t>【</a:t>
            </a:r>
            <a:r>
              <a:rPr lang="ja-JP" altLang="en-US" dirty="0">
                <a:solidFill>
                  <a:schemeClr val="bg1"/>
                </a:solidFill>
              </a:rPr>
              <a:t>指導対象</a:t>
            </a:r>
            <a:r>
              <a:rPr lang="en-US" altLang="ja-JP" dirty="0" smtClean="0">
                <a:solidFill>
                  <a:schemeClr val="bg1"/>
                </a:solidFill>
              </a:rPr>
              <a:t>】</a:t>
            </a:r>
            <a:endParaRPr lang="en-US" altLang="ja-JP" dirty="0">
              <a:solidFill>
                <a:schemeClr val="bg1"/>
              </a:solidFill>
            </a:endParaRPr>
          </a:p>
          <a:p>
            <a:r>
              <a:rPr lang="ja-JP" altLang="en-US" dirty="0" smtClean="0">
                <a:solidFill>
                  <a:schemeClr val="bg1"/>
                </a:solidFill>
              </a:rPr>
              <a:t>当該</a:t>
            </a:r>
            <a:r>
              <a:rPr lang="ja-JP" altLang="en-US" dirty="0">
                <a:solidFill>
                  <a:schemeClr val="bg1"/>
                </a:solidFill>
              </a:rPr>
              <a:t>指定訪問看護事業所の理学療法士ではなく、委託先の理学療法士によるサービス提供が行われている。</a:t>
            </a:r>
            <a:endParaRPr lang="en-US" altLang="ja-JP" dirty="0">
              <a:solidFill>
                <a:schemeClr val="bg1"/>
              </a:solidFill>
            </a:endParaRPr>
          </a:p>
          <a:p>
            <a:endParaRPr lang="en-US" altLang="ja-JP" dirty="0" smtClean="0">
              <a:solidFill>
                <a:schemeClr val="bg1"/>
              </a:solidFill>
            </a:endParaRPr>
          </a:p>
          <a:p>
            <a:r>
              <a:rPr lang="en-US" altLang="ja-JP" dirty="0" smtClean="0">
                <a:solidFill>
                  <a:schemeClr val="bg1"/>
                </a:solidFill>
              </a:rPr>
              <a:t>【</a:t>
            </a:r>
            <a:r>
              <a:rPr lang="ja-JP" altLang="en-US" dirty="0" smtClean="0">
                <a:solidFill>
                  <a:schemeClr val="bg1"/>
                </a:solidFill>
              </a:rPr>
              <a:t>指導内容</a:t>
            </a:r>
            <a:r>
              <a:rPr lang="en-US" altLang="ja-JP" dirty="0" smtClean="0">
                <a:solidFill>
                  <a:schemeClr val="bg1"/>
                </a:solidFill>
              </a:rPr>
              <a:t>】</a:t>
            </a:r>
            <a:endParaRPr lang="en-US" altLang="ja-JP" dirty="0">
              <a:solidFill>
                <a:schemeClr val="bg1"/>
              </a:solidFill>
            </a:endParaRPr>
          </a:p>
          <a:p>
            <a:r>
              <a:rPr lang="ja-JP" altLang="en-US" dirty="0">
                <a:solidFill>
                  <a:schemeClr val="bg1"/>
                </a:solidFill>
              </a:rPr>
              <a:t>指定訪問看護事業者は、</a:t>
            </a:r>
            <a:r>
              <a:rPr lang="ja-JP" altLang="en-US" b="1" u="sng" dirty="0">
                <a:solidFill>
                  <a:srgbClr val="FF0000"/>
                </a:solidFill>
              </a:rPr>
              <a:t>当該指定訪問看護事業所の看護師等によって</a:t>
            </a:r>
            <a:r>
              <a:rPr lang="ja-JP" altLang="en-US" dirty="0">
                <a:solidFill>
                  <a:schemeClr val="bg1"/>
                </a:solidFill>
              </a:rPr>
              <a:t>サービスを提供しなければならない。</a:t>
            </a:r>
            <a:endParaRPr lang="en-US" altLang="ja-JP" dirty="0">
              <a:solidFill>
                <a:schemeClr val="bg1"/>
              </a:solidFill>
            </a:endParaRPr>
          </a:p>
        </p:txBody>
      </p:sp>
      <p:sp>
        <p:nvSpPr>
          <p:cNvPr id="9" name="正方形/長方形 8"/>
          <p:cNvSpPr/>
          <p:nvPr/>
        </p:nvSpPr>
        <p:spPr>
          <a:xfrm>
            <a:off x="685800" y="3605116"/>
            <a:ext cx="7416824" cy="2862322"/>
          </a:xfrm>
          <a:prstGeom prst="rect">
            <a:avLst/>
          </a:prstGeom>
        </p:spPr>
        <p:txBody>
          <a:bodyPr wrap="square">
            <a:spAutoFit/>
          </a:bodyPr>
          <a:lstStyle/>
          <a:p>
            <a:r>
              <a:rPr lang="ja-JP" altLang="en-US" dirty="0" smtClean="0">
                <a:solidFill>
                  <a:schemeClr val="bg1"/>
                </a:solidFill>
              </a:rPr>
              <a:t>（</a:t>
            </a:r>
            <a:r>
              <a:rPr lang="en-US" altLang="ja-JP" dirty="0" smtClean="0">
                <a:solidFill>
                  <a:schemeClr val="bg1"/>
                </a:solidFill>
              </a:rPr>
              <a:t>2</a:t>
            </a:r>
            <a:r>
              <a:rPr lang="ja-JP" altLang="en-US" dirty="0" smtClean="0">
                <a:solidFill>
                  <a:schemeClr val="bg1"/>
                </a:solidFill>
              </a:rPr>
              <a:t>）</a:t>
            </a:r>
            <a:endParaRPr lang="en-US" altLang="ja-JP" dirty="0" smtClean="0">
              <a:solidFill>
                <a:schemeClr val="bg1"/>
              </a:solidFill>
            </a:endParaRPr>
          </a:p>
          <a:p>
            <a:r>
              <a:rPr lang="en-US" altLang="ja-JP" dirty="0" smtClean="0">
                <a:solidFill>
                  <a:schemeClr val="bg1"/>
                </a:solidFill>
              </a:rPr>
              <a:t>【</a:t>
            </a:r>
            <a:r>
              <a:rPr lang="ja-JP" altLang="en-US" dirty="0" smtClean="0">
                <a:solidFill>
                  <a:schemeClr val="bg1"/>
                </a:solidFill>
              </a:rPr>
              <a:t>指導対象</a:t>
            </a:r>
            <a:r>
              <a:rPr lang="en-US" altLang="ja-JP" dirty="0" smtClean="0">
                <a:solidFill>
                  <a:schemeClr val="bg1"/>
                </a:solidFill>
              </a:rPr>
              <a:t>】</a:t>
            </a:r>
          </a:p>
          <a:p>
            <a:r>
              <a:rPr lang="ja-JP" altLang="en-US" dirty="0">
                <a:solidFill>
                  <a:schemeClr val="bg1"/>
                </a:solidFill>
              </a:rPr>
              <a:t>利用者から衛生</a:t>
            </a:r>
            <a:r>
              <a:rPr lang="ja-JP" altLang="en-US" dirty="0" smtClean="0">
                <a:solidFill>
                  <a:schemeClr val="bg1"/>
                </a:solidFill>
              </a:rPr>
              <a:t>材料費を徴収していた。</a:t>
            </a:r>
            <a:endParaRPr lang="en-US" altLang="ja-JP" dirty="0" smtClean="0">
              <a:solidFill>
                <a:schemeClr val="bg1"/>
              </a:solidFill>
            </a:endParaRPr>
          </a:p>
          <a:p>
            <a:endParaRPr lang="en-US" altLang="ja-JP" dirty="0" smtClean="0">
              <a:solidFill>
                <a:schemeClr val="bg1"/>
              </a:solidFill>
            </a:endParaRPr>
          </a:p>
          <a:p>
            <a:r>
              <a:rPr lang="en-US" altLang="ja-JP" dirty="0" smtClean="0">
                <a:solidFill>
                  <a:schemeClr val="bg1"/>
                </a:solidFill>
              </a:rPr>
              <a:t>【</a:t>
            </a:r>
            <a:r>
              <a:rPr lang="ja-JP" altLang="en-US" dirty="0" smtClean="0">
                <a:solidFill>
                  <a:schemeClr val="bg1"/>
                </a:solidFill>
              </a:rPr>
              <a:t>指導内容</a:t>
            </a:r>
            <a:r>
              <a:rPr lang="en-US" altLang="ja-JP" dirty="0" smtClean="0">
                <a:solidFill>
                  <a:schemeClr val="bg1"/>
                </a:solidFill>
              </a:rPr>
              <a:t>】</a:t>
            </a:r>
            <a:endParaRPr lang="en-US" altLang="ja-JP" dirty="0">
              <a:solidFill>
                <a:schemeClr val="bg1"/>
              </a:solidFill>
            </a:endParaRPr>
          </a:p>
          <a:p>
            <a:r>
              <a:rPr lang="ja-JP" altLang="en-US" dirty="0" smtClean="0">
                <a:solidFill>
                  <a:schemeClr val="bg1"/>
                </a:solidFill>
              </a:rPr>
              <a:t>指定</a:t>
            </a:r>
            <a:r>
              <a:rPr lang="ja-JP" altLang="en-US" dirty="0">
                <a:solidFill>
                  <a:schemeClr val="bg1"/>
                </a:solidFill>
              </a:rPr>
              <a:t>訪問看護の提供に係る衛生</a:t>
            </a:r>
            <a:r>
              <a:rPr lang="ja-JP" altLang="en-US" dirty="0" smtClean="0">
                <a:solidFill>
                  <a:schemeClr val="bg1"/>
                </a:solidFill>
              </a:rPr>
              <a:t>材料費を、</a:t>
            </a:r>
            <a:r>
              <a:rPr lang="ja-JP" altLang="en-US" b="1" u="sng" dirty="0" smtClean="0">
                <a:solidFill>
                  <a:srgbClr val="FF0000"/>
                </a:solidFill>
              </a:rPr>
              <a:t>利用者から徴収することはできません。</a:t>
            </a:r>
            <a:endParaRPr lang="ja-JP" altLang="en-US" b="1" u="sng" dirty="0">
              <a:solidFill>
                <a:srgbClr val="FF0000"/>
              </a:solidFill>
            </a:endParaRPr>
          </a:p>
          <a:p>
            <a:r>
              <a:rPr lang="ja-JP" altLang="en-US" dirty="0" smtClean="0">
                <a:solidFill>
                  <a:schemeClr val="bg1"/>
                </a:solidFill>
              </a:rPr>
              <a:t>「</a:t>
            </a:r>
            <a:r>
              <a:rPr lang="ja-JP" altLang="en-US" dirty="0">
                <a:solidFill>
                  <a:schemeClr val="bg1"/>
                </a:solidFill>
              </a:rPr>
              <a:t>指定訪問看護事業所が卸売販売業者から購入できる医薬品等の取扱いについて」（平成</a:t>
            </a:r>
            <a:r>
              <a:rPr lang="en-US" altLang="ja-JP" dirty="0">
                <a:solidFill>
                  <a:schemeClr val="bg1"/>
                </a:solidFill>
              </a:rPr>
              <a:t>23</a:t>
            </a:r>
            <a:r>
              <a:rPr lang="ja-JP" altLang="en-US" dirty="0">
                <a:solidFill>
                  <a:schemeClr val="bg1"/>
                </a:solidFill>
              </a:rPr>
              <a:t>年</a:t>
            </a:r>
            <a:r>
              <a:rPr lang="en-US" altLang="ja-JP" dirty="0">
                <a:solidFill>
                  <a:schemeClr val="bg1"/>
                </a:solidFill>
              </a:rPr>
              <a:t>5</a:t>
            </a:r>
            <a:r>
              <a:rPr lang="ja-JP" altLang="en-US" dirty="0">
                <a:solidFill>
                  <a:schemeClr val="bg1"/>
                </a:solidFill>
              </a:rPr>
              <a:t>月</a:t>
            </a:r>
            <a:r>
              <a:rPr lang="en-US" altLang="ja-JP" dirty="0">
                <a:solidFill>
                  <a:schemeClr val="bg1"/>
                </a:solidFill>
              </a:rPr>
              <a:t>13</a:t>
            </a:r>
            <a:r>
              <a:rPr lang="ja-JP" altLang="en-US" dirty="0">
                <a:solidFill>
                  <a:schemeClr val="bg1"/>
                </a:solidFill>
              </a:rPr>
              <a:t>日厚生労働省医薬食品局総務課／老健局老人保健課／保健局医療課　事務連絡）を確認すること。</a:t>
            </a:r>
            <a:endParaRPr lang="en-US" altLang="ja-JP" dirty="0">
              <a:solidFill>
                <a:schemeClr val="bg1"/>
              </a:solidFill>
            </a:endParaRPr>
          </a:p>
        </p:txBody>
      </p:sp>
    </p:spTree>
    <p:extLst>
      <p:ext uri="{BB962C8B-B14F-4D97-AF65-F5344CB8AC3E}">
        <p14:creationId xmlns:p14="http://schemas.microsoft.com/office/powerpoint/2010/main" val="1258756788"/>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7558608" cy="609600"/>
          </a:xfrm>
        </p:spPr>
        <p:txBody>
          <a:bodyPr>
            <a:noAutofit/>
          </a:bodyPr>
          <a:lstStyle/>
          <a:p>
            <a:r>
              <a:rPr lang="ja-JP" altLang="en-US" sz="4000" b="1" dirty="0">
                <a:solidFill>
                  <a:schemeClr val="bg1"/>
                </a:solidFill>
              </a:rPr>
              <a:t>１　</a:t>
            </a:r>
            <a:r>
              <a:rPr lang="ja-JP" altLang="en-US" sz="4000" b="1" dirty="0" smtClean="0">
                <a:solidFill>
                  <a:schemeClr val="bg1"/>
                </a:solidFill>
              </a:rPr>
              <a:t>主な指導</a:t>
            </a:r>
            <a:r>
              <a:rPr lang="ja-JP" altLang="en-US" sz="4000" b="1" dirty="0" smtClean="0">
                <a:solidFill>
                  <a:schemeClr val="bg1"/>
                </a:solidFill>
              </a:rPr>
              <a:t>事項⑨</a:t>
            </a:r>
            <a:r>
              <a:rPr lang="en-US" altLang="ja-JP" sz="3600" b="1" dirty="0" smtClean="0">
                <a:solidFill>
                  <a:schemeClr val="bg1"/>
                </a:solidFill>
              </a:rPr>
              <a:t>-2</a:t>
            </a:r>
            <a:r>
              <a:rPr lang="en-US" altLang="ja-JP" sz="4000" b="1" dirty="0" smtClean="0">
                <a:solidFill>
                  <a:schemeClr val="bg1"/>
                </a:solidFill>
              </a:rPr>
              <a:t/>
            </a:r>
            <a:br>
              <a:rPr lang="en-US" altLang="ja-JP" sz="4000" b="1" dirty="0" smtClean="0">
                <a:solidFill>
                  <a:schemeClr val="bg1"/>
                </a:solidFill>
              </a:rPr>
            </a:br>
            <a:r>
              <a:rPr lang="ja-JP" altLang="en-US" sz="2400" b="1" dirty="0" smtClean="0">
                <a:solidFill>
                  <a:schemeClr val="bg1"/>
                </a:solidFill>
              </a:rPr>
              <a:t>（</a:t>
            </a:r>
            <a:r>
              <a:rPr lang="ja-JP" altLang="en-US" sz="2000" b="1" dirty="0" smtClean="0">
                <a:solidFill>
                  <a:schemeClr val="bg1"/>
                </a:solidFill>
              </a:rPr>
              <a:t>訪問看護－その他留意すべき事項</a:t>
            </a:r>
            <a:r>
              <a:rPr lang="ja-JP" altLang="en-US" sz="2400" b="1" dirty="0" smtClean="0">
                <a:solidFill>
                  <a:schemeClr val="bg1"/>
                </a:solidFill>
              </a:rPr>
              <a:t>）</a:t>
            </a:r>
            <a:endParaRPr lang="en-US" sz="2400" b="1" dirty="0">
              <a:solidFill>
                <a:schemeClr val="bg1"/>
              </a:solidFill>
            </a:endParaRPr>
          </a:p>
        </p:txBody>
      </p:sp>
      <p:sp>
        <p:nvSpPr>
          <p:cNvPr id="5" name="正方形/長方形 4"/>
          <p:cNvSpPr/>
          <p:nvPr/>
        </p:nvSpPr>
        <p:spPr>
          <a:xfrm>
            <a:off x="685800" y="1052736"/>
            <a:ext cx="7416824" cy="2308324"/>
          </a:xfrm>
          <a:prstGeom prst="rect">
            <a:avLst/>
          </a:prstGeom>
        </p:spPr>
        <p:txBody>
          <a:bodyPr wrap="square">
            <a:spAutoFit/>
          </a:bodyPr>
          <a:lstStyle/>
          <a:p>
            <a:r>
              <a:rPr lang="ja-JP" altLang="en-US" dirty="0" smtClean="0">
                <a:solidFill>
                  <a:schemeClr val="bg1"/>
                </a:solidFill>
              </a:rPr>
              <a:t>（</a:t>
            </a:r>
            <a:r>
              <a:rPr lang="en-US" altLang="ja-JP" dirty="0">
                <a:solidFill>
                  <a:schemeClr val="bg1"/>
                </a:solidFill>
              </a:rPr>
              <a:t>3</a:t>
            </a:r>
            <a:r>
              <a:rPr lang="ja-JP" altLang="en-US" dirty="0" smtClean="0">
                <a:solidFill>
                  <a:schemeClr val="bg1"/>
                </a:solidFill>
              </a:rPr>
              <a:t>）</a:t>
            </a:r>
            <a:endParaRPr lang="en-US" altLang="ja-JP" dirty="0" smtClean="0">
              <a:solidFill>
                <a:schemeClr val="bg1"/>
              </a:solidFill>
            </a:endParaRPr>
          </a:p>
          <a:p>
            <a:r>
              <a:rPr lang="en-US" altLang="ja-JP" dirty="0" smtClean="0">
                <a:solidFill>
                  <a:schemeClr val="bg1"/>
                </a:solidFill>
              </a:rPr>
              <a:t>【</a:t>
            </a:r>
            <a:r>
              <a:rPr lang="ja-JP" altLang="en-US" dirty="0">
                <a:solidFill>
                  <a:schemeClr val="bg1"/>
                </a:solidFill>
              </a:rPr>
              <a:t>指導対象</a:t>
            </a:r>
            <a:r>
              <a:rPr lang="en-US" altLang="ja-JP" dirty="0" smtClean="0">
                <a:solidFill>
                  <a:schemeClr val="bg1"/>
                </a:solidFill>
              </a:rPr>
              <a:t>】</a:t>
            </a:r>
            <a:endParaRPr lang="en-US" altLang="ja-JP" dirty="0">
              <a:solidFill>
                <a:schemeClr val="bg1"/>
              </a:solidFill>
            </a:endParaRPr>
          </a:p>
          <a:p>
            <a:r>
              <a:rPr lang="ja-JP" altLang="en-US" dirty="0">
                <a:solidFill>
                  <a:schemeClr val="bg1"/>
                </a:solidFill>
              </a:rPr>
              <a:t>通院によるリハビリが困難な利用者ではないのにサービス提供をしていた。（別の病院には通うなどしている</a:t>
            </a:r>
            <a:r>
              <a:rPr lang="ja-JP" altLang="en-US" dirty="0" smtClean="0">
                <a:solidFill>
                  <a:schemeClr val="bg1"/>
                </a:solidFill>
              </a:rPr>
              <a:t>）</a:t>
            </a:r>
            <a:endParaRPr lang="en-US" altLang="ja-JP" dirty="0" smtClean="0">
              <a:solidFill>
                <a:schemeClr val="bg1"/>
              </a:solidFill>
            </a:endParaRPr>
          </a:p>
          <a:p>
            <a:endParaRPr lang="en-US" altLang="ja-JP" dirty="0" smtClean="0">
              <a:solidFill>
                <a:schemeClr val="bg1"/>
              </a:solidFill>
            </a:endParaRPr>
          </a:p>
          <a:p>
            <a:r>
              <a:rPr lang="en-US" altLang="ja-JP" dirty="0" smtClean="0">
                <a:solidFill>
                  <a:schemeClr val="bg1"/>
                </a:solidFill>
              </a:rPr>
              <a:t>【</a:t>
            </a:r>
            <a:r>
              <a:rPr lang="ja-JP" altLang="en-US" dirty="0" smtClean="0">
                <a:solidFill>
                  <a:schemeClr val="bg1"/>
                </a:solidFill>
              </a:rPr>
              <a:t>指導内容</a:t>
            </a:r>
            <a:r>
              <a:rPr lang="en-US" altLang="ja-JP" dirty="0" smtClean="0">
                <a:solidFill>
                  <a:schemeClr val="bg1"/>
                </a:solidFill>
              </a:rPr>
              <a:t>】</a:t>
            </a:r>
            <a:endParaRPr lang="en-US" altLang="ja-JP" dirty="0">
              <a:solidFill>
                <a:schemeClr val="bg1"/>
              </a:solidFill>
            </a:endParaRPr>
          </a:p>
          <a:p>
            <a:r>
              <a:rPr lang="ja-JP" altLang="en-US" dirty="0" smtClean="0">
                <a:solidFill>
                  <a:schemeClr val="bg1"/>
                </a:solidFill>
              </a:rPr>
              <a:t>通院</a:t>
            </a:r>
            <a:r>
              <a:rPr lang="ja-JP" altLang="en-US" dirty="0">
                <a:solidFill>
                  <a:schemeClr val="bg1"/>
                </a:solidFill>
              </a:rPr>
              <a:t>により同様のサービスが担保されるのであれば、</a:t>
            </a:r>
            <a:r>
              <a:rPr lang="ja-JP" altLang="en-US" b="1" u="sng" dirty="0">
                <a:solidFill>
                  <a:srgbClr val="FF0000"/>
                </a:solidFill>
              </a:rPr>
              <a:t>通院サービスを優先</a:t>
            </a:r>
            <a:r>
              <a:rPr lang="ja-JP" altLang="en-US" dirty="0">
                <a:solidFill>
                  <a:schemeClr val="bg1"/>
                </a:solidFill>
              </a:rPr>
              <a:t>すること。</a:t>
            </a:r>
            <a:endParaRPr lang="en-US" altLang="ja-JP" dirty="0">
              <a:solidFill>
                <a:schemeClr val="bg1"/>
              </a:solidFill>
            </a:endParaRPr>
          </a:p>
        </p:txBody>
      </p:sp>
      <p:sp>
        <p:nvSpPr>
          <p:cNvPr id="9" name="正方形/長方形 8"/>
          <p:cNvSpPr/>
          <p:nvPr/>
        </p:nvSpPr>
        <p:spPr>
          <a:xfrm>
            <a:off x="685800" y="3605116"/>
            <a:ext cx="7416824" cy="2031325"/>
          </a:xfrm>
          <a:prstGeom prst="rect">
            <a:avLst/>
          </a:prstGeom>
        </p:spPr>
        <p:txBody>
          <a:bodyPr wrap="square">
            <a:spAutoFit/>
          </a:bodyPr>
          <a:lstStyle/>
          <a:p>
            <a:r>
              <a:rPr lang="ja-JP" altLang="en-US" dirty="0" smtClean="0">
                <a:solidFill>
                  <a:schemeClr val="bg1"/>
                </a:solidFill>
              </a:rPr>
              <a:t>（</a:t>
            </a:r>
            <a:r>
              <a:rPr lang="en-US" altLang="ja-JP" dirty="0" smtClean="0">
                <a:solidFill>
                  <a:schemeClr val="bg1"/>
                </a:solidFill>
              </a:rPr>
              <a:t>4</a:t>
            </a:r>
            <a:r>
              <a:rPr lang="ja-JP" altLang="en-US" dirty="0" smtClean="0">
                <a:solidFill>
                  <a:schemeClr val="bg1"/>
                </a:solidFill>
              </a:rPr>
              <a:t>）</a:t>
            </a:r>
            <a:endParaRPr lang="en-US" altLang="ja-JP" dirty="0" smtClean="0">
              <a:solidFill>
                <a:schemeClr val="bg1"/>
              </a:solidFill>
            </a:endParaRPr>
          </a:p>
          <a:p>
            <a:r>
              <a:rPr lang="en-US" altLang="ja-JP" dirty="0" smtClean="0">
                <a:solidFill>
                  <a:schemeClr val="bg1"/>
                </a:solidFill>
              </a:rPr>
              <a:t>【</a:t>
            </a:r>
            <a:r>
              <a:rPr lang="ja-JP" altLang="en-US" dirty="0">
                <a:solidFill>
                  <a:schemeClr val="bg1"/>
                </a:solidFill>
              </a:rPr>
              <a:t>指導対象</a:t>
            </a:r>
            <a:r>
              <a:rPr lang="en-US" altLang="ja-JP" dirty="0" smtClean="0">
                <a:solidFill>
                  <a:schemeClr val="bg1"/>
                </a:solidFill>
              </a:rPr>
              <a:t>】</a:t>
            </a:r>
            <a:endParaRPr lang="en-US" altLang="ja-JP" dirty="0">
              <a:solidFill>
                <a:schemeClr val="bg1"/>
              </a:solidFill>
            </a:endParaRPr>
          </a:p>
          <a:p>
            <a:r>
              <a:rPr lang="ja-JP" altLang="en-US" b="1" u="sng" dirty="0">
                <a:solidFill>
                  <a:srgbClr val="FF0000"/>
                </a:solidFill>
              </a:rPr>
              <a:t>准看護師が訪問</a:t>
            </a:r>
            <a:r>
              <a:rPr lang="ja-JP" altLang="en-US" dirty="0">
                <a:solidFill>
                  <a:schemeClr val="bg1"/>
                </a:solidFill>
              </a:rPr>
              <a:t>したにもかかわらず、</a:t>
            </a:r>
            <a:r>
              <a:rPr lang="ja-JP" altLang="en-US" b="1" u="sng" dirty="0">
                <a:solidFill>
                  <a:srgbClr val="FF0000"/>
                </a:solidFill>
              </a:rPr>
              <a:t>所定単位数に</a:t>
            </a:r>
            <a:r>
              <a:rPr lang="en-US" altLang="ja-JP" b="1" u="sng" dirty="0">
                <a:solidFill>
                  <a:srgbClr val="FF0000"/>
                </a:solidFill>
              </a:rPr>
              <a:t>100</a:t>
            </a:r>
            <a:r>
              <a:rPr lang="ja-JP" altLang="en-US" b="1" u="sng" dirty="0">
                <a:solidFill>
                  <a:srgbClr val="FF0000"/>
                </a:solidFill>
              </a:rPr>
              <a:t>分の</a:t>
            </a:r>
            <a:r>
              <a:rPr lang="en-US" altLang="ja-JP" b="1" u="sng" dirty="0">
                <a:solidFill>
                  <a:srgbClr val="FF0000"/>
                </a:solidFill>
              </a:rPr>
              <a:t>90</a:t>
            </a:r>
            <a:r>
              <a:rPr lang="ja-JP" altLang="en-US" dirty="0">
                <a:solidFill>
                  <a:schemeClr val="bg1"/>
                </a:solidFill>
              </a:rPr>
              <a:t>を乗じて得た単位数を算定して</a:t>
            </a:r>
            <a:r>
              <a:rPr lang="ja-JP" altLang="en-US" dirty="0" smtClean="0">
                <a:solidFill>
                  <a:schemeClr val="bg1"/>
                </a:solidFill>
              </a:rPr>
              <a:t>いない。</a:t>
            </a:r>
            <a:endParaRPr lang="en-US" altLang="ja-JP" dirty="0" smtClean="0">
              <a:solidFill>
                <a:schemeClr val="bg1"/>
              </a:solidFill>
            </a:endParaRPr>
          </a:p>
          <a:p>
            <a:endParaRPr lang="en-US" altLang="ja-JP" dirty="0" smtClean="0"/>
          </a:p>
          <a:p>
            <a:r>
              <a:rPr lang="en-US" altLang="ja-JP" dirty="0" smtClean="0">
                <a:solidFill>
                  <a:schemeClr val="bg1"/>
                </a:solidFill>
              </a:rPr>
              <a:t>【</a:t>
            </a:r>
            <a:r>
              <a:rPr lang="ja-JP" altLang="en-US" dirty="0" smtClean="0">
                <a:solidFill>
                  <a:schemeClr val="bg1"/>
                </a:solidFill>
              </a:rPr>
              <a:t>指導内容</a:t>
            </a:r>
            <a:r>
              <a:rPr lang="en-US" altLang="ja-JP" dirty="0" smtClean="0">
                <a:solidFill>
                  <a:schemeClr val="bg1"/>
                </a:solidFill>
              </a:rPr>
              <a:t>】</a:t>
            </a:r>
          </a:p>
          <a:p>
            <a:r>
              <a:rPr lang="ja-JP" altLang="en-US" dirty="0" smtClean="0">
                <a:solidFill>
                  <a:schemeClr val="bg1"/>
                </a:solidFill>
              </a:rPr>
              <a:t>適切</a:t>
            </a:r>
            <a:r>
              <a:rPr lang="ja-JP" altLang="en-US" dirty="0">
                <a:solidFill>
                  <a:schemeClr val="bg1"/>
                </a:solidFill>
              </a:rPr>
              <a:t>に算定する</a:t>
            </a:r>
            <a:r>
              <a:rPr lang="ja-JP" altLang="en-US" dirty="0" smtClean="0">
                <a:solidFill>
                  <a:schemeClr val="bg1"/>
                </a:solidFill>
              </a:rPr>
              <a:t>こと。</a:t>
            </a:r>
            <a:endParaRPr lang="en-US" altLang="ja-JP" dirty="0">
              <a:solidFill>
                <a:schemeClr val="bg1"/>
              </a:solidFill>
            </a:endParaRPr>
          </a:p>
        </p:txBody>
      </p:sp>
    </p:spTree>
    <p:extLst>
      <p:ext uri="{BB962C8B-B14F-4D97-AF65-F5344CB8AC3E}">
        <p14:creationId xmlns:p14="http://schemas.microsoft.com/office/powerpoint/2010/main" val="3936661557"/>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7558608" cy="609600"/>
          </a:xfrm>
        </p:spPr>
        <p:txBody>
          <a:bodyPr>
            <a:noAutofit/>
          </a:bodyPr>
          <a:lstStyle/>
          <a:p>
            <a:r>
              <a:rPr lang="ja-JP" altLang="en-US" sz="4000" b="1" dirty="0">
                <a:solidFill>
                  <a:schemeClr val="bg1"/>
                </a:solidFill>
              </a:rPr>
              <a:t>１　</a:t>
            </a:r>
            <a:r>
              <a:rPr lang="ja-JP" altLang="en-US" sz="4000" b="1" dirty="0" smtClean="0">
                <a:solidFill>
                  <a:schemeClr val="bg1"/>
                </a:solidFill>
              </a:rPr>
              <a:t>主な指導</a:t>
            </a:r>
            <a:r>
              <a:rPr lang="ja-JP" altLang="en-US" sz="4000" b="1" dirty="0" smtClean="0">
                <a:solidFill>
                  <a:schemeClr val="bg1"/>
                </a:solidFill>
              </a:rPr>
              <a:t>事項⑨</a:t>
            </a:r>
            <a:r>
              <a:rPr lang="en-US" altLang="ja-JP" sz="3600" b="1" dirty="0" smtClean="0">
                <a:solidFill>
                  <a:schemeClr val="bg1"/>
                </a:solidFill>
              </a:rPr>
              <a:t>-3</a:t>
            </a:r>
            <a:r>
              <a:rPr lang="en-US" altLang="ja-JP" sz="4000" b="1" dirty="0" smtClean="0">
                <a:solidFill>
                  <a:schemeClr val="bg1"/>
                </a:solidFill>
              </a:rPr>
              <a:t/>
            </a:r>
            <a:br>
              <a:rPr lang="en-US" altLang="ja-JP" sz="4000" b="1" dirty="0" smtClean="0">
                <a:solidFill>
                  <a:schemeClr val="bg1"/>
                </a:solidFill>
              </a:rPr>
            </a:br>
            <a:r>
              <a:rPr lang="ja-JP" altLang="en-US" sz="2400" b="1" dirty="0" smtClean="0">
                <a:solidFill>
                  <a:schemeClr val="bg1"/>
                </a:solidFill>
              </a:rPr>
              <a:t>（</a:t>
            </a:r>
            <a:r>
              <a:rPr lang="ja-JP" altLang="en-US" sz="2000" b="1" dirty="0" smtClean="0">
                <a:solidFill>
                  <a:schemeClr val="bg1"/>
                </a:solidFill>
              </a:rPr>
              <a:t>訪問看護－その他留意すべき事項</a:t>
            </a:r>
            <a:r>
              <a:rPr lang="ja-JP" altLang="en-US" sz="2400" b="1" dirty="0" smtClean="0">
                <a:solidFill>
                  <a:schemeClr val="bg1"/>
                </a:solidFill>
              </a:rPr>
              <a:t>）</a:t>
            </a:r>
            <a:endParaRPr lang="en-US" sz="2400" b="1" dirty="0">
              <a:solidFill>
                <a:schemeClr val="bg1"/>
              </a:solidFill>
            </a:endParaRPr>
          </a:p>
        </p:txBody>
      </p:sp>
      <p:sp>
        <p:nvSpPr>
          <p:cNvPr id="5" name="正方形/長方形 4"/>
          <p:cNvSpPr/>
          <p:nvPr/>
        </p:nvSpPr>
        <p:spPr>
          <a:xfrm>
            <a:off x="395536" y="1052736"/>
            <a:ext cx="7632848" cy="2862322"/>
          </a:xfrm>
          <a:prstGeom prst="rect">
            <a:avLst/>
          </a:prstGeom>
        </p:spPr>
        <p:txBody>
          <a:bodyPr wrap="square">
            <a:spAutoFit/>
          </a:bodyPr>
          <a:lstStyle/>
          <a:p>
            <a:r>
              <a:rPr lang="ja-JP" altLang="en-US" dirty="0" smtClean="0">
                <a:solidFill>
                  <a:schemeClr val="bg1"/>
                </a:solidFill>
              </a:rPr>
              <a:t>（</a:t>
            </a:r>
            <a:r>
              <a:rPr lang="en-US" altLang="ja-JP" dirty="0" smtClean="0">
                <a:solidFill>
                  <a:schemeClr val="bg1"/>
                </a:solidFill>
              </a:rPr>
              <a:t>5</a:t>
            </a:r>
            <a:r>
              <a:rPr lang="ja-JP" altLang="en-US" dirty="0" smtClean="0">
                <a:solidFill>
                  <a:schemeClr val="bg1"/>
                </a:solidFill>
              </a:rPr>
              <a:t>）</a:t>
            </a:r>
            <a:endParaRPr lang="en-US" altLang="ja-JP" dirty="0" smtClean="0">
              <a:solidFill>
                <a:schemeClr val="bg1"/>
              </a:solidFill>
            </a:endParaRPr>
          </a:p>
          <a:p>
            <a:r>
              <a:rPr lang="en-US" altLang="ja-JP" dirty="0" smtClean="0">
                <a:solidFill>
                  <a:schemeClr val="bg1"/>
                </a:solidFill>
              </a:rPr>
              <a:t>【</a:t>
            </a:r>
            <a:r>
              <a:rPr lang="ja-JP" altLang="en-US" dirty="0">
                <a:solidFill>
                  <a:schemeClr val="bg1"/>
                </a:solidFill>
              </a:rPr>
              <a:t>指導対象</a:t>
            </a:r>
            <a:r>
              <a:rPr lang="en-US" altLang="ja-JP" dirty="0" smtClean="0">
                <a:solidFill>
                  <a:schemeClr val="bg1"/>
                </a:solidFill>
              </a:rPr>
              <a:t>】</a:t>
            </a:r>
            <a:endParaRPr lang="en-US" altLang="ja-JP" dirty="0">
              <a:solidFill>
                <a:schemeClr val="bg1"/>
              </a:solidFill>
            </a:endParaRPr>
          </a:p>
          <a:p>
            <a:r>
              <a:rPr lang="ja-JP" altLang="en-US" b="1" u="sng" dirty="0">
                <a:solidFill>
                  <a:srgbClr val="FF0000"/>
                </a:solidFill>
              </a:rPr>
              <a:t>理学療法士、作業療法士又は言語聴覚士による</a:t>
            </a:r>
            <a:r>
              <a:rPr lang="ja-JP" altLang="en-US" dirty="0">
                <a:solidFill>
                  <a:schemeClr val="bg1"/>
                </a:solidFill>
              </a:rPr>
              <a:t>訪問看護について、その訪問が看護業務の一環としての</a:t>
            </a:r>
            <a:r>
              <a:rPr lang="ja-JP" altLang="en-US" b="1" u="sng" dirty="0">
                <a:solidFill>
                  <a:srgbClr val="FF0000"/>
                </a:solidFill>
              </a:rPr>
              <a:t>リハビリテーションを中心としたものである場合に</a:t>
            </a:r>
            <a:r>
              <a:rPr lang="ja-JP" altLang="en-US" dirty="0">
                <a:solidFill>
                  <a:schemeClr val="bg1"/>
                </a:solidFill>
              </a:rPr>
              <a:t>、看護職員（准看護師を除く）の代わりに訪問させるものであること等を利用者に説明した上で同意を得ていない</a:t>
            </a:r>
            <a:r>
              <a:rPr lang="ja-JP" altLang="en-US" dirty="0" smtClean="0">
                <a:solidFill>
                  <a:schemeClr val="bg1"/>
                </a:solidFill>
              </a:rPr>
              <a:t>。</a:t>
            </a:r>
            <a:endParaRPr lang="en-US" altLang="ja-JP" dirty="0" smtClean="0">
              <a:solidFill>
                <a:schemeClr val="bg1"/>
              </a:solidFill>
            </a:endParaRPr>
          </a:p>
          <a:p>
            <a:endParaRPr lang="en-US" altLang="ja-JP" dirty="0" smtClean="0">
              <a:solidFill>
                <a:schemeClr val="bg1"/>
              </a:solidFill>
            </a:endParaRPr>
          </a:p>
          <a:p>
            <a:r>
              <a:rPr lang="en-US" altLang="ja-JP" dirty="0" smtClean="0">
                <a:solidFill>
                  <a:schemeClr val="bg1"/>
                </a:solidFill>
              </a:rPr>
              <a:t>【</a:t>
            </a:r>
            <a:r>
              <a:rPr lang="ja-JP" altLang="en-US" dirty="0" smtClean="0">
                <a:solidFill>
                  <a:schemeClr val="bg1"/>
                </a:solidFill>
              </a:rPr>
              <a:t>指導内容</a:t>
            </a:r>
            <a:r>
              <a:rPr lang="en-US" altLang="ja-JP" dirty="0" smtClean="0">
                <a:solidFill>
                  <a:schemeClr val="bg1"/>
                </a:solidFill>
              </a:rPr>
              <a:t>】</a:t>
            </a:r>
            <a:endParaRPr lang="en-US" altLang="ja-JP" dirty="0">
              <a:solidFill>
                <a:schemeClr val="bg1"/>
              </a:solidFill>
            </a:endParaRPr>
          </a:p>
          <a:p>
            <a:r>
              <a:rPr lang="ja-JP" altLang="en-US" b="1" u="sng" dirty="0" smtClean="0">
                <a:solidFill>
                  <a:srgbClr val="FF0000"/>
                </a:solidFill>
              </a:rPr>
              <a:t>同意を得ること。</a:t>
            </a:r>
            <a:r>
              <a:rPr lang="ja-JP" altLang="en-US" dirty="0" smtClean="0">
                <a:solidFill>
                  <a:schemeClr val="bg1"/>
                </a:solidFill>
              </a:rPr>
              <a:t>同意</a:t>
            </a:r>
            <a:r>
              <a:rPr lang="ja-JP" altLang="en-US" dirty="0">
                <a:solidFill>
                  <a:schemeClr val="bg1"/>
                </a:solidFill>
              </a:rPr>
              <a:t>に係る様式や方法は問わないが、</a:t>
            </a:r>
            <a:r>
              <a:rPr lang="ja-JP" altLang="en-US" b="1" u="sng" dirty="0">
                <a:solidFill>
                  <a:srgbClr val="FF0000"/>
                </a:solidFill>
              </a:rPr>
              <a:t>口頭で得た場合には同意を得た旨の記録</a:t>
            </a:r>
            <a:r>
              <a:rPr lang="ja-JP" altLang="en-US" dirty="0">
                <a:solidFill>
                  <a:schemeClr val="bg1"/>
                </a:solidFill>
              </a:rPr>
              <a:t>を行うこと。</a:t>
            </a:r>
            <a:endParaRPr lang="en-US" altLang="ja-JP" dirty="0">
              <a:solidFill>
                <a:schemeClr val="bg1"/>
              </a:solidFill>
            </a:endParaRPr>
          </a:p>
        </p:txBody>
      </p:sp>
      <p:sp>
        <p:nvSpPr>
          <p:cNvPr id="9" name="正方形/長方形 8"/>
          <p:cNvSpPr/>
          <p:nvPr/>
        </p:nvSpPr>
        <p:spPr>
          <a:xfrm>
            <a:off x="394742" y="4017336"/>
            <a:ext cx="7848872" cy="2585323"/>
          </a:xfrm>
          <a:prstGeom prst="rect">
            <a:avLst/>
          </a:prstGeom>
        </p:spPr>
        <p:txBody>
          <a:bodyPr wrap="square">
            <a:spAutoFit/>
          </a:bodyPr>
          <a:lstStyle/>
          <a:p>
            <a:r>
              <a:rPr lang="ja-JP" altLang="en-US" dirty="0" smtClean="0">
                <a:solidFill>
                  <a:schemeClr val="bg1"/>
                </a:solidFill>
              </a:rPr>
              <a:t>（</a:t>
            </a:r>
            <a:r>
              <a:rPr lang="en-US" altLang="ja-JP" dirty="0">
                <a:solidFill>
                  <a:schemeClr val="bg1"/>
                </a:solidFill>
              </a:rPr>
              <a:t>6</a:t>
            </a:r>
            <a:r>
              <a:rPr lang="ja-JP" altLang="en-US" dirty="0" smtClean="0">
                <a:solidFill>
                  <a:schemeClr val="bg1"/>
                </a:solidFill>
              </a:rPr>
              <a:t>）</a:t>
            </a:r>
            <a:endParaRPr lang="en-US" altLang="ja-JP" dirty="0" smtClean="0">
              <a:solidFill>
                <a:schemeClr val="bg1"/>
              </a:solidFill>
            </a:endParaRPr>
          </a:p>
          <a:p>
            <a:r>
              <a:rPr lang="en-US" altLang="ja-JP" dirty="0" smtClean="0">
                <a:solidFill>
                  <a:schemeClr val="bg1"/>
                </a:solidFill>
              </a:rPr>
              <a:t>【</a:t>
            </a:r>
            <a:r>
              <a:rPr lang="ja-JP" altLang="en-US" dirty="0">
                <a:solidFill>
                  <a:schemeClr val="bg1"/>
                </a:solidFill>
              </a:rPr>
              <a:t>指導対象</a:t>
            </a:r>
            <a:r>
              <a:rPr lang="en-US" altLang="ja-JP" dirty="0" smtClean="0">
                <a:solidFill>
                  <a:schemeClr val="bg1"/>
                </a:solidFill>
              </a:rPr>
              <a:t>】</a:t>
            </a:r>
            <a:endParaRPr lang="en-US" altLang="ja-JP" dirty="0">
              <a:solidFill>
                <a:schemeClr val="bg1"/>
              </a:solidFill>
            </a:endParaRPr>
          </a:p>
          <a:p>
            <a:r>
              <a:rPr lang="ja-JP" altLang="en-US" dirty="0">
                <a:solidFill>
                  <a:schemeClr val="bg1"/>
                </a:solidFill>
              </a:rPr>
              <a:t>理学療法士、作業療法士又は言語聴覚士による訪問看護について、</a:t>
            </a:r>
            <a:r>
              <a:rPr lang="ja-JP" altLang="en-US" b="1" u="sng" dirty="0">
                <a:solidFill>
                  <a:srgbClr val="FF0000"/>
                </a:solidFill>
              </a:rPr>
              <a:t>看護職員が定期的な訪問</a:t>
            </a:r>
            <a:r>
              <a:rPr lang="ja-JP" altLang="en-US" dirty="0">
                <a:solidFill>
                  <a:schemeClr val="bg1"/>
                </a:solidFill>
              </a:rPr>
              <a:t>により利用者の状態の適切な評価を行っていない</a:t>
            </a:r>
            <a:r>
              <a:rPr lang="ja-JP" altLang="en-US" dirty="0" smtClean="0">
                <a:solidFill>
                  <a:schemeClr val="bg1"/>
                </a:solidFill>
              </a:rPr>
              <a:t>。</a:t>
            </a:r>
            <a:endParaRPr lang="en-US" altLang="ja-JP" dirty="0" smtClean="0">
              <a:solidFill>
                <a:schemeClr val="bg1"/>
              </a:solidFill>
            </a:endParaRPr>
          </a:p>
          <a:p>
            <a:endParaRPr lang="en-US" altLang="ja-JP" dirty="0" smtClean="0"/>
          </a:p>
          <a:p>
            <a:r>
              <a:rPr lang="en-US" altLang="ja-JP" dirty="0" smtClean="0">
                <a:solidFill>
                  <a:schemeClr val="bg1"/>
                </a:solidFill>
              </a:rPr>
              <a:t>【</a:t>
            </a:r>
            <a:r>
              <a:rPr lang="ja-JP" altLang="en-US" dirty="0" smtClean="0">
                <a:solidFill>
                  <a:schemeClr val="bg1"/>
                </a:solidFill>
              </a:rPr>
              <a:t>指導内容</a:t>
            </a:r>
            <a:r>
              <a:rPr lang="en-US" altLang="ja-JP" dirty="0" smtClean="0">
                <a:solidFill>
                  <a:schemeClr val="bg1"/>
                </a:solidFill>
              </a:rPr>
              <a:t>】</a:t>
            </a:r>
          </a:p>
          <a:p>
            <a:r>
              <a:rPr lang="ja-JP" altLang="en-US" dirty="0">
                <a:solidFill>
                  <a:schemeClr val="bg1"/>
                </a:solidFill>
              </a:rPr>
              <a:t>「定期的な看護職員による訪問」については、</a:t>
            </a:r>
            <a:r>
              <a:rPr lang="ja-JP" altLang="en-US" b="1" u="sng" dirty="0">
                <a:solidFill>
                  <a:srgbClr val="FF0000"/>
                </a:solidFill>
              </a:rPr>
              <a:t>少なくとも概ね</a:t>
            </a:r>
            <a:r>
              <a:rPr lang="en-US" altLang="ja-JP" b="1" u="sng" dirty="0">
                <a:solidFill>
                  <a:srgbClr val="FF0000"/>
                </a:solidFill>
              </a:rPr>
              <a:t>3</a:t>
            </a:r>
            <a:r>
              <a:rPr lang="ja-JP" altLang="en-US" b="1" u="sng" dirty="0">
                <a:solidFill>
                  <a:srgbClr val="FF0000"/>
                </a:solidFill>
              </a:rPr>
              <a:t>ヶ月に１回</a:t>
            </a:r>
            <a:r>
              <a:rPr lang="ja-JP" altLang="en-US" dirty="0">
                <a:solidFill>
                  <a:schemeClr val="bg1"/>
                </a:solidFill>
              </a:rPr>
              <a:t>程度行うこと</a:t>
            </a:r>
            <a:r>
              <a:rPr lang="ja-JP" altLang="en-US" dirty="0" smtClean="0">
                <a:solidFill>
                  <a:schemeClr val="bg1"/>
                </a:solidFill>
              </a:rPr>
              <a:t>。また、</a:t>
            </a:r>
            <a:r>
              <a:rPr lang="ja-JP" altLang="en-US" b="1" u="sng" dirty="0" smtClean="0">
                <a:solidFill>
                  <a:srgbClr val="FF0000"/>
                </a:solidFill>
              </a:rPr>
              <a:t>初回</a:t>
            </a:r>
            <a:r>
              <a:rPr lang="ja-JP" altLang="en-US" b="1" u="sng" dirty="0">
                <a:solidFill>
                  <a:srgbClr val="FF0000"/>
                </a:solidFill>
              </a:rPr>
              <a:t>の訪問</a:t>
            </a:r>
            <a:r>
              <a:rPr lang="ja-JP" altLang="en-US" dirty="0">
                <a:solidFill>
                  <a:schemeClr val="bg1"/>
                </a:solidFill>
              </a:rPr>
              <a:t>は理学療法士、作業療法士又は言語聴覚士の所属する訪問看護事業所の</a:t>
            </a:r>
            <a:r>
              <a:rPr lang="ja-JP" altLang="en-US" b="1" u="sng" dirty="0">
                <a:solidFill>
                  <a:srgbClr val="FF0000"/>
                </a:solidFill>
              </a:rPr>
              <a:t>看護職員が行う</a:t>
            </a:r>
            <a:r>
              <a:rPr lang="ja-JP" altLang="en-US" dirty="0">
                <a:solidFill>
                  <a:schemeClr val="bg1"/>
                </a:solidFill>
              </a:rPr>
              <a:t>ことを原則と</a:t>
            </a:r>
            <a:r>
              <a:rPr lang="ja-JP" altLang="en-US" dirty="0" smtClean="0">
                <a:solidFill>
                  <a:schemeClr val="bg1"/>
                </a:solidFill>
              </a:rPr>
              <a:t>する。</a:t>
            </a:r>
            <a:endParaRPr lang="en-US" altLang="ja-JP" dirty="0">
              <a:solidFill>
                <a:schemeClr val="bg1"/>
              </a:solidFill>
            </a:endParaRPr>
          </a:p>
        </p:txBody>
      </p:sp>
    </p:spTree>
    <p:extLst>
      <p:ext uri="{BB962C8B-B14F-4D97-AF65-F5344CB8AC3E}">
        <p14:creationId xmlns:p14="http://schemas.microsoft.com/office/powerpoint/2010/main" val="2372340511"/>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7558608" cy="609600"/>
          </a:xfrm>
        </p:spPr>
        <p:txBody>
          <a:bodyPr>
            <a:noAutofit/>
          </a:bodyPr>
          <a:lstStyle/>
          <a:p>
            <a:r>
              <a:rPr lang="ja-JP" altLang="en-US" sz="4000" b="1" dirty="0">
                <a:solidFill>
                  <a:schemeClr val="bg1"/>
                </a:solidFill>
              </a:rPr>
              <a:t>１　</a:t>
            </a:r>
            <a:r>
              <a:rPr lang="ja-JP" altLang="en-US" sz="4000" b="1" dirty="0" smtClean="0">
                <a:solidFill>
                  <a:schemeClr val="bg1"/>
                </a:solidFill>
              </a:rPr>
              <a:t>主な指導</a:t>
            </a:r>
            <a:r>
              <a:rPr lang="ja-JP" altLang="en-US" sz="4000" b="1" dirty="0" smtClean="0">
                <a:solidFill>
                  <a:schemeClr val="bg1"/>
                </a:solidFill>
              </a:rPr>
              <a:t>事項⑨</a:t>
            </a:r>
            <a:r>
              <a:rPr lang="en-US" altLang="ja-JP" sz="3600" b="1" dirty="0" smtClean="0">
                <a:solidFill>
                  <a:schemeClr val="bg1"/>
                </a:solidFill>
              </a:rPr>
              <a:t>-4</a:t>
            </a:r>
            <a:r>
              <a:rPr lang="en-US" altLang="ja-JP" sz="4000" b="1" dirty="0" smtClean="0">
                <a:solidFill>
                  <a:schemeClr val="bg1"/>
                </a:solidFill>
              </a:rPr>
              <a:t/>
            </a:r>
            <a:br>
              <a:rPr lang="en-US" altLang="ja-JP" sz="4000" b="1" dirty="0" smtClean="0">
                <a:solidFill>
                  <a:schemeClr val="bg1"/>
                </a:solidFill>
              </a:rPr>
            </a:br>
            <a:r>
              <a:rPr lang="ja-JP" altLang="en-US" sz="2400" b="1" dirty="0" smtClean="0">
                <a:solidFill>
                  <a:schemeClr val="bg1"/>
                </a:solidFill>
              </a:rPr>
              <a:t>（</a:t>
            </a:r>
            <a:r>
              <a:rPr lang="ja-JP" altLang="en-US" sz="2000" b="1" dirty="0" smtClean="0">
                <a:solidFill>
                  <a:schemeClr val="bg1"/>
                </a:solidFill>
              </a:rPr>
              <a:t>訪問看護－その他留意すべき事項</a:t>
            </a:r>
            <a:r>
              <a:rPr lang="ja-JP" altLang="en-US" sz="2400" b="1" dirty="0" smtClean="0">
                <a:solidFill>
                  <a:schemeClr val="bg1"/>
                </a:solidFill>
              </a:rPr>
              <a:t>）</a:t>
            </a:r>
            <a:endParaRPr lang="en-US" sz="2400" b="1" dirty="0">
              <a:solidFill>
                <a:schemeClr val="bg1"/>
              </a:solidFill>
            </a:endParaRPr>
          </a:p>
        </p:txBody>
      </p:sp>
      <p:sp>
        <p:nvSpPr>
          <p:cNvPr id="5" name="正方形/長方形 4"/>
          <p:cNvSpPr/>
          <p:nvPr/>
        </p:nvSpPr>
        <p:spPr>
          <a:xfrm>
            <a:off x="395536" y="1052736"/>
            <a:ext cx="7632848" cy="3970318"/>
          </a:xfrm>
          <a:prstGeom prst="rect">
            <a:avLst/>
          </a:prstGeom>
        </p:spPr>
        <p:txBody>
          <a:bodyPr wrap="square">
            <a:spAutoFit/>
          </a:bodyPr>
          <a:lstStyle/>
          <a:p>
            <a:r>
              <a:rPr lang="ja-JP" altLang="en-US" dirty="0" smtClean="0">
                <a:solidFill>
                  <a:schemeClr val="bg1"/>
                </a:solidFill>
              </a:rPr>
              <a:t>（</a:t>
            </a:r>
            <a:r>
              <a:rPr lang="en-US" altLang="ja-JP" dirty="0">
                <a:solidFill>
                  <a:schemeClr val="bg1"/>
                </a:solidFill>
              </a:rPr>
              <a:t>7</a:t>
            </a:r>
            <a:r>
              <a:rPr lang="ja-JP" altLang="en-US" dirty="0" smtClean="0">
                <a:solidFill>
                  <a:schemeClr val="bg1"/>
                </a:solidFill>
              </a:rPr>
              <a:t>）</a:t>
            </a:r>
            <a:endParaRPr lang="en-US" altLang="ja-JP" dirty="0" smtClean="0">
              <a:solidFill>
                <a:schemeClr val="bg1"/>
              </a:solidFill>
            </a:endParaRPr>
          </a:p>
          <a:p>
            <a:r>
              <a:rPr lang="en-US" altLang="ja-JP" dirty="0" smtClean="0">
                <a:solidFill>
                  <a:schemeClr val="bg1"/>
                </a:solidFill>
              </a:rPr>
              <a:t>【</a:t>
            </a:r>
            <a:r>
              <a:rPr lang="ja-JP" altLang="en-US" dirty="0">
                <a:solidFill>
                  <a:schemeClr val="bg1"/>
                </a:solidFill>
              </a:rPr>
              <a:t>指導対象</a:t>
            </a:r>
            <a:r>
              <a:rPr lang="en-US" altLang="ja-JP" dirty="0" smtClean="0">
                <a:solidFill>
                  <a:schemeClr val="bg1"/>
                </a:solidFill>
              </a:rPr>
              <a:t>】</a:t>
            </a:r>
            <a:endParaRPr lang="en-US" altLang="ja-JP" dirty="0">
              <a:solidFill>
                <a:schemeClr val="bg1"/>
              </a:solidFill>
            </a:endParaRPr>
          </a:p>
          <a:p>
            <a:r>
              <a:rPr lang="ja-JP" altLang="en-US" dirty="0">
                <a:solidFill>
                  <a:schemeClr val="bg1"/>
                </a:solidFill>
              </a:rPr>
              <a:t>訪問看護計画書にターミナルケアの内容が記載されていない</a:t>
            </a:r>
            <a:r>
              <a:rPr lang="ja-JP" altLang="en-US" dirty="0" smtClean="0">
                <a:solidFill>
                  <a:schemeClr val="bg1"/>
                </a:solidFill>
              </a:rPr>
              <a:t>。</a:t>
            </a:r>
            <a:endParaRPr lang="en-US" altLang="ja-JP" dirty="0" smtClean="0">
              <a:solidFill>
                <a:schemeClr val="bg1"/>
              </a:solidFill>
            </a:endParaRPr>
          </a:p>
          <a:p>
            <a:endParaRPr lang="en-US" altLang="ja-JP" dirty="0" smtClean="0">
              <a:solidFill>
                <a:schemeClr val="bg1"/>
              </a:solidFill>
            </a:endParaRPr>
          </a:p>
          <a:p>
            <a:r>
              <a:rPr lang="en-US" altLang="ja-JP" dirty="0" smtClean="0">
                <a:solidFill>
                  <a:schemeClr val="bg1"/>
                </a:solidFill>
              </a:rPr>
              <a:t>【</a:t>
            </a:r>
            <a:r>
              <a:rPr lang="ja-JP" altLang="en-US" dirty="0" smtClean="0">
                <a:solidFill>
                  <a:schemeClr val="bg1"/>
                </a:solidFill>
              </a:rPr>
              <a:t>指導内容</a:t>
            </a:r>
            <a:r>
              <a:rPr lang="en-US" altLang="ja-JP" dirty="0" smtClean="0">
                <a:solidFill>
                  <a:schemeClr val="bg1"/>
                </a:solidFill>
              </a:rPr>
              <a:t>】</a:t>
            </a:r>
          </a:p>
          <a:p>
            <a:r>
              <a:rPr lang="ja-JP" altLang="en-US" dirty="0">
                <a:solidFill>
                  <a:schemeClr val="bg1"/>
                </a:solidFill>
              </a:rPr>
              <a:t>訪問看護計画書にターミナルケアの</a:t>
            </a:r>
            <a:r>
              <a:rPr lang="ja-JP" altLang="en-US" dirty="0" smtClean="0">
                <a:solidFill>
                  <a:schemeClr val="bg1"/>
                </a:solidFill>
              </a:rPr>
              <a:t>内容を記載すること。</a:t>
            </a:r>
            <a:endParaRPr lang="en-US" altLang="ja-JP" dirty="0">
              <a:solidFill>
                <a:schemeClr val="bg1"/>
              </a:solidFill>
            </a:endParaRPr>
          </a:p>
          <a:p>
            <a:endParaRPr lang="en-US" altLang="ja-JP" dirty="0" smtClean="0">
              <a:solidFill>
                <a:schemeClr val="bg1"/>
              </a:solidFill>
            </a:endParaRPr>
          </a:p>
          <a:p>
            <a:r>
              <a:rPr lang="ja-JP" altLang="en-US" dirty="0" smtClean="0">
                <a:solidFill>
                  <a:schemeClr val="bg1"/>
                </a:solidFill>
              </a:rPr>
              <a:t>また、次</a:t>
            </a:r>
            <a:r>
              <a:rPr lang="ja-JP" altLang="en-US" dirty="0">
                <a:solidFill>
                  <a:schemeClr val="bg1"/>
                </a:solidFill>
              </a:rPr>
              <a:t>に掲げる事項を</a:t>
            </a:r>
            <a:r>
              <a:rPr lang="ja-JP" altLang="en-US" b="1" u="sng" dirty="0">
                <a:solidFill>
                  <a:srgbClr val="FF0000"/>
                </a:solidFill>
              </a:rPr>
              <a:t>訪問看護記録書に</a:t>
            </a:r>
            <a:r>
              <a:rPr lang="ja-JP" altLang="en-US" dirty="0">
                <a:solidFill>
                  <a:schemeClr val="bg1"/>
                </a:solidFill>
              </a:rPr>
              <a:t>記録すること。</a:t>
            </a:r>
          </a:p>
          <a:p>
            <a:r>
              <a:rPr lang="ja-JP" altLang="en-US" dirty="0">
                <a:solidFill>
                  <a:schemeClr val="bg1"/>
                </a:solidFill>
              </a:rPr>
              <a:t>①</a:t>
            </a:r>
            <a:r>
              <a:rPr lang="ja-JP" altLang="en-US" dirty="0" smtClean="0">
                <a:solidFill>
                  <a:schemeClr val="bg1"/>
                </a:solidFill>
              </a:rPr>
              <a:t>終末期</a:t>
            </a:r>
            <a:r>
              <a:rPr lang="ja-JP" altLang="en-US" dirty="0">
                <a:solidFill>
                  <a:schemeClr val="bg1"/>
                </a:solidFill>
              </a:rPr>
              <a:t>の身体症状の変化及びこれに対する看護についての記録</a:t>
            </a:r>
          </a:p>
          <a:p>
            <a:r>
              <a:rPr lang="ja-JP" altLang="en-US" dirty="0">
                <a:solidFill>
                  <a:schemeClr val="bg1"/>
                </a:solidFill>
              </a:rPr>
              <a:t>②</a:t>
            </a:r>
            <a:r>
              <a:rPr lang="ja-JP" altLang="en-US" dirty="0" smtClean="0">
                <a:solidFill>
                  <a:schemeClr val="bg1"/>
                </a:solidFill>
              </a:rPr>
              <a:t>療養</a:t>
            </a:r>
            <a:r>
              <a:rPr lang="ja-JP" altLang="en-US" dirty="0">
                <a:solidFill>
                  <a:schemeClr val="bg1"/>
                </a:solidFill>
              </a:rPr>
              <a:t>や死別に関する利用者及び家族の精神的な状況の変化及びこれに対するケアの経過についての記録</a:t>
            </a:r>
          </a:p>
          <a:p>
            <a:r>
              <a:rPr lang="ja-JP" altLang="en-US" dirty="0">
                <a:solidFill>
                  <a:schemeClr val="bg1"/>
                </a:solidFill>
              </a:rPr>
              <a:t>③</a:t>
            </a:r>
            <a:r>
              <a:rPr lang="ja-JP" altLang="en-US" dirty="0" smtClean="0">
                <a:solidFill>
                  <a:schemeClr val="bg1"/>
                </a:solidFill>
              </a:rPr>
              <a:t>看取り</a:t>
            </a:r>
            <a:r>
              <a:rPr lang="ja-JP" altLang="en-US" dirty="0">
                <a:solidFill>
                  <a:schemeClr val="bg1"/>
                </a:solidFill>
              </a:rPr>
              <a:t>を含めたターミナルケアの各プロセスにおいて利用者及び家族の意向を把握し、それに</a:t>
            </a:r>
            <a:r>
              <a:rPr lang="ja-JP" altLang="en-US" dirty="0" smtClean="0">
                <a:solidFill>
                  <a:schemeClr val="bg1"/>
                </a:solidFill>
              </a:rPr>
              <a:t>基づいて行ったアセスメント</a:t>
            </a:r>
            <a:r>
              <a:rPr lang="ja-JP" altLang="en-US" dirty="0">
                <a:solidFill>
                  <a:schemeClr val="bg1"/>
                </a:solidFill>
              </a:rPr>
              <a:t>及び対応の経過の記録</a:t>
            </a:r>
            <a:endParaRPr lang="en-US" altLang="ja-JP" dirty="0">
              <a:solidFill>
                <a:schemeClr val="bg1"/>
              </a:solidFill>
            </a:endParaRPr>
          </a:p>
        </p:txBody>
      </p:sp>
    </p:spTree>
    <p:extLst>
      <p:ext uri="{BB962C8B-B14F-4D97-AF65-F5344CB8AC3E}">
        <p14:creationId xmlns:p14="http://schemas.microsoft.com/office/powerpoint/2010/main" val="3059511596"/>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8134672" cy="1112838"/>
          </a:xfrm>
        </p:spPr>
        <p:txBody>
          <a:bodyPr>
            <a:noAutofit/>
          </a:bodyPr>
          <a:lstStyle/>
          <a:p>
            <a:r>
              <a:rPr lang="ja-JP" altLang="en-US" sz="4000" b="1" dirty="0">
                <a:solidFill>
                  <a:schemeClr val="bg1"/>
                </a:solidFill>
              </a:rPr>
              <a:t>１　</a:t>
            </a:r>
            <a:r>
              <a:rPr lang="ja-JP" altLang="en-US" sz="4000" b="1" dirty="0" smtClean="0">
                <a:solidFill>
                  <a:schemeClr val="bg1"/>
                </a:solidFill>
              </a:rPr>
              <a:t>主な指導</a:t>
            </a:r>
            <a:r>
              <a:rPr lang="ja-JP" altLang="en-US" sz="4000" b="1" dirty="0" smtClean="0">
                <a:solidFill>
                  <a:schemeClr val="bg1"/>
                </a:solidFill>
              </a:rPr>
              <a:t>事項⑩</a:t>
            </a:r>
            <a:r>
              <a:rPr lang="en-US" altLang="ja-JP" sz="4000" b="1" dirty="0" smtClean="0">
                <a:solidFill>
                  <a:schemeClr val="bg1"/>
                </a:solidFill>
              </a:rPr>
              <a:t/>
            </a:r>
            <a:br>
              <a:rPr lang="en-US" altLang="ja-JP" sz="4000" b="1" dirty="0" smtClean="0">
                <a:solidFill>
                  <a:schemeClr val="bg1"/>
                </a:solidFill>
              </a:rPr>
            </a:br>
            <a:r>
              <a:rPr lang="ja-JP" altLang="en-US" sz="2800" b="1" dirty="0">
                <a:solidFill>
                  <a:schemeClr val="bg1"/>
                </a:solidFill>
              </a:rPr>
              <a:t>（</a:t>
            </a:r>
            <a:r>
              <a:rPr lang="ja-JP" altLang="en-US" sz="2800" b="1" dirty="0" smtClean="0">
                <a:solidFill>
                  <a:schemeClr val="bg1"/>
                </a:solidFill>
              </a:rPr>
              <a:t>通所介護－人員基準</a:t>
            </a:r>
            <a:r>
              <a:rPr lang="ja-JP" altLang="en-US" sz="2800" b="1" dirty="0">
                <a:solidFill>
                  <a:schemeClr val="bg1"/>
                </a:solidFill>
              </a:rPr>
              <a:t>）</a:t>
            </a:r>
            <a:endParaRPr lang="en-US" sz="2800" b="1" dirty="0">
              <a:solidFill>
                <a:schemeClr val="bg1"/>
              </a:solidFill>
            </a:endParaRPr>
          </a:p>
        </p:txBody>
      </p:sp>
      <p:sp>
        <p:nvSpPr>
          <p:cNvPr id="6" name="コンテンツ プレースホルダー 4"/>
          <p:cNvSpPr txBox="1">
            <a:spLocks/>
          </p:cNvSpPr>
          <p:nvPr/>
        </p:nvSpPr>
        <p:spPr>
          <a:xfrm>
            <a:off x="323528" y="1084583"/>
            <a:ext cx="8496944" cy="2288805"/>
          </a:xfrm>
          <a:prstGeom prst="rect">
            <a:avLst/>
          </a:prstGeom>
          <a:solidFill>
            <a:srgbClr val="CCECFF"/>
          </a:solidFill>
        </p:spPr>
        <p:style>
          <a:lnRef idx="1">
            <a:schemeClr val="accent1"/>
          </a:lnRef>
          <a:fillRef idx="2">
            <a:schemeClr val="accent1"/>
          </a:fillRef>
          <a:effectRef idx="1">
            <a:schemeClr val="accent1"/>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sz="2400" b="1" dirty="0" smtClean="0">
                <a:solidFill>
                  <a:schemeClr val="bg1"/>
                </a:solidFill>
              </a:rPr>
              <a:t>【</a:t>
            </a:r>
            <a:r>
              <a:rPr lang="zh-TW" altLang="en-US" sz="2400" b="1" dirty="0" smtClean="0">
                <a:solidFill>
                  <a:schemeClr val="bg1"/>
                </a:solidFill>
              </a:rPr>
              <a:t>基準等（要旨）</a:t>
            </a:r>
            <a:r>
              <a:rPr lang="en-US" altLang="ja-JP" sz="2400" b="1" dirty="0" smtClean="0">
                <a:solidFill>
                  <a:schemeClr val="bg1"/>
                </a:solidFill>
              </a:rPr>
              <a:t>】</a:t>
            </a:r>
          </a:p>
          <a:p>
            <a:pPr marL="0" indent="0">
              <a:buNone/>
            </a:pPr>
            <a:r>
              <a:rPr lang="ja-JP" altLang="en-US" sz="2400" dirty="0" smtClean="0">
                <a:solidFill>
                  <a:schemeClr val="bg1"/>
                </a:solidFill>
              </a:rPr>
              <a:t>☆単位ごとに必要な従業者を確保する必要がある。</a:t>
            </a:r>
            <a:endParaRPr lang="en-US" altLang="ja-JP" sz="2400" dirty="0" smtClean="0">
              <a:solidFill>
                <a:schemeClr val="bg1"/>
              </a:solidFill>
            </a:endParaRPr>
          </a:p>
          <a:p>
            <a:pPr marL="0" indent="0">
              <a:buNone/>
            </a:pPr>
            <a:r>
              <a:rPr lang="ja-JP" altLang="en-US" sz="2400" dirty="0" smtClean="0">
                <a:solidFill>
                  <a:schemeClr val="bg1"/>
                </a:solidFill>
              </a:rPr>
              <a:t>☆</a:t>
            </a:r>
            <a:r>
              <a:rPr lang="ja-JP" altLang="ja-JP" sz="2400" b="1" u="sng" dirty="0" smtClean="0">
                <a:solidFill>
                  <a:srgbClr val="FF0000"/>
                </a:solidFill>
              </a:rPr>
              <a:t>病院</a:t>
            </a:r>
            <a:r>
              <a:rPr lang="ja-JP" altLang="en-US" sz="2400" b="1" u="sng" dirty="0" smtClean="0">
                <a:solidFill>
                  <a:srgbClr val="FF0000"/>
                </a:solidFill>
              </a:rPr>
              <a:t>・</a:t>
            </a:r>
            <a:r>
              <a:rPr lang="ja-JP" altLang="ja-JP" sz="2400" b="1" u="sng" dirty="0" smtClean="0">
                <a:solidFill>
                  <a:srgbClr val="FF0000"/>
                </a:solidFill>
              </a:rPr>
              <a:t>診療所</a:t>
            </a:r>
            <a:r>
              <a:rPr lang="ja-JP" altLang="en-US" sz="2400" b="1" u="sng" dirty="0" smtClean="0">
                <a:solidFill>
                  <a:srgbClr val="FF0000"/>
                </a:solidFill>
              </a:rPr>
              <a:t>・</a:t>
            </a:r>
            <a:r>
              <a:rPr lang="ja-JP" altLang="ja-JP" sz="2400" b="1" u="sng" dirty="0" smtClean="0">
                <a:solidFill>
                  <a:srgbClr val="FF0000"/>
                </a:solidFill>
              </a:rPr>
              <a:t>訪問看護ステーションと</a:t>
            </a:r>
            <a:r>
              <a:rPr lang="ja-JP" altLang="en-US" sz="2400" dirty="0" smtClean="0">
                <a:solidFill>
                  <a:schemeClr val="bg1"/>
                </a:solidFill>
              </a:rPr>
              <a:t>提供時間帯を通じて</a:t>
            </a:r>
            <a:r>
              <a:rPr lang="ja-JP" altLang="ja-JP" sz="2400" b="1" u="sng" dirty="0" smtClean="0">
                <a:solidFill>
                  <a:srgbClr val="FF0000"/>
                </a:solidFill>
              </a:rPr>
              <a:t>密接かつ適切な連携</a:t>
            </a:r>
            <a:r>
              <a:rPr lang="ja-JP" altLang="en-US" sz="2400" dirty="0" smtClean="0">
                <a:solidFill>
                  <a:schemeClr val="bg1"/>
                </a:solidFill>
              </a:rPr>
              <a:t>を図っている場合、看護職員が確保されているものとする。</a:t>
            </a:r>
            <a:endParaRPr lang="en-US" altLang="ja-JP" sz="2400" dirty="0">
              <a:solidFill>
                <a:schemeClr val="bg1"/>
              </a:solidFill>
            </a:endParaRPr>
          </a:p>
        </p:txBody>
      </p:sp>
      <p:sp>
        <p:nvSpPr>
          <p:cNvPr id="7" name="コンテンツ プレースホルダー 4"/>
          <p:cNvSpPr txBox="1">
            <a:spLocks/>
          </p:cNvSpPr>
          <p:nvPr/>
        </p:nvSpPr>
        <p:spPr>
          <a:xfrm>
            <a:off x="323528" y="3899085"/>
            <a:ext cx="8496944" cy="2902329"/>
          </a:xfrm>
          <a:prstGeom prst="rect">
            <a:avLst/>
          </a:prstGeom>
          <a:solidFill>
            <a:srgbClr val="A0C9FA"/>
          </a:solidFill>
        </p:spPr>
        <p:style>
          <a:lnRef idx="1">
            <a:schemeClr val="accent3"/>
          </a:lnRef>
          <a:fillRef idx="2">
            <a:schemeClr val="accent3"/>
          </a:fillRef>
          <a:effectRef idx="1">
            <a:schemeClr val="accent3"/>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sz="2400" b="1" dirty="0" smtClean="0">
                <a:solidFill>
                  <a:schemeClr val="bg1"/>
                </a:solidFill>
              </a:rPr>
              <a:t>【</a:t>
            </a:r>
            <a:r>
              <a:rPr lang="ja-JP" altLang="en-US" sz="2400" b="1" dirty="0" smtClean="0">
                <a:solidFill>
                  <a:schemeClr val="bg1"/>
                </a:solidFill>
              </a:rPr>
              <a:t>指導事項（ポイント）</a:t>
            </a:r>
            <a:r>
              <a:rPr lang="en-US" altLang="ja-JP" sz="2400" b="1" dirty="0" smtClean="0">
                <a:solidFill>
                  <a:schemeClr val="bg1"/>
                </a:solidFill>
              </a:rPr>
              <a:t>】</a:t>
            </a:r>
          </a:p>
          <a:p>
            <a:pPr marL="0" indent="0">
              <a:buNone/>
            </a:pPr>
            <a:r>
              <a:rPr lang="ja-JP" altLang="en-US" sz="2400" dirty="0" smtClean="0">
                <a:solidFill>
                  <a:schemeClr val="bg1"/>
                </a:solidFill>
              </a:rPr>
              <a:t>☆看護職員・介護職員の配置数が、</a:t>
            </a:r>
            <a:r>
              <a:rPr lang="ja-JP" altLang="en-US" sz="2400" b="1" u="sng" dirty="0" smtClean="0">
                <a:solidFill>
                  <a:srgbClr val="FF0000"/>
                </a:solidFill>
              </a:rPr>
              <a:t>人員基準欠如</a:t>
            </a:r>
            <a:r>
              <a:rPr lang="ja-JP" altLang="en-US" sz="2400" dirty="0" smtClean="0">
                <a:solidFill>
                  <a:schemeClr val="bg1"/>
                </a:solidFill>
              </a:rPr>
              <a:t>に該当する場合は、</a:t>
            </a:r>
            <a:r>
              <a:rPr lang="ja-JP" altLang="en-US" sz="2400" b="1" u="sng" dirty="0" smtClean="0">
                <a:solidFill>
                  <a:srgbClr val="FF0000"/>
                </a:solidFill>
              </a:rPr>
              <a:t>減算</a:t>
            </a:r>
            <a:r>
              <a:rPr lang="ja-JP" altLang="en-US" sz="2400" dirty="0" smtClean="0">
                <a:solidFill>
                  <a:schemeClr val="bg1"/>
                </a:solidFill>
              </a:rPr>
              <a:t>すること</a:t>
            </a:r>
            <a:r>
              <a:rPr lang="ja-JP" altLang="en-US" sz="2400" dirty="0">
                <a:solidFill>
                  <a:schemeClr val="bg1"/>
                </a:solidFill>
              </a:rPr>
              <a:t>に</a:t>
            </a:r>
            <a:r>
              <a:rPr lang="ja-JP" altLang="en-US" sz="2400" dirty="0" smtClean="0">
                <a:solidFill>
                  <a:schemeClr val="bg1"/>
                </a:solidFill>
              </a:rPr>
              <a:t>なるため、</a:t>
            </a:r>
            <a:r>
              <a:rPr lang="ja-JP" altLang="en-US" sz="2400" b="1" u="sng" dirty="0" smtClean="0">
                <a:solidFill>
                  <a:srgbClr val="FF0000"/>
                </a:solidFill>
              </a:rPr>
              <a:t>適正な人員配置を行うこと。</a:t>
            </a:r>
            <a:endParaRPr lang="en-US" altLang="ja-JP" sz="2400" b="1" u="sng" dirty="0" smtClean="0">
              <a:solidFill>
                <a:srgbClr val="FF0000"/>
              </a:solidFill>
            </a:endParaRPr>
          </a:p>
          <a:p>
            <a:pPr marL="0" indent="0">
              <a:buNone/>
            </a:pPr>
            <a:r>
              <a:rPr lang="ja-JP" altLang="en-US" sz="2400" dirty="0" smtClean="0">
                <a:solidFill>
                  <a:schemeClr val="bg1"/>
                </a:solidFill>
              </a:rPr>
              <a:t>☆</a:t>
            </a:r>
            <a:r>
              <a:rPr lang="ja-JP" altLang="ja-JP" sz="2400" dirty="0" smtClean="0">
                <a:solidFill>
                  <a:schemeClr val="bg1"/>
                </a:solidFill>
              </a:rPr>
              <a:t>病院</a:t>
            </a:r>
            <a:r>
              <a:rPr lang="ja-JP" altLang="en-US" sz="2400" dirty="0" smtClean="0">
                <a:solidFill>
                  <a:schemeClr val="bg1"/>
                </a:solidFill>
              </a:rPr>
              <a:t>・</a:t>
            </a:r>
            <a:r>
              <a:rPr lang="ja-JP" altLang="ja-JP" sz="2400" dirty="0" smtClean="0">
                <a:solidFill>
                  <a:schemeClr val="bg1"/>
                </a:solidFill>
              </a:rPr>
              <a:t>診療所</a:t>
            </a:r>
            <a:r>
              <a:rPr lang="ja-JP" altLang="en-US" sz="2400" dirty="0" smtClean="0">
                <a:solidFill>
                  <a:schemeClr val="bg1"/>
                </a:solidFill>
              </a:rPr>
              <a:t>・</a:t>
            </a:r>
            <a:r>
              <a:rPr lang="ja-JP" altLang="ja-JP" sz="2400" dirty="0" smtClean="0">
                <a:solidFill>
                  <a:schemeClr val="bg1"/>
                </a:solidFill>
              </a:rPr>
              <a:t>訪問</a:t>
            </a:r>
            <a:r>
              <a:rPr lang="ja-JP" altLang="ja-JP" sz="2400" dirty="0">
                <a:solidFill>
                  <a:schemeClr val="bg1"/>
                </a:solidFill>
              </a:rPr>
              <a:t>看護ステーションと</a:t>
            </a:r>
            <a:r>
              <a:rPr lang="ja-JP" altLang="ja-JP" sz="2400" dirty="0" smtClean="0">
                <a:solidFill>
                  <a:schemeClr val="bg1"/>
                </a:solidFill>
              </a:rPr>
              <a:t>連携</a:t>
            </a:r>
            <a:r>
              <a:rPr lang="ja-JP" altLang="ja-JP" sz="2400" dirty="0">
                <a:solidFill>
                  <a:schemeClr val="bg1"/>
                </a:solidFill>
              </a:rPr>
              <a:t>する</a:t>
            </a:r>
            <a:r>
              <a:rPr lang="ja-JP" altLang="ja-JP" sz="2400" dirty="0" smtClean="0">
                <a:solidFill>
                  <a:schemeClr val="bg1"/>
                </a:solidFill>
              </a:rPr>
              <a:t>場合、あらかじめ</a:t>
            </a:r>
            <a:r>
              <a:rPr lang="ja-JP" altLang="ja-JP" sz="2400" b="1" u="sng" dirty="0" smtClean="0">
                <a:solidFill>
                  <a:srgbClr val="FF0000"/>
                </a:solidFill>
              </a:rPr>
              <a:t>具体的</a:t>
            </a:r>
            <a:r>
              <a:rPr lang="ja-JP" altLang="ja-JP" sz="2400" b="1" u="sng" dirty="0">
                <a:solidFill>
                  <a:srgbClr val="FF0000"/>
                </a:solidFill>
              </a:rPr>
              <a:t>な連携内容の取り決め</a:t>
            </a:r>
            <a:r>
              <a:rPr lang="ja-JP" altLang="ja-JP" sz="2400" dirty="0">
                <a:solidFill>
                  <a:schemeClr val="bg1"/>
                </a:solidFill>
              </a:rPr>
              <a:t>を</a:t>
            </a:r>
            <a:r>
              <a:rPr lang="ja-JP" altLang="ja-JP" sz="2400" dirty="0" smtClean="0">
                <a:solidFill>
                  <a:schemeClr val="bg1"/>
                </a:solidFill>
              </a:rPr>
              <a:t>文書</a:t>
            </a:r>
            <a:r>
              <a:rPr lang="ja-JP" altLang="en-US" sz="2400" dirty="0" smtClean="0">
                <a:solidFill>
                  <a:schemeClr val="bg1"/>
                </a:solidFill>
              </a:rPr>
              <a:t>等</a:t>
            </a:r>
            <a:r>
              <a:rPr lang="ja-JP" altLang="ja-JP" sz="2400" dirty="0" smtClean="0">
                <a:solidFill>
                  <a:schemeClr val="bg1"/>
                </a:solidFill>
              </a:rPr>
              <a:t>に</a:t>
            </a:r>
            <a:r>
              <a:rPr lang="ja-JP" altLang="ja-JP" sz="2400" dirty="0">
                <a:solidFill>
                  <a:schemeClr val="bg1"/>
                </a:solidFill>
              </a:rPr>
              <a:t>より</a:t>
            </a:r>
            <a:r>
              <a:rPr lang="ja-JP" altLang="ja-JP" sz="2400" dirty="0" smtClean="0">
                <a:solidFill>
                  <a:schemeClr val="bg1"/>
                </a:solidFill>
              </a:rPr>
              <a:t>行</a:t>
            </a:r>
            <a:r>
              <a:rPr lang="ja-JP" altLang="en-US" sz="2400" dirty="0" smtClean="0">
                <a:solidFill>
                  <a:schemeClr val="bg1"/>
                </a:solidFill>
              </a:rPr>
              <a:t>うこと。</a:t>
            </a:r>
            <a:endParaRPr lang="en-US" altLang="ja-JP" sz="2400" dirty="0" smtClean="0">
              <a:solidFill>
                <a:schemeClr val="bg1"/>
              </a:solidFill>
            </a:endParaRPr>
          </a:p>
        </p:txBody>
      </p:sp>
      <p:sp>
        <p:nvSpPr>
          <p:cNvPr id="8" name="下矢印 7"/>
          <p:cNvSpPr/>
          <p:nvPr/>
        </p:nvSpPr>
        <p:spPr>
          <a:xfrm>
            <a:off x="4031940" y="3373388"/>
            <a:ext cx="1080120" cy="525697"/>
          </a:xfrm>
          <a:prstGeom prst="down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663233940"/>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8134672" cy="1112838"/>
          </a:xfrm>
        </p:spPr>
        <p:txBody>
          <a:bodyPr>
            <a:noAutofit/>
          </a:bodyPr>
          <a:lstStyle/>
          <a:p>
            <a:r>
              <a:rPr lang="ja-JP" altLang="en-US" sz="4000" b="1" dirty="0">
                <a:solidFill>
                  <a:schemeClr val="bg1"/>
                </a:solidFill>
              </a:rPr>
              <a:t>１　</a:t>
            </a:r>
            <a:r>
              <a:rPr lang="ja-JP" altLang="en-US" sz="4000" b="1" dirty="0" smtClean="0">
                <a:solidFill>
                  <a:schemeClr val="bg1"/>
                </a:solidFill>
              </a:rPr>
              <a:t>主な指導</a:t>
            </a:r>
            <a:r>
              <a:rPr lang="ja-JP" altLang="en-US" sz="4000" b="1" dirty="0" smtClean="0">
                <a:solidFill>
                  <a:schemeClr val="bg1"/>
                </a:solidFill>
              </a:rPr>
              <a:t>事項⑪</a:t>
            </a:r>
            <a:r>
              <a:rPr lang="en-US" altLang="ja-JP" sz="4000" b="1" dirty="0" smtClean="0">
                <a:solidFill>
                  <a:schemeClr val="bg1"/>
                </a:solidFill>
              </a:rPr>
              <a:t/>
            </a:r>
            <a:br>
              <a:rPr lang="en-US" altLang="ja-JP" sz="4000" b="1" dirty="0" smtClean="0">
                <a:solidFill>
                  <a:schemeClr val="bg1"/>
                </a:solidFill>
              </a:rPr>
            </a:br>
            <a:r>
              <a:rPr lang="ja-JP" altLang="en-US" sz="2000" b="1" dirty="0" smtClean="0">
                <a:solidFill>
                  <a:schemeClr val="bg1"/>
                </a:solidFill>
              </a:rPr>
              <a:t>（</a:t>
            </a:r>
            <a:r>
              <a:rPr lang="ja-JP" altLang="en-US" sz="2000" dirty="0">
                <a:solidFill>
                  <a:schemeClr val="bg1"/>
                </a:solidFill>
                <a:latin typeface="游ゴシック" panose="020B0400000000000000" pitchFamily="50" charset="-128"/>
                <a:ea typeface="游ゴシック" panose="020B0400000000000000" pitchFamily="50" charset="-128"/>
              </a:rPr>
              <a:t>事業所外におけるサービスの提供について</a:t>
            </a:r>
            <a:r>
              <a:rPr lang="ja-JP" altLang="en-US" sz="1600" dirty="0">
                <a:solidFill>
                  <a:schemeClr val="bg1"/>
                </a:solidFill>
                <a:latin typeface="游ゴシック" panose="020B0400000000000000" pitchFamily="50" charset="-128"/>
                <a:ea typeface="游ゴシック" panose="020B0400000000000000" pitchFamily="50" charset="-128"/>
              </a:rPr>
              <a:t>（通いサービス共通</a:t>
            </a:r>
            <a:r>
              <a:rPr lang="ja-JP" altLang="en-US" sz="2000" b="1" dirty="0" smtClean="0">
                <a:solidFill>
                  <a:schemeClr val="bg1"/>
                </a:solidFill>
                <a:latin typeface="游ゴシック" panose="020B0400000000000000" pitchFamily="50" charset="-128"/>
                <a:ea typeface="游ゴシック" panose="020B0400000000000000" pitchFamily="50" charset="-128"/>
              </a:rPr>
              <a:t>）</a:t>
            </a:r>
            <a:r>
              <a:rPr lang="ja-JP" altLang="en-US" sz="2000" b="1" dirty="0" smtClean="0">
                <a:solidFill>
                  <a:schemeClr val="bg1"/>
                </a:solidFill>
              </a:rPr>
              <a:t>）</a:t>
            </a:r>
            <a:endParaRPr lang="en-US" sz="2800" b="1" dirty="0">
              <a:solidFill>
                <a:schemeClr val="bg1"/>
              </a:solidFill>
            </a:endParaRPr>
          </a:p>
        </p:txBody>
      </p:sp>
      <p:sp>
        <p:nvSpPr>
          <p:cNvPr id="7" name="コンテンツ プレースホルダー 4"/>
          <p:cNvSpPr txBox="1">
            <a:spLocks/>
          </p:cNvSpPr>
          <p:nvPr/>
        </p:nvSpPr>
        <p:spPr>
          <a:xfrm>
            <a:off x="323528" y="1268760"/>
            <a:ext cx="8496944" cy="5256584"/>
          </a:xfrm>
          <a:prstGeom prst="rect">
            <a:avLst/>
          </a:prstGeom>
          <a:solidFill>
            <a:srgbClr val="CCECFF"/>
          </a:solidFill>
        </p:spPr>
        <p:style>
          <a:lnRef idx="1">
            <a:schemeClr val="accent3"/>
          </a:lnRef>
          <a:fillRef idx="2">
            <a:schemeClr val="accent3"/>
          </a:fillRef>
          <a:effectRef idx="1">
            <a:schemeClr val="accent3"/>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endParaRPr lang="en-US" altLang="ja-JP" sz="2000" dirty="0" smtClean="0">
              <a:latin typeface="游ゴシック" panose="020B0400000000000000" pitchFamily="50" charset="-128"/>
            </a:endParaRPr>
          </a:p>
          <a:p>
            <a:pPr marL="0" indent="0">
              <a:buNone/>
            </a:pPr>
            <a:r>
              <a:rPr lang="ja-JP" altLang="en-US" sz="2000" dirty="0" smtClean="0">
                <a:solidFill>
                  <a:schemeClr val="bg1"/>
                </a:solidFill>
                <a:latin typeface="游ゴシック" panose="020B0400000000000000" pitchFamily="50" charset="-128"/>
              </a:rPr>
              <a:t>☆通所</a:t>
            </a:r>
            <a:r>
              <a:rPr lang="ja-JP" altLang="en-US" sz="2000" dirty="0">
                <a:solidFill>
                  <a:schemeClr val="bg1"/>
                </a:solidFill>
                <a:latin typeface="游ゴシック" panose="020B0400000000000000" pitchFamily="50" charset="-128"/>
              </a:rPr>
              <a:t>サービスについては、基本的に事業所内において行われるものではあるが、例外的に事業所外でのサービス提供については、以下のアとイの２つの要件を満たす場合に限り、算定の対象とすること</a:t>
            </a:r>
            <a:r>
              <a:rPr lang="ja-JP" altLang="en-US" sz="2000" dirty="0" smtClean="0">
                <a:solidFill>
                  <a:schemeClr val="bg1"/>
                </a:solidFill>
                <a:latin typeface="游ゴシック" panose="020B0400000000000000" pitchFamily="50" charset="-128"/>
              </a:rPr>
              <a:t>。</a:t>
            </a:r>
            <a:endParaRPr lang="en-US" altLang="ja-JP" sz="2000" dirty="0" smtClean="0">
              <a:solidFill>
                <a:schemeClr val="bg1"/>
              </a:solidFill>
              <a:latin typeface="游ゴシック" panose="020B0400000000000000" pitchFamily="50" charset="-128"/>
            </a:endParaRPr>
          </a:p>
          <a:p>
            <a:pPr marL="457200" lvl="1" indent="0">
              <a:buNone/>
            </a:pPr>
            <a:r>
              <a:rPr lang="ja-JP" altLang="en-US" sz="2000" dirty="0">
                <a:solidFill>
                  <a:schemeClr val="bg1"/>
                </a:solidFill>
                <a:latin typeface="游ゴシック" panose="020B0400000000000000" pitchFamily="50" charset="-128"/>
              </a:rPr>
              <a:t>ア　</a:t>
            </a:r>
            <a:r>
              <a:rPr lang="ja-JP" altLang="en-US" sz="2000" dirty="0" smtClean="0">
                <a:solidFill>
                  <a:schemeClr val="bg1"/>
                </a:solidFill>
                <a:latin typeface="游ゴシック" panose="020B0400000000000000" pitchFamily="50" charset="-128"/>
              </a:rPr>
              <a:t>あらかじめ</a:t>
            </a:r>
            <a:r>
              <a:rPr lang="ja-JP" altLang="en-US" sz="2000" b="1" dirty="0" smtClean="0">
                <a:solidFill>
                  <a:srgbClr val="FF0000"/>
                </a:solidFill>
                <a:latin typeface="游ゴシック" panose="020B0400000000000000" pitchFamily="50" charset="-128"/>
              </a:rPr>
              <a:t>通所</a:t>
            </a:r>
            <a:r>
              <a:rPr lang="ja-JP" altLang="en-US" sz="2000" b="1" dirty="0">
                <a:solidFill>
                  <a:srgbClr val="FF0000"/>
                </a:solidFill>
                <a:latin typeface="游ゴシック" panose="020B0400000000000000" pitchFamily="50" charset="-128"/>
              </a:rPr>
              <a:t>介護計画に</a:t>
            </a:r>
            <a:r>
              <a:rPr lang="ja-JP" altLang="en-US" sz="2000" dirty="0">
                <a:solidFill>
                  <a:schemeClr val="bg1"/>
                </a:solidFill>
                <a:latin typeface="游ゴシック" panose="020B0400000000000000" pitchFamily="50" charset="-128"/>
              </a:rPr>
              <a:t>、その必要性及び具体的なサービスの内容が</a:t>
            </a:r>
            <a:r>
              <a:rPr lang="ja-JP" altLang="en-US" sz="2000" b="1" dirty="0">
                <a:solidFill>
                  <a:srgbClr val="FF0000"/>
                </a:solidFill>
                <a:latin typeface="游ゴシック" panose="020B0400000000000000" pitchFamily="50" charset="-128"/>
              </a:rPr>
              <a:t>位置付けられていること</a:t>
            </a:r>
            <a:r>
              <a:rPr lang="ja-JP" altLang="en-US" sz="2000" dirty="0">
                <a:solidFill>
                  <a:schemeClr val="bg1"/>
                </a:solidFill>
                <a:latin typeface="游ゴシック" panose="020B0400000000000000" pitchFamily="50" charset="-128"/>
              </a:rPr>
              <a:t>。</a:t>
            </a:r>
          </a:p>
          <a:p>
            <a:pPr marL="457200" lvl="1" indent="0">
              <a:buNone/>
            </a:pPr>
            <a:r>
              <a:rPr lang="ja-JP" altLang="en-US" sz="2000" dirty="0">
                <a:solidFill>
                  <a:schemeClr val="bg1"/>
                </a:solidFill>
                <a:latin typeface="游ゴシック" panose="020B0400000000000000" pitchFamily="50" charset="-128"/>
              </a:rPr>
              <a:t>イ　</a:t>
            </a:r>
            <a:r>
              <a:rPr lang="ja-JP" altLang="en-US" sz="2000" b="1" dirty="0">
                <a:solidFill>
                  <a:srgbClr val="FF0000"/>
                </a:solidFill>
                <a:latin typeface="游ゴシック" panose="020B0400000000000000" pitchFamily="50" charset="-128"/>
              </a:rPr>
              <a:t>効果的な機能訓練等</a:t>
            </a:r>
            <a:r>
              <a:rPr lang="ja-JP" altLang="en-US" sz="2000" dirty="0">
                <a:solidFill>
                  <a:schemeClr val="bg1"/>
                </a:solidFill>
                <a:latin typeface="游ゴシック" panose="020B0400000000000000" pitchFamily="50" charset="-128"/>
              </a:rPr>
              <a:t>のサービスが提供できること</a:t>
            </a:r>
            <a:r>
              <a:rPr lang="ja-JP" altLang="en-US" sz="2000" dirty="0" smtClean="0">
                <a:solidFill>
                  <a:schemeClr val="bg1"/>
                </a:solidFill>
                <a:latin typeface="游ゴシック" panose="020B0400000000000000" pitchFamily="50" charset="-128"/>
              </a:rPr>
              <a:t>。</a:t>
            </a:r>
            <a:endParaRPr lang="en-US" altLang="ja-JP" sz="2000" dirty="0">
              <a:solidFill>
                <a:schemeClr val="bg1"/>
              </a:solidFill>
              <a:latin typeface="游ゴシック" panose="020B0400000000000000" pitchFamily="50" charset="-128"/>
            </a:endParaRPr>
          </a:p>
          <a:p>
            <a:pPr marL="0" indent="0">
              <a:buNone/>
            </a:pPr>
            <a:r>
              <a:rPr lang="ja-JP" altLang="en-US" sz="2000" dirty="0" smtClean="0">
                <a:solidFill>
                  <a:schemeClr val="bg1"/>
                </a:solidFill>
                <a:latin typeface="游ゴシック" panose="020B0400000000000000" pitchFamily="50" charset="-128"/>
              </a:rPr>
              <a:t>☆事業所外</a:t>
            </a:r>
            <a:r>
              <a:rPr lang="ja-JP" altLang="en-US" sz="2000" dirty="0">
                <a:solidFill>
                  <a:schemeClr val="bg1"/>
                </a:solidFill>
                <a:latin typeface="游ゴシック" panose="020B0400000000000000" pitchFamily="50" charset="-128"/>
              </a:rPr>
              <a:t>でサービスを行う際の場所の選定や時間については、利用者が参加しやすい場所で、</a:t>
            </a:r>
            <a:r>
              <a:rPr lang="ja-JP" altLang="en-US" sz="2000" b="1" dirty="0">
                <a:solidFill>
                  <a:srgbClr val="FF0000"/>
                </a:solidFill>
                <a:latin typeface="游ゴシック" panose="020B0400000000000000" pitchFamily="50" charset="-128"/>
              </a:rPr>
              <a:t>機能訓練等の見込める場所であるか</a:t>
            </a:r>
            <a:r>
              <a:rPr lang="ja-JP" altLang="en-US" sz="2000" dirty="0">
                <a:latin typeface="游ゴシック" panose="020B0400000000000000" pitchFamily="50" charset="-128"/>
              </a:rPr>
              <a:t>、</a:t>
            </a:r>
            <a:r>
              <a:rPr lang="ja-JP" altLang="en-US" sz="2000" b="1" dirty="0">
                <a:solidFill>
                  <a:srgbClr val="FF0000"/>
                </a:solidFill>
                <a:latin typeface="游ゴシック" panose="020B0400000000000000" pitchFamily="50" charset="-128"/>
              </a:rPr>
              <a:t>利用者に負担の生じない時間であるか</a:t>
            </a:r>
            <a:r>
              <a:rPr lang="ja-JP" altLang="en-US" sz="2000" dirty="0">
                <a:solidFill>
                  <a:schemeClr val="bg1"/>
                </a:solidFill>
                <a:latin typeface="游ゴシック" panose="020B0400000000000000" pitchFamily="50" charset="-128"/>
              </a:rPr>
              <a:t>などを検討すること。遠方に移動してのサービス提供や日帰りの小旅行は、移動時間が長時間になり、機能訓練等が適正に行えないため通所サービスとしての目的が達成できないので保険外サービスとすること。</a:t>
            </a:r>
            <a:endParaRPr lang="en-US" altLang="ja-JP" sz="2000" dirty="0">
              <a:solidFill>
                <a:schemeClr val="bg1"/>
              </a:solidFill>
              <a:latin typeface="游ゴシック" panose="020B0400000000000000" pitchFamily="50" charset="-128"/>
            </a:endParaRPr>
          </a:p>
          <a:p>
            <a:pPr marL="0" indent="0">
              <a:buNone/>
            </a:pPr>
            <a:endParaRPr lang="ja-JP" altLang="en-US" sz="2400" dirty="0">
              <a:latin typeface="游ゴシック" panose="020B0400000000000000" pitchFamily="50" charset="-128"/>
            </a:endParaRPr>
          </a:p>
        </p:txBody>
      </p:sp>
    </p:spTree>
    <p:extLst>
      <p:ext uri="{BB962C8B-B14F-4D97-AF65-F5344CB8AC3E}">
        <p14:creationId xmlns:p14="http://schemas.microsoft.com/office/powerpoint/2010/main" val="343681418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8134672" cy="1112838"/>
          </a:xfrm>
        </p:spPr>
        <p:txBody>
          <a:bodyPr>
            <a:noAutofit/>
          </a:bodyPr>
          <a:lstStyle/>
          <a:p>
            <a:r>
              <a:rPr lang="ja-JP" altLang="en-US" sz="4000" b="1" dirty="0">
                <a:solidFill>
                  <a:schemeClr val="bg1"/>
                </a:solidFill>
              </a:rPr>
              <a:t>１　</a:t>
            </a:r>
            <a:r>
              <a:rPr lang="ja-JP" altLang="en-US" sz="4000" b="1" dirty="0" smtClean="0">
                <a:solidFill>
                  <a:schemeClr val="bg1"/>
                </a:solidFill>
              </a:rPr>
              <a:t>主な指導</a:t>
            </a:r>
            <a:r>
              <a:rPr lang="ja-JP" altLang="en-US" sz="4000" b="1" dirty="0" smtClean="0">
                <a:solidFill>
                  <a:schemeClr val="bg1"/>
                </a:solidFill>
              </a:rPr>
              <a:t>事項</a:t>
            </a:r>
            <a:r>
              <a:rPr lang="ja-JP" altLang="en-US" sz="4000" b="1" dirty="0">
                <a:solidFill>
                  <a:schemeClr val="bg1"/>
                </a:solidFill>
              </a:rPr>
              <a:t>⑫</a:t>
            </a:r>
            <a:r>
              <a:rPr lang="en-US" altLang="ja-JP" sz="4000" b="1" dirty="0" smtClean="0">
                <a:solidFill>
                  <a:schemeClr val="bg1"/>
                </a:solidFill>
              </a:rPr>
              <a:t/>
            </a:r>
            <a:br>
              <a:rPr lang="en-US" altLang="ja-JP" sz="4000" b="1" dirty="0" smtClean="0">
                <a:solidFill>
                  <a:schemeClr val="bg1"/>
                </a:solidFill>
              </a:rPr>
            </a:br>
            <a:r>
              <a:rPr lang="ja-JP" altLang="en-US" sz="2000" dirty="0" smtClean="0">
                <a:solidFill>
                  <a:schemeClr val="bg1"/>
                </a:solidFill>
              </a:rPr>
              <a:t>（</a:t>
            </a:r>
            <a:r>
              <a:rPr lang="ja-JP" altLang="en-US" sz="2000" dirty="0">
                <a:solidFill>
                  <a:schemeClr val="bg1"/>
                </a:solidFill>
                <a:latin typeface="游ゴシック" panose="020B0400000000000000" pitchFamily="50" charset="-128"/>
                <a:ea typeface="游ゴシック" panose="020B0400000000000000" pitchFamily="50" charset="-128"/>
              </a:rPr>
              <a:t>保険外</a:t>
            </a:r>
            <a:r>
              <a:rPr lang="ja-JP" altLang="en-US" sz="2000" dirty="0" smtClean="0">
                <a:solidFill>
                  <a:schemeClr val="bg1"/>
                </a:solidFill>
                <a:latin typeface="游ゴシック" panose="020B0400000000000000" pitchFamily="50" charset="-128"/>
                <a:ea typeface="游ゴシック" panose="020B0400000000000000" pitchFamily="50" charset="-128"/>
              </a:rPr>
              <a:t>サービスに</a:t>
            </a:r>
            <a:r>
              <a:rPr lang="ja-JP" altLang="en-US" sz="2000" dirty="0">
                <a:solidFill>
                  <a:schemeClr val="bg1"/>
                </a:solidFill>
                <a:latin typeface="游ゴシック" panose="020B0400000000000000" pitchFamily="50" charset="-128"/>
                <a:ea typeface="游ゴシック" panose="020B0400000000000000" pitchFamily="50" charset="-128"/>
              </a:rPr>
              <a:t>ついて</a:t>
            </a:r>
            <a:r>
              <a:rPr lang="ja-JP" altLang="en-US" sz="1600" dirty="0">
                <a:solidFill>
                  <a:schemeClr val="bg1"/>
                </a:solidFill>
                <a:latin typeface="游ゴシック" panose="020B0400000000000000" pitchFamily="50" charset="-128"/>
                <a:ea typeface="游ゴシック" panose="020B0400000000000000" pitchFamily="50" charset="-128"/>
              </a:rPr>
              <a:t>（通いサービス共通</a:t>
            </a:r>
            <a:r>
              <a:rPr lang="ja-JP" altLang="en-US" sz="1600" dirty="0" smtClean="0">
                <a:solidFill>
                  <a:schemeClr val="bg1"/>
                </a:solidFill>
                <a:latin typeface="游ゴシック" panose="020B0400000000000000" pitchFamily="50" charset="-128"/>
                <a:ea typeface="游ゴシック" panose="020B0400000000000000" pitchFamily="50" charset="-128"/>
              </a:rPr>
              <a:t>）</a:t>
            </a:r>
            <a:r>
              <a:rPr lang="ja-JP" altLang="en-US" sz="2000" dirty="0" smtClean="0">
                <a:solidFill>
                  <a:schemeClr val="bg1"/>
                </a:solidFill>
              </a:rPr>
              <a:t>）</a:t>
            </a:r>
            <a:endParaRPr lang="en-US" sz="2800" dirty="0">
              <a:solidFill>
                <a:schemeClr val="bg1"/>
              </a:solidFill>
            </a:endParaRPr>
          </a:p>
        </p:txBody>
      </p:sp>
      <p:sp>
        <p:nvSpPr>
          <p:cNvPr id="6" name="コンテンツ プレースホルダー 4"/>
          <p:cNvSpPr txBox="1">
            <a:spLocks/>
          </p:cNvSpPr>
          <p:nvPr/>
        </p:nvSpPr>
        <p:spPr>
          <a:xfrm>
            <a:off x="351546" y="1107954"/>
            <a:ext cx="8496944" cy="2331087"/>
          </a:xfrm>
          <a:prstGeom prst="rect">
            <a:avLst/>
          </a:prstGeom>
          <a:solidFill>
            <a:srgbClr val="CCECFF"/>
          </a:solidFill>
        </p:spPr>
        <p:style>
          <a:lnRef idx="1">
            <a:schemeClr val="accent1"/>
          </a:lnRef>
          <a:fillRef idx="2">
            <a:schemeClr val="accent1"/>
          </a:fillRef>
          <a:effectRef idx="1">
            <a:schemeClr val="accent1"/>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endParaRPr lang="en-US" altLang="ja-JP" sz="1800" b="1" dirty="0" smtClean="0"/>
          </a:p>
          <a:p>
            <a:pPr marL="0" indent="0">
              <a:buNone/>
            </a:pPr>
            <a:endParaRPr lang="en-US" altLang="ja-JP" sz="2400" dirty="0"/>
          </a:p>
        </p:txBody>
      </p:sp>
      <p:sp>
        <p:nvSpPr>
          <p:cNvPr id="7" name="コンテンツ プレースホルダー 4"/>
          <p:cNvSpPr txBox="1">
            <a:spLocks/>
          </p:cNvSpPr>
          <p:nvPr/>
        </p:nvSpPr>
        <p:spPr>
          <a:xfrm>
            <a:off x="379564" y="3816973"/>
            <a:ext cx="8468926" cy="2973036"/>
          </a:xfrm>
          <a:prstGeom prst="rect">
            <a:avLst/>
          </a:prstGeom>
          <a:solidFill>
            <a:srgbClr val="A0C9FA"/>
          </a:solidFill>
        </p:spPr>
        <p:style>
          <a:lnRef idx="1">
            <a:schemeClr val="accent3"/>
          </a:lnRef>
          <a:fillRef idx="2">
            <a:schemeClr val="accent3"/>
          </a:fillRef>
          <a:effectRef idx="1">
            <a:schemeClr val="accent3"/>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endParaRPr lang="en-US" altLang="ja-JP" sz="1200" dirty="0" smtClean="0">
              <a:latin typeface="游ゴシック" panose="020B0400000000000000" pitchFamily="50" charset="-128"/>
            </a:endParaRPr>
          </a:p>
          <a:p>
            <a:pPr marL="0" indent="0">
              <a:buNone/>
            </a:pPr>
            <a:endParaRPr lang="en-US" altLang="ja-JP" sz="1200" dirty="0">
              <a:latin typeface="游ゴシック" panose="020B0400000000000000" pitchFamily="50" charset="-128"/>
            </a:endParaRPr>
          </a:p>
          <a:p>
            <a:pPr marL="0" indent="0">
              <a:buNone/>
            </a:pPr>
            <a:endParaRPr lang="en-US" altLang="ja-JP" sz="1200" dirty="0" smtClean="0">
              <a:latin typeface="游ゴシック" panose="020B0400000000000000" pitchFamily="50" charset="-128"/>
            </a:endParaRPr>
          </a:p>
          <a:p>
            <a:pPr marL="0" indent="0">
              <a:buNone/>
            </a:pPr>
            <a:endParaRPr lang="en-US" altLang="ja-JP" sz="1200" dirty="0">
              <a:latin typeface="游ゴシック" panose="020B0400000000000000" pitchFamily="50" charset="-128"/>
            </a:endParaRPr>
          </a:p>
          <a:p>
            <a:pPr marL="0" indent="0">
              <a:buNone/>
            </a:pPr>
            <a:endParaRPr lang="en-US" altLang="ja-JP" sz="1200" dirty="0" smtClean="0">
              <a:latin typeface="游ゴシック" panose="020B0400000000000000" pitchFamily="50" charset="-128"/>
            </a:endParaRPr>
          </a:p>
          <a:p>
            <a:pPr marL="0" indent="0">
              <a:buNone/>
            </a:pPr>
            <a:endParaRPr lang="en-US" altLang="ja-JP" sz="1200" dirty="0" smtClean="0">
              <a:latin typeface="游ゴシック" panose="020B0400000000000000" pitchFamily="50" charset="-128"/>
            </a:endParaRPr>
          </a:p>
          <a:p>
            <a:pPr marL="0" indent="0">
              <a:buNone/>
            </a:pPr>
            <a:endParaRPr lang="en-US" altLang="ja-JP" sz="1200" dirty="0">
              <a:latin typeface="游ゴシック" panose="020B0400000000000000" pitchFamily="50" charset="-128"/>
            </a:endParaRPr>
          </a:p>
          <a:p>
            <a:pPr marL="0" indent="0">
              <a:buNone/>
            </a:pPr>
            <a:r>
              <a:rPr lang="ja-JP" altLang="en-US" sz="1200" dirty="0" smtClean="0">
                <a:solidFill>
                  <a:schemeClr val="bg1"/>
                </a:solidFill>
                <a:latin typeface="游ゴシック" panose="020B0400000000000000" pitchFamily="50" charset="-128"/>
              </a:rPr>
              <a:t>１</a:t>
            </a:r>
            <a:r>
              <a:rPr lang="ja-JP" altLang="en-US" sz="1200" dirty="0">
                <a:solidFill>
                  <a:schemeClr val="bg1"/>
                </a:solidFill>
                <a:latin typeface="游ゴシック" panose="020B0400000000000000" pitchFamily="50" charset="-128"/>
              </a:rPr>
              <a:t>、保険外サービスの目的、運営方針、利用料を、</a:t>
            </a:r>
            <a:r>
              <a:rPr lang="ja-JP" altLang="en-US" sz="1200" b="1" dirty="0">
                <a:solidFill>
                  <a:srgbClr val="FF0000"/>
                </a:solidFill>
                <a:latin typeface="游ゴシック" panose="020B0400000000000000" pitchFamily="50" charset="-128"/>
              </a:rPr>
              <a:t>事業所の運営規程とは別に定めること</a:t>
            </a:r>
            <a:r>
              <a:rPr lang="ja-JP" altLang="en-US" sz="1200" dirty="0" smtClean="0">
                <a:solidFill>
                  <a:schemeClr val="bg1"/>
                </a:solidFill>
                <a:latin typeface="游ゴシック" panose="020B0400000000000000" pitchFamily="50" charset="-128"/>
              </a:rPr>
              <a:t>。</a:t>
            </a:r>
            <a:endParaRPr lang="en-US" altLang="ja-JP" sz="1200" dirty="0" smtClean="0">
              <a:solidFill>
                <a:schemeClr val="bg1"/>
              </a:solidFill>
              <a:latin typeface="游ゴシック" panose="020B0400000000000000" pitchFamily="50" charset="-128"/>
            </a:endParaRPr>
          </a:p>
          <a:p>
            <a:pPr marL="0" indent="0">
              <a:buNone/>
            </a:pPr>
            <a:r>
              <a:rPr lang="ja-JP" altLang="en-US" sz="1200" dirty="0" smtClean="0">
                <a:solidFill>
                  <a:schemeClr val="bg1"/>
                </a:solidFill>
                <a:latin typeface="游ゴシック" panose="020B0400000000000000" pitchFamily="50" charset="-128"/>
              </a:rPr>
              <a:t>２</a:t>
            </a:r>
            <a:r>
              <a:rPr lang="ja-JP" altLang="en-US" sz="1200" dirty="0">
                <a:solidFill>
                  <a:schemeClr val="bg1"/>
                </a:solidFill>
                <a:latin typeface="游ゴシック" panose="020B0400000000000000" pitchFamily="50" charset="-128"/>
              </a:rPr>
              <a:t>、保険外サービスの内容、提供時間、利用料等について</a:t>
            </a:r>
            <a:r>
              <a:rPr lang="ja-JP" altLang="en-US" sz="1200" b="1" dirty="0">
                <a:solidFill>
                  <a:srgbClr val="FF0000"/>
                </a:solidFill>
                <a:latin typeface="游ゴシック" panose="020B0400000000000000" pitchFamily="50" charset="-128"/>
              </a:rPr>
              <a:t>利用者に文書をもって説明し、利用者の同意を得ること</a:t>
            </a:r>
            <a:r>
              <a:rPr lang="ja-JP" altLang="en-US" sz="1200" dirty="0" smtClean="0">
                <a:solidFill>
                  <a:schemeClr val="bg1"/>
                </a:solidFill>
                <a:latin typeface="游ゴシック" panose="020B0400000000000000" pitchFamily="50" charset="-128"/>
              </a:rPr>
              <a:t>。</a:t>
            </a:r>
            <a:endParaRPr lang="en-US" altLang="ja-JP" sz="1200" dirty="0" smtClean="0">
              <a:solidFill>
                <a:schemeClr val="bg1"/>
              </a:solidFill>
              <a:latin typeface="游ゴシック" panose="020B0400000000000000" pitchFamily="50" charset="-128"/>
            </a:endParaRPr>
          </a:p>
          <a:p>
            <a:pPr marL="0" indent="0">
              <a:buNone/>
            </a:pPr>
            <a:r>
              <a:rPr lang="ja-JP" altLang="en-US" sz="1200" dirty="0" smtClean="0">
                <a:solidFill>
                  <a:schemeClr val="bg1"/>
                </a:solidFill>
                <a:latin typeface="游ゴシック" panose="020B0400000000000000" pitchFamily="50" charset="-128"/>
              </a:rPr>
              <a:t>３</a:t>
            </a:r>
            <a:r>
              <a:rPr lang="ja-JP" altLang="en-US" sz="1200" dirty="0">
                <a:solidFill>
                  <a:schemeClr val="bg1"/>
                </a:solidFill>
                <a:latin typeface="游ゴシック" panose="020B0400000000000000" pitchFamily="50" charset="-128"/>
              </a:rPr>
              <a:t>、介護保険サービスとは別サービスで、当該サービスが</a:t>
            </a:r>
            <a:r>
              <a:rPr lang="ja-JP" altLang="en-US" sz="1200" b="1" dirty="0">
                <a:solidFill>
                  <a:srgbClr val="FF0000"/>
                </a:solidFill>
                <a:latin typeface="游ゴシック" panose="020B0400000000000000" pitchFamily="50" charset="-128"/>
              </a:rPr>
              <a:t>介護保険給付の対象とならないサービスであること</a:t>
            </a:r>
            <a:r>
              <a:rPr lang="ja-JP" altLang="en-US" sz="1200" dirty="0">
                <a:solidFill>
                  <a:schemeClr val="bg1"/>
                </a:solidFill>
                <a:latin typeface="游ゴシック" panose="020B0400000000000000" pitchFamily="50" charset="-128"/>
              </a:rPr>
              <a:t>を利用者が理解しやすくなるよう、工夫を行うこと</a:t>
            </a:r>
            <a:r>
              <a:rPr lang="ja-JP" altLang="en-US" sz="1200" dirty="0" smtClean="0">
                <a:solidFill>
                  <a:schemeClr val="bg1"/>
                </a:solidFill>
                <a:latin typeface="游ゴシック" panose="020B0400000000000000" pitchFamily="50" charset="-128"/>
              </a:rPr>
              <a:t>。</a:t>
            </a:r>
            <a:endParaRPr lang="en-US" altLang="ja-JP" sz="1200" dirty="0" smtClean="0">
              <a:solidFill>
                <a:schemeClr val="bg1"/>
              </a:solidFill>
              <a:latin typeface="游ゴシック" panose="020B0400000000000000" pitchFamily="50" charset="-128"/>
            </a:endParaRPr>
          </a:p>
          <a:p>
            <a:pPr marL="0" indent="0">
              <a:buNone/>
            </a:pPr>
            <a:r>
              <a:rPr lang="ja-JP" altLang="en-US" sz="1200" dirty="0" smtClean="0">
                <a:solidFill>
                  <a:schemeClr val="bg1"/>
                </a:solidFill>
                <a:latin typeface="游ゴシック" panose="020B0400000000000000" pitchFamily="50" charset="-128"/>
              </a:rPr>
              <a:t>４</a:t>
            </a:r>
            <a:r>
              <a:rPr lang="ja-JP" altLang="en-US" sz="1200" dirty="0">
                <a:solidFill>
                  <a:schemeClr val="bg1"/>
                </a:solidFill>
                <a:latin typeface="游ゴシック" panose="020B0400000000000000" pitchFamily="50" charset="-128"/>
              </a:rPr>
              <a:t>、契約締結前後に、担当の介護支援専門員に保険外サービスの内容や提供時間を報告すること。介護支援専門員は、必要に応じて</a:t>
            </a:r>
            <a:r>
              <a:rPr lang="ja-JP" altLang="en-US" sz="1200" b="1" dirty="0">
                <a:solidFill>
                  <a:srgbClr val="FF0000"/>
                </a:solidFill>
                <a:latin typeface="游ゴシック" panose="020B0400000000000000" pitchFamily="50" charset="-128"/>
              </a:rPr>
              <a:t>保険外サービスを居宅サービス計画に記載すること</a:t>
            </a:r>
            <a:r>
              <a:rPr lang="ja-JP" altLang="en-US" sz="1200" dirty="0">
                <a:solidFill>
                  <a:schemeClr val="bg1"/>
                </a:solidFill>
                <a:latin typeface="游ゴシック" panose="020B0400000000000000" pitchFamily="50" charset="-128"/>
              </a:rPr>
              <a:t>。</a:t>
            </a:r>
          </a:p>
          <a:p>
            <a:pPr marL="0" indent="0">
              <a:buNone/>
            </a:pPr>
            <a:r>
              <a:rPr lang="ja-JP" altLang="en-US" sz="1200" dirty="0">
                <a:solidFill>
                  <a:schemeClr val="bg1"/>
                </a:solidFill>
                <a:latin typeface="游ゴシック" panose="020B0400000000000000" pitchFamily="50" charset="-128"/>
              </a:rPr>
              <a:t>５、保険外サービスの提供時間は介護保険サービスの提供時間に含めないこととし、通所介護の提供時間の算定に当たっては、前後に提供した通所介護の提供の時間を合算して、１回の通所介護の提供として取り扱うこと。</a:t>
            </a:r>
          </a:p>
          <a:p>
            <a:pPr marL="0" indent="0">
              <a:buNone/>
            </a:pPr>
            <a:r>
              <a:rPr lang="ja-JP" altLang="en-US" sz="1200" dirty="0">
                <a:solidFill>
                  <a:schemeClr val="bg1"/>
                </a:solidFill>
                <a:latin typeface="游ゴシック" panose="020B0400000000000000" pitchFamily="50" charset="-128"/>
              </a:rPr>
              <a:t>６、</a:t>
            </a:r>
            <a:r>
              <a:rPr lang="ja-JP" altLang="en-US" sz="1200" b="1" dirty="0">
                <a:solidFill>
                  <a:srgbClr val="FF0000"/>
                </a:solidFill>
                <a:latin typeface="游ゴシック" panose="020B0400000000000000" pitchFamily="50" charset="-128"/>
              </a:rPr>
              <a:t>介護保険サービスと別に費用請求</a:t>
            </a:r>
            <a:r>
              <a:rPr lang="ja-JP" altLang="en-US" sz="1200" dirty="0">
                <a:solidFill>
                  <a:schemeClr val="bg1"/>
                </a:solidFill>
                <a:latin typeface="游ゴシック" panose="020B0400000000000000" pitchFamily="50" charset="-128"/>
              </a:rPr>
              <a:t>し、会計も区分すること。</a:t>
            </a:r>
          </a:p>
          <a:p>
            <a:pPr marL="0" indent="0">
              <a:buNone/>
            </a:pPr>
            <a:r>
              <a:rPr lang="ja-JP" altLang="en-US" sz="1200" dirty="0">
                <a:solidFill>
                  <a:schemeClr val="bg1"/>
                </a:solidFill>
                <a:latin typeface="游ゴシック" panose="020B0400000000000000" pitchFamily="50" charset="-128"/>
              </a:rPr>
              <a:t>７、保険外サービス提供時の苦情の窓口を設置する等必要な措置を講じること。</a:t>
            </a:r>
          </a:p>
          <a:p>
            <a:pPr marL="0" indent="0">
              <a:buNone/>
            </a:pPr>
            <a:endParaRPr lang="en-US" altLang="ja-JP" sz="1600" dirty="0" smtClean="0">
              <a:latin typeface="游ゴシック" panose="020B0400000000000000" pitchFamily="50" charset="-128"/>
            </a:endParaRPr>
          </a:p>
          <a:p>
            <a:pPr marL="0" indent="0">
              <a:buNone/>
            </a:pPr>
            <a:endParaRPr lang="en-US" altLang="ja-JP" sz="1600" dirty="0" smtClean="0">
              <a:latin typeface="游ゴシック" panose="020B0400000000000000" pitchFamily="50" charset="-128"/>
            </a:endParaRPr>
          </a:p>
          <a:p>
            <a:pPr marL="0" indent="0">
              <a:buNone/>
            </a:pPr>
            <a:endParaRPr lang="ja-JP" altLang="en-US" sz="1600" dirty="0">
              <a:latin typeface="游ゴシック" panose="020B0400000000000000" pitchFamily="50" charset="-128"/>
            </a:endParaRPr>
          </a:p>
          <a:p>
            <a:pPr marL="0" indent="0">
              <a:buNone/>
            </a:pPr>
            <a:endParaRPr lang="en-US" altLang="ja-JP" sz="1600" dirty="0" smtClean="0">
              <a:latin typeface="游ゴシック" panose="020B0400000000000000" pitchFamily="50" charset="-128"/>
            </a:endParaRPr>
          </a:p>
          <a:p>
            <a:pPr marL="0" indent="0">
              <a:buNone/>
            </a:pPr>
            <a:endParaRPr lang="ja-JP" altLang="en-US" dirty="0">
              <a:latin typeface="游ゴシック" panose="020B0400000000000000" pitchFamily="50" charset="-128"/>
            </a:endParaRPr>
          </a:p>
        </p:txBody>
      </p:sp>
      <p:sp>
        <p:nvSpPr>
          <p:cNvPr id="8" name="下矢印 7"/>
          <p:cNvSpPr/>
          <p:nvPr/>
        </p:nvSpPr>
        <p:spPr>
          <a:xfrm>
            <a:off x="3854506" y="3439041"/>
            <a:ext cx="1080120" cy="401299"/>
          </a:xfrm>
          <a:prstGeom prst="down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コンテンツ プレースホルダー 4"/>
          <p:cNvSpPr txBox="1">
            <a:spLocks/>
          </p:cNvSpPr>
          <p:nvPr/>
        </p:nvSpPr>
        <p:spPr>
          <a:xfrm>
            <a:off x="358152" y="1107953"/>
            <a:ext cx="8496944" cy="2331087"/>
          </a:xfrm>
          <a:prstGeom prst="rect">
            <a:avLst/>
          </a:prstGeom>
          <a:solidFill>
            <a:srgbClr val="CCECFF"/>
          </a:solidFill>
        </p:spPr>
        <p:style>
          <a:lnRef idx="1">
            <a:schemeClr val="accent1"/>
          </a:lnRef>
          <a:fillRef idx="2">
            <a:schemeClr val="accent1"/>
          </a:fillRef>
          <a:effectRef idx="1">
            <a:schemeClr val="accent1"/>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endParaRPr lang="en-US" altLang="ja-JP" sz="1800" b="1" dirty="0" smtClean="0"/>
          </a:p>
          <a:p>
            <a:pPr marL="0" indent="0">
              <a:buNone/>
            </a:pPr>
            <a:endParaRPr lang="en-US" altLang="ja-JP" sz="1800" b="1" dirty="0"/>
          </a:p>
          <a:p>
            <a:pPr marL="0" indent="0">
              <a:buNone/>
            </a:pPr>
            <a:r>
              <a:rPr lang="en-US" altLang="ja-JP" sz="1200" b="1" dirty="0" smtClean="0">
                <a:solidFill>
                  <a:schemeClr val="bg1"/>
                </a:solidFill>
              </a:rPr>
              <a:t>【</a:t>
            </a:r>
            <a:r>
              <a:rPr lang="ja-JP" altLang="en-US" sz="1200" b="1" dirty="0" smtClean="0">
                <a:solidFill>
                  <a:schemeClr val="bg1"/>
                </a:solidFill>
              </a:rPr>
              <a:t>参考通知</a:t>
            </a:r>
            <a:r>
              <a:rPr lang="en-US" altLang="ja-JP" sz="1200" b="1" dirty="0" smtClean="0">
                <a:solidFill>
                  <a:schemeClr val="bg1"/>
                </a:solidFill>
              </a:rPr>
              <a:t>】</a:t>
            </a:r>
          </a:p>
          <a:p>
            <a:pPr marL="0" indent="0">
              <a:buNone/>
            </a:pPr>
            <a:r>
              <a:rPr lang="ja-JP" altLang="en-US" sz="1200" dirty="0" smtClean="0">
                <a:solidFill>
                  <a:schemeClr val="bg1"/>
                </a:solidFill>
                <a:latin typeface="游ゴシック" panose="020B0400000000000000" pitchFamily="50" charset="-128"/>
              </a:rPr>
              <a:t>☆介護</a:t>
            </a:r>
            <a:r>
              <a:rPr lang="ja-JP" altLang="en-US" sz="1200" dirty="0">
                <a:solidFill>
                  <a:schemeClr val="bg1"/>
                </a:solidFill>
                <a:latin typeface="游ゴシック" panose="020B0400000000000000" pitchFamily="50" charset="-128"/>
              </a:rPr>
              <a:t>保険サービスと保険外サービスを組み合わせて提供する場合に</a:t>
            </a:r>
            <a:r>
              <a:rPr lang="ja-JP" altLang="en-US" sz="1200" dirty="0" smtClean="0">
                <a:solidFill>
                  <a:schemeClr val="bg1"/>
                </a:solidFill>
                <a:latin typeface="游ゴシック" panose="020B0400000000000000" pitchFamily="50" charset="-128"/>
              </a:rPr>
              <a:t>ついて</a:t>
            </a:r>
            <a:endParaRPr lang="en-US" altLang="ja-JP" sz="1200" dirty="0" smtClean="0">
              <a:solidFill>
                <a:schemeClr val="bg1"/>
              </a:solidFill>
              <a:latin typeface="游ゴシック" panose="020B0400000000000000" pitchFamily="50" charset="-128"/>
            </a:endParaRPr>
          </a:p>
          <a:p>
            <a:pPr marL="0" indent="0">
              <a:buNone/>
            </a:pPr>
            <a:r>
              <a:rPr lang="ja-JP" altLang="en-US" sz="1200" dirty="0" smtClean="0">
                <a:solidFill>
                  <a:schemeClr val="bg1"/>
                </a:solidFill>
                <a:latin typeface="游ゴシック" panose="020B0400000000000000" pitchFamily="50" charset="-128"/>
              </a:rPr>
              <a:t>「</a:t>
            </a:r>
            <a:r>
              <a:rPr lang="ja-JP" altLang="en-US" sz="1200" dirty="0">
                <a:solidFill>
                  <a:schemeClr val="bg1"/>
                </a:solidFill>
                <a:latin typeface="游ゴシック" panose="020B0400000000000000" pitchFamily="50" charset="-128"/>
              </a:rPr>
              <a:t>介護保険サービスと保険外サービスを組み合わせて提供する場合の取扱いについて</a:t>
            </a:r>
            <a:r>
              <a:rPr lang="ja-JP" altLang="en-US" sz="1200" dirty="0" smtClean="0">
                <a:solidFill>
                  <a:schemeClr val="bg1"/>
                </a:solidFill>
                <a:latin typeface="游ゴシック" panose="020B0400000000000000" pitchFamily="50" charset="-128"/>
              </a:rPr>
              <a:t>」</a:t>
            </a:r>
            <a:endParaRPr lang="en-US" altLang="ja-JP" sz="1200" dirty="0" smtClean="0">
              <a:solidFill>
                <a:schemeClr val="bg1"/>
              </a:solidFill>
              <a:latin typeface="游ゴシック" panose="020B0400000000000000" pitchFamily="50" charset="-128"/>
            </a:endParaRPr>
          </a:p>
          <a:p>
            <a:pPr marL="0" indent="0">
              <a:buNone/>
            </a:pPr>
            <a:r>
              <a:rPr lang="ja-JP" altLang="en-US" sz="900" dirty="0" smtClean="0">
                <a:solidFill>
                  <a:schemeClr val="bg1"/>
                </a:solidFill>
                <a:latin typeface="游ゴシック" panose="020B0400000000000000" pitchFamily="50" charset="-128"/>
              </a:rPr>
              <a:t>（</a:t>
            </a:r>
            <a:r>
              <a:rPr lang="ja-JP" altLang="en-US" sz="900" dirty="0">
                <a:solidFill>
                  <a:schemeClr val="bg1"/>
                </a:solidFill>
                <a:latin typeface="游ゴシック" panose="020B0400000000000000" pitchFamily="50" charset="-128"/>
              </a:rPr>
              <a:t>平成</a:t>
            </a:r>
            <a:r>
              <a:rPr lang="en-US" altLang="ja-JP" sz="900" dirty="0">
                <a:solidFill>
                  <a:schemeClr val="bg1"/>
                </a:solidFill>
                <a:latin typeface="游ゴシック" panose="020B0400000000000000" pitchFamily="50" charset="-128"/>
              </a:rPr>
              <a:t>30</a:t>
            </a:r>
            <a:r>
              <a:rPr lang="ja-JP" altLang="en-US" sz="900" dirty="0">
                <a:solidFill>
                  <a:schemeClr val="bg1"/>
                </a:solidFill>
                <a:latin typeface="游ゴシック" panose="020B0400000000000000" pitchFamily="50" charset="-128"/>
              </a:rPr>
              <a:t>年９月</a:t>
            </a:r>
            <a:r>
              <a:rPr lang="en-US" altLang="ja-JP" sz="900" dirty="0">
                <a:solidFill>
                  <a:schemeClr val="bg1"/>
                </a:solidFill>
                <a:latin typeface="游ゴシック" panose="020B0400000000000000" pitchFamily="50" charset="-128"/>
              </a:rPr>
              <a:t>28</a:t>
            </a:r>
            <a:r>
              <a:rPr lang="ja-JP" altLang="en-US" sz="900" dirty="0">
                <a:solidFill>
                  <a:schemeClr val="bg1"/>
                </a:solidFill>
                <a:latin typeface="游ゴシック" panose="020B0400000000000000" pitchFamily="50" charset="-128"/>
              </a:rPr>
              <a:t>日　老推発</a:t>
            </a:r>
            <a:r>
              <a:rPr lang="en-US" altLang="ja-JP" sz="900" dirty="0">
                <a:solidFill>
                  <a:schemeClr val="bg1"/>
                </a:solidFill>
                <a:latin typeface="游ゴシック" panose="020B0400000000000000" pitchFamily="50" charset="-128"/>
              </a:rPr>
              <a:t>0928</a:t>
            </a:r>
            <a:r>
              <a:rPr lang="ja-JP" altLang="en-US" sz="900" dirty="0">
                <a:solidFill>
                  <a:schemeClr val="bg1"/>
                </a:solidFill>
                <a:latin typeface="游ゴシック" panose="020B0400000000000000" pitchFamily="50" charset="-128"/>
              </a:rPr>
              <a:t>第１号・老高発</a:t>
            </a:r>
            <a:r>
              <a:rPr lang="en-US" altLang="ja-JP" sz="900" dirty="0">
                <a:solidFill>
                  <a:schemeClr val="bg1"/>
                </a:solidFill>
                <a:latin typeface="游ゴシック" panose="020B0400000000000000" pitchFamily="50" charset="-128"/>
              </a:rPr>
              <a:t>0928</a:t>
            </a:r>
            <a:r>
              <a:rPr lang="ja-JP" altLang="en-US" sz="900" dirty="0">
                <a:solidFill>
                  <a:schemeClr val="bg1"/>
                </a:solidFill>
                <a:latin typeface="游ゴシック" panose="020B0400000000000000" pitchFamily="50" charset="-128"/>
              </a:rPr>
              <a:t>第１号・老振発</a:t>
            </a:r>
            <a:r>
              <a:rPr lang="en-US" altLang="ja-JP" sz="900" dirty="0">
                <a:solidFill>
                  <a:schemeClr val="bg1"/>
                </a:solidFill>
                <a:latin typeface="游ゴシック" panose="020B0400000000000000" pitchFamily="50" charset="-128"/>
              </a:rPr>
              <a:t>0928</a:t>
            </a:r>
            <a:r>
              <a:rPr lang="ja-JP" altLang="en-US" sz="900" dirty="0">
                <a:solidFill>
                  <a:schemeClr val="bg1"/>
                </a:solidFill>
                <a:latin typeface="游ゴシック" panose="020B0400000000000000" pitchFamily="50" charset="-128"/>
              </a:rPr>
              <a:t>第１号・老老発</a:t>
            </a:r>
            <a:r>
              <a:rPr lang="en-US" altLang="ja-JP" sz="900" dirty="0">
                <a:solidFill>
                  <a:schemeClr val="bg1"/>
                </a:solidFill>
                <a:latin typeface="游ゴシック" panose="020B0400000000000000" pitchFamily="50" charset="-128"/>
              </a:rPr>
              <a:t>0928</a:t>
            </a:r>
            <a:r>
              <a:rPr lang="ja-JP" altLang="en-US" sz="900" dirty="0">
                <a:solidFill>
                  <a:schemeClr val="bg1"/>
                </a:solidFill>
                <a:latin typeface="游ゴシック" panose="020B0400000000000000" pitchFamily="50" charset="-128"/>
              </a:rPr>
              <a:t>第１号　介護保険最新情報Ｖｏｌ．</a:t>
            </a:r>
            <a:r>
              <a:rPr lang="en-US" altLang="ja-JP" sz="900" dirty="0">
                <a:solidFill>
                  <a:schemeClr val="bg1"/>
                </a:solidFill>
                <a:latin typeface="游ゴシック" panose="020B0400000000000000" pitchFamily="50" charset="-128"/>
              </a:rPr>
              <a:t>678</a:t>
            </a:r>
            <a:r>
              <a:rPr lang="ja-JP" altLang="en-US" sz="900" dirty="0" smtClean="0">
                <a:solidFill>
                  <a:schemeClr val="bg1"/>
                </a:solidFill>
                <a:latin typeface="游ゴシック" panose="020B0400000000000000" pitchFamily="50" charset="-128"/>
              </a:rPr>
              <a:t>）</a:t>
            </a:r>
            <a:endParaRPr lang="en-US" altLang="ja-JP" sz="900" dirty="0" smtClean="0">
              <a:solidFill>
                <a:schemeClr val="bg1"/>
              </a:solidFill>
              <a:latin typeface="游ゴシック" panose="020B0400000000000000" pitchFamily="50" charset="-128"/>
            </a:endParaRPr>
          </a:p>
          <a:p>
            <a:pPr marL="0" indent="0">
              <a:buNone/>
            </a:pPr>
            <a:r>
              <a:rPr lang="ja-JP" altLang="en-US" sz="1200" dirty="0" smtClean="0">
                <a:solidFill>
                  <a:schemeClr val="bg1"/>
                </a:solidFill>
                <a:latin typeface="游ゴシック" panose="020B0400000000000000" pitchFamily="50" charset="-128"/>
              </a:rPr>
              <a:t>☆通所</a:t>
            </a:r>
            <a:r>
              <a:rPr lang="ja-JP" altLang="en-US" sz="1200" dirty="0">
                <a:solidFill>
                  <a:schemeClr val="bg1"/>
                </a:solidFill>
                <a:latin typeface="游ゴシック" panose="020B0400000000000000" pitchFamily="50" charset="-128"/>
              </a:rPr>
              <a:t>介護事業所への送迎の前後又は送迎と一体的な保険外サービスの提供に</a:t>
            </a:r>
            <a:r>
              <a:rPr lang="ja-JP" altLang="en-US" sz="1200" dirty="0" smtClean="0">
                <a:solidFill>
                  <a:schemeClr val="bg1"/>
                </a:solidFill>
                <a:latin typeface="游ゴシック" panose="020B0400000000000000" pitchFamily="50" charset="-128"/>
              </a:rPr>
              <a:t>ついて</a:t>
            </a:r>
            <a:endParaRPr lang="en-US" altLang="ja-JP" sz="1200" dirty="0" smtClean="0">
              <a:solidFill>
                <a:schemeClr val="bg1"/>
              </a:solidFill>
              <a:latin typeface="游ゴシック" panose="020B0400000000000000" pitchFamily="50" charset="-128"/>
            </a:endParaRPr>
          </a:p>
          <a:p>
            <a:pPr marL="0" indent="0">
              <a:buNone/>
            </a:pPr>
            <a:r>
              <a:rPr lang="ja-JP" altLang="en-US" sz="1200" dirty="0" smtClean="0">
                <a:solidFill>
                  <a:schemeClr val="bg1"/>
                </a:solidFill>
                <a:latin typeface="游ゴシック" panose="020B0400000000000000" pitchFamily="50" charset="-128"/>
              </a:rPr>
              <a:t>「</a:t>
            </a:r>
            <a:r>
              <a:rPr lang="ja-JP" altLang="en-US" sz="1200" dirty="0">
                <a:solidFill>
                  <a:schemeClr val="bg1"/>
                </a:solidFill>
                <a:latin typeface="游ゴシック" panose="020B0400000000000000" pitchFamily="50" charset="-128"/>
              </a:rPr>
              <a:t>通所介護に係る送迎に関する道路運送法上の取扱いについて</a:t>
            </a:r>
            <a:r>
              <a:rPr lang="ja-JP" altLang="en-US" sz="1200" dirty="0" smtClean="0">
                <a:solidFill>
                  <a:schemeClr val="bg1"/>
                </a:solidFill>
                <a:latin typeface="游ゴシック" panose="020B0400000000000000" pitchFamily="50" charset="-128"/>
              </a:rPr>
              <a:t>」</a:t>
            </a:r>
            <a:endParaRPr lang="en-US" altLang="ja-JP" sz="1200" dirty="0" smtClean="0">
              <a:solidFill>
                <a:schemeClr val="bg1"/>
              </a:solidFill>
              <a:latin typeface="游ゴシック" panose="020B0400000000000000" pitchFamily="50" charset="-128"/>
            </a:endParaRPr>
          </a:p>
          <a:p>
            <a:pPr marL="0" indent="0">
              <a:buNone/>
            </a:pPr>
            <a:r>
              <a:rPr lang="en-US" altLang="ja-JP" sz="1200" dirty="0">
                <a:solidFill>
                  <a:schemeClr val="bg1"/>
                </a:solidFill>
                <a:latin typeface="游ゴシック" panose="020B0400000000000000" pitchFamily="50" charset="-128"/>
              </a:rPr>
              <a:t>(</a:t>
            </a:r>
            <a:r>
              <a:rPr lang="ja-JP" altLang="en-US" sz="1200" dirty="0">
                <a:solidFill>
                  <a:schemeClr val="bg1"/>
                </a:solidFill>
                <a:latin typeface="游ゴシック" panose="020B0400000000000000" pitchFamily="50" charset="-128"/>
              </a:rPr>
              <a:t>平成</a:t>
            </a:r>
            <a:r>
              <a:rPr lang="en-US" altLang="ja-JP" sz="1200" dirty="0">
                <a:solidFill>
                  <a:schemeClr val="bg1"/>
                </a:solidFill>
                <a:latin typeface="游ゴシック" panose="020B0400000000000000" pitchFamily="50" charset="-128"/>
              </a:rPr>
              <a:t>30</a:t>
            </a:r>
            <a:r>
              <a:rPr lang="ja-JP" altLang="en-US" sz="1200" dirty="0">
                <a:solidFill>
                  <a:schemeClr val="bg1"/>
                </a:solidFill>
                <a:latin typeface="游ゴシック" panose="020B0400000000000000" pitchFamily="50" charset="-128"/>
              </a:rPr>
              <a:t>年</a:t>
            </a:r>
            <a:r>
              <a:rPr lang="en-US" altLang="ja-JP" sz="1200" dirty="0">
                <a:solidFill>
                  <a:schemeClr val="bg1"/>
                </a:solidFill>
                <a:latin typeface="游ゴシック" panose="020B0400000000000000" pitchFamily="50" charset="-128"/>
              </a:rPr>
              <a:t>9</a:t>
            </a:r>
            <a:r>
              <a:rPr lang="ja-JP" altLang="en-US" sz="1200" dirty="0">
                <a:solidFill>
                  <a:schemeClr val="bg1"/>
                </a:solidFill>
                <a:latin typeface="游ゴシック" panose="020B0400000000000000" pitchFamily="50" charset="-128"/>
              </a:rPr>
              <a:t>月</a:t>
            </a:r>
            <a:r>
              <a:rPr lang="en-US" altLang="ja-JP" sz="1200" dirty="0">
                <a:solidFill>
                  <a:schemeClr val="bg1"/>
                </a:solidFill>
                <a:latin typeface="游ゴシック" panose="020B0400000000000000" pitchFamily="50" charset="-128"/>
              </a:rPr>
              <a:t>28</a:t>
            </a:r>
            <a:r>
              <a:rPr lang="ja-JP" altLang="en-US" sz="1200" dirty="0">
                <a:solidFill>
                  <a:schemeClr val="bg1"/>
                </a:solidFill>
                <a:latin typeface="游ゴシック" panose="020B0400000000000000" pitchFamily="50" charset="-128"/>
              </a:rPr>
              <a:t>日付事務連絡</a:t>
            </a:r>
            <a:r>
              <a:rPr lang="en-US" altLang="ja-JP" sz="1200" dirty="0">
                <a:solidFill>
                  <a:schemeClr val="bg1"/>
                </a:solidFill>
                <a:latin typeface="游ゴシック" panose="020B0400000000000000" pitchFamily="50" charset="-128"/>
              </a:rPr>
              <a:t>)</a:t>
            </a:r>
            <a:r>
              <a:rPr lang="ja-JP" altLang="en-US" sz="1200" dirty="0">
                <a:solidFill>
                  <a:schemeClr val="bg1"/>
                </a:solidFill>
                <a:latin typeface="游ゴシック" panose="020B0400000000000000" pitchFamily="50" charset="-128"/>
              </a:rPr>
              <a:t>（国土交通省自動車局旅客課）</a:t>
            </a:r>
            <a:endParaRPr lang="en-US" altLang="ja-JP" sz="1200" dirty="0">
              <a:solidFill>
                <a:schemeClr val="bg1"/>
              </a:solidFill>
              <a:latin typeface="游ゴシック" panose="020B0400000000000000" pitchFamily="50" charset="-128"/>
            </a:endParaRPr>
          </a:p>
          <a:p>
            <a:pPr marL="0" indent="0">
              <a:buNone/>
            </a:pPr>
            <a:endParaRPr lang="en-US" altLang="ja-JP" sz="1400" dirty="0">
              <a:latin typeface="游ゴシック" panose="020B0400000000000000" pitchFamily="50" charset="-128"/>
            </a:endParaRPr>
          </a:p>
          <a:p>
            <a:pPr marL="0" indent="0">
              <a:buNone/>
            </a:pPr>
            <a:r>
              <a:rPr lang="ja-JP" altLang="en-US" sz="1400" dirty="0" smtClean="0">
                <a:latin typeface="游ゴシック" panose="020B0400000000000000" pitchFamily="50" charset="-128"/>
              </a:rPr>
              <a:t>　</a:t>
            </a:r>
            <a:endParaRPr lang="en-US" altLang="ja-JP" sz="2000" b="1" dirty="0">
              <a:solidFill>
                <a:srgbClr val="FF0000"/>
              </a:solidFill>
            </a:endParaRPr>
          </a:p>
        </p:txBody>
      </p:sp>
    </p:spTree>
    <p:extLst>
      <p:ext uri="{BB962C8B-B14F-4D97-AF65-F5344CB8AC3E}">
        <p14:creationId xmlns:p14="http://schemas.microsoft.com/office/powerpoint/2010/main" val="597381800"/>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8134672" cy="1112838"/>
          </a:xfrm>
        </p:spPr>
        <p:txBody>
          <a:bodyPr>
            <a:noAutofit/>
          </a:bodyPr>
          <a:lstStyle/>
          <a:p>
            <a:r>
              <a:rPr lang="ja-JP" altLang="en-US" sz="4000" b="1" dirty="0">
                <a:solidFill>
                  <a:schemeClr val="bg1"/>
                </a:solidFill>
              </a:rPr>
              <a:t>１　</a:t>
            </a:r>
            <a:r>
              <a:rPr lang="ja-JP" altLang="en-US" sz="4000" b="1" dirty="0" smtClean="0">
                <a:solidFill>
                  <a:schemeClr val="bg1"/>
                </a:solidFill>
              </a:rPr>
              <a:t>主な指導</a:t>
            </a:r>
            <a:r>
              <a:rPr lang="ja-JP" altLang="en-US" sz="4000" b="1" dirty="0" smtClean="0">
                <a:solidFill>
                  <a:schemeClr val="bg1"/>
                </a:solidFill>
              </a:rPr>
              <a:t>事項</a:t>
            </a:r>
            <a:r>
              <a:rPr lang="ja-JP" altLang="en-US" sz="4000" b="1" dirty="0">
                <a:solidFill>
                  <a:schemeClr val="bg1"/>
                </a:solidFill>
              </a:rPr>
              <a:t>⑬</a:t>
            </a:r>
            <a:r>
              <a:rPr lang="en-US" altLang="ja-JP" sz="4000" b="1" dirty="0" smtClean="0">
                <a:solidFill>
                  <a:schemeClr val="bg1"/>
                </a:solidFill>
              </a:rPr>
              <a:t/>
            </a:r>
            <a:br>
              <a:rPr lang="en-US" altLang="ja-JP" sz="4000" b="1" dirty="0" smtClean="0">
                <a:solidFill>
                  <a:schemeClr val="bg1"/>
                </a:solidFill>
              </a:rPr>
            </a:br>
            <a:r>
              <a:rPr lang="ja-JP" altLang="en-US" sz="2000" b="1" dirty="0" smtClean="0">
                <a:solidFill>
                  <a:schemeClr val="bg1"/>
                </a:solidFill>
              </a:rPr>
              <a:t>（</a:t>
            </a:r>
            <a:r>
              <a:rPr lang="ja-JP" altLang="en-US" sz="2800" dirty="0">
                <a:solidFill>
                  <a:schemeClr val="bg1"/>
                </a:solidFill>
                <a:latin typeface="游ゴシック" panose="020B0400000000000000" pitchFamily="50" charset="-128"/>
                <a:ea typeface="游ゴシック" panose="020B0400000000000000" pitchFamily="50" charset="-128"/>
              </a:rPr>
              <a:t>送迎記録について</a:t>
            </a:r>
            <a:r>
              <a:rPr lang="ja-JP" altLang="en-US" sz="2000" dirty="0">
                <a:solidFill>
                  <a:schemeClr val="bg1"/>
                </a:solidFill>
                <a:latin typeface="游ゴシック" panose="020B0400000000000000" pitchFamily="50" charset="-128"/>
                <a:ea typeface="游ゴシック" panose="020B0400000000000000" pitchFamily="50" charset="-128"/>
              </a:rPr>
              <a:t>（通いサービス共通</a:t>
            </a:r>
            <a:r>
              <a:rPr lang="ja-JP" altLang="en-US" sz="2000" dirty="0" smtClean="0">
                <a:solidFill>
                  <a:schemeClr val="bg1"/>
                </a:solidFill>
                <a:latin typeface="游ゴシック" panose="020B0400000000000000" pitchFamily="50" charset="-128"/>
                <a:ea typeface="游ゴシック" panose="020B0400000000000000" pitchFamily="50" charset="-128"/>
              </a:rPr>
              <a:t>）</a:t>
            </a:r>
            <a:r>
              <a:rPr lang="ja-JP" altLang="en-US" sz="2000" dirty="0" smtClean="0">
                <a:solidFill>
                  <a:schemeClr val="bg1"/>
                </a:solidFill>
              </a:rPr>
              <a:t>）</a:t>
            </a:r>
            <a:endParaRPr lang="en-US" sz="2800" dirty="0">
              <a:solidFill>
                <a:schemeClr val="bg1"/>
              </a:solidFill>
            </a:endParaRPr>
          </a:p>
        </p:txBody>
      </p:sp>
      <p:sp>
        <p:nvSpPr>
          <p:cNvPr id="6" name="コンテンツ プレースホルダー 4"/>
          <p:cNvSpPr txBox="1">
            <a:spLocks/>
          </p:cNvSpPr>
          <p:nvPr/>
        </p:nvSpPr>
        <p:spPr>
          <a:xfrm>
            <a:off x="323528" y="1241929"/>
            <a:ext cx="8496944" cy="2309445"/>
          </a:xfrm>
          <a:prstGeom prst="rect">
            <a:avLst/>
          </a:prstGeom>
          <a:solidFill>
            <a:srgbClr val="CCECFF"/>
          </a:solidFill>
        </p:spPr>
        <p:style>
          <a:lnRef idx="1">
            <a:schemeClr val="accent1"/>
          </a:lnRef>
          <a:fillRef idx="2">
            <a:schemeClr val="accent1"/>
          </a:fillRef>
          <a:effectRef idx="1">
            <a:schemeClr val="accent1"/>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endParaRPr lang="en-US" altLang="ja-JP" sz="1800" b="1" dirty="0" smtClean="0"/>
          </a:p>
          <a:p>
            <a:pPr marL="0" indent="0">
              <a:buNone/>
            </a:pPr>
            <a:r>
              <a:rPr lang="en-US" altLang="ja-JP" sz="2400" b="1" dirty="0" smtClean="0">
                <a:solidFill>
                  <a:schemeClr val="bg1"/>
                </a:solidFill>
              </a:rPr>
              <a:t>【</a:t>
            </a:r>
            <a:r>
              <a:rPr lang="zh-TW" altLang="en-US" sz="2400" b="1" dirty="0" smtClean="0">
                <a:solidFill>
                  <a:schemeClr val="bg1"/>
                </a:solidFill>
              </a:rPr>
              <a:t>基準等（要旨）</a:t>
            </a:r>
            <a:r>
              <a:rPr lang="en-US" altLang="ja-JP" sz="2400" b="1" dirty="0" smtClean="0">
                <a:solidFill>
                  <a:schemeClr val="bg1"/>
                </a:solidFill>
              </a:rPr>
              <a:t>】</a:t>
            </a:r>
          </a:p>
          <a:p>
            <a:pPr marL="0" indent="0">
              <a:buNone/>
            </a:pPr>
            <a:r>
              <a:rPr lang="ja-JP" altLang="en-US" sz="2400" dirty="0">
                <a:solidFill>
                  <a:schemeClr val="bg1"/>
                </a:solidFill>
              </a:rPr>
              <a:t>☆</a:t>
            </a:r>
            <a:r>
              <a:rPr lang="ja-JP" altLang="en-US" sz="2400" dirty="0" smtClean="0">
                <a:solidFill>
                  <a:schemeClr val="bg1"/>
                </a:solidFill>
                <a:latin typeface="游ゴシック" panose="020B0400000000000000" pitchFamily="50" charset="-128"/>
              </a:rPr>
              <a:t>送迎</a:t>
            </a:r>
            <a:r>
              <a:rPr lang="ja-JP" altLang="en-US" sz="2400" dirty="0">
                <a:solidFill>
                  <a:schemeClr val="bg1"/>
                </a:solidFill>
                <a:latin typeface="游ゴシック" panose="020B0400000000000000" pitchFamily="50" charset="-128"/>
              </a:rPr>
              <a:t>減算の有無に関しては、個別サービス計画上、送迎が往復か片道かを位置付けさせた上で、</a:t>
            </a:r>
            <a:r>
              <a:rPr lang="ja-JP" altLang="en-US" sz="2400" b="1" u="sng" dirty="0">
                <a:solidFill>
                  <a:srgbClr val="FF0000"/>
                </a:solidFill>
                <a:latin typeface="游ゴシック" panose="020B0400000000000000" pitchFamily="50" charset="-128"/>
              </a:rPr>
              <a:t>実際の送迎の有無を確認の上、送迎を行っていなければ減算</a:t>
            </a:r>
            <a:r>
              <a:rPr lang="ja-JP" altLang="en-US" sz="2400" dirty="0">
                <a:solidFill>
                  <a:schemeClr val="bg1"/>
                </a:solidFill>
                <a:latin typeface="游ゴシック" panose="020B0400000000000000" pitchFamily="50" charset="-128"/>
              </a:rPr>
              <a:t>となる。</a:t>
            </a:r>
            <a:endParaRPr lang="en-US" altLang="ja-JP" sz="2400" dirty="0">
              <a:solidFill>
                <a:schemeClr val="bg1"/>
              </a:solidFill>
              <a:latin typeface="游ゴシック" panose="020B0400000000000000" pitchFamily="50" charset="-128"/>
            </a:endParaRPr>
          </a:p>
          <a:p>
            <a:pPr marL="0" indent="0">
              <a:buNone/>
            </a:pPr>
            <a:r>
              <a:rPr lang="ja-JP" altLang="en-US" sz="2400" dirty="0" smtClean="0">
                <a:solidFill>
                  <a:schemeClr val="bg1"/>
                </a:solidFill>
                <a:latin typeface="游ゴシック" panose="020B0400000000000000" pitchFamily="50" charset="-128"/>
              </a:rPr>
              <a:t>☆なお</a:t>
            </a:r>
            <a:r>
              <a:rPr lang="ja-JP" altLang="en-US" sz="2400" dirty="0">
                <a:solidFill>
                  <a:schemeClr val="bg1"/>
                </a:solidFill>
                <a:latin typeface="游ゴシック" panose="020B0400000000000000" pitchFamily="50" charset="-128"/>
              </a:rPr>
              <a:t>、徒歩での送迎は、減算の対象にはならない。</a:t>
            </a:r>
            <a:endParaRPr lang="en-US" altLang="ja-JP" sz="2400" dirty="0">
              <a:solidFill>
                <a:schemeClr val="bg1"/>
              </a:solidFill>
              <a:latin typeface="游ゴシック" panose="020B0400000000000000" pitchFamily="50" charset="-128"/>
            </a:endParaRPr>
          </a:p>
          <a:p>
            <a:pPr marL="0" indent="0">
              <a:buNone/>
            </a:pPr>
            <a:endParaRPr lang="en-US" altLang="ja-JP" sz="2400" dirty="0"/>
          </a:p>
        </p:txBody>
      </p:sp>
      <p:sp>
        <p:nvSpPr>
          <p:cNvPr id="7" name="コンテンツ プレースホルダー 4"/>
          <p:cNvSpPr txBox="1">
            <a:spLocks/>
          </p:cNvSpPr>
          <p:nvPr/>
        </p:nvSpPr>
        <p:spPr>
          <a:xfrm>
            <a:off x="323528" y="4077072"/>
            <a:ext cx="8496944" cy="2644404"/>
          </a:xfrm>
          <a:prstGeom prst="rect">
            <a:avLst/>
          </a:prstGeom>
          <a:solidFill>
            <a:srgbClr val="A0C9FA"/>
          </a:solidFill>
        </p:spPr>
        <p:style>
          <a:lnRef idx="1">
            <a:schemeClr val="accent3"/>
          </a:lnRef>
          <a:fillRef idx="2">
            <a:schemeClr val="accent3"/>
          </a:fillRef>
          <a:effectRef idx="1">
            <a:schemeClr val="accent3"/>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endParaRPr lang="en-US" altLang="ja-JP" dirty="0" smtClean="0">
              <a:latin typeface="游ゴシック" panose="020B0400000000000000" pitchFamily="50" charset="-128"/>
            </a:endParaRPr>
          </a:p>
          <a:p>
            <a:pPr marL="0" indent="0">
              <a:buNone/>
            </a:pPr>
            <a:endParaRPr lang="en-US" altLang="ja-JP" dirty="0">
              <a:latin typeface="游ゴシック" panose="020B0400000000000000" pitchFamily="50" charset="-128"/>
            </a:endParaRPr>
          </a:p>
          <a:p>
            <a:pPr marL="0" indent="0">
              <a:buNone/>
            </a:pPr>
            <a:r>
              <a:rPr lang="ja-JP" altLang="en-US" dirty="0" smtClean="0">
                <a:solidFill>
                  <a:schemeClr val="bg1"/>
                </a:solidFill>
                <a:latin typeface="游ゴシック" panose="020B0400000000000000" pitchFamily="50" charset="-128"/>
              </a:rPr>
              <a:t>☆車両</a:t>
            </a:r>
            <a:r>
              <a:rPr lang="ja-JP" altLang="en-US" dirty="0">
                <a:solidFill>
                  <a:schemeClr val="bg1"/>
                </a:solidFill>
                <a:latin typeface="游ゴシック" panose="020B0400000000000000" pitchFamily="50" charset="-128"/>
              </a:rPr>
              <a:t>運行記録簿や送迎記録簿等を整備し、送迎時刻（個々の利用者宅、事業所の発着時刻）を実績に基づいて、正確に記録、保管しておくこと</a:t>
            </a:r>
            <a:r>
              <a:rPr lang="ja-JP" altLang="en-US" dirty="0" smtClean="0">
                <a:solidFill>
                  <a:schemeClr val="bg1"/>
                </a:solidFill>
                <a:latin typeface="游ゴシック" panose="020B0400000000000000" pitchFamily="50" charset="-128"/>
              </a:rPr>
              <a:t>。</a:t>
            </a:r>
            <a:endParaRPr lang="en-US" altLang="ja-JP" dirty="0" smtClean="0">
              <a:solidFill>
                <a:schemeClr val="bg1"/>
              </a:solidFill>
              <a:latin typeface="游ゴシック" panose="020B0400000000000000" pitchFamily="50" charset="-128"/>
            </a:endParaRPr>
          </a:p>
          <a:p>
            <a:pPr marL="0" indent="0">
              <a:buNone/>
            </a:pPr>
            <a:r>
              <a:rPr lang="ja-JP" altLang="en-US" dirty="0" smtClean="0">
                <a:solidFill>
                  <a:schemeClr val="bg1"/>
                </a:solidFill>
                <a:latin typeface="游ゴシック" panose="020B0400000000000000" pitchFamily="50" charset="-128"/>
              </a:rPr>
              <a:t>☆</a:t>
            </a:r>
            <a:r>
              <a:rPr lang="ja-JP" altLang="en-US" dirty="0">
                <a:solidFill>
                  <a:schemeClr val="bg1"/>
                </a:solidFill>
                <a:latin typeface="游ゴシック" panose="020B0400000000000000" pitchFamily="50" charset="-128"/>
              </a:rPr>
              <a:t>送迎担当者、利用者、送迎先等を明確にすること。</a:t>
            </a:r>
            <a:endParaRPr lang="en-US" altLang="ja-JP" dirty="0">
              <a:solidFill>
                <a:schemeClr val="bg1"/>
              </a:solidFill>
              <a:latin typeface="游ゴシック" panose="020B0400000000000000" pitchFamily="50" charset="-128"/>
            </a:endParaRPr>
          </a:p>
          <a:p>
            <a:pPr marL="0" indent="0">
              <a:buNone/>
            </a:pPr>
            <a:endParaRPr lang="en-US" altLang="ja-JP" sz="2400" dirty="0" smtClean="0">
              <a:latin typeface="游ゴシック" panose="020B0400000000000000" pitchFamily="50" charset="-128"/>
            </a:endParaRPr>
          </a:p>
          <a:p>
            <a:pPr marL="0" indent="0">
              <a:buNone/>
            </a:pPr>
            <a:endParaRPr lang="en-US" altLang="ja-JP" sz="2400" dirty="0">
              <a:latin typeface="游ゴシック" panose="020B0400000000000000" pitchFamily="50" charset="-128"/>
            </a:endParaRPr>
          </a:p>
        </p:txBody>
      </p:sp>
      <p:sp>
        <p:nvSpPr>
          <p:cNvPr id="8" name="下矢印 7"/>
          <p:cNvSpPr/>
          <p:nvPr/>
        </p:nvSpPr>
        <p:spPr>
          <a:xfrm>
            <a:off x="3851920" y="3551375"/>
            <a:ext cx="1080120" cy="525697"/>
          </a:xfrm>
          <a:prstGeom prst="down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707891496"/>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8134672" cy="1112838"/>
          </a:xfrm>
        </p:spPr>
        <p:txBody>
          <a:bodyPr>
            <a:noAutofit/>
          </a:bodyPr>
          <a:lstStyle/>
          <a:p>
            <a:r>
              <a:rPr lang="ja-JP" altLang="en-US" sz="4000" b="1" dirty="0">
                <a:solidFill>
                  <a:schemeClr val="bg1"/>
                </a:solidFill>
              </a:rPr>
              <a:t>１　</a:t>
            </a:r>
            <a:r>
              <a:rPr lang="ja-JP" altLang="en-US" sz="4000" b="1" dirty="0" smtClean="0">
                <a:solidFill>
                  <a:schemeClr val="bg1"/>
                </a:solidFill>
              </a:rPr>
              <a:t>主な指導</a:t>
            </a:r>
            <a:r>
              <a:rPr lang="ja-JP" altLang="en-US" sz="4000" b="1" dirty="0" smtClean="0">
                <a:solidFill>
                  <a:schemeClr val="bg1"/>
                </a:solidFill>
              </a:rPr>
              <a:t>事項</a:t>
            </a:r>
            <a:r>
              <a:rPr lang="ja-JP" altLang="en-US" sz="4000" b="1" dirty="0">
                <a:solidFill>
                  <a:schemeClr val="bg1"/>
                </a:solidFill>
              </a:rPr>
              <a:t>⑭</a:t>
            </a:r>
            <a:r>
              <a:rPr lang="en-US" altLang="ja-JP" sz="4000" b="1" dirty="0" smtClean="0">
                <a:solidFill>
                  <a:schemeClr val="bg1"/>
                </a:solidFill>
              </a:rPr>
              <a:t/>
            </a:r>
            <a:br>
              <a:rPr lang="en-US" altLang="ja-JP" sz="4000" b="1" dirty="0" smtClean="0">
                <a:solidFill>
                  <a:schemeClr val="bg1"/>
                </a:solidFill>
              </a:rPr>
            </a:br>
            <a:r>
              <a:rPr lang="ja-JP" altLang="en-US" sz="2000" b="1" dirty="0" smtClean="0">
                <a:solidFill>
                  <a:schemeClr val="bg1"/>
                </a:solidFill>
              </a:rPr>
              <a:t>（運動器機能向上サービスについて（通所型サポートサービス））</a:t>
            </a:r>
            <a:endParaRPr lang="en-US" sz="2800" b="1" dirty="0">
              <a:solidFill>
                <a:schemeClr val="bg1"/>
              </a:solidFill>
            </a:endParaRPr>
          </a:p>
        </p:txBody>
      </p:sp>
      <p:sp>
        <p:nvSpPr>
          <p:cNvPr id="6" name="コンテンツ プレースホルダー 4"/>
          <p:cNvSpPr txBox="1">
            <a:spLocks/>
          </p:cNvSpPr>
          <p:nvPr/>
        </p:nvSpPr>
        <p:spPr>
          <a:xfrm>
            <a:off x="323528" y="1268760"/>
            <a:ext cx="8496944" cy="1584176"/>
          </a:xfrm>
          <a:prstGeom prst="rect">
            <a:avLst/>
          </a:prstGeom>
          <a:solidFill>
            <a:srgbClr val="CCECFF"/>
          </a:solidFill>
        </p:spPr>
        <p:style>
          <a:lnRef idx="1">
            <a:schemeClr val="accent1"/>
          </a:lnRef>
          <a:fillRef idx="2">
            <a:schemeClr val="accent1"/>
          </a:fillRef>
          <a:effectRef idx="1">
            <a:schemeClr val="accent1"/>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endParaRPr lang="en-US" altLang="ja-JP" sz="1800" b="1" dirty="0" smtClean="0"/>
          </a:p>
          <a:p>
            <a:pPr marL="0" indent="0">
              <a:buNone/>
            </a:pPr>
            <a:r>
              <a:rPr lang="ja-JP" altLang="en-US" sz="2400" dirty="0" smtClean="0">
                <a:solidFill>
                  <a:schemeClr val="bg1"/>
                </a:solidFill>
              </a:rPr>
              <a:t>☆令和６年度介護報酬改定に伴い、運動器機能向上加算廃止。</a:t>
            </a:r>
            <a:endParaRPr lang="en-US" altLang="ja-JP" sz="2400" dirty="0" smtClean="0">
              <a:solidFill>
                <a:schemeClr val="bg1"/>
              </a:solidFill>
            </a:endParaRPr>
          </a:p>
          <a:p>
            <a:pPr marL="0" indent="0">
              <a:buNone/>
            </a:pPr>
            <a:r>
              <a:rPr lang="ja-JP" altLang="en-US" sz="2400" dirty="0" smtClean="0">
                <a:solidFill>
                  <a:schemeClr val="bg1"/>
                </a:solidFill>
                <a:latin typeface="游ゴシック" panose="020B0400000000000000" pitchFamily="50" charset="-128"/>
              </a:rPr>
              <a:t>☆運動器機能向上サービスの計画、実施、評価の記録</a:t>
            </a:r>
            <a:endParaRPr lang="en-US" altLang="ja-JP" sz="2400" dirty="0" smtClean="0">
              <a:solidFill>
                <a:schemeClr val="bg1"/>
              </a:solidFill>
              <a:latin typeface="游ゴシック" panose="020B0400000000000000" pitchFamily="50" charset="-128"/>
            </a:endParaRPr>
          </a:p>
          <a:p>
            <a:pPr marL="0" indent="0">
              <a:buNone/>
            </a:pPr>
            <a:r>
              <a:rPr lang="ja-JP" altLang="en-US" sz="2400" dirty="0">
                <a:solidFill>
                  <a:schemeClr val="bg1"/>
                </a:solidFill>
                <a:latin typeface="游ゴシック" panose="020B0400000000000000" pitchFamily="50" charset="-128"/>
              </a:rPr>
              <a:t>　</a:t>
            </a:r>
            <a:r>
              <a:rPr lang="ja-JP" altLang="en-US" sz="2400" dirty="0" smtClean="0">
                <a:solidFill>
                  <a:schemeClr val="bg1"/>
                </a:solidFill>
                <a:latin typeface="游ゴシック" panose="020B0400000000000000" pitchFamily="50" charset="-128"/>
              </a:rPr>
              <a:t>の要否について</a:t>
            </a:r>
            <a:endParaRPr lang="en-US" altLang="ja-JP" sz="2400" dirty="0">
              <a:solidFill>
                <a:schemeClr val="bg1"/>
              </a:solidFill>
              <a:latin typeface="游ゴシック" panose="020B0400000000000000" pitchFamily="50" charset="-128"/>
            </a:endParaRPr>
          </a:p>
          <a:p>
            <a:pPr marL="0" indent="0">
              <a:buNone/>
            </a:pPr>
            <a:endParaRPr lang="en-US" altLang="ja-JP" sz="2400" dirty="0"/>
          </a:p>
        </p:txBody>
      </p:sp>
      <p:sp>
        <p:nvSpPr>
          <p:cNvPr id="7" name="コンテンツ プレースホルダー 4"/>
          <p:cNvSpPr txBox="1">
            <a:spLocks/>
          </p:cNvSpPr>
          <p:nvPr/>
        </p:nvSpPr>
        <p:spPr>
          <a:xfrm>
            <a:off x="338554" y="3356992"/>
            <a:ext cx="8522431" cy="3384376"/>
          </a:xfrm>
          <a:prstGeom prst="rect">
            <a:avLst/>
          </a:prstGeom>
          <a:solidFill>
            <a:srgbClr val="A0C9FA"/>
          </a:solidFill>
        </p:spPr>
        <p:style>
          <a:lnRef idx="1">
            <a:schemeClr val="accent3"/>
          </a:lnRef>
          <a:fillRef idx="2">
            <a:schemeClr val="accent3"/>
          </a:fillRef>
          <a:effectRef idx="1">
            <a:schemeClr val="accent3"/>
          </a:effectRef>
          <a:fontRef idx="minor">
            <a:schemeClr val="dk1"/>
          </a:fontRef>
        </p:style>
        <p:txBody>
          <a:bodyPr vert="horz" tIns="0" bIns="0" rtlCol="0" anchor="b" anchorCtr="1">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lgn="just">
              <a:buNone/>
            </a:pPr>
            <a:endParaRPr lang="en-US" altLang="ja-JP" sz="2400" dirty="0">
              <a:solidFill>
                <a:schemeClr val="bg1"/>
              </a:solidFill>
              <a:latin typeface="游ゴシック" panose="020B0400000000000000" pitchFamily="50" charset="-128"/>
            </a:endParaRPr>
          </a:p>
          <a:p>
            <a:pPr marL="0" indent="0" algn="just">
              <a:buNone/>
            </a:pPr>
            <a:endParaRPr lang="en-US" altLang="ja-JP" sz="2400" dirty="0" smtClean="0">
              <a:solidFill>
                <a:schemeClr val="bg1"/>
              </a:solidFill>
              <a:latin typeface="游ゴシック" panose="020B0400000000000000" pitchFamily="50" charset="-128"/>
            </a:endParaRPr>
          </a:p>
          <a:p>
            <a:pPr marL="0" indent="0">
              <a:buNone/>
            </a:pPr>
            <a:r>
              <a:rPr lang="en-US" altLang="ja-JP" sz="2400" dirty="0" smtClean="0">
                <a:solidFill>
                  <a:schemeClr val="bg1"/>
                </a:solidFill>
                <a:latin typeface="游ゴシック" panose="020B0400000000000000" pitchFamily="50" charset="-128"/>
              </a:rPr>
              <a:t>【</a:t>
            </a:r>
            <a:r>
              <a:rPr lang="ja-JP" altLang="en-US" sz="2400" dirty="0" smtClean="0">
                <a:solidFill>
                  <a:schemeClr val="bg1"/>
                </a:solidFill>
                <a:latin typeface="游ゴシック" panose="020B0400000000000000" pitchFamily="50" charset="-128"/>
              </a:rPr>
              <a:t>指導事項（ポイント）</a:t>
            </a:r>
            <a:r>
              <a:rPr lang="en-US" altLang="ja-JP" sz="2400" dirty="0" smtClean="0">
                <a:solidFill>
                  <a:schemeClr val="bg1"/>
                </a:solidFill>
                <a:latin typeface="游ゴシック" panose="020B0400000000000000" pitchFamily="50" charset="-128"/>
              </a:rPr>
              <a:t>】</a:t>
            </a:r>
            <a:endParaRPr lang="en-US" altLang="ja-JP" sz="2000" dirty="0" smtClean="0">
              <a:solidFill>
                <a:schemeClr val="bg1"/>
              </a:solidFill>
              <a:latin typeface="游ゴシック" panose="020B0400000000000000" pitchFamily="50" charset="-128"/>
            </a:endParaRPr>
          </a:p>
          <a:p>
            <a:pPr marL="0" indent="0">
              <a:buNone/>
            </a:pPr>
            <a:r>
              <a:rPr lang="ja-JP" altLang="en-US" sz="2000" dirty="0" smtClean="0">
                <a:solidFill>
                  <a:schemeClr val="bg1"/>
                </a:solidFill>
                <a:latin typeface="游ゴシック" panose="020B0400000000000000" pitchFamily="50" charset="-128"/>
              </a:rPr>
              <a:t>☆基本報酬に包括化されたため、要支援者全員に運動器機能向上サービスを行うこと。</a:t>
            </a:r>
            <a:endParaRPr lang="en-US" altLang="ja-JP" sz="2000" dirty="0" smtClean="0">
              <a:solidFill>
                <a:schemeClr val="bg1"/>
              </a:solidFill>
              <a:latin typeface="游ゴシック" panose="020B0400000000000000" pitchFamily="50" charset="-128"/>
            </a:endParaRPr>
          </a:p>
          <a:p>
            <a:pPr marL="0" indent="0">
              <a:buNone/>
            </a:pPr>
            <a:r>
              <a:rPr lang="ja-JP" altLang="en-US" sz="2000" dirty="0" smtClean="0">
                <a:solidFill>
                  <a:schemeClr val="bg1"/>
                </a:solidFill>
                <a:latin typeface="游ゴシック" panose="020B0400000000000000" pitchFamily="50" charset="-128"/>
              </a:rPr>
              <a:t>☆別途、運動器機能向上計画を作成しなくても、通所型サポートサービス計画に運動器機能向上サービスを</a:t>
            </a:r>
            <a:r>
              <a:rPr lang="ja-JP" altLang="en-US" sz="2000" dirty="0">
                <a:solidFill>
                  <a:schemeClr val="bg1"/>
                </a:solidFill>
                <a:latin typeface="游ゴシック" panose="020B0400000000000000" pitchFamily="50" charset="-128"/>
              </a:rPr>
              <a:t>　</a:t>
            </a:r>
            <a:r>
              <a:rPr lang="ja-JP" altLang="en-US" sz="2000" dirty="0" smtClean="0">
                <a:solidFill>
                  <a:schemeClr val="bg1"/>
                </a:solidFill>
                <a:latin typeface="游ゴシック" panose="020B0400000000000000" pitchFamily="50" charset="-128"/>
              </a:rPr>
              <a:t>計画、実施、評価していることが読み取れるような内容を記載すれば</a:t>
            </a:r>
            <a:r>
              <a:rPr lang="ja-JP" altLang="en-US" sz="2000" dirty="0">
                <a:solidFill>
                  <a:schemeClr val="bg1"/>
                </a:solidFill>
                <a:latin typeface="游ゴシック" panose="020B0400000000000000" pitchFamily="50" charset="-128"/>
              </a:rPr>
              <a:t>よい</a:t>
            </a:r>
            <a:r>
              <a:rPr lang="ja-JP" altLang="en-US" sz="2000" dirty="0" smtClean="0">
                <a:solidFill>
                  <a:schemeClr val="bg1"/>
                </a:solidFill>
                <a:latin typeface="游ゴシック" panose="020B0400000000000000" pitchFamily="50" charset="-128"/>
              </a:rPr>
              <a:t>。</a:t>
            </a:r>
            <a:endParaRPr lang="en-US" altLang="ja-JP" sz="2000" dirty="0" smtClean="0">
              <a:solidFill>
                <a:schemeClr val="bg1"/>
              </a:solidFill>
              <a:latin typeface="游ゴシック" panose="020B0400000000000000" pitchFamily="50" charset="-128"/>
            </a:endParaRPr>
          </a:p>
          <a:p>
            <a:pPr marL="0" indent="0">
              <a:spcAft>
                <a:spcPts val="0"/>
              </a:spcAft>
              <a:buNone/>
            </a:pPr>
            <a:r>
              <a:rPr lang="ja-JP" altLang="en-US" sz="2000" dirty="0">
                <a:solidFill>
                  <a:schemeClr val="bg1"/>
                </a:solidFill>
                <a:latin typeface="游ゴシック" panose="020B0400000000000000" pitchFamily="50" charset="-128"/>
              </a:rPr>
              <a:t>☆</a:t>
            </a:r>
            <a:r>
              <a:rPr lang="ja-JP" altLang="en-US" sz="2000" dirty="0" smtClean="0">
                <a:solidFill>
                  <a:schemeClr val="bg1"/>
                </a:solidFill>
                <a:latin typeface="游ゴシック" panose="020B0400000000000000" pitchFamily="50" charset="-128"/>
              </a:rPr>
              <a:t>見直しの期間の定めがないため、利用者の状態等の変化に応じて、見直しを行うこと。</a:t>
            </a:r>
            <a:endParaRPr lang="en-US" altLang="ja-JP" sz="2000" dirty="0" smtClean="0">
              <a:latin typeface="游ゴシック" panose="020B0400000000000000" pitchFamily="50" charset="-128"/>
            </a:endParaRPr>
          </a:p>
          <a:p>
            <a:pPr marL="0" indent="0">
              <a:buNone/>
            </a:pPr>
            <a:endParaRPr lang="en-US" altLang="ja-JP" sz="2000" dirty="0">
              <a:latin typeface="游ゴシック" panose="020B0400000000000000" pitchFamily="50" charset="-128"/>
            </a:endParaRPr>
          </a:p>
        </p:txBody>
      </p:sp>
      <p:pic>
        <p:nvPicPr>
          <p:cNvPr id="3" name="図 2"/>
          <p:cNvPicPr>
            <a:picLocks noChangeAspect="1"/>
          </p:cNvPicPr>
          <p:nvPr/>
        </p:nvPicPr>
        <p:blipFill>
          <a:blip r:embed="rId3"/>
          <a:stretch>
            <a:fillRect/>
          </a:stretch>
        </p:blipFill>
        <p:spPr>
          <a:xfrm>
            <a:off x="3923928" y="2852936"/>
            <a:ext cx="1080120" cy="506307"/>
          </a:xfrm>
          <a:prstGeom prst="rect">
            <a:avLst/>
          </a:prstGeom>
        </p:spPr>
      </p:pic>
    </p:spTree>
    <p:extLst>
      <p:ext uri="{BB962C8B-B14F-4D97-AF65-F5344CB8AC3E}">
        <p14:creationId xmlns:p14="http://schemas.microsoft.com/office/powerpoint/2010/main" val="3916590442"/>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7558608" cy="609600"/>
          </a:xfrm>
        </p:spPr>
        <p:txBody>
          <a:bodyPr>
            <a:noAutofit/>
          </a:bodyPr>
          <a:lstStyle/>
          <a:p>
            <a:r>
              <a:rPr lang="ja-JP" altLang="en-US" sz="4000" b="1" dirty="0">
                <a:solidFill>
                  <a:schemeClr val="bg1"/>
                </a:solidFill>
              </a:rPr>
              <a:t>１　</a:t>
            </a:r>
            <a:r>
              <a:rPr lang="ja-JP" altLang="en-US" sz="4000" b="1" dirty="0" smtClean="0">
                <a:solidFill>
                  <a:schemeClr val="bg1"/>
                </a:solidFill>
              </a:rPr>
              <a:t>主な指導</a:t>
            </a:r>
            <a:r>
              <a:rPr lang="ja-JP" altLang="en-US" sz="4000" b="1" dirty="0" smtClean="0">
                <a:solidFill>
                  <a:schemeClr val="bg1"/>
                </a:solidFill>
              </a:rPr>
              <a:t>事項⑮</a:t>
            </a:r>
            <a:r>
              <a:rPr lang="en-US" altLang="ja-JP" sz="3600" b="1" dirty="0" smtClean="0">
                <a:solidFill>
                  <a:schemeClr val="bg1"/>
                </a:solidFill>
              </a:rPr>
              <a:t>-1</a:t>
            </a:r>
            <a:r>
              <a:rPr lang="en-US" altLang="ja-JP" sz="2400" b="1" dirty="0" smtClean="0">
                <a:solidFill>
                  <a:schemeClr val="bg1"/>
                </a:solidFill>
              </a:rPr>
              <a:t/>
            </a:r>
            <a:br>
              <a:rPr lang="en-US" altLang="ja-JP" sz="2400" b="1" dirty="0" smtClean="0">
                <a:solidFill>
                  <a:schemeClr val="bg1"/>
                </a:solidFill>
              </a:rPr>
            </a:br>
            <a:r>
              <a:rPr lang="ja-JP" altLang="en-US" sz="2400" b="1" dirty="0" smtClean="0">
                <a:solidFill>
                  <a:schemeClr val="bg1"/>
                </a:solidFill>
              </a:rPr>
              <a:t>（</a:t>
            </a:r>
            <a:r>
              <a:rPr lang="ja-JP" altLang="en-US" sz="2000" b="1" dirty="0" smtClean="0">
                <a:solidFill>
                  <a:schemeClr val="bg1"/>
                </a:solidFill>
              </a:rPr>
              <a:t>通いサービス共通－その他留意すべき事項①</a:t>
            </a:r>
            <a:r>
              <a:rPr lang="ja-JP" altLang="en-US" sz="2400" b="1" dirty="0" smtClean="0">
                <a:solidFill>
                  <a:schemeClr val="bg1"/>
                </a:solidFill>
              </a:rPr>
              <a:t>）</a:t>
            </a:r>
            <a:endParaRPr lang="en-US" sz="2400" b="1" dirty="0">
              <a:solidFill>
                <a:schemeClr val="bg1"/>
              </a:solidFill>
            </a:endParaRPr>
          </a:p>
        </p:txBody>
      </p:sp>
      <p:sp>
        <p:nvSpPr>
          <p:cNvPr id="5" name="正方形/長方形 4"/>
          <p:cNvSpPr/>
          <p:nvPr/>
        </p:nvSpPr>
        <p:spPr>
          <a:xfrm>
            <a:off x="395536" y="1052736"/>
            <a:ext cx="7632848" cy="2308324"/>
          </a:xfrm>
          <a:prstGeom prst="rect">
            <a:avLst/>
          </a:prstGeom>
        </p:spPr>
        <p:txBody>
          <a:bodyPr wrap="square">
            <a:spAutoFit/>
          </a:bodyPr>
          <a:lstStyle/>
          <a:p>
            <a:r>
              <a:rPr lang="ja-JP" altLang="en-US" dirty="0" smtClean="0">
                <a:solidFill>
                  <a:schemeClr val="bg1"/>
                </a:solidFill>
              </a:rPr>
              <a:t>（</a:t>
            </a:r>
            <a:r>
              <a:rPr lang="en-US" altLang="ja-JP" dirty="0" smtClean="0">
                <a:solidFill>
                  <a:schemeClr val="bg1"/>
                </a:solidFill>
              </a:rPr>
              <a:t>1</a:t>
            </a:r>
            <a:r>
              <a:rPr lang="ja-JP" altLang="en-US" dirty="0" smtClean="0">
                <a:solidFill>
                  <a:schemeClr val="bg1"/>
                </a:solidFill>
              </a:rPr>
              <a:t>）</a:t>
            </a:r>
            <a:endParaRPr lang="en-US" altLang="ja-JP" dirty="0" smtClean="0">
              <a:solidFill>
                <a:schemeClr val="bg1"/>
              </a:solidFill>
            </a:endParaRPr>
          </a:p>
          <a:p>
            <a:r>
              <a:rPr lang="en-US" altLang="ja-JP" dirty="0" smtClean="0">
                <a:solidFill>
                  <a:schemeClr val="bg1"/>
                </a:solidFill>
              </a:rPr>
              <a:t>【</a:t>
            </a:r>
            <a:r>
              <a:rPr lang="ja-JP" altLang="en-US" dirty="0">
                <a:solidFill>
                  <a:schemeClr val="bg1"/>
                </a:solidFill>
              </a:rPr>
              <a:t>指導対象</a:t>
            </a:r>
            <a:r>
              <a:rPr lang="en-US" altLang="ja-JP" dirty="0" smtClean="0">
                <a:solidFill>
                  <a:schemeClr val="bg1"/>
                </a:solidFill>
              </a:rPr>
              <a:t>】</a:t>
            </a:r>
            <a:endParaRPr lang="en-US" altLang="ja-JP" dirty="0">
              <a:solidFill>
                <a:schemeClr val="bg1"/>
              </a:solidFill>
            </a:endParaRPr>
          </a:p>
          <a:p>
            <a:r>
              <a:rPr lang="ja-JP" altLang="en-US" dirty="0">
                <a:solidFill>
                  <a:schemeClr val="bg1"/>
                </a:solidFill>
              </a:rPr>
              <a:t>利用者の手の届く範囲に、</a:t>
            </a:r>
            <a:r>
              <a:rPr lang="ja-JP" altLang="en-US" b="1" u="sng" dirty="0">
                <a:solidFill>
                  <a:srgbClr val="FF0000"/>
                </a:solidFill>
              </a:rPr>
              <a:t>洗剤等</a:t>
            </a:r>
            <a:r>
              <a:rPr lang="ja-JP" altLang="en-US" dirty="0">
                <a:solidFill>
                  <a:schemeClr val="bg1"/>
                </a:solidFill>
              </a:rPr>
              <a:t>を置いている。</a:t>
            </a:r>
          </a:p>
          <a:p>
            <a:r>
              <a:rPr lang="ja-JP" altLang="en-US" dirty="0" smtClean="0">
                <a:solidFill>
                  <a:schemeClr val="bg1"/>
                </a:solidFill>
              </a:rPr>
              <a:t>事務</a:t>
            </a:r>
            <a:r>
              <a:rPr lang="ja-JP" altLang="en-US" dirty="0">
                <a:solidFill>
                  <a:schemeClr val="bg1"/>
                </a:solidFill>
              </a:rPr>
              <a:t>所内の掲示に</a:t>
            </a:r>
            <a:r>
              <a:rPr lang="ja-JP" altLang="en-US" b="1" u="sng" dirty="0">
                <a:solidFill>
                  <a:srgbClr val="FF0000"/>
                </a:solidFill>
              </a:rPr>
              <a:t>押しピン、小さなマグネット等</a:t>
            </a:r>
            <a:r>
              <a:rPr lang="ja-JP" altLang="en-US" dirty="0">
                <a:solidFill>
                  <a:schemeClr val="bg1"/>
                </a:solidFill>
              </a:rPr>
              <a:t>を使用している。</a:t>
            </a:r>
            <a:endParaRPr lang="en-US" altLang="ja-JP" dirty="0" smtClean="0">
              <a:solidFill>
                <a:schemeClr val="bg1"/>
              </a:solidFill>
            </a:endParaRPr>
          </a:p>
          <a:p>
            <a:endParaRPr lang="en-US" altLang="ja-JP" dirty="0" smtClean="0"/>
          </a:p>
          <a:p>
            <a:r>
              <a:rPr lang="en-US" altLang="ja-JP" dirty="0" smtClean="0">
                <a:solidFill>
                  <a:schemeClr val="bg1"/>
                </a:solidFill>
              </a:rPr>
              <a:t>【</a:t>
            </a:r>
            <a:r>
              <a:rPr lang="ja-JP" altLang="en-US" dirty="0" smtClean="0">
                <a:solidFill>
                  <a:schemeClr val="bg1"/>
                </a:solidFill>
              </a:rPr>
              <a:t>指導内容</a:t>
            </a:r>
            <a:r>
              <a:rPr lang="en-US" altLang="ja-JP" dirty="0" smtClean="0">
                <a:solidFill>
                  <a:schemeClr val="bg1"/>
                </a:solidFill>
              </a:rPr>
              <a:t>】</a:t>
            </a:r>
            <a:endParaRPr lang="en-US" altLang="ja-JP" dirty="0">
              <a:solidFill>
                <a:schemeClr val="bg1"/>
              </a:solidFill>
            </a:endParaRPr>
          </a:p>
          <a:p>
            <a:r>
              <a:rPr lang="ja-JP" altLang="en-US" dirty="0">
                <a:solidFill>
                  <a:schemeClr val="bg1"/>
                </a:solidFill>
              </a:rPr>
              <a:t>押しピン、小さなマグネット等は</a:t>
            </a:r>
            <a:r>
              <a:rPr lang="ja-JP" altLang="en-US" b="1" u="sng" dirty="0">
                <a:solidFill>
                  <a:srgbClr val="FF0000"/>
                </a:solidFill>
              </a:rPr>
              <a:t>誤飲等、事故の恐れがある</a:t>
            </a:r>
            <a:r>
              <a:rPr lang="ja-JP" altLang="en-US" dirty="0">
                <a:solidFill>
                  <a:schemeClr val="bg1"/>
                </a:solidFill>
              </a:rPr>
              <a:t>ので、使用しないようにすること。</a:t>
            </a:r>
            <a:endParaRPr lang="en-US" altLang="ja-JP" dirty="0">
              <a:solidFill>
                <a:schemeClr val="bg1"/>
              </a:solidFill>
            </a:endParaRPr>
          </a:p>
        </p:txBody>
      </p:sp>
    </p:spTree>
    <p:extLst>
      <p:ext uri="{BB962C8B-B14F-4D97-AF65-F5344CB8AC3E}">
        <p14:creationId xmlns:p14="http://schemas.microsoft.com/office/powerpoint/2010/main" val="3046677645"/>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8134672" cy="1112838"/>
          </a:xfrm>
        </p:spPr>
        <p:txBody>
          <a:bodyPr>
            <a:noAutofit/>
          </a:bodyPr>
          <a:lstStyle/>
          <a:p>
            <a:r>
              <a:rPr lang="en-US" altLang="ja-JP" sz="4000" b="1" dirty="0" smtClean="0">
                <a:solidFill>
                  <a:schemeClr val="bg1"/>
                </a:solidFill>
              </a:rPr>
              <a:t>1</a:t>
            </a:r>
            <a:r>
              <a:rPr lang="ja-JP" altLang="en-US" sz="4000" b="1" dirty="0">
                <a:solidFill>
                  <a:schemeClr val="bg1"/>
                </a:solidFill>
              </a:rPr>
              <a:t>　</a:t>
            </a:r>
            <a:r>
              <a:rPr lang="ja-JP" altLang="en-US" sz="4000" b="1" dirty="0" smtClean="0">
                <a:solidFill>
                  <a:schemeClr val="bg1"/>
                </a:solidFill>
              </a:rPr>
              <a:t>主な指導事項①</a:t>
            </a:r>
            <a:r>
              <a:rPr lang="en-US" altLang="ja-JP" b="1" dirty="0" smtClean="0">
                <a:solidFill>
                  <a:schemeClr val="bg1"/>
                </a:solidFill>
              </a:rPr>
              <a:t/>
            </a:r>
            <a:br>
              <a:rPr lang="en-US" altLang="ja-JP" b="1" dirty="0" smtClean="0">
                <a:solidFill>
                  <a:schemeClr val="bg1"/>
                </a:solidFill>
              </a:rPr>
            </a:br>
            <a:r>
              <a:rPr lang="ja-JP" altLang="en-US" sz="2800" b="1" dirty="0">
                <a:solidFill>
                  <a:schemeClr val="bg1"/>
                </a:solidFill>
              </a:rPr>
              <a:t>（居宅サービス共通－心身</a:t>
            </a:r>
            <a:r>
              <a:rPr lang="ja-JP" altLang="en-US" sz="2800" b="1" dirty="0" smtClean="0">
                <a:solidFill>
                  <a:schemeClr val="bg1"/>
                </a:solidFill>
              </a:rPr>
              <a:t>の状況等の把握）</a:t>
            </a:r>
            <a:endParaRPr lang="en-US" sz="2800" b="1" dirty="0">
              <a:solidFill>
                <a:schemeClr val="bg1"/>
              </a:solidFill>
            </a:endParaRPr>
          </a:p>
        </p:txBody>
      </p:sp>
      <p:sp>
        <p:nvSpPr>
          <p:cNvPr id="6" name="コンテンツ プレースホルダー 4"/>
          <p:cNvSpPr txBox="1">
            <a:spLocks/>
          </p:cNvSpPr>
          <p:nvPr/>
        </p:nvSpPr>
        <p:spPr>
          <a:xfrm>
            <a:off x="315346" y="1400276"/>
            <a:ext cx="8496944" cy="2100732"/>
          </a:xfrm>
          <a:prstGeom prst="rect">
            <a:avLst/>
          </a:prstGeom>
          <a:solidFill>
            <a:srgbClr val="CCECFF"/>
          </a:solidFill>
        </p:spPr>
        <p:style>
          <a:lnRef idx="1">
            <a:schemeClr val="accent1"/>
          </a:lnRef>
          <a:fillRef idx="2">
            <a:schemeClr val="accent1"/>
          </a:fillRef>
          <a:effectRef idx="1">
            <a:schemeClr val="accent1"/>
          </a:effectRef>
          <a:fontRef idx="minor">
            <a:schemeClr val="dk1"/>
          </a:fontRef>
        </p:style>
        <p:txBody>
          <a:bodyPr vert="horz" rtlCol="0" anchor="ctr">
            <a:norm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b="1" dirty="0" smtClean="0">
                <a:solidFill>
                  <a:schemeClr val="bg1"/>
                </a:solidFill>
              </a:rPr>
              <a:t>【</a:t>
            </a:r>
            <a:r>
              <a:rPr lang="zh-TW" altLang="en-US" b="1" dirty="0" smtClean="0">
                <a:solidFill>
                  <a:schemeClr val="bg1"/>
                </a:solidFill>
              </a:rPr>
              <a:t>基準等（要旨）</a:t>
            </a:r>
            <a:r>
              <a:rPr lang="en-US" altLang="ja-JP" b="1" dirty="0" smtClean="0">
                <a:solidFill>
                  <a:schemeClr val="bg1"/>
                </a:solidFill>
              </a:rPr>
              <a:t>】</a:t>
            </a:r>
          </a:p>
          <a:p>
            <a:pPr marL="0" indent="0">
              <a:buNone/>
            </a:pPr>
            <a:r>
              <a:rPr lang="ja-JP" altLang="en-US" dirty="0">
                <a:solidFill>
                  <a:schemeClr val="bg1"/>
                </a:solidFill>
              </a:rPr>
              <a:t>　</a:t>
            </a:r>
            <a:r>
              <a:rPr lang="ja-JP" altLang="en-US" dirty="0" smtClean="0">
                <a:solidFill>
                  <a:schemeClr val="bg1"/>
                </a:solidFill>
              </a:rPr>
              <a:t>サービス</a:t>
            </a:r>
            <a:r>
              <a:rPr lang="ja-JP" altLang="en-US" dirty="0">
                <a:solidFill>
                  <a:schemeClr val="bg1"/>
                </a:solidFill>
              </a:rPr>
              <a:t>の提供に当たっては</a:t>
            </a:r>
            <a:r>
              <a:rPr lang="ja-JP" altLang="en-US" dirty="0" smtClean="0">
                <a:solidFill>
                  <a:schemeClr val="bg1"/>
                </a:solidFill>
              </a:rPr>
              <a:t>、居宅</a:t>
            </a:r>
            <a:r>
              <a:rPr lang="ja-JP" altLang="en-US" dirty="0">
                <a:solidFill>
                  <a:schemeClr val="bg1"/>
                </a:solidFill>
              </a:rPr>
              <a:t>介護支援事業者が開催するサービス担当者会議等を通じて、</a:t>
            </a:r>
            <a:r>
              <a:rPr lang="ja-JP" altLang="en-US" b="1" u="sng" dirty="0">
                <a:solidFill>
                  <a:srgbClr val="FF0000"/>
                </a:solidFill>
              </a:rPr>
              <a:t>利用者の心身の</a:t>
            </a:r>
            <a:r>
              <a:rPr lang="ja-JP" altLang="en-US" b="1" u="sng" dirty="0" smtClean="0">
                <a:solidFill>
                  <a:srgbClr val="FF0000"/>
                </a:solidFill>
              </a:rPr>
              <a:t>状況等</a:t>
            </a:r>
            <a:r>
              <a:rPr lang="ja-JP" altLang="en-US" b="1" u="sng" dirty="0">
                <a:solidFill>
                  <a:srgbClr val="FF0000"/>
                </a:solidFill>
              </a:rPr>
              <a:t>の把握に努めなければならない。</a:t>
            </a:r>
            <a:endParaRPr lang="en-US" altLang="ja-JP" b="1" u="sng" dirty="0" smtClean="0">
              <a:solidFill>
                <a:srgbClr val="FF0000"/>
              </a:solidFill>
            </a:endParaRPr>
          </a:p>
        </p:txBody>
      </p:sp>
      <p:sp>
        <p:nvSpPr>
          <p:cNvPr id="12" name="下矢印 11"/>
          <p:cNvSpPr/>
          <p:nvPr/>
        </p:nvSpPr>
        <p:spPr>
          <a:xfrm>
            <a:off x="4023758" y="3534314"/>
            <a:ext cx="1124306" cy="581194"/>
          </a:xfrm>
          <a:prstGeom prst="down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コンテンツ プレースホルダー 4"/>
          <p:cNvSpPr txBox="1">
            <a:spLocks/>
          </p:cNvSpPr>
          <p:nvPr/>
        </p:nvSpPr>
        <p:spPr>
          <a:xfrm>
            <a:off x="342513" y="4115508"/>
            <a:ext cx="8496944" cy="2181098"/>
          </a:xfrm>
          <a:prstGeom prst="rect">
            <a:avLst/>
          </a:prstGeom>
          <a:solidFill>
            <a:srgbClr val="A0C9FA"/>
          </a:solidFill>
        </p:spPr>
        <p:style>
          <a:lnRef idx="1">
            <a:schemeClr val="accent3"/>
          </a:lnRef>
          <a:fillRef idx="2">
            <a:schemeClr val="accent3"/>
          </a:fillRef>
          <a:effectRef idx="1">
            <a:schemeClr val="accent3"/>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b="1" dirty="0" smtClean="0">
                <a:solidFill>
                  <a:schemeClr val="bg1"/>
                </a:solidFill>
              </a:rPr>
              <a:t>【</a:t>
            </a:r>
            <a:r>
              <a:rPr lang="ja-JP" altLang="en-US" b="1" dirty="0" smtClean="0">
                <a:solidFill>
                  <a:schemeClr val="bg1"/>
                </a:solidFill>
              </a:rPr>
              <a:t>指導事項（ポイント）</a:t>
            </a:r>
            <a:r>
              <a:rPr lang="en-US" altLang="ja-JP" b="1" dirty="0" smtClean="0">
                <a:solidFill>
                  <a:schemeClr val="bg1"/>
                </a:solidFill>
              </a:rPr>
              <a:t>】</a:t>
            </a:r>
          </a:p>
          <a:p>
            <a:pPr marL="0" indent="0">
              <a:buNone/>
            </a:pPr>
            <a:r>
              <a:rPr lang="ja-JP" altLang="en-US" dirty="0">
                <a:solidFill>
                  <a:schemeClr val="bg1"/>
                </a:solidFill>
              </a:rPr>
              <a:t>　</a:t>
            </a:r>
            <a:r>
              <a:rPr lang="ja-JP" altLang="en-US" dirty="0" smtClean="0">
                <a:solidFill>
                  <a:schemeClr val="bg1"/>
                </a:solidFill>
              </a:rPr>
              <a:t>サービス</a:t>
            </a:r>
            <a:r>
              <a:rPr lang="ja-JP" altLang="en-US" dirty="0">
                <a:solidFill>
                  <a:schemeClr val="bg1"/>
                </a:solidFill>
              </a:rPr>
              <a:t>担当者</a:t>
            </a:r>
            <a:r>
              <a:rPr lang="ja-JP" altLang="en-US" dirty="0" smtClean="0">
                <a:solidFill>
                  <a:schemeClr val="bg1"/>
                </a:solidFill>
              </a:rPr>
              <a:t>会議の記録について、</a:t>
            </a:r>
            <a:r>
              <a:rPr lang="ja-JP" altLang="ja-JP" dirty="0" smtClean="0">
                <a:solidFill>
                  <a:schemeClr val="bg1"/>
                </a:solidFill>
              </a:rPr>
              <a:t>居宅</a:t>
            </a:r>
            <a:r>
              <a:rPr lang="ja-JP" altLang="ja-JP" dirty="0">
                <a:solidFill>
                  <a:schemeClr val="bg1"/>
                </a:solidFill>
              </a:rPr>
              <a:t>介護支援事業者から提供がなかった場合にあっては</a:t>
            </a:r>
            <a:r>
              <a:rPr lang="ja-JP" altLang="ja-JP" b="1" u="sng" dirty="0">
                <a:solidFill>
                  <a:srgbClr val="FF0000"/>
                </a:solidFill>
              </a:rPr>
              <a:t>自ら記録を作成し、保管しておくこと。</a:t>
            </a:r>
            <a:endParaRPr lang="en-US" altLang="ja-JP" b="1" u="sng" dirty="0" smtClean="0">
              <a:solidFill>
                <a:srgbClr val="FF0000"/>
              </a:solidFill>
            </a:endParaRPr>
          </a:p>
        </p:txBody>
      </p:sp>
    </p:spTree>
    <p:extLst>
      <p:ext uri="{BB962C8B-B14F-4D97-AF65-F5344CB8AC3E}">
        <p14:creationId xmlns:p14="http://schemas.microsoft.com/office/powerpoint/2010/main" val="801340555"/>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44271" y="260648"/>
            <a:ext cx="7558608" cy="609600"/>
          </a:xfrm>
        </p:spPr>
        <p:txBody>
          <a:bodyPr>
            <a:noAutofit/>
          </a:bodyPr>
          <a:lstStyle/>
          <a:p>
            <a:r>
              <a:rPr lang="ja-JP" altLang="en-US" sz="4000" b="1" dirty="0">
                <a:solidFill>
                  <a:schemeClr val="bg1"/>
                </a:solidFill>
              </a:rPr>
              <a:t>１　</a:t>
            </a:r>
            <a:r>
              <a:rPr lang="ja-JP" altLang="en-US" sz="4000" b="1" dirty="0" smtClean="0">
                <a:solidFill>
                  <a:schemeClr val="bg1"/>
                </a:solidFill>
              </a:rPr>
              <a:t>主な指導</a:t>
            </a:r>
            <a:r>
              <a:rPr lang="ja-JP" altLang="en-US" sz="4000" b="1" dirty="0" smtClean="0">
                <a:solidFill>
                  <a:schemeClr val="bg1"/>
                </a:solidFill>
              </a:rPr>
              <a:t>事項⑮</a:t>
            </a:r>
            <a:r>
              <a:rPr lang="en-US" altLang="ja-JP" sz="3600" b="1" dirty="0" smtClean="0">
                <a:solidFill>
                  <a:schemeClr val="bg1"/>
                </a:solidFill>
              </a:rPr>
              <a:t>-2</a:t>
            </a:r>
            <a:r>
              <a:rPr lang="en-US" altLang="ja-JP" sz="2400" b="1" dirty="0" smtClean="0">
                <a:solidFill>
                  <a:schemeClr val="bg1"/>
                </a:solidFill>
              </a:rPr>
              <a:t/>
            </a:r>
            <a:br>
              <a:rPr lang="en-US" altLang="ja-JP" sz="2400" b="1" dirty="0" smtClean="0">
                <a:solidFill>
                  <a:schemeClr val="bg1"/>
                </a:solidFill>
              </a:rPr>
            </a:br>
            <a:r>
              <a:rPr lang="ja-JP" altLang="en-US" sz="2400" b="1" dirty="0">
                <a:solidFill>
                  <a:schemeClr val="bg1"/>
                </a:solidFill>
              </a:rPr>
              <a:t>（</a:t>
            </a:r>
            <a:r>
              <a:rPr lang="ja-JP" altLang="en-US" sz="2000" b="1" dirty="0">
                <a:solidFill>
                  <a:schemeClr val="bg1"/>
                </a:solidFill>
              </a:rPr>
              <a:t>通いサービス共通－その他留意すべき</a:t>
            </a:r>
            <a:r>
              <a:rPr lang="ja-JP" altLang="en-US" sz="2000" b="1" dirty="0" smtClean="0">
                <a:solidFill>
                  <a:schemeClr val="bg1"/>
                </a:solidFill>
              </a:rPr>
              <a:t>事項②</a:t>
            </a:r>
            <a:r>
              <a:rPr lang="ja-JP" altLang="en-US" sz="2400" b="1" dirty="0" smtClean="0">
                <a:solidFill>
                  <a:schemeClr val="bg1"/>
                </a:solidFill>
              </a:rPr>
              <a:t>）</a:t>
            </a:r>
            <a:endParaRPr lang="en-US" sz="2400" b="1" dirty="0">
              <a:solidFill>
                <a:schemeClr val="bg1"/>
              </a:solidFill>
            </a:endParaRPr>
          </a:p>
        </p:txBody>
      </p:sp>
      <p:sp>
        <p:nvSpPr>
          <p:cNvPr id="5" name="正方形/長方形 4"/>
          <p:cNvSpPr/>
          <p:nvPr/>
        </p:nvSpPr>
        <p:spPr>
          <a:xfrm>
            <a:off x="354007" y="1552724"/>
            <a:ext cx="7632848" cy="2308324"/>
          </a:xfrm>
          <a:prstGeom prst="rect">
            <a:avLst/>
          </a:prstGeom>
        </p:spPr>
        <p:txBody>
          <a:bodyPr wrap="square">
            <a:spAutoFit/>
          </a:bodyPr>
          <a:lstStyle/>
          <a:p>
            <a:r>
              <a:rPr lang="ja-JP" altLang="en-US" dirty="0" smtClean="0">
                <a:solidFill>
                  <a:schemeClr val="bg1"/>
                </a:solidFill>
              </a:rPr>
              <a:t>（</a:t>
            </a:r>
            <a:r>
              <a:rPr lang="en-US" altLang="ja-JP" dirty="0">
                <a:solidFill>
                  <a:schemeClr val="bg1"/>
                </a:solidFill>
              </a:rPr>
              <a:t>2</a:t>
            </a:r>
            <a:r>
              <a:rPr lang="ja-JP" altLang="en-US" dirty="0" smtClean="0">
                <a:solidFill>
                  <a:schemeClr val="bg1"/>
                </a:solidFill>
              </a:rPr>
              <a:t>）</a:t>
            </a:r>
            <a:endParaRPr lang="en-US" altLang="ja-JP" dirty="0" smtClean="0">
              <a:solidFill>
                <a:schemeClr val="bg1"/>
              </a:solidFill>
            </a:endParaRPr>
          </a:p>
          <a:p>
            <a:r>
              <a:rPr lang="en-US" altLang="ja-JP" dirty="0" smtClean="0">
                <a:solidFill>
                  <a:schemeClr val="bg1"/>
                </a:solidFill>
              </a:rPr>
              <a:t>【</a:t>
            </a:r>
            <a:r>
              <a:rPr lang="ja-JP" altLang="en-US" dirty="0">
                <a:solidFill>
                  <a:schemeClr val="bg1"/>
                </a:solidFill>
              </a:rPr>
              <a:t>指導対象</a:t>
            </a:r>
            <a:r>
              <a:rPr lang="en-US" altLang="ja-JP" dirty="0" smtClean="0">
                <a:solidFill>
                  <a:schemeClr val="bg1"/>
                </a:solidFill>
              </a:rPr>
              <a:t>】</a:t>
            </a:r>
            <a:endParaRPr lang="en-US" altLang="ja-JP" dirty="0">
              <a:solidFill>
                <a:schemeClr val="bg1"/>
              </a:solidFill>
            </a:endParaRPr>
          </a:p>
          <a:p>
            <a:r>
              <a:rPr lang="ja-JP" altLang="en-US" dirty="0">
                <a:solidFill>
                  <a:schemeClr val="bg1"/>
                </a:solidFill>
              </a:rPr>
              <a:t>食事代及びおむつ代以外で、</a:t>
            </a:r>
            <a:r>
              <a:rPr lang="ja-JP" altLang="en-US" b="1" u="sng" dirty="0">
                <a:solidFill>
                  <a:srgbClr val="FF0000"/>
                </a:solidFill>
              </a:rPr>
              <a:t>利用者の個別事由に</a:t>
            </a:r>
            <a:r>
              <a:rPr lang="ja-JP" altLang="en-US" b="1" u="sng" dirty="0" smtClean="0">
                <a:solidFill>
                  <a:srgbClr val="FF0000"/>
                </a:solidFill>
              </a:rPr>
              <a:t>関わらない日常</a:t>
            </a:r>
            <a:r>
              <a:rPr lang="ja-JP" altLang="en-US" b="1" u="sng" dirty="0">
                <a:solidFill>
                  <a:srgbClr val="FF0000"/>
                </a:solidFill>
              </a:rPr>
              <a:t>生活費</a:t>
            </a:r>
            <a:r>
              <a:rPr lang="ja-JP" altLang="en-US" dirty="0">
                <a:solidFill>
                  <a:schemeClr val="bg1"/>
                </a:solidFill>
              </a:rPr>
              <a:t>について</a:t>
            </a:r>
            <a:r>
              <a:rPr lang="ja-JP" altLang="en-US" dirty="0" smtClean="0">
                <a:solidFill>
                  <a:schemeClr val="bg1"/>
                </a:solidFill>
              </a:rPr>
              <a:t>は、請求</a:t>
            </a:r>
            <a:r>
              <a:rPr lang="ja-JP" altLang="en-US" dirty="0">
                <a:solidFill>
                  <a:schemeClr val="bg1"/>
                </a:solidFill>
              </a:rPr>
              <a:t>することは</a:t>
            </a:r>
            <a:r>
              <a:rPr lang="ja-JP" altLang="en-US" b="1" u="sng" dirty="0">
                <a:solidFill>
                  <a:srgbClr val="FF0000"/>
                </a:solidFill>
              </a:rPr>
              <a:t>できない</a:t>
            </a:r>
            <a:r>
              <a:rPr lang="ja-JP" altLang="en-US" b="1" u="sng" dirty="0" smtClean="0">
                <a:solidFill>
                  <a:srgbClr val="FF0000"/>
                </a:solidFill>
              </a:rPr>
              <a:t>。</a:t>
            </a:r>
            <a:endParaRPr lang="en-US" altLang="ja-JP" b="1" u="sng" dirty="0" smtClean="0">
              <a:solidFill>
                <a:srgbClr val="FF0000"/>
              </a:solidFill>
            </a:endParaRPr>
          </a:p>
          <a:p>
            <a:endParaRPr lang="en-US" altLang="ja-JP" dirty="0" smtClean="0"/>
          </a:p>
          <a:p>
            <a:r>
              <a:rPr lang="en-US" altLang="ja-JP" dirty="0" smtClean="0">
                <a:solidFill>
                  <a:schemeClr val="bg1"/>
                </a:solidFill>
              </a:rPr>
              <a:t>【</a:t>
            </a:r>
            <a:r>
              <a:rPr lang="ja-JP" altLang="en-US" dirty="0" smtClean="0">
                <a:solidFill>
                  <a:schemeClr val="bg1"/>
                </a:solidFill>
              </a:rPr>
              <a:t>指導内容</a:t>
            </a:r>
            <a:r>
              <a:rPr lang="en-US" altLang="ja-JP" dirty="0" smtClean="0">
                <a:solidFill>
                  <a:schemeClr val="bg1"/>
                </a:solidFill>
              </a:rPr>
              <a:t>】</a:t>
            </a:r>
            <a:endParaRPr lang="en-US" altLang="ja-JP" dirty="0">
              <a:solidFill>
                <a:schemeClr val="bg1"/>
              </a:solidFill>
            </a:endParaRPr>
          </a:p>
          <a:p>
            <a:r>
              <a:rPr lang="ja-JP" altLang="en-US" b="1" u="sng" dirty="0">
                <a:solidFill>
                  <a:srgbClr val="FF0000"/>
                </a:solidFill>
              </a:rPr>
              <a:t>費用徴収ができる場合</a:t>
            </a:r>
            <a:r>
              <a:rPr lang="ja-JP" altLang="en-US" dirty="0">
                <a:solidFill>
                  <a:schemeClr val="bg1"/>
                </a:solidFill>
              </a:rPr>
              <a:t>は、</a:t>
            </a:r>
            <a:r>
              <a:rPr lang="ja-JP" altLang="en-US" b="1" u="sng" dirty="0">
                <a:solidFill>
                  <a:srgbClr val="FF0000"/>
                </a:solidFill>
              </a:rPr>
              <a:t>利用者の希望によって、身の回り品又は教養娯楽として</a:t>
            </a:r>
            <a:r>
              <a:rPr lang="ja-JP" altLang="en-US" dirty="0">
                <a:solidFill>
                  <a:schemeClr val="bg1"/>
                </a:solidFill>
              </a:rPr>
              <a:t>日常生活に必要なものを事業者が提供する場合とすること。</a:t>
            </a:r>
            <a:endParaRPr lang="en-US" altLang="ja-JP" dirty="0">
              <a:solidFill>
                <a:schemeClr val="bg1"/>
              </a:solidFill>
            </a:endParaRPr>
          </a:p>
        </p:txBody>
      </p:sp>
      <p:sp>
        <p:nvSpPr>
          <p:cNvPr id="9" name="正方形/長方形 8"/>
          <p:cNvSpPr/>
          <p:nvPr/>
        </p:nvSpPr>
        <p:spPr>
          <a:xfrm>
            <a:off x="354007" y="4084037"/>
            <a:ext cx="7848872" cy="2585323"/>
          </a:xfrm>
          <a:prstGeom prst="rect">
            <a:avLst/>
          </a:prstGeom>
        </p:spPr>
        <p:txBody>
          <a:bodyPr wrap="square">
            <a:spAutoFit/>
          </a:bodyPr>
          <a:lstStyle/>
          <a:p>
            <a:r>
              <a:rPr lang="ja-JP" altLang="en-US" dirty="0" smtClean="0">
                <a:solidFill>
                  <a:schemeClr val="bg1"/>
                </a:solidFill>
              </a:rPr>
              <a:t>（</a:t>
            </a:r>
            <a:r>
              <a:rPr lang="en-US" altLang="ja-JP" dirty="0">
                <a:solidFill>
                  <a:schemeClr val="bg1"/>
                </a:solidFill>
              </a:rPr>
              <a:t>3</a:t>
            </a:r>
            <a:r>
              <a:rPr lang="ja-JP" altLang="en-US" dirty="0" smtClean="0">
                <a:solidFill>
                  <a:schemeClr val="bg1"/>
                </a:solidFill>
              </a:rPr>
              <a:t>）</a:t>
            </a:r>
            <a:endParaRPr lang="en-US" altLang="ja-JP" dirty="0" smtClean="0">
              <a:solidFill>
                <a:schemeClr val="bg1"/>
              </a:solidFill>
            </a:endParaRPr>
          </a:p>
          <a:p>
            <a:r>
              <a:rPr lang="en-US" altLang="ja-JP" dirty="0" smtClean="0">
                <a:solidFill>
                  <a:schemeClr val="bg1"/>
                </a:solidFill>
              </a:rPr>
              <a:t>【</a:t>
            </a:r>
            <a:r>
              <a:rPr lang="ja-JP" altLang="en-US" dirty="0">
                <a:solidFill>
                  <a:schemeClr val="bg1"/>
                </a:solidFill>
              </a:rPr>
              <a:t>指導対象</a:t>
            </a:r>
            <a:r>
              <a:rPr lang="en-US" altLang="ja-JP" dirty="0" smtClean="0">
                <a:solidFill>
                  <a:schemeClr val="bg1"/>
                </a:solidFill>
              </a:rPr>
              <a:t>】</a:t>
            </a:r>
            <a:endParaRPr lang="en-US" altLang="ja-JP" dirty="0">
              <a:solidFill>
                <a:schemeClr val="bg1"/>
              </a:solidFill>
            </a:endParaRPr>
          </a:p>
          <a:p>
            <a:r>
              <a:rPr lang="ja-JP" altLang="en-US" b="1" u="sng" dirty="0">
                <a:solidFill>
                  <a:srgbClr val="FF0000"/>
                </a:solidFill>
              </a:rPr>
              <a:t>介護に必要な福祉用具の費用や洗濯代</a:t>
            </a:r>
            <a:r>
              <a:rPr lang="ja-JP" altLang="en-US" dirty="0">
                <a:solidFill>
                  <a:schemeClr val="bg1"/>
                </a:solidFill>
              </a:rPr>
              <a:t>について、請求することは</a:t>
            </a:r>
            <a:r>
              <a:rPr lang="ja-JP" altLang="en-US" b="1" u="sng" dirty="0">
                <a:solidFill>
                  <a:srgbClr val="FF0000"/>
                </a:solidFill>
              </a:rPr>
              <a:t>できない。</a:t>
            </a:r>
          </a:p>
          <a:p>
            <a:r>
              <a:rPr lang="ja-JP" altLang="en-US" dirty="0">
                <a:solidFill>
                  <a:schemeClr val="bg1"/>
                </a:solidFill>
              </a:rPr>
              <a:t>（参照：</a:t>
            </a:r>
            <a:r>
              <a:rPr lang="ja-JP" altLang="en-US" dirty="0" smtClean="0">
                <a:solidFill>
                  <a:schemeClr val="bg1"/>
                </a:solidFill>
              </a:rPr>
              <a:t>通所</a:t>
            </a:r>
            <a:r>
              <a:rPr lang="ja-JP" altLang="en-US" dirty="0">
                <a:solidFill>
                  <a:schemeClr val="bg1"/>
                </a:solidFill>
              </a:rPr>
              <a:t>介護等における日常生活に要する費用の取扱いについて」（</a:t>
            </a:r>
            <a:r>
              <a:rPr lang="en-US" altLang="ja-JP" dirty="0">
                <a:solidFill>
                  <a:schemeClr val="bg1"/>
                </a:solidFill>
              </a:rPr>
              <a:t>H12.3.30</a:t>
            </a:r>
            <a:r>
              <a:rPr lang="ja-JP" altLang="en-US" dirty="0">
                <a:solidFill>
                  <a:schemeClr val="bg1"/>
                </a:solidFill>
              </a:rPr>
              <a:t>　老企第</a:t>
            </a:r>
            <a:r>
              <a:rPr lang="en-US" altLang="ja-JP" dirty="0">
                <a:solidFill>
                  <a:schemeClr val="bg1"/>
                </a:solidFill>
              </a:rPr>
              <a:t>54</a:t>
            </a:r>
            <a:r>
              <a:rPr lang="ja-JP" altLang="en-US" dirty="0">
                <a:solidFill>
                  <a:schemeClr val="bg1"/>
                </a:solidFill>
              </a:rPr>
              <a:t>号</a:t>
            </a:r>
            <a:r>
              <a:rPr lang="ja-JP" altLang="en-US" dirty="0" smtClean="0">
                <a:solidFill>
                  <a:schemeClr val="bg1"/>
                </a:solidFill>
              </a:rPr>
              <a:t>）</a:t>
            </a:r>
            <a:endParaRPr lang="en-US" altLang="ja-JP" dirty="0" smtClean="0">
              <a:solidFill>
                <a:schemeClr val="bg1"/>
              </a:solidFill>
            </a:endParaRPr>
          </a:p>
          <a:p>
            <a:endParaRPr lang="en-US" altLang="ja-JP" dirty="0" smtClean="0">
              <a:solidFill>
                <a:schemeClr val="bg1"/>
              </a:solidFill>
            </a:endParaRPr>
          </a:p>
          <a:p>
            <a:r>
              <a:rPr lang="en-US" altLang="ja-JP" dirty="0" smtClean="0">
                <a:solidFill>
                  <a:schemeClr val="bg1"/>
                </a:solidFill>
              </a:rPr>
              <a:t>【</a:t>
            </a:r>
            <a:r>
              <a:rPr lang="ja-JP" altLang="en-US" dirty="0" smtClean="0">
                <a:solidFill>
                  <a:schemeClr val="bg1"/>
                </a:solidFill>
              </a:rPr>
              <a:t>指導内容</a:t>
            </a:r>
            <a:r>
              <a:rPr lang="en-US" altLang="ja-JP" dirty="0" smtClean="0">
                <a:solidFill>
                  <a:schemeClr val="bg1"/>
                </a:solidFill>
              </a:rPr>
              <a:t>】</a:t>
            </a:r>
          </a:p>
          <a:p>
            <a:r>
              <a:rPr lang="ja-JP" altLang="en-US" dirty="0" smtClean="0">
                <a:solidFill>
                  <a:schemeClr val="bg1"/>
                </a:solidFill>
              </a:rPr>
              <a:t>洗濯代</a:t>
            </a:r>
            <a:r>
              <a:rPr lang="ja-JP" altLang="en-US" dirty="0">
                <a:solidFill>
                  <a:schemeClr val="bg1"/>
                </a:solidFill>
              </a:rPr>
              <a:t>は日常生活費に含まれているので、事業所で負担すること</a:t>
            </a:r>
            <a:r>
              <a:rPr lang="ja-JP" altLang="en-US" dirty="0" smtClean="0">
                <a:solidFill>
                  <a:schemeClr val="bg1"/>
                </a:solidFill>
              </a:rPr>
              <a:t>。</a:t>
            </a:r>
            <a:endParaRPr lang="en-US" altLang="ja-JP" dirty="0" smtClean="0">
              <a:solidFill>
                <a:schemeClr val="bg1"/>
              </a:solidFill>
            </a:endParaRPr>
          </a:p>
          <a:p>
            <a:r>
              <a:rPr lang="ja-JP" altLang="en-US" dirty="0" smtClean="0">
                <a:solidFill>
                  <a:schemeClr val="bg1"/>
                </a:solidFill>
              </a:rPr>
              <a:t>（</a:t>
            </a:r>
            <a:r>
              <a:rPr lang="ja-JP" altLang="en-US" dirty="0">
                <a:solidFill>
                  <a:schemeClr val="bg1"/>
                </a:solidFill>
              </a:rPr>
              <a:t>利用者の個別事由によらない洗濯代を徴収することはできない。）</a:t>
            </a:r>
            <a:endParaRPr lang="en-US" altLang="ja-JP" dirty="0">
              <a:solidFill>
                <a:schemeClr val="bg1"/>
              </a:solidFill>
            </a:endParaRPr>
          </a:p>
        </p:txBody>
      </p:sp>
    </p:spTree>
    <p:extLst>
      <p:ext uri="{BB962C8B-B14F-4D97-AF65-F5344CB8AC3E}">
        <p14:creationId xmlns:p14="http://schemas.microsoft.com/office/powerpoint/2010/main" val="2310601394"/>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8134672" cy="981322"/>
          </a:xfrm>
        </p:spPr>
        <p:txBody>
          <a:bodyPr>
            <a:noAutofit/>
          </a:bodyPr>
          <a:lstStyle/>
          <a:p>
            <a:r>
              <a:rPr lang="ja-JP" altLang="en-US" sz="4000" b="1" dirty="0">
                <a:solidFill>
                  <a:schemeClr val="bg1"/>
                </a:solidFill>
              </a:rPr>
              <a:t>１　</a:t>
            </a:r>
            <a:r>
              <a:rPr lang="ja-JP" altLang="en-US" sz="4000" b="1" dirty="0" smtClean="0">
                <a:solidFill>
                  <a:schemeClr val="bg1"/>
                </a:solidFill>
              </a:rPr>
              <a:t>主な指導</a:t>
            </a:r>
            <a:r>
              <a:rPr lang="ja-JP" altLang="en-US" sz="4000" b="1" dirty="0" smtClean="0">
                <a:solidFill>
                  <a:schemeClr val="bg1"/>
                </a:solidFill>
              </a:rPr>
              <a:t>事項⑯</a:t>
            </a:r>
            <a:r>
              <a:rPr lang="en-US" altLang="ja-JP" sz="4000" b="1" dirty="0" smtClean="0">
                <a:solidFill>
                  <a:schemeClr val="bg1"/>
                </a:solidFill>
              </a:rPr>
              <a:t/>
            </a:r>
            <a:br>
              <a:rPr lang="en-US" altLang="ja-JP" sz="4000" b="1" dirty="0" smtClean="0">
                <a:solidFill>
                  <a:schemeClr val="bg1"/>
                </a:solidFill>
              </a:rPr>
            </a:br>
            <a:r>
              <a:rPr lang="ja-JP" altLang="en-US" sz="2000" b="1" dirty="0" smtClean="0">
                <a:solidFill>
                  <a:schemeClr val="bg1"/>
                </a:solidFill>
              </a:rPr>
              <a:t>（</a:t>
            </a:r>
            <a:r>
              <a:rPr lang="ja-JP" altLang="en-US" sz="2000" b="1" dirty="0">
                <a:solidFill>
                  <a:schemeClr val="bg1"/>
                </a:solidFill>
              </a:rPr>
              <a:t>短期入所生活</a:t>
            </a:r>
            <a:r>
              <a:rPr lang="ja-JP" altLang="en-US" sz="2000" b="1" dirty="0" smtClean="0">
                <a:solidFill>
                  <a:schemeClr val="bg1"/>
                </a:solidFill>
              </a:rPr>
              <a:t>介護</a:t>
            </a:r>
            <a:r>
              <a:rPr lang="ja-JP" altLang="en-US" sz="2000" b="1" dirty="0" err="1" smtClean="0">
                <a:solidFill>
                  <a:schemeClr val="bg1"/>
                </a:solidFill>
              </a:rPr>
              <a:t>ー</a:t>
            </a:r>
            <a:r>
              <a:rPr lang="ja-JP" altLang="en-US" sz="2000" b="1" dirty="0" smtClean="0">
                <a:solidFill>
                  <a:schemeClr val="bg1"/>
                </a:solidFill>
              </a:rPr>
              <a:t>看護体制加算</a:t>
            </a:r>
            <a:r>
              <a:rPr lang="en-US" altLang="ja-JP" sz="2000" b="1" dirty="0" smtClean="0">
                <a:solidFill>
                  <a:schemeClr val="bg1"/>
                </a:solidFill>
              </a:rPr>
              <a:t>(Ⅰ)(Ⅱ)(Ⅲ)(Ⅳ)</a:t>
            </a:r>
            <a:r>
              <a:rPr lang="ja-JP" altLang="en-US" sz="2000" b="1" dirty="0" smtClean="0">
                <a:solidFill>
                  <a:schemeClr val="bg1"/>
                </a:solidFill>
              </a:rPr>
              <a:t>について）</a:t>
            </a:r>
            <a:endParaRPr lang="en-US" sz="2800" b="1" dirty="0">
              <a:solidFill>
                <a:schemeClr val="bg1"/>
              </a:solidFill>
            </a:endParaRPr>
          </a:p>
        </p:txBody>
      </p:sp>
      <p:sp>
        <p:nvSpPr>
          <p:cNvPr id="7" name="コンテンツ プレースホルダー 4"/>
          <p:cNvSpPr txBox="1">
            <a:spLocks/>
          </p:cNvSpPr>
          <p:nvPr/>
        </p:nvSpPr>
        <p:spPr>
          <a:xfrm>
            <a:off x="323528" y="1412776"/>
            <a:ext cx="8496944" cy="5308700"/>
          </a:xfrm>
          <a:prstGeom prst="rect">
            <a:avLst/>
          </a:prstGeom>
          <a:solidFill>
            <a:srgbClr val="CCECFF"/>
          </a:solidFill>
        </p:spPr>
        <p:style>
          <a:lnRef idx="1">
            <a:schemeClr val="accent3"/>
          </a:lnRef>
          <a:fillRef idx="2">
            <a:schemeClr val="accent3"/>
          </a:fillRef>
          <a:effectRef idx="1">
            <a:schemeClr val="accent3"/>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spcBef>
                <a:spcPts val="1800"/>
              </a:spcBef>
              <a:buNone/>
            </a:pPr>
            <a:r>
              <a:rPr lang="ja-JP" altLang="en-US" sz="1600" b="1" dirty="0" smtClean="0">
                <a:solidFill>
                  <a:schemeClr val="bg1"/>
                </a:solidFill>
              </a:rPr>
              <a:t>☆空</a:t>
            </a:r>
            <a:r>
              <a:rPr lang="ja-JP" altLang="en-US" sz="1600" b="1" dirty="0">
                <a:solidFill>
                  <a:schemeClr val="bg1"/>
                </a:solidFill>
              </a:rPr>
              <a:t>床利用における看護体制加算の算定</a:t>
            </a:r>
            <a:r>
              <a:rPr lang="ja-JP" altLang="en-US" sz="1600" b="1" dirty="0" smtClean="0">
                <a:solidFill>
                  <a:schemeClr val="bg1"/>
                </a:solidFill>
              </a:rPr>
              <a:t>に当たっては</a:t>
            </a:r>
            <a:r>
              <a:rPr lang="ja-JP" altLang="en-US" sz="1600" b="1" dirty="0">
                <a:solidFill>
                  <a:schemeClr val="bg1"/>
                </a:solidFill>
              </a:rPr>
              <a:t>、</a:t>
            </a:r>
            <a:endParaRPr lang="en-US" altLang="ja-JP" sz="1600" b="1" dirty="0">
              <a:solidFill>
                <a:schemeClr val="bg1"/>
              </a:solidFill>
            </a:endParaRPr>
          </a:p>
          <a:p>
            <a:pPr marL="0" indent="0">
              <a:spcBef>
                <a:spcPts val="0"/>
              </a:spcBef>
              <a:buNone/>
            </a:pPr>
            <a:r>
              <a:rPr lang="en-US" altLang="ja-JP" sz="1600" dirty="0">
                <a:solidFill>
                  <a:schemeClr val="bg1"/>
                </a:solidFill>
              </a:rPr>
              <a:t>(Ⅰ)</a:t>
            </a:r>
            <a:r>
              <a:rPr lang="ja-JP" altLang="en-US" sz="1600" b="1" dirty="0">
                <a:solidFill>
                  <a:srgbClr val="FF0000"/>
                </a:solidFill>
              </a:rPr>
              <a:t>本体施設に常勤の看護師</a:t>
            </a:r>
            <a:r>
              <a:rPr lang="en-US" altLang="ja-JP" sz="1600" b="1" dirty="0">
                <a:solidFill>
                  <a:srgbClr val="FF0000"/>
                </a:solidFill>
              </a:rPr>
              <a:t>(</a:t>
            </a:r>
            <a:r>
              <a:rPr lang="ja-JP" altLang="en-US" sz="1600" b="1" dirty="0">
                <a:solidFill>
                  <a:srgbClr val="FF0000"/>
                </a:solidFill>
              </a:rPr>
              <a:t>正看護師</a:t>
            </a:r>
            <a:r>
              <a:rPr lang="en-US" altLang="ja-JP" sz="1600" b="1" dirty="0">
                <a:solidFill>
                  <a:srgbClr val="FF0000"/>
                </a:solidFill>
              </a:rPr>
              <a:t>)</a:t>
            </a:r>
            <a:r>
              <a:rPr lang="ja-JP" altLang="en-US" sz="1600" b="1" dirty="0">
                <a:solidFill>
                  <a:srgbClr val="FF0000"/>
                </a:solidFill>
              </a:rPr>
              <a:t>を１名以上</a:t>
            </a:r>
            <a:r>
              <a:rPr lang="ja-JP" altLang="en-US" sz="1600" dirty="0">
                <a:solidFill>
                  <a:schemeClr val="bg1"/>
                </a:solidFill>
              </a:rPr>
              <a:t>配置していること。</a:t>
            </a:r>
            <a:endParaRPr lang="en-US" altLang="ja-JP" sz="1600" dirty="0">
              <a:solidFill>
                <a:schemeClr val="bg1"/>
              </a:solidFill>
            </a:endParaRPr>
          </a:p>
          <a:p>
            <a:pPr marL="0" indent="0">
              <a:spcBef>
                <a:spcPts val="0"/>
              </a:spcBef>
              <a:buNone/>
            </a:pPr>
            <a:r>
              <a:rPr lang="en-US" altLang="ja-JP" sz="1600" dirty="0">
                <a:solidFill>
                  <a:schemeClr val="bg1"/>
                </a:solidFill>
              </a:rPr>
              <a:t>(Ⅱ)</a:t>
            </a:r>
            <a:r>
              <a:rPr lang="ja-JP" altLang="en-US" sz="1600" dirty="0">
                <a:solidFill>
                  <a:schemeClr val="bg1"/>
                </a:solidFill>
              </a:rPr>
              <a:t>本体の入所者と空床利用の短期入所生活介護を</a:t>
            </a:r>
            <a:r>
              <a:rPr lang="ja-JP" altLang="en-US" sz="1600" b="1" dirty="0">
                <a:solidFill>
                  <a:srgbClr val="FF0000"/>
                </a:solidFill>
              </a:rPr>
              <a:t>合算した数</a:t>
            </a:r>
            <a:r>
              <a:rPr lang="ja-JP" altLang="en-US" sz="1600" dirty="0">
                <a:solidFill>
                  <a:schemeClr val="bg1"/>
                </a:solidFill>
              </a:rPr>
              <a:t>が</a:t>
            </a:r>
            <a:r>
              <a:rPr lang="en-US" altLang="ja-JP" sz="1600" dirty="0">
                <a:solidFill>
                  <a:schemeClr val="bg1"/>
                </a:solidFill>
              </a:rPr>
              <a:t>25</a:t>
            </a:r>
            <a:r>
              <a:rPr lang="ja-JP" altLang="en-US" sz="1600" dirty="0">
                <a:solidFill>
                  <a:schemeClr val="bg1"/>
                </a:solidFill>
              </a:rPr>
              <a:t>又はその数を増す　　</a:t>
            </a:r>
            <a:endParaRPr lang="en-US" altLang="ja-JP" sz="1600" dirty="0">
              <a:solidFill>
                <a:schemeClr val="bg1"/>
              </a:solidFill>
            </a:endParaRPr>
          </a:p>
          <a:p>
            <a:pPr marL="0" indent="0">
              <a:spcBef>
                <a:spcPts val="0"/>
              </a:spcBef>
              <a:buNone/>
            </a:pPr>
            <a:r>
              <a:rPr lang="ja-JP" altLang="en-US" sz="1600" dirty="0">
                <a:solidFill>
                  <a:schemeClr val="bg1"/>
                </a:solidFill>
              </a:rPr>
              <a:t>　  ごとに</a:t>
            </a:r>
            <a:r>
              <a:rPr lang="en-US" altLang="ja-JP" sz="1600" dirty="0">
                <a:solidFill>
                  <a:schemeClr val="bg1"/>
                </a:solidFill>
                <a:latin typeface="+mn-ea"/>
              </a:rPr>
              <a:t>1</a:t>
            </a:r>
            <a:r>
              <a:rPr lang="ja-JP" altLang="en-US" sz="1600" dirty="0">
                <a:solidFill>
                  <a:schemeClr val="bg1"/>
                </a:solidFill>
              </a:rPr>
              <a:t>以上、かつ、特別養護老人ホーム基準に規定する配置すべき看護職員を配</a:t>
            </a:r>
            <a:endParaRPr lang="en-US" altLang="ja-JP" sz="1600" dirty="0">
              <a:solidFill>
                <a:schemeClr val="bg1"/>
              </a:solidFill>
            </a:endParaRPr>
          </a:p>
          <a:p>
            <a:pPr marL="0" indent="0">
              <a:spcBef>
                <a:spcPts val="0"/>
              </a:spcBef>
              <a:buNone/>
            </a:pPr>
            <a:r>
              <a:rPr lang="ja-JP" altLang="en-US" sz="1600" dirty="0">
                <a:solidFill>
                  <a:schemeClr val="bg1"/>
                </a:solidFill>
              </a:rPr>
              <a:t>     </a:t>
            </a:r>
            <a:r>
              <a:rPr lang="ja-JP" altLang="en-US" sz="1600" dirty="0" err="1">
                <a:solidFill>
                  <a:schemeClr val="bg1"/>
                </a:solidFill>
              </a:rPr>
              <a:t>置して</a:t>
            </a:r>
            <a:r>
              <a:rPr lang="ja-JP" altLang="en-US" sz="1600" dirty="0">
                <a:solidFill>
                  <a:schemeClr val="bg1"/>
                </a:solidFill>
              </a:rPr>
              <a:t>いる場合に加算の算定が可能であること</a:t>
            </a:r>
            <a:r>
              <a:rPr lang="ja-JP" altLang="en-US" sz="1600" dirty="0" smtClean="0">
                <a:solidFill>
                  <a:schemeClr val="bg1"/>
                </a:solidFill>
              </a:rPr>
              <a:t>。</a:t>
            </a:r>
            <a:endParaRPr lang="en-US" altLang="ja-JP" sz="1600" dirty="0" smtClean="0">
              <a:solidFill>
                <a:schemeClr val="bg1"/>
              </a:solidFill>
            </a:endParaRPr>
          </a:p>
          <a:p>
            <a:pPr marL="0" indent="0">
              <a:spcBef>
                <a:spcPts val="0"/>
              </a:spcBef>
              <a:buNone/>
            </a:pPr>
            <a:r>
              <a:rPr lang="ja-JP" altLang="en-US" sz="1600" b="1" dirty="0">
                <a:solidFill>
                  <a:schemeClr val="bg1"/>
                </a:solidFill>
              </a:rPr>
              <a:t>☆</a:t>
            </a:r>
            <a:r>
              <a:rPr lang="ja-JP" altLang="en-US" sz="1600" b="1" dirty="0" smtClean="0">
                <a:solidFill>
                  <a:schemeClr val="bg1"/>
                </a:solidFill>
              </a:rPr>
              <a:t>併設</a:t>
            </a:r>
            <a:r>
              <a:rPr lang="ja-JP" altLang="en-US" sz="1600" b="1" dirty="0">
                <a:solidFill>
                  <a:schemeClr val="bg1"/>
                </a:solidFill>
              </a:rPr>
              <a:t>事業所における看護体制加算の算定</a:t>
            </a:r>
            <a:r>
              <a:rPr lang="ja-JP" altLang="en-US" sz="1600" b="1" dirty="0" smtClean="0">
                <a:solidFill>
                  <a:schemeClr val="bg1"/>
                </a:solidFill>
              </a:rPr>
              <a:t>に</a:t>
            </a:r>
            <a:r>
              <a:rPr lang="ja-JP" altLang="en-US" sz="1600" b="1" dirty="0">
                <a:solidFill>
                  <a:schemeClr val="bg1"/>
                </a:solidFill>
              </a:rPr>
              <a:t>当たって</a:t>
            </a:r>
            <a:r>
              <a:rPr lang="ja-JP" altLang="en-US" sz="1600" b="1" dirty="0" smtClean="0">
                <a:solidFill>
                  <a:schemeClr val="bg1"/>
                </a:solidFill>
              </a:rPr>
              <a:t>は</a:t>
            </a:r>
            <a:r>
              <a:rPr lang="ja-JP" altLang="en-US" sz="1600" b="1" dirty="0">
                <a:solidFill>
                  <a:schemeClr val="bg1"/>
                </a:solidFill>
              </a:rPr>
              <a:t>、</a:t>
            </a:r>
            <a:endParaRPr lang="en-US" altLang="ja-JP" sz="1600" b="1" dirty="0">
              <a:solidFill>
                <a:schemeClr val="bg1"/>
              </a:solidFill>
            </a:endParaRPr>
          </a:p>
          <a:p>
            <a:pPr marL="0" indent="0">
              <a:spcBef>
                <a:spcPts val="0"/>
              </a:spcBef>
              <a:buNone/>
            </a:pPr>
            <a:r>
              <a:rPr lang="en-US" altLang="ja-JP" sz="1600" dirty="0">
                <a:solidFill>
                  <a:schemeClr val="bg1"/>
                </a:solidFill>
              </a:rPr>
              <a:t>(Ⅰ)</a:t>
            </a:r>
            <a:r>
              <a:rPr lang="ja-JP" altLang="en-US" sz="1600" b="1" dirty="0">
                <a:solidFill>
                  <a:srgbClr val="C00000"/>
                </a:solidFill>
                <a:latin typeface="+mn-ea"/>
              </a:rPr>
              <a:t>併設型の場合は、</a:t>
            </a:r>
            <a:r>
              <a:rPr lang="ja-JP" altLang="en-US" sz="1600" b="1" u="sng" dirty="0">
                <a:solidFill>
                  <a:srgbClr val="C00000"/>
                </a:solidFill>
                <a:latin typeface="+mn-ea"/>
              </a:rPr>
              <a:t>本体施設とは別に１名以上の常勤の看護師</a:t>
            </a:r>
            <a:r>
              <a:rPr lang="en-US" altLang="ja-JP" sz="1600" b="1" u="sng" dirty="0">
                <a:solidFill>
                  <a:srgbClr val="C00000"/>
                </a:solidFill>
                <a:latin typeface="+mn-ea"/>
              </a:rPr>
              <a:t>(</a:t>
            </a:r>
            <a:r>
              <a:rPr lang="ja-JP" altLang="en-US" sz="1600" b="1" u="sng" dirty="0">
                <a:solidFill>
                  <a:srgbClr val="C00000"/>
                </a:solidFill>
                <a:latin typeface="+mn-ea"/>
              </a:rPr>
              <a:t>正看護師</a:t>
            </a:r>
            <a:r>
              <a:rPr lang="en-US" altLang="ja-JP" sz="1600" b="1" u="sng" dirty="0">
                <a:solidFill>
                  <a:srgbClr val="C00000"/>
                </a:solidFill>
                <a:latin typeface="+mn-ea"/>
              </a:rPr>
              <a:t>)</a:t>
            </a:r>
            <a:r>
              <a:rPr lang="ja-JP" altLang="en-US" sz="1600" b="1" u="sng" dirty="0">
                <a:solidFill>
                  <a:srgbClr val="C00000"/>
                </a:solidFill>
                <a:latin typeface="+mn-ea"/>
              </a:rPr>
              <a:t>の配置が</a:t>
            </a:r>
            <a:endParaRPr lang="en-US" altLang="ja-JP" sz="1600" b="1" u="sng" dirty="0">
              <a:solidFill>
                <a:srgbClr val="C00000"/>
              </a:solidFill>
              <a:latin typeface="+mn-ea"/>
            </a:endParaRPr>
          </a:p>
          <a:p>
            <a:pPr marL="0" indent="0">
              <a:spcBef>
                <a:spcPts val="0"/>
              </a:spcBef>
              <a:buNone/>
            </a:pPr>
            <a:r>
              <a:rPr lang="en-US" altLang="ja-JP" sz="1600" b="1" dirty="0">
                <a:solidFill>
                  <a:srgbClr val="C00000"/>
                </a:solidFill>
                <a:latin typeface="+mn-ea"/>
              </a:rPr>
              <a:t>     </a:t>
            </a:r>
            <a:r>
              <a:rPr lang="ja-JP" altLang="en-US" sz="1600" b="1" u="sng" dirty="0">
                <a:solidFill>
                  <a:srgbClr val="C00000"/>
                </a:solidFill>
                <a:latin typeface="+mn-ea"/>
              </a:rPr>
              <a:t>必要であること。</a:t>
            </a:r>
            <a:endParaRPr lang="en-US" altLang="ja-JP" sz="1600" b="1" u="sng" dirty="0">
              <a:solidFill>
                <a:srgbClr val="C00000"/>
              </a:solidFill>
              <a:latin typeface="+mn-ea"/>
            </a:endParaRPr>
          </a:p>
          <a:p>
            <a:pPr marL="0" indent="0">
              <a:spcBef>
                <a:spcPts val="0"/>
              </a:spcBef>
              <a:buNone/>
            </a:pPr>
            <a:r>
              <a:rPr lang="en-US" altLang="ja-JP" sz="1600" dirty="0">
                <a:solidFill>
                  <a:schemeClr val="bg1"/>
                </a:solidFill>
              </a:rPr>
              <a:t>(Ⅱ)</a:t>
            </a:r>
            <a:r>
              <a:rPr lang="ja-JP" altLang="en-US" sz="1600" b="1" dirty="0">
                <a:solidFill>
                  <a:srgbClr val="FF0000"/>
                </a:solidFill>
              </a:rPr>
              <a:t>本体施設とは別に</a:t>
            </a:r>
            <a:r>
              <a:rPr lang="ja-JP" altLang="en-US" sz="1600" dirty="0">
                <a:solidFill>
                  <a:schemeClr val="bg1"/>
                </a:solidFill>
              </a:rPr>
              <a:t>看護職員を常勤換算で利用者の数が</a:t>
            </a:r>
            <a:r>
              <a:rPr lang="en-US" altLang="ja-JP" sz="1600" dirty="0">
                <a:solidFill>
                  <a:schemeClr val="bg1"/>
                </a:solidFill>
              </a:rPr>
              <a:t>25</a:t>
            </a:r>
            <a:r>
              <a:rPr lang="ja-JP" altLang="en-US" sz="1600" dirty="0">
                <a:solidFill>
                  <a:schemeClr val="bg1"/>
                </a:solidFill>
              </a:rPr>
              <a:t>又はその端数を増すごと</a:t>
            </a:r>
            <a:endParaRPr lang="en-US" altLang="ja-JP" sz="1600" dirty="0">
              <a:solidFill>
                <a:schemeClr val="bg1"/>
              </a:solidFill>
            </a:endParaRPr>
          </a:p>
          <a:p>
            <a:pPr marL="0" indent="0">
              <a:spcBef>
                <a:spcPts val="0"/>
              </a:spcBef>
              <a:buNone/>
            </a:pPr>
            <a:r>
              <a:rPr lang="en-US" altLang="ja-JP" sz="1600" dirty="0">
                <a:solidFill>
                  <a:schemeClr val="bg1"/>
                </a:solidFill>
              </a:rPr>
              <a:t>      </a:t>
            </a:r>
            <a:r>
              <a:rPr lang="ja-JP" altLang="en-US" sz="1600" dirty="0">
                <a:solidFill>
                  <a:schemeClr val="bg1"/>
                </a:solidFill>
              </a:rPr>
              <a:t>に、</a:t>
            </a:r>
            <a:r>
              <a:rPr lang="en-US" altLang="ja-JP" sz="1600" dirty="0">
                <a:solidFill>
                  <a:schemeClr val="bg1"/>
                </a:solidFill>
              </a:rPr>
              <a:t>1</a:t>
            </a:r>
            <a:r>
              <a:rPr lang="ja-JP" altLang="en-US" sz="1600" dirty="0">
                <a:solidFill>
                  <a:schemeClr val="bg1"/>
                </a:solidFill>
              </a:rPr>
              <a:t>以上となる場合、加算の算定が可能であること</a:t>
            </a:r>
            <a:r>
              <a:rPr lang="ja-JP" altLang="en-US" sz="1600" dirty="0" smtClean="0">
                <a:solidFill>
                  <a:schemeClr val="bg1"/>
                </a:solidFill>
              </a:rPr>
              <a:t>。</a:t>
            </a:r>
            <a:endParaRPr lang="en-US" altLang="ja-JP" sz="1600" dirty="0" smtClean="0">
              <a:solidFill>
                <a:schemeClr val="bg1"/>
              </a:solidFill>
            </a:endParaRPr>
          </a:p>
          <a:p>
            <a:pPr marL="0" indent="0">
              <a:spcBef>
                <a:spcPts val="0"/>
              </a:spcBef>
              <a:buNone/>
            </a:pPr>
            <a:r>
              <a:rPr lang="ja-JP" altLang="en-US" sz="1600" b="1" dirty="0">
                <a:solidFill>
                  <a:schemeClr val="bg1"/>
                </a:solidFill>
              </a:rPr>
              <a:t>☆</a:t>
            </a:r>
            <a:r>
              <a:rPr lang="ja-JP" altLang="en-US" sz="1600" b="1" dirty="0" smtClean="0">
                <a:solidFill>
                  <a:schemeClr val="bg1"/>
                </a:solidFill>
              </a:rPr>
              <a:t>看護</a:t>
            </a:r>
            <a:r>
              <a:rPr lang="ja-JP" altLang="en-US" sz="1600" b="1" dirty="0">
                <a:solidFill>
                  <a:schemeClr val="bg1"/>
                </a:solidFill>
              </a:rPr>
              <a:t>体制加算</a:t>
            </a:r>
            <a:r>
              <a:rPr lang="en-US" altLang="ja-JP" sz="1600" b="1" dirty="0">
                <a:solidFill>
                  <a:schemeClr val="bg1"/>
                </a:solidFill>
              </a:rPr>
              <a:t>(Ⅲ)(Ⅳ)</a:t>
            </a:r>
            <a:r>
              <a:rPr lang="ja-JP" altLang="en-US" sz="1600" b="1" dirty="0">
                <a:solidFill>
                  <a:schemeClr val="bg1"/>
                </a:solidFill>
              </a:rPr>
              <a:t>について</a:t>
            </a:r>
            <a:endParaRPr lang="en-US" altLang="ja-JP" sz="1600" b="1" dirty="0">
              <a:solidFill>
                <a:schemeClr val="bg1"/>
              </a:solidFill>
            </a:endParaRPr>
          </a:p>
          <a:p>
            <a:pPr marL="0" indent="0">
              <a:spcBef>
                <a:spcPts val="0"/>
              </a:spcBef>
              <a:spcAft>
                <a:spcPts val="0"/>
              </a:spcAft>
              <a:buNone/>
            </a:pPr>
            <a:r>
              <a:rPr lang="ja-JP" altLang="en-US" sz="1600" dirty="0">
                <a:solidFill>
                  <a:schemeClr val="bg1"/>
                </a:solidFill>
              </a:rPr>
              <a:t>　定員規模に係る要件については、併設事業所は短期入所生活介護のみの定員に着目して判断し、空床利用型については、本体の介護老人福祉施設の定員規模で判断する。</a:t>
            </a:r>
            <a:endParaRPr lang="en-US" altLang="ja-JP" sz="1600" dirty="0">
              <a:solidFill>
                <a:schemeClr val="bg1"/>
              </a:solidFill>
            </a:endParaRPr>
          </a:p>
          <a:p>
            <a:pPr marL="0" indent="0">
              <a:spcBef>
                <a:spcPts val="0"/>
              </a:spcBef>
              <a:buNone/>
            </a:pPr>
            <a:r>
              <a:rPr lang="ja-JP" altLang="en-US" sz="1600" dirty="0">
                <a:solidFill>
                  <a:schemeClr val="bg1"/>
                </a:solidFill>
              </a:rPr>
              <a:t>　併設型の短期入所生活介護事業所がなく、空床型のみで短期入所生活介護サービスを提供している定員</a:t>
            </a:r>
            <a:r>
              <a:rPr lang="en-US" altLang="ja-JP" sz="1600" dirty="0">
                <a:solidFill>
                  <a:schemeClr val="bg1"/>
                </a:solidFill>
              </a:rPr>
              <a:t>51</a:t>
            </a:r>
            <a:r>
              <a:rPr lang="ja-JP" altLang="en-US" sz="1600" dirty="0">
                <a:solidFill>
                  <a:schemeClr val="bg1"/>
                </a:solidFill>
              </a:rPr>
              <a:t>人以上の介護老人福祉施設は、看護体制加算</a:t>
            </a:r>
            <a:r>
              <a:rPr lang="en-US" altLang="ja-JP" sz="1600" dirty="0">
                <a:solidFill>
                  <a:schemeClr val="bg1"/>
                </a:solidFill>
              </a:rPr>
              <a:t>(Ⅲ)(Ⅳ)</a:t>
            </a:r>
            <a:r>
              <a:rPr lang="ja-JP" altLang="en-US" sz="1600" dirty="0">
                <a:solidFill>
                  <a:schemeClr val="bg1"/>
                </a:solidFill>
              </a:rPr>
              <a:t>は算定できないことに留意すること。</a:t>
            </a:r>
            <a:endParaRPr lang="en-US" altLang="ja-JP" sz="1600" dirty="0">
              <a:solidFill>
                <a:schemeClr val="bg1"/>
              </a:solidFill>
            </a:endParaRPr>
          </a:p>
        </p:txBody>
      </p:sp>
    </p:spTree>
    <p:extLst>
      <p:ext uri="{BB962C8B-B14F-4D97-AF65-F5344CB8AC3E}">
        <p14:creationId xmlns:p14="http://schemas.microsoft.com/office/powerpoint/2010/main" val="3900414945"/>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8134672" cy="1112838"/>
          </a:xfrm>
        </p:spPr>
        <p:txBody>
          <a:bodyPr>
            <a:noAutofit/>
          </a:bodyPr>
          <a:lstStyle/>
          <a:p>
            <a:r>
              <a:rPr lang="ja-JP" altLang="en-US" sz="4000" b="1" dirty="0" smtClean="0">
                <a:solidFill>
                  <a:schemeClr val="bg1"/>
                </a:solidFill>
              </a:rPr>
              <a:t>１</a:t>
            </a:r>
            <a:r>
              <a:rPr lang="ja-JP" altLang="en-US" sz="4000" b="1" dirty="0">
                <a:solidFill>
                  <a:schemeClr val="bg1"/>
                </a:solidFill>
              </a:rPr>
              <a:t>　</a:t>
            </a:r>
            <a:r>
              <a:rPr lang="ja-JP" altLang="en-US" sz="4000" b="1" dirty="0" smtClean="0">
                <a:solidFill>
                  <a:schemeClr val="bg1"/>
                </a:solidFill>
              </a:rPr>
              <a:t>主な指導</a:t>
            </a:r>
            <a:r>
              <a:rPr lang="ja-JP" altLang="en-US" sz="4000" b="1" dirty="0" smtClean="0">
                <a:solidFill>
                  <a:schemeClr val="bg1"/>
                </a:solidFill>
              </a:rPr>
              <a:t>事項</a:t>
            </a:r>
            <a:r>
              <a:rPr lang="ja-JP" altLang="en-US" sz="4000" b="1" dirty="0">
                <a:solidFill>
                  <a:schemeClr val="bg1"/>
                </a:solidFill>
              </a:rPr>
              <a:t>⑰</a:t>
            </a:r>
            <a:r>
              <a:rPr lang="en-US" altLang="ja-JP" sz="4000" b="1" dirty="0" smtClean="0">
                <a:solidFill>
                  <a:schemeClr val="bg1"/>
                </a:solidFill>
              </a:rPr>
              <a:t/>
            </a:r>
            <a:br>
              <a:rPr lang="en-US" altLang="ja-JP" sz="4000" b="1" dirty="0" smtClean="0">
                <a:solidFill>
                  <a:schemeClr val="bg1"/>
                </a:solidFill>
              </a:rPr>
            </a:br>
            <a:r>
              <a:rPr lang="ja-JP" altLang="en-US" sz="2800" b="1" dirty="0">
                <a:solidFill>
                  <a:schemeClr val="bg1"/>
                </a:solidFill>
              </a:rPr>
              <a:t>（短期入所生活</a:t>
            </a:r>
            <a:r>
              <a:rPr lang="en-US" altLang="ja-JP" sz="2800" b="1" dirty="0">
                <a:solidFill>
                  <a:schemeClr val="bg1"/>
                </a:solidFill>
              </a:rPr>
              <a:t>(</a:t>
            </a:r>
            <a:r>
              <a:rPr lang="ja-JP" altLang="en-US" sz="2800" b="1" dirty="0">
                <a:solidFill>
                  <a:schemeClr val="bg1"/>
                </a:solidFill>
              </a:rPr>
              <a:t>療養</a:t>
            </a:r>
            <a:r>
              <a:rPr lang="en-US" altLang="ja-JP" sz="2800" b="1" dirty="0">
                <a:solidFill>
                  <a:schemeClr val="bg1"/>
                </a:solidFill>
              </a:rPr>
              <a:t>)</a:t>
            </a:r>
            <a:r>
              <a:rPr lang="ja-JP" altLang="en-US" sz="2800" b="1" dirty="0" smtClean="0">
                <a:solidFill>
                  <a:schemeClr val="bg1"/>
                </a:solidFill>
              </a:rPr>
              <a:t>介護－</a:t>
            </a:r>
            <a:r>
              <a:rPr lang="ja-JP" altLang="en-US" sz="2800" b="1" dirty="0">
                <a:solidFill>
                  <a:schemeClr val="bg1"/>
                </a:solidFill>
              </a:rPr>
              <a:t>利用料等の受領</a:t>
            </a:r>
            <a:r>
              <a:rPr lang="ja-JP" altLang="en-US" sz="2800" b="1" dirty="0" smtClean="0">
                <a:solidFill>
                  <a:schemeClr val="bg1"/>
                </a:solidFill>
              </a:rPr>
              <a:t>）</a:t>
            </a:r>
            <a:endParaRPr lang="en-US" sz="2800" b="1" dirty="0">
              <a:solidFill>
                <a:schemeClr val="bg1"/>
              </a:solidFill>
            </a:endParaRPr>
          </a:p>
        </p:txBody>
      </p:sp>
      <p:sp>
        <p:nvSpPr>
          <p:cNvPr id="6" name="コンテンツ プレースホルダー 4"/>
          <p:cNvSpPr txBox="1">
            <a:spLocks/>
          </p:cNvSpPr>
          <p:nvPr/>
        </p:nvSpPr>
        <p:spPr>
          <a:xfrm>
            <a:off x="290262" y="1448181"/>
            <a:ext cx="8496944" cy="1652049"/>
          </a:xfrm>
          <a:prstGeom prst="rect">
            <a:avLst/>
          </a:prstGeom>
          <a:solidFill>
            <a:srgbClr val="CCECFF"/>
          </a:solidFill>
        </p:spPr>
        <p:style>
          <a:lnRef idx="1">
            <a:schemeClr val="accent1"/>
          </a:lnRef>
          <a:fillRef idx="2">
            <a:schemeClr val="accent1"/>
          </a:fillRef>
          <a:effectRef idx="1">
            <a:schemeClr val="accent1"/>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sz="2400" b="1" dirty="0" smtClean="0">
                <a:solidFill>
                  <a:schemeClr val="bg1"/>
                </a:solidFill>
              </a:rPr>
              <a:t>【</a:t>
            </a:r>
            <a:r>
              <a:rPr lang="zh-TW" altLang="en-US" sz="2400" b="1" dirty="0" smtClean="0">
                <a:solidFill>
                  <a:schemeClr val="bg1"/>
                </a:solidFill>
              </a:rPr>
              <a:t>基準等（要旨）</a:t>
            </a:r>
            <a:r>
              <a:rPr lang="en-US" altLang="ja-JP" sz="2400" b="1" dirty="0" smtClean="0">
                <a:solidFill>
                  <a:schemeClr val="bg1"/>
                </a:solidFill>
              </a:rPr>
              <a:t>】</a:t>
            </a:r>
            <a:endParaRPr lang="en-US" altLang="ja-JP" sz="2400" b="1" dirty="0">
              <a:solidFill>
                <a:schemeClr val="bg1"/>
              </a:solidFill>
            </a:endParaRPr>
          </a:p>
          <a:p>
            <a:pPr marL="0" indent="0">
              <a:buNone/>
            </a:pPr>
            <a:r>
              <a:rPr lang="ja-JP" altLang="en-US" sz="2400" dirty="0">
                <a:solidFill>
                  <a:schemeClr val="bg1"/>
                </a:solidFill>
              </a:rPr>
              <a:t>　</a:t>
            </a:r>
            <a:r>
              <a:rPr lang="ja-JP" altLang="en-US" sz="2400" dirty="0" smtClean="0">
                <a:solidFill>
                  <a:schemeClr val="bg1"/>
                </a:solidFill>
              </a:rPr>
              <a:t>基準第</a:t>
            </a:r>
            <a:r>
              <a:rPr lang="en-US" altLang="ja-JP" sz="2400" dirty="0" smtClean="0">
                <a:solidFill>
                  <a:schemeClr val="bg1"/>
                </a:solidFill>
              </a:rPr>
              <a:t>127</a:t>
            </a:r>
            <a:r>
              <a:rPr lang="ja-JP" altLang="en-US" sz="2400" dirty="0" smtClean="0">
                <a:solidFill>
                  <a:schemeClr val="bg1"/>
                </a:solidFill>
              </a:rPr>
              <a:t>条（基準第</a:t>
            </a:r>
            <a:r>
              <a:rPr lang="en-US" altLang="ja-JP" sz="2400" dirty="0" smtClean="0">
                <a:solidFill>
                  <a:schemeClr val="bg1"/>
                </a:solidFill>
              </a:rPr>
              <a:t>145</a:t>
            </a:r>
            <a:r>
              <a:rPr lang="ja-JP" altLang="en-US" sz="2400" dirty="0" smtClean="0">
                <a:solidFill>
                  <a:schemeClr val="bg1"/>
                </a:solidFill>
              </a:rPr>
              <a:t>条）の支払を受ける額のほか、次</a:t>
            </a:r>
            <a:r>
              <a:rPr lang="ja-JP" altLang="en-US" sz="2400" dirty="0">
                <a:solidFill>
                  <a:schemeClr val="bg1"/>
                </a:solidFill>
              </a:rPr>
              <a:t>の各号に掲げる費用の額の支払を利用者から受けることができる</a:t>
            </a:r>
            <a:r>
              <a:rPr lang="ja-JP" altLang="en-US" sz="2400" dirty="0" smtClean="0">
                <a:solidFill>
                  <a:schemeClr val="bg1"/>
                </a:solidFill>
              </a:rPr>
              <a:t>。</a:t>
            </a:r>
            <a:endParaRPr lang="en-US" altLang="ja-JP" sz="2400" dirty="0">
              <a:solidFill>
                <a:schemeClr val="bg1"/>
              </a:solidFill>
            </a:endParaRPr>
          </a:p>
        </p:txBody>
      </p:sp>
      <p:sp>
        <p:nvSpPr>
          <p:cNvPr id="7" name="コンテンツ プレースホルダー 4"/>
          <p:cNvSpPr txBox="1">
            <a:spLocks/>
          </p:cNvSpPr>
          <p:nvPr/>
        </p:nvSpPr>
        <p:spPr>
          <a:xfrm>
            <a:off x="323528" y="3546618"/>
            <a:ext cx="8496944" cy="3049726"/>
          </a:xfrm>
          <a:prstGeom prst="rect">
            <a:avLst/>
          </a:prstGeom>
          <a:solidFill>
            <a:srgbClr val="A0C9FA"/>
          </a:solidFill>
        </p:spPr>
        <p:style>
          <a:lnRef idx="1">
            <a:schemeClr val="accent3"/>
          </a:lnRef>
          <a:fillRef idx="2">
            <a:schemeClr val="accent3"/>
          </a:fillRef>
          <a:effectRef idx="1">
            <a:schemeClr val="accent3"/>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sz="2400" b="1" dirty="0" smtClean="0">
                <a:solidFill>
                  <a:schemeClr val="bg1"/>
                </a:solidFill>
              </a:rPr>
              <a:t>【</a:t>
            </a:r>
            <a:r>
              <a:rPr lang="ja-JP" altLang="en-US" sz="2400" b="1" dirty="0" smtClean="0">
                <a:solidFill>
                  <a:schemeClr val="bg1"/>
                </a:solidFill>
              </a:rPr>
              <a:t>指導事項（ポイント）</a:t>
            </a:r>
            <a:r>
              <a:rPr lang="en-US" altLang="ja-JP" sz="2400" b="1" dirty="0" smtClean="0">
                <a:solidFill>
                  <a:schemeClr val="bg1"/>
                </a:solidFill>
              </a:rPr>
              <a:t>】</a:t>
            </a:r>
          </a:p>
          <a:p>
            <a:pPr marL="0" indent="0">
              <a:buNone/>
            </a:pPr>
            <a:r>
              <a:rPr lang="ja-JP" altLang="en-US" sz="2400" dirty="0" smtClean="0">
                <a:solidFill>
                  <a:schemeClr val="bg1"/>
                </a:solidFill>
              </a:rPr>
              <a:t>☆</a:t>
            </a:r>
            <a:r>
              <a:rPr lang="ja-JP" altLang="en-US" sz="2400" b="1" u="sng" dirty="0" smtClean="0">
                <a:solidFill>
                  <a:srgbClr val="FF0000"/>
                </a:solidFill>
              </a:rPr>
              <a:t>あらかじめ</a:t>
            </a:r>
            <a:r>
              <a:rPr lang="ja-JP" altLang="en-US" sz="2400" dirty="0" smtClean="0">
                <a:solidFill>
                  <a:schemeClr val="bg1"/>
                </a:solidFill>
              </a:rPr>
              <a:t>、利用者</a:t>
            </a:r>
            <a:r>
              <a:rPr lang="ja-JP" altLang="en-US" sz="2400" dirty="0">
                <a:solidFill>
                  <a:schemeClr val="bg1"/>
                </a:solidFill>
              </a:rPr>
              <a:t>又は</a:t>
            </a:r>
            <a:r>
              <a:rPr lang="ja-JP" altLang="en-US" sz="2400" dirty="0" smtClean="0">
                <a:solidFill>
                  <a:schemeClr val="bg1"/>
                </a:solidFill>
              </a:rPr>
              <a:t>その家族</a:t>
            </a:r>
            <a:r>
              <a:rPr lang="ja-JP" altLang="en-US" sz="2400" dirty="0">
                <a:solidFill>
                  <a:schemeClr val="bg1"/>
                </a:solidFill>
              </a:rPr>
              <a:t>に</a:t>
            </a:r>
            <a:r>
              <a:rPr lang="ja-JP" altLang="en-US" sz="2400" dirty="0" smtClean="0">
                <a:solidFill>
                  <a:schemeClr val="bg1"/>
                </a:solidFill>
              </a:rPr>
              <a:t>対し、明細</a:t>
            </a:r>
            <a:r>
              <a:rPr lang="ja-JP" altLang="en-US" sz="2400" dirty="0">
                <a:solidFill>
                  <a:schemeClr val="bg1"/>
                </a:solidFill>
              </a:rPr>
              <a:t>を</a:t>
            </a:r>
            <a:r>
              <a:rPr lang="ja-JP" altLang="en-US" sz="2400" dirty="0" smtClean="0">
                <a:solidFill>
                  <a:schemeClr val="bg1"/>
                </a:solidFill>
              </a:rPr>
              <a:t>記した</a:t>
            </a:r>
            <a:r>
              <a:rPr lang="ja-JP" altLang="en-US" sz="2400" dirty="0">
                <a:solidFill>
                  <a:schemeClr val="bg1"/>
                </a:solidFill>
              </a:rPr>
              <a:t>文書を</a:t>
            </a:r>
            <a:r>
              <a:rPr lang="ja-JP" altLang="en-US" sz="2400" b="1" u="sng" dirty="0">
                <a:solidFill>
                  <a:srgbClr val="FF0000"/>
                </a:solidFill>
              </a:rPr>
              <a:t>交付</a:t>
            </a:r>
            <a:r>
              <a:rPr lang="ja-JP" altLang="en-US" sz="2400" dirty="0">
                <a:solidFill>
                  <a:schemeClr val="bg1"/>
                </a:solidFill>
              </a:rPr>
              <a:t>して</a:t>
            </a:r>
            <a:r>
              <a:rPr lang="ja-JP" altLang="en-US" sz="2400" b="1" u="sng" dirty="0">
                <a:solidFill>
                  <a:srgbClr val="FF0000"/>
                </a:solidFill>
              </a:rPr>
              <a:t>説明</a:t>
            </a:r>
            <a:r>
              <a:rPr lang="ja-JP" altLang="en-US" sz="2400" dirty="0">
                <a:solidFill>
                  <a:schemeClr val="bg1"/>
                </a:solidFill>
              </a:rPr>
              <a:t>を行い、利用者の</a:t>
            </a:r>
            <a:r>
              <a:rPr lang="ja-JP" altLang="en-US" sz="2400" b="1" u="sng" dirty="0">
                <a:solidFill>
                  <a:srgbClr val="FF0000"/>
                </a:solidFill>
              </a:rPr>
              <a:t>同意</a:t>
            </a:r>
            <a:r>
              <a:rPr lang="ja-JP" altLang="en-US" sz="2400" dirty="0" smtClean="0">
                <a:solidFill>
                  <a:schemeClr val="bg1"/>
                </a:solidFill>
              </a:rPr>
              <a:t>を得ること。</a:t>
            </a:r>
            <a:endParaRPr lang="en-US" altLang="ja-JP" sz="2400" dirty="0" smtClean="0">
              <a:solidFill>
                <a:schemeClr val="bg1"/>
              </a:solidFill>
            </a:endParaRPr>
          </a:p>
          <a:p>
            <a:pPr marL="0" indent="0">
              <a:buNone/>
            </a:pPr>
            <a:r>
              <a:rPr lang="ja-JP" altLang="en-US" sz="2400" dirty="0" smtClean="0">
                <a:solidFill>
                  <a:schemeClr val="bg1"/>
                </a:solidFill>
              </a:rPr>
              <a:t>☆</a:t>
            </a:r>
            <a:r>
              <a:rPr lang="ja-JP" altLang="en-US" sz="2400" b="1" u="sng" dirty="0" smtClean="0">
                <a:solidFill>
                  <a:srgbClr val="FF0000"/>
                </a:solidFill>
              </a:rPr>
              <a:t>曖昧な</a:t>
            </a:r>
            <a:r>
              <a:rPr lang="ja-JP" altLang="en-US" sz="2400" b="1" u="sng" dirty="0">
                <a:solidFill>
                  <a:srgbClr val="FF0000"/>
                </a:solidFill>
              </a:rPr>
              <a:t>名目に</a:t>
            </a:r>
            <a:r>
              <a:rPr lang="ja-JP" altLang="en-US" sz="2400" b="1" u="sng" dirty="0" smtClean="0">
                <a:solidFill>
                  <a:srgbClr val="FF0000"/>
                </a:solidFill>
              </a:rPr>
              <a:t>より費用を徴収しないこと。</a:t>
            </a:r>
            <a:endParaRPr lang="en-US" altLang="ja-JP" sz="2400" b="1" u="sng" dirty="0" smtClean="0">
              <a:solidFill>
                <a:srgbClr val="FF0000"/>
              </a:solidFill>
            </a:endParaRPr>
          </a:p>
          <a:p>
            <a:pPr marL="0" indent="0">
              <a:buNone/>
            </a:pPr>
            <a:r>
              <a:rPr lang="ja-JP" altLang="en-US" sz="2400" dirty="0">
                <a:solidFill>
                  <a:schemeClr val="bg1"/>
                </a:solidFill>
              </a:rPr>
              <a:t>☆</a:t>
            </a:r>
            <a:r>
              <a:rPr lang="ja-JP" altLang="en-US" sz="2400" b="1" u="sng" dirty="0" smtClean="0">
                <a:solidFill>
                  <a:srgbClr val="FF0000"/>
                </a:solidFill>
              </a:rPr>
              <a:t>食費</a:t>
            </a:r>
            <a:r>
              <a:rPr lang="ja-JP" altLang="en-US" sz="2400" dirty="0" smtClean="0">
                <a:solidFill>
                  <a:schemeClr val="bg1"/>
                </a:solidFill>
              </a:rPr>
              <a:t>については、入所期間</a:t>
            </a:r>
            <a:r>
              <a:rPr lang="ja-JP" altLang="en-US" sz="2400" dirty="0">
                <a:solidFill>
                  <a:schemeClr val="bg1"/>
                </a:solidFill>
              </a:rPr>
              <a:t>が</a:t>
            </a:r>
            <a:r>
              <a:rPr lang="ja-JP" altLang="en-US" sz="2400" dirty="0" smtClean="0">
                <a:solidFill>
                  <a:schemeClr val="bg1"/>
                </a:solidFill>
              </a:rPr>
              <a:t>短いため、</a:t>
            </a:r>
            <a:r>
              <a:rPr lang="ja-JP" altLang="en-US" sz="2400" dirty="0">
                <a:solidFill>
                  <a:schemeClr val="bg1"/>
                </a:solidFill>
              </a:rPr>
              <a:t>原則として</a:t>
            </a:r>
            <a:r>
              <a:rPr lang="ja-JP" altLang="en-US" sz="2400" b="1" u="sng" dirty="0">
                <a:solidFill>
                  <a:srgbClr val="FF0000"/>
                </a:solidFill>
              </a:rPr>
              <a:t>一食ごとに分けて設定し、提供した食事分のみ徴収すること。</a:t>
            </a:r>
            <a:endParaRPr lang="en-US" altLang="ja-JP" sz="2400" b="1" u="sng" dirty="0" smtClean="0">
              <a:solidFill>
                <a:srgbClr val="FF0000"/>
              </a:solidFill>
            </a:endParaRPr>
          </a:p>
        </p:txBody>
      </p:sp>
      <p:sp>
        <p:nvSpPr>
          <p:cNvPr id="8" name="下矢印 7"/>
          <p:cNvSpPr/>
          <p:nvPr/>
        </p:nvSpPr>
        <p:spPr>
          <a:xfrm>
            <a:off x="3840497" y="3140968"/>
            <a:ext cx="1080120" cy="364913"/>
          </a:xfrm>
          <a:prstGeom prst="down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76425188"/>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13" name="Rectangle 1"/>
          <p:cNvSpPr>
            <a:spLocks noGrp="1"/>
          </p:cNvSpPr>
          <p:nvPr>
            <p:ph type="title"/>
          </p:nvPr>
        </p:nvSpPr>
        <p:spPr>
          <a:xfrm>
            <a:off x="703875" y="260648"/>
            <a:ext cx="8001000" cy="1249235"/>
          </a:xfrm>
        </p:spPr>
        <p:txBody>
          <a:bodyPr>
            <a:normAutofit/>
          </a:bodyPr>
          <a:lstStyle/>
          <a:p>
            <a:r>
              <a:rPr lang="ja-JP" altLang="en-US" sz="3600" b="1" dirty="0">
                <a:solidFill>
                  <a:schemeClr val="bg1"/>
                </a:solidFill>
              </a:rPr>
              <a:t>１　主な指導</a:t>
            </a:r>
            <a:r>
              <a:rPr lang="ja-JP" altLang="en-US" sz="3600" b="1" dirty="0" smtClean="0">
                <a:solidFill>
                  <a:schemeClr val="bg1"/>
                </a:solidFill>
              </a:rPr>
              <a:t>事項⑱</a:t>
            </a:r>
            <a:r>
              <a:rPr lang="en-US" altLang="ja-JP" sz="3600" b="1" dirty="0">
                <a:solidFill>
                  <a:schemeClr val="bg1"/>
                </a:solidFill>
              </a:rPr>
              <a:t/>
            </a:r>
            <a:br>
              <a:rPr lang="en-US" altLang="ja-JP" sz="3600" b="1" dirty="0">
                <a:solidFill>
                  <a:schemeClr val="bg1"/>
                </a:solidFill>
              </a:rPr>
            </a:br>
            <a:r>
              <a:rPr lang="ja-JP" altLang="en-US" sz="3400" b="1" dirty="0" smtClean="0">
                <a:solidFill>
                  <a:schemeClr val="bg1"/>
                </a:solidFill>
              </a:rPr>
              <a:t>（短期</a:t>
            </a:r>
            <a:r>
              <a:rPr lang="ja-JP" altLang="en-US" sz="3400" b="1" dirty="0">
                <a:solidFill>
                  <a:schemeClr val="bg1"/>
                </a:solidFill>
              </a:rPr>
              <a:t>入所療養介護の主な指導</a:t>
            </a:r>
            <a:r>
              <a:rPr lang="ja-JP" altLang="en-US" sz="3400" b="1" dirty="0" smtClean="0">
                <a:solidFill>
                  <a:schemeClr val="bg1"/>
                </a:solidFill>
              </a:rPr>
              <a:t>事項）</a:t>
            </a:r>
            <a:endParaRPr kumimoji="1" lang="ja-JP" sz="3400" b="1" dirty="0">
              <a:solidFill>
                <a:schemeClr val="bg1"/>
              </a:solidFill>
            </a:endParaRPr>
          </a:p>
        </p:txBody>
      </p:sp>
      <p:graphicFrame>
        <p:nvGraphicFramePr>
          <p:cNvPr id="16" name="表 15"/>
          <p:cNvGraphicFramePr>
            <a:graphicFrameLocks noGrp="1"/>
          </p:cNvGraphicFramePr>
          <p:nvPr>
            <p:extLst>
              <p:ext uri="{D42A27DB-BD31-4B8C-83A1-F6EECF244321}">
                <p14:modId xmlns:p14="http://schemas.microsoft.com/office/powerpoint/2010/main" val="485637415"/>
              </p:ext>
            </p:extLst>
          </p:nvPr>
        </p:nvGraphicFramePr>
        <p:xfrm>
          <a:off x="670609" y="1509883"/>
          <a:ext cx="8001000" cy="2268401"/>
        </p:xfrm>
        <a:graphic>
          <a:graphicData uri="http://schemas.openxmlformats.org/drawingml/2006/table">
            <a:tbl>
              <a:tblPr firstRow="1" bandRow="1">
                <a:tableStyleId>{00A15C55-8517-42AA-B614-E9B94910E393}</a:tableStyleId>
              </a:tblPr>
              <a:tblGrid>
                <a:gridCol w="8001000">
                  <a:extLst>
                    <a:ext uri="{9D8B030D-6E8A-4147-A177-3AD203B41FA5}">
                      <a16:colId xmlns:a16="http://schemas.microsoft.com/office/drawing/2014/main" val="1592839817"/>
                    </a:ext>
                  </a:extLst>
                </a:gridCol>
              </a:tblGrid>
              <a:tr h="497419">
                <a:tc>
                  <a:txBody>
                    <a:bodyPr/>
                    <a:lstStyle/>
                    <a:p>
                      <a:pPr>
                        <a:spcBef>
                          <a:spcPts val="600"/>
                        </a:spcBef>
                      </a:pPr>
                      <a:r>
                        <a:rPr kumimoji="1" lang="ja-JP" altLang="en-US" dirty="0">
                          <a:solidFill>
                            <a:sysClr val="windowText" lastClr="000000"/>
                          </a:solidFill>
                        </a:rPr>
                        <a:t>① 緊急短期入所受入加算について</a:t>
                      </a:r>
                    </a:p>
                  </a:txBody>
                  <a:tcPr anchor="ctr">
                    <a:solidFill>
                      <a:srgbClr val="CCECFF"/>
                    </a:solidFill>
                  </a:tcPr>
                </a:tc>
                <a:extLst>
                  <a:ext uri="{0D108BD9-81ED-4DB2-BD59-A6C34878D82A}">
                    <a16:rowId xmlns:a16="http://schemas.microsoft.com/office/drawing/2014/main" val="2276792428"/>
                  </a:ext>
                </a:extLst>
              </a:tr>
              <a:tr h="1770982">
                <a:tc>
                  <a:txBody>
                    <a:bodyPr/>
                    <a:lstStyle/>
                    <a:p>
                      <a:pPr marL="0" indent="0">
                        <a:spcBef>
                          <a:spcPts val="0"/>
                        </a:spcBef>
                        <a:buNone/>
                      </a:pPr>
                      <a:r>
                        <a:rPr kumimoji="1" lang="ja-JP" altLang="en-US" sz="1800" kern="1200" dirty="0">
                          <a:latin typeface="+mn-ea"/>
                          <a:ea typeface="+mn-ea"/>
                        </a:rPr>
                        <a:t>◎ 変更前後の居宅サービス計画を保存する等、緊急利用の理由を明確に</a:t>
                      </a:r>
                      <a:r>
                        <a:rPr kumimoji="1" lang="ja-JP" altLang="en-US" sz="1800" kern="1200" dirty="0" err="1">
                          <a:latin typeface="+mn-ea"/>
                          <a:ea typeface="+mn-ea"/>
                        </a:rPr>
                        <a:t>す</a:t>
                      </a:r>
                      <a:endParaRPr kumimoji="1" lang="en-US" altLang="ja-JP" sz="1800" kern="1200" dirty="0">
                        <a:latin typeface="+mn-ea"/>
                        <a:ea typeface="+mn-ea"/>
                      </a:endParaRPr>
                    </a:p>
                    <a:p>
                      <a:pPr marL="0" indent="0">
                        <a:spcBef>
                          <a:spcPts val="0"/>
                        </a:spcBef>
                        <a:buNone/>
                      </a:pPr>
                      <a:r>
                        <a:rPr kumimoji="1" lang="en-US" altLang="ja-JP" sz="1800" kern="1200" dirty="0">
                          <a:latin typeface="+mn-ea"/>
                          <a:ea typeface="+mn-ea"/>
                        </a:rPr>
                        <a:t>    </a:t>
                      </a:r>
                      <a:r>
                        <a:rPr kumimoji="1" lang="ja-JP" altLang="en-US" sz="1800" kern="1200" dirty="0">
                          <a:latin typeface="+mn-ea"/>
                          <a:ea typeface="+mn-ea"/>
                        </a:rPr>
                        <a:t>ること。また、居宅サービス計画において、当該日に短期入所を</a:t>
                      </a:r>
                      <a:r>
                        <a:rPr kumimoji="1" lang="ja-JP" altLang="en-US" sz="1800" kern="1200" dirty="0" err="1">
                          <a:latin typeface="+mn-ea"/>
                          <a:ea typeface="+mn-ea"/>
                        </a:rPr>
                        <a:t>利用す</a:t>
                      </a:r>
                      <a:endParaRPr kumimoji="1" lang="en-US" altLang="ja-JP" sz="1800" kern="1200" dirty="0">
                        <a:latin typeface="+mn-ea"/>
                        <a:ea typeface="+mn-ea"/>
                      </a:endParaRPr>
                    </a:p>
                    <a:p>
                      <a:pPr marL="0" indent="0">
                        <a:spcBef>
                          <a:spcPts val="0"/>
                        </a:spcBef>
                        <a:buNone/>
                      </a:pPr>
                      <a:r>
                        <a:rPr kumimoji="1" lang="en-US" altLang="ja-JP" sz="1800" kern="1200" dirty="0">
                          <a:latin typeface="+mn-ea"/>
                          <a:ea typeface="+mn-ea"/>
                        </a:rPr>
                        <a:t>    </a:t>
                      </a:r>
                      <a:r>
                        <a:rPr kumimoji="1" lang="ja-JP" altLang="en-US" sz="1800" kern="1200" dirty="0">
                          <a:latin typeface="+mn-ea"/>
                          <a:ea typeface="+mn-ea"/>
                        </a:rPr>
                        <a:t>ることが計画されている場合には当該加算を算定しないこと。</a:t>
                      </a:r>
                      <a:endParaRPr kumimoji="1" lang="en-US" altLang="ja-JP" sz="1800" kern="1200" dirty="0">
                        <a:latin typeface="+mn-ea"/>
                        <a:ea typeface="+mn-ea"/>
                      </a:endParaRPr>
                    </a:p>
                    <a:p>
                      <a:pPr marL="0" indent="0">
                        <a:spcBef>
                          <a:spcPts val="0"/>
                        </a:spcBef>
                        <a:buNone/>
                      </a:pPr>
                      <a:r>
                        <a:rPr kumimoji="1" lang="ja-JP" altLang="en-US" sz="1800" kern="1200" dirty="0" smtClean="0">
                          <a:latin typeface="+mn-ea"/>
                          <a:ea typeface="+mn-ea"/>
                        </a:rPr>
                        <a:t>◎ </a:t>
                      </a:r>
                      <a:r>
                        <a:rPr kumimoji="1" lang="ja-JP" altLang="en-US" sz="1800" kern="1200" dirty="0">
                          <a:latin typeface="+mn-ea"/>
                          <a:ea typeface="+mn-ea"/>
                        </a:rPr>
                        <a:t>緊急利用した者に関する記録（利用理由、受入期間、緊急受入後</a:t>
                      </a:r>
                      <a:r>
                        <a:rPr kumimoji="1" lang="ja-JP" altLang="en-US" sz="1800" kern="1200" dirty="0" smtClean="0">
                          <a:latin typeface="+mn-ea"/>
                          <a:ea typeface="+mn-ea"/>
                        </a:rPr>
                        <a:t>の対応</a:t>
                      </a:r>
                      <a:r>
                        <a:rPr kumimoji="1" lang="en-US" altLang="ja-JP" sz="1800" kern="1200" dirty="0" smtClean="0">
                          <a:latin typeface="+mn-ea"/>
                          <a:ea typeface="+mn-ea"/>
                        </a:rPr>
                        <a:t>)</a:t>
                      </a:r>
                      <a:endParaRPr kumimoji="1" lang="en-US" altLang="ja-JP" sz="1800" kern="1200" dirty="0">
                        <a:latin typeface="+mn-ea"/>
                        <a:ea typeface="+mn-ea"/>
                      </a:endParaRPr>
                    </a:p>
                    <a:p>
                      <a:pPr marL="0" indent="0">
                        <a:spcBef>
                          <a:spcPts val="0"/>
                        </a:spcBef>
                        <a:buNone/>
                      </a:pPr>
                      <a:r>
                        <a:rPr kumimoji="1" lang="en-US" altLang="ja-JP" sz="1800" kern="1200" dirty="0">
                          <a:latin typeface="+mn-ea"/>
                          <a:ea typeface="+mn-ea"/>
                        </a:rPr>
                        <a:t>   </a:t>
                      </a:r>
                      <a:r>
                        <a:rPr kumimoji="1" lang="en-US" altLang="ja-JP" sz="1800" kern="1200" dirty="0" smtClean="0">
                          <a:latin typeface="+mn-ea"/>
                          <a:ea typeface="+mn-ea"/>
                        </a:rPr>
                        <a:t> </a:t>
                      </a:r>
                      <a:r>
                        <a:rPr kumimoji="1" lang="ja-JP" altLang="en-US" sz="1800" kern="1200" dirty="0" smtClean="0">
                          <a:latin typeface="+mn-ea"/>
                          <a:ea typeface="+mn-ea"/>
                        </a:rPr>
                        <a:t>を</a:t>
                      </a:r>
                      <a:r>
                        <a:rPr kumimoji="1" lang="ja-JP" altLang="en-US" sz="1800" kern="1200" dirty="0">
                          <a:latin typeface="+mn-ea"/>
                          <a:ea typeface="+mn-ea"/>
                        </a:rPr>
                        <a:t>記録すること。</a:t>
                      </a:r>
                      <a:endParaRPr kumimoji="1" lang="ja-JP" altLang="en-US" sz="1800" kern="1200" dirty="0">
                        <a:solidFill>
                          <a:schemeClr val="tx1"/>
                        </a:solidFill>
                        <a:latin typeface="+mn-ea"/>
                        <a:ea typeface="+mn-ea"/>
                        <a:cs typeface="+mn-cs"/>
                      </a:endParaRPr>
                    </a:p>
                  </a:txBody>
                  <a:tcPr anchor="ctr">
                    <a:solidFill>
                      <a:srgbClr val="CCECFF"/>
                    </a:solidFill>
                  </a:tcPr>
                </a:tc>
                <a:extLst>
                  <a:ext uri="{0D108BD9-81ED-4DB2-BD59-A6C34878D82A}">
                    <a16:rowId xmlns:a16="http://schemas.microsoft.com/office/drawing/2014/main" val="2428180773"/>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1223050882"/>
              </p:ext>
            </p:extLst>
          </p:nvPr>
        </p:nvGraphicFramePr>
        <p:xfrm>
          <a:off x="670609" y="4119616"/>
          <a:ext cx="8001000" cy="2268401"/>
        </p:xfrm>
        <a:graphic>
          <a:graphicData uri="http://schemas.openxmlformats.org/drawingml/2006/table">
            <a:tbl>
              <a:tblPr firstRow="1" bandRow="1">
                <a:tableStyleId>{00A15C55-8517-42AA-B614-E9B94910E393}</a:tableStyleId>
              </a:tblPr>
              <a:tblGrid>
                <a:gridCol w="8001000">
                  <a:extLst>
                    <a:ext uri="{9D8B030D-6E8A-4147-A177-3AD203B41FA5}">
                      <a16:colId xmlns:a16="http://schemas.microsoft.com/office/drawing/2014/main" val="1592839817"/>
                    </a:ext>
                  </a:extLst>
                </a:gridCol>
              </a:tblGrid>
              <a:tr h="497419">
                <a:tc>
                  <a:txBody>
                    <a:bodyPr/>
                    <a:lstStyle/>
                    <a:p>
                      <a:pPr>
                        <a:spcBef>
                          <a:spcPts val="600"/>
                        </a:spcBef>
                      </a:pPr>
                      <a:r>
                        <a:rPr kumimoji="1" lang="ja-JP" altLang="en-US" dirty="0">
                          <a:solidFill>
                            <a:sysClr val="windowText" lastClr="000000"/>
                          </a:solidFill>
                        </a:rPr>
                        <a:t>② 個別リハビリテーション実施加算について</a:t>
                      </a:r>
                    </a:p>
                  </a:txBody>
                  <a:tcPr anchor="ctr">
                    <a:solidFill>
                      <a:srgbClr val="CCECFF"/>
                    </a:solidFill>
                  </a:tcPr>
                </a:tc>
                <a:extLst>
                  <a:ext uri="{0D108BD9-81ED-4DB2-BD59-A6C34878D82A}">
                    <a16:rowId xmlns:a16="http://schemas.microsoft.com/office/drawing/2014/main" val="2276792428"/>
                  </a:ext>
                </a:extLst>
              </a:tr>
              <a:tr h="1770982">
                <a:tc>
                  <a:txBody>
                    <a:bodyPr/>
                    <a:lstStyle/>
                    <a:p>
                      <a:pPr marL="0" indent="0">
                        <a:spcBef>
                          <a:spcPts val="0"/>
                        </a:spcBef>
                        <a:spcAft>
                          <a:spcPts val="0"/>
                        </a:spcAft>
                        <a:buNone/>
                      </a:pPr>
                      <a:r>
                        <a:rPr lang="ja-JP" altLang="en-US" sz="1800" dirty="0">
                          <a:latin typeface="+mn-ea"/>
                        </a:rPr>
                        <a:t>◎ 医師、看護職員、理学療法士、作業療法士、言語聴覚士等が共同して利</a:t>
                      </a:r>
                      <a:endParaRPr lang="en-US" altLang="ja-JP" sz="1800" dirty="0">
                        <a:latin typeface="+mn-ea"/>
                      </a:endParaRPr>
                    </a:p>
                    <a:p>
                      <a:pPr marL="0" indent="0">
                        <a:spcBef>
                          <a:spcPts val="0"/>
                        </a:spcBef>
                        <a:spcAft>
                          <a:spcPts val="0"/>
                        </a:spcAft>
                        <a:buNone/>
                      </a:pPr>
                      <a:r>
                        <a:rPr lang="ja-JP" altLang="en-US" sz="1800" dirty="0">
                          <a:latin typeface="+mn-ea"/>
                        </a:rPr>
                        <a:t>　 用者ごとに個別リハビリテーション計画を作成する</a:t>
                      </a:r>
                      <a:endParaRPr lang="en-US" altLang="ja-JP" sz="1800" dirty="0">
                        <a:latin typeface="+mn-ea"/>
                      </a:endParaRPr>
                    </a:p>
                    <a:p>
                      <a:pPr marL="0" indent="0">
                        <a:spcBef>
                          <a:spcPts val="0"/>
                        </a:spcBef>
                        <a:spcAft>
                          <a:spcPts val="0"/>
                        </a:spcAft>
                        <a:buNone/>
                      </a:pPr>
                      <a:r>
                        <a:rPr lang="ja-JP" altLang="en-US" sz="1800" dirty="0">
                          <a:latin typeface="+mn-ea"/>
                        </a:rPr>
                        <a:t>◎ 個別のリハビリテーションを行う明確な必要性を計画に位置付けること。</a:t>
                      </a:r>
                      <a:endParaRPr lang="en-US" altLang="ja-JP" sz="1800" dirty="0">
                        <a:latin typeface="+mn-ea"/>
                      </a:endParaRPr>
                    </a:p>
                    <a:p>
                      <a:pPr marL="0" indent="0">
                        <a:spcBef>
                          <a:spcPts val="0"/>
                        </a:spcBef>
                        <a:spcAft>
                          <a:spcPts val="0"/>
                        </a:spcAft>
                        <a:buNone/>
                      </a:pPr>
                      <a:r>
                        <a:rPr lang="ja-JP" altLang="en-US" sz="1800" dirty="0">
                          <a:latin typeface="+mn-ea"/>
                        </a:rPr>
                        <a:t>◎ 当該計画に基づき、個別リハビリテーションを</a:t>
                      </a:r>
                      <a:r>
                        <a:rPr lang="en-US" altLang="ja-JP" sz="1800" dirty="0">
                          <a:latin typeface="+mn-ea"/>
                        </a:rPr>
                        <a:t>20</a:t>
                      </a:r>
                      <a:r>
                        <a:rPr lang="ja-JP" altLang="en-US" sz="1800" dirty="0">
                          <a:latin typeface="+mn-ea"/>
                        </a:rPr>
                        <a:t>分以上実施した場合に </a:t>
                      </a:r>
                      <a:endParaRPr lang="en-US" altLang="ja-JP" sz="1800" dirty="0">
                        <a:latin typeface="+mn-ea"/>
                      </a:endParaRPr>
                    </a:p>
                    <a:p>
                      <a:pPr marL="0" indent="0">
                        <a:spcBef>
                          <a:spcPts val="0"/>
                        </a:spcBef>
                        <a:spcAft>
                          <a:spcPts val="0"/>
                        </a:spcAft>
                        <a:buNone/>
                      </a:pPr>
                      <a:r>
                        <a:rPr lang="en-US" altLang="ja-JP" sz="1800" dirty="0">
                          <a:latin typeface="+mn-ea"/>
                        </a:rPr>
                        <a:t>    </a:t>
                      </a:r>
                      <a:r>
                        <a:rPr lang="ja-JP" altLang="en-US" sz="1800" dirty="0">
                          <a:latin typeface="+mn-ea"/>
                        </a:rPr>
                        <a:t>算定する。</a:t>
                      </a:r>
                    </a:p>
                  </a:txBody>
                  <a:tcPr anchor="ctr">
                    <a:solidFill>
                      <a:srgbClr val="CCECFF"/>
                    </a:solidFill>
                  </a:tcPr>
                </a:tc>
                <a:extLst>
                  <a:ext uri="{0D108BD9-81ED-4DB2-BD59-A6C34878D82A}">
                    <a16:rowId xmlns:a16="http://schemas.microsoft.com/office/drawing/2014/main" val="2428180773"/>
                  </a:ext>
                </a:extLst>
              </a:tr>
            </a:tbl>
          </a:graphicData>
        </a:graphic>
      </p:graphicFrame>
    </p:spTree>
    <p:extLst>
      <p:ext uri="{BB962C8B-B14F-4D97-AF65-F5344CB8AC3E}">
        <p14:creationId xmlns:p14="http://schemas.microsoft.com/office/powerpoint/2010/main" val="31841682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539552" y="71414"/>
            <a:ext cx="8280920" cy="1112838"/>
          </a:xfrm>
        </p:spPr>
        <p:txBody>
          <a:bodyPr>
            <a:noAutofit/>
          </a:bodyPr>
          <a:lstStyle/>
          <a:p>
            <a:r>
              <a:rPr lang="ja-JP" altLang="en-US" sz="4000" b="1" dirty="0">
                <a:solidFill>
                  <a:schemeClr val="bg1"/>
                </a:solidFill>
              </a:rPr>
              <a:t>１　</a:t>
            </a:r>
            <a:r>
              <a:rPr lang="ja-JP" altLang="en-US" sz="4000" b="1" dirty="0" smtClean="0">
                <a:solidFill>
                  <a:schemeClr val="bg1"/>
                </a:solidFill>
              </a:rPr>
              <a:t>主な指導</a:t>
            </a:r>
            <a:r>
              <a:rPr lang="ja-JP" altLang="en-US" sz="4000" b="1" dirty="0" smtClean="0">
                <a:solidFill>
                  <a:schemeClr val="bg1"/>
                </a:solidFill>
              </a:rPr>
              <a:t>事項⑲</a:t>
            </a:r>
            <a:r>
              <a:rPr lang="en-US" altLang="ja-JP" sz="4000" b="1" dirty="0" smtClean="0">
                <a:solidFill>
                  <a:schemeClr val="bg1"/>
                </a:solidFill>
              </a:rPr>
              <a:t/>
            </a:r>
            <a:br>
              <a:rPr lang="en-US" altLang="ja-JP" sz="4000" b="1" dirty="0" smtClean="0">
                <a:solidFill>
                  <a:schemeClr val="bg1"/>
                </a:solidFill>
              </a:rPr>
            </a:br>
            <a:r>
              <a:rPr lang="ja-JP" altLang="en-US" sz="2500" b="1" dirty="0" smtClean="0">
                <a:solidFill>
                  <a:schemeClr val="bg1"/>
                </a:solidFill>
              </a:rPr>
              <a:t>（</a:t>
            </a:r>
            <a:r>
              <a:rPr lang="ja-JP" altLang="en-US" sz="2500" b="1" dirty="0">
                <a:solidFill>
                  <a:schemeClr val="bg1"/>
                </a:solidFill>
              </a:rPr>
              <a:t>特定施設入居者生活介護</a:t>
            </a:r>
            <a:r>
              <a:rPr lang="ja-JP" altLang="en-US" sz="2500" b="1" dirty="0" smtClean="0">
                <a:solidFill>
                  <a:schemeClr val="bg1"/>
                </a:solidFill>
              </a:rPr>
              <a:t>－</a:t>
            </a:r>
            <a:r>
              <a:rPr lang="zh-TW" altLang="en-US" sz="2500" b="1" dirty="0">
                <a:solidFill>
                  <a:schemeClr val="bg1"/>
                </a:solidFill>
              </a:rPr>
              <a:t>身体拘束廃止未実施減算</a:t>
            </a:r>
            <a:r>
              <a:rPr lang="ja-JP" altLang="en-US" sz="2500" b="1" dirty="0" smtClean="0">
                <a:solidFill>
                  <a:schemeClr val="bg1"/>
                </a:solidFill>
              </a:rPr>
              <a:t>）</a:t>
            </a:r>
            <a:endParaRPr lang="en-US" sz="2500" b="1" dirty="0">
              <a:solidFill>
                <a:schemeClr val="bg1"/>
              </a:solidFill>
            </a:endParaRPr>
          </a:p>
        </p:txBody>
      </p:sp>
      <p:sp>
        <p:nvSpPr>
          <p:cNvPr id="6" name="コンテンツ プレースホルダー 4"/>
          <p:cNvSpPr txBox="1">
            <a:spLocks/>
          </p:cNvSpPr>
          <p:nvPr/>
        </p:nvSpPr>
        <p:spPr>
          <a:xfrm>
            <a:off x="323528" y="1241931"/>
            <a:ext cx="8496944" cy="1827030"/>
          </a:xfrm>
          <a:prstGeom prst="rect">
            <a:avLst/>
          </a:prstGeom>
          <a:solidFill>
            <a:srgbClr val="CCECFF"/>
          </a:solidFill>
        </p:spPr>
        <p:style>
          <a:lnRef idx="1">
            <a:schemeClr val="accent1"/>
          </a:lnRef>
          <a:fillRef idx="2">
            <a:schemeClr val="accent1"/>
          </a:fillRef>
          <a:effectRef idx="1">
            <a:schemeClr val="accent1"/>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sz="2400" b="1" dirty="0" smtClean="0">
                <a:solidFill>
                  <a:schemeClr val="bg1"/>
                </a:solidFill>
              </a:rPr>
              <a:t>【</a:t>
            </a:r>
            <a:r>
              <a:rPr lang="zh-TW" altLang="en-US" sz="2400" b="1" dirty="0" smtClean="0">
                <a:solidFill>
                  <a:schemeClr val="bg1"/>
                </a:solidFill>
              </a:rPr>
              <a:t>基準等（要旨）</a:t>
            </a:r>
            <a:r>
              <a:rPr lang="en-US" altLang="ja-JP" sz="2400" b="1" dirty="0" smtClean="0">
                <a:solidFill>
                  <a:schemeClr val="bg1"/>
                </a:solidFill>
              </a:rPr>
              <a:t>】</a:t>
            </a:r>
            <a:endParaRPr lang="en-US" altLang="ja-JP" sz="2400" b="1" dirty="0">
              <a:solidFill>
                <a:schemeClr val="bg1"/>
              </a:solidFill>
            </a:endParaRPr>
          </a:p>
          <a:p>
            <a:pPr marL="0" indent="0">
              <a:buNone/>
            </a:pPr>
            <a:r>
              <a:rPr lang="ja-JP" altLang="en-US" sz="2400" dirty="0" smtClean="0">
                <a:solidFill>
                  <a:schemeClr val="bg1"/>
                </a:solidFill>
              </a:rPr>
              <a:t>　別に厚生</a:t>
            </a:r>
            <a:r>
              <a:rPr lang="ja-JP" altLang="en-US" sz="2400" dirty="0">
                <a:solidFill>
                  <a:schemeClr val="bg1"/>
                </a:solidFill>
              </a:rPr>
              <a:t>労働大臣が定める</a:t>
            </a:r>
            <a:r>
              <a:rPr lang="ja-JP" altLang="en-US" sz="2400" dirty="0" smtClean="0">
                <a:solidFill>
                  <a:schemeClr val="bg1"/>
                </a:solidFill>
              </a:rPr>
              <a:t>基準を</a:t>
            </a:r>
            <a:r>
              <a:rPr lang="ja-JP" altLang="en-US" sz="2400" dirty="0">
                <a:solidFill>
                  <a:schemeClr val="bg1"/>
                </a:solidFill>
              </a:rPr>
              <a:t>満たさない</a:t>
            </a:r>
            <a:r>
              <a:rPr lang="ja-JP" altLang="en-US" sz="2400" dirty="0" smtClean="0">
                <a:solidFill>
                  <a:schemeClr val="bg1"/>
                </a:solidFill>
              </a:rPr>
              <a:t>場合は、所定</a:t>
            </a:r>
            <a:r>
              <a:rPr lang="ja-JP" altLang="en-US" sz="2400" dirty="0">
                <a:solidFill>
                  <a:schemeClr val="bg1"/>
                </a:solidFill>
              </a:rPr>
              <a:t>単位数の</a:t>
            </a:r>
            <a:r>
              <a:rPr lang="en-US" altLang="ja-JP" sz="2400" dirty="0">
                <a:solidFill>
                  <a:schemeClr val="bg1"/>
                </a:solidFill>
              </a:rPr>
              <a:t>100</a:t>
            </a:r>
            <a:r>
              <a:rPr lang="ja-JP" altLang="en-US" sz="2400" dirty="0">
                <a:solidFill>
                  <a:schemeClr val="bg1"/>
                </a:solidFill>
              </a:rPr>
              <a:t>分の</a:t>
            </a:r>
            <a:r>
              <a:rPr lang="en-US" altLang="ja-JP" sz="2400" dirty="0">
                <a:solidFill>
                  <a:schemeClr val="bg1"/>
                </a:solidFill>
              </a:rPr>
              <a:t>10</a:t>
            </a:r>
            <a:r>
              <a:rPr lang="ja-JP" altLang="en-US" sz="2400" dirty="0">
                <a:solidFill>
                  <a:schemeClr val="bg1"/>
                </a:solidFill>
              </a:rPr>
              <a:t>に相当する単位数を所定単位数から減算する</a:t>
            </a:r>
            <a:r>
              <a:rPr lang="ja-JP" altLang="en-US" sz="2400" dirty="0" smtClean="0">
                <a:solidFill>
                  <a:schemeClr val="bg1"/>
                </a:solidFill>
              </a:rPr>
              <a:t>。</a:t>
            </a:r>
            <a:endParaRPr lang="en-US" altLang="ja-JP" sz="2400" dirty="0" smtClean="0">
              <a:solidFill>
                <a:schemeClr val="bg1"/>
              </a:solidFill>
            </a:endParaRPr>
          </a:p>
        </p:txBody>
      </p:sp>
      <p:sp>
        <p:nvSpPr>
          <p:cNvPr id="7" name="コンテンツ プレースホルダー 4"/>
          <p:cNvSpPr txBox="1">
            <a:spLocks/>
          </p:cNvSpPr>
          <p:nvPr/>
        </p:nvSpPr>
        <p:spPr>
          <a:xfrm>
            <a:off x="323528" y="3623679"/>
            <a:ext cx="8496944" cy="3146335"/>
          </a:xfrm>
          <a:prstGeom prst="rect">
            <a:avLst/>
          </a:prstGeom>
          <a:solidFill>
            <a:srgbClr val="A0C9FA"/>
          </a:solidFill>
        </p:spPr>
        <p:style>
          <a:lnRef idx="1">
            <a:schemeClr val="accent3"/>
          </a:lnRef>
          <a:fillRef idx="2">
            <a:schemeClr val="accent3"/>
          </a:fillRef>
          <a:effectRef idx="1">
            <a:schemeClr val="accent3"/>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sz="2400" b="1" dirty="0" smtClean="0">
                <a:solidFill>
                  <a:schemeClr val="bg1"/>
                </a:solidFill>
              </a:rPr>
              <a:t>【</a:t>
            </a:r>
            <a:r>
              <a:rPr lang="ja-JP" altLang="en-US" sz="2400" b="1" dirty="0" smtClean="0">
                <a:solidFill>
                  <a:schemeClr val="bg1"/>
                </a:solidFill>
              </a:rPr>
              <a:t>指導事項（ポイント）</a:t>
            </a:r>
            <a:r>
              <a:rPr lang="en-US" altLang="ja-JP" sz="2400" b="1" dirty="0" smtClean="0">
                <a:solidFill>
                  <a:schemeClr val="bg1"/>
                </a:solidFill>
              </a:rPr>
              <a:t>】</a:t>
            </a:r>
          </a:p>
          <a:p>
            <a:pPr marL="0" indent="0">
              <a:buNone/>
            </a:pPr>
            <a:r>
              <a:rPr lang="ja-JP" altLang="en-US" sz="2400" dirty="0" smtClean="0">
                <a:solidFill>
                  <a:schemeClr val="bg1"/>
                </a:solidFill>
              </a:rPr>
              <a:t>☆緊急やむを得ず身体拘束等を行う場合、</a:t>
            </a:r>
            <a:r>
              <a:rPr lang="ja-JP" altLang="ja-JP" sz="2400" b="1" u="sng" dirty="0" smtClean="0">
                <a:solidFill>
                  <a:srgbClr val="FF0000"/>
                </a:solidFill>
              </a:rPr>
              <a:t>記録</a:t>
            </a:r>
            <a:r>
              <a:rPr lang="ja-JP" altLang="ja-JP" sz="2400" dirty="0" smtClean="0">
                <a:solidFill>
                  <a:schemeClr val="bg1"/>
                </a:solidFill>
              </a:rPr>
              <a:t>を行</a:t>
            </a:r>
            <a:r>
              <a:rPr lang="ja-JP" altLang="en-US" sz="2400" dirty="0" smtClean="0">
                <a:solidFill>
                  <a:schemeClr val="bg1"/>
                </a:solidFill>
              </a:rPr>
              <a:t>うこと</a:t>
            </a:r>
            <a:r>
              <a:rPr lang="ja-JP" altLang="en-US" sz="2400" dirty="0">
                <a:solidFill>
                  <a:schemeClr val="bg1"/>
                </a:solidFill>
              </a:rPr>
              <a:t>。</a:t>
            </a:r>
            <a:endParaRPr lang="en-US" altLang="ja-JP" sz="2400" dirty="0" smtClean="0">
              <a:solidFill>
                <a:schemeClr val="bg1"/>
              </a:solidFill>
            </a:endParaRPr>
          </a:p>
          <a:p>
            <a:pPr marL="0" indent="0">
              <a:buNone/>
            </a:pPr>
            <a:r>
              <a:rPr lang="ja-JP" altLang="en-US" sz="2400" dirty="0" smtClean="0">
                <a:solidFill>
                  <a:schemeClr val="bg1"/>
                </a:solidFill>
              </a:rPr>
              <a:t>☆</a:t>
            </a:r>
            <a:r>
              <a:rPr lang="ja-JP" altLang="ja-JP" sz="2400" dirty="0" smtClean="0">
                <a:solidFill>
                  <a:schemeClr val="bg1"/>
                </a:solidFill>
              </a:rPr>
              <a:t>身体</a:t>
            </a:r>
            <a:r>
              <a:rPr lang="ja-JP" altLang="ja-JP" sz="2400" dirty="0">
                <a:solidFill>
                  <a:schemeClr val="bg1"/>
                </a:solidFill>
              </a:rPr>
              <a:t>拘束の適正化のための対策を検討する</a:t>
            </a:r>
            <a:r>
              <a:rPr lang="ja-JP" altLang="ja-JP" sz="2400" b="1" u="sng" dirty="0">
                <a:solidFill>
                  <a:srgbClr val="FF0000"/>
                </a:solidFill>
              </a:rPr>
              <a:t>委員会</a:t>
            </a:r>
            <a:r>
              <a:rPr lang="ja-JP" altLang="ja-JP" sz="2400" dirty="0">
                <a:solidFill>
                  <a:schemeClr val="bg1"/>
                </a:solidFill>
              </a:rPr>
              <a:t>を</a:t>
            </a:r>
            <a:r>
              <a:rPr lang="ja-JP" altLang="ja-JP" sz="2400" b="1" u="sng" dirty="0">
                <a:solidFill>
                  <a:srgbClr val="FF0000"/>
                </a:solidFill>
              </a:rPr>
              <a:t>３月に１回以上</a:t>
            </a:r>
            <a:r>
              <a:rPr lang="ja-JP" altLang="ja-JP" sz="2400" b="1" u="sng" dirty="0" smtClean="0">
                <a:solidFill>
                  <a:srgbClr val="FF0000"/>
                </a:solidFill>
              </a:rPr>
              <a:t>開催</a:t>
            </a:r>
            <a:r>
              <a:rPr lang="ja-JP" altLang="en-US" sz="2400" dirty="0" smtClean="0">
                <a:solidFill>
                  <a:schemeClr val="bg1"/>
                </a:solidFill>
              </a:rPr>
              <a:t>すること。</a:t>
            </a:r>
            <a:endParaRPr lang="en-US" altLang="ja-JP" sz="2400" dirty="0" smtClean="0">
              <a:solidFill>
                <a:schemeClr val="bg1"/>
              </a:solidFill>
            </a:endParaRPr>
          </a:p>
          <a:p>
            <a:pPr marL="0" indent="0">
              <a:buNone/>
            </a:pPr>
            <a:r>
              <a:rPr lang="ja-JP" altLang="en-US" sz="2400" dirty="0">
                <a:solidFill>
                  <a:schemeClr val="bg1"/>
                </a:solidFill>
              </a:rPr>
              <a:t>☆</a:t>
            </a:r>
            <a:r>
              <a:rPr lang="ja-JP" altLang="ja-JP" sz="2400" dirty="0" smtClean="0">
                <a:solidFill>
                  <a:schemeClr val="bg1"/>
                </a:solidFill>
              </a:rPr>
              <a:t>身体</a:t>
            </a:r>
            <a:r>
              <a:rPr lang="ja-JP" altLang="ja-JP" sz="2400" dirty="0">
                <a:solidFill>
                  <a:schemeClr val="bg1"/>
                </a:solidFill>
              </a:rPr>
              <a:t>拘束適正化のための</a:t>
            </a:r>
            <a:r>
              <a:rPr lang="ja-JP" altLang="ja-JP" sz="2400" b="1" u="sng" dirty="0">
                <a:solidFill>
                  <a:srgbClr val="FF0000"/>
                </a:solidFill>
              </a:rPr>
              <a:t>指針</a:t>
            </a:r>
            <a:r>
              <a:rPr lang="ja-JP" altLang="ja-JP" sz="2400" dirty="0">
                <a:solidFill>
                  <a:schemeClr val="bg1"/>
                </a:solidFill>
              </a:rPr>
              <a:t>を</a:t>
            </a:r>
            <a:r>
              <a:rPr lang="ja-JP" altLang="ja-JP" sz="2400" dirty="0" smtClean="0">
                <a:solidFill>
                  <a:schemeClr val="bg1"/>
                </a:solidFill>
              </a:rPr>
              <a:t>整備</a:t>
            </a:r>
            <a:r>
              <a:rPr lang="ja-JP" altLang="en-US" sz="2400" dirty="0" smtClean="0">
                <a:solidFill>
                  <a:schemeClr val="bg1"/>
                </a:solidFill>
              </a:rPr>
              <a:t>すること。</a:t>
            </a:r>
            <a:endParaRPr lang="en-US" altLang="ja-JP" sz="2400" dirty="0" smtClean="0">
              <a:solidFill>
                <a:schemeClr val="bg1"/>
              </a:solidFill>
            </a:endParaRPr>
          </a:p>
          <a:p>
            <a:pPr marL="0" indent="0">
              <a:buNone/>
            </a:pPr>
            <a:r>
              <a:rPr lang="ja-JP" altLang="en-US" sz="2400" dirty="0" smtClean="0">
                <a:solidFill>
                  <a:schemeClr val="bg1"/>
                </a:solidFill>
              </a:rPr>
              <a:t>☆</a:t>
            </a:r>
            <a:r>
              <a:rPr lang="ja-JP" altLang="ja-JP" sz="2400" dirty="0" smtClean="0">
                <a:solidFill>
                  <a:schemeClr val="bg1"/>
                </a:solidFill>
              </a:rPr>
              <a:t>身体</a:t>
            </a:r>
            <a:r>
              <a:rPr lang="ja-JP" altLang="ja-JP" sz="2400" dirty="0">
                <a:solidFill>
                  <a:schemeClr val="bg1"/>
                </a:solidFill>
              </a:rPr>
              <a:t>拘束適正化のための</a:t>
            </a:r>
            <a:r>
              <a:rPr lang="ja-JP" altLang="ja-JP" sz="2400" b="1" u="sng" dirty="0">
                <a:solidFill>
                  <a:srgbClr val="FF0000"/>
                </a:solidFill>
              </a:rPr>
              <a:t>定期的な研修</a:t>
            </a:r>
            <a:r>
              <a:rPr lang="ja-JP" altLang="ja-JP" sz="2400" dirty="0">
                <a:solidFill>
                  <a:schemeClr val="bg1"/>
                </a:solidFill>
              </a:rPr>
              <a:t>を</a:t>
            </a:r>
            <a:r>
              <a:rPr lang="ja-JP" altLang="ja-JP" sz="2400" dirty="0" smtClean="0">
                <a:solidFill>
                  <a:schemeClr val="bg1"/>
                </a:solidFill>
              </a:rPr>
              <a:t>実施</a:t>
            </a:r>
            <a:r>
              <a:rPr lang="ja-JP" altLang="en-US" sz="2400" dirty="0" smtClean="0">
                <a:solidFill>
                  <a:schemeClr val="bg1"/>
                </a:solidFill>
              </a:rPr>
              <a:t>すること。</a:t>
            </a:r>
            <a:endParaRPr lang="ja-JP" altLang="ja-JP" sz="2400" dirty="0" smtClean="0">
              <a:solidFill>
                <a:schemeClr val="bg1"/>
              </a:solidFill>
            </a:endParaRPr>
          </a:p>
        </p:txBody>
      </p:sp>
      <p:sp>
        <p:nvSpPr>
          <p:cNvPr id="8" name="下矢印 7"/>
          <p:cNvSpPr/>
          <p:nvPr/>
        </p:nvSpPr>
        <p:spPr>
          <a:xfrm>
            <a:off x="4031940" y="3126640"/>
            <a:ext cx="1080120" cy="439360"/>
          </a:xfrm>
          <a:prstGeom prst="down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522120752"/>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143204" y="314890"/>
            <a:ext cx="8604448" cy="383743"/>
          </a:xfrm>
        </p:spPr>
        <p:txBody>
          <a:bodyPr>
            <a:noAutofit/>
          </a:bodyPr>
          <a:lstStyle/>
          <a:p>
            <a:r>
              <a:rPr lang="ja-JP" altLang="en-US" sz="2400" b="1" dirty="0">
                <a:solidFill>
                  <a:schemeClr val="bg1"/>
                </a:solidFill>
              </a:rPr>
              <a:t>１　主な指導</a:t>
            </a:r>
            <a:r>
              <a:rPr lang="ja-JP" altLang="en-US" sz="2400" b="1" dirty="0" smtClean="0">
                <a:solidFill>
                  <a:schemeClr val="bg1"/>
                </a:solidFill>
              </a:rPr>
              <a:t>事項⑳</a:t>
            </a:r>
            <a:r>
              <a:rPr lang="ja-JP" altLang="en-US" sz="2000" b="1" dirty="0" smtClean="0">
                <a:solidFill>
                  <a:schemeClr val="bg1"/>
                </a:solidFill>
              </a:rPr>
              <a:t>（</a:t>
            </a:r>
            <a:r>
              <a:rPr lang="ja-JP" altLang="en-US" sz="2000" b="1" dirty="0">
                <a:solidFill>
                  <a:schemeClr val="bg1"/>
                </a:solidFill>
              </a:rPr>
              <a:t>特定施設入居者生活介護－個別機能訓練加算</a:t>
            </a:r>
            <a:r>
              <a:rPr lang="ja-JP" altLang="en-US" sz="2000" b="1" dirty="0" smtClean="0">
                <a:solidFill>
                  <a:schemeClr val="bg1"/>
                </a:solidFill>
              </a:rPr>
              <a:t>）</a:t>
            </a:r>
            <a:endParaRPr lang="en-US" sz="2000" b="1" dirty="0">
              <a:solidFill>
                <a:schemeClr val="bg1"/>
              </a:solidFill>
            </a:endParaRPr>
          </a:p>
        </p:txBody>
      </p:sp>
      <p:sp>
        <p:nvSpPr>
          <p:cNvPr id="3" name="スライド番号プレースホルダー 2"/>
          <p:cNvSpPr>
            <a:spLocks noGrp="1"/>
          </p:cNvSpPr>
          <p:nvPr>
            <p:ph type="sldNum" sz="quarter" idx="12"/>
          </p:nvPr>
        </p:nvSpPr>
        <p:spPr/>
        <p:txBody>
          <a:bodyPr/>
          <a:lstStyle/>
          <a:p>
            <a:fld id="{4B6EAAFC-84C7-4BE1-BC5E-CE208EE20C26}" type="slidenum">
              <a:rPr lang="en-US" altLang="ja-JP" smtClean="0"/>
              <a:pPr/>
              <a:t>25</a:t>
            </a:fld>
            <a:endParaRPr kumimoji="1" lang="ja-JP" altLang="en-US" dirty="0"/>
          </a:p>
        </p:txBody>
      </p:sp>
      <p:sp>
        <p:nvSpPr>
          <p:cNvPr id="6" name="コンテンツ プレースホルダー 4"/>
          <p:cNvSpPr txBox="1">
            <a:spLocks/>
          </p:cNvSpPr>
          <p:nvPr/>
        </p:nvSpPr>
        <p:spPr>
          <a:xfrm>
            <a:off x="250708" y="698633"/>
            <a:ext cx="8496944" cy="4098519"/>
          </a:xfrm>
          <a:prstGeom prst="rect">
            <a:avLst/>
          </a:prstGeom>
          <a:solidFill>
            <a:srgbClr val="CCECFF"/>
          </a:solidFill>
        </p:spPr>
        <p:style>
          <a:lnRef idx="1">
            <a:schemeClr val="accent1"/>
          </a:lnRef>
          <a:fillRef idx="2">
            <a:schemeClr val="accent1"/>
          </a:fillRef>
          <a:effectRef idx="1">
            <a:schemeClr val="accent1"/>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sz="2000" b="1" dirty="0">
                <a:solidFill>
                  <a:schemeClr val="bg1"/>
                </a:solidFill>
              </a:rPr>
              <a:t>【</a:t>
            </a:r>
            <a:r>
              <a:rPr lang="ja-JP" altLang="en-US" sz="2000" b="1" dirty="0">
                <a:solidFill>
                  <a:schemeClr val="bg1"/>
                </a:solidFill>
              </a:rPr>
              <a:t>加算概要</a:t>
            </a:r>
            <a:r>
              <a:rPr lang="en-US" altLang="ja-JP" sz="2000" b="1" dirty="0">
                <a:solidFill>
                  <a:schemeClr val="bg1"/>
                </a:solidFill>
              </a:rPr>
              <a:t>】</a:t>
            </a:r>
          </a:p>
          <a:p>
            <a:pPr marL="0" indent="0">
              <a:buNone/>
            </a:pPr>
            <a:r>
              <a:rPr lang="ja-JP" altLang="en-US" sz="2000" b="1" dirty="0">
                <a:solidFill>
                  <a:schemeClr val="bg1"/>
                </a:solidFill>
              </a:rPr>
              <a:t>専ら機能訓練指導員の職務に従事する常勤の理学療法士、作業療法士、言語聴覚士、看護職員、柔道整復師、あん摩マッサージ指圧師、はり師又はきゅう師を１名以上配置しているものとして吹田市に届け出た指定特定施設において、利用者に対して、機能訓練指導員、看護職員、介護職員、生活相談員その他の職種の者が共同して、利用者ごとに個別機能訓練計画を作成し、当該計画に基づき、計画的に機能訓練を行っている場合は、個別機能訓練加算（</a:t>
            </a:r>
            <a:r>
              <a:rPr lang="en-US" altLang="ja-JP" sz="2000" b="1" dirty="0">
                <a:solidFill>
                  <a:schemeClr val="bg1"/>
                </a:solidFill>
              </a:rPr>
              <a:t>Ⅰ</a:t>
            </a:r>
            <a:r>
              <a:rPr lang="ja-JP" altLang="en-US" sz="2000" b="1" dirty="0">
                <a:solidFill>
                  <a:schemeClr val="bg1"/>
                </a:solidFill>
              </a:rPr>
              <a:t>）として１日につき、１２単位を所定単位数に加算すること。また、個別機能訓練加算（</a:t>
            </a:r>
            <a:r>
              <a:rPr lang="en-US" altLang="ja-JP" sz="2000" b="1" dirty="0">
                <a:solidFill>
                  <a:schemeClr val="bg1"/>
                </a:solidFill>
              </a:rPr>
              <a:t>Ⅰ</a:t>
            </a:r>
            <a:r>
              <a:rPr lang="ja-JP" altLang="en-US" sz="2000" b="1" dirty="0">
                <a:solidFill>
                  <a:schemeClr val="bg1"/>
                </a:solidFill>
              </a:rPr>
              <a:t>）を算定している場合であって個別機能訓練計画の内容等の情報を厚生労働省に提出し、機能訓練の実施に当たって、当該情報その他機能訓練の適切かつ有効な実施のために必要な情報を活用した場合は、個別機能訓練加算（</a:t>
            </a:r>
            <a:r>
              <a:rPr lang="en-US" altLang="ja-JP" sz="2000" b="1" dirty="0">
                <a:solidFill>
                  <a:schemeClr val="bg1"/>
                </a:solidFill>
              </a:rPr>
              <a:t>Ⅱ</a:t>
            </a:r>
            <a:r>
              <a:rPr lang="ja-JP" altLang="en-US" sz="2000" b="1" dirty="0">
                <a:solidFill>
                  <a:schemeClr val="bg1"/>
                </a:solidFill>
              </a:rPr>
              <a:t>）として、１月につき</a:t>
            </a:r>
            <a:r>
              <a:rPr lang="en-US" altLang="ja-JP" sz="2000" b="1" dirty="0">
                <a:solidFill>
                  <a:schemeClr val="bg1"/>
                </a:solidFill>
              </a:rPr>
              <a:t>20</a:t>
            </a:r>
            <a:r>
              <a:rPr lang="ja-JP" altLang="en-US" sz="2000" b="1" dirty="0">
                <a:solidFill>
                  <a:schemeClr val="bg1"/>
                </a:solidFill>
              </a:rPr>
              <a:t>単位を所定単位数に加算する。</a:t>
            </a:r>
            <a:endParaRPr lang="en-US" altLang="ja-JP" sz="2000" b="1" dirty="0">
              <a:solidFill>
                <a:schemeClr val="bg1"/>
              </a:solidFill>
            </a:endParaRPr>
          </a:p>
        </p:txBody>
      </p:sp>
      <p:sp>
        <p:nvSpPr>
          <p:cNvPr id="7" name="コンテンツ プレースホルダー 4"/>
          <p:cNvSpPr txBox="1">
            <a:spLocks/>
          </p:cNvSpPr>
          <p:nvPr/>
        </p:nvSpPr>
        <p:spPr>
          <a:xfrm>
            <a:off x="250708" y="5013177"/>
            <a:ext cx="8496944" cy="1844824"/>
          </a:xfrm>
          <a:prstGeom prst="rect">
            <a:avLst/>
          </a:prstGeom>
          <a:solidFill>
            <a:srgbClr val="A0C9FA"/>
          </a:solidFill>
        </p:spPr>
        <p:style>
          <a:lnRef idx="1">
            <a:schemeClr val="accent3"/>
          </a:lnRef>
          <a:fillRef idx="2">
            <a:schemeClr val="accent3"/>
          </a:fillRef>
          <a:effectRef idx="1">
            <a:schemeClr val="accent3"/>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sz="1800" b="1" dirty="0">
                <a:solidFill>
                  <a:schemeClr val="bg1"/>
                </a:solidFill>
              </a:rPr>
              <a:t>【</a:t>
            </a:r>
            <a:r>
              <a:rPr lang="ja-JP" altLang="en-US" sz="1800" b="1" dirty="0">
                <a:solidFill>
                  <a:schemeClr val="bg1"/>
                </a:solidFill>
              </a:rPr>
              <a:t>指導事項（ポイント）</a:t>
            </a:r>
            <a:r>
              <a:rPr lang="en-US" altLang="ja-JP" sz="1800" b="1" dirty="0">
                <a:solidFill>
                  <a:schemeClr val="bg1"/>
                </a:solidFill>
              </a:rPr>
              <a:t>】</a:t>
            </a:r>
          </a:p>
          <a:p>
            <a:pPr marL="0" indent="0">
              <a:buNone/>
            </a:pPr>
            <a:r>
              <a:rPr lang="ja-JP" altLang="en-US" sz="1800" dirty="0">
                <a:solidFill>
                  <a:schemeClr val="bg1"/>
                </a:solidFill>
              </a:rPr>
              <a:t>☆常勤専従の理学療法士等を配置する</a:t>
            </a:r>
            <a:r>
              <a:rPr lang="ja-JP" altLang="en-US" sz="1800" dirty="0" smtClean="0">
                <a:solidFill>
                  <a:schemeClr val="bg1"/>
                </a:solidFill>
              </a:rPr>
              <a:t>こと。</a:t>
            </a:r>
            <a:endParaRPr lang="en-US" altLang="ja-JP" sz="1800" dirty="0" smtClean="0">
              <a:solidFill>
                <a:schemeClr val="bg1"/>
              </a:solidFill>
            </a:endParaRPr>
          </a:p>
          <a:p>
            <a:pPr marL="0" indent="0">
              <a:buNone/>
            </a:pPr>
            <a:r>
              <a:rPr lang="ja-JP" altLang="en-US" sz="1800" dirty="0" smtClean="0">
                <a:solidFill>
                  <a:schemeClr val="bg1"/>
                </a:solidFill>
              </a:rPr>
              <a:t>☆利用者</a:t>
            </a:r>
            <a:r>
              <a:rPr lang="ja-JP" altLang="en-US" sz="1800" dirty="0">
                <a:solidFill>
                  <a:schemeClr val="bg1"/>
                </a:solidFill>
              </a:rPr>
              <a:t>の数が</a:t>
            </a:r>
            <a:r>
              <a:rPr lang="en-US" altLang="ja-JP" sz="1800" dirty="0">
                <a:solidFill>
                  <a:schemeClr val="bg1"/>
                </a:solidFill>
              </a:rPr>
              <a:t>100</a:t>
            </a:r>
            <a:r>
              <a:rPr lang="ja-JP" altLang="en-US" sz="1800" dirty="0">
                <a:solidFill>
                  <a:schemeClr val="bg1"/>
                </a:solidFill>
              </a:rPr>
              <a:t>を超える場合は常勤専従の機能訓練指導員１名以上配置し、かつ理学療法士等である従業者を機能訓練指導員として常勤換算方法で利用者の数を</a:t>
            </a:r>
            <a:r>
              <a:rPr lang="en-US" altLang="ja-JP" sz="1800" dirty="0">
                <a:solidFill>
                  <a:schemeClr val="bg1"/>
                </a:solidFill>
              </a:rPr>
              <a:t>100</a:t>
            </a:r>
            <a:r>
              <a:rPr lang="ja-JP" altLang="en-US" sz="1800" dirty="0">
                <a:solidFill>
                  <a:schemeClr val="bg1"/>
                </a:solidFill>
              </a:rPr>
              <a:t>で除した数以上配置すること</a:t>
            </a:r>
            <a:r>
              <a:rPr lang="ja-JP" altLang="en-US" sz="1800" dirty="0" smtClean="0">
                <a:solidFill>
                  <a:schemeClr val="bg1"/>
                </a:solidFill>
              </a:rPr>
              <a:t>。</a:t>
            </a:r>
            <a:endParaRPr lang="en-US" altLang="ja-JP" sz="1600" dirty="0" smtClean="0">
              <a:solidFill>
                <a:schemeClr val="bg1"/>
              </a:solidFill>
            </a:endParaRPr>
          </a:p>
        </p:txBody>
      </p:sp>
      <p:sp>
        <p:nvSpPr>
          <p:cNvPr id="8" name="下矢印 7"/>
          <p:cNvSpPr/>
          <p:nvPr/>
        </p:nvSpPr>
        <p:spPr>
          <a:xfrm>
            <a:off x="4121391" y="4797152"/>
            <a:ext cx="594625" cy="216024"/>
          </a:xfrm>
          <a:prstGeom prst="down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297951518"/>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539552" y="0"/>
            <a:ext cx="8280920" cy="932633"/>
          </a:xfrm>
        </p:spPr>
        <p:txBody>
          <a:bodyPr>
            <a:noAutofit/>
          </a:bodyPr>
          <a:lstStyle/>
          <a:p>
            <a:r>
              <a:rPr lang="en-US" altLang="ja-JP" b="1" dirty="0" smtClean="0">
                <a:solidFill>
                  <a:schemeClr val="bg1"/>
                </a:solidFill>
              </a:rPr>
              <a:t>1</a:t>
            </a:r>
            <a:r>
              <a:rPr lang="ja-JP" altLang="en-US" b="1" dirty="0">
                <a:solidFill>
                  <a:schemeClr val="bg1"/>
                </a:solidFill>
              </a:rPr>
              <a:t>　</a:t>
            </a:r>
            <a:r>
              <a:rPr lang="ja-JP" altLang="en-US" b="1" dirty="0" smtClean="0">
                <a:solidFill>
                  <a:schemeClr val="bg1"/>
                </a:solidFill>
              </a:rPr>
              <a:t>主な指導</a:t>
            </a:r>
            <a:r>
              <a:rPr lang="ja-JP" altLang="en-US" b="1" dirty="0" smtClean="0">
                <a:solidFill>
                  <a:schemeClr val="bg1"/>
                </a:solidFill>
              </a:rPr>
              <a:t>事項㉑</a:t>
            </a:r>
            <a:r>
              <a:rPr lang="en-US" altLang="ja-JP" b="1" dirty="0" smtClean="0">
                <a:solidFill>
                  <a:schemeClr val="bg1"/>
                </a:solidFill>
              </a:rPr>
              <a:t/>
            </a:r>
            <a:br>
              <a:rPr lang="en-US" altLang="ja-JP" b="1" dirty="0" smtClean="0">
                <a:solidFill>
                  <a:schemeClr val="bg1"/>
                </a:solidFill>
              </a:rPr>
            </a:br>
            <a:r>
              <a:rPr lang="ja-JP" altLang="en-US" sz="2400" b="1" dirty="0" smtClean="0">
                <a:solidFill>
                  <a:schemeClr val="bg1"/>
                </a:solidFill>
              </a:rPr>
              <a:t>（福祉用具貸与－人員基準、貸与価格の提供、届出）</a:t>
            </a:r>
            <a:endParaRPr lang="en-US" sz="2400" b="1" dirty="0">
              <a:solidFill>
                <a:schemeClr val="bg1"/>
              </a:solidFill>
            </a:endParaRPr>
          </a:p>
        </p:txBody>
      </p:sp>
      <p:sp>
        <p:nvSpPr>
          <p:cNvPr id="6" name="コンテンツ プレースホルダー 4"/>
          <p:cNvSpPr txBox="1">
            <a:spLocks/>
          </p:cNvSpPr>
          <p:nvPr/>
        </p:nvSpPr>
        <p:spPr>
          <a:xfrm>
            <a:off x="250708" y="1038729"/>
            <a:ext cx="8496944" cy="4329146"/>
          </a:xfrm>
          <a:prstGeom prst="rect">
            <a:avLst/>
          </a:prstGeom>
          <a:solidFill>
            <a:srgbClr val="CCECFF"/>
          </a:solidFill>
        </p:spPr>
        <p:style>
          <a:lnRef idx="1">
            <a:schemeClr val="accent1"/>
          </a:lnRef>
          <a:fillRef idx="2">
            <a:schemeClr val="accent1"/>
          </a:fillRef>
          <a:effectRef idx="1">
            <a:schemeClr val="accent1"/>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sz="2000" b="1" dirty="0" smtClean="0">
                <a:solidFill>
                  <a:schemeClr val="bg1"/>
                </a:solidFill>
              </a:rPr>
              <a:t>【</a:t>
            </a:r>
            <a:r>
              <a:rPr lang="zh-TW" altLang="en-US" sz="2000" b="1" dirty="0" smtClean="0">
                <a:solidFill>
                  <a:schemeClr val="bg1"/>
                </a:solidFill>
              </a:rPr>
              <a:t>基準等（要旨）</a:t>
            </a:r>
            <a:r>
              <a:rPr lang="en-US" altLang="ja-JP" sz="2000" b="1" dirty="0" smtClean="0">
                <a:solidFill>
                  <a:schemeClr val="bg1"/>
                </a:solidFill>
              </a:rPr>
              <a:t>】</a:t>
            </a:r>
            <a:endParaRPr lang="en-US" altLang="ja-JP" sz="2000" b="1" dirty="0">
              <a:solidFill>
                <a:schemeClr val="bg1"/>
              </a:solidFill>
            </a:endParaRPr>
          </a:p>
          <a:p>
            <a:pPr marL="0" indent="0">
              <a:buNone/>
            </a:pPr>
            <a:r>
              <a:rPr lang="ja-JP" altLang="en-US" sz="1800" dirty="0" smtClean="0">
                <a:solidFill>
                  <a:schemeClr val="bg1"/>
                </a:solidFill>
              </a:rPr>
              <a:t>☆事業所ごと</a:t>
            </a:r>
            <a:r>
              <a:rPr lang="ja-JP" altLang="en-US" sz="1800" dirty="0">
                <a:solidFill>
                  <a:schemeClr val="bg1"/>
                </a:solidFill>
              </a:rPr>
              <a:t>に置くべき福祉用具専門</a:t>
            </a:r>
            <a:r>
              <a:rPr lang="ja-JP" altLang="en-US" sz="1800" dirty="0" smtClean="0">
                <a:solidFill>
                  <a:schemeClr val="bg1"/>
                </a:solidFill>
              </a:rPr>
              <a:t>相談員の</a:t>
            </a:r>
            <a:r>
              <a:rPr lang="ja-JP" altLang="en-US" sz="1800" dirty="0">
                <a:solidFill>
                  <a:schemeClr val="bg1"/>
                </a:solidFill>
              </a:rPr>
              <a:t>員数は、常勤換算方法で、二以上とする。 </a:t>
            </a:r>
            <a:endParaRPr lang="en-US" altLang="ja-JP" sz="1800" dirty="0" smtClean="0">
              <a:solidFill>
                <a:schemeClr val="bg1"/>
              </a:solidFill>
            </a:endParaRPr>
          </a:p>
          <a:p>
            <a:pPr marL="0" indent="0">
              <a:buNone/>
            </a:pPr>
            <a:r>
              <a:rPr lang="ja-JP" altLang="en-US" sz="1800" dirty="0" smtClean="0">
                <a:solidFill>
                  <a:schemeClr val="bg1"/>
                </a:solidFill>
              </a:rPr>
              <a:t>☆貸与価格が、全国平均貸与価格に全ての貸与価格の標準偏差を加えることで算出される額を超えないこと。</a:t>
            </a:r>
            <a:endParaRPr lang="en-US" altLang="ja-JP" sz="1800" dirty="0" smtClean="0">
              <a:solidFill>
                <a:schemeClr val="bg1"/>
              </a:solidFill>
            </a:endParaRPr>
          </a:p>
          <a:p>
            <a:pPr marL="0" indent="0">
              <a:buNone/>
            </a:pPr>
            <a:r>
              <a:rPr lang="ja-JP" altLang="en-US" sz="1800" dirty="0">
                <a:solidFill>
                  <a:schemeClr val="bg1"/>
                </a:solidFill>
              </a:rPr>
              <a:t>☆全国平均貸与価格に関する</a:t>
            </a:r>
            <a:r>
              <a:rPr lang="ja-JP" altLang="en-US" sz="1800" dirty="0" smtClean="0">
                <a:solidFill>
                  <a:schemeClr val="bg1"/>
                </a:solidFill>
              </a:rPr>
              <a:t>情報を提供</a:t>
            </a:r>
            <a:r>
              <a:rPr lang="ja-JP" altLang="en-US" sz="1800" dirty="0">
                <a:solidFill>
                  <a:schemeClr val="bg1"/>
                </a:solidFill>
              </a:rPr>
              <a:t>すること</a:t>
            </a:r>
            <a:r>
              <a:rPr lang="ja-JP" altLang="en-US" sz="1800" dirty="0" smtClean="0">
                <a:solidFill>
                  <a:schemeClr val="bg1"/>
                </a:solidFill>
              </a:rPr>
              <a:t>。</a:t>
            </a:r>
            <a:endParaRPr lang="en-US" altLang="ja-JP" sz="1800" dirty="0" smtClean="0">
              <a:solidFill>
                <a:schemeClr val="bg1"/>
              </a:solidFill>
            </a:endParaRPr>
          </a:p>
          <a:p>
            <a:pPr marL="0" indent="0">
              <a:buNone/>
            </a:pPr>
            <a:r>
              <a:rPr lang="ja-JP" altLang="en-US" sz="1800" dirty="0">
                <a:solidFill>
                  <a:schemeClr val="bg1"/>
                </a:solidFill>
              </a:rPr>
              <a:t>☆同一種目における機能又は価格帯の異なる複数の福祉用具に関する</a:t>
            </a:r>
            <a:r>
              <a:rPr lang="ja-JP" altLang="en-US" sz="1800" dirty="0" smtClean="0">
                <a:solidFill>
                  <a:schemeClr val="bg1"/>
                </a:solidFill>
              </a:rPr>
              <a:t>情報を提供</a:t>
            </a:r>
            <a:r>
              <a:rPr lang="ja-JP" altLang="en-US" sz="1800" dirty="0">
                <a:solidFill>
                  <a:schemeClr val="bg1"/>
                </a:solidFill>
              </a:rPr>
              <a:t>すること</a:t>
            </a:r>
            <a:r>
              <a:rPr lang="ja-JP" altLang="en-US" sz="1800" dirty="0" smtClean="0">
                <a:solidFill>
                  <a:schemeClr val="bg1"/>
                </a:solidFill>
              </a:rPr>
              <a:t>。</a:t>
            </a:r>
            <a:endParaRPr lang="en-US" altLang="ja-JP" sz="1800" dirty="0" smtClean="0">
              <a:solidFill>
                <a:schemeClr val="bg1"/>
              </a:solidFill>
            </a:endParaRPr>
          </a:p>
          <a:p>
            <a:pPr marL="0" indent="0">
              <a:buNone/>
            </a:pPr>
            <a:r>
              <a:rPr lang="ja-JP" altLang="en-US" sz="1800" dirty="0">
                <a:solidFill>
                  <a:schemeClr val="bg1"/>
                </a:solidFill>
              </a:rPr>
              <a:t>☆特に福祉用具貸与計画の更新時に上記の情報が提供されていないため留意すること</a:t>
            </a:r>
            <a:r>
              <a:rPr lang="ja-JP" altLang="en-US" sz="1800" dirty="0" smtClean="0">
                <a:solidFill>
                  <a:schemeClr val="bg1"/>
                </a:solidFill>
              </a:rPr>
              <a:t>。</a:t>
            </a:r>
            <a:endParaRPr lang="en-US" altLang="ja-JP" sz="1800" dirty="0" smtClean="0">
              <a:solidFill>
                <a:schemeClr val="bg1"/>
              </a:solidFill>
            </a:endParaRPr>
          </a:p>
          <a:p>
            <a:pPr marL="0" indent="0">
              <a:buNone/>
            </a:pPr>
            <a:r>
              <a:rPr lang="ja-JP" altLang="en-US" sz="1800" dirty="0" smtClean="0">
                <a:solidFill>
                  <a:schemeClr val="bg1"/>
                </a:solidFill>
              </a:rPr>
              <a:t>☆委託</a:t>
            </a:r>
            <a:r>
              <a:rPr lang="ja-JP" altLang="en-US" sz="1800" dirty="0">
                <a:solidFill>
                  <a:schemeClr val="bg1"/>
                </a:solidFill>
              </a:rPr>
              <a:t>により保管･消毒を行っている場合、委託先を変更･追加等した場合に</a:t>
            </a:r>
            <a:r>
              <a:rPr lang="ja-JP" altLang="en-US" sz="1800" dirty="0" smtClean="0">
                <a:solidFill>
                  <a:schemeClr val="bg1"/>
                </a:solidFill>
              </a:rPr>
              <a:t>変更届を提出すること。</a:t>
            </a:r>
            <a:endParaRPr lang="en-US" altLang="ja-JP" sz="2000" dirty="0" smtClean="0">
              <a:solidFill>
                <a:schemeClr val="bg1"/>
              </a:solidFill>
            </a:endParaRPr>
          </a:p>
        </p:txBody>
      </p:sp>
      <p:sp>
        <p:nvSpPr>
          <p:cNvPr id="7" name="コンテンツ プレースホルダー 4"/>
          <p:cNvSpPr txBox="1">
            <a:spLocks/>
          </p:cNvSpPr>
          <p:nvPr/>
        </p:nvSpPr>
        <p:spPr>
          <a:xfrm>
            <a:off x="250708" y="5723426"/>
            <a:ext cx="8496944" cy="1049954"/>
          </a:xfrm>
          <a:prstGeom prst="rect">
            <a:avLst/>
          </a:prstGeom>
          <a:solidFill>
            <a:srgbClr val="A0C9FA"/>
          </a:solidFill>
        </p:spPr>
        <p:style>
          <a:lnRef idx="1">
            <a:schemeClr val="accent3"/>
          </a:lnRef>
          <a:fillRef idx="2">
            <a:schemeClr val="accent3"/>
          </a:fillRef>
          <a:effectRef idx="1">
            <a:schemeClr val="accent3"/>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sz="1600" b="1" dirty="0" smtClean="0">
                <a:solidFill>
                  <a:schemeClr val="bg1"/>
                </a:solidFill>
              </a:rPr>
              <a:t>【</a:t>
            </a:r>
            <a:r>
              <a:rPr lang="ja-JP" altLang="en-US" sz="1600" b="1" dirty="0" smtClean="0">
                <a:solidFill>
                  <a:schemeClr val="bg1"/>
                </a:solidFill>
              </a:rPr>
              <a:t>指導事項（ポイント）</a:t>
            </a:r>
            <a:r>
              <a:rPr lang="en-US" altLang="ja-JP" sz="1600" b="1" dirty="0" smtClean="0">
                <a:solidFill>
                  <a:schemeClr val="bg1"/>
                </a:solidFill>
              </a:rPr>
              <a:t>】</a:t>
            </a:r>
          </a:p>
          <a:p>
            <a:pPr marL="0" indent="0">
              <a:buNone/>
            </a:pPr>
            <a:r>
              <a:rPr lang="ja-JP" altLang="en-US" sz="1600" dirty="0">
                <a:solidFill>
                  <a:schemeClr val="bg1"/>
                </a:solidFill>
              </a:rPr>
              <a:t>☆</a:t>
            </a:r>
            <a:r>
              <a:rPr lang="ja-JP" altLang="en-US" sz="1600" b="1" u="sng" dirty="0">
                <a:solidFill>
                  <a:srgbClr val="FF0000"/>
                </a:solidFill>
              </a:rPr>
              <a:t>福祉用具専門</a:t>
            </a:r>
            <a:r>
              <a:rPr lang="ja-JP" altLang="en-US" sz="1600" b="1" u="sng" dirty="0" smtClean="0">
                <a:solidFill>
                  <a:srgbClr val="FF0000"/>
                </a:solidFill>
              </a:rPr>
              <a:t>相談員を適切に配置すること。</a:t>
            </a:r>
            <a:endParaRPr lang="en-US" altLang="ja-JP" sz="1600" b="1" u="sng" dirty="0" smtClean="0">
              <a:solidFill>
                <a:srgbClr val="FF0000"/>
              </a:solidFill>
            </a:endParaRPr>
          </a:p>
          <a:p>
            <a:pPr marL="0" indent="0">
              <a:buNone/>
            </a:pPr>
            <a:r>
              <a:rPr lang="ja-JP" altLang="en-US" sz="1600" dirty="0" smtClean="0">
                <a:solidFill>
                  <a:schemeClr val="bg1"/>
                </a:solidFill>
              </a:rPr>
              <a:t>☆</a:t>
            </a:r>
            <a:r>
              <a:rPr lang="ja-JP" altLang="en-US" sz="1600" b="1" u="sng" dirty="0" smtClean="0">
                <a:solidFill>
                  <a:srgbClr val="FF0000"/>
                </a:solidFill>
              </a:rPr>
              <a:t>貸与価格の上限</a:t>
            </a:r>
            <a:r>
              <a:rPr lang="ja-JP" altLang="en-US" sz="1600" dirty="0" smtClean="0">
                <a:solidFill>
                  <a:schemeClr val="bg1"/>
                </a:solidFill>
              </a:rPr>
              <a:t>を超えて、福祉用具貸与を行わないこと。</a:t>
            </a:r>
            <a:endParaRPr lang="en-US" altLang="ja-JP" sz="1600" dirty="0" smtClean="0">
              <a:solidFill>
                <a:schemeClr val="bg1"/>
              </a:solidFill>
            </a:endParaRPr>
          </a:p>
        </p:txBody>
      </p:sp>
      <p:sp>
        <p:nvSpPr>
          <p:cNvPr id="8" name="下矢印 7"/>
          <p:cNvSpPr/>
          <p:nvPr/>
        </p:nvSpPr>
        <p:spPr>
          <a:xfrm>
            <a:off x="3851107" y="5387589"/>
            <a:ext cx="648073" cy="316122"/>
          </a:xfrm>
          <a:prstGeom prst="down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376955840"/>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8134672" cy="1112838"/>
          </a:xfrm>
        </p:spPr>
        <p:txBody>
          <a:bodyPr>
            <a:noAutofit/>
          </a:bodyPr>
          <a:lstStyle/>
          <a:p>
            <a:r>
              <a:rPr lang="ja-JP" altLang="en-US" sz="4000" b="1" dirty="0">
                <a:solidFill>
                  <a:schemeClr val="bg1"/>
                </a:solidFill>
              </a:rPr>
              <a:t>１　</a:t>
            </a:r>
            <a:r>
              <a:rPr lang="ja-JP" altLang="en-US" sz="4000" b="1" dirty="0" smtClean="0">
                <a:solidFill>
                  <a:schemeClr val="bg1"/>
                </a:solidFill>
              </a:rPr>
              <a:t>主な指導</a:t>
            </a:r>
            <a:r>
              <a:rPr lang="ja-JP" altLang="en-US" sz="4000" b="1" dirty="0" smtClean="0">
                <a:solidFill>
                  <a:schemeClr val="bg1"/>
                </a:solidFill>
              </a:rPr>
              <a:t>事項㉒</a:t>
            </a:r>
            <a:r>
              <a:rPr lang="en-US" altLang="ja-JP" sz="4000" b="1" dirty="0" smtClean="0">
                <a:solidFill>
                  <a:schemeClr val="bg1"/>
                </a:solidFill>
              </a:rPr>
              <a:t/>
            </a:r>
            <a:br>
              <a:rPr lang="en-US" altLang="ja-JP" sz="4000" b="1" dirty="0" smtClean="0">
                <a:solidFill>
                  <a:schemeClr val="bg1"/>
                </a:solidFill>
              </a:rPr>
            </a:br>
            <a:r>
              <a:rPr lang="ja-JP" altLang="en-US" sz="2000" b="1" dirty="0" smtClean="0">
                <a:solidFill>
                  <a:schemeClr val="bg1"/>
                </a:solidFill>
              </a:rPr>
              <a:t>（</a:t>
            </a:r>
            <a:r>
              <a:rPr lang="ja-JP" altLang="en-US" sz="2000" b="1" dirty="0">
                <a:solidFill>
                  <a:schemeClr val="bg1"/>
                </a:solidFill>
              </a:rPr>
              <a:t>介護職員によるたん吸引等の取扱いに</a:t>
            </a:r>
            <a:r>
              <a:rPr lang="ja-JP" altLang="en-US" sz="2000" b="1" dirty="0" smtClean="0">
                <a:solidFill>
                  <a:schemeClr val="bg1"/>
                </a:solidFill>
              </a:rPr>
              <a:t>ついて）</a:t>
            </a:r>
            <a:endParaRPr lang="en-US" sz="2800" b="1" dirty="0">
              <a:solidFill>
                <a:schemeClr val="bg1"/>
              </a:solidFill>
            </a:endParaRPr>
          </a:p>
        </p:txBody>
      </p:sp>
      <p:sp>
        <p:nvSpPr>
          <p:cNvPr id="7" name="コンテンツ プレースホルダー 4"/>
          <p:cNvSpPr txBox="1">
            <a:spLocks/>
          </p:cNvSpPr>
          <p:nvPr/>
        </p:nvSpPr>
        <p:spPr>
          <a:xfrm>
            <a:off x="323528" y="1184252"/>
            <a:ext cx="8496944" cy="5413100"/>
          </a:xfrm>
          <a:prstGeom prst="rect">
            <a:avLst/>
          </a:prstGeom>
          <a:solidFill>
            <a:srgbClr val="CCECFF"/>
          </a:solidFill>
        </p:spPr>
        <p:style>
          <a:lnRef idx="1">
            <a:schemeClr val="accent3"/>
          </a:lnRef>
          <a:fillRef idx="2">
            <a:schemeClr val="accent3"/>
          </a:fillRef>
          <a:effectRef idx="1">
            <a:schemeClr val="accent3"/>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spcAft>
                <a:spcPts val="0"/>
              </a:spcAft>
              <a:buNone/>
            </a:pPr>
            <a:r>
              <a:rPr lang="ja-JP" altLang="en-US" sz="1800" b="1" dirty="0">
                <a:solidFill>
                  <a:schemeClr val="bg1"/>
                </a:solidFill>
                <a:latin typeface="+mn-ea"/>
              </a:rPr>
              <a:t>☆</a:t>
            </a:r>
            <a:r>
              <a:rPr lang="ja-JP" altLang="en-US" sz="1800" b="1" dirty="0" smtClean="0">
                <a:solidFill>
                  <a:schemeClr val="bg1"/>
                </a:solidFill>
                <a:latin typeface="+mn-ea"/>
              </a:rPr>
              <a:t>登録</a:t>
            </a:r>
            <a:r>
              <a:rPr lang="ja-JP" altLang="en-US" sz="1800" b="1" dirty="0">
                <a:solidFill>
                  <a:schemeClr val="bg1"/>
                </a:solidFill>
                <a:latin typeface="+mn-ea"/>
              </a:rPr>
              <a:t>特定行為事業者の登録を行うこと。</a:t>
            </a:r>
            <a:endParaRPr lang="en-US" altLang="ja-JP" sz="1800" b="1" dirty="0">
              <a:solidFill>
                <a:schemeClr val="bg1"/>
              </a:solidFill>
              <a:latin typeface="+mn-ea"/>
            </a:endParaRPr>
          </a:p>
          <a:p>
            <a:pPr marL="0" indent="0">
              <a:spcBef>
                <a:spcPts val="0"/>
              </a:spcBef>
              <a:spcAft>
                <a:spcPts val="0"/>
              </a:spcAft>
              <a:buNone/>
            </a:pPr>
            <a:r>
              <a:rPr lang="ja-JP" altLang="en-US" sz="1800" b="1" dirty="0" smtClean="0">
                <a:solidFill>
                  <a:schemeClr val="bg1"/>
                </a:solidFill>
                <a:latin typeface="+mn-ea"/>
              </a:rPr>
              <a:t>☆ </a:t>
            </a:r>
            <a:r>
              <a:rPr lang="ja-JP" altLang="en-US" sz="1800" b="1" dirty="0">
                <a:solidFill>
                  <a:schemeClr val="bg1"/>
                </a:solidFill>
                <a:latin typeface="+mn-ea"/>
              </a:rPr>
              <a:t>登録研修機関等において、一定の研修を受け、都道府県による</a:t>
            </a:r>
            <a:r>
              <a:rPr lang="ja-JP" altLang="en-US" sz="1800" b="1" dirty="0" smtClean="0">
                <a:solidFill>
                  <a:schemeClr val="bg1"/>
                </a:solidFill>
                <a:latin typeface="+mn-ea"/>
              </a:rPr>
              <a:t>認定を受けた職員、又は公益財団法人社会福祉振興・試験センターで登録を行った</a:t>
            </a:r>
            <a:r>
              <a:rPr lang="ja-JP" altLang="en-US" sz="1800" b="1" dirty="0">
                <a:solidFill>
                  <a:schemeClr val="bg1"/>
                </a:solidFill>
                <a:latin typeface="+mn-ea"/>
              </a:rPr>
              <a:t>介護福祉士のみが、喀痰吸引や経管栄養を実施することが</a:t>
            </a:r>
            <a:r>
              <a:rPr lang="ja-JP" altLang="en-US" sz="1800" b="1" dirty="0" smtClean="0">
                <a:solidFill>
                  <a:schemeClr val="bg1"/>
                </a:solidFill>
                <a:latin typeface="+mn-ea"/>
              </a:rPr>
              <a:t>できる</a:t>
            </a:r>
            <a:r>
              <a:rPr lang="ja-JP" altLang="en-US" sz="1800" b="1" dirty="0">
                <a:solidFill>
                  <a:schemeClr val="bg1"/>
                </a:solidFill>
                <a:latin typeface="+mn-ea"/>
              </a:rPr>
              <a:t>。</a:t>
            </a:r>
            <a:endParaRPr lang="en-US" altLang="ja-JP" sz="1800" b="1" dirty="0">
              <a:solidFill>
                <a:schemeClr val="bg1"/>
              </a:solidFill>
              <a:latin typeface="+mn-ea"/>
            </a:endParaRPr>
          </a:p>
          <a:p>
            <a:pPr marL="0" indent="0">
              <a:spcBef>
                <a:spcPts val="0"/>
              </a:spcBef>
              <a:spcAft>
                <a:spcPts val="0"/>
              </a:spcAft>
              <a:buNone/>
            </a:pPr>
            <a:r>
              <a:rPr lang="ja-JP" altLang="en-US" sz="1800" b="1" dirty="0">
                <a:solidFill>
                  <a:schemeClr val="bg1"/>
                </a:solidFill>
                <a:latin typeface="+mn-ea"/>
              </a:rPr>
              <a:t>☆</a:t>
            </a:r>
            <a:r>
              <a:rPr lang="ja-JP" altLang="en-US" sz="1800" b="1" dirty="0" smtClean="0">
                <a:solidFill>
                  <a:schemeClr val="bg1"/>
                </a:solidFill>
                <a:latin typeface="+mn-ea"/>
              </a:rPr>
              <a:t>毎朝</a:t>
            </a:r>
            <a:r>
              <a:rPr lang="ja-JP" altLang="en-US" sz="1800" b="1" dirty="0">
                <a:solidFill>
                  <a:schemeClr val="bg1"/>
                </a:solidFill>
                <a:latin typeface="+mn-ea"/>
              </a:rPr>
              <a:t>、又は当該日の第</a:t>
            </a:r>
            <a:r>
              <a:rPr lang="en-US" altLang="ja-JP" sz="1800" b="1" dirty="0">
                <a:solidFill>
                  <a:schemeClr val="bg1"/>
                </a:solidFill>
                <a:latin typeface="+mn-ea"/>
              </a:rPr>
              <a:t>1</a:t>
            </a:r>
            <a:r>
              <a:rPr lang="ja-JP" altLang="en-US" sz="1800" b="1" dirty="0">
                <a:solidFill>
                  <a:schemeClr val="bg1"/>
                </a:solidFill>
                <a:latin typeface="+mn-ea"/>
              </a:rPr>
              <a:t>回目の吸引実施時において、看護職員が</a:t>
            </a:r>
            <a:r>
              <a:rPr lang="ja-JP" altLang="en-US" sz="1800" b="1" dirty="0" smtClean="0">
                <a:solidFill>
                  <a:schemeClr val="bg1"/>
                </a:solidFill>
                <a:latin typeface="+mn-ea"/>
              </a:rPr>
              <a:t>入所者</a:t>
            </a:r>
            <a:r>
              <a:rPr lang="ja-JP" altLang="en-US" sz="1800" b="1" dirty="0">
                <a:solidFill>
                  <a:schemeClr val="bg1"/>
                </a:solidFill>
                <a:latin typeface="+mn-ea"/>
              </a:rPr>
              <a:t>の状態を観察し、看護職員と介護職員の協働による実施が可能で</a:t>
            </a:r>
            <a:r>
              <a:rPr lang="ja-JP" altLang="en-US" sz="1800" b="1" dirty="0" smtClean="0">
                <a:solidFill>
                  <a:schemeClr val="bg1"/>
                </a:solidFill>
                <a:latin typeface="+mn-ea"/>
              </a:rPr>
              <a:t>あるか</a:t>
            </a:r>
            <a:r>
              <a:rPr lang="ja-JP" altLang="en-US" sz="1800" b="1" dirty="0">
                <a:solidFill>
                  <a:schemeClr val="bg1"/>
                </a:solidFill>
                <a:latin typeface="+mn-ea"/>
              </a:rPr>
              <a:t>等を確認すること。</a:t>
            </a:r>
            <a:endParaRPr lang="en-US" altLang="ja-JP" sz="1800" b="1" dirty="0">
              <a:solidFill>
                <a:schemeClr val="bg1"/>
              </a:solidFill>
              <a:latin typeface="+mn-ea"/>
            </a:endParaRPr>
          </a:p>
          <a:p>
            <a:pPr marL="0" indent="0">
              <a:spcBef>
                <a:spcPts val="0"/>
              </a:spcBef>
              <a:spcAft>
                <a:spcPts val="0"/>
              </a:spcAft>
              <a:buNone/>
            </a:pPr>
            <a:r>
              <a:rPr lang="ja-JP" altLang="en-US" sz="1800" b="1" dirty="0">
                <a:solidFill>
                  <a:schemeClr val="bg1"/>
                </a:solidFill>
                <a:latin typeface="+mn-ea"/>
              </a:rPr>
              <a:t>☆</a:t>
            </a:r>
            <a:r>
              <a:rPr lang="ja-JP" altLang="en-US" sz="1800" b="1" dirty="0" smtClean="0">
                <a:solidFill>
                  <a:schemeClr val="bg1"/>
                </a:solidFill>
                <a:latin typeface="+mn-ea"/>
              </a:rPr>
              <a:t>看護師</a:t>
            </a:r>
            <a:r>
              <a:rPr lang="ja-JP" altLang="en-US" sz="1800" b="1" dirty="0">
                <a:solidFill>
                  <a:schemeClr val="bg1"/>
                </a:solidFill>
                <a:latin typeface="+mn-ea"/>
              </a:rPr>
              <a:t>から、看護職員又は介護職員に対して研修・技術的指導が</a:t>
            </a:r>
            <a:r>
              <a:rPr lang="ja-JP" altLang="en-US" sz="1800" b="1" dirty="0" smtClean="0">
                <a:solidFill>
                  <a:schemeClr val="bg1"/>
                </a:solidFill>
                <a:latin typeface="+mn-ea"/>
              </a:rPr>
              <a:t>行われて</a:t>
            </a:r>
            <a:r>
              <a:rPr lang="ja-JP" altLang="en-US" sz="1800" b="1" dirty="0">
                <a:solidFill>
                  <a:schemeClr val="bg1"/>
                </a:solidFill>
                <a:latin typeface="+mn-ea"/>
              </a:rPr>
              <a:t>いること。</a:t>
            </a:r>
            <a:endParaRPr lang="en-US" altLang="ja-JP" sz="1800" b="1" dirty="0">
              <a:solidFill>
                <a:schemeClr val="bg1"/>
              </a:solidFill>
              <a:latin typeface="+mn-ea"/>
            </a:endParaRPr>
          </a:p>
          <a:p>
            <a:pPr marL="0" indent="0">
              <a:spcBef>
                <a:spcPts val="0"/>
              </a:spcBef>
              <a:spcAft>
                <a:spcPts val="0"/>
              </a:spcAft>
              <a:buNone/>
            </a:pPr>
            <a:r>
              <a:rPr lang="ja-JP" altLang="en-US" sz="1800" b="1" dirty="0" smtClean="0">
                <a:solidFill>
                  <a:schemeClr val="bg1"/>
                </a:solidFill>
                <a:latin typeface="+mn-ea"/>
              </a:rPr>
              <a:t>☆ </a:t>
            </a:r>
            <a:r>
              <a:rPr lang="ja-JP" altLang="en-US" sz="1800" b="1" dirty="0">
                <a:solidFill>
                  <a:schemeClr val="bg1"/>
                </a:solidFill>
                <a:latin typeface="+mn-ea"/>
              </a:rPr>
              <a:t>実施する際に、標準的な手順を実施した記録を作成すること。</a:t>
            </a:r>
            <a:endParaRPr lang="en-US" altLang="ja-JP" sz="1800" b="1" dirty="0">
              <a:solidFill>
                <a:schemeClr val="bg1"/>
              </a:solidFill>
              <a:latin typeface="+mn-ea"/>
            </a:endParaRPr>
          </a:p>
          <a:p>
            <a:pPr marL="0" indent="0">
              <a:spcBef>
                <a:spcPts val="0"/>
              </a:spcBef>
              <a:spcAft>
                <a:spcPts val="0"/>
              </a:spcAft>
              <a:buNone/>
            </a:pPr>
            <a:r>
              <a:rPr lang="ja-JP" altLang="en-US" sz="1800" b="1" dirty="0" smtClean="0">
                <a:solidFill>
                  <a:schemeClr val="bg1"/>
                </a:solidFill>
                <a:latin typeface="+mn-ea"/>
              </a:rPr>
              <a:t>☆ </a:t>
            </a:r>
            <a:r>
              <a:rPr lang="ja-JP" altLang="en-US" sz="1800" b="1" dirty="0">
                <a:solidFill>
                  <a:schemeClr val="bg1"/>
                </a:solidFill>
                <a:latin typeface="+mn-ea"/>
              </a:rPr>
              <a:t>定期的（１年に１回以上）に自主点検を行い、自主点検結果を保存</a:t>
            </a:r>
            <a:r>
              <a:rPr lang="ja-JP" altLang="en-US" sz="1800" b="1" dirty="0" smtClean="0">
                <a:solidFill>
                  <a:schemeClr val="bg1"/>
                </a:solidFill>
                <a:latin typeface="+mn-ea"/>
              </a:rPr>
              <a:t>するよう</a:t>
            </a:r>
            <a:r>
              <a:rPr lang="ja-JP" altLang="en-US" sz="1800" b="1" dirty="0">
                <a:solidFill>
                  <a:schemeClr val="bg1"/>
                </a:solidFill>
                <a:latin typeface="+mn-ea"/>
              </a:rPr>
              <a:t>努めること。</a:t>
            </a:r>
            <a:endParaRPr lang="en-US" altLang="ja-JP" sz="1800" b="1" dirty="0">
              <a:solidFill>
                <a:schemeClr val="bg1"/>
              </a:solidFill>
              <a:latin typeface="+mn-ea"/>
            </a:endParaRPr>
          </a:p>
          <a:p>
            <a:pPr marL="0" indent="0">
              <a:spcBef>
                <a:spcPts val="0"/>
              </a:spcBef>
              <a:spcAft>
                <a:spcPts val="0"/>
              </a:spcAft>
              <a:buNone/>
            </a:pPr>
            <a:r>
              <a:rPr lang="ja-JP" altLang="en-US" sz="1400" b="1" dirty="0">
                <a:solidFill>
                  <a:schemeClr val="bg1"/>
                </a:solidFill>
                <a:latin typeface="+mn-ea"/>
              </a:rPr>
              <a:t>参考：「喀痰吸引等（たんの吸引等）の制度について」（大阪府</a:t>
            </a:r>
            <a:r>
              <a:rPr lang="en-US" altLang="ja-JP" sz="1400" b="1" dirty="0">
                <a:solidFill>
                  <a:schemeClr val="bg1"/>
                </a:solidFill>
                <a:latin typeface="+mn-ea"/>
              </a:rPr>
              <a:t>HP</a:t>
            </a:r>
            <a:r>
              <a:rPr lang="ja-JP" altLang="en-US" sz="1400" b="1" dirty="0">
                <a:solidFill>
                  <a:schemeClr val="bg1"/>
                </a:solidFill>
                <a:latin typeface="+mn-ea"/>
              </a:rPr>
              <a:t>）　　　　</a:t>
            </a:r>
            <a:endParaRPr lang="en-US" altLang="ja-JP" sz="1400" b="1" dirty="0">
              <a:solidFill>
                <a:schemeClr val="bg1"/>
              </a:solidFill>
              <a:latin typeface="+mn-ea"/>
            </a:endParaRPr>
          </a:p>
          <a:p>
            <a:pPr marL="0" indent="0">
              <a:spcBef>
                <a:spcPts val="0"/>
              </a:spcBef>
              <a:spcAft>
                <a:spcPts val="1200"/>
              </a:spcAft>
              <a:buNone/>
            </a:pPr>
            <a:r>
              <a:rPr lang="ja-JP" altLang="en-US" sz="1400" b="1" dirty="0">
                <a:solidFill>
                  <a:schemeClr val="bg1"/>
                </a:solidFill>
                <a:latin typeface="+mn-ea"/>
              </a:rPr>
              <a:t>　　　 </a:t>
            </a:r>
            <a:r>
              <a:rPr lang="en-US" altLang="ja-JP" sz="1400" b="1" dirty="0">
                <a:solidFill>
                  <a:schemeClr val="bg1"/>
                </a:solidFill>
                <a:latin typeface="+mn-ea"/>
                <a:hlinkClick r:id="rId3"/>
              </a:rPr>
              <a:t>http://www.pref.osaka.lg.jp/koreishisetsu/tan/index.html</a:t>
            </a:r>
            <a:endParaRPr lang="en-US" altLang="ja-JP" sz="1400" b="1" dirty="0">
              <a:solidFill>
                <a:schemeClr val="bg1"/>
              </a:solidFill>
              <a:latin typeface="+mn-ea"/>
            </a:endParaRPr>
          </a:p>
          <a:p>
            <a:pPr marL="0" indent="0">
              <a:spcBef>
                <a:spcPts val="0"/>
              </a:spcBef>
              <a:spcAft>
                <a:spcPts val="0"/>
              </a:spcAft>
              <a:buNone/>
            </a:pPr>
            <a:r>
              <a:rPr lang="en-US" altLang="ja-JP" sz="1400" b="1" dirty="0">
                <a:solidFill>
                  <a:schemeClr val="bg1"/>
                </a:solidFill>
                <a:latin typeface="+mn-ea"/>
              </a:rPr>
              <a:t>         </a:t>
            </a:r>
            <a:r>
              <a:rPr lang="ja-JP" altLang="en-US" sz="1400" b="1" dirty="0">
                <a:solidFill>
                  <a:schemeClr val="bg1"/>
                </a:solidFill>
                <a:latin typeface="+mn-ea"/>
              </a:rPr>
              <a:t>「喀痰吸引等制度について」（厚生労働省</a:t>
            </a:r>
            <a:r>
              <a:rPr lang="en-US" altLang="ja-JP" sz="1400" b="1" dirty="0">
                <a:solidFill>
                  <a:schemeClr val="bg1"/>
                </a:solidFill>
                <a:latin typeface="+mn-ea"/>
              </a:rPr>
              <a:t>HP)                       </a:t>
            </a:r>
            <a:r>
              <a:rPr lang="en-US" altLang="ja-JP" sz="1400" b="1" dirty="0">
                <a:solidFill>
                  <a:schemeClr val="bg1"/>
                </a:solidFill>
                <a:latin typeface="+mn-ea"/>
                <a:hlinkClick r:id="rId4">
                  <a:extLst>
                    <a:ext uri="{A12FA001-AC4F-418D-AE19-62706E023703}">
                      <ahyp:hlinkClr xmlns:lc="http://schemas.openxmlformats.org/drawingml/2006/lockedCanvas" xmlns="" xmlns:ahyp="http://schemas.microsoft.com/office/drawing/2018/hyperlinkcolor" val="tx"/>
                    </a:ext>
                  </a:extLst>
                </a:hlinkClick>
              </a:rPr>
              <a:t>https://www.mhlw.go.jp/stf/seisakunitsuite/bunya/hukushi_kaigo/seikatsuhogo/tannokyuuin/index.html</a:t>
            </a:r>
            <a:endParaRPr lang="en-US" altLang="ja-JP" sz="1800" b="1" dirty="0" smtClean="0">
              <a:solidFill>
                <a:schemeClr val="bg1"/>
              </a:solidFill>
              <a:latin typeface="游ゴシック" panose="020B0400000000000000" pitchFamily="50" charset="-128"/>
            </a:endParaRPr>
          </a:p>
        </p:txBody>
      </p:sp>
    </p:spTree>
    <p:extLst>
      <p:ext uri="{BB962C8B-B14F-4D97-AF65-F5344CB8AC3E}">
        <p14:creationId xmlns:p14="http://schemas.microsoft.com/office/powerpoint/2010/main" val="2537256330"/>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8001000" cy="1112838"/>
          </a:xfrm>
        </p:spPr>
        <p:txBody>
          <a:bodyPr>
            <a:normAutofit fontScale="90000"/>
          </a:bodyPr>
          <a:lstStyle/>
          <a:p>
            <a:r>
              <a:rPr lang="en-US" altLang="ja-JP" b="1" dirty="0" smtClean="0">
                <a:solidFill>
                  <a:schemeClr val="bg1"/>
                </a:solidFill>
              </a:rPr>
              <a:t/>
            </a:r>
            <a:br>
              <a:rPr lang="en-US" altLang="ja-JP" b="1" dirty="0" smtClean="0">
                <a:solidFill>
                  <a:schemeClr val="bg1"/>
                </a:solidFill>
              </a:rPr>
            </a:br>
            <a:r>
              <a:rPr lang="en-US" altLang="ja-JP" sz="4000" b="1" dirty="0" smtClean="0">
                <a:solidFill>
                  <a:schemeClr val="bg1"/>
                </a:solidFill>
              </a:rPr>
              <a:t>2</a:t>
            </a:r>
            <a:r>
              <a:rPr lang="ja-JP" altLang="en-US" sz="4000" b="1" dirty="0" smtClean="0">
                <a:solidFill>
                  <a:schemeClr val="bg1"/>
                </a:solidFill>
              </a:rPr>
              <a:t>　大阪</a:t>
            </a:r>
            <a:r>
              <a:rPr lang="ja-JP" altLang="en-US" sz="4000" b="1" dirty="0" smtClean="0">
                <a:solidFill>
                  <a:schemeClr val="bg1"/>
                </a:solidFill>
              </a:rPr>
              <a:t>府内の処分</a:t>
            </a:r>
            <a:r>
              <a:rPr lang="ja-JP" altLang="en-US" sz="4000" b="1" dirty="0" smtClean="0">
                <a:solidFill>
                  <a:schemeClr val="bg1"/>
                </a:solidFill>
              </a:rPr>
              <a:t>事例について①</a:t>
            </a:r>
            <a:endParaRPr kumimoji="1" lang="ja-JP" sz="4000" b="1" dirty="0">
              <a:solidFill>
                <a:schemeClr val="bg1"/>
              </a:solidFill>
            </a:endParaRPr>
          </a:p>
        </p:txBody>
      </p:sp>
      <p:sp>
        <p:nvSpPr>
          <p:cNvPr id="5" name="Rectangle 2"/>
          <p:cNvSpPr txBox="1">
            <a:spLocks/>
          </p:cNvSpPr>
          <p:nvPr/>
        </p:nvSpPr>
        <p:spPr>
          <a:xfrm>
            <a:off x="696330" y="1556792"/>
            <a:ext cx="8124142" cy="2304256"/>
          </a:xfrm>
          <a:prstGeom prst="rect">
            <a:avLst/>
          </a:prstGeom>
          <a:solidFill>
            <a:srgbClr val="A0C9FA"/>
          </a:solidFill>
        </p:spPr>
        <p:style>
          <a:lnRef idx="1">
            <a:schemeClr val="accent1"/>
          </a:lnRef>
          <a:fillRef idx="2">
            <a:schemeClr val="accent1"/>
          </a:fillRef>
          <a:effectRef idx="1">
            <a:schemeClr val="accent1"/>
          </a:effectRef>
          <a:fontRef idx="minor">
            <a:schemeClr val="dk1"/>
          </a:fontRef>
        </p:style>
        <p:txBody>
          <a:bodyPr vert="horz" rtlCol="0">
            <a:norm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marR="0" lvl="0" indent="0" algn="just" defTabSz="457200" rtl="0" eaLnBrk="1" fontAlgn="auto" latinLnBrk="0" hangingPunct="1">
              <a:lnSpc>
                <a:spcPct val="100000"/>
              </a:lnSpc>
              <a:spcBef>
                <a:spcPts val="600"/>
              </a:spcBef>
              <a:spcAft>
                <a:spcPts val="600"/>
              </a:spcAft>
              <a:buClrTx/>
              <a:buSzTx/>
              <a:buFont typeface="Arial"/>
              <a:buNone/>
              <a:tabLst/>
              <a:defRPr/>
            </a:pPr>
            <a:r>
              <a:rPr kumimoji="1" lang="ja-JP" altLang="en-US" sz="2800" b="1" i="0" strike="noStrike" kern="1200" cap="none" spc="0" normalizeH="0" baseline="0" noProof="0" dirty="0" smtClean="0">
                <a:ln>
                  <a:noFill/>
                </a:ln>
                <a:solidFill>
                  <a:srgbClr val="FF0000"/>
                </a:solidFill>
                <a:effectLst/>
                <a:uLnTx/>
                <a:uFillTx/>
                <a:latin typeface="Century Gothic" panose="020B0502020202020204"/>
                <a:ea typeface="メイリオ" panose="020B0604030504040204" pitchFamily="50" charset="-128"/>
                <a:cs typeface="+mn-cs"/>
              </a:rPr>
              <a:t>　</a:t>
            </a:r>
            <a:endParaRPr kumimoji="1" lang="en-US" altLang="ja-JP" sz="2800" b="1" i="0" strike="noStrike" kern="1200" cap="none" spc="0" normalizeH="0" baseline="0" noProof="0" dirty="0" smtClean="0">
              <a:ln>
                <a:noFill/>
              </a:ln>
              <a:solidFill>
                <a:srgbClr val="FF0000"/>
              </a:solidFill>
              <a:effectLst/>
              <a:uLnTx/>
              <a:uFillTx/>
              <a:latin typeface="Century Gothic" panose="020B0502020202020204"/>
              <a:ea typeface="メイリオ" panose="020B0604030504040204" pitchFamily="50" charset="-128"/>
              <a:cs typeface="+mn-cs"/>
            </a:endParaRPr>
          </a:p>
          <a:p>
            <a:pPr marL="0" marR="0" lvl="0" indent="0" algn="just" defTabSz="457200" rtl="0" eaLnBrk="1" fontAlgn="auto" latinLnBrk="0" hangingPunct="1">
              <a:lnSpc>
                <a:spcPct val="100000"/>
              </a:lnSpc>
              <a:spcBef>
                <a:spcPts val="600"/>
              </a:spcBef>
              <a:spcAft>
                <a:spcPts val="600"/>
              </a:spcAft>
              <a:buClrTx/>
              <a:buSzTx/>
              <a:buFont typeface="Arial"/>
              <a:buNone/>
              <a:tabLst/>
              <a:defRPr/>
            </a:pPr>
            <a:r>
              <a:rPr lang="ja-JP" altLang="en-US" b="1" dirty="0">
                <a:solidFill>
                  <a:srgbClr val="FF0000"/>
                </a:solidFill>
                <a:latin typeface="Century Gothic" panose="020B0502020202020204"/>
                <a:ea typeface="メイリオ" panose="020B0604030504040204" pitchFamily="50" charset="-128"/>
              </a:rPr>
              <a:t>　</a:t>
            </a:r>
            <a:r>
              <a:rPr kumimoji="1" lang="ja-JP" altLang="en-US" sz="2800" b="1" i="0" u="sng" strike="noStrike" kern="1200" cap="none" spc="0" normalizeH="0" baseline="0" noProof="0" dirty="0" smtClean="0">
                <a:ln>
                  <a:noFill/>
                </a:ln>
                <a:solidFill>
                  <a:srgbClr val="FF0000"/>
                </a:solidFill>
                <a:effectLst/>
                <a:uLnTx/>
                <a:uFillTx/>
                <a:latin typeface="Century Gothic" panose="020B0502020202020204"/>
                <a:ea typeface="メイリオ" panose="020B0604030504040204" pitchFamily="50" charset="-128"/>
                <a:cs typeface="+mn-cs"/>
              </a:rPr>
              <a:t>不正請求や重大な運営</a:t>
            </a:r>
            <a:r>
              <a:rPr kumimoji="1" lang="zh-TW" altLang="en-US" sz="2800" b="1" i="0" u="sng" strike="noStrike" kern="1200" cap="none" spc="0" normalizeH="0" baseline="0" noProof="0" dirty="0" smtClean="0">
                <a:ln>
                  <a:noFill/>
                </a:ln>
                <a:solidFill>
                  <a:srgbClr val="FF0000"/>
                </a:solidFill>
                <a:effectLst/>
                <a:uLnTx/>
                <a:uFillTx/>
                <a:latin typeface="Century Gothic" panose="020B0502020202020204"/>
                <a:ea typeface="微軟正黑體" panose="020B0604030504040204" pitchFamily="34" charset="-120"/>
                <a:cs typeface="+mn-cs"/>
              </a:rPr>
              <a:t>基準</a:t>
            </a:r>
            <a:r>
              <a:rPr kumimoji="1" lang="ja-JP" altLang="en-US" sz="2800" b="1" i="0" u="sng" strike="noStrike" kern="1200" cap="none" spc="0" normalizeH="0" baseline="0" noProof="0" dirty="0" smtClean="0">
                <a:ln>
                  <a:noFill/>
                </a:ln>
                <a:solidFill>
                  <a:srgbClr val="FF0000"/>
                </a:solidFill>
                <a:effectLst/>
                <a:uLnTx/>
                <a:uFillTx/>
                <a:latin typeface="Century Gothic" panose="020B0502020202020204"/>
                <a:ea typeface="メイリオ" panose="020B0604030504040204" pitchFamily="50" charset="-128"/>
                <a:cs typeface="+mn-cs"/>
              </a:rPr>
              <a:t>違反等</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が</a:t>
            </a:r>
            <a:r>
              <a:rPr lang="ja-JP" altLang="en-US" dirty="0">
                <a:solidFill>
                  <a:prstClr val="black"/>
                </a:solidFill>
                <a:latin typeface="Century Gothic" panose="020B0502020202020204"/>
                <a:ea typeface="メイリオ" panose="020B0604030504040204" pitchFamily="50" charset="-128"/>
              </a:rPr>
              <a:t>運営</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指導</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等の際に見つかれば、監査を行い、</a:t>
            </a:r>
            <a:r>
              <a:rPr kumimoji="1" lang="ja-JP" altLang="en-US" sz="2800" b="1" i="0" u="sng" strike="noStrike" kern="1200" cap="none" spc="0" normalizeH="0" baseline="0" noProof="0" dirty="0" smtClean="0">
                <a:ln>
                  <a:noFill/>
                </a:ln>
                <a:solidFill>
                  <a:srgbClr val="FF0000"/>
                </a:solidFill>
                <a:effectLst/>
                <a:uLnTx/>
                <a:uFillTx/>
                <a:latin typeface="Century Gothic" panose="020B0502020202020204"/>
                <a:ea typeface="メイリオ" panose="020B0604030504040204" pitchFamily="50" charset="-128"/>
                <a:cs typeface="+mn-cs"/>
              </a:rPr>
              <a:t>厳正に行政処分等を行います。</a:t>
            </a:r>
          </a:p>
        </p:txBody>
      </p:sp>
      <p:sp>
        <p:nvSpPr>
          <p:cNvPr id="6" name="Rectangle 2"/>
          <p:cNvSpPr txBox="1">
            <a:spLocks/>
          </p:cNvSpPr>
          <p:nvPr/>
        </p:nvSpPr>
        <p:spPr>
          <a:xfrm>
            <a:off x="696330" y="4005064"/>
            <a:ext cx="8124142" cy="2407428"/>
          </a:xfrm>
          <a:prstGeom prst="rect">
            <a:avLst/>
          </a:prstGeom>
          <a:solidFill>
            <a:srgbClr val="A0C9FA"/>
          </a:solidFill>
        </p:spPr>
        <p:style>
          <a:lnRef idx="1">
            <a:schemeClr val="accent1"/>
          </a:lnRef>
          <a:fillRef idx="2">
            <a:schemeClr val="accent1"/>
          </a:fillRef>
          <a:effectRef idx="1">
            <a:schemeClr val="accent1"/>
          </a:effectRef>
          <a:fontRef idx="minor">
            <a:schemeClr val="dk1"/>
          </a:fontRef>
        </p:style>
        <p:txBody>
          <a:bodyPr vert="horz" rtlCol="0" anchor="ctr">
            <a:norm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marR="0" lvl="0" indent="0" algn="just" defTabSz="457200" rtl="0" eaLnBrk="1" fontAlgn="auto" latinLnBrk="0" hangingPunct="1">
              <a:lnSpc>
                <a:spcPct val="100000"/>
              </a:lnSpc>
              <a:spcBef>
                <a:spcPts val="600"/>
              </a:spcBef>
              <a:spcAft>
                <a:spcPts val="600"/>
              </a:spcAft>
              <a:buClrTx/>
              <a:buSzTx/>
              <a:buFont typeface="Arial"/>
              <a:buNone/>
              <a:tabLst/>
              <a:defRPr/>
            </a:pP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　各事業者の皆様におかれては、</a:t>
            </a:r>
            <a:r>
              <a:rPr kumimoji="1" lang="ja-JP" altLang="en-US" sz="2800" b="1" i="0" u="sng" strike="noStrike" kern="1200" cap="none" spc="0" normalizeH="0" baseline="0" noProof="0" dirty="0" smtClean="0">
                <a:ln>
                  <a:noFill/>
                </a:ln>
                <a:solidFill>
                  <a:srgbClr val="FF0000"/>
                </a:solidFill>
                <a:effectLst/>
                <a:uLnTx/>
                <a:uFillTx/>
                <a:latin typeface="Century Gothic" panose="020B0502020202020204"/>
                <a:ea typeface="メイリオ" panose="020B0604030504040204" pitchFamily="50" charset="-128"/>
                <a:cs typeface="+mn-cs"/>
              </a:rPr>
              <a:t>法令を遵守し、適正な事業運営に努めてください。</a:t>
            </a:r>
          </a:p>
        </p:txBody>
      </p:sp>
    </p:spTree>
    <p:extLst>
      <p:ext uri="{BB962C8B-B14F-4D97-AF65-F5344CB8AC3E}">
        <p14:creationId xmlns:p14="http://schemas.microsoft.com/office/powerpoint/2010/main" val="2670718116"/>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03111" y="257166"/>
            <a:ext cx="8100444" cy="1112838"/>
          </a:xfrm>
        </p:spPr>
        <p:txBody>
          <a:bodyPr>
            <a:normAutofit fontScale="90000"/>
          </a:bodyPr>
          <a:lstStyle/>
          <a:p>
            <a:r>
              <a:rPr lang="en-US" altLang="ja-JP" sz="4000" b="1" dirty="0" smtClean="0">
                <a:solidFill>
                  <a:schemeClr val="bg1"/>
                </a:solidFill>
              </a:rPr>
              <a:t>2</a:t>
            </a:r>
            <a:r>
              <a:rPr lang="ja-JP" altLang="en-US" sz="4000" b="1" dirty="0" smtClean="0">
                <a:solidFill>
                  <a:schemeClr val="bg1"/>
                </a:solidFill>
              </a:rPr>
              <a:t>　大阪</a:t>
            </a:r>
            <a:r>
              <a:rPr lang="ja-JP" altLang="en-US" sz="4000" b="1" dirty="0" smtClean="0">
                <a:solidFill>
                  <a:schemeClr val="bg1"/>
                </a:solidFill>
              </a:rPr>
              <a:t>府内の処分</a:t>
            </a:r>
            <a:r>
              <a:rPr lang="ja-JP" altLang="en-US" sz="4000" b="1" dirty="0" smtClean="0">
                <a:solidFill>
                  <a:schemeClr val="bg1"/>
                </a:solidFill>
              </a:rPr>
              <a:t>事例について②</a:t>
            </a:r>
            <a:r>
              <a:rPr lang="en-US" altLang="ja-JP" sz="4000" b="1" dirty="0">
                <a:solidFill>
                  <a:schemeClr val="bg1"/>
                </a:solidFill>
              </a:rPr>
              <a:t/>
            </a:r>
            <a:br>
              <a:rPr lang="en-US" altLang="ja-JP" sz="4000" b="1" dirty="0">
                <a:solidFill>
                  <a:schemeClr val="bg1"/>
                </a:solidFill>
              </a:rPr>
            </a:br>
            <a:r>
              <a:rPr lang="ja-JP" altLang="en-US" sz="4000" b="1" dirty="0" smtClean="0">
                <a:solidFill>
                  <a:schemeClr val="bg1"/>
                </a:solidFill>
              </a:rPr>
              <a:t>（通所介護事業所の事例</a:t>
            </a:r>
            <a:r>
              <a:rPr lang="ja-JP" altLang="en-US" b="1" dirty="0" smtClean="0">
                <a:solidFill>
                  <a:schemeClr val="bg1"/>
                </a:solidFill>
              </a:rPr>
              <a:t>）</a:t>
            </a:r>
            <a:endParaRPr kumimoji="1" lang="ja-JP" b="1" dirty="0">
              <a:solidFill>
                <a:schemeClr val="bg1"/>
              </a:solidFill>
            </a:endParaRPr>
          </a:p>
        </p:txBody>
      </p:sp>
      <p:sp>
        <p:nvSpPr>
          <p:cNvPr id="3" name="Rectangle 2"/>
          <p:cNvSpPr>
            <a:spLocks noGrp="1"/>
          </p:cNvSpPr>
          <p:nvPr>
            <p:ph idx="1"/>
          </p:nvPr>
        </p:nvSpPr>
        <p:spPr>
          <a:xfrm>
            <a:off x="603111" y="1628800"/>
            <a:ext cx="8001000" cy="2006152"/>
          </a:xfrm>
          <a:solidFill>
            <a:srgbClr val="CCECFF"/>
          </a:solidFill>
        </p:spPr>
        <p:style>
          <a:lnRef idx="1">
            <a:schemeClr val="accent1"/>
          </a:lnRef>
          <a:fillRef idx="2">
            <a:schemeClr val="accent1"/>
          </a:fillRef>
          <a:effectRef idx="1">
            <a:schemeClr val="accent1"/>
          </a:effectRef>
          <a:fontRef idx="minor">
            <a:schemeClr val="dk1"/>
          </a:fontRef>
        </p:style>
        <p:txBody>
          <a:bodyPr>
            <a:normAutofit/>
          </a:bodyPr>
          <a:lstStyle/>
          <a:p>
            <a:pPr marL="0" indent="0">
              <a:buNone/>
            </a:pPr>
            <a:endParaRPr lang="en-US" altLang="ja-JP" dirty="0" smtClean="0"/>
          </a:p>
          <a:p>
            <a:pPr marL="0" indent="0">
              <a:buNone/>
            </a:pPr>
            <a:r>
              <a:rPr lang="ja-JP" altLang="en-US" dirty="0" smtClean="0"/>
              <a:t>☆事業開始時より生活相談員２名のうちの１名について</a:t>
            </a:r>
            <a:r>
              <a:rPr lang="ja-JP" altLang="en-US" b="1" u="sng" dirty="0" smtClean="0">
                <a:solidFill>
                  <a:srgbClr val="FF0000"/>
                </a:solidFill>
              </a:rPr>
              <a:t>虚偽の記載をし、指定を受けた。</a:t>
            </a:r>
            <a:endParaRPr lang="en-US" altLang="ja-JP" b="1" u="sng" dirty="0" smtClean="0">
              <a:solidFill>
                <a:srgbClr val="FF0000"/>
              </a:solidFill>
            </a:endParaRPr>
          </a:p>
          <a:p>
            <a:pPr marL="0" indent="0">
              <a:buNone/>
            </a:pPr>
            <a:r>
              <a:rPr kumimoji="1" lang="ja-JP" altLang="en-US" dirty="0" smtClean="0"/>
              <a:t>☆指定後、この生活相談員が</a:t>
            </a:r>
            <a:r>
              <a:rPr kumimoji="1" lang="ja-JP" altLang="en-US" b="1" u="sng" dirty="0" smtClean="0">
                <a:solidFill>
                  <a:srgbClr val="FF0000"/>
                </a:solidFill>
              </a:rPr>
              <a:t>勤務している実態もないにもかかわらず、介護報酬を請求した。</a:t>
            </a:r>
            <a:endParaRPr kumimoji="1" lang="en-US" altLang="ja-JP" b="1" u="sng" dirty="0">
              <a:solidFill>
                <a:srgbClr val="FF0000"/>
              </a:solidFill>
            </a:endParaRPr>
          </a:p>
        </p:txBody>
      </p:sp>
      <p:sp>
        <p:nvSpPr>
          <p:cNvPr id="6" name="Rectangle 2"/>
          <p:cNvSpPr txBox="1">
            <a:spLocks/>
          </p:cNvSpPr>
          <p:nvPr/>
        </p:nvSpPr>
        <p:spPr>
          <a:xfrm>
            <a:off x="539552" y="4695891"/>
            <a:ext cx="8001000" cy="1765173"/>
          </a:xfrm>
          <a:prstGeom prst="rect">
            <a:avLst/>
          </a:prstGeom>
          <a:solidFill>
            <a:srgbClr val="A0C9FA"/>
          </a:solidFill>
        </p:spPr>
        <p:style>
          <a:lnRef idx="1">
            <a:schemeClr val="accent3"/>
          </a:lnRef>
          <a:fillRef idx="2">
            <a:schemeClr val="accent3"/>
          </a:fillRef>
          <a:effectRef idx="1">
            <a:schemeClr val="accent3"/>
          </a:effectRef>
          <a:fontRef idx="minor">
            <a:schemeClr val="dk1"/>
          </a:fontRef>
        </p:style>
        <p:txBody>
          <a:bodyPr vert="horz" rtlCol="0" anchor="ctr">
            <a:norm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600"/>
              </a:spcBef>
              <a:spcAft>
                <a:spcPts val="600"/>
              </a:spcAft>
              <a:buClrTx/>
              <a:buSzTx/>
              <a:buFont typeface="Arial"/>
              <a:buNone/>
              <a:tabLst/>
              <a:defRPr/>
            </a:pPr>
            <a:r>
              <a:rPr kumimoji="1" lang="ja-JP" altLang="en-US" sz="2800" b="1" i="0" u="sng" strike="noStrike" kern="1200" cap="none" spc="0" normalizeH="0" baseline="0" noProof="0" dirty="0" smtClean="0">
                <a:ln>
                  <a:noFill/>
                </a:ln>
                <a:solidFill>
                  <a:srgbClr val="FF0000"/>
                </a:solidFill>
                <a:effectLst/>
                <a:uLnTx/>
                <a:uFillTx/>
                <a:latin typeface="Century Gothic" panose="020B0502020202020204"/>
                <a:ea typeface="メイリオ" panose="020B0604030504040204" pitchFamily="50" charset="-128"/>
                <a:cs typeface="+mn-cs"/>
              </a:rPr>
              <a:t>指定の取消し処分</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a:t>
            </a:r>
            <a:r>
              <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H31.4.1</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a:t>
            </a:r>
            <a:endPar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endParaRPr>
          </a:p>
          <a:p>
            <a:pPr marL="0" marR="0" lvl="0" indent="0" algn="ctr" defTabSz="457200" rtl="0" eaLnBrk="1" fontAlgn="auto" latinLnBrk="0" hangingPunct="1">
              <a:lnSpc>
                <a:spcPct val="100000"/>
              </a:lnSpc>
              <a:spcBef>
                <a:spcPts val="600"/>
              </a:spcBef>
              <a:spcAft>
                <a:spcPts val="600"/>
              </a:spcAft>
              <a:buClrTx/>
              <a:buSzTx/>
              <a:buFont typeface="Arial"/>
              <a:buNone/>
              <a:tabLst/>
              <a:defRPr/>
            </a:pPr>
            <a:r>
              <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根拠規定：介護保険法第</a:t>
            </a:r>
            <a:r>
              <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77</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条第１項第９号</a:t>
            </a:r>
            <a:r>
              <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a:t>
            </a:r>
          </a:p>
        </p:txBody>
      </p:sp>
      <p:sp>
        <p:nvSpPr>
          <p:cNvPr id="7" name="下矢印 6"/>
          <p:cNvSpPr/>
          <p:nvPr/>
        </p:nvSpPr>
        <p:spPr>
          <a:xfrm>
            <a:off x="3994687" y="3917122"/>
            <a:ext cx="1217848" cy="648072"/>
          </a:xfrm>
          <a:prstGeom prst="down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メイリオ" panose="020B0604030504040204" pitchFamily="50" charset="-128"/>
              <a:cs typeface="+mn-cs"/>
            </a:endParaRPr>
          </a:p>
        </p:txBody>
      </p:sp>
    </p:spTree>
    <p:extLst>
      <p:ext uri="{BB962C8B-B14F-4D97-AF65-F5344CB8AC3E}">
        <p14:creationId xmlns:p14="http://schemas.microsoft.com/office/powerpoint/2010/main" val="4150379451"/>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8134672" cy="1112838"/>
          </a:xfrm>
        </p:spPr>
        <p:txBody>
          <a:bodyPr>
            <a:noAutofit/>
          </a:bodyPr>
          <a:lstStyle/>
          <a:p>
            <a:r>
              <a:rPr lang="ja-JP" altLang="en-US" sz="3600" b="1" dirty="0">
                <a:solidFill>
                  <a:schemeClr val="bg1"/>
                </a:solidFill>
              </a:rPr>
              <a:t>１　</a:t>
            </a:r>
            <a:r>
              <a:rPr lang="ja-JP" altLang="en-US" sz="3600" b="1" dirty="0" smtClean="0">
                <a:solidFill>
                  <a:schemeClr val="bg1"/>
                </a:solidFill>
              </a:rPr>
              <a:t>主な指導事項②</a:t>
            </a:r>
            <a:r>
              <a:rPr lang="en-US" altLang="ja-JP" sz="3600" b="1" dirty="0" smtClean="0">
                <a:solidFill>
                  <a:schemeClr val="bg1"/>
                </a:solidFill>
              </a:rPr>
              <a:t/>
            </a:r>
            <a:br>
              <a:rPr lang="en-US" altLang="ja-JP" sz="3600" b="1" dirty="0" smtClean="0">
                <a:solidFill>
                  <a:schemeClr val="bg1"/>
                </a:solidFill>
              </a:rPr>
            </a:br>
            <a:r>
              <a:rPr lang="ja-JP" altLang="en-US" sz="2400" b="1" dirty="0" smtClean="0">
                <a:solidFill>
                  <a:schemeClr val="bg1"/>
                </a:solidFill>
              </a:rPr>
              <a:t>（</a:t>
            </a:r>
            <a:r>
              <a:rPr lang="ja-JP" altLang="en-US" sz="2400" b="1" dirty="0">
                <a:solidFill>
                  <a:schemeClr val="bg1"/>
                </a:solidFill>
              </a:rPr>
              <a:t>居宅サービス共通－居宅</a:t>
            </a:r>
            <a:r>
              <a:rPr lang="ja-JP" altLang="en-US" sz="2400" b="1" dirty="0" smtClean="0">
                <a:solidFill>
                  <a:schemeClr val="bg1"/>
                </a:solidFill>
              </a:rPr>
              <a:t>サービス計画等の変更の援助）</a:t>
            </a:r>
            <a:endParaRPr lang="en-US" sz="2400" b="1" dirty="0">
              <a:solidFill>
                <a:schemeClr val="bg1"/>
              </a:solidFill>
            </a:endParaRPr>
          </a:p>
        </p:txBody>
      </p:sp>
      <p:sp>
        <p:nvSpPr>
          <p:cNvPr id="6" name="コンテンツ プレースホルダー 4"/>
          <p:cNvSpPr txBox="1">
            <a:spLocks/>
          </p:cNvSpPr>
          <p:nvPr/>
        </p:nvSpPr>
        <p:spPr>
          <a:xfrm>
            <a:off x="323528" y="1306626"/>
            <a:ext cx="8496944" cy="2122373"/>
          </a:xfrm>
          <a:prstGeom prst="rect">
            <a:avLst/>
          </a:prstGeom>
          <a:solidFill>
            <a:srgbClr val="CCECFF"/>
          </a:solidFill>
        </p:spPr>
        <p:style>
          <a:lnRef idx="1">
            <a:schemeClr val="accent1"/>
          </a:lnRef>
          <a:fillRef idx="2">
            <a:schemeClr val="accent1"/>
          </a:fillRef>
          <a:effectRef idx="1">
            <a:schemeClr val="accent1"/>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b="1" dirty="0" smtClean="0">
                <a:solidFill>
                  <a:schemeClr val="bg1"/>
                </a:solidFill>
              </a:rPr>
              <a:t>【</a:t>
            </a:r>
            <a:r>
              <a:rPr lang="zh-TW" altLang="en-US" b="1" dirty="0" smtClean="0">
                <a:solidFill>
                  <a:schemeClr val="bg1"/>
                </a:solidFill>
              </a:rPr>
              <a:t>基準等（要旨）</a:t>
            </a:r>
            <a:r>
              <a:rPr lang="en-US" altLang="ja-JP" b="1" dirty="0" smtClean="0">
                <a:solidFill>
                  <a:schemeClr val="bg1"/>
                </a:solidFill>
              </a:rPr>
              <a:t>】</a:t>
            </a:r>
            <a:endParaRPr lang="en-US" altLang="ja-JP" b="1" dirty="0">
              <a:solidFill>
                <a:schemeClr val="bg1"/>
              </a:solidFill>
            </a:endParaRPr>
          </a:p>
          <a:p>
            <a:pPr marL="0" indent="0">
              <a:buNone/>
            </a:pPr>
            <a:r>
              <a:rPr lang="ja-JP" altLang="en-US" dirty="0" smtClean="0">
                <a:solidFill>
                  <a:srgbClr val="FF0000"/>
                </a:solidFill>
              </a:rPr>
              <a:t>　</a:t>
            </a:r>
            <a:r>
              <a:rPr lang="ja-JP" altLang="en-US" b="1" u="sng" dirty="0" smtClean="0">
                <a:solidFill>
                  <a:srgbClr val="FF0000"/>
                </a:solidFill>
              </a:rPr>
              <a:t>利用者</a:t>
            </a:r>
            <a:r>
              <a:rPr lang="ja-JP" altLang="en-US" b="1" u="sng" dirty="0">
                <a:solidFill>
                  <a:srgbClr val="FF0000"/>
                </a:solidFill>
              </a:rPr>
              <a:t>が居宅サービス計画の変更を希望する場合</a:t>
            </a:r>
            <a:r>
              <a:rPr lang="ja-JP" altLang="en-US" dirty="0">
                <a:solidFill>
                  <a:schemeClr val="bg1"/>
                </a:solidFill>
              </a:rPr>
              <a:t>は</a:t>
            </a:r>
            <a:r>
              <a:rPr lang="ja-JP" altLang="en-US" dirty="0" smtClean="0">
                <a:solidFill>
                  <a:schemeClr val="bg1"/>
                </a:solidFill>
              </a:rPr>
              <a:t>、居宅</a:t>
            </a:r>
            <a:r>
              <a:rPr lang="ja-JP" altLang="en-US" dirty="0">
                <a:solidFill>
                  <a:schemeClr val="bg1"/>
                </a:solidFill>
              </a:rPr>
              <a:t>介護支援事業者への連絡その他の</a:t>
            </a:r>
            <a:r>
              <a:rPr lang="ja-JP" altLang="en-US" b="1" u="sng" dirty="0">
                <a:solidFill>
                  <a:srgbClr val="FF0000"/>
                </a:solidFill>
              </a:rPr>
              <a:t>必要な援助を行わなければならない。</a:t>
            </a:r>
            <a:endParaRPr lang="en-US" altLang="ja-JP" b="1" u="sng" dirty="0" smtClean="0">
              <a:solidFill>
                <a:srgbClr val="FF0000"/>
              </a:solidFill>
            </a:endParaRPr>
          </a:p>
        </p:txBody>
      </p:sp>
      <p:sp>
        <p:nvSpPr>
          <p:cNvPr id="12" name="下矢印 11"/>
          <p:cNvSpPr/>
          <p:nvPr/>
        </p:nvSpPr>
        <p:spPr>
          <a:xfrm>
            <a:off x="4031940" y="3428999"/>
            <a:ext cx="1080120" cy="525697"/>
          </a:xfrm>
          <a:prstGeom prst="down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コンテンツ プレースホルダー 4"/>
          <p:cNvSpPr txBox="1">
            <a:spLocks/>
          </p:cNvSpPr>
          <p:nvPr/>
        </p:nvSpPr>
        <p:spPr>
          <a:xfrm>
            <a:off x="323528" y="3954696"/>
            <a:ext cx="8496944" cy="2786672"/>
          </a:xfrm>
          <a:prstGeom prst="rect">
            <a:avLst/>
          </a:prstGeom>
          <a:solidFill>
            <a:srgbClr val="A0C9FA"/>
          </a:solidFill>
        </p:spPr>
        <p:style>
          <a:lnRef idx="1">
            <a:schemeClr val="accent3"/>
          </a:lnRef>
          <a:fillRef idx="2">
            <a:schemeClr val="accent3"/>
          </a:fillRef>
          <a:effectRef idx="1">
            <a:schemeClr val="accent3"/>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b="1" dirty="0" smtClean="0">
                <a:solidFill>
                  <a:schemeClr val="bg1"/>
                </a:solidFill>
              </a:rPr>
              <a:t>【</a:t>
            </a:r>
            <a:r>
              <a:rPr lang="ja-JP" altLang="en-US" b="1" dirty="0" smtClean="0">
                <a:solidFill>
                  <a:schemeClr val="bg1"/>
                </a:solidFill>
              </a:rPr>
              <a:t>指導事項（ポイント）</a:t>
            </a:r>
            <a:r>
              <a:rPr lang="en-US" altLang="ja-JP" b="1" dirty="0" smtClean="0">
                <a:solidFill>
                  <a:schemeClr val="bg1"/>
                </a:solidFill>
              </a:rPr>
              <a:t>】</a:t>
            </a:r>
          </a:p>
          <a:p>
            <a:pPr marL="0" indent="0">
              <a:buNone/>
            </a:pPr>
            <a:r>
              <a:rPr lang="ja-JP" altLang="en-US" dirty="0">
                <a:solidFill>
                  <a:schemeClr val="bg1"/>
                </a:solidFill>
              </a:rPr>
              <a:t>　</a:t>
            </a:r>
            <a:r>
              <a:rPr lang="ja-JP" altLang="en-US" dirty="0" smtClean="0">
                <a:solidFill>
                  <a:schemeClr val="bg1"/>
                </a:solidFill>
              </a:rPr>
              <a:t>利用者</a:t>
            </a:r>
            <a:r>
              <a:rPr lang="ja-JP" altLang="en-US" dirty="0">
                <a:solidFill>
                  <a:schemeClr val="bg1"/>
                </a:solidFill>
              </a:rPr>
              <a:t>の希望等により恒常的に利用時間等が変更されて</a:t>
            </a:r>
            <a:r>
              <a:rPr lang="ja-JP" altLang="en-US" dirty="0" smtClean="0">
                <a:solidFill>
                  <a:schemeClr val="bg1"/>
                </a:solidFill>
              </a:rPr>
              <a:t>いる</a:t>
            </a:r>
            <a:r>
              <a:rPr lang="ja-JP" altLang="en-US" dirty="0">
                <a:solidFill>
                  <a:schemeClr val="bg1"/>
                </a:solidFill>
              </a:rPr>
              <a:t>場合</a:t>
            </a:r>
            <a:r>
              <a:rPr lang="ja-JP" altLang="en-US" dirty="0" smtClean="0">
                <a:solidFill>
                  <a:schemeClr val="bg1"/>
                </a:solidFill>
              </a:rPr>
              <a:t>、</a:t>
            </a:r>
            <a:r>
              <a:rPr lang="ja-JP" altLang="en-US" dirty="0">
                <a:solidFill>
                  <a:schemeClr val="bg1"/>
                </a:solidFill>
              </a:rPr>
              <a:t>個別サービス</a:t>
            </a:r>
            <a:r>
              <a:rPr lang="ja-JP" altLang="en-US" dirty="0" smtClean="0">
                <a:solidFill>
                  <a:schemeClr val="bg1"/>
                </a:solidFill>
              </a:rPr>
              <a:t>計画の変更に加えて、</a:t>
            </a:r>
            <a:r>
              <a:rPr lang="ja-JP" altLang="en-US" b="1" u="sng" dirty="0">
                <a:solidFill>
                  <a:srgbClr val="FF0000"/>
                </a:solidFill>
              </a:rPr>
              <a:t>居宅介護支援事業者へ連絡し、利用者の状況を報告する</a:t>
            </a:r>
            <a:r>
              <a:rPr lang="ja-JP" altLang="en-US" dirty="0">
                <a:solidFill>
                  <a:schemeClr val="bg1"/>
                </a:solidFill>
              </a:rPr>
              <a:t>等必要な援助を</a:t>
            </a:r>
            <a:r>
              <a:rPr lang="ja-JP" altLang="en-US" dirty="0" smtClean="0">
                <a:solidFill>
                  <a:schemeClr val="bg1"/>
                </a:solidFill>
              </a:rPr>
              <a:t>行うこと。</a:t>
            </a:r>
            <a:endParaRPr lang="en-US" altLang="ja-JP" dirty="0" smtClean="0">
              <a:solidFill>
                <a:schemeClr val="bg1"/>
              </a:solidFill>
            </a:endParaRPr>
          </a:p>
        </p:txBody>
      </p:sp>
    </p:spTree>
    <p:extLst>
      <p:ext uri="{BB962C8B-B14F-4D97-AF65-F5344CB8AC3E}">
        <p14:creationId xmlns:p14="http://schemas.microsoft.com/office/powerpoint/2010/main" val="3627400892"/>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8001000" cy="1112838"/>
          </a:xfrm>
        </p:spPr>
        <p:txBody>
          <a:bodyPr>
            <a:normAutofit fontScale="90000"/>
          </a:bodyPr>
          <a:lstStyle/>
          <a:p>
            <a:r>
              <a:rPr lang="en-US" altLang="ja-JP" sz="3600" b="1" dirty="0" smtClean="0">
                <a:solidFill>
                  <a:schemeClr val="bg1"/>
                </a:solidFill>
              </a:rPr>
              <a:t>2</a:t>
            </a:r>
            <a:r>
              <a:rPr lang="ja-JP" altLang="en-US" sz="3600" b="1" dirty="0" smtClean="0">
                <a:solidFill>
                  <a:schemeClr val="bg1"/>
                </a:solidFill>
              </a:rPr>
              <a:t>　大阪</a:t>
            </a:r>
            <a:r>
              <a:rPr lang="ja-JP" altLang="en-US" sz="3600" b="1" dirty="0" smtClean="0">
                <a:solidFill>
                  <a:schemeClr val="bg1"/>
                </a:solidFill>
              </a:rPr>
              <a:t>府内の処分</a:t>
            </a:r>
            <a:r>
              <a:rPr lang="ja-JP" altLang="en-US" sz="3600" b="1" dirty="0" smtClean="0">
                <a:solidFill>
                  <a:schemeClr val="bg1"/>
                </a:solidFill>
              </a:rPr>
              <a:t>事例について③</a:t>
            </a:r>
            <a:r>
              <a:rPr lang="en-US" altLang="ja-JP" sz="3600" b="1" dirty="0" smtClean="0">
                <a:solidFill>
                  <a:schemeClr val="bg1"/>
                </a:solidFill>
              </a:rPr>
              <a:t/>
            </a:r>
            <a:br>
              <a:rPr lang="en-US" altLang="ja-JP" sz="3600" b="1" dirty="0" smtClean="0">
                <a:solidFill>
                  <a:schemeClr val="bg1"/>
                </a:solidFill>
              </a:rPr>
            </a:br>
            <a:r>
              <a:rPr lang="ja-JP" altLang="en-US" sz="3600" b="1" dirty="0" smtClean="0">
                <a:solidFill>
                  <a:schemeClr val="bg1"/>
                </a:solidFill>
              </a:rPr>
              <a:t>（訪問</a:t>
            </a:r>
            <a:r>
              <a:rPr lang="ja-JP" altLang="en-US" sz="3600" b="1" dirty="0">
                <a:solidFill>
                  <a:schemeClr val="bg1"/>
                </a:solidFill>
              </a:rPr>
              <a:t>看護</a:t>
            </a:r>
            <a:r>
              <a:rPr lang="ja-JP" altLang="en-US" sz="3600" b="1" dirty="0" smtClean="0">
                <a:solidFill>
                  <a:schemeClr val="bg1"/>
                </a:solidFill>
              </a:rPr>
              <a:t>事業所の事例）</a:t>
            </a:r>
            <a:endParaRPr kumimoji="1" lang="ja-JP" sz="3600" b="1" dirty="0">
              <a:solidFill>
                <a:schemeClr val="bg1"/>
              </a:solidFill>
            </a:endParaRPr>
          </a:p>
        </p:txBody>
      </p:sp>
      <p:sp>
        <p:nvSpPr>
          <p:cNvPr id="3" name="Rectangle 2"/>
          <p:cNvSpPr>
            <a:spLocks noGrp="1"/>
          </p:cNvSpPr>
          <p:nvPr>
            <p:ph idx="1"/>
          </p:nvPr>
        </p:nvSpPr>
        <p:spPr>
          <a:xfrm>
            <a:off x="685800" y="1295402"/>
            <a:ext cx="8001000" cy="2925686"/>
          </a:xfrm>
          <a:solidFill>
            <a:srgbClr val="CCECFF"/>
          </a:solidFill>
        </p:spPr>
        <p:style>
          <a:lnRef idx="1">
            <a:schemeClr val="accent1"/>
          </a:lnRef>
          <a:fillRef idx="2">
            <a:schemeClr val="accent1"/>
          </a:fillRef>
          <a:effectRef idx="1">
            <a:schemeClr val="accent1"/>
          </a:effectRef>
          <a:fontRef idx="minor">
            <a:schemeClr val="dk1"/>
          </a:fontRef>
        </p:style>
        <p:txBody>
          <a:bodyPr>
            <a:normAutofit/>
          </a:bodyPr>
          <a:lstStyle/>
          <a:p>
            <a:pPr marL="0" indent="0">
              <a:buNone/>
            </a:pPr>
            <a:r>
              <a:rPr lang="ja-JP" altLang="en-US" dirty="0" smtClean="0"/>
              <a:t>☆利用者</a:t>
            </a:r>
            <a:r>
              <a:rPr lang="en-US" altLang="ja-JP" dirty="0" smtClean="0"/>
              <a:t>A</a:t>
            </a:r>
            <a:r>
              <a:rPr lang="ja-JP" altLang="en-US" dirty="0" smtClean="0"/>
              <a:t>氏について、</a:t>
            </a:r>
            <a:r>
              <a:rPr lang="ja-JP" altLang="en-US" b="1" u="sng" dirty="0" smtClean="0">
                <a:solidFill>
                  <a:srgbClr val="FF0000"/>
                </a:solidFill>
              </a:rPr>
              <a:t>主治の医師による指示を受けることなく指定訪問看護を提供</a:t>
            </a:r>
            <a:r>
              <a:rPr lang="ja-JP" altLang="en-US" dirty="0" smtClean="0"/>
              <a:t>し、当該利用者に係る</a:t>
            </a:r>
            <a:r>
              <a:rPr lang="en-US" altLang="ja-JP" dirty="0" smtClean="0"/>
              <a:t>376</a:t>
            </a:r>
            <a:r>
              <a:rPr lang="ja-JP" altLang="en-US" dirty="0" smtClean="0"/>
              <a:t>回分の</a:t>
            </a:r>
            <a:r>
              <a:rPr lang="ja-JP" altLang="en-US" b="1" u="sng" dirty="0" smtClean="0">
                <a:solidFill>
                  <a:srgbClr val="FF0000"/>
                </a:solidFill>
              </a:rPr>
              <a:t>居宅介護サービス費を不正に請求した。</a:t>
            </a:r>
            <a:endParaRPr lang="en-US" altLang="ja-JP" b="1" u="sng" dirty="0" smtClean="0">
              <a:solidFill>
                <a:srgbClr val="FF0000"/>
              </a:solidFill>
            </a:endParaRPr>
          </a:p>
          <a:p>
            <a:pPr marL="0" indent="0">
              <a:buNone/>
            </a:pPr>
            <a:endParaRPr lang="en-US" altLang="ja-JP" b="1" u="sng" dirty="0" smtClean="0">
              <a:solidFill>
                <a:srgbClr val="FF0000"/>
              </a:solidFill>
            </a:endParaRPr>
          </a:p>
          <a:p>
            <a:pPr marL="0" indent="0">
              <a:buNone/>
            </a:pPr>
            <a:r>
              <a:rPr kumimoji="1" lang="ja-JP" altLang="en-US" dirty="0" smtClean="0"/>
              <a:t>☆利用者</a:t>
            </a:r>
            <a:r>
              <a:rPr kumimoji="1" lang="en-US" altLang="ja-JP" dirty="0" smtClean="0"/>
              <a:t>B</a:t>
            </a:r>
            <a:r>
              <a:rPr kumimoji="1" lang="ja-JP" altLang="en-US" dirty="0" smtClean="0"/>
              <a:t>氏について、</a:t>
            </a:r>
            <a:r>
              <a:rPr kumimoji="1" lang="ja-JP" altLang="en-US" b="1" u="sng" dirty="0" smtClean="0">
                <a:solidFill>
                  <a:srgbClr val="FF0000"/>
                </a:solidFill>
              </a:rPr>
              <a:t>本件事業所の看護職員が指定訪問看護を提供していないにもかかわらず</a:t>
            </a:r>
            <a:r>
              <a:rPr kumimoji="1" lang="ja-JP" altLang="en-US" dirty="0" smtClean="0"/>
              <a:t>、当該職員が提供したとし、</a:t>
            </a:r>
            <a:r>
              <a:rPr lang="ja-JP" altLang="en-US" dirty="0"/>
              <a:t>当該利用者に係る</a:t>
            </a:r>
            <a:r>
              <a:rPr lang="en-US" altLang="ja-JP" dirty="0"/>
              <a:t>267</a:t>
            </a:r>
            <a:r>
              <a:rPr lang="ja-JP" altLang="en-US" dirty="0"/>
              <a:t>回分</a:t>
            </a:r>
            <a:r>
              <a:rPr lang="ja-JP" altLang="en-US" dirty="0" smtClean="0"/>
              <a:t>の</a:t>
            </a:r>
            <a:r>
              <a:rPr lang="ja-JP" altLang="en-US" b="1" u="sng" dirty="0" smtClean="0">
                <a:solidFill>
                  <a:srgbClr val="FF0000"/>
                </a:solidFill>
              </a:rPr>
              <a:t>居宅</a:t>
            </a:r>
            <a:r>
              <a:rPr lang="ja-JP" altLang="en-US" b="1" u="sng" dirty="0">
                <a:solidFill>
                  <a:srgbClr val="FF0000"/>
                </a:solidFill>
              </a:rPr>
              <a:t>介護サービス費を不正に請求した</a:t>
            </a:r>
            <a:r>
              <a:rPr lang="ja-JP" altLang="en-US" b="1" u="sng" dirty="0" smtClean="0">
                <a:solidFill>
                  <a:srgbClr val="FF0000"/>
                </a:solidFill>
              </a:rPr>
              <a:t>。</a:t>
            </a:r>
            <a:endParaRPr kumimoji="1" lang="en-US" altLang="ja-JP" b="1" u="sng" dirty="0">
              <a:solidFill>
                <a:srgbClr val="FF0000"/>
              </a:solidFill>
            </a:endParaRPr>
          </a:p>
        </p:txBody>
      </p:sp>
      <p:sp>
        <p:nvSpPr>
          <p:cNvPr id="6" name="Rectangle 2"/>
          <p:cNvSpPr txBox="1">
            <a:spLocks/>
          </p:cNvSpPr>
          <p:nvPr/>
        </p:nvSpPr>
        <p:spPr>
          <a:xfrm>
            <a:off x="685800" y="4941168"/>
            <a:ext cx="8001000" cy="1656184"/>
          </a:xfrm>
          <a:prstGeom prst="rect">
            <a:avLst/>
          </a:prstGeom>
          <a:solidFill>
            <a:srgbClr val="A0C9FA"/>
          </a:solidFill>
        </p:spPr>
        <p:style>
          <a:lnRef idx="1">
            <a:schemeClr val="accent3"/>
          </a:lnRef>
          <a:fillRef idx="2">
            <a:schemeClr val="accent3"/>
          </a:fillRef>
          <a:effectRef idx="1">
            <a:schemeClr val="accent3"/>
          </a:effectRef>
          <a:fontRef idx="minor">
            <a:schemeClr val="dk1"/>
          </a:fontRef>
        </p:style>
        <p:txBody>
          <a:bodyPr vert="horz" rtlCol="0" anchor="ctr">
            <a:normAutofit lnSpcReduction="10000"/>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600"/>
              </a:spcBef>
              <a:spcAft>
                <a:spcPts val="600"/>
              </a:spcAft>
              <a:buClrTx/>
              <a:buSzTx/>
              <a:buFont typeface="Arial"/>
              <a:buNone/>
              <a:tabLst/>
              <a:defRPr/>
            </a:pPr>
            <a:r>
              <a:rPr kumimoji="1" lang="ja-JP" altLang="en-US" sz="2800" b="1" i="0" u="sng" strike="noStrike" kern="1200" cap="none" spc="0" normalizeH="0" baseline="0" noProof="0" dirty="0" smtClean="0">
                <a:ln>
                  <a:noFill/>
                </a:ln>
                <a:solidFill>
                  <a:srgbClr val="FF0000"/>
                </a:solidFill>
                <a:effectLst/>
                <a:uLnTx/>
                <a:uFillTx/>
                <a:latin typeface="Century Gothic" panose="020B0502020202020204"/>
                <a:ea typeface="メイリオ" panose="020B0604030504040204" pitchFamily="50" charset="-128"/>
                <a:cs typeface="+mn-cs"/>
              </a:rPr>
              <a:t>指定の取消し処分</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a:t>
            </a:r>
            <a:r>
              <a:rPr kumimoji="1" lang="en-US" altLang="ja-JP" sz="2800" b="0" i="0" u="none" strike="noStrike" kern="1200" cap="none" spc="0" normalizeH="0" baseline="0" noProof="0" dirty="0">
                <a:ln>
                  <a:noFill/>
                </a:ln>
                <a:solidFill>
                  <a:prstClr val="black"/>
                </a:solidFill>
                <a:effectLst/>
                <a:uLnTx/>
                <a:uFillTx/>
                <a:latin typeface="Century Gothic" panose="020B0502020202020204"/>
                <a:ea typeface="メイリオ" panose="020B0604030504040204" pitchFamily="50" charset="-128"/>
                <a:cs typeface="+mn-cs"/>
              </a:rPr>
              <a:t>R</a:t>
            </a:r>
            <a:r>
              <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1.7.1</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a:t>
            </a:r>
            <a:endPar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endParaRPr>
          </a:p>
          <a:p>
            <a:pPr marL="0" marR="0" lvl="0" indent="0" algn="ctr" defTabSz="457200" rtl="0" eaLnBrk="1" fontAlgn="auto" latinLnBrk="0" hangingPunct="1">
              <a:lnSpc>
                <a:spcPct val="100000"/>
              </a:lnSpc>
              <a:spcBef>
                <a:spcPts val="600"/>
              </a:spcBef>
              <a:spcAft>
                <a:spcPts val="600"/>
              </a:spcAft>
              <a:buClrTx/>
              <a:buSzTx/>
              <a:buFont typeface="Arial"/>
              <a:buNone/>
              <a:tabLst/>
              <a:defRPr/>
            </a:pPr>
            <a:r>
              <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根拠規定：介護保険法第</a:t>
            </a:r>
            <a:r>
              <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77</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条第１項第４号</a:t>
            </a:r>
            <a:endPar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endParaRPr>
          </a:p>
          <a:p>
            <a:pPr marL="0" marR="0" lvl="0" indent="0" algn="ctr" defTabSz="457200" rtl="0" eaLnBrk="1" fontAlgn="auto" latinLnBrk="0" hangingPunct="1">
              <a:lnSpc>
                <a:spcPct val="100000"/>
              </a:lnSpc>
              <a:spcBef>
                <a:spcPts val="600"/>
              </a:spcBef>
              <a:spcAft>
                <a:spcPts val="600"/>
              </a:spcAft>
              <a:buClrTx/>
              <a:buSzTx/>
              <a:buFont typeface="Arial"/>
              <a:buNone/>
              <a:tabLst/>
              <a:defRPr/>
            </a:pP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及び第６号、第</a:t>
            </a:r>
            <a:r>
              <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115</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条の９第１項第</a:t>
            </a:r>
            <a:r>
              <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10</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号</a:t>
            </a:r>
            <a:r>
              <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a:t>
            </a:r>
          </a:p>
        </p:txBody>
      </p:sp>
      <p:sp>
        <p:nvSpPr>
          <p:cNvPr id="7" name="下矢印 6"/>
          <p:cNvSpPr/>
          <p:nvPr/>
        </p:nvSpPr>
        <p:spPr>
          <a:xfrm>
            <a:off x="4002224" y="4221088"/>
            <a:ext cx="1217848" cy="720080"/>
          </a:xfrm>
          <a:prstGeom prst="down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メイリオ" panose="020B0604030504040204" pitchFamily="50" charset="-128"/>
              <a:cs typeface="+mn-cs"/>
            </a:endParaRPr>
          </a:p>
        </p:txBody>
      </p:sp>
    </p:spTree>
    <p:extLst>
      <p:ext uri="{BB962C8B-B14F-4D97-AF65-F5344CB8AC3E}">
        <p14:creationId xmlns:p14="http://schemas.microsoft.com/office/powerpoint/2010/main" val="1781825765"/>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8001000" cy="1112838"/>
          </a:xfrm>
        </p:spPr>
        <p:txBody>
          <a:bodyPr>
            <a:normAutofit fontScale="90000"/>
          </a:bodyPr>
          <a:lstStyle/>
          <a:p>
            <a:r>
              <a:rPr lang="en-US" altLang="ja-JP" sz="3600" b="1" dirty="0" smtClean="0">
                <a:solidFill>
                  <a:schemeClr val="bg1"/>
                </a:solidFill>
              </a:rPr>
              <a:t>2</a:t>
            </a:r>
            <a:r>
              <a:rPr lang="ja-JP" altLang="en-US" sz="3600" b="1" dirty="0" smtClean="0">
                <a:solidFill>
                  <a:schemeClr val="bg1"/>
                </a:solidFill>
              </a:rPr>
              <a:t>　大阪</a:t>
            </a:r>
            <a:r>
              <a:rPr lang="ja-JP" altLang="en-US" sz="3600" b="1" dirty="0" smtClean="0">
                <a:solidFill>
                  <a:schemeClr val="bg1"/>
                </a:solidFill>
              </a:rPr>
              <a:t>府内の処分</a:t>
            </a:r>
            <a:r>
              <a:rPr lang="ja-JP" altLang="en-US" sz="3600" b="1" dirty="0" smtClean="0">
                <a:solidFill>
                  <a:schemeClr val="bg1"/>
                </a:solidFill>
              </a:rPr>
              <a:t>事例について④</a:t>
            </a:r>
            <a:r>
              <a:rPr lang="en-US" altLang="ja-JP" sz="3600" b="1" dirty="0" smtClean="0">
                <a:solidFill>
                  <a:schemeClr val="bg1"/>
                </a:solidFill>
              </a:rPr>
              <a:t/>
            </a:r>
            <a:br>
              <a:rPr lang="en-US" altLang="ja-JP" sz="3600" b="1" dirty="0" smtClean="0">
                <a:solidFill>
                  <a:schemeClr val="bg1"/>
                </a:solidFill>
              </a:rPr>
            </a:br>
            <a:r>
              <a:rPr lang="ja-JP" altLang="en-US" sz="3600" b="1" dirty="0" smtClean="0">
                <a:solidFill>
                  <a:schemeClr val="bg1"/>
                </a:solidFill>
              </a:rPr>
              <a:t>（訪問</a:t>
            </a:r>
            <a:r>
              <a:rPr lang="ja-JP" altLang="en-US" sz="3600" b="1" dirty="0">
                <a:solidFill>
                  <a:schemeClr val="bg1"/>
                </a:solidFill>
              </a:rPr>
              <a:t>介護</a:t>
            </a:r>
            <a:r>
              <a:rPr lang="ja-JP" altLang="en-US" sz="3600" b="1" dirty="0" smtClean="0">
                <a:solidFill>
                  <a:schemeClr val="bg1"/>
                </a:solidFill>
              </a:rPr>
              <a:t>事業所の事例）</a:t>
            </a:r>
            <a:endParaRPr kumimoji="1" lang="ja-JP" sz="3600" b="1" dirty="0">
              <a:solidFill>
                <a:schemeClr val="bg1"/>
              </a:solidFill>
            </a:endParaRPr>
          </a:p>
        </p:txBody>
      </p:sp>
      <p:sp>
        <p:nvSpPr>
          <p:cNvPr id="3" name="Rectangle 2"/>
          <p:cNvSpPr>
            <a:spLocks noGrp="1"/>
          </p:cNvSpPr>
          <p:nvPr>
            <p:ph idx="1"/>
          </p:nvPr>
        </p:nvSpPr>
        <p:spPr>
          <a:xfrm>
            <a:off x="685800" y="1184252"/>
            <a:ext cx="8001000" cy="2640009"/>
          </a:xfrm>
          <a:solidFill>
            <a:srgbClr val="CCECFF"/>
          </a:solidFill>
        </p:spPr>
        <p:style>
          <a:lnRef idx="1">
            <a:schemeClr val="accent1"/>
          </a:lnRef>
          <a:fillRef idx="2">
            <a:schemeClr val="accent1"/>
          </a:fillRef>
          <a:effectRef idx="1">
            <a:schemeClr val="accent1"/>
          </a:effectRef>
          <a:fontRef idx="minor">
            <a:schemeClr val="dk1"/>
          </a:fontRef>
        </p:style>
        <p:txBody>
          <a:bodyPr>
            <a:normAutofit/>
          </a:bodyPr>
          <a:lstStyle/>
          <a:p>
            <a:pPr marL="0" indent="0">
              <a:buNone/>
            </a:pPr>
            <a:r>
              <a:rPr lang="ja-JP" altLang="en-US" dirty="0" smtClean="0"/>
              <a:t>☆訪問介護計画書について、</a:t>
            </a:r>
            <a:r>
              <a:rPr lang="ja-JP" altLang="en-US" b="1" u="sng" dirty="0" smtClean="0">
                <a:solidFill>
                  <a:srgbClr val="FF0000"/>
                </a:solidFill>
              </a:rPr>
              <a:t>実際に作成した担当者と異なる氏名で作成されている</a:t>
            </a:r>
            <a:r>
              <a:rPr lang="ja-JP" altLang="en-US" dirty="0" smtClean="0"/>
              <a:t>など、</a:t>
            </a:r>
            <a:r>
              <a:rPr lang="ja-JP" altLang="en-US" b="1" u="sng" dirty="0" smtClean="0">
                <a:solidFill>
                  <a:srgbClr val="FF0000"/>
                </a:solidFill>
              </a:rPr>
              <a:t>適切に作成・保管されておらず</a:t>
            </a:r>
            <a:r>
              <a:rPr lang="ja-JP" altLang="en-US" dirty="0" smtClean="0"/>
              <a:t>、利用者及びその家族に対し、訪問介護計画書の</a:t>
            </a:r>
            <a:r>
              <a:rPr lang="ja-JP" altLang="en-US" b="1" u="sng" dirty="0" smtClean="0">
                <a:solidFill>
                  <a:srgbClr val="FF0000"/>
                </a:solidFill>
              </a:rPr>
              <a:t>内容を説明し、その内容の同意を得て、交付していることが確認できない</a:t>
            </a:r>
            <a:r>
              <a:rPr lang="ja-JP" altLang="en-US" dirty="0" smtClean="0"/>
              <a:t>事例。</a:t>
            </a:r>
            <a:endParaRPr lang="en-US" altLang="ja-JP" dirty="0" smtClean="0"/>
          </a:p>
          <a:p>
            <a:pPr marL="0" indent="0">
              <a:buNone/>
            </a:pPr>
            <a:endParaRPr lang="en-US" altLang="ja-JP" dirty="0" smtClean="0"/>
          </a:p>
          <a:p>
            <a:pPr marL="0" indent="0">
              <a:buNone/>
            </a:pPr>
            <a:r>
              <a:rPr lang="ja-JP" altLang="en-US" dirty="0" smtClean="0"/>
              <a:t>☆サービス実施記録について、</a:t>
            </a:r>
            <a:r>
              <a:rPr lang="ja-JP" altLang="en-US" b="1" u="sng" dirty="0" smtClean="0">
                <a:solidFill>
                  <a:srgbClr val="FF0000"/>
                </a:solidFill>
              </a:rPr>
              <a:t>実際にサービス実施記録の確認作業を行っていない者の押印があった</a:t>
            </a:r>
            <a:r>
              <a:rPr lang="ja-JP" altLang="en-US" dirty="0" smtClean="0"/>
              <a:t>事例。</a:t>
            </a:r>
            <a:endParaRPr lang="en-US" altLang="ja-JP" dirty="0" smtClean="0"/>
          </a:p>
          <a:p>
            <a:pPr marL="0" indent="0">
              <a:buNone/>
            </a:pPr>
            <a:endParaRPr kumimoji="1" lang="en-US" altLang="ja-JP" dirty="0"/>
          </a:p>
        </p:txBody>
      </p:sp>
      <p:sp>
        <p:nvSpPr>
          <p:cNvPr id="6" name="Rectangle 2"/>
          <p:cNvSpPr txBox="1">
            <a:spLocks/>
          </p:cNvSpPr>
          <p:nvPr/>
        </p:nvSpPr>
        <p:spPr>
          <a:xfrm>
            <a:off x="685800" y="4725144"/>
            <a:ext cx="8001000" cy="1656184"/>
          </a:xfrm>
          <a:prstGeom prst="rect">
            <a:avLst/>
          </a:prstGeom>
          <a:solidFill>
            <a:srgbClr val="A0C9FA"/>
          </a:solidFill>
        </p:spPr>
        <p:style>
          <a:lnRef idx="1">
            <a:schemeClr val="accent3"/>
          </a:lnRef>
          <a:fillRef idx="2">
            <a:schemeClr val="accent3"/>
          </a:fillRef>
          <a:effectRef idx="1">
            <a:schemeClr val="accent3"/>
          </a:effectRef>
          <a:fontRef idx="minor">
            <a:schemeClr val="dk1"/>
          </a:fontRef>
        </p:style>
        <p:txBody>
          <a:bodyPr vert="horz" rtlCol="0" anchor="ctr">
            <a:normAutofit lnSpcReduction="10000"/>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600"/>
              </a:spcBef>
              <a:spcAft>
                <a:spcPts val="600"/>
              </a:spcAft>
              <a:buClrTx/>
              <a:buSzTx/>
              <a:buFont typeface="Arial"/>
              <a:buNone/>
              <a:tabLst/>
              <a:defRPr/>
            </a:pPr>
            <a:r>
              <a:rPr kumimoji="1" lang="ja-JP" altLang="en-US" sz="2800" b="1" i="0" u="sng" strike="noStrike" kern="1200" cap="none" spc="0" normalizeH="0" baseline="0" noProof="0" dirty="0" smtClean="0">
                <a:ln>
                  <a:noFill/>
                </a:ln>
                <a:solidFill>
                  <a:srgbClr val="FF0000"/>
                </a:solidFill>
                <a:effectLst/>
                <a:uLnTx/>
                <a:uFillTx/>
                <a:latin typeface="Century Gothic" panose="020B0502020202020204"/>
                <a:ea typeface="メイリオ" panose="020B0604030504040204" pitchFamily="50" charset="-128"/>
                <a:cs typeface="+mn-cs"/>
              </a:rPr>
              <a:t>指定の</a:t>
            </a:r>
            <a:r>
              <a:rPr lang="ja-JP" altLang="en-US" b="1" u="sng" dirty="0" smtClean="0">
                <a:solidFill>
                  <a:srgbClr val="FF0000"/>
                </a:solidFill>
                <a:latin typeface="Century Gothic" panose="020B0502020202020204"/>
                <a:ea typeface="メイリオ" panose="020B0604030504040204" pitchFamily="50" charset="-128"/>
              </a:rPr>
              <a:t>効力の一部停止</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a:t>
            </a:r>
            <a:r>
              <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R6.10.1~R7.3.31</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a:t>
            </a:r>
            <a:endPar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endParaRPr>
          </a:p>
          <a:p>
            <a:pPr marL="0" marR="0" lvl="0" indent="0" algn="ctr" defTabSz="457200" rtl="0" eaLnBrk="1" fontAlgn="auto" latinLnBrk="0" hangingPunct="1">
              <a:lnSpc>
                <a:spcPct val="100000"/>
              </a:lnSpc>
              <a:spcBef>
                <a:spcPts val="600"/>
              </a:spcBef>
              <a:spcAft>
                <a:spcPts val="600"/>
              </a:spcAft>
              <a:buClrTx/>
              <a:buSzTx/>
              <a:buFont typeface="Arial"/>
              <a:buNone/>
              <a:tabLst/>
              <a:defRPr/>
            </a:pPr>
            <a:r>
              <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根拠規定：介護保険法第</a:t>
            </a:r>
            <a:r>
              <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77</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条第１項第</a:t>
            </a:r>
            <a:r>
              <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6</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号</a:t>
            </a:r>
            <a:endPar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endParaRPr>
          </a:p>
          <a:p>
            <a:pPr marL="0" marR="0" lvl="0" indent="0" algn="ctr" defTabSz="457200" rtl="0" eaLnBrk="1" fontAlgn="auto" latinLnBrk="0" hangingPunct="1">
              <a:lnSpc>
                <a:spcPct val="100000"/>
              </a:lnSpc>
              <a:spcBef>
                <a:spcPts val="600"/>
              </a:spcBef>
              <a:spcAft>
                <a:spcPts val="600"/>
              </a:spcAft>
              <a:buClrTx/>
              <a:buSzTx/>
              <a:buFont typeface="Arial"/>
              <a:buNone/>
              <a:tabLst/>
              <a:defRPr/>
            </a:pP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及び第</a:t>
            </a:r>
            <a:r>
              <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8</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号、第</a:t>
            </a:r>
            <a:r>
              <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115</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条の</a:t>
            </a:r>
            <a:r>
              <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45</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の９第</a:t>
            </a:r>
            <a:r>
              <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2</a:t>
            </a:r>
            <a:r>
              <a:rPr lang="ja-JP" altLang="en-US" dirty="0">
                <a:solidFill>
                  <a:prstClr val="black"/>
                </a:solidFill>
                <a:latin typeface="Century Gothic" panose="020B0502020202020204"/>
                <a:ea typeface="メイリオ" panose="020B0604030504040204" pitchFamily="50" charset="-128"/>
              </a:rPr>
              <a:t>号</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及び第</a:t>
            </a:r>
            <a:r>
              <a:rPr kumimoji="1" lang="en-US" altLang="ja-JP" sz="2800" b="0" i="0" u="none" strike="noStrike" kern="1200" cap="none" spc="0" normalizeH="0" baseline="0" noProof="0" dirty="0">
                <a:ln>
                  <a:noFill/>
                </a:ln>
                <a:solidFill>
                  <a:prstClr val="black"/>
                </a:solidFill>
                <a:effectLst/>
                <a:uLnTx/>
                <a:uFillTx/>
                <a:latin typeface="Century Gothic" panose="020B0502020202020204"/>
                <a:ea typeface="メイリオ" panose="020B0604030504040204" pitchFamily="50" charset="-128"/>
                <a:cs typeface="+mn-cs"/>
              </a:rPr>
              <a:t>6</a:t>
            </a:r>
            <a:r>
              <a:rPr kumimoji="1" lang="ja-JP" altLang="en-US"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号</a:t>
            </a:r>
            <a:r>
              <a:rPr kumimoji="1" lang="en-US" altLang="ja-JP" sz="2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a:t>
            </a:r>
          </a:p>
        </p:txBody>
      </p:sp>
      <p:sp>
        <p:nvSpPr>
          <p:cNvPr id="7" name="下矢印 6"/>
          <p:cNvSpPr/>
          <p:nvPr/>
        </p:nvSpPr>
        <p:spPr>
          <a:xfrm>
            <a:off x="4139952" y="3880273"/>
            <a:ext cx="1217848" cy="720080"/>
          </a:xfrm>
          <a:prstGeom prst="down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entury Gothic" panose="020B0502020202020204"/>
              <a:ea typeface="メイリオ" panose="020B0604030504040204" pitchFamily="50" charset="-128"/>
              <a:cs typeface="+mn-cs"/>
            </a:endParaRPr>
          </a:p>
        </p:txBody>
      </p:sp>
    </p:spTree>
    <p:extLst>
      <p:ext uri="{BB962C8B-B14F-4D97-AF65-F5344CB8AC3E}">
        <p14:creationId xmlns:p14="http://schemas.microsoft.com/office/powerpoint/2010/main" val="2099347490"/>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8134672" cy="1112838"/>
          </a:xfrm>
        </p:spPr>
        <p:txBody>
          <a:bodyPr>
            <a:noAutofit/>
          </a:bodyPr>
          <a:lstStyle/>
          <a:p>
            <a:r>
              <a:rPr lang="ja-JP" altLang="en-US" sz="2400" b="1" dirty="0" smtClean="0"/>
              <a:t>～集団</a:t>
            </a:r>
            <a:r>
              <a:rPr lang="ja-JP" altLang="en-US" sz="2400" b="1" dirty="0"/>
              <a:t>指導の受講報告</a:t>
            </a:r>
            <a:r>
              <a:rPr lang="ja-JP" altLang="en-US" sz="2400" b="1" dirty="0" smtClean="0"/>
              <a:t>をご提出</a:t>
            </a:r>
            <a:r>
              <a:rPr lang="ja-JP" altLang="en-US" sz="2400" b="1" dirty="0"/>
              <a:t>いただく際の</a:t>
            </a:r>
            <a:r>
              <a:rPr lang="ja-JP" altLang="en-US" sz="2400" b="1" dirty="0" smtClean="0"/>
              <a:t>お願い～</a:t>
            </a:r>
            <a:endParaRPr lang="en-US" sz="2400" b="1" dirty="0"/>
          </a:p>
        </p:txBody>
      </p:sp>
      <p:sp>
        <p:nvSpPr>
          <p:cNvPr id="7" name="コンテンツ プレースホルダー 4"/>
          <p:cNvSpPr txBox="1">
            <a:spLocks/>
          </p:cNvSpPr>
          <p:nvPr/>
        </p:nvSpPr>
        <p:spPr>
          <a:xfrm>
            <a:off x="323528" y="1184252"/>
            <a:ext cx="8496944" cy="5341872"/>
          </a:xfrm>
          <a:prstGeom prst="rect">
            <a:avLst/>
          </a:prstGeom>
          <a:solidFill>
            <a:srgbClr val="CCECFF"/>
          </a:solidFill>
        </p:spPr>
        <p:style>
          <a:lnRef idx="1">
            <a:schemeClr val="accent3"/>
          </a:lnRef>
          <a:fillRef idx="2">
            <a:schemeClr val="accent3"/>
          </a:fillRef>
          <a:effectRef idx="1">
            <a:schemeClr val="accent3"/>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600"/>
              </a:spcBef>
              <a:spcAft>
                <a:spcPts val="600"/>
              </a:spcAft>
              <a:buClrTx/>
              <a:buSzTx/>
              <a:buFont typeface="Arial"/>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集団指導動画終了後、電子申込システムから受講のご報告をお願いします。</a:t>
            </a:r>
            <a:endParaRPr kumimoji="1" lang="en-US" altLang="ja-JP" sz="18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600"/>
              </a:spcBef>
              <a:spcAft>
                <a:spcPts val="600"/>
              </a:spcAft>
              <a:buClrTx/>
              <a:buSzTx/>
              <a:buFont typeface="Arial"/>
              <a:buNone/>
              <a:tabLst/>
              <a:defRPr/>
            </a:pPr>
            <a:r>
              <a:rPr lang="ja-JP" altLang="en-US" sz="1800" dirty="0">
                <a:solidFill>
                  <a:prstClr val="black"/>
                </a:solidFill>
                <a:latin typeface="游ゴシック" panose="020B0400000000000000" pitchFamily="50" charset="-128"/>
                <a:ea typeface="游ゴシック" panose="020B0400000000000000" pitchFamily="50" charset="-128"/>
              </a:rPr>
              <a:t>誤</a:t>
            </a:r>
            <a:r>
              <a:rPr lang="ja-JP" altLang="en-US" sz="1800" dirty="0" smtClean="0">
                <a:solidFill>
                  <a:prstClr val="black"/>
                </a:solidFill>
                <a:latin typeface="游ゴシック" panose="020B0400000000000000" pitchFamily="50" charset="-128"/>
                <a:ea typeface="游ゴシック" panose="020B0400000000000000" pitchFamily="50" charset="-128"/>
              </a:rPr>
              <a:t>入力防止のため、</a:t>
            </a:r>
            <a:endParaRPr kumimoji="1" lang="en-US" altLang="ja-JP" sz="18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600"/>
              </a:spcBef>
              <a:spcAft>
                <a:spcPts val="600"/>
              </a:spcAft>
              <a:buClrTx/>
              <a:buSzTx/>
              <a:buFont typeface="Arial"/>
              <a:buNone/>
              <a:tabLst/>
              <a:defRPr/>
            </a:pPr>
            <a:r>
              <a:rPr kumimoji="1" lang="ja-JP" altLang="en-US" sz="2400" b="1" i="0" strike="noStrike" kern="1200" cap="none" spc="0" normalizeH="0" baseline="0" noProof="0" dirty="0" smtClean="0">
                <a:ln>
                  <a:noFill/>
                </a:ln>
                <a:solidFill>
                  <a:prstClr val="black"/>
                </a:solidFill>
                <a:effectLst/>
                <a:uLnTx/>
                <a:uFillTx/>
                <a:latin typeface="Calibri" panose="020F0502020204030204"/>
                <a:ea typeface="游ゴシック" panose="020B0400000000000000" pitchFamily="50" charset="-128"/>
              </a:rPr>
              <a:t>福祉指導監査室発行の</a:t>
            </a:r>
            <a:r>
              <a:rPr kumimoji="1" lang="ja-JP" altLang="en-US" sz="2400" b="1" i="0" u="sng" strike="noStrike" kern="1200" cap="none" spc="0" normalizeH="0" baseline="0" noProof="0" dirty="0" smtClean="0">
                <a:ln>
                  <a:noFill/>
                </a:ln>
                <a:effectLst/>
                <a:uLnTx/>
                <a:uFillTx/>
                <a:latin typeface="Calibri" panose="020F0502020204030204"/>
                <a:ea typeface="游ゴシック" panose="020B0400000000000000" pitchFamily="50" charset="-128"/>
              </a:rPr>
              <a:t>指定書を見ながら</a:t>
            </a:r>
            <a:r>
              <a:rPr kumimoji="1" lang="ja-JP" altLang="en-US" sz="2400" b="1" i="0" u="none" strike="noStrike" kern="1200" cap="none" spc="0" normalizeH="0" baseline="0" noProof="0" dirty="0" smtClean="0">
                <a:ln>
                  <a:noFill/>
                </a:ln>
                <a:solidFill>
                  <a:prstClr val="black"/>
                </a:solidFill>
                <a:effectLst/>
                <a:uLnTx/>
                <a:uFillTx/>
                <a:latin typeface="Calibri" panose="020F0502020204030204"/>
                <a:ea typeface="游ゴシック" panose="020B0400000000000000" pitchFamily="50" charset="-128"/>
              </a:rPr>
              <a:t>、</a:t>
            </a:r>
            <a:endParaRPr lang="en-US" altLang="ja-JP" sz="2400" b="1" dirty="0" smtClean="0">
              <a:solidFill>
                <a:prstClr val="black"/>
              </a:solidFill>
              <a:latin typeface="Calibri" panose="020F0502020204030204"/>
              <a:ea typeface="游ゴシック" panose="020B0400000000000000" pitchFamily="50" charset="-128"/>
            </a:endParaRPr>
          </a:p>
          <a:p>
            <a:pPr marL="0" marR="0" lvl="0" indent="0" algn="l" defTabSz="457200" rtl="0" eaLnBrk="1" fontAlgn="auto" latinLnBrk="0" hangingPunct="1">
              <a:lnSpc>
                <a:spcPct val="100000"/>
              </a:lnSpc>
              <a:spcBef>
                <a:spcPts val="600"/>
              </a:spcBef>
              <a:spcAft>
                <a:spcPts val="600"/>
              </a:spcAft>
              <a:buClrTx/>
              <a:buSzTx/>
              <a:buFont typeface="Arial"/>
              <a:buNone/>
              <a:tabLst/>
              <a:defRPr/>
            </a:pPr>
            <a:r>
              <a:rPr kumimoji="1" lang="ja-JP" altLang="en-US" sz="2400" b="1" i="0" u="none" strike="noStrike" kern="1200" cap="none" spc="0" normalizeH="0" baseline="0" noProof="0" dirty="0" smtClean="0">
                <a:ln>
                  <a:noFill/>
                </a:ln>
                <a:solidFill>
                  <a:prstClr val="black"/>
                </a:solidFill>
                <a:effectLst/>
                <a:uLnTx/>
                <a:uFillTx/>
                <a:latin typeface="Calibri" panose="020F0502020204030204"/>
                <a:ea typeface="游ゴシック" panose="020B0400000000000000" pitchFamily="50" charset="-128"/>
              </a:rPr>
              <a:t>電子申込システム</a:t>
            </a:r>
            <a:endParaRPr kumimoji="1" lang="en-US" altLang="ja-JP" sz="2400" b="1" i="0" u="none" strike="noStrike" kern="1200" cap="none" spc="0" normalizeH="0" baseline="0" noProof="0" dirty="0" smtClean="0">
              <a:ln>
                <a:noFill/>
              </a:ln>
              <a:solidFill>
                <a:prstClr val="black"/>
              </a:solidFill>
              <a:effectLst/>
              <a:uLnTx/>
              <a:uFillTx/>
              <a:latin typeface="Calibri" panose="020F0502020204030204"/>
              <a:ea typeface="游ゴシック" panose="020B0400000000000000" pitchFamily="50" charset="-128"/>
            </a:endParaRPr>
          </a:p>
          <a:p>
            <a:pPr marL="0" marR="0" lvl="0" indent="0" algn="l" defTabSz="457200" rtl="0" eaLnBrk="1" fontAlgn="auto" latinLnBrk="0" hangingPunct="1">
              <a:lnSpc>
                <a:spcPct val="100000"/>
              </a:lnSpc>
              <a:spcBef>
                <a:spcPts val="600"/>
              </a:spcBef>
              <a:spcAft>
                <a:spcPts val="600"/>
              </a:spcAft>
              <a:buClrTx/>
              <a:buSzTx/>
              <a:buFont typeface="Arial"/>
              <a:buNone/>
              <a:tabLst/>
              <a:defRPr/>
            </a:pPr>
            <a:r>
              <a:rPr lang="ja-JP" altLang="en-US" sz="2400" b="1" dirty="0" smtClean="0">
                <a:solidFill>
                  <a:srgbClr val="FF0000"/>
                </a:solidFill>
                <a:latin typeface="Calibri" panose="020F0502020204030204"/>
                <a:ea typeface="游ゴシック" panose="020B0400000000000000" pitchFamily="50" charset="-128"/>
              </a:rPr>
              <a:t>問１</a:t>
            </a:r>
            <a:r>
              <a:rPr lang="ja-JP" altLang="en-US" sz="2400" b="1" dirty="0" smtClean="0">
                <a:solidFill>
                  <a:prstClr val="black"/>
                </a:solidFill>
                <a:latin typeface="Calibri" panose="020F0502020204030204"/>
                <a:ea typeface="游ゴシック" panose="020B0400000000000000" pitchFamily="50" charset="-128"/>
              </a:rPr>
              <a:t>　</a:t>
            </a:r>
            <a:r>
              <a:rPr lang="ja-JP" altLang="en-US" sz="2400" b="1" dirty="0" smtClean="0">
                <a:solidFill>
                  <a:srgbClr val="FF0000"/>
                </a:solidFill>
                <a:latin typeface="Calibri" panose="020F0502020204030204"/>
                <a:ea typeface="游ゴシック" panose="020B0400000000000000" pitchFamily="50" charset="-128"/>
              </a:rPr>
              <a:t>介護事業所番号</a:t>
            </a:r>
            <a:r>
              <a:rPr lang="ja-JP" altLang="en-US" sz="2400" b="1" dirty="0" smtClean="0">
                <a:solidFill>
                  <a:prstClr val="black"/>
                </a:solidFill>
                <a:latin typeface="Calibri" panose="020F0502020204030204"/>
                <a:ea typeface="游ゴシック" panose="020B0400000000000000" pitchFamily="50" charset="-128"/>
              </a:rPr>
              <a:t>　および　</a:t>
            </a:r>
            <a:r>
              <a:rPr lang="ja-JP" altLang="en-US" sz="2400" b="1" dirty="0" smtClean="0">
                <a:solidFill>
                  <a:srgbClr val="FF0000"/>
                </a:solidFill>
                <a:latin typeface="Calibri" panose="020F0502020204030204"/>
                <a:ea typeface="游ゴシック" panose="020B0400000000000000" pitchFamily="50" charset="-128"/>
              </a:rPr>
              <a:t>問２　サービスの種別</a:t>
            </a:r>
            <a:endParaRPr lang="en-US" altLang="ja-JP" sz="2400" b="1" dirty="0" smtClean="0">
              <a:solidFill>
                <a:srgbClr val="FF0000"/>
              </a:solidFill>
              <a:latin typeface="Calibri" panose="020F0502020204030204"/>
              <a:ea typeface="游ゴシック" panose="020B0400000000000000" pitchFamily="50" charset="-128"/>
            </a:endParaRPr>
          </a:p>
          <a:p>
            <a:pPr marL="0" marR="0" lvl="0" indent="0" algn="l" defTabSz="457200" rtl="0" eaLnBrk="1" fontAlgn="auto" latinLnBrk="0" hangingPunct="1">
              <a:lnSpc>
                <a:spcPct val="100000"/>
              </a:lnSpc>
              <a:spcBef>
                <a:spcPts val="600"/>
              </a:spcBef>
              <a:spcAft>
                <a:spcPts val="600"/>
              </a:spcAft>
              <a:buClrTx/>
              <a:buSzTx/>
              <a:buFont typeface="Arial"/>
              <a:buNone/>
              <a:tabLst/>
              <a:defRPr/>
            </a:pPr>
            <a:r>
              <a:rPr kumimoji="1" lang="ja-JP" altLang="en-US" sz="2000" b="0" i="0" u="none" strike="noStrike" kern="120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rPr>
              <a:t>を入力してください。</a:t>
            </a:r>
            <a:endPar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244689539"/>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8" name="タイトル 7"/>
          <p:cNvSpPr>
            <a:spLocks noGrp="1"/>
          </p:cNvSpPr>
          <p:nvPr>
            <p:ph type="title"/>
          </p:nvPr>
        </p:nvSpPr>
        <p:spPr>
          <a:xfrm>
            <a:off x="1115616" y="1236382"/>
            <a:ext cx="7055380" cy="1400530"/>
          </a:xfrm>
        </p:spPr>
        <p:txBody>
          <a:bodyPr/>
          <a:lstStyle/>
          <a:p>
            <a:r>
              <a:rPr kumimoji="1" lang="ja-JP" altLang="en-US" dirty="0" smtClean="0">
                <a:solidFill>
                  <a:schemeClr val="bg1"/>
                </a:solidFill>
              </a:rPr>
              <a:t>以上で、居宅サービスの集団指導を終わります。</a:t>
            </a:r>
            <a:r>
              <a:rPr kumimoji="1" lang="en-US" altLang="ja-JP" dirty="0" smtClean="0">
                <a:solidFill>
                  <a:schemeClr val="bg1"/>
                </a:solidFill>
              </a:rPr>
              <a:t/>
            </a:r>
            <a:br>
              <a:rPr kumimoji="1" lang="en-US" altLang="ja-JP" dirty="0" smtClean="0">
                <a:solidFill>
                  <a:schemeClr val="bg1"/>
                </a:solidFill>
              </a:rPr>
            </a:br>
            <a:r>
              <a:rPr lang="ja-JP" altLang="en-US" dirty="0" smtClean="0">
                <a:solidFill>
                  <a:schemeClr val="bg1"/>
                </a:solidFill>
              </a:rPr>
              <a:t>ご視聴ありがとうございました。</a:t>
            </a:r>
            <a:endParaRPr kumimoji="1" lang="ja-JP" altLang="en-US" dirty="0">
              <a:solidFill>
                <a:schemeClr val="bg1"/>
              </a:solidFill>
            </a:endParaRPr>
          </a:p>
        </p:txBody>
      </p:sp>
    </p:spTree>
    <p:extLst>
      <p:ext uri="{BB962C8B-B14F-4D97-AF65-F5344CB8AC3E}">
        <p14:creationId xmlns:p14="http://schemas.microsoft.com/office/powerpoint/2010/main" val="1966728234"/>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8134672" cy="1112838"/>
          </a:xfrm>
        </p:spPr>
        <p:txBody>
          <a:bodyPr>
            <a:noAutofit/>
          </a:bodyPr>
          <a:lstStyle/>
          <a:p>
            <a:r>
              <a:rPr lang="ja-JP" altLang="en-US" sz="4000" b="1" dirty="0">
                <a:solidFill>
                  <a:schemeClr val="bg1"/>
                </a:solidFill>
              </a:rPr>
              <a:t>１　</a:t>
            </a:r>
            <a:r>
              <a:rPr lang="ja-JP" altLang="en-US" sz="4000" b="1" dirty="0" smtClean="0">
                <a:solidFill>
                  <a:schemeClr val="bg1"/>
                </a:solidFill>
              </a:rPr>
              <a:t>主な指導</a:t>
            </a:r>
            <a:r>
              <a:rPr lang="ja-JP" altLang="en-US" sz="4000" b="1" dirty="0" smtClean="0">
                <a:solidFill>
                  <a:schemeClr val="bg1"/>
                </a:solidFill>
              </a:rPr>
              <a:t>事項③</a:t>
            </a:r>
            <a:r>
              <a:rPr lang="en-US" altLang="ja-JP" sz="4000" b="1" dirty="0" smtClean="0">
                <a:solidFill>
                  <a:schemeClr val="bg1"/>
                </a:solidFill>
              </a:rPr>
              <a:t/>
            </a:r>
            <a:br>
              <a:rPr lang="en-US" altLang="ja-JP" sz="4000" b="1" dirty="0" smtClean="0">
                <a:solidFill>
                  <a:schemeClr val="bg1"/>
                </a:solidFill>
              </a:rPr>
            </a:br>
            <a:r>
              <a:rPr lang="ja-JP" altLang="en-US" sz="2800" b="1" dirty="0" smtClean="0">
                <a:solidFill>
                  <a:schemeClr val="bg1"/>
                </a:solidFill>
              </a:rPr>
              <a:t>（訪問介護－管理者・サービス提供責任者）</a:t>
            </a:r>
            <a:endParaRPr lang="en-US" sz="2800" b="1" dirty="0">
              <a:solidFill>
                <a:schemeClr val="bg1"/>
              </a:solidFill>
            </a:endParaRPr>
          </a:p>
        </p:txBody>
      </p:sp>
      <p:sp>
        <p:nvSpPr>
          <p:cNvPr id="6" name="コンテンツ プレースホルダー 4"/>
          <p:cNvSpPr txBox="1">
            <a:spLocks/>
          </p:cNvSpPr>
          <p:nvPr/>
        </p:nvSpPr>
        <p:spPr>
          <a:xfrm>
            <a:off x="323528" y="1299608"/>
            <a:ext cx="8496944" cy="3351781"/>
          </a:xfrm>
          <a:prstGeom prst="rect">
            <a:avLst/>
          </a:prstGeom>
          <a:solidFill>
            <a:srgbClr val="CCECFF"/>
          </a:solidFill>
        </p:spPr>
        <p:style>
          <a:lnRef idx="1">
            <a:schemeClr val="accent1"/>
          </a:lnRef>
          <a:fillRef idx="2">
            <a:schemeClr val="accent1"/>
          </a:fillRef>
          <a:effectRef idx="1">
            <a:schemeClr val="accent1"/>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sz="2600" b="1" dirty="0" smtClean="0">
                <a:solidFill>
                  <a:schemeClr val="bg1"/>
                </a:solidFill>
              </a:rPr>
              <a:t>【</a:t>
            </a:r>
            <a:r>
              <a:rPr lang="zh-TW" altLang="en-US" sz="2600" b="1" dirty="0" smtClean="0">
                <a:solidFill>
                  <a:schemeClr val="bg1"/>
                </a:solidFill>
              </a:rPr>
              <a:t>基準等（要旨）</a:t>
            </a:r>
            <a:r>
              <a:rPr lang="en-US" altLang="ja-JP" sz="2600" b="1" dirty="0" smtClean="0">
                <a:solidFill>
                  <a:schemeClr val="bg1"/>
                </a:solidFill>
              </a:rPr>
              <a:t>】</a:t>
            </a:r>
            <a:endParaRPr lang="en-US" altLang="ja-JP" sz="2600" b="1" dirty="0">
              <a:solidFill>
                <a:schemeClr val="bg1"/>
              </a:solidFill>
            </a:endParaRPr>
          </a:p>
          <a:p>
            <a:pPr marL="0" indent="0">
              <a:buNone/>
            </a:pPr>
            <a:r>
              <a:rPr lang="ja-JP" altLang="en-US" sz="2600" dirty="0">
                <a:solidFill>
                  <a:schemeClr val="bg1"/>
                </a:solidFill>
              </a:rPr>
              <a:t>☆</a:t>
            </a:r>
            <a:r>
              <a:rPr lang="ja-JP" altLang="en-US" sz="2600" b="1" u="sng" dirty="0">
                <a:solidFill>
                  <a:srgbClr val="FF0000"/>
                </a:solidFill>
              </a:rPr>
              <a:t>管理者</a:t>
            </a:r>
            <a:r>
              <a:rPr lang="ja-JP" altLang="en-US" sz="2600" dirty="0">
                <a:solidFill>
                  <a:schemeClr val="bg1"/>
                </a:solidFill>
              </a:rPr>
              <a:t>は</a:t>
            </a:r>
            <a:r>
              <a:rPr lang="ja-JP" altLang="en-US" sz="2600" dirty="0" smtClean="0">
                <a:solidFill>
                  <a:schemeClr val="bg1"/>
                </a:solidFill>
              </a:rPr>
              <a:t>、</a:t>
            </a:r>
            <a:r>
              <a:rPr lang="ja-JP" altLang="en-US" sz="2600" b="1" u="sng" dirty="0" smtClean="0">
                <a:solidFill>
                  <a:srgbClr val="FF0000"/>
                </a:solidFill>
              </a:rPr>
              <a:t>従業者・業務</a:t>
            </a:r>
            <a:r>
              <a:rPr lang="ja-JP" altLang="en-US" sz="2600" b="1" u="sng" dirty="0">
                <a:solidFill>
                  <a:srgbClr val="FF0000"/>
                </a:solidFill>
              </a:rPr>
              <a:t>の管理</a:t>
            </a:r>
            <a:r>
              <a:rPr lang="ja-JP" altLang="en-US" sz="2600" dirty="0" smtClean="0">
                <a:solidFill>
                  <a:schemeClr val="bg1"/>
                </a:solidFill>
              </a:rPr>
              <a:t>を、一元的</a:t>
            </a:r>
            <a:r>
              <a:rPr lang="ja-JP" altLang="en-US" sz="2600" dirty="0">
                <a:solidFill>
                  <a:schemeClr val="bg1"/>
                </a:solidFill>
              </a:rPr>
              <a:t>に行わなければならない</a:t>
            </a:r>
            <a:r>
              <a:rPr lang="ja-JP" altLang="en-US" sz="2600" dirty="0" smtClean="0">
                <a:solidFill>
                  <a:schemeClr val="bg1"/>
                </a:solidFill>
              </a:rPr>
              <a:t>。</a:t>
            </a:r>
            <a:endParaRPr lang="en-US" altLang="ja-JP" sz="2600" dirty="0" smtClean="0">
              <a:solidFill>
                <a:schemeClr val="bg1"/>
              </a:solidFill>
            </a:endParaRPr>
          </a:p>
          <a:p>
            <a:pPr marL="0" indent="0">
              <a:buNone/>
            </a:pPr>
            <a:r>
              <a:rPr lang="ja-JP" altLang="en-US" sz="2600" dirty="0" smtClean="0">
                <a:solidFill>
                  <a:schemeClr val="bg1"/>
                </a:solidFill>
              </a:rPr>
              <a:t>☆</a:t>
            </a:r>
            <a:r>
              <a:rPr lang="ja-JP" altLang="en-US" sz="2600" b="1" u="sng" dirty="0" smtClean="0">
                <a:solidFill>
                  <a:srgbClr val="FF0000"/>
                </a:solidFill>
              </a:rPr>
              <a:t>管理者</a:t>
            </a:r>
            <a:r>
              <a:rPr lang="ja-JP" altLang="en-US" sz="2600" dirty="0" smtClean="0">
                <a:solidFill>
                  <a:schemeClr val="bg1"/>
                </a:solidFill>
              </a:rPr>
              <a:t>は、従</a:t>
            </a:r>
            <a:r>
              <a:rPr lang="ja-JP" altLang="en-US" sz="2600" dirty="0">
                <a:solidFill>
                  <a:schemeClr val="bg1"/>
                </a:solidFill>
              </a:rPr>
              <a:t>業者に</a:t>
            </a:r>
            <a:r>
              <a:rPr lang="ja-JP" altLang="en-US" sz="2600" dirty="0" smtClean="0">
                <a:solidFill>
                  <a:schemeClr val="bg1"/>
                </a:solidFill>
              </a:rPr>
              <a:t>運営</a:t>
            </a:r>
            <a:r>
              <a:rPr lang="zh-TW" altLang="en-US" sz="2600" dirty="0" smtClean="0">
                <a:solidFill>
                  <a:schemeClr val="bg1"/>
                </a:solidFill>
                <a:latin typeface="メイリオ" panose="020B0604030504040204" pitchFamily="50" charset="-128"/>
                <a:ea typeface="メイリオ" panose="020B0604030504040204" pitchFamily="50" charset="-128"/>
              </a:rPr>
              <a:t>基準等（要旨）</a:t>
            </a:r>
            <a:r>
              <a:rPr lang="ja-JP" altLang="en-US" sz="2600" dirty="0" smtClean="0">
                <a:solidFill>
                  <a:schemeClr val="bg1"/>
                </a:solidFill>
                <a:latin typeface="メイリオ" panose="020B0604030504040204" pitchFamily="50" charset="-128"/>
                <a:ea typeface="メイリオ" panose="020B0604030504040204" pitchFamily="50" charset="-128"/>
              </a:rPr>
              <a:t>等</a:t>
            </a:r>
            <a:r>
              <a:rPr lang="ja-JP" altLang="en-US" sz="2600" dirty="0">
                <a:solidFill>
                  <a:schemeClr val="bg1"/>
                </a:solidFill>
                <a:latin typeface="メイリオ" panose="020B0604030504040204" pitchFamily="50" charset="-128"/>
                <a:ea typeface="メイリオ" panose="020B0604030504040204" pitchFamily="50" charset="-128"/>
              </a:rPr>
              <a:t>を</a:t>
            </a:r>
            <a:r>
              <a:rPr lang="ja-JP" altLang="en-US" sz="2600" dirty="0">
                <a:solidFill>
                  <a:schemeClr val="bg1"/>
                </a:solidFill>
              </a:rPr>
              <a:t>遵守</a:t>
            </a:r>
            <a:r>
              <a:rPr lang="ja-JP" altLang="en-US" sz="2600" dirty="0" smtClean="0">
                <a:solidFill>
                  <a:schemeClr val="bg1"/>
                </a:solidFill>
              </a:rPr>
              <a:t>させるため必要な</a:t>
            </a:r>
            <a:r>
              <a:rPr lang="ja-JP" altLang="en-US" sz="2600" b="1" u="sng" dirty="0" smtClean="0">
                <a:solidFill>
                  <a:srgbClr val="FF0000"/>
                </a:solidFill>
              </a:rPr>
              <a:t>指揮</a:t>
            </a:r>
            <a:r>
              <a:rPr lang="ja-JP" altLang="en-US" sz="2600" b="1" u="sng" dirty="0">
                <a:solidFill>
                  <a:srgbClr val="FF0000"/>
                </a:solidFill>
              </a:rPr>
              <a:t>命令</a:t>
            </a:r>
            <a:r>
              <a:rPr lang="ja-JP" altLang="en-US" sz="2600" dirty="0">
                <a:solidFill>
                  <a:schemeClr val="bg1"/>
                </a:solidFill>
              </a:rPr>
              <a:t>を</a:t>
            </a:r>
            <a:r>
              <a:rPr lang="ja-JP" altLang="en-US" sz="2600" dirty="0" smtClean="0">
                <a:solidFill>
                  <a:schemeClr val="bg1"/>
                </a:solidFill>
              </a:rPr>
              <a:t>行うものとする。</a:t>
            </a:r>
            <a:endParaRPr lang="en-US" altLang="ja-JP" sz="2600" dirty="0" smtClean="0">
              <a:solidFill>
                <a:schemeClr val="bg1"/>
              </a:solidFill>
            </a:endParaRPr>
          </a:p>
          <a:p>
            <a:pPr marL="0" indent="0">
              <a:buNone/>
            </a:pPr>
            <a:r>
              <a:rPr lang="ja-JP" altLang="en-US" sz="2600" dirty="0">
                <a:solidFill>
                  <a:schemeClr val="bg1"/>
                </a:solidFill>
              </a:rPr>
              <a:t>☆</a:t>
            </a:r>
            <a:r>
              <a:rPr lang="ja-JP" altLang="en-US" sz="2600" b="1" u="sng" dirty="0">
                <a:solidFill>
                  <a:srgbClr val="FF0000"/>
                </a:solidFill>
              </a:rPr>
              <a:t>サービス提供</a:t>
            </a:r>
            <a:r>
              <a:rPr lang="ja-JP" altLang="en-US" sz="2600" b="1" u="sng" dirty="0" smtClean="0">
                <a:solidFill>
                  <a:srgbClr val="FF0000"/>
                </a:solidFill>
              </a:rPr>
              <a:t>責任者</a:t>
            </a:r>
            <a:r>
              <a:rPr lang="ja-JP" altLang="en-US" sz="2600" dirty="0" smtClean="0">
                <a:solidFill>
                  <a:schemeClr val="bg1"/>
                </a:solidFill>
              </a:rPr>
              <a:t>は、</a:t>
            </a:r>
            <a:r>
              <a:rPr lang="ja-JP" altLang="en-US" sz="2600" b="1" u="sng" dirty="0" smtClean="0">
                <a:solidFill>
                  <a:srgbClr val="FF0000"/>
                </a:solidFill>
              </a:rPr>
              <a:t>サービス内容の管理</a:t>
            </a:r>
            <a:r>
              <a:rPr lang="ja-JP" altLang="en-US" sz="2600" dirty="0" smtClean="0">
                <a:solidFill>
                  <a:schemeClr val="bg1"/>
                </a:solidFill>
              </a:rPr>
              <a:t>について必要な業務等を行うものとする。</a:t>
            </a:r>
            <a:endParaRPr lang="en-US" altLang="ja-JP" sz="2600" dirty="0" smtClean="0">
              <a:solidFill>
                <a:schemeClr val="bg1"/>
              </a:solidFill>
            </a:endParaRPr>
          </a:p>
        </p:txBody>
      </p:sp>
      <p:sp>
        <p:nvSpPr>
          <p:cNvPr id="7" name="コンテンツ プレースホルダー 4"/>
          <p:cNvSpPr txBox="1">
            <a:spLocks/>
          </p:cNvSpPr>
          <p:nvPr/>
        </p:nvSpPr>
        <p:spPr>
          <a:xfrm>
            <a:off x="323528" y="5013177"/>
            <a:ext cx="8496944" cy="1844823"/>
          </a:xfrm>
          <a:prstGeom prst="rect">
            <a:avLst/>
          </a:prstGeom>
        </p:spPr>
        <p:style>
          <a:lnRef idx="1">
            <a:schemeClr val="accent3"/>
          </a:lnRef>
          <a:fillRef idx="2">
            <a:schemeClr val="accent3"/>
          </a:fillRef>
          <a:effectRef idx="1">
            <a:schemeClr val="accent3"/>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sz="2600" b="1" dirty="0" smtClean="0">
                <a:solidFill>
                  <a:schemeClr val="bg1"/>
                </a:solidFill>
              </a:rPr>
              <a:t>【</a:t>
            </a:r>
            <a:r>
              <a:rPr lang="ja-JP" altLang="en-US" sz="2600" b="1" dirty="0" smtClean="0">
                <a:solidFill>
                  <a:schemeClr val="bg1"/>
                </a:solidFill>
              </a:rPr>
              <a:t>指導事項（ポイント）</a:t>
            </a:r>
            <a:r>
              <a:rPr lang="en-US" altLang="ja-JP" sz="2600" b="1" dirty="0" smtClean="0">
                <a:solidFill>
                  <a:schemeClr val="bg1"/>
                </a:solidFill>
              </a:rPr>
              <a:t>】</a:t>
            </a:r>
          </a:p>
          <a:p>
            <a:pPr marL="0" indent="0">
              <a:buNone/>
            </a:pPr>
            <a:r>
              <a:rPr lang="ja-JP" altLang="en-US" sz="2600" dirty="0" smtClean="0">
                <a:solidFill>
                  <a:schemeClr val="bg1"/>
                </a:solidFill>
              </a:rPr>
              <a:t>☆管理者・サービス</a:t>
            </a:r>
            <a:r>
              <a:rPr lang="ja-JP" altLang="en-US" sz="2600" dirty="0">
                <a:solidFill>
                  <a:schemeClr val="bg1"/>
                </a:solidFill>
              </a:rPr>
              <a:t>提供</a:t>
            </a:r>
            <a:r>
              <a:rPr lang="ja-JP" altLang="en-US" sz="2600" dirty="0" smtClean="0">
                <a:solidFill>
                  <a:schemeClr val="bg1"/>
                </a:solidFill>
              </a:rPr>
              <a:t>責任者が兼務して訪問</a:t>
            </a:r>
            <a:r>
              <a:rPr lang="ja-JP" altLang="en-US" sz="2600" dirty="0">
                <a:solidFill>
                  <a:schemeClr val="bg1"/>
                </a:solidFill>
              </a:rPr>
              <a:t>介護</a:t>
            </a:r>
            <a:r>
              <a:rPr lang="ja-JP" altLang="en-US" sz="2600" dirty="0" smtClean="0">
                <a:solidFill>
                  <a:schemeClr val="bg1"/>
                </a:solidFill>
              </a:rPr>
              <a:t>業務等を</a:t>
            </a:r>
            <a:r>
              <a:rPr lang="ja-JP" altLang="en-US" sz="2600" dirty="0">
                <a:solidFill>
                  <a:schemeClr val="bg1"/>
                </a:solidFill>
              </a:rPr>
              <a:t>行う場合は、</a:t>
            </a:r>
            <a:r>
              <a:rPr lang="ja-JP" altLang="en-US" sz="2600" b="1" u="sng" dirty="0">
                <a:solidFill>
                  <a:srgbClr val="FF0000"/>
                </a:solidFill>
              </a:rPr>
              <a:t>本来業務に支障がないよう</a:t>
            </a:r>
            <a:r>
              <a:rPr lang="ja-JP" altLang="en-US" sz="2600" dirty="0">
                <a:solidFill>
                  <a:schemeClr val="bg1"/>
                </a:solidFill>
              </a:rPr>
              <a:t>留意すること。</a:t>
            </a:r>
            <a:endParaRPr lang="en-US" altLang="ja-JP" sz="2600" dirty="0" smtClean="0">
              <a:solidFill>
                <a:schemeClr val="bg1"/>
              </a:solidFill>
            </a:endParaRPr>
          </a:p>
        </p:txBody>
      </p:sp>
      <p:sp>
        <p:nvSpPr>
          <p:cNvPr id="8" name="下矢印 7"/>
          <p:cNvSpPr/>
          <p:nvPr/>
        </p:nvSpPr>
        <p:spPr>
          <a:xfrm>
            <a:off x="3923928" y="4653137"/>
            <a:ext cx="1080120" cy="360040"/>
          </a:xfrm>
          <a:prstGeom prst="down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758234153"/>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8134672" cy="1112838"/>
          </a:xfrm>
        </p:spPr>
        <p:txBody>
          <a:bodyPr>
            <a:noAutofit/>
          </a:bodyPr>
          <a:lstStyle/>
          <a:p>
            <a:r>
              <a:rPr lang="ja-JP" altLang="en-US" sz="4000" b="1" dirty="0">
                <a:solidFill>
                  <a:schemeClr val="bg1"/>
                </a:solidFill>
              </a:rPr>
              <a:t>１　</a:t>
            </a:r>
            <a:r>
              <a:rPr lang="ja-JP" altLang="en-US" sz="4000" b="1" dirty="0" smtClean="0">
                <a:solidFill>
                  <a:schemeClr val="bg1"/>
                </a:solidFill>
              </a:rPr>
              <a:t>主な指導</a:t>
            </a:r>
            <a:r>
              <a:rPr lang="ja-JP" altLang="en-US" sz="4000" b="1" dirty="0" smtClean="0">
                <a:solidFill>
                  <a:schemeClr val="bg1"/>
                </a:solidFill>
              </a:rPr>
              <a:t>事項</a:t>
            </a:r>
            <a:r>
              <a:rPr lang="ja-JP" altLang="en-US" sz="4000" b="1" dirty="0">
                <a:solidFill>
                  <a:schemeClr val="bg1"/>
                </a:solidFill>
              </a:rPr>
              <a:t>④</a:t>
            </a:r>
            <a:r>
              <a:rPr lang="en-US" altLang="ja-JP" sz="4000" b="1" dirty="0" smtClean="0">
                <a:solidFill>
                  <a:schemeClr val="bg1"/>
                </a:solidFill>
              </a:rPr>
              <a:t/>
            </a:r>
            <a:br>
              <a:rPr lang="en-US" altLang="ja-JP" sz="4000" b="1" dirty="0" smtClean="0">
                <a:solidFill>
                  <a:schemeClr val="bg1"/>
                </a:solidFill>
              </a:rPr>
            </a:br>
            <a:r>
              <a:rPr lang="ja-JP" altLang="en-US" sz="2800" b="1" dirty="0" smtClean="0">
                <a:solidFill>
                  <a:schemeClr val="bg1"/>
                </a:solidFill>
              </a:rPr>
              <a:t>（（参考）施設等に併設する訪問介護事業所）</a:t>
            </a:r>
            <a:endParaRPr lang="en-US" sz="2800" b="1" dirty="0">
              <a:solidFill>
                <a:schemeClr val="bg1"/>
              </a:solidFill>
            </a:endParaRPr>
          </a:p>
        </p:txBody>
      </p:sp>
      <p:sp>
        <p:nvSpPr>
          <p:cNvPr id="7" name="コンテンツ プレースホルダー 4"/>
          <p:cNvSpPr txBox="1">
            <a:spLocks/>
          </p:cNvSpPr>
          <p:nvPr/>
        </p:nvSpPr>
        <p:spPr>
          <a:xfrm>
            <a:off x="323528" y="1268760"/>
            <a:ext cx="8496944" cy="5225292"/>
          </a:xfrm>
          <a:prstGeom prst="rect">
            <a:avLst/>
          </a:prstGeom>
          <a:solidFill>
            <a:srgbClr val="CCECFF"/>
          </a:solidFill>
        </p:spPr>
        <p:style>
          <a:lnRef idx="1">
            <a:schemeClr val="accent3"/>
          </a:lnRef>
          <a:fillRef idx="2">
            <a:schemeClr val="accent3"/>
          </a:fillRef>
          <a:effectRef idx="1">
            <a:schemeClr val="accent3"/>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ja-JP" altLang="en-US" sz="2400" dirty="0" smtClean="0">
                <a:solidFill>
                  <a:schemeClr val="bg1"/>
                </a:solidFill>
              </a:rPr>
              <a:t>☆</a:t>
            </a:r>
            <a:r>
              <a:rPr lang="ja-JP" altLang="en-US" sz="2400" b="1" u="sng" dirty="0" smtClean="0">
                <a:solidFill>
                  <a:srgbClr val="FF0000"/>
                </a:solidFill>
              </a:rPr>
              <a:t>管理者・サービス</a:t>
            </a:r>
            <a:r>
              <a:rPr lang="ja-JP" altLang="en-US" sz="2400" b="1" u="sng" dirty="0">
                <a:solidFill>
                  <a:srgbClr val="FF0000"/>
                </a:solidFill>
              </a:rPr>
              <a:t>提供責任者</a:t>
            </a:r>
            <a:r>
              <a:rPr lang="ja-JP" altLang="en-US" sz="2400" dirty="0" smtClean="0">
                <a:solidFill>
                  <a:schemeClr val="bg1"/>
                </a:solidFill>
              </a:rPr>
              <a:t>が、夜間</a:t>
            </a:r>
            <a:r>
              <a:rPr lang="ja-JP" altLang="en-US" sz="2400" dirty="0">
                <a:solidFill>
                  <a:schemeClr val="bg1"/>
                </a:solidFill>
              </a:rPr>
              <a:t>の施設</a:t>
            </a:r>
            <a:r>
              <a:rPr lang="ja-JP" altLang="en-US" sz="2400" dirty="0" smtClean="0">
                <a:solidFill>
                  <a:schemeClr val="bg1"/>
                </a:solidFill>
              </a:rPr>
              <a:t>サービス等に</a:t>
            </a:r>
            <a:r>
              <a:rPr lang="ja-JP" altLang="en-US" sz="2400" dirty="0">
                <a:solidFill>
                  <a:schemeClr val="bg1"/>
                </a:solidFill>
              </a:rPr>
              <a:t>従事する</a:t>
            </a:r>
            <a:r>
              <a:rPr lang="ja-JP" altLang="en-US" sz="2400" dirty="0" smtClean="0">
                <a:solidFill>
                  <a:schemeClr val="bg1"/>
                </a:solidFill>
              </a:rPr>
              <a:t>ことで、</a:t>
            </a:r>
            <a:r>
              <a:rPr lang="ja-JP" altLang="en-US" sz="2400" b="1" u="sng" dirty="0" smtClean="0">
                <a:solidFill>
                  <a:srgbClr val="FF0000"/>
                </a:solidFill>
              </a:rPr>
              <a:t>本来業務に</a:t>
            </a:r>
            <a:r>
              <a:rPr lang="ja-JP" altLang="en-US" sz="2400" b="1" u="sng" dirty="0">
                <a:solidFill>
                  <a:srgbClr val="FF0000"/>
                </a:solidFill>
              </a:rPr>
              <a:t>支障</a:t>
            </a:r>
            <a:r>
              <a:rPr lang="ja-JP" altLang="en-US" sz="2400" dirty="0">
                <a:solidFill>
                  <a:schemeClr val="bg1"/>
                </a:solidFill>
              </a:rPr>
              <a:t>をきたしている</a:t>
            </a:r>
            <a:r>
              <a:rPr lang="ja-JP" altLang="en-US" sz="2400" dirty="0" smtClean="0">
                <a:solidFill>
                  <a:schemeClr val="bg1"/>
                </a:solidFill>
              </a:rPr>
              <a:t>。</a:t>
            </a:r>
            <a:endParaRPr lang="en-US" altLang="ja-JP" sz="2400" dirty="0" smtClean="0">
              <a:solidFill>
                <a:schemeClr val="bg1"/>
              </a:solidFill>
            </a:endParaRPr>
          </a:p>
          <a:p>
            <a:pPr marL="0" indent="0">
              <a:buNone/>
            </a:pPr>
            <a:r>
              <a:rPr lang="ja-JP" altLang="en-US" sz="2400" dirty="0">
                <a:solidFill>
                  <a:schemeClr val="bg1"/>
                </a:solidFill>
              </a:rPr>
              <a:t>☆</a:t>
            </a:r>
            <a:r>
              <a:rPr lang="ja-JP" altLang="en-US" sz="2400" b="1" u="sng" dirty="0" smtClean="0">
                <a:solidFill>
                  <a:srgbClr val="FF0000"/>
                </a:solidFill>
              </a:rPr>
              <a:t>勤務表</a:t>
            </a:r>
            <a:r>
              <a:rPr lang="ja-JP" altLang="en-US" sz="2400" dirty="0" smtClean="0">
                <a:solidFill>
                  <a:schemeClr val="bg1"/>
                </a:solidFill>
              </a:rPr>
              <a:t>が、訪問介護員としての勤務時間と施設職員としての勤務時間とで、</a:t>
            </a:r>
            <a:r>
              <a:rPr lang="ja-JP" altLang="en-US" sz="2400" b="1" u="sng" dirty="0" smtClean="0">
                <a:solidFill>
                  <a:srgbClr val="FF0000"/>
                </a:solidFill>
              </a:rPr>
              <a:t>明確に区別されて</a:t>
            </a:r>
            <a:r>
              <a:rPr lang="ja-JP" altLang="en-US" sz="2400" b="1" u="sng" dirty="0">
                <a:solidFill>
                  <a:srgbClr val="FF0000"/>
                </a:solidFill>
              </a:rPr>
              <a:t>いない。</a:t>
            </a:r>
            <a:endParaRPr lang="en-US" altLang="ja-JP" sz="2400" b="1" u="sng" dirty="0" smtClean="0">
              <a:solidFill>
                <a:srgbClr val="FF0000"/>
              </a:solidFill>
            </a:endParaRPr>
          </a:p>
          <a:p>
            <a:pPr marL="0" indent="0">
              <a:buNone/>
            </a:pPr>
            <a:r>
              <a:rPr lang="ja-JP" altLang="en-US" sz="2400" dirty="0">
                <a:solidFill>
                  <a:schemeClr val="bg1"/>
                </a:solidFill>
              </a:rPr>
              <a:t>☆</a:t>
            </a:r>
            <a:r>
              <a:rPr lang="ja-JP" altLang="en-US" sz="2400" dirty="0" smtClean="0">
                <a:solidFill>
                  <a:schemeClr val="bg1"/>
                </a:solidFill>
              </a:rPr>
              <a:t>アセスメント・利用者</a:t>
            </a:r>
            <a:r>
              <a:rPr lang="ja-JP" altLang="en-US" sz="2400" dirty="0">
                <a:solidFill>
                  <a:schemeClr val="bg1"/>
                </a:solidFill>
              </a:rPr>
              <a:t>の</a:t>
            </a:r>
            <a:r>
              <a:rPr lang="ja-JP" altLang="en-US" sz="2400" dirty="0" smtClean="0">
                <a:solidFill>
                  <a:schemeClr val="bg1"/>
                </a:solidFill>
              </a:rPr>
              <a:t>希望等に基づき訪問</a:t>
            </a:r>
            <a:r>
              <a:rPr lang="ja-JP" altLang="en-US" sz="2400" dirty="0">
                <a:solidFill>
                  <a:schemeClr val="bg1"/>
                </a:solidFill>
              </a:rPr>
              <a:t>介護計画が作成されて</a:t>
            </a:r>
            <a:r>
              <a:rPr lang="ja-JP" altLang="en-US" sz="2400" dirty="0" smtClean="0">
                <a:solidFill>
                  <a:schemeClr val="bg1"/>
                </a:solidFill>
              </a:rPr>
              <a:t>いないため、</a:t>
            </a:r>
            <a:r>
              <a:rPr lang="ja-JP" altLang="en-US" sz="2400" b="1" u="sng" dirty="0" smtClean="0">
                <a:solidFill>
                  <a:srgbClr val="FF0000"/>
                </a:solidFill>
              </a:rPr>
              <a:t>不必要・過剰</a:t>
            </a:r>
            <a:r>
              <a:rPr lang="ja-JP" altLang="en-US" sz="2400" b="1" u="sng" dirty="0">
                <a:solidFill>
                  <a:srgbClr val="FF0000"/>
                </a:solidFill>
              </a:rPr>
              <a:t>なサービス提供が一律に行われている</a:t>
            </a:r>
            <a:r>
              <a:rPr lang="ja-JP" altLang="en-US" sz="2400" b="1" u="sng" dirty="0" smtClean="0">
                <a:solidFill>
                  <a:srgbClr val="FF0000"/>
                </a:solidFill>
              </a:rPr>
              <a:t>。</a:t>
            </a:r>
            <a:endParaRPr lang="en-US" altLang="ja-JP" sz="2400" b="1" u="sng" dirty="0" smtClean="0">
              <a:solidFill>
                <a:srgbClr val="FF0000"/>
              </a:solidFill>
            </a:endParaRPr>
          </a:p>
          <a:p>
            <a:pPr marL="0" indent="0">
              <a:buNone/>
            </a:pPr>
            <a:r>
              <a:rPr lang="ja-JP" altLang="en-US" sz="2400" dirty="0" smtClean="0">
                <a:solidFill>
                  <a:schemeClr val="bg1"/>
                </a:solidFill>
              </a:rPr>
              <a:t>☆１人</a:t>
            </a:r>
            <a:r>
              <a:rPr lang="ja-JP" altLang="en-US" sz="2400" dirty="0">
                <a:solidFill>
                  <a:schemeClr val="bg1"/>
                </a:solidFill>
              </a:rPr>
              <a:t>の訪問介護員等</a:t>
            </a:r>
            <a:r>
              <a:rPr lang="ja-JP" altLang="en-US" sz="2400" dirty="0" smtClean="0">
                <a:solidFill>
                  <a:schemeClr val="bg1"/>
                </a:solidFill>
              </a:rPr>
              <a:t>が、</a:t>
            </a:r>
            <a:r>
              <a:rPr lang="ja-JP" altLang="en-US" sz="2400" b="1" u="sng" dirty="0" smtClean="0">
                <a:solidFill>
                  <a:srgbClr val="FF0000"/>
                </a:solidFill>
              </a:rPr>
              <a:t>同時</a:t>
            </a:r>
            <a:r>
              <a:rPr lang="ja-JP" altLang="en-US" sz="2400" b="1" u="sng" dirty="0">
                <a:solidFill>
                  <a:srgbClr val="FF0000"/>
                </a:solidFill>
              </a:rPr>
              <a:t>に複数の利用者に</a:t>
            </a:r>
            <a:r>
              <a:rPr lang="ja-JP" altLang="en-US" sz="2400" b="1" u="sng" dirty="0" smtClean="0">
                <a:solidFill>
                  <a:srgbClr val="FF0000"/>
                </a:solidFill>
              </a:rPr>
              <a:t>対してサービス</a:t>
            </a:r>
            <a:r>
              <a:rPr lang="ja-JP" altLang="en-US" sz="2400" b="1" u="sng" dirty="0">
                <a:solidFill>
                  <a:srgbClr val="FF0000"/>
                </a:solidFill>
              </a:rPr>
              <a:t>提供</a:t>
            </a:r>
            <a:r>
              <a:rPr lang="ja-JP" altLang="en-US" sz="2400" dirty="0">
                <a:solidFill>
                  <a:schemeClr val="bg1"/>
                </a:solidFill>
              </a:rPr>
              <a:t>を行っている。</a:t>
            </a:r>
            <a:endParaRPr lang="en-US" altLang="ja-JP" sz="2400" dirty="0" smtClean="0">
              <a:solidFill>
                <a:schemeClr val="bg1"/>
              </a:solidFill>
            </a:endParaRPr>
          </a:p>
          <a:p>
            <a:pPr marL="0" indent="0">
              <a:buNone/>
            </a:pPr>
            <a:r>
              <a:rPr lang="ja-JP" altLang="en-US" sz="2400" dirty="0">
                <a:solidFill>
                  <a:schemeClr val="bg1"/>
                </a:solidFill>
              </a:rPr>
              <a:t>☆</a:t>
            </a:r>
            <a:r>
              <a:rPr lang="ja-JP" altLang="en-US" sz="2400" dirty="0" smtClean="0">
                <a:solidFill>
                  <a:schemeClr val="bg1"/>
                </a:solidFill>
              </a:rPr>
              <a:t>サービス内容が、</a:t>
            </a:r>
            <a:r>
              <a:rPr lang="ja-JP" altLang="en-US" sz="2400" b="1" u="sng" dirty="0" smtClean="0">
                <a:solidFill>
                  <a:srgbClr val="FF0000"/>
                </a:solidFill>
              </a:rPr>
              <a:t>単なる安否確認・健康</a:t>
            </a:r>
            <a:r>
              <a:rPr lang="ja-JP" altLang="en-US" sz="2400" b="1" u="sng" dirty="0">
                <a:solidFill>
                  <a:srgbClr val="FF0000"/>
                </a:solidFill>
              </a:rPr>
              <a:t>チェック</a:t>
            </a:r>
            <a:r>
              <a:rPr lang="ja-JP" altLang="en-US" sz="2400" dirty="0" smtClean="0">
                <a:solidFill>
                  <a:schemeClr val="bg1"/>
                </a:solidFill>
              </a:rPr>
              <a:t>である。</a:t>
            </a:r>
            <a:endParaRPr lang="en-US" altLang="ja-JP" sz="2400" dirty="0" smtClean="0">
              <a:solidFill>
                <a:schemeClr val="bg1"/>
              </a:solidFill>
            </a:endParaRPr>
          </a:p>
          <a:p>
            <a:pPr marL="0" indent="0">
              <a:buNone/>
            </a:pPr>
            <a:r>
              <a:rPr lang="ja-JP" altLang="en-US" sz="2400" dirty="0" smtClean="0">
                <a:solidFill>
                  <a:schemeClr val="bg1"/>
                </a:solidFill>
              </a:rPr>
              <a:t>☆規定数以上の</a:t>
            </a:r>
            <a:r>
              <a:rPr lang="ja-JP" altLang="en-US" sz="2400" b="1" u="sng" dirty="0" smtClean="0">
                <a:solidFill>
                  <a:srgbClr val="FF0000"/>
                </a:solidFill>
              </a:rPr>
              <a:t>同一の建物居住者</a:t>
            </a:r>
            <a:r>
              <a:rPr lang="ja-JP" altLang="en-US" sz="2400" dirty="0" smtClean="0">
                <a:solidFill>
                  <a:schemeClr val="bg1"/>
                </a:solidFill>
              </a:rPr>
              <a:t>にサービスを行ったにも関わらず、適正に減算されていない。</a:t>
            </a:r>
            <a:endParaRPr lang="en-US" altLang="ja-JP" sz="2400" dirty="0" smtClean="0">
              <a:solidFill>
                <a:schemeClr val="bg1"/>
              </a:solidFill>
            </a:endParaRPr>
          </a:p>
        </p:txBody>
      </p:sp>
    </p:spTree>
    <p:extLst>
      <p:ext uri="{BB962C8B-B14F-4D97-AF65-F5344CB8AC3E}">
        <p14:creationId xmlns:p14="http://schemas.microsoft.com/office/powerpoint/2010/main" val="4224498598"/>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8134672" cy="1112838"/>
          </a:xfrm>
        </p:spPr>
        <p:txBody>
          <a:bodyPr>
            <a:noAutofit/>
          </a:bodyPr>
          <a:lstStyle/>
          <a:p>
            <a:r>
              <a:rPr lang="ja-JP" altLang="en-US" sz="4000" b="1" dirty="0">
                <a:solidFill>
                  <a:schemeClr val="bg1"/>
                </a:solidFill>
              </a:rPr>
              <a:t>１　</a:t>
            </a:r>
            <a:r>
              <a:rPr lang="ja-JP" altLang="en-US" sz="4000" b="1" dirty="0" smtClean="0">
                <a:solidFill>
                  <a:schemeClr val="bg1"/>
                </a:solidFill>
              </a:rPr>
              <a:t>主な指導</a:t>
            </a:r>
            <a:r>
              <a:rPr lang="ja-JP" altLang="en-US" sz="4000" b="1" dirty="0" smtClean="0">
                <a:solidFill>
                  <a:schemeClr val="bg1"/>
                </a:solidFill>
              </a:rPr>
              <a:t>事項⑤</a:t>
            </a:r>
            <a:r>
              <a:rPr lang="en-US" altLang="ja-JP" sz="4000" b="1" dirty="0" smtClean="0">
                <a:solidFill>
                  <a:schemeClr val="bg1"/>
                </a:solidFill>
              </a:rPr>
              <a:t/>
            </a:r>
            <a:br>
              <a:rPr lang="en-US" altLang="ja-JP" sz="4000" b="1" dirty="0" smtClean="0">
                <a:solidFill>
                  <a:schemeClr val="bg1"/>
                </a:solidFill>
              </a:rPr>
            </a:br>
            <a:r>
              <a:rPr lang="ja-JP" altLang="en-US" sz="2800" b="1" dirty="0" smtClean="0">
                <a:solidFill>
                  <a:schemeClr val="bg1"/>
                </a:solidFill>
              </a:rPr>
              <a:t>（訪問介護　特定事業所加算）</a:t>
            </a:r>
            <a:endParaRPr lang="en-US" sz="2800" b="1" dirty="0">
              <a:solidFill>
                <a:schemeClr val="bg1"/>
              </a:solidFill>
            </a:endParaRPr>
          </a:p>
        </p:txBody>
      </p:sp>
      <p:sp>
        <p:nvSpPr>
          <p:cNvPr id="6" name="コンテンツ プレースホルダー 4"/>
          <p:cNvSpPr txBox="1">
            <a:spLocks/>
          </p:cNvSpPr>
          <p:nvPr/>
        </p:nvSpPr>
        <p:spPr>
          <a:xfrm>
            <a:off x="323528" y="1184252"/>
            <a:ext cx="8496944" cy="3467137"/>
          </a:xfrm>
          <a:prstGeom prst="rect">
            <a:avLst/>
          </a:prstGeom>
          <a:solidFill>
            <a:srgbClr val="CCECFF"/>
          </a:solidFill>
        </p:spPr>
        <p:style>
          <a:lnRef idx="1">
            <a:schemeClr val="accent1"/>
          </a:lnRef>
          <a:fillRef idx="2">
            <a:schemeClr val="accent1"/>
          </a:fillRef>
          <a:effectRef idx="1">
            <a:schemeClr val="accent1"/>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b="1" dirty="0" smtClean="0">
                <a:solidFill>
                  <a:schemeClr val="bg1"/>
                </a:solidFill>
              </a:rPr>
              <a:t>【</a:t>
            </a:r>
            <a:r>
              <a:rPr lang="zh-TW" altLang="en-US" b="1" dirty="0" smtClean="0">
                <a:solidFill>
                  <a:schemeClr val="bg1"/>
                </a:solidFill>
              </a:rPr>
              <a:t>基準等（要旨）</a:t>
            </a:r>
            <a:r>
              <a:rPr lang="en-US" altLang="ja-JP" b="1" dirty="0" smtClean="0">
                <a:solidFill>
                  <a:schemeClr val="bg1"/>
                </a:solidFill>
              </a:rPr>
              <a:t>】</a:t>
            </a:r>
            <a:endParaRPr lang="en-US" altLang="ja-JP" b="1" dirty="0">
              <a:solidFill>
                <a:schemeClr val="bg1"/>
              </a:solidFill>
            </a:endParaRPr>
          </a:p>
          <a:p>
            <a:pPr marL="0" indent="0">
              <a:buNone/>
            </a:pPr>
            <a:r>
              <a:rPr lang="ja-JP" altLang="en-US" dirty="0" smtClean="0">
                <a:solidFill>
                  <a:schemeClr val="bg1"/>
                </a:solidFill>
              </a:rPr>
              <a:t>☆訪問</a:t>
            </a:r>
            <a:r>
              <a:rPr lang="ja-JP" altLang="en-US" dirty="0">
                <a:solidFill>
                  <a:schemeClr val="bg1"/>
                </a:solidFill>
              </a:rPr>
              <a:t>介護の提供に当たっては、サービス提供</a:t>
            </a:r>
            <a:r>
              <a:rPr lang="ja-JP" altLang="en-US" dirty="0" smtClean="0">
                <a:solidFill>
                  <a:schemeClr val="bg1"/>
                </a:solidFill>
              </a:rPr>
              <a:t>責任者が訪問介護員に当該利用者に関する情報や留意事項を文書等により伝達してから開始、終了後は報告を受けることが求められているが、</a:t>
            </a:r>
            <a:endParaRPr lang="en-US" altLang="ja-JP" dirty="0" smtClean="0">
              <a:solidFill>
                <a:schemeClr val="bg1"/>
              </a:solidFill>
            </a:endParaRPr>
          </a:p>
          <a:p>
            <a:pPr marL="0" indent="0">
              <a:buNone/>
            </a:pPr>
            <a:r>
              <a:rPr lang="ja-JP" altLang="en-US" b="1" u="sng" dirty="0" smtClean="0">
                <a:solidFill>
                  <a:srgbClr val="FF0000"/>
                </a:solidFill>
              </a:rPr>
              <a:t>伝達の記録が確認出来ない、</a:t>
            </a:r>
            <a:r>
              <a:rPr lang="ja-JP" altLang="en-US" b="1" u="sng" dirty="0">
                <a:solidFill>
                  <a:srgbClr val="FF0000"/>
                </a:solidFill>
              </a:rPr>
              <a:t>または不十分な</a:t>
            </a:r>
            <a:r>
              <a:rPr lang="ja-JP" altLang="en-US" b="1" u="sng" dirty="0" smtClean="0">
                <a:solidFill>
                  <a:srgbClr val="FF0000"/>
                </a:solidFill>
              </a:rPr>
              <a:t>記載</a:t>
            </a:r>
            <a:endParaRPr lang="en-US" altLang="ja-JP" b="1" u="sng" dirty="0" smtClean="0">
              <a:solidFill>
                <a:srgbClr val="FF0000"/>
              </a:solidFill>
            </a:endParaRPr>
          </a:p>
          <a:p>
            <a:pPr marL="0" indent="0">
              <a:buNone/>
            </a:pPr>
            <a:r>
              <a:rPr lang="ja-JP" altLang="en-US" dirty="0" smtClean="0">
                <a:solidFill>
                  <a:schemeClr val="bg1"/>
                </a:solidFill>
              </a:rPr>
              <a:t>と</a:t>
            </a:r>
            <a:r>
              <a:rPr lang="ja-JP" altLang="en-US" dirty="0">
                <a:solidFill>
                  <a:schemeClr val="bg1"/>
                </a:solidFill>
              </a:rPr>
              <a:t>なって</a:t>
            </a:r>
            <a:r>
              <a:rPr lang="ja-JP" altLang="en-US" dirty="0" smtClean="0">
                <a:solidFill>
                  <a:schemeClr val="bg1"/>
                </a:solidFill>
              </a:rPr>
              <a:t>いる</a:t>
            </a:r>
            <a:r>
              <a:rPr lang="ja-JP" altLang="en-US" sz="2400" dirty="0" smtClean="0">
                <a:solidFill>
                  <a:schemeClr val="bg1"/>
                </a:solidFill>
              </a:rPr>
              <a:t>。</a:t>
            </a:r>
            <a:endParaRPr lang="en-US" altLang="ja-JP" sz="2400" dirty="0" smtClean="0">
              <a:solidFill>
                <a:schemeClr val="bg1"/>
              </a:solidFill>
            </a:endParaRPr>
          </a:p>
        </p:txBody>
      </p:sp>
      <p:sp>
        <p:nvSpPr>
          <p:cNvPr id="7" name="コンテンツ プレースホルダー 4"/>
          <p:cNvSpPr txBox="1">
            <a:spLocks/>
          </p:cNvSpPr>
          <p:nvPr/>
        </p:nvSpPr>
        <p:spPr>
          <a:xfrm>
            <a:off x="323528" y="5229201"/>
            <a:ext cx="8496944" cy="1512167"/>
          </a:xfrm>
          <a:prstGeom prst="rect">
            <a:avLst/>
          </a:prstGeom>
        </p:spPr>
        <p:style>
          <a:lnRef idx="1">
            <a:schemeClr val="accent3"/>
          </a:lnRef>
          <a:fillRef idx="2">
            <a:schemeClr val="accent3"/>
          </a:fillRef>
          <a:effectRef idx="1">
            <a:schemeClr val="accent3"/>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sz="2000" b="1" dirty="0" smtClean="0">
                <a:solidFill>
                  <a:schemeClr val="bg1"/>
                </a:solidFill>
              </a:rPr>
              <a:t>【</a:t>
            </a:r>
            <a:r>
              <a:rPr lang="ja-JP" altLang="en-US" sz="2000" b="1" dirty="0" smtClean="0">
                <a:solidFill>
                  <a:schemeClr val="bg1"/>
                </a:solidFill>
              </a:rPr>
              <a:t>指導事項（ポイント）</a:t>
            </a:r>
            <a:r>
              <a:rPr lang="en-US" altLang="ja-JP" sz="2000" b="1" dirty="0" smtClean="0">
                <a:solidFill>
                  <a:schemeClr val="bg1"/>
                </a:solidFill>
              </a:rPr>
              <a:t>】</a:t>
            </a:r>
          </a:p>
          <a:p>
            <a:pPr marL="0" indent="0">
              <a:buNone/>
            </a:pPr>
            <a:r>
              <a:rPr lang="ja-JP" altLang="en-US" dirty="0" smtClean="0">
                <a:solidFill>
                  <a:schemeClr val="bg1"/>
                </a:solidFill>
              </a:rPr>
              <a:t>☆</a:t>
            </a:r>
            <a:r>
              <a:rPr lang="ja-JP" altLang="en-US" dirty="0">
                <a:solidFill>
                  <a:schemeClr val="bg1"/>
                </a:solidFill>
              </a:rPr>
              <a:t>サービス提供</a:t>
            </a:r>
            <a:r>
              <a:rPr lang="ja-JP" altLang="en-US" dirty="0" smtClean="0">
                <a:solidFill>
                  <a:schemeClr val="bg1"/>
                </a:solidFill>
              </a:rPr>
              <a:t>責任者及び訪問介護員からの伝達内容を文書等で保存すること</a:t>
            </a:r>
            <a:endParaRPr lang="en-US" altLang="ja-JP" dirty="0" smtClean="0">
              <a:solidFill>
                <a:schemeClr val="bg1"/>
              </a:solidFill>
            </a:endParaRPr>
          </a:p>
        </p:txBody>
      </p:sp>
      <p:sp>
        <p:nvSpPr>
          <p:cNvPr id="8" name="下矢印 7"/>
          <p:cNvSpPr/>
          <p:nvPr/>
        </p:nvSpPr>
        <p:spPr>
          <a:xfrm>
            <a:off x="3851920" y="4760275"/>
            <a:ext cx="1080120" cy="360040"/>
          </a:xfrm>
          <a:prstGeom prst="down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31267341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8134672" cy="1112838"/>
          </a:xfrm>
        </p:spPr>
        <p:txBody>
          <a:bodyPr>
            <a:noAutofit/>
          </a:bodyPr>
          <a:lstStyle/>
          <a:p>
            <a:r>
              <a:rPr lang="ja-JP" altLang="en-US" sz="4000" b="1" dirty="0">
                <a:solidFill>
                  <a:schemeClr val="bg1"/>
                </a:solidFill>
              </a:rPr>
              <a:t>１　主な指導</a:t>
            </a:r>
            <a:r>
              <a:rPr lang="ja-JP" altLang="en-US" sz="4000" b="1" dirty="0" smtClean="0">
                <a:solidFill>
                  <a:schemeClr val="bg1"/>
                </a:solidFill>
              </a:rPr>
              <a:t>事項⑥</a:t>
            </a:r>
            <a:r>
              <a:rPr lang="en-US" altLang="ja-JP" sz="4000" b="1" dirty="0">
                <a:solidFill>
                  <a:schemeClr val="bg1"/>
                </a:solidFill>
              </a:rPr>
              <a:t/>
            </a:r>
            <a:br>
              <a:rPr lang="en-US" altLang="ja-JP" sz="4000" b="1" dirty="0">
                <a:solidFill>
                  <a:schemeClr val="bg1"/>
                </a:solidFill>
              </a:rPr>
            </a:br>
            <a:r>
              <a:rPr lang="ja-JP" altLang="en-US" sz="2800" b="1" dirty="0">
                <a:solidFill>
                  <a:schemeClr val="bg1"/>
                </a:solidFill>
              </a:rPr>
              <a:t>（（参考）施設等に併設する訪問介護事業所）</a:t>
            </a:r>
            <a:endParaRPr lang="en-US" sz="2800" b="1" dirty="0">
              <a:solidFill>
                <a:schemeClr val="bg1"/>
              </a:solidFill>
            </a:endParaRPr>
          </a:p>
        </p:txBody>
      </p:sp>
      <p:sp>
        <p:nvSpPr>
          <p:cNvPr id="6" name="コンテンツ プレースホルダー 4"/>
          <p:cNvSpPr txBox="1">
            <a:spLocks/>
          </p:cNvSpPr>
          <p:nvPr/>
        </p:nvSpPr>
        <p:spPr>
          <a:xfrm>
            <a:off x="323528" y="1197065"/>
            <a:ext cx="8496944" cy="3743056"/>
          </a:xfrm>
          <a:prstGeom prst="rect">
            <a:avLst/>
          </a:prstGeom>
          <a:solidFill>
            <a:srgbClr val="CCECFF"/>
          </a:solidFill>
        </p:spPr>
        <p:style>
          <a:lnRef idx="1">
            <a:schemeClr val="accent1"/>
          </a:lnRef>
          <a:fillRef idx="2">
            <a:schemeClr val="accent1"/>
          </a:fillRef>
          <a:effectRef idx="1">
            <a:schemeClr val="accent1"/>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ja-JP" altLang="en-US" sz="2400" dirty="0">
                <a:solidFill>
                  <a:schemeClr val="bg1"/>
                </a:solidFill>
              </a:rPr>
              <a:t>以下のように有料老人ホーム等を</a:t>
            </a:r>
            <a:r>
              <a:rPr lang="ja-JP" altLang="en-US" sz="2400" b="1" u="sng" dirty="0">
                <a:solidFill>
                  <a:srgbClr val="FF0000"/>
                </a:solidFill>
              </a:rPr>
              <a:t>サービス提供の実質的な拠点</a:t>
            </a:r>
            <a:r>
              <a:rPr lang="ja-JP" altLang="en-US" sz="2400" dirty="0">
                <a:solidFill>
                  <a:schemeClr val="bg1"/>
                </a:solidFill>
              </a:rPr>
              <a:t>としている。</a:t>
            </a:r>
            <a:endParaRPr lang="en-US" altLang="ja-JP" sz="2400" dirty="0">
              <a:solidFill>
                <a:schemeClr val="bg1"/>
              </a:solidFill>
            </a:endParaRPr>
          </a:p>
          <a:p>
            <a:pPr marL="0" indent="0">
              <a:buNone/>
            </a:pPr>
            <a:r>
              <a:rPr lang="ja-JP" altLang="en-US" sz="2400" dirty="0" smtClean="0">
                <a:solidFill>
                  <a:schemeClr val="bg1"/>
                </a:solidFill>
              </a:rPr>
              <a:t>☆</a:t>
            </a:r>
            <a:r>
              <a:rPr lang="ja-JP" altLang="en-US" sz="2400" dirty="0">
                <a:solidFill>
                  <a:schemeClr val="bg1"/>
                </a:solidFill>
              </a:rPr>
              <a:t>訪問介護員が有料老人ホーム等に常駐している。</a:t>
            </a:r>
            <a:endParaRPr lang="en-US" altLang="ja-JP" sz="2400" dirty="0">
              <a:solidFill>
                <a:schemeClr val="bg1"/>
              </a:solidFill>
            </a:endParaRPr>
          </a:p>
          <a:p>
            <a:pPr marL="0" indent="0">
              <a:buNone/>
            </a:pPr>
            <a:r>
              <a:rPr lang="ja-JP" altLang="en-US" sz="2400" dirty="0">
                <a:solidFill>
                  <a:schemeClr val="bg1"/>
                </a:solidFill>
              </a:rPr>
              <a:t>☆書類の保管、サービス提供状況の把握、従業者の勤務管理等の一部の業務処理を有料老人ホーム等で行って</a:t>
            </a:r>
            <a:r>
              <a:rPr lang="ja-JP" altLang="en-US" sz="2400" dirty="0" smtClean="0">
                <a:solidFill>
                  <a:schemeClr val="bg1"/>
                </a:solidFill>
              </a:rPr>
              <a:t>いる。</a:t>
            </a:r>
            <a:endParaRPr lang="en-US" altLang="ja-JP" sz="2400" dirty="0" smtClean="0">
              <a:solidFill>
                <a:schemeClr val="bg1"/>
              </a:solidFill>
            </a:endParaRPr>
          </a:p>
        </p:txBody>
      </p:sp>
      <p:sp>
        <p:nvSpPr>
          <p:cNvPr id="7" name="コンテンツ プレースホルダー 4"/>
          <p:cNvSpPr txBox="1">
            <a:spLocks/>
          </p:cNvSpPr>
          <p:nvPr/>
        </p:nvSpPr>
        <p:spPr>
          <a:xfrm>
            <a:off x="323528" y="5616522"/>
            <a:ext cx="8496944" cy="1031857"/>
          </a:xfrm>
          <a:prstGeom prst="rect">
            <a:avLst/>
          </a:prstGeom>
          <a:solidFill>
            <a:srgbClr val="A0C9FA"/>
          </a:solidFill>
        </p:spPr>
        <p:style>
          <a:lnRef idx="1">
            <a:schemeClr val="accent3"/>
          </a:lnRef>
          <a:fillRef idx="2">
            <a:schemeClr val="accent3"/>
          </a:fillRef>
          <a:effectRef idx="1">
            <a:schemeClr val="accent3"/>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ja-JP" altLang="en-US" sz="2400" dirty="0">
                <a:solidFill>
                  <a:schemeClr val="bg1"/>
                </a:solidFill>
              </a:rPr>
              <a:t>その拠点としている区画で事業所の</a:t>
            </a:r>
            <a:r>
              <a:rPr lang="ja-JP" altLang="en-US" sz="2400" b="1" u="sng" dirty="0">
                <a:solidFill>
                  <a:srgbClr val="FF0000"/>
                </a:solidFill>
              </a:rPr>
              <a:t>指定を受けること</a:t>
            </a:r>
            <a:r>
              <a:rPr lang="ja-JP" altLang="en-US" sz="2400" dirty="0">
                <a:solidFill>
                  <a:schemeClr val="bg1"/>
                </a:solidFill>
              </a:rPr>
              <a:t>。</a:t>
            </a:r>
            <a:endParaRPr lang="en-US" altLang="ja-JP" sz="2400" dirty="0">
              <a:solidFill>
                <a:schemeClr val="bg1"/>
              </a:solidFill>
            </a:endParaRPr>
          </a:p>
        </p:txBody>
      </p:sp>
      <p:sp>
        <p:nvSpPr>
          <p:cNvPr id="8" name="下矢印 7"/>
          <p:cNvSpPr/>
          <p:nvPr/>
        </p:nvSpPr>
        <p:spPr>
          <a:xfrm>
            <a:off x="4044819" y="4968397"/>
            <a:ext cx="1080120" cy="525697"/>
          </a:xfrm>
          <a:prstGeom prst="down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99537332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8134672" cy="1112838"/>
          </a:xfrm>
        </p:spPr>
        <p:txBody>
          <a:bodyPr>
            <a:noAutofit/>
          </a:bodyPr>
          <a:lstStyle/>
          <a:p>
            <a:r>
              <a:rPr lang="ja-JP" altLang="en-US" sz="4000" b="1" dirty="0">
                <a:solidFill>
                  <a:schemeClr val="bg1"/>
                </a:solidFill>
              </a:rPr>
              <a:t>１　</a:t>
            </a:r>
            <a:r>
              <a:rPr lang="ja-JP" altLang="en-US" sz="4000" b="1" dirty="0" smtClean="0">
                <a:solidFill>
                  <a:schemeClr val="bg1"/>
                </a:solidFill>
              </a:rPr>
              <a:t>主な指導</a:t>
            </a:r>
            <a:r>
              <a:rPr lang="ja-JP" altLang="en-US" sz="4000" b="1" dirty="0" smtClean="0">
                <a:solidFill>
                  <a:schemeClr val="bg1"/>
                </a:solidFill>
              </a:rPr>
              <a:t>事項⑦</a:t>
            </a:r>
            <a:r>
              <a:rPr lang="en-US" altLang="ja-JP" sz="4000" b="1" dirty="0" smtClean="0">
                <a:solidFill>
                  <a:schemeClr val="bg1"/>
                </a:solidFill>
              </a:rPr>
              <a:t/>
            </a:r>
            <a:br>
              <a:rPr lang="en-US" altLang="ja-JP" sz="4000" b="1" dirty="0" smtClean="0">
                <a:solidFill>
                  <a:schemeClr val="bg1"/>
                </a:solidFill>
              </a:rPr>
            </a:br>
            <a:r>
              <a:rPr lang="ja-JP" altLang="en-US" sz="2800" b="1" dirty="0" smtClean="0">
                <a:solidFill>
                  <a:schemeClr val="bg1"/>
                </a:solidFill>
              </a:rPr>
              <a:t>（訪問看護－訪問看護計画書・報告書）</a:t>
            </a:r>
            <a:endParaRPr lang="en-US" sz="2800" b="1" dirty="0">
              <a:solidFill>
                <a:schemeClr val="bg1"/>
              </a:solidFill>
            </a:endParaRPr>
          </a:p>
        </p:txBody>
      </p:sp>
      <p:sp>
        <p:nvSpPr>
          <p:cNvPr id="6" name="コンテンツ プレースホルダー 4"/>
          <p:cNvSpPr txBox="1">
            <a:spLocks/>
          </p:cNvSpPr>
          <p:nvPr/>
        </p:nvSpPr>
        <p:spPr>
          <a:xfrm>
            <a:off x="323528" y="1197065"/>
            <a:ext cx="8496944" cy="3312055"/>
          </a:xfrm>
          <a:prstGeom prst="rect">
            <a:avLst/>
          </a:prstGeom>
          <a:solidFill>
            <a:srgbClr val="CCECFF"/>
          </a:solidFill>
        </p:spPr>
        <p:style>
          <a:lnRef idx="1">
            <a:schemeClr val="accent1"/>
          </a:lnRef>
          <a:fillRef idx="2">
            <a:schemeClr val="accent1"/>
          </a:fillRef>
          <a:effectRef idx="1">
            <a:schemeClr val="accent1"/>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sz="2000" b="1" dirty="0" smtClean="0">
                <a:solidFill>
                  <a:schemeClr val="bg1"/>
                </a:solidFill>
              </a:rPr>
              <a:t>【</a:t>
            </a:r>
            <a:r>
              <a:rPr lang="zh-TW" altLang="en-US" sz="2000" b="1" dirty="0" smtClean="0">
                <a:solidFill>
                  <a:schemeClr val="bg1"/>
                </a:solidFill>
              </a:rPr>
              <a:t>基準等（要旨）</a:t>
            </a:r>
            <a:r>
              <a:rPr lang="en-US" altLang="ja-JP" sz="2000" b="1" dirty="0" smtClean="0">
                <a:solidFill>
                  <a:schemeClr val="bg1"/>
                </a:solidFill>
              </a:rPr>
              <a:t>】</a:t>
            </a:r>
          </a:p>
          <a:p>
            <a:pPr marL="0" indent="0">
              <a:buNone/>
            </a:pPr>
            <a:r>
              <a:rPr lang="ja-JP" altLang="en-US" sz="2000" dirty="0" smtClean="0">
                <a:solidFill>
                  <a:schemeClr val="bg1"/>
                </a:solidFill>
              </a:rPr>
              <a:t>看護師等は、</a:t>
            </a:r>
            <a:endParaRPr lang="en-US" altLang="ja-JP" sz="2000" dirty="0" smtClean="0">
              <a:solidFill>
                <a:schemeClr val="bg1"/>
              </a:solidFill>
            </a:endParaRPr>
          </a:p>
          <a:p>
            <a:pPr marL="0" indent="0">
              <a:buNone/>
            </a:pPr>
            <a:r>
              <a:rPr lang="ja-JP" altLang="en-US" sz="2000" dirty="0" smtClean="0">
                <a:solidFill>
                  <a:schemeClr val="bg1"/>
                </a:solidFill>
              </a:rPr>
              <a:t>☆</a:t>
            </a:r>
            <a:r>
              <a:rPr lang="ja-JP" altLang="en-US" sz="2000" b="1" u="sng" dirty="0" smtClean="0">
                <a:solidFill>
                  <a:srgbClr val="FF0000"/>
                </a:solidFill>
              </a:rPr>
              <a:t>主治医に訪問</a:t>
            </a:r>
            <a:r>
              <a:rPr lang="ja-JP" altLang="en-US" sz="2000" b="1" u="sng" dirty="0">
                <a:solidFill>
                  <a:srgbClr val="FF0000"/>
                </a:solidFill>
              </a:rPr>
              <a:t>看護計画書・報告書</a:t>
            </a:r>
            <a:r>
              <a:rPr lang="ja-JP" altLang="en-US" sz="2000" b="1" u="sng" dirty="0" smtClean="0">
                <a:solidFill>
                  <a:srgbClr val="FF0000"/>
                </a:solidFill>
              </a:rPr>
              <a:t>を提出</a:t>
            </a:r>
            <a:r>
              <a:rPr lang="ja-JP" altLang="en-US" sz="2000" dirty="0">
                <a:solidFill>
                  <a:schemeClr val="bg1"/>
                </a:solidFill>
              </a:rPr>
              <a:t>しなければならない。 </a:t>
            </a:r>
            <a:endParaRPr lang="en-US" altLang="ja-JP" sz="2000" dirty="0" smtClean="0">
              <a:solidFill>
                <a:schemeClr val="bg1"/>
              </a:solidFill>
            </a:endParaRPr>
          </a:p>
          <a:p>
            <a:pPr marL="0" indent="0">
              <a:buNone/>
            </a:pPr>
            <a:r>
              <a:rPr lang="ja-JP" altLang="en-US" sz="2000" dirty="0" smtClean="0">
                <a:solidFill>
                  <a:schemeClr val="bg1"/>
                </a:solidFill>
              </a:rPr>
              <a:t>☆</a:t>
            </a:r>
            <a:r>
              <a:rPr lang="ja-JP" altLang="en-US" sz="2000" dirty="0">
                <a:solidFill>
                  <a:schemeClr val="bg1"/>
                </a:solidFill>
              </a:rPr>
              <a:t>目標・</a:t>
            </a:r>
            <a:r>
              <a:rPr lang="ja-JP" altLang="en-US" sz="2000" b="1" u="sng" dirty="0">
                <a:solidFill>
                  <a:srgbClr val="FF0000"/>
                </a:solidFill>
              </a:rPr>
              <a:t>具体的な</a:t>
            </a:r>
            <a:r>
              <a:rPr lang="ja-JP" altLang="en-US" sz="2000" b="1" u="sng" dirty="0" smtClean="0">
                <a:solidFill>
                  <a:srgbClr val="FF0000"/>
                </a:solidFill>
              </a:rPr>
              <a:t>サービス内容</a:t>
            </a:r>
            <a:r>
              <a:rPr lang="ja-JP" altLang="en-US" sz="2000" dirty="0">
                <a:solidFill>
                  <a:schemeClr val="bg1"/>
                </a:solidFill>
              </a:rPr>
              <a:t>等を記載しなければならない。 </a:t>
            </a:r>
            <a:endParaRPr lang="en-US" altLang="ja-JP" sz="2000" dirty="0">
              <a:solidFill>
                <a:schemeClr val="bg1"/>
              </a:solidFill>
            </a:endParaRPr>
          </a:p>
          <a:p>
            <a:pPr marL="0" indent="0">
              <a:buNone/>
            </a:pPr>
            <a:r>
              <a:rPr lang="ja-JP" altLang="en-US" sz="2000" dirty="0">
                <a:solidFill>
                  <a:schemeClr val="bg1"/>
                </a:solidFill>
              </a:rPr>
              <a:t>☆</a:t>
            </a:r>
            <a:r>
              <a:rPr lang="ja-JP" altLang="en-US" sz="2000" b="1" u="sng" dirty="0">
                <a:solidFill>
                  <a:srgbClr val="FF0000"/>
                </a:solidFill>
              </a:rPr>
              <a:t>居宅サービス計画に適合</a:t>
            </a:r>
            <a:r>
              <a:rPr lang="ja-JP" altLang="en-US" sz="2000" dirty="0">
                <a:solidFill>
                  <a:schemeClr val="bg1"/>
                </a:solidFill>
              </a:rPr>
              <a:t>するよう作成しなければならない。 </a:t>
            </a:r>
            <a:endParaRPr lang="en-US" altLang="ja-JP" sz="2000" dirty="0">
              <a:solidFill>
                <a:schemeClr val="bg1"/>
              </a:solidFill>
            </a:endParaRPr>
          </a:p>
          <a:p>
            <a:pPr marL="0" indent="0">
              <a:buNone/>
            </a:pPr>
            <a:r>
              <a:rPr lang="ja-JP" altLang="en-US" sz="2000" dirty="0">
                <a:solidFill>
                  <a:schemeClr val="bg1"/>
                </a:solidFill>
              </a:rPr>
              <a:t>☆利用者又はその家族に対して</a:t>
            </a:r>
            <a:r>
              <a:rPr lang="ja-JP" altLang="en-US" sz="2000" b="1" u="sng" dirty="0">
                <a:solidFill>
                  <a:srgbClr val="FF0000"/>
                </a:solidFill>
              </a:rPr>
              <a:t>説明</a:t>
            </a:r>
            <a:r>
              <a:rPr lang="ja-JP" altLang="en-US" sz="2000" dirty="0">
                <a:solidFill>
                  <a:schemeClr val="bg1"/>
                </a:solidFill>
              </a:rPr>
              <a:t>し、利用者の</a:t>
            </a:r>
            <a:r>
              <a:rPr lang="ja-JP" altLang="en-US" sz="2000" b="1" u="sng" dirty="0">
                <a:solidFill>
                  <a:srgbClr val="FF0000"/>
                </a:solidFill>
              </a:rPr>
              <a:t>同意</a:t>
            </a:r>
            <a:r>
              <a:rPr lang="ja-JP" altLang="en-US" sz="2000" dirty="0">
                <a:solidFill>
                  <a:schemeClr val="bg1"/>
                </a:solidFill>
              </a:rPr>
              <a:t>を得て、利用者に</a:t>
            </a:r>
            <a:r>
              <a:rPr lang="ja-JP" altLang="en-US" sz="2000" b="1" u="sng" dirty="0">
                <a:solidFill>
                  <a:srgbClr val="FF0000"/>
                </a:solidFill>
              </a:rPr>
              <a:t>交付</a:t>
            </a:r>
            <a:r>
              <a:rPr lang="ja-JP" altLang="en-US" sz="2000" dirty="0">
                <a:solidFill>
                  <a:schemeClr val="bg1"/>
                </a:solidFill>
              </a:rPr>
              <a:t>しなければならない</a:t>
            </a:r>
            <a:r>
              <a:rPr lang="ja-JP" altLang="en-US" sz="2000" dirty="0" smtClean="0">
                <a:solidFill>
                  <a:schemeClr val="bg1"/>
                </a:solidFill>
              </a:rPr>
              <a:t>。</a:t>
            </a:r>
            <a:endParaRPr lang="en-US" altLang="ja-JP" sz="2000" dirty="0">
              <a:solidFill>
                <a:schemeClr val="bg1"/>
              </a:solidFill>
            </a:endParaRPr>
          </a:p>
        </p:txBody>
      </p:sp>
      <p:sp>
        <p:nvSpPr>
          <p:cNvPr id="7" name="コンテンツ プレースホルダー 4"/>
          <p:cNvSpPr txBox="1">
            <a:spLocks/>
          </p:cNvSpPr>
          <p:nvPr/>
        </p:nvSpPr>
        <p:spPr>
          <a:xfrm>
            <a:off x="338808" y="5322849"/>
            <a:ext cx="8496944" cy="1535151"/>
          </a:xfrm>
          <a:prstGeom prst="rect">
            <a:avLst/>
          </a:prstGeom>
          <a:solidFill>
            <a:srgbClr val="A0C9FA"/>
          </a:solidFill>
        </p:spPr>
        <p:style>
          <a:lnRef idx="1">
            <a:schemeClr val="accent3"/>
          </a:lnRef>
          <a:fillRef idx="2">
            <a:schemeClr val="accent3"/>
          </a:fillRef>
          <a:effectRef idx="1">
            <a:schemeClr val="accent3"/>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sz="2400" b="1" dirty="0" smtClean="0">
                <a:solidFill>
                  <a:schemeClr val="bg1"/>
                </a:solidFill>
              </a:rPr>
              <a:t>【</a:t>
            </a:r>
            <a:r>
              <a:rPr lang="ja-JP" altLang="en-US" sz="2400" b="1" dirty="0" smtClean="0">
                <a:solidFill>
                  <a:schemeClr val="bg1"/>
                </a:solidFill>
              </a:rPr>
              <a:t>指導事項（ポイント）</a:t>
            </a:r>
            <a:r>
              <a:rPr lang="en-US" altLang="ja-JP" sz="2400" b="1" dirty="0" smtClean="0">
                <a:solidFill>
                  <a:schemeClr val="bg1"/>
                </a:solidFill>
              </a:rPr>
              <a:t>】</a:t>
            </a:r>
          </a:p>
          <a:p>
            <a:pPr marL="0" indent="0">
              <a:buNone/>
            </a:pPr>
            <a:r>
              <a:rPr lang="ja-JP" altLang="en-US" sz="2400" dirty="0"/>
              <a:t>　</a:t>
            </a:r>
            <a:r>
              <a:rPr lang="ja-JP" altLang="en-US" sz="2000" b="1" u="sng" dirty="0" smtClean="0">
                <a:solidFill>
                  <a:srgbClr val="FF0000"/>
                </a:solidFill>
              </a:rPr>
              <a:t>主治の医師と密接</a:t>
            </a:r>
            <a:r>
              <a:rPr lang="ja-JP" altLang="en-US" sz="2000" b="1" u="sng" dirty="0">
                <a:solidFill>
                  <a:srgbClr val="FF0000"/>
                </a:solidFill>
              </a:rPr>
              <a:t>かつ適切な連携を図ること</a:t>
            </a:r>
            <a:r>
              <a:rPr lang="ja-JP" altLang="en-US" sz="2000" b="1" u="sng" dirty="0" smtClean="0">
                <a:solidFill>
                  <a:srgbClr val="FF0000"/>
                </a:solidFill>
              </a:rPr>
              <a:t>。</a:t>
            </a:r>
            <a:endParaRPr lang="en-US" altLang="ja-JP" sz="2000" b="1" u="sng" dirty="0" smtClean="0">
              <a:solidFill>
                <a:srgbClr val="FF0000"/>
              </a:solidFill>
            </a:endParaRPr>
          </a:p>
          <a:p>
            <a:pPr marL="0" indent="0">
              <a:buNone/>
            </a:pPr>
            <a:r>
              <a:rPr lang="ja-JP" altLang="en-US" sz="2000" b="1" dirty="0" smtClean="0">
                <a:solidFill>
                  <a:srgbClr val="FF0000"/>
                </a:solidFill>
              </a:rPr>
              <a:t>　</a:t>
            </a:r>
            <a:r>
              <a:rPr lang="ja-JP" altLang="en-US" sz="2000" b="1" u="sng" dirty="0" smtClean="0">
                <a:solidFill>
                  <a:srgbClr val="FF0000"/>
                </a:solidFill>
              </a:rPr>
              <a:t>主治の医師以外から指示書の交付を受けることはできない。</a:t>
            </a:r>
            <a:endParaRPr lang="en-US" altLang="ja-JP" sz="2000" b="1" u="sng" dirty="0" smtClean="0">
              <a:solidFill>
                <a:srgbClr val="FF0000"/>
              </a:solidFill>
            </a:endParaRPr>
          </a:p>
        </p:txBody>
      </p:sp>
      <p:sp>
        <p:nvSpPr>
          <p:cNvPr id="8" name="下矢印 7"/>
          <p:cNvSpPr/>
          <p:nvPr/>
        </p:nvSpPr>
        <p:spPr>
          <a:xfrm>
            <a:off x="4044819" y="4653136"/>
            <a:ext cx="1080120" cy="525697"/>
          </a:xfrm>
          <a:prstGeom prst="down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784321607"/>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7FDBF"/>
            </a:gs>
            <a:gs pos="100000">
              <a:schemeClr val="bg2">
                <a:lumMod val="40000"/>
                <a:lumOff val="60000"/>
              </a:schemeClr>
            </a:gs>
          </a:gsLst>
          <a:path path="circle">
            <a:fillToRect b="100000"/>
          </a:path>
          <a:tileRect/>
        </a:gra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685800" y="71414"/>
            <a:ext cx="8134672" cy="1112838"/>
          </a:xfrm>
        </p:spPr>
        <p:txBody>
          <a:bodyPr>
            <a:noAutofit/>
          </a:bodyPr>
          <a:lstStyle/>
          <a:p>
            <a:r>
              <a:rPr lang="ja-JP" altLang="en-US" sz="4000" b="1" dirty="0">
                <a:solidFill>
                  <a:schemeClr val="bg1"/>
                </a:solidFill>
              </a:rPr>
              <a:t>１　</a:t>
            </a:r>
            <a:r>
              <a:rPr lang="ja-JP" altLang="en-US" sz="4000" b="1" dirty="0" smtClean="0">
                <a:solidFill>
                  <a:schemeClr val="bg1"/>
                </a:solidFill>
              </a:rPr>
              <a:t>主な指導</a:t>
            </a:r>
            <a:r>
              <a:rPr lang="ja-JP" altLang="en-US" sz="4000" b="1" dirty="0" smtClean="0">
                <a:solidFill>
                  <a:schemeClr val="bg1"/>
                </a:solidFill>
              </a:rPr>
              <a:t>事項⑧</a:t>
            </a:r>
            <a:r>
              <a:rPr lang="en-US" altLang="ja-JP" sz="4000" b="1" dirty="0" smtClean="0">
                <a:solidFill>
                  <a:schemeClr val="bg1"/>
                </a:solidFill>
              </a:rPr>
              <a:t/>
            </a:r>
            <a:br>
              <a:rPr lang="en-US" altLang="ja-JP" sz="4000" b="1" dirty="0" smtClean="0">
                <a:solidFill>
                  <a:schemeClr val="bg1"/>
                </a:solidFill>
              </a:rPr>
            </a:br>
            <a:r>
              <a:rPr lang="ja-JP" altLang="en-US" sz="2800" b="1" dirty="0" smtClean="0">
                <a:solidFill>
                  <a:schemeClr val="bg1"/>
                </a:solidFill>
              </a:rPr>
              <a:t>（訪問看護－</a:t>
            </a:r>
            <a:r>
              <a:rPr lang="ja-JP" altLang="en-US" sz="2400" b="1" dirty="0" smtClean="0">
                <a:solidFill>
                  <a:schemeClr val="bg1"/>
                </a:solidFill>
              </a:rPr>
              <a:t>理学療法士等による訪問看護について）</a:t>
            </a:r>
            <a:endParaRPr lang="en-US" sz="2400" b="1" dirty="0">
              <a:solidFill>
                <a:schemeClr val="bg1"/>
              </a:solidFill>
            </a:endParaRPr>
          </a:p>
        </p:txBody>
      </p:sp>
      <p:sp>
        <p:nvSpPr>
          <p:cNvPr id="6" name="コンテンツ プレースホルダー 4"/>
          <p:cNvSpPr txBox="1">
            <a:spLocks/>
          </p:cNvSpPr>
          <p:nvPr/>
        </p:nvSpPr>
        <p:spPr>
          <a:xfrm>
            <a:off x="323528" y="1052737"/>
            <a:ext cx="8496944" cy="2973968"/>
          </a:xfrm>
          <a:prstGeom prst="rect">
            <a:avLst/>
          </a:prstGeom>
          <a:solidFill>
            <a:srgbClr val="CCECFF"/>
          </a:solidFill>
        </p:spPr>
        <p:style>
          <a:lnRef idx="1">
            <a:schemeClr val="accent1"/>
          </a:lnRef>
          <a:fillRef idx="2">
            <a:schemeClr val="accent1"/>
          </a:fillRef>
          <a:effectRef idx="1">
            <a:schemeClr val="accent1"/>
          </a:effectRef>
          <a:fontRef idx="minor">
            <a:schemeClr val="dk1"/>
          </a:fontRef>
        </p:style>
        <p:txBody>
          <a:bodyPr vert="horz" rtlCol="0" anchor="t">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sz="2400" b="1" dirty="0" smtClean="0">
                <a:solidFill>
                  <a:schemeClr val="bg1"/>
                </a:solidFill>
                <a:latin typeface="メイリオ" panose="020B0604030504040204" pitchFamily="50" charset="-128"/>
                <a:ea typeface="メイリオ" panose="020B0604030504040204" pitchFamily="50" charset="-128"/>
              </a:rPr>
              <a:t>【</a:t>
            </a:r>
            <a:r>
              <a:rPr lang="zh-TW" altLang="en-US" sz="2400" b="1" dirty="0" smtClean="0">
                <a:solidFill>
                  <a:schemeClr val="bg1"/>
                </a:solidFill>
                <a:latin typeface="メイリオ" panose="020B0604030504040204" pitchFamily="50" charset="-128"/>
                <a:ea typeface="メイリオ" panose="020B0604030504040204" pitchFamily="50" charset="-128"/>
              </a:rPr>
              <a:t>基準等（要旨）</a:t>
            </a:r>
            <a:r>
              <a:rPr lang="en-US" altLang="ja-JP" sz="2400" b="1" dirty="0" smtClean="0">
                <a:solidFill>
                  <a:schemeClr val="bg1"/>
                </a:solidFill>
                <a:latin typeface="メイリオ" panose="020B0604030504040204" pitchFamily="50" charset="-128"/>
                <a:ea typeface="メイリオ" panose="020B0604030504040204" pitchFamily="50" charset="-128"/>
              </a:rPr>
              <a:t>】</a:t>
            </a:r>
          </a:p>
          <a:p>
            <a:pPr marL="0" indent="0">
              <a:buNone/>
            </a:pPr>
            <a:r>
              <a:rPr lang="ja-JP" altLang="en-US" sz="2000" dirty="0" smtClean="0">
                <a:solidFill>
                  <a:schemeClr val="bg1"/>
                </a:solidFill>
              </a:rPr>
              <a:t>・理学療法士、作業療法士又は言語聴覚士（以下、「理学療法士等」という。）による訪問看護を行った場合は、イ（５）の所定単位数を算定することとし、理学療法士等が１日に２回を超えて指定訪問看護を行った場合、１回につき１００分の９０に相当する単位数を算定する。</a:t>
            </a:r>
            <a:endParaRPr lang="en-US" altLang="ja-JP" sz="2000" dirty="0" smtClean="0">
              <a:solidFill>
                <a:schemeClr val="bg1"/>
              </a:solidFill>
            </a:endParaRPr>
          </a:p>
          <a:p>
            <a:pPr marL="0" indent="0">
              <a:buNone/>
            </a:pPr>
            <a:r>
              <a:rPr lang="ja-JP" altLang="en-US" sz="2000" dirty="0" smtClean="0">
                <a:solidFill>
                  <a:schemeClr val="bg1"/>
                </a:solidFill>
              </a:rPr>
              <a:t>・当該訪問看護事業所における</a:t>
            </a:r>
            <a:r>
              <a:rPr lang="ja-JP" altLang="en-US" sz="2000" b="1" u="sng" dirty="0" smtClean="0">
                <a:solidFill>
                  <a:srgbClr val="FF0000"/>
                </a:solidFill>
              </a:rPr>
              <a:t>前年度の理学療法士等による訪問回数が看護職員による訪問回数を超えている場合</a:t>
            </a:r>
            <a:r>
              <a:rPr lang="ja-JP" altLang="en-US" sz="2000" dirty="0" smtClean="0">
                <a:solidFill>
                  <a:schemeClr val="bg1"/>
                </a:solidFill>
              </a:rPr>
              <a:t>は、当該年度の理学療法士等の訪問看護費から８単位を減算する。</a:t>
            </a:r>
            <a:endParaRPr lang="en-US" altLang="ja-JP" sz="2000" dirty="0" smtClean="0">
              <a:solidFill>
                <a:schemeClr val="bg1"/>
              </a:solidFill>
            </a:endParaRPr>
          </a:p>
          <a:p>
            <a:pPr marL="0" indent="0">
              <a:buNone/>
            </a:pPr>
            <a:endParaRPr lang="en-US" altLang="ja-JP" sz="2000" b="1" dirty="0" smtClean="0">
              <a:solidFill>
                <a:schemeClr val="bg1"/>
              </a:solidFill>
            </a:endParaRPr>
          </a:p>
        </p:txBody>
      </p:sp>
      <p:sp>
        <p:nvSpPr>
          <p:cNvPr id="7" name="コンテンツ プレースホルダー 4"/>
          <p:cNvSpPr txBox="1">
            <a:spLocks/>
          </p:cNvSpPr>
          <p:nvPr/>
        </p:nvSpPr>
        <p:spPr>
          <a:xfrm>
            <a:off x="323528" y="4149079"/>
            <a:ext cx="8496944" cy="2541921"/>
          </a:xfrm>
          <a:prstGeom prst="rect">
            <a:avLst/>
          </a:prstGeom>
          <a:solidFill>
            <a:srgbClr val="A0C9FA"/>
          </a:solidFill>
        </p:spPr>
        <p:style>
          <a:lnRef idx="1">
            <a:schemeClr val="accent3"/>
          </a:lnRef>
          <a:fillRef idx="2">
            <a:schemeClr val="accent3"/>
          </a:fillRef>
          <a:effectRef idx="1">
            <a:schemeClr val="accent3"/>
          </a:effectRef>
          <a:fontRef idx="minor">
            <a:schemeClr val="dk1"/>
          </a:fontRef>
        </p:style>
        <p:txBody>
          <a:bodyPr vert="horz" rtlCol="0" anchor="ctr">
            <a:noAutofit/>
          </a:bodyPr>
          <a:lstStyle>
            <a:lvl1pPr marL="342900" indent="-342900" algn="l" rtl="0" eaLnBrk="1" latinLnBrk="0" hangingPunct="1">
              <a:spcBef>
                <a:spcPts val="600"/>
              </a:spcBef>
              <a:spcAft>
                <a:spcPts val="600"/>
              </a:spcAft>
              <a:buFont typeface="Arial"/>
              <a:buChar char="•"/>
              <a:defRPr kumimoji="1" lang="ja-JP" sz="2800" kern="1200">
                <a:solidFill>
                  <a:schemeClr val="tx1"/>
                </a:solidFill>
                <a:latin typeface="+mn-lt"/>
                <a:ea typeface="+mn-ea"/>
                <a:cs typeface="+mn-cs"/>
              </a:defRPr>
            </a:lvl1pPr>
            <a:lvl2pPr marL="742950" indent="-285750" algn="l" rtl="0" eaLnBrk="1" latinLnBrk="0" hangingPunct="1">
              <a:spcBef>
                <a:spcPts val="600"/>
              </a:spcBef>
              <a:spcAft>
                <a:spcPts val="600"/>
              </a:spcAft>
              <a:buFont typeface="Arial"/>
              <a:buChar char="–"/>
              <a:defRPr kumimoji="1" lang="ja-JP" sz="2400" kern="1200">
                <a:solidFill>
                  <a:schemeClr val="tx1"/>
                </a:solidFill>
                <a:latin typeface="+mn-lt"/>
                <a:ea typeface="+mn-ea"/>
                <a:cs typeface="+mn-cs"/>
              </a:defRPr>
            </a:lvl2pPr>
            <a:lvl3pPr marL="1143000" indent="-228600" algn="l" rtl="0" eaLnBrk="1" latinLnBrk="0" hangingPunct="1">
              <a:spcBef>
                <a:spcPts val="600"/>
              </a:spcBef>
              <a:spcAft>
                <a:spcPts val="600"/>
              </a:spcAft>
              <a:buFont typeface="Arial"/>
              <a:buChar char="•"/>
              <a:defRPr kumimoji="1" lang="ja-JP" sz="2000" kern="1200">
                <a:solidFill>
                  <a:schemeClr val="tx1"/>
                </a:solidFill>
                <a:latin typeface="+mn-lt"/>
                <a:ea typeface="+mn-ea"/>
                <a:cs typeface="+mn-cs"/>
              </a:defRPr>
            </a:lvl3pPr>
            <a:lvl4pPr marL="16002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4pPr>
            <a:lvl5pPr marL="2057400" indent="-228600" algn="l" rtl="0" eaLnBrk="1" latinLnBrk="0" hangingPunct="1">
              <a:spcBef>
                <a:spcPts val="600"/>
              </a:spcBef>
              <a:spcAft>
                <a:spcPts val="600"/>
              </a:spcAft>
              <a:buFont typeface="Arial"/>
              <a:buChar char="»"/>
              <a:defRPr kumimoji="1" lang="ja-JP" sz="18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1" lang="ja-JP"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1" lang="ja-JP"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1" lang="ja-JP"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1" lang="ja-JP" sz="2000" kern="1200">
                <a:solidFill>
                  <a:schemeClr val="tx1"/>
                </a:solidFill>
                <a:latin typeface="+mn-lt"/>
                <a:ea typeface="+mn-ea"/>
                <a:cs typeface="+mn-cs"/>
              </a:defRPr>
            </a:lvl9pPr>
          </a:lstStyle>
          <a:p>
            <a:pPr marL="0" indent="0">
              <a:buNone/>
            </a:pPr>
            <a:r>
              <a:rPr lang="en-US" altLang="ja-JP" sz="2400" b="1" dirty="0" smtClean="0">
                <a:solidFill>
                  <a:schemeClr val="bg1"/>
                </a:solidFill>
              </a:rPr>
              <a:t>【</a:t>
            </a:r>
            <a:r>
              <a:rPr lang="ja-JP" altLang="en-US" sz="2400" b="1" dirty="0" smtClean="0">
                <a:solidFill>
                  <a:schemeClr val="bg1"/>
                </a:solidFill>
              </a:rPr>
              <a:t>指導事項（ポイント）</a:t>
            </a:r>
            <a:r>
              <a:rPr lang="en-US" altLang="ja-JP" sz="2400" b="1" dirty="0" smtClean="0">
                <a:solidFill>
                  <a:schemeClr val="bg1"/>
                </a:solidFill>
              </a:rPr>
              <a:t>】</a:t>
            </a:r>
          </a:p>
          <a:p>
            <a:pPr marL="0" indent="0">
              <a:buNone/>
            </a:pPr>
            <a:r>
              <a:rPr lang="ja-JP" altLang="en-US" sz="2000" dirty="0" smtClean="0">
                <a:solidFill>
                  <a:schemeClr val="bg1"/>
                </a:solidFill>
              </a:rPr>
              <a:t>☆前年度の理学療法士等による訪問回数について、　　　　　　　　　　　　　　理学療法士等が</a:t>
            </a:r>
            <a:r>
              <a:rPr lang="ja-JP" altLang="en-US" sz="2000" b="1" dirty="0" smtClean="0">
                <a:solidFill>
                  <a:srgbClr val="FF0000"/>
                </a:solidFill>
              </a:rPr>
              <a:t>連続して２回の訪問</a:t>
            </a:r>
            <a:r>
              <a:rPr lang="ja-JP" altLang="en-US" sz="2000" dirty="0" smtClean="0">
                <a:solidFill>
                  <a:schemeClr val="bg1"/>
                </a:solidFill>
              </a:rPr>
              <a:t>を行った場合、</a:t>
            </a:r>
            <a:r>
              <a:rPr lang="ja-JP" altLang="en-US" sz="2000" b="1" dirty="0" smtClean="0">
                <a:solidFill>
                  <a:srgbClr val="FF0000"/>
                </a:solidFill>
              </a:rPr>
              <a:t>１回</a:t>
            </a:r>
            <a:r>
              <a:rPr lang="ja-JP" altLang="en-US" sz="2000" dirty="0" smtClean="0">
                <a:solidFill>
                  <a:schemeClr val="bg1"/>
                </a:solidFill>
              </a:rPr>
              <a:t>と数えること。</a:t>
            </a:r>
            <a:endParaRPr lang="en-US" altLang="ja-JP" sz="2000" dirty="0" smtClean="0">
              <a:solidFill>
                <a:schemeClr val="bg1"/>
              </a:solidFill>
            </a:endParaRPr>
          </a:p>
          <a:p>
            <a:pPr marL="0" indent="0">
              <a:buNone/>
            </a:pPr>
            <a:r>
              <a:rPr lang="ja-JP" altLang="en-US" sz="2000" dirty="0" smtClean="0">
                <a:solidFill>
                  <a:schemeClr val="bg1"/>
                </a:solidFill>
              </a:rPr>
              <a:t>☆</a:t>
            </a:r>
            <a:r>
              <a:rPr lang="ja-JP" altLang="en-US" sz="2000" dirty="0">
                <a:solidFill>
                  <a:schemeClr val="bg1"/>
                </a:solidFill>
              </a:rPr>
              <a:t>訪問</a:t>
            </a:r>
            <a:r>
              <a:rPr lang="ja-JP" altLang="en-US" sz="2000" dirty="0" smtClean="0">
                <a:solidFill>
                  <a:schemeClr val="bg1"/>
                </a:solidFill>
              </a:rPr>
              <a:t>看護事業者が介護予防訪問看護事業者の指定を合わせて受け、一体的に運営している場合、</a:t>
            </a:r>
            <a:r>
              <a:rPr lang="ja-JP" altLang="en-US" sz="2000" b="1" dirty="0" smtClean="0">
                <a:solidFill>
                  <a:srgbClr val="FF0000"/>
                </a:solidFill>
              </a:rPr>
              <a:t>合算して</a:t>
            </a:r>
            <a:r>
              <a:rPr lang="ja-JP" altLang="en-US" sz="2000" dirty="0" smtClean="0">
                <a:solidFill>
                  <a:schemeClr val="bg1"/>
                </a:solidFill>
              </a:rPr>
              <a:t>訪問回数を数えること。</a:t>
            </a:r>
            <a:endParaRPr lang="en-US" altLang="ja-JP" sz="2000" dirty="0" smtClean="0">
              <a:solidFill>
                <a:schemeClr val="bg1"/>
              </a:solidFill>
            </a:endParaRPr>
          </a:p>
        </p:txBody>
      </p:sp>
    </p:spTree>
    <p:extLst>
      <p:ext uri="{BB962C8B-B14F-4D97-AF65-F5344CB8AC3E}">
        <p14:creationId xmlns:p14="http://schemas.microsoft.com/office/powerpoint/2010/main" val="2145003383"/>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イオン">
  <a:themeElements>
    <a:clrScheme name="イオン">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イオン">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イオン">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tint val="100000"/>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5A2F9111-B2DB-470C-BA56-608F9B658826}"/>
    </a:ext>
  </a:extLst>
</a:theme>
</file>

<file path=ppt/theme/theme2.xml><?xml version="1.0" encoding="utf-8"?>
<a:theme xmlns:a="http://schemas.openxmlformats.org/drawingml/2006/main" name="Office Theme">
  <a:themeElements>
    <a:clrScheme name="黄緑">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chor="ctr">
        <a:normAutofit/>
      </a:bodyPr>
      <a:lstStyle>
        <a:defPPr>
          <a:defRPr sz="3200" b="1" dirty="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2853F5DD-A01A-4DC6-80A9-674443BFAF8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Ion</Template>
  <TotalTime>0</TotalTime>
  <Words>5125</Words>
  <Application>Microsoft Office PowerPoint</Application>
  <PresentationFormat>画面に合わせる (4:3)</PresentationFormat>
  <Paragraphs>326</Paragraphs>
  <Slides>33</Slides>
  <Notes>33</Notes>
  <HiddenSlides>0</HiddenSlides>
  <MMClips>0</MMClips>
  <ScaleCrop>false</ScaleCrop>
  <HeadingPairs>
    <vt:vector size="6" baseType="variant">
      <vt:variant>
        <vt:lpstr>使用されているフォント</vt:lpstr>
      </vt:variant>
      <vt:variant>
        <vt:i4>11</vt:i4>
      </vt:variant>
      <vt:variant>
        <vt:lpstr>テーマ</vt:lpstr>
      </vt:variant>
      <vt:variant>
        <vt:i4>2</vt:i4>
      </vt:variant>
      <vt:variant>
        <vt:lpstr>スライド タイトル</vt:lpstr>
      </vt:variant>
      <vt:variant>
        <vt:i4>33</vt:i4>
      </vt:variant>
    </vt:vector>
  </HeadingPairs>
  <TitlesOfParts>
    <vt:vector size="46" baseType="lpstr">
      <vt:lpstr>微軟正黑體</vt:lpstr>
      <vt:lpstr>ＭＳ Ｐゴシック</vt:lpstr>
      <vt:lpstr>新細明體</vt:lpstr>
      <vt:lpstr>メイリオ</vt:lpstr>
      <vt:lpstr>游ゴシック</vt:lpstr>
      <vt:lpstr>游ゴシック Light</vt:lpstr>
      <vt:lpstr>Arial</vt:lpstr>
      <vt:lpstr>Calibri</vt:lpstr>
      <vt:lpstr>Calibri Light</vt:lpstr>
      <vt:lpstr>Century Gothic</vt:lpstr>
      <vt:lpstr>Wingdings 3</vt:lpstr>
      <vt:lpstr>イオン</vt:lpstr>
      <vt:lpstr>Office Theme</vt:lpstr>
      <vt:lpstr>　　    　　主な指摘事項（居宅サービス）  　　もくじ 　　　　１　主な指導事項（居宅サービス） 　　　　２　大阪府内の処分事例について 　　　　　　</vt:lpstr>
      <vt:lpstr>1　主な指導事項① （居宅サービス共通－心身の状況等の把握）</vt:lpstr>
      <vt:lpstr>１　主な指導事項② （居宅サービス共通－居宅サービス計画等の変更の援助）</vt:lpstr>
      <vt:lpstr>１　主な指導事項③ （訪問介護－管理者・サービス提供責任者）</vt:lpstr>
      <vt:lpstr>１　主な指導事項④ （（参考）施設等に併設する訪問介護事業所）</vt:lpstr>
      <vt:lpstr>１　主な指導事項⑤ （訪問介護　特定事業所加算）</vt:lpstr>
      <vt:lpstr>１　主な指導事項⑥ （（参考）施設等に併設する訪問介護事業所）</vt:lpstr>
      <vt:lpstr>１　主な指導事項⑦ （訪問看護－訪問看護計画書・報告書）</vt:lpstr>
      <vt:lpstr>１　主な指導事項⑧ （訪問看護－理学療法士等による訪問看護について）</vt:lpstr>
      <vt:lpstr>１　主な指導事項⑨-1 （訪問看護－その他留意すべき事項）</vt:lpstr>
      <vt:lpstr>１　主な指導事項⑨-2 （訪問看護－その他留意すべき事項）</vt:lpstr>
      <vt:lpstr>１　主な指導事項⑨-3 （訪問看護－その他留意すべき事項）</vt:lpstr>
      <vt:lpstr>１　主な指導事項⑨-4 （訪問看護－その他留意すべき事項）</vt:lpstr>
      <vt:lpstr>１　主な指導事項⑩ （通所介護－人員基準）</vt:lpstr>
      <vt:lpstr>１　主な指導事項⑪ （事業所外におけるサービスの提供について（通いサービス共通））</vt:lpstr>
      <vt:lpstr>１　主な指導事項⑫ （保険外サービスについて（通いサービス共通））</vt:lpstr>
      <vt:lpstr>１　主な指導事項⑬ （送迎記録について（通いサービス共通））</vt:lpstr>
      <vt:lpstr>１　主な指導事項⑭ （運動器機能向上サービスについて（通所型サポートサービス））</vt:lpstr>
      <vt:lpstr>１　主な指導事項⑮-1 （通いサービス共通－その他留意すべき事項①）</vt:lpstr>
      <vt:lpstr>１　主な指導事項⑮-2 （通いサービス共通－その他留意すべき事項②）</vt:lpstr>
      <vt:lpstr>１　主な指導事項⑯ （短期入所生活介護ー看護体制加算(Ⅰ)(Ⅱ)(Ⅲ)(Ⅳ)について）</vt:lpstr>
      <vt:lpstr>１　主な指導事項⑰ （短期入所生活(療養)介護－利用料等の受領）</vt:lpstr>
      <vt:lpstr>１　主な指導事項⑱ （短期入所療養介護の主な指導事項）</vt:lpstr>
      <vt:lpstr>１　主な指導事項⑲ （特定施設入居者生活介護－身体拘束廃止未実施減算）</vt:lpstr>
      <vt:lpstr>１　主な指導事項⑳（特定施設入居者生活介護－個別機能訓練加算）</vt:lpstr>
      <vt:lpstr>1　主な指導事項㉑ （福祉用具貸与－人員基準、貸与価格の提供、届出）</vt:lpstr>
      <vt:lpstr>１　主な指導事項㉒ （介護職員によるたん吸引等の取扱いについて）</vt:lpstr>
      <vt:lpstr> 2　大阪府内の処分事例について①</vt:lpstr>
      <vt:lpstr>2　大阪府内の処分事例について② （通所介護事業所の事例）</vt:lpstr>
      <vt:lpstr>2　大阪府内の処分事例について③ （訪問看護事業所の事例）</vt:lpstr>
      <vt:lpstr>2　大阪府内の処分事例について④ （訪問介護事業所の事例）</vt:lpstr>
      <vt:lpstr>～集団指導の受講報告をご提出いただく際のお願い～</vt:lpstr>
      <vt:lpstr>以上で、居宅サービスの集団指導を終わります。 ご視聴ありがとうございました。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2025-08-01T05:30:57Z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TC101659569990</vt:lpwstr>
  </property>
</Properties>
</file>