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50" r:id="rId2"/>
  </p:sldMasterIdLst>
  <p:notesMasterIdLst>
    <p:notesMasterId r:id="rId36"/>
  </p:notesMasterIdLst>
  <p:handoutMasterIdLst>
    <p:handoutMasterId r:id="rId37"/>
  </p:handoutMasterIdLst>
  <p:sldIdLst>
    <p:sldId id="346" r:id="rId3"/>
    <p:sldId id="350" r:id="rId4"/>
    <p:sldId id="362" r:id="rId5"/>
    <p:sldId id="396" r:id="rId6"/>
    <p:sldId id="404" r:id="rId7"/>
    <p:sldId id="401" r:id="rId8"/>
    <p:sldId id="367" r:id="rId9"/>
    <p:sldId id="361" r:id="rId10"/>
    <p:sldId id="366" r:id="rId11"/>
    <p:sldId id="428" r:id="rId12"/>
    <p:sldId id="407" r:id="rId13"/>
    <p:sldId id="413" r:id="rId14"/>
    <p:sldId id="388" r:id="rId15"/>
    <p:sldId id="420" r:id="rId16"/>
    <p:sldId id="421" r:id="rId17"/>
    <p:sldId id="422" r:id="rId18"/>
    <p:sldId id="423" r:id="rId19"/>
    <p:sldId id="418" r:id="rId20"/>
    <p:sldId id="393" r:id="rId21"/>
    <p:sldId id="394" r:id="rId22"/>
    <p:sldId id="395" r:id="rId23"/>
    <p:sldId id="427" r:id="rId24"/>
    <p:sldId id="397" r:id="rId25"/>
    <p:sldId id="384" r:id="rId26"/>
    <p:sldId id="348" r:id="rId27"/>
    <p:sldId id="405" r:id="rId28"/>
    <p:sldId id="406" r:id="rId29"/>
    <p:sldId id="425" r:id="rId30"/>
    <p:sldId id="426" r:id="rId31"/>
    <p:sldId id="347" r:id="rId32"/>
    <p:sldId id="270" r:id="rId33"/>
    <p:sldId id="312" r:id="rId34"/>
    <p:sldId id="375" r:id="rId35"/>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AFF"/>
    <a:srgbClr val="1CADE4"/>
    <a:srgbClr val="FFFF99"/>
    <a:srgbClr val="E7FFB3"/>
    <a:srgbClr val="FFCC66"/>
    <a:srgbClr val="FF3737"/>
    <a:srgbClr val="F07F09"/>
    <a:srgbClr val="F9FAFF"/>
    <a:srgbClr val="EFFB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76601" autoAdjust="0"/>
  </p:normalViewPr>
  <p:slideViewPr>
    <p:cSldViewPr>
      <p:cViewPr varScale="1">
        <p:scale>
          <a:sx n="56" d="100"/>
          <a:sy n="56" d="100"/>
        </p:scale>
        <p:origin x="1662" y="66"/>
      </p:cViewPr>
      <p:guideLst>
        <p:guide orient="horz" pos="2160"/>
        <p:guide pos="2880"/>
      </p:guideLst>
    </p:cSldViewPr>
  </p:slideViewPr>
  <p:outlineViewPr>
    <p:cViewPr>
      <p:scale>
        <a:sx n="33" d="100"/>
        <a:sy n="33" d="100"/>
      </p:scale>
      <p:origin x="0" y="-5172"/>
    </p:cViewPr>
  </p:outlineViewPr>
  <p:notesTextViewPr>
    <p:cViewPr>
      <p:scale>
        <a:sx n="100" d="100"/>
        <a:sy n="100" d="100"/>
      </p:scale>
      <p:origin x="0" y="0"/>
    </p:cViewPr>
  </p:notesTextViewPr>
  <p:sorterViewPr>
    <p:cViewPr>
      <p:scale>
        <a:sx n="100" d="100"/>
        <a:sy n="100" d="100"/>
      </p:scale>
      <p:origin x="0" y="-28806"/>
    </p:cViewPr>
  </p:sorterViewPr>
  <p:notesViewPr>
    <p:cSldViewPr>
      <p:cViewPr>
        <p:scale>
          <a:sx n="100" d="100"/>
          <a:sy n="100" d="100"/>
        </p:scale>
        <p:origin x="1926" y="-2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18831" cy="493316"/>
          </a:xfrm>
          <a:prstGeom prst="rect">
            <a:avLst/>
          </a:prstGeom>
        </p:spPr>
        <p:txBody>
          <a:bodyPr vert="horz" lIns="90690" tIns="45345" rIns="90690" bIns="45345" rtlCol="0"/>
          <a:lstStyle>
            <a:lvl1pPr algn="l" latinLnBrk="0">
              <a:defRPr kumimoji="1" lang="ja-JP" sz="1200"/>
            </a:lvl1pPr>
          </a:lstStyle>
          <a:p>
            <a:endParaRPr kumimoji="1" lang="ja-JP" dirty="0"/>
          </a:p>
        </p:txBody>
      </p:sp>
      <p:sp>
        <p:nvSpPr>
          <p:cNvPr id="3" name="Rectangle 2"/>
          <p:cNvSpPr>
            <a:spLocks noGrp="1"/>
          </p:cNvSpPr>
          <p:nvPr>
            <p:ph type="dt" sz="quarter" idx="1"/>
          </p:nvPr>
        </p:nvSpPr>
        <p:spPr>
          <a:xfrm>
            <a:off x="3815374" y="0"/>
            <a:ext cx="2918831" cy="493316"/>
          </a:xfrm>
          <a:prstGeom prst="rect">
            <a:avLst/>
          </a:prstGeom>
        </p:spPr>
        <p:txBody>
          <a:bodyPr vert="horz" lIns="90690" tIns="45345" rIns="90690" bIns="45345" rtlCol="0"/>
          <a:lstStyle>
            <a:lvl1pPr algn="r" latinLnBrk="0">
              <a:defRPr kumimoji="1" lang="ja-JP" sz="1200"/>
            </a:lvl1pPr>
          </a:lstStyle>
          <a:p>
            <a:fld id="{010A63A4-3572-4B27-B383-84D7D9E3D83F}" type="datetimeFigureOut">
              <a:rPr kumimoji="1" lang="en-US" altLang="ja-JP" smtClean="0"/>
              <a:pPr/>
              <a:t>10/30/2024</a:t>
            </a:fld>
            <a:endParaRPr kumimoji="1" lang="ja-JP" dirty="0"/>
          </a:p>
        </p:txBody>
      </p:sp>
      <p:sp>
        <p:nvSpPr>
          <p:cNvPr id="4" name="Rectangle 3"/>
          <p:cNvSpPr>
            <a:spLocks noGrp="1"/>
          </p:cNvSpPr>
          <p:nvPr>
            <p:ph type="ftr" sz="quarter" idx="2"/>
          </p:nvPr>
        </p:nvSpPr>
        <p:spPr>
          <a:xfrm>
            <a:off x="0" y="9371286"/>
            <a:ext cx="2918831" cy="493316"/>
          </a:xfrm>
          <a:prstGeom prst="rect">
            <a:avLst/>
          </a:prstGeom>
        </p:spPr>
        <p:txBody>
          <a:bodyPr vert="horz" lIns="90690" tIns="45345" rIns="90690" bIns="45345" rtlCol="0" anchor="b"/>
          <a:lstStyle>
            <a:lvl1pPr algn="l" latinLnBrk="0">
              <a:defRPr kumimoji="1" lang="ja-JP" sz="1200"/>
            </a:lvl1pPr>
          </a:lstStyle>
          <a:p>
            <a:endParaRPr kumimoji="1" lang="ja-JP" dirty="0"/>
          </a:p>
        </p:txBody>
      </p:sp>
      <p:sp>
        <p:nvSpPr>
          <p:cNvPr id="5" name="Rectangle 4"/>
          <p:cNvSpPr>
            <a:spLocks noGrp="1"/>
          </p:cNvSpPr>
          <p:nvPr>
            <p:ph type="sldNum" sz="quarter" idx="3"/>
          </p:nvPr>
        </p:nvSpPr>
        <p:spPr>
          <a:xfrm>
            <a:off x="3815374" y="9371286"/>
            <a:ext cx="2918831" cy="493316"/>
          </a:xfrm>
          <a:prstGeom prst="rect">
            <a:avLst/>
          </a:prstGeom>
        </p:spPr>
        <p:txBody>
          <a:bodyPr vert="horz" lIns="90690" tIns="45345" rIns="90690" bIns="45345" rtlCol="0" anchor="b"/>
          <a:lstStyle>
            <a:lvl1pPr algn="r" latinLnBrk="0">
              <a:defRPr kumimoji="1" lang="ja-JP" sz="1200"/>
            </a:lvl1pPr>
          </a:lstStyle>
          <a:p>
            <a:fld id="{E10D0F4D-A9BC-4899-8372-3ED277D83E2A}" type="slidenum">
              <a:rPr kumimoji="1" lang="en-US" altLang="ja-JP" smtClean="0"/>
              <a:pPr/>
              <a:t>‹#›</a:t>
            </a:fld>
            <a:endParaRPr kumimoji="1" lang="ja-JP"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18831" cy="493316"/>
          </a:xfrm>
          <a:prstGeom prst="rect">
            <a:avLst/>
          </a:prstGeom>
        </p:spPr>
        <p:txBody>
          <a:bodyPr vert="horz" lIns="90690" tIns="45345" rIns="90690" bIns="45345" rtlCol="0"/>
          <a:lstStyle>
            <a:lvl1pPr algn="l" latinLnBrk="0">
              <a:defRPr kumimoji="1" lang="ja-JP" sz="1200"/>
            </a:lvl1pPr>
          </a:lstStyle>
          <a:p>
            <a:endParaRPr kumimoji="1" lang="ja-JP" dirty="0"/>
          </a:p>
        </p:txBody>
      </p:sp>
      <p:sp>
        <p:nvSpPr>
          <p:cNvPr id="3" name="Rectangle 2"/>
          <p:cNvSpPr>
            <a:spLocks noGrp="1"/>
          </p:cNvSpPr>
          <p:nvPr>
            <p:ph type="dt" idx="1"/>
          </p:nvPr>
        </p:nvSpPr>
        <p:spPr>
          <a:xfrm>
            <a:off x="3815374" y="0"/>
            <a:ext cx="2918831" cy="493316"/>
          </a:xfrm>
          <a:prstGeom prst="rect">
            <a:avLst/>
          </a:prstGeom>
        </p:spPr>
        <p:txBody>
          <a:bodyPr vert="horz" lIns="90690" tIns="45345" rIns="90690" bIns="45345" rtlCol="0"/>
          <a:lstStyle>
            <a:lvl1pPr algn="r" latinLnBrk="0">
              <a:defRPr kumimoji="1" lang="ja-JP" sz="1200"/>
            </a:lvl1pPr>
          </a:lstStyle>
          <a:p>
            <a:fld id="{FE58EE69-A876-4E74-86C2-628494CDF3AA}" type="datetimeFigureOut">
              <a:rPr lang="ja-JP" altLang="en-US"/>
              <a:pPr/>
              <a:t>2024/10/30</a:t>
            </a:fld>
            <a:endParaRPr kumimoji="1" lang="ja-JP" dirty="0"/>
          </a:p>
        </p:txBody>
      </p:sp>
      <p:sp>
        <p:nvSpPr>
          <p:cNvPr id="4" name="Rectangle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0690" tIns="45345" rIns="90690" bIns="45345" rtlCol="0" anchor="ctr"/>
          <a:lstStyle/>
          <a:p>
            <a:endParaRPr kumimoji="1" lang="ja-JP" dirty="0"/>
          </a:p>
        </p:txBody>
      </p:sp>
      <p:sp>
        <p:nvSpPr>
          <p:cNvPr id="5" name="Rectangle 4"/>
          <p:cNvSpPr>
            <a:spLocks noGrp="1"/>
          </p:cNvSpPr>
          <p:nvPr>
            <p:ph type="body" sz="quarter" idx="3"/>
          </p:nvPr>
        </p:nvSpPr>
        <p:spPr>
          <a:xfrm>
            <a:off x="673577" y="4686499"/>
            <a:ext cx="5388610" cy="4439841"/>
          </a:xfrm>
          <a:prstGeom prst="rect">
            <a:avLst/>
          </a:prstGeom>
        </p:spPr>
        <p:txBody>
          <a:bodyPr vert="horz" lIns="90690" tIns="45345" rIns="90690" bIns="45345" rtlCol="0">
            <a:normAutofit/>
          </a:bodyPr>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Rectangle 5"/>
          <p:cNvSpPr>
            <a:spLocks noGrp="1"/>
          </p:cNvSpPr>
          <p:nvPr>
            <p:ph type="ftr" sz="quarter" idx="4"/>
          </p:nvPr>
        </p:nvSpPr>
        <p:spPr>
          <a:xfrm>
            <a:off x="0" y="9371286"/>
            <a:ext cx="2918831" cy="493316"/>
          </a:xfrm>
          <a:prstGeom prst="rect">
            <a:avLst/>
          </a:prstGeom>
        </p:spPr>
        <p:txBody>
          <a:bodyPr vert="horz" lIns="90690" tIns="45345" rIns="90690" bIns="45345" rtlCol="0" anchor="b"/>
          <a:lstStyle>
            <a:lvl1pPr algn="l" latinLnBrk="0">
              <a:defRPr kumimoji="1" lang="ja-JP" sz="1200"/>
            </a:lvl1pPr>
          </a:lstStyle>
          <a:p>
            <a:endParaRPr kumimoji="1" lang="ja-JP" dirty="0"/>
          </a:p>
        </p:txBody>
      </p:sp>
      <p:sp>
        <p:nvSpPr>
          <p:cNvPr id="7" name="Rectangle 6"/>
          <p:cNvSpPr>
            <a:spLocks noGrp="1"/>
          </p:cNvSpPr>
          <p:nvPr>
            <p:ph type="sldNum" sz="quarter" idx="5"/>
          </p:nvPr>
        </p:nvSpPr>
        <p:spPr>
          <a:xfrm>
            <a:off x="3815374" y="9371286"/>
            <a:ext cx="2918831" cy="493316"/>
          </a:xfrm>
          <a:prstGeom prst="rect">
            <a:avLst/>
          </a:prstGeom>
        </p:spPr>
        <p:txBody>
          <a:bodyPr vert="horz" lIns="90690" tIns="45345" rIns="90690" bIns="45345" rtlCol="0" anchor="b"/>
          <a:lstStyle>
            <a:lvl1pPr algn="r" latinLnBrk="0">
              <a:defRPr kumimoji="1" lang="ja-JP" sz="1200"/>
            </a:lvl1pPr>
          </a:lstStyle>
          <a:p>
            <a:fld id="{FE16532C-7DFC-4EC2-AFA5-3731AA0E8AFA}" type="slidenum">
              <a:rPr/>
              <a:pPr/>
              <a:t>‹#›</a:t>
            </a:fld>
            <a:endParaRPr kumimoji="1" lang="ja-JP" dirty="0"/>
          </a:p>
        </p:txBody>
      </p:sp>
    </p:spTree>
  </p:cSld>
  <p:clrMap bg1="lt1" tx1="dk1" bg2="lt2" tx2="dk2" accent1="accent1" accent2="accent2" accent3="accent3" accent4="accent4" accent5="accent5" accent6="accent6" hlink="hlink" folHlink="folHlink"/>
  <p:notesStyle>
    <a:lvl1pPr marL="0" algn="l" rtl="0" latinLnBrk="0">
      <a:defRPr kumimoji="1" lang="ja-JP" sz="1200" kern="1200">
        <a:solidFill>
          <a:schemeClr val="tx1"/>
        </a:solidFill>
        <a:latin typeface="+mn-lt"/>
        <a:ea typeface="+mn-ea"/>
        <a:cs typeface="+mn-cs"/>
      </a:defRPr>
    </a:lvl1pPr>
    <a:lvl2pPr marL="457200" algn="l" rtl="0">
      <a:defRPr kumimoji="1" lang="ja-JP" sz="1200" kern="1200">
        <a:solidFill>
          <a:schemeClr val="tx1"/>
        </a:solidFill>
        <a:latin typeface="+mn-lt"/>
        <a:ea typeface="+mn-ea"/>
        <a:cs typeface="+mn-cs"/>
      </a:defRPr>
    </a:lvl2pPr>
    <a:lvl3pPr marL="914400" algn="l" rtl="0">
      <a:defRPr kumimoji="1" lang="ja-JP" sz="1200" kern="1200">
        <a:solidFill>
          <a:schemeClr val="tx1"/>
        </a:solidFill>
        <a:latin typeface="+mn-lt"/>
        <a:ea typeface="+mn-ea"/>
        <a:cs typeface="+mn-cs"/>
      </a:defRPr>
    </a:lvl3pPr>
    <a:lvl4pPr marL="1371600" algn="l" rtl="0">
      <a:defRPr kumimoji="1" lang="ja-JP" sz="1200" kern="1200">
        <a:solidFill>
          <a:schemeClr val="tx1"/>
        </a:solidFill>
        <a:latin typeface="+mn-lt"/>
        <a:ea typeface="+mn-ea"/>
        <a:cs typeface="+mn-cs"/>
      </a:defRPr>
    </a:lvl4pPr>
    <a:lvl5pPr marL="1828800" algn="l" rtl="0">
      <a:defRPr kumimoji="1" lang="ja-JP" sz="1200" kern="1200">
        <a:solidFill>
          <a:schemeClr val="tx1"/>
        </a:solidFill>
        <a:latin typeface="+mn-lt"/>
        <a:ea typeface="+mn-ea"/>
        <a:cs typeface="+mn-cs"/>
      </a:defRPr>
    </a:lvl5pPr>
    <a:lvl6pPr marL="2286000" algn="l" rtl="0">
      <a:defRPr kumimoji="1" lang="ja-JP" sz="1200" kern="1200">
        <a:solidFill>
          <a:schemeClr val="tx1"/>
        </a:solidFill>
        <a:latin typeface="+mn-lt"/>
        <a:ea typeface="+mn-ea"/>
        <a:cs typeface="+mn-cs"/>
      </a:defRPr>
    </a:lvl6pPr>
    <a:lvl7pPr marL="2743200" algn="l" rtl="0">
      <a:defRPr kumimoji="1" lang="ja-JP" sz="1200" kern="1200">
        <a:solidFill>
          <a:schemeClr val="tx1"/>
        </a:solidFill>
        <a:latin typeface="+mn-lt"/>
        <a:ea typeface="+mn-ea"/>
        <a:cs typeface="+mn-cs"/>
      </a:defRPr>
    </a:lvl7pPr>
    <a:lvl8pPr marL="3200400" algn="l" rtl="0">
      <a:defRPr kumimoji="1" lang="ja-JP" sz="1200" kern="1200">
        <a:solidFill>
          <a:schemeClr val="tx1"/>
        </a:solidFill>
        <a:latin typeface="+mn-lt"/>
        <a:ea typeface="+mn-ea"/>
        <a:cs typeface="+mn-cs"/>
      </a:defRPr>
    </a:lvl8pPr>
    <a:lvl9pPr marL="3657600" algn="l" rtl="0">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メイリオ" panose="020B0604030504040204" pitchFamily="50" charset="-128"/>
                <a:ea typeface="メイリオ" panose="020B0604030504040204" pitchFamily="50" charset="-128"/>
              </a:rPr>
              <a:t>ただ今から、有料老人ホーム等事業者、軽費老人ホーム事業者にかかる、令和</a:t>
            </a:r>
            <a:r>
              <a:rPr lang="en-US" altLang="ja-JP" dirty="0" smtClean="0">
                <a:latin typeface="メイリオ" panose="020B0604030504040204" pitchFamily="50" charset="-128"/>
                <a:ea typeface="メイリオ" panose="020B0604030504040204" pitchFamily="50" charset="-128"/>
              </a:rPr>
              <a:t>6</a:t>
            </a:r>
            <a:r>
              <a:rPr lang="ja-JP" altLang="en-US" dirty="0" smtClean="0">
                <a:latin typeface="メイリオ" panose="020B0604030504040204" pitchFamily="50" charset="-128"/>
                <a:ea typeface="メイリオ" panose="020B0604030504040204" pitchFamily="50" charset="-128"/>
              </a:rPr>
              <a:t>年度の、集団指導をはじめます。</a:t>
            </a:r>
            <a:endParaRPr lang="en-US"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a:t>
            </a:fld>
            <a:endParaRPr kumimoji="1" lang="ja-JP" dirty="0"/>
          </a:p>
        </p:txBody>
      </p:sp>
    </p:spTree>
    <p:extLst>
      <p:ext uri="{BB962C8B-B14F-4D97-AF65-F5344CB8AC3E}">
        <p14:creationId xmlns:p14="http://schemas.microsoft.com/office/powerpoint/2010/main" val="7460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6288" y="995363"/>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なお、ご留意いただきたい３点をお伝えします。</a:t>
            </a:r>
          </a:p>
          <a:p>
            <a:r>
              <a:rPr lang="ja-JP" altLang="en-US" dirty="0" smtClean="0">
                <a:latin typeface="メイリオ" panose="020B0604030504040204" pitchFamily="50" charset="-128"/>
                <a:ea typeface="メイリオ" panose="020B0604030504040204" pitchFamily="50" charset="-128"/>
              </a:rPr>
              <a:t>１点目ですが、緊急、やむを得ない場合の判断は、現場の者だけではなく、施設全体で、組織として、極めて慎重におこなっていただく必要があること。</a:t>
            </a:r>
          </a:p>
          <a:p>
            <a:r>
              <a:rPr lang="ja-JP" altLang="en-US" dirty="0" smtClean="0">
                <a:latin typeface="メイリオ" panose="020B0604030504040204" pitchFamily="50" charset="-128"/>
                <a:ea typeface="メイリオ" panose="020B0604030504040204" pitchFamily="50" charset="-128"/>
              </a:rPr>
              <a:t>２点目は、身体的拘束等の内容、目的、時間や期間などを、本人や家族に対して、十分に説明し理解を</a:t>
            </a:r>
            <a:r>
              <a:rPr lang="ja-JP" altLang="en-US" dirty="0" err="1" smtClean="0">
                <a:latin typeface="メイリオ" panose="020B0604030504040204" pitchFamily="50" charset="-128"/>
                <a:ea typeface="メイリオ" panose="020B0604030504040204" pitchFamily="50" charset="-128"/>
              </a:rPr>
              <a:t>求めるていただき</a:t>
            </a:r>
            <a:r>
              <a:rPr lang="ja-JP" altLang="en-US" dirty="0" smtClean="0">
                <a:latin typeface="メイリオ" panose="020B0604030504040204" pitchFamily="50" charset="-128"/>
                <a:ea typeface="メイリオ" panose="020B0604030504040204" pitchFamily="50" charset="-128"/>
              </a:rPr>
              <a:t>、同意書等を聴取するなどが必要であること。</a:t>
            </a:r>
          </a:p>
          <a:p>
            <a:r>
              <a:rPr lang="ja-JP" altLang="en-US" dirty="0" smtClean="0">
                <a:latin typeface="メイリオ" panose="020B0604030504040204" pitchFamily="50" charset="-128"/>
                <a:ea typeface="メイリオ" panose="020B0604030504040204" pitchFamily="50" charset="-128"/>
              </a:rPr>
              <a:t>３点目は、身体的拘束等に関する記録として、身体的拘束等の態様及び時間、その際の入居者の心身の状況並びに緊急やむを得ない理由を記録することが義務づけられていること。</a:t>
            </a:r>
          </a:p>
          <a:p>
            <a:r>
              <a:rPr lang="ja-JP" altLang="en-US" dirty="0" smtClean="0">
                <a:latin typeface="メイリオ" panose="020B0604030504040204" pitchFamily="50" charset="-128"/>
                <a:ea typeface="メイリオ" panose="020B0604030504040204" pitchFamily="50" charset="-128"/>
              </a:rPr>
              <a:t>これらの内容につきましては、集団資料に掲載している、厚生労働省発行の、身体拘束ゼロへの手引きや、大阪府発行の大阪府身体拘束ゼロ標準マニュアルにも記載されていますので、ご活用ください。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10</a:t>
            </a:fld>
            <a:endParaRPr kumimoji="1" lang="ja-JP" dirty="0"/>
          </a:p>
        </p:txBody>
      </p:sp>
    </p:spTree>
    <p:extLst>
      <p:ext uri="{BB962C8B-B14F-4D97-AF65-F5344CB8AC3E}">
        <p14:creationId xmlns:p14="http://schemas.microsoft.com/office/powerpoint/2010/main" val="1750700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ja-JP" sz="1200" kern="1200" dirty="0" smtClean="0">
                <a:solidFill>
                  <a:schemeClr val="tx1"/>
                </a:solidFill>
                <a:effectLst/>
                <a:latin typeface="+mn-lt"/>
                <a:ea typeface="+mn-ea"/>
                <a:cs typeface="+mn-cs"/>
              </a:rPr>
              <a:t>続きまして、令和</a:t>
            </a:r>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年度の報酬改定で追加され、令和</a:t>
            </a:r>
            <a:r>
              <a:rPr kumimoji="1" lang="en-US" altLang="ja-JP" sz="1200" kern="1200" dirty="0" smtClean="0">
                <a:solidFill>
                  <a:schemeClr val="tx1"/>
                </a:solidFill>
                <a:effectLst/>
                <a:latin typeface="+mn-lt"/>
                <a:ea typeface="+mn-ea"/>
                <a:cs typeface="+mn-cs"/>
              </a:rPr>
              <a:t>6</a:t>
            </a:r>
            <a:r>
              <a:rPr kumimoji="1" lang="ja-JP" altLang="ja-JP" sz="1200" kern="1200" dirty="0" smtClean="0">
                <a:solidFill>
                  <a:schemeClr val="tx1"/>
                </a:solidFill>
                <a:effectLst/>
                <a:latin typeface="+mn-lt"/>
                <a:ea typeface="+mn-ea"/>
                <a:cs typeface="+mn-cs"/>
              </a:rPr>
              <a:t>年</a:t>
            </a:r>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月</a:t>
            </a:r>
            <a:r>
              <a:rPr kumimoji="1" lang="en-US" altLang="ja-JP" sz="1200" kern="1200" dirty="0" smtClean="0">
                <a:solidFill>
                  <a:schemeClr val="tx1"/>
                </a:solidFill>
                <a:effectLst/>
                <a:latin typeface="+mn-lt"/>
                <a:ea typeface="+mn-ea"/>
                <a:cs typeface="+mn-cs"/>
              </a:rPr>
              <a:t>31</a:t>
            </a:r>
            <a:r>
              <a:rPr kumimoji="1" lang="ja-JP" altLang="ja-JP" sz="1200" kern="1200" dirty="0" smtClean="0">
                <a:solidFill>
                  <a:schemeClr val="tx1"/>
                </a:solidFill>
                <a:effectLst/>
                <a:latin typeface="+mn-lt"/>
                <a:ea typeface="+mn-ea"/>
                <a:cs typeface="+mn-cs"/>
              </a:rPr>
              <a:t>日までに整備しなければならない事項について、お伝えします。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これらの事項は</a:t>
            </a:r>
            <a:r>
              <a:rPr kumimoji="1" lang="ja-JP" altLang="en-US" sz="1200" kern="1200" dirty="0" smtClean="0">
                <a:solidFill>
                  <a:schemeClr val="tx1"/>
                </a:solidFill>
                <a:effectLst/>
                <a:latin typeface="+mn-lt"/>
                <a:ea typeface="+mn-ea"/>
                <a:cs typeface="+mn-cs"/>
              </a:rPr>
              <a:t>、吹田市有料老人ホーム運営指導指針において、</a:t>
            </a:r>
            <a:r>
              <a:rPr kumimoji="1" lang="ja-JP" altLang="ja-JP" sz="1200" kern="1200" dirty="0" smtClean="0">
                <a:solidFill>
                  <a:schemeClr val="tx1"/>
                </a:solidFill>
                <a:effectLst/>
                <a:latin typeface="+mn-lt"/>
                <a:ea typeface="+mn-ea"/>
                <a:cs typeface="+mn-cs"/>
              </a:rPr>
              <a:t>令和</a:t>
            </a:r>
            <a:r>
              <a:rPr kumimoji="1" lang="en-US" altLang="ja-JP" sz="1200" kern="1200" dirty="0" smtClean="0">
                <a:solidFill>
                  <a:schemeClr val="tx1"/>
                </a:solidFill>
                <a:effectLst/>
                <a:latin typeface="+mn-lt"/>
                <a:ea typeface="+mn-ea"/>
                <a:cs typeface="+mn-cs"/>
              </a:rPr>
              <a:t>6</a:t>
            </a:r>
            <a:r>
              <a:rPr kumimoji="1" lang="ja-JP" altLang="ja-JP" sz="1200" kern="1200" dirty="0" smtClean="0">
                <a:solidFill>
                  <a:schemeClr val="tx1"/>
                </a:solidFill>
                <a:effectLst/>
                <a:latin typeface="+mn-lt"/>
                <a:ea typeface="+mn-ea"/>
                <a:cs typeface="+mn-cs"/>
              </a:rPr>
              <a:t>年</a:t>
            </a:r>
            <a:r>
              <a:rPr kumimoji="1" lang="en-US" altLang="ja-JP" sz="1200" kern="1200" dirty="0" smtClean="0">
                <a:solidFill>
                  <a:schemeClr val="tx1"/>
                </a:solidFill>
                <a:effectLst/>
                <a:latin typeface="+mn-lt"/>
                <a:ea typeface="+mn-ea"/>
                <a:cs typeface="+mn-cs"/>
              </a:rPr>
              <a:t>4</a:t>
            </a:r>
            <a:r>
              <a:rPr kumimoji="1" lang="ja-JP" altLang="ja-JP" sz="1200" kern="1200" dirty="0" smtClean="0">
                <a:solidFill>
                  <a:schemeClr val="tx1"/>
                </a:solidFill>
                <a:effectLst/>
                <a:latin typeface="+mn-lt"/>
                <a:ea typeface="+mn-ea"/>
                <a:cs typeface="+mn-cs"/>
              </a:rPr>
              <a:t>月</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日から義務化されます。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立入検査等で実施が確認できない場合は、文書による改善を求め、報告書提出が義務付けられる指摘事項となりますので、</a:t>
            </a:r>
            <a:r>
              <a:rPr kumimoji="1" lang="ja-JP" altLang="ja-JP" sz="1200" kern="1200" dirty="0" smtClean="0">
                <a:solidFill>
                  <a:schemeClr val="tx1"/>
                </a:solidFill>
                <a:effectLst/>
                <a:latin typeface="+mn-lt"/>
                <a:ea typeface="+mn-ea"/>
                <a:cs typeface="+mn-cs"/>
              </a:rPr>
              <a:t>必ず</a:t>
            </a:r>
            <a:r>
              <a:rPr kumimoji="1" lang="ja-JP" altLang="en-US" sz="1200" kern="1200" dirty="0" smtClean="0">
                <a:solidFill>
                  <a:schemeClr val="tx1"/>
                </a:solidFill>
                <a:effectLst/>
                <a:latin typeface="+mn-lt"/>
                <a:ea typeface="+mn-ea"/>
                <a:cs typeface="+mn-cs"/>
              </a:rPr>
              <a:t>実施</a:t>
            </a:r>
            <a:r>
              <a:rPr kumimoji="1" lang="ja-JP" altLang="ja-JP" sz="1200" kern="1200" dirty="0" smtClean="0">
                <a:solidFill>
                  <a:schemeClr val="tx1"/>
                </a:solidFill>
                <a:effectLst/>
                <a:latin typeface="+mn-lt"/>
                <a:ea typeface="+mn-ea"/>
                <a:cs typeface="+mn-cs"/>
              </a:rPr>
              <a:t>して</a:t>
            </a:r>
            <a:r>
              <a:rPr kumimoji="1" lang="ja-JP" altLang="en-US" sz="1200" kern="1200" dirty="0" smtClean="0">
                <a:solidFill>
                  <a:schemeClr val="tx1"/>
                </a:solidFill>
                <a:effectLst/>
                <a:latin typeface="+mn-lt"/>
                <a:ea typeface="+mn-ea"/>
                <a:cs typeface="+mn-cs"/>
              </a:rPr>
              <a:t>ください</a:t>
            </a:r>
            <a:r>
              <a:rPr kumimoji="1" lang="ja-JP" altLang="ja-JP"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FE16532C-7DFC-4EC2-AFA5-3731AA0E8AFA}" type="slidenum">
              <a:rPr lang="en-US" smtClean="0"/>
              <a:pPr/>
              <a:t>11</a:t>
            </a:fld>
            <a:endParaRPr lang="en-US" dirty="0"/>
          </a:p>
        </p:txBody>
      </p:sp>
    </p:spTree>
    <p:extLst>
      <p:ext uri="{BB962C8B-B14F-4D97-AF65-F5344CB8AC3E}">
        <p14:creationId xmlns:p14="http://schemas.microsoft.com/office/powerpoint/2010/main" val="1543227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t>まず、高齢者虐待の防止について、です。</a:t>
            </a:r>
          </a:p>
          <a:p>
            <a:r>
              <a:rPr lang="ja-JP" altLang="en-US" dirty="0" smtClean="0"/>
              <a:t>すべての事業所は、「高齢者虐待防止法」の趣旨に則り、人格尊重に対する配慮を常に心がけながら、サービス提供に当たる必要があります。</a:t>
            </a:r>
          </a:p>
          <a:p>
            <a:r>
              <a:rPr lang="ja-JP" altLang="en-US" dirty="0" smtClean="0"/>
              <a:t>また、虐待等の防止、早期発見に加え、虐待等が発生した場合はその再発を確実に防止するため、これらの措置を講じてください。</a:t>
            </a:r>
          </a:p>
          <a:p>
            <a:r>
              <a:rPr lang="ja-JP" altLang="en-US" dirty="0" smtClean="0"/>
              <a:t>また、ホームページには委員会で検討する事項や指針に記載する事項を掲載していますので、必要に応じて参照してください。</a:t>
            </a:r>
          </a:p>
        </p:txBody>
      </p:sp>
      <p:sp>
        <p:nvSpPr>
          <p:cNvPr id="4" name="Slide Number Placeholder 3"/>
          <p:cNvSpPr>
            <a:spLocks noGrp="1"/>
          </p:cNvSpPr>
          <p:nvPr>
            <p:ph type="sldNum" sz="quarter" idx="10"/>
          </p:nvPr>
        </p:nvSpPr>
        <p:spPr/>
        <p:txBody>
          <a:bodyPr/>
          <a:lstStyle/>
          <a:p>
            <a:fld id="{FE16532C-7DFC-4EC2-AFA5-3731AA0E8AFA}" type="slidenum">
              <a:rPr lang="en-US" smtClean="0"/>
              <a:pPr/>
              <a:t>12</a:t>
            </a:fld>
            <a:endParaRPr lang="en-US" dirty="0"/>
          </a:p>
        </p:txBody>
      </p:sp>
    </p:spTree>
    <p:extLst>
      <p:ext uri="{BB962C8B-B14F-4D97-AF65-F5344CB8AC3E}">
        <p14:creationId xmlns:p14="http://schemas.microsoft.com/office/powerpoint/2010/main" val="3209671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つぎに、衛生管理等について、です。</a:t>
            </a:r>
          </a:p>
          <a:p>
            <a:r>
              <a:rPr lang="ja-JP" altLang="en-US" dirty="0" smtClean="0">
                <a:latin typeface="メイリオ" panose="020B0604030504040204" pitchFamily="50" charset="-128"/>
                <a:ea typeface="メイリオ" panose="020B0604030504040204" pitchFamily="50" charset="-128"/>
              </a:rPr>
              <a:t>感染症の予防、又は、まん延の防止のための対策を検討する委員会を、有料老人ホーム等事業者は、おおむね</a:t>
            </a:r>
            <a:r>
              <a:rPr lang="en-US" altLang="ja-JP" dirty="0" smtClean="0">
                <a:latin typeface="メイリオ" panose="020B0604030504040204" pitchFamily="50" charset="-128"/>
                <a:ea typeface="メイリオ" panose="020B0604030504040204" pitchFamily="50" charset="-128"/>
              </a:rPr>
              <a:t>6</a:t>
            </a:r>
            <a:r>
              <a:rPr lang="ja-JP" altLang="en-US" dirty="0" smtClean="0">
                <a:latin typeface="メイリオ" panose="020B0604030504040204" pitchFamily="50" charset="-128"/>
                <a:ea typeface="メイリオ" panose="020B0604030504040204" pitchFamily="50" charset="-128"/>
              </a:rPr>
              <a:t>か月に</a:t>
            </a:r>
            <a:r>
              <a:rPr lang="en-US" altLang="ja-JP" dirty="0" smtClean="0">
                <a:latin typeface="メイリオ" panose="020B0604030504040204" pitchFamily="50" charset="-128"/>
                <a:ea typeface="メイリオ" panose="020B0604030504040204" pitchFamily="50" charset="-128"/>
              </a:rPr>
              <a:t>1</a:t>
            </a:r>
            <a:r>
              <a:rPr lang="ja-JP" altLang="en-US" dirty="0" smtClean="0">
                <a:latin typeface="メイリオ" panose="020B0604030504040204" pitchFamily="50" charset="-128"/>
                <a:ea typeface="メイリオ" panose="020B0604030504040204" pitchFamily="50" charset="-128"/>
              </a:rPr>
              <a:t>回以上。軽費老人ホームは、おおむね</a:t>
            </a:r>
            <a:r>
              <a:rPr lang="en-US" altLang="ja-JP" dirty="0" smtClean="0">
                <a:latin typeface="メイリオ" panose="020B0604030504040204" pitchFamily="50" charset="-128"/>
                <a:ea typeface="メイリオ" panose="020B0604030504040204" pitchFamily="50" charset="-128"/>
              </a:rPr>
              <a:t>3</a:t>
            </a:r>
            <a:r>
              <a:rPr lang="ja-JP" altLang="en-US" dirty="0" smtClean="0">
                <a:latin typeface="メイリオ" panose="020B0604030504040204" pitchFamily="50" charset="-128"/>
                <a:ea typeface="メイリオ" panose="020B0604030504040204" pitchFamily="50" charset="-128"/>
              </a:rPr>
              <a:t>か月に</a:t>
            </a:r>
            <a:r>
              <a:rPr lang="en-US" altLang="ja-JP" dirty="0" smtClean="0">
                <a:latin typeface="メイリオ" panose="020B0604030504040204" pitchFamily="50" charset="-128"/>
                <a:ea typeface="メイリオ" panose="020B0604030504040204" pitchFamily="50" charset="-128"/>
              </a:rPr>
              <a:t>1</a:t>
            </a:r>
            <a:r>
              <a:rPr lang="ja-JP" altLang="en-US" dirty="0" smtClean="0">
                <a:latin typeface="メイリオ" panose="020B0604030504040204" pitchFamily="50" charset="-128"/>
                <a:ea typeface="メイリオ" panose="020B0604030504040204" pitchFamily="50" charset="-128"/>
              </a:rPr>
              <a:t>回以上、開催することと、それぞれの指針や、基準において規定しています。</a:t>
            </a:r>
          </a:p>
          <a:p>
            <a:r>
              <a:rPr lang="ja-JP" altLang="en-US" dirty="0" smtClean="0">
                <a:latin typeface="メイリオ" panose="020B0604030504040204" pitchFamily="50" charset="-128"/>
                <a:ea typeface="メイリオ" panose="020B0604030504040204" pitchFamily="50" charset="-128"/>
              </a:rPr>
              <a:t>また、その結果につきましては、職員に周知徹底を行ってください。</a:t>
            </a:r>
            <a:endParaRPr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メイリオ" panose="020B0604030504040204" pitchFamily="50" charset="-128"/>
                <a:ea typeface="メイリオ" panose="020B0604030504040204" pitchFamily="50" charset="-128"/>
              </a:rPr>
              <a:t>委員会のメンバーは幅広い職種により構成していただき、構成メンバーの責務、及び役割分担を明らかにするとともに、感染対策を担当する専任者も決める必要があります。</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13</a:t>
            </a:fld>
            <a:endParaRPr kumimoji="1" lang="ja-JP" dirty="0"/>
          </a:p>
        </p:txBody>
      </p:sp>
    </p:spTree>
    <p:extLst>
      <p:ext uri="{BB962C8B-B14F-4D97-AF65-F5344CB8AC3E}">
        <p14:creationId xmlns:p14="http://schemas.microsoft.com/office/powerpoint/2010/main" val="2297985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t>感染症、及び、まん延の防止のための指針の整備については、平常時の対策と、発生時の対応を規定する必要があります。それぞれの項目における記載内容の例は、集団指導資料に掲載の、介護現場における感染対策の手引き、をご覧ください。</a:t>
            </a:r>
            <a:endParaRPr kumimoji="1" lang="ja-JP"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14</a:t>
            </a:fld>
            <a:endParaRPr kumimoji="1" lang="ja-JP" dirty="0"/>
          </a:p>
        </p:txBody>
      </p:sp>
    </p:spTree>
    <p:extLst>
      <p:ext uri="{BB962C8B-B14F-4D97-AF65-F5344CB8AC3E}">
        <p14:creationId xmlns:p14="http://schemas.microsoft.com/office/powerpoint/2010/main" val="1930343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まん延防止のための研修や訓練では、感染対策の基礎的内容等の適切な知識を、普及、啓発するとともに、各施設における、指針に基づいた衛生管理の徹底や、衛生的なケアの励行に努めてください。調理業務や、清掃業務を委託している場合には、委託業者に対しても、指針を周知してください。</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訓練では、実際に感染症が発生した場合を想定し、発生時の対応について、訓練をおこなってください。訓練時には、感染症発生時において、迅速に行動できるよう、発生時の対応を定めた指針、及び、研修内容に基づき、施設内の役割分担や、感染対策をしたうえでのケアの演習などを実施してください。訓練実施手法に定めはありませんが、机上と実地を適切に組み合わせるよう、努めてください。</a:t>
            </a:r>
            <a:endParaRPr lang="en-US"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15</a:t>
            </a:fld>
            <a:endParaRPr kumimoji="1" lang="ja-JP" dirty="0"/>
          </a:p>
        </p:txBody>
      </p:sp>
    </p:spTree>
    <p:extLst>
      <p:ext uri="{BB962C8B-B14F-4D97-AF65-F5344CB8AC3E}">
        <p14:creationId xmlns:p14="http://schemas.microsoft.com/office/powerpoint/2010/main" val="3811076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ja-JP" dirty="0" smtClean="0">
                <a:latin typeface="メイリオ" panose="020B0604030504040204" pitchFamily="50" charset="-128"/>
                <a:ea typeface="メイリオ" panose="020B0604030504040204" pitchFamily="50" charset="-128"/>
              </a:rPr>
              <a:t>次に、</a:t>
            </a:r>
            <a:r>
              <a:rPr lang="ja-JP" altLang="en-US" dirty="0" smtClean="0">
                <a:latin typeface="メイリオ" panose="020B0604030504040204" pitchFamily="50" charset="-128"/>
                <a:ea typeface="メイリオ" panose="020B0604030504040204" pitchFamily="50" charset="-128"/>
              </a:rPr>
              <a:t>業務継続計画の策定等についてです。</a:t>
            </a:r>
            <a:endParaRPr lang="en-US" altLang="ja-JP" dirty="0" smtClean="0">
              <a:latin typeface="メイリオ" panose="020B0604030504040204" pitchFamily="50" charset="-128"/>
              <a:ea typeface="メイリオ" panose="020B0604030504040204" pitchFamily="50" charset="-128"/>
            </a:endParaRPr>
          </a:p>
          <a:p>
            <a:r>
              <a:rPr kumimoji="1" lang="ja-JP" altLang="en-US" sz="1200" kern="1200" dirty="0" smtClean="0"/>
              <a:t>業務継続計画は、感染症の発生時、非常災害の発生時、それぞれに業務継続計画を策定していただく必要があります。</a:t>
            </a:r>
            <a:endParaRPr kumimoji="1" lang="en-US" altLang="ja-JP" sz="1200" kern="1200" dirty="0" smtClean="0"/>
          </a:p>
          <a:p>
            <a:r>
              <a:rPr kumimoji="1" lang="ja-JP" altLang="en-US" sz="1200" kern="1200" dirty="0" smtClean="0"/>
              <a:t>感染症は、新型コロナウイルスのみならず、さまざまな感染症を想定し、職員が感染した場合や、入居者が感染した場合、その他、様々なケースを想定して、施設としての事業を継続していくために、必要な業務の優先順位等について定めてください。</a:t>
            </a:r>
            <a:endParaRPr kumimoji="1" lang="en-US" altLang="ja-JP" sz="1200" kern="1200" dirty="0" smtClean="0"/>
          </a:p>
          <a:p>
            <a:r>
              <a:rPr kumimoji="1" lang="ja-JP" altLang="en-US" sz="1200" kern="1200" dirty="0" smtClean="0"/>
              <a:t>非常災害は、施設の所在地等により、想定される災害は異なりますので、実態に応じた計画を策定してください。</a:t>
            </a:r>
            <a:endParaRPr kumimoji="1" lang="en-US" altLang="ja-JP" sz="1200" kern="1200" dirty="0" smtClean="0"/>
          </a:p>
          <a:p>
            <a:r>
              <a:rPr kumimoji="1" lang="ja-JP" altLang="en-US" sz="1200" kern="1200" dirty="0" smtClean="0"/>
              <a:t>なお、感染症、及び、非常災害の業務継続計画を一体的に作成していただいても構いません。</a:t>
            </a:r>
            <a:endParaRPr kumimoji="1" lang="en-US" altLang="ja-JP" sz="1200" kern="1200" dirty="0" smtClean="0"/>
          </a:p>
          <a:p>
            <a:r>
              <a:rPr kumimoji="1" lang="ja-JP" altLang="en-US" sz="1200" kern="1200" dirty="0" smtClean="0"/>
              <a:t>計画策定にあたっては、集団指導資料に掲載の、介護施設、事業所における新型コロナウイルス感染症発生時の業務継続ガイドライン、及び、介護施設、事業所における自然災害発生時の業務継続ガイドライン、を参照してください。</a:t>
            </a:r>
          </a:p>
          <a:p>
            <a:r>
              <a:rPr kumimoji="1" lang="ja-JP" altLang="en-US" sz="1200" kern="1200" dirty="0" smtClean="0"/>
              <a:t>ふたつ</a:t>
            </a:r>
            <a:r>
              <a:rPr kumimoji="1" lang="ja-JP" altLang="en-US" sz="1200" kern="1200" dirty="0" err="1" smtClean="0"/>
              <a:t>めに</a:t>
            </a:r>
            <a:r>
              <a:rPr kumimoji="1" lang="ja-JP" altLang="en-US" sz="1200" kern="1200" dirty="0" smtClean="0"/>
              <a:t>ありますように、</a:t>
            </a:r>
            <a:r>
              <a:rPr kumimoji="1" lang="ja-JP" altLang="en-US" sz="1200" b="0" u="none" kern="1200" dirty="0" smtClean="0">
                <a:solidFill>
                  <a:schemeClr val="tx1"/>
                </a:solidFill>
                <a:latin typeface="+mn-ea"/>
                <a:ea typeface="+mn-ea"/>
                <a:cs typeface="+mn-cs"/>
              </a:rPr>
              <a:t>従業者に対し、作成した業務継続計画を周知するとともに、研修や訓練を、定期的に実施してください。</a:t>
            </a:r>
            <a:endParaRPr kumimoji="1" lang="en-US" altLang="ja-JP" sz="1200" b="0" u="none" kern="1200" dirty="0" smtClean="0">
              <a:solidFill>
                <a:schemeClr val="tx1"/>
              </a:solidFill>
              <a:latin typeface="+mn-ea"/>
              <a:ea typeface="+mn-ea"/>
              <a:cs typeface="+mn-cs"/>
            </a:endParaRPr>
          </a:p>
          <a:p>
            <a:r>
              <a:rPr kumimoji="1" lang="ja-JP" altLang="en-US" sz="1200" b="0" u="none" kern="1200" dirty="0" smtClean="0">
                <a:solidFill>
                  <a:schemeClr val="tx1"/>
                </a:solidFill>
                <a:latin typeface="+mn-ea"/>
                <a:ea typeface="+mn-ea"/>
                <a:cs typeface="+mn-cs"/>
              </a:rPr>
              <a:t>研修では、業務継続計画の具体的な内容を、職員間で共有するとともに、平常時の対応の必要性や、緊急時の対応に係る理解の励行に努めてください。</a:t>
            </a:r>
            <a:endParaRPr kumimoji="1" lang="en-US" altLang="ja-JP" sz="1200" b="0" u="none" kern="1200" dirty="0" smtClean="0">
              <a:solidFill>
                <a:schemeClr val="tx1"/>
              </a:solidFill>
              <a:latin typeface="+mn-ea"/>
              <a:ea typeface="+mn-ea"/>
              <a:cs typeface="+mn-cs"/>
            </a:endParaRPr>
          </a:p>
          <a:p>
            <a:r>
              <a:rPr kumimoji="1" lang="ja-JP" altLang="en-US" sz="1200" b="0" u="none" kern="1200" dirty="0" smtClean="0">
                <a:solidFill>
                  <a:schemeClr val="tx1"/>
                </a:solidFill>
                <a:latin typeface="+mn-ea"/>
                <a:ea typeface="+mn-ea"/>
                <a:cs typeface="+mn-cs"/>
              </a:rPr>
              <a:t>訓練では、感染症や、災害が発生した際に迅速に行動できるよう、業務継続計画に基づき、役割分担の確認、感染症や災害が発生した場合に実践するケアの演習等を実施してください。</a:t>
            </a:r>
            <a:endParaRPr kumimoji="1" lang="en-US" altLang="ja-JP" sz="1200" b="0" u="none" kern="1200" dirty="0" smtClean="0">
              <a:solidFill>
                <a:schemeClr val="tx1"/>
              </a:solidFill>
              <a:latin typeface="+mn-ea"/>
              <a:ea typeface="+mn-ea"/>
              <a:cs typeface="+mn-cs"/>
            </a:endParaRPr>
          </a:p>
          <a:p>
            <a:r>
              <a:rPr kumimoji="1" lang="ja-JP" altLang="en-US" sz="1200" b="0" u="none" kern="1200" dirty="0" smtClean="0">
                <a:solidFill>
                  <a:schemeClr val="tx1"/>
                </a:solidFill>
                <a:latin typeface="+mn-ea"/>
                <a:ea typeface="+mn-ea"/>
                <a:cs typeface="+mn-cs"/>
              </a:rPr>
              <a:t>なお、訓練の実施に際し、実施手法に定めはありませんが、机上、及び実地で実施するものを、適切に組み合わせることが望ましいとされています。</a:t>
            </a:r>
            <a:endParaRPr kumimoji="1" lang="en-US" altLang="ja-JP" sz="1200" b="0" u="none" kern="1200" dirty="0" smtClean="0">
              <a:solidFill>
                <a:schemeClr val="tx1"/>
              </a:solidFill>
              <a:latin typeface="+mn-ea"/>
              <a:ea typeface="+mn-ea"/>
              <a:cs typeface="+mn-cs"/>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16</a:t>
            </a:fld>
            <a:endParaRPr kumimoji="1" lang="ja-JP" dirty="0"/>
          </a:p>
        </p:txBody>
      </p:sp>
    </p:spTree>
    <p:extLst>
      <p:ext uri="{BB962C8B-B14F-4D97-AF65-F5344CB8AC3E}">
        <p14:creationId xmlns:p14="http://schemas.microsoft.com/office/powerpoint/2010/main" val="1719336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業務継続計画の策定において、感染症、非常災害、それぞれの計画に記載していただきたい項目について、まとめています。</a:t>
            </a:r>
          </a:p>
          <a:p>
            <a:r>
              <a:rPr lang="ja-JP" altLang="en-US" dirty="0" smtClean="0">
                <a:latin typeface="メイリオ" panose="020B0604030504040204" pitchFamily="50" charset="-128"/>
                <a:ea typeface="メイリオ" panose="020B0604030504040204" pitchFamily="50" charset="-128"/>
              </a:rPr>
              <a:t>必要に応じて、厚生労働省のホームページをご確認ください。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17</a:t>
            </a:fld>
            <a:endParaRPr kumimoji="1" lang="ja-JP" dirty="0"/>
          </a:p>
        </p:txBody>
      </p:sp>
    </p:spTree>
    <p:extLst>
      <p:ext uri="{BB962C8B-B14F-4D97-AF65-F5344CB8AC3E}">
        <p14:creationId xmlns:p14="http://schemas.microsoft.com/office/powerpoint/2010/main" val="3684067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t>つぎに、認知症介護基礎研修の受講の義務づけにかかる措置についてです。</a:t>
            </a:r>
          </a:p>
          <a:p>
            <a:r>
              <a:rPr lang="ja-JP" altLang="en-US" dirty="0" smtClean="0"/>
              <a:t>研修の受講が義務づけられる対象者は、介護に直接携わる職員のうち医療・福祉関係の資格を有しない介護従事者です。</a:t>
            </a:r>
            <a:endParaRPr lang="en-US" altLang="ja-JP" dirty="0" smtClean="0"/>
          </a:p>
          <a:p>
            <a:r>
              <a:rPr lang="ja-JP" altLang="en-US" dirty="0" smtClean="0"/>
              <a:t>本措置の趣旨は、認知症についての理解のもと、利用者主体の介護と尊厳の保障を実現していく観点から、介護に関わるすべての者の認知症対応力を向上させていくことを目的として実施が義務づけられたものです。</a:t>
            </a:r>
          </a:p>
          <a:p>
            <a:endParaRPr lang="ja-JP" altLang="ja-JP"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16532C-7DFC-4EC2-AFA5-3731AA0E8AFA}" type="slidenum">
              <a:rPr kumimoji="1"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9344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en-US" dirty="0" smtClean="0">
                <a:latin typeface="メイリオ" panose="020B0604030504040204" pitchFamily="50" charset="-128"/>
                <a:ea typeface="メイリオ" panose="020B0604030504040204" pitchFamily="50" charset="-128"/>
              </a:rPr>
              <a:t>つづきまして、非常災害対策について、お伝えします。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有料老人ホーム等の事業所では、自力避難が困難な方々も多く利用していることから、各種の災害に備えた防災対策が必要です。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ここでは、厚生労働省の通知に基づいて、以下の項目について説明いたします。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それぞれの項目について、改めて点検、確認等をお願いします。</a:t>
            </a:r>
            <a:endParaRPr kumimoji="1"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まずは、ひとつめは</a:t>
            </a:r>
            <a:r>
              <a:rPr kumimoji="1" lang="ja-JP" altLang="en-US" dirty="0" smtClean="0">
                <a:latin typeface="メイリオ" panose="020B0604030504040204" pitchFamily="50" charset="-128"/>
                <a:ea typeface="メイリオ" panose="020B0604030504040204" pitchFamily="50" charset="-128"/>
              </a:rPr>
              <a:t>、情報の把握、です。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職員は正確な情報を把握する必要があります。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特にインターネットから情報を得る場合は、誤った情報もありますので、ご留意ください。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管理者は、施設全体で、避難体制を速やかに整える必要があります。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ふたつ</a:t>
            </a:r>
            <a:r>
              <a:rPr kumimoji="1" lang="ja-JP" altLang="en-US" dirty="0" err="1" smtClean="0">
                <a:latin typeface="メイリオ" panose="020B0604030504040204" pitchFamily="50" charset="-128"/>
                <a:ea typeface="メイリオ" panose="020B0604030504040204" pitchFamily="50" charset="-128"/>
              </a:rPr>
              <a:t>めは</a:t>
            </a:r>
            <a:r>
              <a:rPr kumimoji="1" lang="ja-JP" altLang="en-US" dirty="0" smtClean="0">
                <a:latin typeface="メイリオ" panose="020B0604030504040204" pitchFamily="50" charset="-128"/>
                <a:ea typeface="メイリオ" panose="020B0604030504040204" pitchFamily="50" charset="-128"/>
              </a:rPr>
              <a:t>、指揮組織の確立、です。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災害対応の指揮機能のある組織を、施設内に設置し、あらかじめ、任務分担を定めておいてください。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また、指揮命令を行う職員が不在の場合には、誰が対応するのか、などについても、あらかじめ定めておいてください。</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19</a:t>
            </a:fld>
            <a:endParaRPr kumimoji="1" lang="ja-JP" dirty="0"/>
          </a:p>
        </p:txBody>
      </p:sp>
    </p:spTree>
    <p:extLst>
      <p:ext uri="{BB962C8B-B14F-4D97-AF65-F5344CB8AC3E}">
        <p14:creationId xmlns:p14="http://schemas.microsoft.com/office/powerpoint/2010/main" val="1000416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この集団指導において、有料老人ホーム等、とは、有料老人ホーム、および、有料老人ホームに該当するサービス付き高齢者向け住宅、を指しています。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なお、この集団指導の動画をご視聴されましたら、集団指導の確認報告書を、提出期限内に、吹田市電子申し込みシステムにより、ご提出ください。</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報告書の提出をもちまして、集団指導への出席確認とします。最後まで、ご視聴ください。</a:t>
            </a:r>
            <a:endParaRPr lang="en-US"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a:t>
            </a:fld>
            <a:endParaRPr kumimoji="1" lang="ja-JP" dirty="0"/>
          </a:p>
        </p:txBody>
      </p:sp>
    </p:spTree>
    <p:extLst>
      <p:ext uri="{BB962C8B-B14F-4D97-AF65-F5344CB8AC3E}">
        <p14:creationId xmlns:p14="http://schemas.microsoft.com/office/powerpoint/2010/main" val="3457220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en-US" dirty="0" smtClean="0">
                <a:latin typeface="メイリオ" panose="020B0604030504040204" pitchFamily="50" charset="-128"/>
                <a:ea typeface="メイリオ" panose="020B0604030504040204" pitchFamily="50" charset="-128"/>
              </a:rPr>
              <a:t>みっつ</a:t>
            </a:r>
            <a:r>
              <a:rPr kumimoji="1" lang="ja-JP" altLang="en-US" dirty="0" err="1" smtClean="0">
                <a:latin typeface="メイリオ" panose="020B0604030504040204" pitchFamily="50" charset="-128"/>
                <a:ea typeface="メイリオ" panose="020B0604030504040204" pitchFamily="50" charset="-128"/>
              </a:rPr>
              <a:t>めは</a:t>
            </a:r>
            <a:r>
              <a:rPr kumimoji="1" lang="ja-JP" altLang="en-US" dirty="0" smtClean="0">
                <a:latin typeface="メイリオ" panose="020B0604030504040204" pitchFamily="50" charset="-128"/>
                <a:ea typeface="メイリオ" panose="020B0604030504040204" pitchFamily="50" charset="-128"/>
              </a:rPr>
              <a:t>，防災管理体制の整備、です。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管理者は施設内の実態に応じて、防災管理体制の整備をはかり、全職員の責任分担が、明確になるようにしてください。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よっつめは，職員の防災意識の高揚、です。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災害発生時の被害を、できる限り軽減するためには、管理者、職員、利用者などが、日頃から防災意識を強く持っていただくことが重要です。</a:t>
            </a:r>
          </a:p>
          <a:p>
            <a:r>
              <a:rPr kumimoji="1" lang="ja-JP" altLang="en-US" dirty="0" smtClean="0">
                <a:latin typeface="メイリオ" panose="020B0604030504040204" pitchFamily="50" charset="-128"/>
                <a:ea typeface="メイリオ" panose="020B0604030504040204" pitchFamily="50" charset="-128"/>
              </a:rPr>
              <a:t>そのためにも、管理者は、職員や利用者に防災意識の啓発や、育成をお願いします。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いつつめは、消防用設備や避難設備の点検、です。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消防用設備などの点検は当然ですが、非常口や、避難器具のあたりに、ものが置かれていないか、落下や転倒防止策がなされているかなど、改めて、ご確認をお願いします。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むっつ</a:t>
            </a:r>
            <a:r>
              <a:rPr kumimoji="1" lang="ja-JP" altLang="en-US" dirty="0" err="1" smtClean="0">
                <a:latin typeface="メイリオ" panose="020B0604030504040204" pitchFamily="50" charset="-128"/>
                <a:ea typeface="メイリオ" panose="020B0604030504040204" pitchFamily="50" charset="-128"/>
              </a:rPr>
              <a:t>めは</a:t>
            </a:r>
            <a:r>
              <a:rPr kumimoji="1" lang="ja-JP" altLang="en-US" dirty="0" smtClean="0">
                <a:latin typeface="メイリオ" panose="020B0604030504040204" pitchFamily="50" charset="-128"/>
                <a:ea typeface="メイリオ" panose="020B0604030504040204" pitchFamily="50" charset="-128"/>
              </a:rPr>
              <a:t>，有効な避難訓練の実施、です。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念に２回以上の訓練はもちろんですが、夜間を想定した訓練も実施してください。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とくに、河川が近い、土砂崩れの恐れがある地域などにおいては、避難場所や経路の、確認・周知徹底をお願いします。</a:t>
            </a:r>
            <a:endParaRPr lang="en-US" altLang="ja-JP" dirty="0" smtClean="0">
              <a:latin typeface="メイリオ" panose="020B0604030504040204" pitchFamily="50" charset="-128"/>
              <a:ea typeface="メイリオ" panose="020B0604030504040204" pitchFamily="50" charset="-128"/>
            </a:endParaRPr>
          </a:p>
          <a:p>
            <a:r>
              <a:rPr lang="ja-JP" altLang="en-US"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なお、</a:t>
            </a:r>
            <a:r>
              <a:rPr lang="ja-JP" altLang="ja-JP"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浸水想定区域に立地している場合は、</a:t>
            </a:r>
            <a:r>
              <a:rPr lang="ja-JP" altLang="en-US"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水防</a:t>
            </a:r>
            <a:r>
              <a:rPr lang="ja-JP" altLang="ja-JP"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法に基づく避難確保計画を策定し、計画に基づく避難訓練を実施することが</a:t>
            </a:r>
            <a:r>
              <a:rPr lang="ja-JP" altLang="en-US"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義務づけられています</a:t>
            </a:r>
            <a:r>
              <a:rPr lang="ja-JP" altLang="ja-JP"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ので</a:t>
            </a:r>
            <a:r>
              <a:rPr lang="ja-JP" altLang="en-US"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、ご</a:t>
            </a:r>
            <a:r>
              <a:rPr lang="ja-JP" altLang="ja-JP" kern="10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注意ください。</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20</a:t>
            </a:fld>
            <a:endParaRPr kumimoji="1" lang="ja-JP" dirty="0"/>
          </a:p>
        </p:txBody>
      </p:sp>
    </p:spTree>
    <p:extLst>
      <p:ext uri="{BB962C8B-B14F-4D97-AF65-F5344CB8AC3E}">
        <p14:creationId xmlns:p14="http://schemas.microsoft.com/office/powerpoint/2010/main" val="246702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en-US" dirty="0" smtClean="0">
                <a:latin typeface="メイリオ" panose="020B0604030504040204" pitchFamily="50" charset="-128"/>
                <a:ea typeface="メイリオ" panose="020B0604030504040204" pitchFamily="50" charset="-128"/>
              </a:rPr>
              <a:t>ななつ</a:t>
            </a:r>
            <a:r>
              <a:rPr kumimoji="1" lang="ja-JP" altLang="en-US" dirty="0" err="1" smtClean="0">
                <a:latin typeface="メイリオ" panose="020B0604030504040204" pitchFamily="50" charset="-128"/>
                <a:ea typeface="メイリオ" panose="020B0604030504040204" pitchFamily="50" charset="-128"/>
              </a:rPr>
              <a:t>めは</a:t>
            </a:r>
            <a:r>
              <a:rPr kumimoji="1" lang="ja-JP" altLang="en-US" dirty="0" smtClean="0">
                <a:latin typeface="メイリオ" panose="020B0604030504040204" pitchFamily="50" charset="-128"/>
                <a:ea typeface="メイリオ" panose="020B0604030504040204" pitchFamily="50" charset="-128"/>
              </a:rPr>
              <a:t>，消防機関などの関係機関との協力体制の確立、です。</a:t>
            </a:r>
          </a:p>
          <a:p>
            <a:r>
              <a:rPr kumimoji="1" lang="ja-JP" altLang="en-US" dirty="0" smtClean="0">
                <a:latin typeface="メイリオ" panose="020B0604030504040204" pitchFamily="50" charset="-128"/>
                <a:ea typeface="メイリオ" panose="020B0604030504040204" pitchFamily="50" charset="-128"/>
              </a:rPr>
              <a:t>管理者は、日頃から消防機関などと連携を密にしていただき、施設や利用者の状況を十分認識してもらい、協力体制の確率に努めてください。</a:t>
            </a:r>
          </a:p>
          <a:p>
            <a:r>
              <a:rPr kumimoji="1" lang="ja-JP" altLang="en-US" dirty="0" smtClean="0">
                <a:latin typeface="メイリオ" panose="020B0604030504040204" pitchFamily="50" charset="-128"/>
                <a:ea typeface="メイリオ" panose="020B0604030504040204" pitchFamily="50" charset="-128"/>
              </a:rPr>
              <a:t>最後は、危険物の管理、です。</a:t>
            </a:r>
          </a:p>
          <a:p>
            <a:r>
              <a:rPr kumimoji="1" lang="ja-JP" altLang="en-US" dirty="0" smtClean="0">
                <a:latin typeface="メイリオ" panose="020B0604030504040204" pitchFamily="50" charset="-128"/>
                <a:ea typeface="メイリオ" panose="020B0604030504040204" pitchFamily="50" charset="-128"/>
              </a:rPr>
              <a:t>防火管理責任者は、暖房器具、プロパンガス、重油など、危険物の保管状況について、十分な点検と確認をしてください。</a:t>
            </a:r>
          </a:p>
          <a:p>
            <a:r>
              <a:rPr kumimoji="1" lang="ja-JP" altLang="en-US" dirty="0" smtClean="0">
                <a:latin typeface="メイリオ" panose="020B0604030504040204" pitchFamily="50" charset="-128"/>
                <a:ea typeface="メイリオ" panose="020B0604030504040204" pitchFamily="50" charset="-128"/>
              </a:rPr>
              <a:t>指針や、基準において、非常災害に関する具体的計画を立て、非常災害時の関係機関への通報及び連携体制を整備すること。</a:t>
            </a:r>
          </a:p>
          <a:p>
            <a:r>
              <a:rPr kumimoji="1" lang="ja-JP" altLang="en-US" dirty="0" smtClean="0">
                <a:latin typeface="メイリオ" panose="020B0604030504040204" pitchFamily="50" charset="-128"/>
                <a:ea typeface="メイリオ" panose="020B0604030504040204" pitchFamily="50" charset="-128"/>
              </a:rPr>
              <a:t>それらを定期的に職員に周知するとともに、定期的に避難、救出その他必要な訓練を行うことを定めています。</a:t>
            </a:r>
          </a:p>
          <a:p>
            <a:r>
              <a:rPr kumimoji="1" lang="ja-JP" altLang="en-US" dirty="0" smtClean="0">
                <a:latin typeface="メイリオ" panose="020B0604030504040204" pitchFamily="50" charset="-128"/>
                <a:ea typeface="メイリオ" panose="020B0604030504040204" pitchFamily="50" charset="-128"/>
              </a:rPr>
              <a:t>避難訓練などの際には、事故、災害、及び、急病、負傷に迅速かつ適切に対応できるよう、具体的な計画を立てるとともに、避難訓練等、必要な訓練を定期的に行ってください。</a:t>
            </a:r>
          </a:p>
          <a:p>
            <a:r>
              <a:rPr kumimoji="1" lang="ja-JP" altLang="en-US" dirty="0" smtClean="0">
                <a:latin typeface="メイリオ" panose="020B0604030504040204" pitchFamily="50" charset="-128"/>
                <a:ea typeface="メイリオ" panose="020B0604030504040204" pitchFamily="50" charset="-128"/>
              </a:rPr>
              <a:t>消火器など、消防用設備等の検査が実施されていないケースが見受けられましたので、いざという時に使えないことがないよう、消防用設備等の検査も適正に行うよう、お願いします。</a:t>
            </a:r>
          </a:p>
          <a:p>
            <a:r>
              <a:rPr kumimoji="1" lang="ja-JP" altLang="en-US" dirty="0" smtClean="0">
                <a:latin typeface="メイリオ" panose="020B0604030504040204" pitchFamily="50" charset="-128"/>
                <a:ea typeface="メイリオ" panose="020B0604030504040204" pitchFamily="50" charset="-128"/>
              </a:rPr>
              <a:t>なお、非常災害に関する具体的計画とは、消防法施行規則第３条に規定する消防計画、及び、風水害や地震等の災害に対処するための計画をいいます。</a:t>
            </a:r>
          </a:p>
          <a:p>
            <a:r>
              <a:rPr kumimoji="1" lang="ja-JP" altLang="en-US" dirty="0" smtClean="0">
                <a:latin typeface="メイリオ" panose="020B0604030504040204" pitchFamily="50" charset="-128"/>
                <a:ea typeface="メイリオ" panose="020B0604030504040204" pitchFamily="50" charset="-128"/>
              </a:rPr>
              <a:t>常日頃から危機管理の視点に立って、緊急事態に対応できる体制を整えてください。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21</a:t>
            </a:fld>
            <a:endParaRPr kumimoji="1" lang="ja-JP" dirty="0"/>
          </a:p>
        </p:txBody>
      </p:sp>
    </p:spTree>
    <p:extLst>
      <p:ext uri="{BB962C8B-B14F-4D97-AF65-F5344CB8AC3E}">
        <p14:creationId xmlns:p14="http://schemas.microsoft.com/office/powerpoint/2010/main" val="15645332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協力医療機関との連携について、です。</a:t>
            </a:r>
            <a:endParaRPr kumimoji="1" lang="en-US" altLang="ja-JP" sz="12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令和６年度報酬改定において、協力医療機関との連携強化が示されました。</a:t>
            </a:r>
            <a:endParaRPr lang="en-US" altLang="ja-JP" sz="1200" dirty="0" smtClean="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大きくは、平時から協力医療機関との間で、相談体制や診療体制などの連携体制を常時確保するよう、関係を構築・強化しておくこと。</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それから、新興感染症が発生した場合を想定し、協力医療機関と連携した取組について取り決めておくこと、です。ただし、これは努力義務規定です。</a:t>
            </a:r>
            <a:endParaRPr lang="en-US" altLang="ja-JP" sz="1200" dirty="0" smtClean="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smtClean="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有料老人ホームについては、協力医療機関が第二種協定指定医療機関の場合、同医療機関と新興感染症発生時の対応について協議を行うこと。</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また、入居者が協力医療機関から退院する場合、再び当該有料老人ホームに速やかに入居させることができるよう努めること、が示されています。</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22</a:t>
            </a:fld>
            <a:endParaRPr kumimoji="1" lang="ja-JP" dirty="0"/>
          </a:p>
        </p:txBody>
      </p:sp>
    </p:spTree>
    <p:extLst>
      <p:ext uri="{BB962C8B-B14F-4D97-AF65-F5344CB8AC3E}">
        <p14:creationId xmlns:p14="http://schemas.microsoft.com/office/powerpoint/2010/main" val="687365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続きまして、老人福祉法に基づく有料老人ホーム等事業者の、主な指導事項についてご説明します。</a:t>
            </a:r>
          </a:p>
          <a:p>
            <a:r>
              <a:rPr lang="ja-JP" altLang="en-US" dirty="0" smtClean="0">
                <a:latin typeface="メイリオ" panose="020B0604030504040204" pitchFamily="50" charset="-128"/>
                <a:ea typeface="メイリオ" panose="020B0604030504040204" pitchFamily="50" charset="-128"/>
              </a:rPr>
              <a:t>さきほど、お伝えしましたとおり、ここでの有料老人ホーム等、とは、有料老人ホーム、および、有料老人ホームに該当するサービス付き高齢者向け住宅、を指します。</a:t>
            </a:r>
            <a:endParaRPr lang="en-US" altLang="ja-JP" dirty="0" smtClean="0">
              <a:latin typeface="メイリオ" panose="020B0604030504040204" pitchFamily="50" charset="-128"/>
              <a:ea typeface="メイリオ" panose="020B0604030504040204" pitchFamily="50" charset="-128"/>
            </a:endParaRPr>
          </a:p>
          <a:p>
            <a:endParaRPr lang="ja-JP" altLang="en-US"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23</a:t>
            </a:fld>
            <a:endParaRPr kumimoji="1" lang="ja-JP" dirty="0"/>
          </a:p>
        </p:txBody>
      </p:sp>
    </p:spTree>
    <p:extLst>
      <p:ext uri="{BB962C8B-B14F-4D97-AF65-F5344CB8AC3E}">
        <p14:creationId xmlns:p14="http://schemas.microsoft.com/office/powerpoint/2010/main" val="244017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a:xfrm>
            <a:off x="703585" y="4717132"/>
            <a:ext cx="5388610" cy="4536504"/>
          </a:xfrm>
        </p:spPr>
        <p:txBody>
          <a:bodyPr>
            <a:norm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ja-JP" altLang="en-US" dirty="0" smtClean="0">
                <a:latin typeface="メイリオ" panose="020B0604030504040204" pitchFamily="50" charset="-128"/>
                <a:ea typeface="メイリオ" panose="020B0604030504040204" pitchFamily="50" charset="-128"/>
              </a:rPr>
              <a:t>現在も、有料老人ホーム等の職員が１名も配置されていない時間帯がある事業者が見受けられます。</a:t>
            </a:r>
            <a:endParaRPr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lang="ja-JP" altLang="en-US" dirty="0" smtClean="0">
                <a:latin typeface="メイリオ" panose="020B0604030504040204" pitchFamily="50" charset="-128"/>
                <a:ea typeface="メイリオ" panose="020B0604030504040204" pitchFamily="50" charset="-128"/>
              </a:rPr>
              <a:t>有料老人ホーム等の職員は、昼夜を問わず１名以上の配置が必要ですので、ご留意ください。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24</a:t>
            </a:fld>
            <a:endParaRPr kumimoji="1" lang="ja-JP" dirty="0"/>
          </a:p>
        </p:txBody>
      </p:sp>
    </p:spTree>
    <p:extLst>
      <p:ext uri="{BB962C8B-B14F-4D97-AF65-F5344CB8AC3E}">
        <p14:creationId xmlns:p14="http://schemas.microsoft.com/office/powerpoint/2010/main" val="669753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lvl="0" indent="0">
              <a:spcBef>
                <a:spcPts val="0"/>
              </a:spcBef>
              <a:spcAft>
                <a:spcPts val="0"/>
              </a:spcAft>
              <a:buNone/>
            </a:pPr>
            <a:r>
              <a:rPr lang="ja-JP" altLang="en-US" sz="1200" dirty="0" smtClean="0">
                <a:solidFill>
                  <a:prstClr val="black"/>
                </a:solidFill>
                <a:latin typeface="メイリオ" panose="020B0604030504040204" pitchFamily="50" charset="-128"/>
              </a:rPr>
              <a:t>有料老人ホーム等の管理者が、施設外で勤務することが常態化しているなど、実質的に事業所に不在の状態であり、管理者としての業務を行っていない事例が見受けられます。</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指針において、管理者は、職員の管理、業務の実施状況の把握及びその他の管理を一元的に行う必要があり、</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有料老人ホームの運営に支障がないと認められる場合は、当該有料老人ホームの他の職務を兼務できると定めています。</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そのため、別の有料老人ホームの管理者と兼務している、有料老人ホームと同一敷地内ではない場所にある介護事業所と兼務しているなどは、</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管理業務に支障がないと認められる範囲を越えているため、認められません。</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また、管理者その他の介護サービスの責任者の地位にある者は、老人の介護について知識、経験を有する者を配置することが必要です。</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管理者の変更の際は、新たな管理者の経歴書は老人の介護について知識、経験を有することが分かるよう記載してください。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25</a:t>
            </a:fld>
            <a:endParaRPr kumimoji="1" lang="ja-JP" dirty="0"/>
          </a:p>
        </p:txBody>
      </p:sp>
    </p:spTree>
    <p:extLst>
      <p:ext uri="{BB962C8B-B14F-4D97-AF65-F5344CB8AC3E}">
        <p14:creationId xmlns:p14="http://schemas.microsoft.com/office/powerpoint/2010/main" val="2780505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indent="0">
              <a:lnSpc>
                <a:spcPct val="110000"/>
              </a:lnSpc>
              <a:spcBef>
                <a:spcPts val="0"/>
              </a:spcBef>
              <a:spcAft>
                <a:spcPts val="0"/>
              </a:spcAft>
              <a:buNone/>
            </a:pPr>
            <a:r>
              <a:rPr lang="ja-JP" altLang="en-US" sz="1200" dirty="0" smtClean="0">
                <a:latin typeface="+mn-ea"/>
              </a:rPr>
              <a:t>採用時及び採用後の定期的な研修が実施されていない。また、事業者で定めた感染症への対応マニュアルで対応方法を定めているにも関わらず、職員の理解が不足しており、適切な対応が行われないことがないように、施設職員に対して、研修等による理解や周知の機会を設けてください。</a:t>
            </a:r>
          </a:p>
          <a:p>
            <a:pPr marL="0" indent="0">
              <a:lnSpc>
                <a:spcPct val="110000"/>
              </a:lnSpc>
              <a:spcBef>
                <a:spcPts val="0"/>
              </a:spcBef>
              <a:spcAft>
                <a:spcPts val="0"/>
              </a:spcAft>
              <a:buNone/>
            </a:pPr>
            <a:r>
              <a:rPr lang="ja-JP" altLang="en-US" sz="1200" dirty="0" smtClean="0">
                <a:latin typeface="+mn-ea"/>
              </a:rPr>
              <a:t>また、マニュアル整備や研修等だけでなく、緊急時において適切な対応がとれる体制の整備も併せて行ってください。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26</a:t>
            </a:fld>
            <a:endParaRPr kumimoji="1" lang="ja-JP" dirty="0"/>
          </a:p>
        </p:txBody>
      </p:sp>
    </p:spTree>
    <p:extLst>
      <p:ext uri="{BB962C8B-B14F-4D97-AF65-F5344CB8AC3E}">
        <p14:creationId xmlns:p14="http://schemas.microsoft.com/office/powerpoint/2010/main" val="24456907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indent="0">
              <a:spcBef>
                <a:spcPts val="0"/>
              </a:spcBef>
              <a:spcAft>
                <a:spcPts val="0"/>
              </a:spcAft>
              <a:buNone/>
            </a:pPr>
            <a:r>
              <a:rPr lang="ja-JP" altLang="en-US" sz="1200" dirty="0" smtClean="0">
                <a:solidFill>
                  <a:prstClr val="black"/>
                </a:solidFill>
                <a:latin typeface="メイリオ" panose="020B0604030504040204" pitchFamily="50" charset="-128"/>
              </a:rPr>
              <a:t>入居者及びその家族の個人情報を利用する場合に、当該入居者及びその家族から文書等による同意を得ていないケースが見受けられます</a:t>
            </a:r>
            <a:r>
              <a:rPr lang="ja-JP" altLang="en-US" sz="1100" dirty="0" smtClean="0">
                <a:latin typeface="+mn-ea"/>
              </a:rPr>
              <a:t>。必ず、</a:t>
            </a:r>
            <a:r>
              <a:rPr lang="ja-JP" altLang="en-US" sz="1100" dirty="0" smtClean="0">
                <a:solidFill>
                  <a:prstClr val="black"/>
                </a:solidFill>
                <a:latin typeface="メイリオ" panose="020B0604030504040204" pitchFamily="50" charset="-128"/>
              </a:rPr>
              <a:t>当該入居者及びその家族から文書等による同意を得てください。「医療・介護関係事業者における個人情報の適切な取扱いのためのガイダンス」等を遵守して、適正な運営に努めてください。</a:t>
            </a:r>
            <a:endParaRPr lang="en-US" altLang="ja-JP" sz="1100" dirty="0" smtClean="0">
              <a:latin typeface="+mn-ea"/>
            </a:endParaRPr>
          </a:p>
          <a:p>
            <a:pPr marL="0" lvl="0" indent="0">
              <a:spcBef>
                <a:spcPts val="0"/>
              </a:spcBef>
              <a:spcAft>
                <a:spcPts val="0"/>
              </a:spcAft>
              <a:buNone/>
            </a:pPr>
            <a:endParaRPr lang="en-US" altLang="ja-JP" sz="1200" dirty="0" smtClean="0">
              <a:solidFill>
                <a:prstClr val="black"/>
              </a:solidFill>
              <a:latin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27</a:t>
            </a:fld>
            <a:endParaRPr kumimoji="1" lang="ja-JP" dirty="0"/>
          </a:p>
        </p:txBody>
      </p:sp>
    </p:spTree>
    <p:extLst>
      <p:ext uri="{BB962C8B-B14F-4D97-AF65-F5344CB8AC3E}">
        <p14:creationId xmlns:p14="http://schemas.microsoft.com/office/powerpoint/2010/main" val="34438457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液体せっけんやマグネット等は誤飲の恐れが強いが、誤飲防止策を講じずに使用しているケースが見受けられます。</a:t>
            </a:r>
          </a:p>
          <a:p>
            <a:pPr marL="0" indent="0">
              <a:lnSpc>
                <a:spcPct val="110000"/>
              </a:lnSpc>
              <a:spcBef>
                <a:spcPts val="0"/>
              </a:spcBef>
              <a:spcAft>
                <a:spcPts val="0"/>
              </a:spcAft>
              <a:buNone/>
            </a:pPr>
            <a:r>
              <a:rPr lang="ja-JP" altLang="en-US" sz="1200" dirty="0" smtClean="0">
                <a:latin typeface="+mn-ea"/>
              </a:rPr>
              <a:t>非常に危険ですので、誤飲防止のため、十分な安全対策を講じてください。</a:t>
            </a:r>
          </a:p>
          <a:p>
            <a:pPr marL="0" lvl="0" indent="0">
              <a:spcBef>
                <a:spcPts val="0"/>
              </a:spcBef>
              <a:spcAft>
                <a:spcPts val="0"/>
              </a:spcAft>
              <a:buNone/>
            </a:pPr>
            <a:endParaRPr lang="en-US" altLang="ja-JP" sz="1200" dirty="0" smtClean="0">
              <a:solidFill>
                <a:prstClr val="black"/>
              </a:solidFill>
              <a:latin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28</a:t>
            </a:fld>
            <a:endParaRPr kumimoji="1" lang="ja-JP" dirty="0"/>
          </a:p>
        </p:txBody>
      </p:sp>
    </p:spTree>
    <p:extLst>
      <p:ext uri="{BB962C8B-B14F-4D97-AF65-F5344CB8AC3E}">
        <p14:creationId xmlns:p14="http://schemas.microsoft.com/office/powerpoint/2010/main" val="1700507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安否確認の巡回記録を残していない。また、消火設備の法定点検の記録を保存していない、ケースが見受けられます。</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速やかに帳簿を作成し、その年度の属する年度末以降最低２年間は保存すること。また、サービスを提供した日から５年間保存するよう努めてください。</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ちなみに、消防法関係法令において、避難が困難な要介護者（要介護度３以上）を主として入居させる有料老人ホームは、次の３つの安全確保策を行うことが義務付けられています。１点目は、防火管理者を選任し、所轄の消防署に届出すること。</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２点目は、消防計画を作成し、所轄の消防署に届出すること。</a:t>
            </a: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３点目は、年２回以上の避難及び消火訓練を実施すること。</a:t>
            </a:r>
            <a:endParaRPr lang="en-US" altLang="ja-JP" sz="1200" dirty="0" smtClean="0">
              <a:solidFill>
                <a:prstClr val="black"/>
              </a:solidFill>
              <a:latin typeface="メイリオ" panose="020B0604030504040204" pitchFamily="50" charset="-128"/>
            </a:endParaRPr>
          </a:p>
          <a:p>
            <a:pPr marL="0" lvl="0" indent="0">
              <a:spcBef>
                <a:spcPts val="0"/>
              </a:spcBef>
              <a:spcAft>
                <a:spcPts val="0"/>
              </a:spcAft>
              <a:buNone/>
            </a:pPr>
            <a:r>
              <a:rPr lang="ja-JP" altLang="en-US" sz="1200" dirty="0" smtClean="0">
                <a:solidFill>
                  <a:prstClr val="black"/>
                </a:solidFill>
                <a:latin typeface="メイリオ" panose="020B0604030504040204" pitchFamily="50" charset="-128"/>
              </a:rPr>
              <a:t>今一度、確認をお願いします。</a:t>
            </a:r>
          </a:p>
          <a:p>
            <a:pPr marL="0" lvl="0" indent="0">
              <a:spcBef>
                <a:spcPts val="0"/>
              </a:spcBef>
              <a:spcAft>
                <a:spcPts val="0"/>
              </a:spcAft>
              <a:buNone/>
            </a:pPr>
            <a:endParaRPr lang="ja-JP" altLang="en-US" sz="1200" dirty="0" smtClean="0">
              <a:solidFill>
                <a:prstClr val="black"/>
              </a:solidFill>
              <a:latin typeface="メイリオ" panose="020B0604030504040204" pitchFamily="50" charset="-128"/>
            </a:endParaRPr>
          </a:p>
          <a:p>
            <a:pPr marL="0" lvl="0" indent="0">
              <a:spcBef>
                <a:spcPts val="0"/>
              </a:spcBef>
              <a:spcAft>
                <a:spcPts val="0"/>
              </a:spcAft>
              <a:buNone/>
            </a:pPr>
            <a:endParaRPr lang="en-US" altLang="ja-JP" sz="1200" dirty="0" smtClean="0">
              <a:solidFill>
                <a:prstClr val="black"/>
              </a:solidFill>
              <a:latin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29</a:t>
            </a:fld>
            <a:endParaRPr kumimoji="1" lang="ja-JP" dirty="0"/>
          </a:p>
        </p:txBody>
      </p:sp>
    </p:spTree>
    <p:extLst>
      <p:ext uri="{BB962C8B-B14F-4D97-AF65-F5344CB8AC3E}">
        <p14:creationId xmlns:p14="http://schemas.microsoft.com/office/powerpoint/2010/main" val="381648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メイリオ" panose="020B0604030504040204" pitchFamily="50" charset="-128"/>
                <a:ea typeface="メイリオ" panose="020B0604030504040204" pitchFamily="50" charset="-128"/>
              </a:rPr>
              <a:t>それでは、</a:t>
            </a:r>
            <a:r>
              <a:rPr lang="ja-JP" altLang="ja-JP" dirty="0" smtClean="0">
                <a:latin typeface="メイリオ" panose="020B0604030504040204" pitchFamily="50" charset="-128"/>
                <a:ea typeface="メイリオ" panose="020B0604030504040204" pitchFamily="50" charset="-128"/>
              </a:rPr>
              <a:t>有料老人ホーム</a:t>
            </a:r>
            <a:r>
              <a:rPr lang="ja-JP" altLang="en-US" dirty="0" smtClean="0">
                <a:latin typeface="メイリオ" panose="020B0604030504040204" pitchFamily="50" charset="-128"/>
                <a:ea typeface="メイリオ" panose="020B0604030504040204" pitchFamily="50" charset="-128"/>
              </a:rPr>
              <a:t>等事業者と、軽費老人ホーム事業者の共通事項から、ご説明します</a:t>
            </a:r>
            <a:r>
              <a:rPr lang="ja-JP" altLang="ja-JP"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3</a:t>
            </a:fld>
            <a:endParaRPr kumimoji="1" lang="ja-JP" dirty="0"/>
          </a:p>
        </p:txBody>
      </p:sp>
    </p:spTree>
    <p:extLst>
      <p:ext uri="{BB962C8B-B14F-4D97-AF65-F5344CB8AC3E}">
        <p14:creationId xmlns:p14="http://schemas.microsoft.com/office/powerpoint/2010/main" val="8318717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つぎに、金銭管理について、ですが、金銭預金等の管理は、入居者自身が行うことが原則です。施設において金銭管理を行うのは、入居者本人が特に依頼した場合や、認知症などにより、十分な判断能力を有せず、金銭管理を適切に行うことができない場合としてください。</a:t>
            </a:r>
          </a:p>
          <a:p>
            <a:r>
              <a:rPr lang="ja-JP" altLang="en-US" dirty="0" smtClean="0">
                <a:latin typeface="メイリオ" panose="020B0604030504040204" pitchFamily="50" charset="-128"/>
                <a:ea typeface="メイリオ" panose="020B0604030504040204" pitchFamily="50" charset="-128"/>
              </a:rPr>
              <a:t>なお、やむを得ず金銭管理を行う場合、依頼、または、承諾を、書面により確認するとともに、金銭等の具体的な管理方法や、本人、または、身元引受ニン等への定期的な報告を、あらかじめ管理規程で定めた上で、規程にのっとって行うようにしてください。</a:t>
            </a:r>
          </a:p>
          <a:p>
            <a:r>
              <a:rPr lang="ja-JP" altLang="en-US" dirty="0" smtClean="0">
                <a:latin typeface="メイリオ" panose="020B0604030504040204" pitchFamily="50" charset="-128"/>
                <a:ea typeface="メイリオ" panose="020B0604030504040204" pitchFamily="50" charset="-128"/>
              </a:rPr>
              <a:t>つぎに、情報開示についてですが、パンフレット、重要事項説明書、契約書、管理規程、及び、財務諸表等につきましては、入居者、及び、入居希望者等が閲覧しやすい場所に備えていただき、求めに応じて、その写しを交付してください。</a:t>
            </a:r>
          </a:p>
          <a:p>
            <a:r>
              <a:rPr lang="ja-JP" altLang="en-US" dirty="0" smtClean="0">
                <a:latin typeface="メイリオ" panose="020B0604030504040204" pitchFamily="50" charset="-128"/>
                <a:ea typeface="メイリオ" panose="020B0604030504040204" pitchFamily="50" charset="-128"/>
              </a:rPr>
              <a:t>情報開示事項と重要事項説明書は、毎年７月１日の状況を、それぞれ報告することとなっておりますので、漏れなく、本誌、福祉指導監査室へ、ご提出ください。</a:t>
            </a:r>
          </a:p>
          <a:p>
            <a:r>
              <a:rPr lang="ja-JP" altLang="en-US" dirty="0" smtClean="0">
                <a:latin typeface="メイリオ" panose="020B0604030504040204" pitchFamily="50" charset="-128"/>
                <a:ea typeface="メイリオ" panose="020B0604030504040204" pitchFamily="50" charset="-128"/>
              </a:rPr>
              <a:t>外付けサービスにつきましては、先ほどもお伝えしましたとおり、入居者が利用する介護保険サービスの事業所は、入居者自身が自由に選択できるものですので、入居と、サービスの利用が同一であるような説明は行わないよう、ご注意ください。</a:t>
            </a:r>
          </a:p>
          <a:p>
            <a:endParaRPr lang="ja-JP" altLang="en-US"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30</a:t>
            </a:fld>
            <a:endParaRPr kumimoji="1" lang="ja-JP" dirty="0"/>
          </a:p>
        </p:txBody>
      </p:sp>
    </p:spTree>
    <p:extLst>
      <p:ext uri="{BB962C8B-B14F-4D97-AF65-F5344CB8AC3E}">
        <p14:creationId xmlns:p14="http://schemas.microsoft.com/office/powerpoint/2010/main" val="8323436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latin typeface="メイリオ" panose="020B0604030504040204" pitchFamily="50" charset="-128"/>
                <a:ea typeface="メイリオ" panose="020B0604030504040204" pitchFamily="50" charset="-128"/>
              </a:rPr>
              <a:t>つぎは</a:t>
            </a:r>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高齢者の居住の安定の確保に関する法律に基づく、サービス付き高齢者向け住宅事業者のみの事項となりますが、少しだけお伝えします。</a:t>
            </a:r>
          </a:p>
          <a:p>
            <a:r>
              <a:rPr lang="ja-JP" altLang="en-US" dirty="0" smtClean="0">
                <a:latin typeface="メイリオ" panose="020B0604030504040204" pitchFamily="50" charset="-128"/>
                <a:ea typeface="メイリオ" panose="020B0604030504040204" pitchFamily="50" charset="-128"/>
              </a:rPr>
              <a:t>まず、サービス付き高齢者向け住宅事業者が行わなければならない必須サービスは、ご存じのとおり、状況把握と、生活相談です。</a:t>
            </a:r>
          </a:p>
          <a:p>
            <a:r>
              <a:rPr lang="ja-JP" altLang="en-US" dirty="0" smtClean="0">
                <a:latin typeface="メイリオ" panose="020B0604030504040204" pitchFamily="50" charset="-128"/>
                <a:ea typeface="メイリオ" panose="020B0604030504040204" pitchFamily="50" charset="-128"/>
              </a:rPr>
              <a:t>状況把握につきましては、各居住部分への訪問、その他の適切な方法により、毎日１回以上を提供することと</a:t>
            </a:r>
          </a:p>
          <a:p>
            <a:r>
              <a:rPr lang="ja-JP" altLang="en-US" dirty="0" smtClean="0">
                <a:latin typeface="メイリオ" panose="020B0604030504040204" pitchFamily="50" charset="-128"/>
                <a:ea typeface="メイリオ" panose="020B0604030504040204" pitchFamily="50" charset="-128"/>
              </a:rPr>
              <a:t>高齢者の居住の安定確保に関する法律施行規則で位置付けられています。</a:t>
            </a:r>
          </a:p>
          <a:p>
            <a:r>
              <a:rPr lang="ja-JP" altLang="en-US" dirty="0" smtClean="0">
                <a:latin typeface="メイリオ" panose="020B0604030504040204" pitchFamily="50" charset="-128"/>
                <a:ea typeface="メイリオ" panose="020B0604030504040204" pitchFamily="50" charset="-128"/>
              </a:rPr>
              <a:t>利用者、事業者の都合を問わず、実施しないことは、登録基準違反に当たりますので必ず実施してください。</a:t>
            </a:r>
          </a:p>
          <a:p>
            <a:r>
              <a:rPr lang="ja-JP" altLang="en-US" dirty="0" smtClean="0">
                <a:latin typeface="メイリオ" panose="020B0604030504040204" pitchFamily="50" charset="-128"/>
                <a:ea typeface="メイリオ" panose="020B0604030504040204" pitchFamily="50" charset="-128"/>
              </a:rPr>
              <a:t>また、実際にサービスを提供した時間と、作成された記録に記載されている時間に相違がある。状況把握を行っているが、特に変化がなかったため、記録を作成していないといったケースが見受けられました。</a:t>
            </a:r>
          </a:p>
          <a:p>
            <a:r>
              <a:rPr lang="ja-JP" altLang="en-US" dirty="0" smtClean="0">
                <a:latin typeface="メイリオ" panose="020B0604030504040204" pitchFamily="50" charset="-128"/>
                <a:ea typeface="メイリオ" panose="020B0604030504040204" pitchFamily="50" charset="-128"/>
              </a:rPr>
              <a:t>虚偽の記録が存在していることや、記録が存在しないことは、サービスの提供を行ったことと認められない場合がありますので、状況把握、生活相談の記録は、事業運営上で重要な書類として、適切に記録し、保管してください。</a:t>
            </a:r>
          </a:p>
          <a:p>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FE16532C-7DFC-4EC2-AFA5-3731AA0E8AFA}" type="slidenum">
              <a:rPr lang="en-US" altLang="ja-JP" smtClean="0"/>
              <a:pPr/>
              <a:t>31</a:t>
            </a:fld>
            <a:endParaRPr kumimoji="1" lang="ja-JP" altLang="en-US" dirty="0"/>
          </a:p>
        </p:txBody>
      </p:sp>
    </p:spTree>
    <p:extLst>
      <p:ext uri="{BB962C8B-B14F-4D97-AF65-F5344CB8AC3E}">
        <p14:creationId xmlns:p14="http://schemas.microsoft.com/office/powerpoint/2010/main" val="9512694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また、サービス付き高齢者向け住宅情報提供システムへの登録時に、家賃や食費等の料金は入力されていますが、水道光熱費等が、別途必要な場合に。その料金が必要である旨の登録が漏れていたり、広告やパンフレットに記載している内容と相違している事例が見受けられます。システムの登録内容と実際の内容に相違がないようお願いします。</a:t>
            </a:r>
          </a:p>
          <a:p>
            <a:r>
              <a:rPr lang="ja-JP" altLang="en-US" dirty="0" smtClean="0">
                <a:latin typeface="メイリオ" panose="020B0604030504040204" pitchFamily="50" charset="-128"/>
                <a:ea typeface="メイリオ" panose="020B0604030504040204" pitchFamily="50" charset="-128"/>
              </a:rPr>
              <a:t>最後に、有料老人ホームに該当するサービスを提供している、サービス付き高齢者向け住宅は、有料老人ホームとして、吹田市有料老人ホーム設置運営指導指針の一部が適用されます。吹田市のホームページより指針の内容をご確認いただき、指針に沿った運用をお願いします。</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32</a:t>
            </a:fld>
            <a:endParaRPr kumimoji="1" lang="ja-JP" dirty="0"/>
          </a:p>
        </p:txBody>
      </p:sp>
    </p:spTree>
    <p:extLst>
      <p:ext uri="{BB962C8B-B14F-4D97-AF65-F5344CB8AC3E}">
        <p14:creationId xmlns:p14="http://schemas.microsoft.com/office/powerpoint/2010/main" val="21945856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r>
              <a:rPr lang="ja-JP" altLang="ja-JP" dirty="0" smtClean="0">
                <a:latin typeface="メイリオ" panose="020B0604030504040204" pitchFamily="50" charset="-128"/>
                <a:ea typeface="メイリオ" panose="020B0604030504040204" pitchFamily="50" charset="-128"/>
              </a:rPr>
              <a:t>以上で</a:t>
            </a:r>
            <a:r>
              <a:rPr lang="ja-JP" altLang="en-US" dirty="0" smtClean="0">
                <a:latin typeface="メイリオ" panose="020B0604030504040204" pitchFamily="50" charset="-128"/>
                <a:ea typeface="メイリオ" panose="020B0604030504040204" pitchFamily="50" charset="-128"/>
              </a:rPr>
              <a:t>、令和５年度の有料老人ホーム等事業者、及び、軽費老人ホーム事業者の集団指導を終了し</a:t>
            </a:r>
            <a:r>
              <a:rPr lang="ja-JP" altLang="ja-JP" dirty="0" smtClean="0">
                <a:latin typeface="メイリオ" panose="020B0604030504040204" pitchFamily="50" charset="-128"/>
                <a:ea typeface="メイリオ" panose="020B0604030504040204" pitchFamily="50" charset="-128"/>
              </a:rPr>
              <a:t>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冒頭でもお伝えしましたが、集団指導の出席確認としまして、報告書のご提出をお願いしております。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吹田市電子申し込みシステムにより、集団指導の確認報告書を、必ずご提出いただきますよう、お願いします。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期限までに、ご提出がなかった場合、集団指導の資料確認や、動画の視聴をおこなっていなかったものと見なして、優先的に立ち入り検査等の対象として選定する場合がありますので、ご注意ください。</a:t>
            </a:r>
            <a:endParaRPr lang="ja-JP"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ご視聴いただき、ありがとうございました。</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E16532C-7DFC-4EC2-AFA5-3731AA0E8AFA}" type="slidenum">
              <a:rPr lang="en-US" altLang="ja-JP" smtClean="0"/>
              <a:pPr/>
              <a:t>33</a:t>
            </a:fld>
            <a:endParaRPr kumimoji="1" lang="ja-JP" altLang="en-US" dirty="0"/>
          </a:p>
        </p:txBody>
      </p:sp>
    </p:spTree>
    <p:extLst>
      <p:ext uri="{BB962C8B-B14F-4D97-AF65-F5344CB8AC3E}">
        <p14:creationId xmlns:p14="http://schemas.microsoft.com/office/powerpoint/2010/main" val="949496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まずは、吹田市からのお知らせ、です。</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有料老人ホーム事業者の事故報告書について、自己報告の対象は、アからエまでに記載しています。特にウの食中毒やコロナなどの感染症については、福祉指導監査室だけでなく、吹田市保健所にも届出をお願いします。</a:t>
            </a:r>
            <a:endParaRPr lang="en-US" altLang="ja-JP" sz="1200" dirty="0" smtClean="0">
              <a:latin typeface="+mn-ea"/>
            </a:endParaRPr>
          </a:p>
          <a:p>
            <a:r>
              <a:rPr lang="ja-JP" altLang="en-US" sz="1200" b="0" u="none" dirty="0" smtClean="0">
                <a:solidFill>
                  <a:srgbClr val="C00000"/>
                </a:solidFill>
                <a:latin typeface="+mn-ea"/>
              </a:rPr>
              <a:t>また、事故報告の時期ですが、事故発生後、５日以内を目安としてください。緊急性・重大性の高い事故は、報告書の提出前に、電話等により直ちに報告をしてください。</a:t>
            </a:r>
            <a:endParaRPr lang="en-US" altLang="ja-JP" sz="1200" b="0" u="none" dirty="0" smtClean="0">
              <a:solidFill>
                <a:srgbClr val="C00000"/>
              </a:solidFill>
              <a:latin typeface="+mn-ea"/>
            </a:endParaRPr>
          </a:p>
          <a:p>
            <a:r>
              <a:rPr lang="ja-JP" altLang="en-US" sz="1200" dirty="0" smtClean="0">
                <a:latin typeface="+mn-ea"/>
              </a:rPr>
              <a:t>また、提出先は記載のとおりです。</a:t>
            </a:r>
            <a:endParaRPr lang="en-US" altLang="ja-JP" sz="1200" dirty="0" smtClean="0">
              <a:latin typeface="+mn-ea"/>
            </a:endParaRPr>
          </a:p>
          <a:p>
            <a:r>
              <a:rPr lang="ja-JP" altLang="en-US" sz="1200" dirty="0" smtClean="0">
                <a:latin typeface="+mn-ea"/>
              </a:rPr>
              <a:t>有料老人ホーム等事業者への立入検査の際に、事故報告書の提出が必要な事故が発生しているにもかかわらず、提出されていない事案が多く見つかっています。該当する事案が発生した際には必ず各所管部署へ報告書を提出してください。集団指導資料に、基準が書かれたページを掲載していますので、再度確認いただき、報告漏れのないようにしてください。</a:t>
            </a:r>
          </a:p>
          <a:p>
            <a:endParaRPr lang="ja-JP" altLang="en-US" sz="1200" dirty="0" smtClean="0">
              <a:latin typeface="+mn-ea"/>
            </a:endParaRPr>
          </a:p>
          <a:p>
            <a:endParaRPr lang="en-US" altLang="ja-JP" sz="1200" dirty="0" smtClean="0">
              <a:latin typeface="+mn-ea"/>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4</a:t>
            </a:fld>
            <a:endParaRPr kumimoji="1" lang="ja-JP" dirty="0"/>
          </a:p>
        </p:txBody>
      </p:sp>
    </p:spTree>
    <p:extLst>
      <p:ext uri="{BB962C8B-B14F-4D97-AF65-F5344CB8AC3E}">
        <p14:creationId xmlns:p14="http://schemas.microsoft.com/office/powerpoint/2010/main" val="1103219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indent="0">
              <a:spcBef>
                <a:spcPts val="0"/>
              </a:spcBef>
              <a:spcAft>
                <a:spcPts val="0"/>
              </a:spcAft>
              <a:buFont typeface="Arial"/>
              <a:buNone/>
            </a:pPr>
            <a:r>
              <a:rPr kumimoji="1" lang="ja-JP" altLang="en-US" dirty="0" smtClean="0">
                <a:latin typeface="メイリオ" panose="020B0604030504040204" pitchFamily="50" charset="-128"/>
                <a:ea typeface="メイリオ" panose="020B0604030504040204" pitchFamily="50" charset="-128"/>
              </a:rPr>
              <a:t>昨今の社会情勢から、各種料金の改定を実施する事業者が増えております。利用者が支払う料金に変更がある場合は、福祉指導監査室へ、事前協議が必要となります。</a:t>
            </a:r>
          </a:p>
          <a:p>
            <a:pPr marL="0" indent="0">
              <a:spcBef>
                <a:spcPts val="0"/>
              </a:spcBef>
              <a:spcAft>
                <a:spcPts val="0"/>
              </a:spcAft>
              <a:buFont typeface="Arial"/>
              <a:buNone/>
            </a:pPr>
            <a:r>
              <a:rPr kumimoji="1" lang="ja-JP" altLang="en-US" dirty="0" smtClean="0">
                <a:latin typeface="メイリオ" panose="020B0604030504040204" pitchFamily="50" charset="-128"/>
                <a:ea typeface="メイリオ" panose="020B0604030504040204" pitchFamily="50" charset="-128"/>
              </a:rPr>
              <a:t>事前協議の際は、料金改定を行う理由。料金改定前後の金額とその額にする根拠。利用者への周知文書を、事前に電話で日時を予約のうえ、メールもしくは郵送で福祉指導監査室までお送りください。</a:t>
            </a:r>
          </a:p>
          <a:p>
            <a:pPr marL="0" indent="0">
              <a:spcBef>
                <a:spcPts val="0"/>
              </a:spcBef>
              <a:spcAft>
                <a:spcPts val="0"/>
              </a:spcAft>
              <a:buFont typeface="Arial"/>
              <a:buNone/>
            </a:pPr>
            <a:r>
              <a:rPr kumimoji="1" lang="ja-JP" altLang="en-US" dirty="0" smtClean="0">
                <a:latin typeface="メイリオ" panose="020B0604030504040204" pitchFamily="50" charset="-128"/>
                <a:ea typeface="メイリオ" panose="020B0604030504040204" pitchFamily="50" charset="-128"/>
              </a:rPr>
              <a:t>事前協議のタイミングは、出来る限り、料金改定を実施する１カ月以上前に行うようにしてください。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5</a:t>
            </a:fld>
            <a:endParaRPr kumimoji="1" lang="ja-JP" dirty="0"/>
          </a:p>
        </p:txBody>
      </p:sp>
    </p:spTree>
    <p:extLst>
      <p:ext uri="{BB962C8B-B14F-4D97-AF65-F5344CB8AC3E}">
        <p14:creationId xmlns:p14="http://schemas.microsoft.com/office/powerpoint/2010/main" val="2810972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en-US" dirty="0" smtClean="0">
                <a:latin typeface="メイリオ" panose="020B0604030504040204" pitchFamily="50" charset="-128"/>
                <a:ea typeface="メイリオ" panose="020B0604030504040204" pitchFamily="50" charset="-128"/>
              </a:rPr>
              <a:t>つぎに、虐待防止、身体拘束廃止について、です。</a:t>
            </a:r>
          </a:p>
          <a:p>
            <a:r>
              <a:rPr kumimoji="1" lang="ja-JP" altLang="en-US" dirty="0" smtClean="0">
                <a:latin typeface="メイリオ" panose="020B0604030504040204" pitchFamily="50" charset="-128"/>
                <a:ea typeface="メイリオ" panose="020B0604030504040204" pitchFamily="50" charset="-128"/>
              </a:rPr>
              <a:t>高齢者虐待には、社会的要因や、人間関係、高齢者や虐待者の状況などさまざまな要因が考えられます。</a:t>
            </a:r>
          </a:p>
          <a:p>
            <a:r>
              <a:rPr kumimoji="1" lang="ja-JP" altLang="en-US" dirty="0" smtClean="0">
                <a:latin typeface="メイリオ" panose="020B0604030504040204" pitchFamily="50" charset="-128"/>
                <a:ea typeface="メイリオ" panose="020B0604030504040204" pitchFamily="50" charset="-128"/>
              </a:rPr>
              <a:t>厚生労働省の報告によりますと、虐待の発生要因のひとつとして、教育、知識、介護技術に関する問題が挙げられます。</a:t>
            </a:r>
          </a:p>
          <a:p>
            <a:r>
              <a:rPr kumimoji="1" lang="ja-JP" altLang="en-US" dirty="0" smtClean="0">
                <a:latin typeface="メイリオ" panose="020B0604030504040204" pitchFamily="50" charset="-128"/>
                <a:ea typeface="メイリオ" panose="020B0604030504040204" pitchFamily="50" charset="-128"/>
              </a:rPr>
              <a:t>十分な研修や、教育を受けないまま介護に携わることで、結果として虐待につながってしまったというケースです。</a:t>
            </a:r>
          </a:p>
          <a:p>
            <a:r>
              <a:rPr kumimoji="1" lang="ja-JP" altLang="en-US" dirty="0" smtClean="0">
                <a:latin typeface="メイリオ" panose="020B0604030504040204" pitchFamily="50" charset="-128"/>
                <a:ea typeface="メイリオ" panose="020B0604030504040204" pitchFamily="50" charset="-128"/>
              </a:rPr>
              <a:t>こうしたケースを防止するには、虐待防止マニュアルなどを活用した、定期的な職員研修の実施などが求められます。</a:t>
            </a:r>
          </a:p>
          <a:p>
            <a:r>
              <a:rPr kumimoji="1" lang="ja-JP" altLang="en-US" dirty="0" smtClean="0">
                <a:latin typeface="メイリオ" panose="020B0604030504040204" pitchFamily="50" charset="-128"/>
                <a:ea typeface="メイリオ" panose="020B0604030504040204" pitchFamily="50" charset="-128"/>
              </a:rPr>
              <a:t>もうひとつは、職員のストレスや感情コントロールの問題です。</a:t>
            </a:r>
          </a:p>
          <a:p>
            <a:r>
              <a:rPr kumimoji="1" lang="ja-JP" altLang="en-US" dirty="0" smtClean="0">
                <a:latin typeface="メイリオ" panose="020B0604030504040204" pitchFamily="50" charset="-128"/>
                <a:ea typeface="メイリオ" panose="020B0604030504040204" pitchFamily="50" charset="-128"/>
              </a:rPr>
              <a:t>業務の負担や精神的な負担が大きいことや、周りの人に相談しにくいといった組織風土などが影響していることなどが考えられます。</a:t>
            </a:r>
          </a:p>
          <a:p>
            <a:r>
              <a:rPr kumimoji="1" lang="ja-JP" altLang="en-US" dirty="0" smtClean="0">
                <a:latin typeface="メイリオ" panose="020B0604030504040204" pitchFamily="50" charset="-128"/>
                <a:ea typeface="メイリオ" panose="020B0604030504040204" pitchFamily="50" charset="-128"/>
              </a:rPr>
              <a:t>これらのことから、虐待の防止には、職場の中で意見が言えて、相談しやすい雰囲気、風通しのよい環境が重要であることが分かります。</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6</a:t>
            </a:fld>
            <a:endParaRPr kumimoji="1" lang="ja-JP" dirty="0"/>
          </a:p>
        </p:txBody>
      </p:sp>
    </p:spTree>
    <p:extLst>
      <p:ext uri="{BB962C8B-B14F-4D97-AF65-F5344CB8AC3E}">
        <p14:creationId xmlns:p14="http://schemas.microsoft.com/office/powerpoint/2010/main" val="110045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7725" y="757238"/>
            <a:ext cx="4929188" cy="3698875"/>
          </a:xfrm>
        </p:spPr>
      </p:sp>
      <p:sp>
        <p:nvSpPr>
          <p:cNvPr id="3" name="Notes Placeholder 2"/>
          <p:cNvSpPr>
            <a:spLocks noGrp="1"/>
          </p:cNvSpPr>
          <p:nvPr>
            <p:ph type="body" idx="1"/>
          </p:nvPr>
        </p:nvSpPr>
        <p:spPr/>
        <p:txBody>
          <a:bodyPr>
            <a:normAutofit/>
          </a:bodyPr>
          <a:lstStyle/>
          <a:p>
            <a:r>
              <a:rPr lang="ja-JP" altLang="en-US" dirty="0" smtClean="0">
                <a:latin typeface="メイリオ" panose="020B0604030504040204" pitchFamily="50" charset="-128"/>
                <a:ea typeface="メイリオ" panose="020B0604030504040204" pitchFamily="50" charset="-128"/>
              </a:rPr>
              <a:t>既にご存じのとおり、身体的拘束等は原則、禁止されております。</a:t>
            </a:r>
          </a:p>
          <a:p>
            <a:r>
              <a:rPr lang="ja-JP" altLang="en-US" dirty="0" smtClean="0">
                <a:latin typeface="メイリオ" panose="020B0604030504040204" pitchFamily="50" charset="-128"/>
                <a:ea typeface="メイリオ" panose="020B0604030504040204" pitchFamily="50" charset="-128"/>
              </a:rPr>
              <a:t>吹田市有料老人ホーム設置運営指導指針や、軽費老人ホームの設備及び運営に関する基準においても。</a:t>
            </a:r>
          </a:p>
          <a:p>
            <a:r>
              <a:rPr lang="ja-JP" altLang="en-US" dirty="0" smtClean="0">
                <a:latin typeface="メイリオ" panose="020B0604030504040204" pitchFamily="50" charset="-128"/>
                <a:ea typeface="メイリオ" panose="020B0604030504040204" pitchFamily="50" charset="-128"/>
              </a:rPr>
              <a:t>入居者や、他の入居者等の、生命または、身体を保護するため、緊急、やむを得ない場合を除き、身体的拘束等、その他、入居者の行動を制限する行為を行ってはならない。と規定されています。</a:t>
            </a:r>
          </a:p>
          <a:p>
            <a:r>
              <a:rPr lang="ja-JP" altLang="en-US" dirty="0" smtClean="0">
                <a:latin typeface="メイリオ" panose="020B0604030504040204" pitchFamily="50" charset="-128"/>
                <a:ea typeface="メイリオ" panose="020B0604030504040204" pitchFamily="50" charset="-128"/>
              </a:rPr>
              <a:t>どうしてもやむを得ず、身体的拘束等を行う場合は、切迫性、非代替性、一時性、の３つすべての要件を満たしていることが必要で、どれかひとつでも該当しない場合は、高齢者虐待となりますので、ご注意ください。</a:t>
            </a: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7</a:t>
            </a:fld>
            <a:endParaRPr kumimoji="1" lang="ja-JP" dirty="0"/>
          </a:p>
        </p:txBody>
      </p:sp>
    </p:spTree>
    <p:extLst>
      <p:ext uri="{BB962C8B-B14F-4D97-AF65-F5344CB8AC3E}">
        <p14:creationId xmlns:p14="http://schemas.microsoft.com/office/powerpoint/2010/main" val="3775536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r>
              <a:rPr kumimoji="1" lang="ja-JP" altLang="en-US" dirty="0" smtClean="0">
                <a:latin typeface="メイリオ" panose="020B0604030504040204" pitchFamily="50" charset="-128"/>
                <a:ea typeface="メイリオ" panose="020B0604030504040204" pitchFamily="50" charset="-128"/>
              </a:rPr>
              <a:t>また、吹田市有料老人ホーム設置運営指導指針や、軽費老人ホームの運営に関する基準においては、身体的拘束等の実施・未実施にかかわらず、身体拘束等の適正化を図るために、次に掲げる措置を講じなければならない、と定めています。</a:t>
            </a:r>
          </a:p>
          <a:p>
            <a:r>
              <a:rPr kumimoji="1" lang="ja-JP" altLang="en-US" dirty="0" smtClean="0">
                <a:latin typeface="メイリオ" panose="020B0604030504040204" pitchFamily="50" charset="-128"/>
                <a:ea typeface="メイリオ" panose="020B0604030504040204" pitchFamily="50" charset="-128"/>
              </a:rPr>
              <a:t>１つめは、身体的拘束等の適正化のための対策を検討する委員会の開催です。委員会は、３か月に１回以上開催し、その結果を職員全員に周知していただく必要があります。これにつきましては、その適正化策を講じた後に、その効果がどうだったのかなどを評価していただくことで、その実効性が高まります。周知して終わり、ではなく、その後の評価についても、委員会で議論してください。また、委員会の議事録については、５年間保管してください。</a:t>
            </a:r>
          </a:p>
          <a:p>
            <a:r>
              <a:rPr kumimoji="1" lang="ja-JP" altLang="en-US" dirty="0" smtClean="0">
                <a:latin typeface="メイリオ" panose="020B0604030504040204" pitchFamily="50" charset="-128"/>
                <a:ea typeface="メイリオ" panose="020B0604030504040204" pitchFamily="50" charset="-128"/>
              </a:rPr>
              <a:t>２つめは、身体的拘束等の適正化のための指針を整備すること、です。</a:t>
            </a:r>
          </a:p>
          <a:p>
            <a:r>
              <a:rPr kumimoji="1" lang="ja-JP" altLang="en-US" dirty="0" smtClean="0">
                <a:latin typeface="メイリオ" panose="020B0604030504040204" pitchFamily="50" charset="-128"/>
                <a:ea typeface="メイリオ" panose="020B0604030504040204" pitchFamily="50" charset="-128"/>
              </a:rPr>
              <a:t>３つめは、身体的拘束等の適正化のための研修を年に２回以上、行うことです。</a:t>
            </a:r>
          </a:p>
          <a:p>
            <a:r>
              <a:rPr kumimoji="1" lang="ja-JP" altLang="en-US" dirty="0" smtClean="0">
                <a:latin typeface="メイリオ" panose="020B0604030504040204" pitchFamily="50" charset="-128"/>
                <a:ea typeface="メイリオ" panose="020B0604030504040204" pitchFamily="50" charset="-128"/>
              </a:rPr>
              <a:t>以上の３つの措置は必ず講じる必要があります。改めてご確認をお願いします。</a:t>
            </a:r>
          </a:p>
          <a:p>
            <a:endParaRPr kumimoji="1" lang="ja-JP" altLang="en-US"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8</a:t>
            </a:fld>
            <a:endParaRPr kumimoji="1" lang="ja-JP" dirty="0"/>
          </a:p>
        </p:txBody>
      </p:sp>
    </p:spTree>
    <p:extLst>
      <p:ext uri="{BB962C8B-B14F-4D97-AF65-F5344CB8AC3E}">
        <p14:creationId xmlns:p14="http://schemas.microsoft.com/office/powerpoint/2010/main" val="2854467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身体的拘束等の適正化のための指針につきましては、これらの７項目を盛り込んだ指針を整備してください。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なお、繰り返しになりますが、緊急、やむを得ず、身体的拘束等を実施するかどうか検討する際には、</a:t>
            </a:r>
            <a:r>
              <a:rPr lang="ja-JP" altLang="en-US" dirty="0" smtClean="0">
                <a:latin typeface="メイリオ" panose="020B0604030504040204" pitchFamily="50" charset="-128"/>
                <a:ea typeface="メイリオ" panose="020B0604030504040204" pitchFamily="50" charset="-128"/>
              </a:rPr>
              <a:t>切迫性、非代替性、一時性、</a:t>
            </a:r>
            <a:r>
              <a:rPr kumimoji="1" lang="ja-JP" altLang="en-US" dirty="0" smtClean="0">
                <a:latin typeface="メイリオ" panose="020B0604030504040204" pitchFamily="50" charset="-128"/>
                <a:ea typeface="メイリオ" panose="020B0604030504040204" pitchFamily="50" charset="-128"/>
              </a:rPr>
              <a:t>３つの要件について十分に検討し、その検討経過を記録してください。安易にやむを得ないと判断して、おこなっていないかどうか、また、実施する場合も、その際の検討経過をきちんと記録しているか、今一度、ご確認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latin typeface="メイリオ" panose="020B0604030504040204" pitchFamily="50" charset="-128"/>
              <a:ea typeface="メイリオ" panose="020B0604030504040204" pitchFamily="50" charset="-128"/>
            </a:endParaRPr>
          </a:p>
        </p:txBody>
      </p:sp>
      <p:sp>
        <p:nvSpPr>
          <p:cNvPr id="4" name="Slide Number Placeholder 3"/>
          <p:cNvSpPr>
            <a:spLocks noGrp="1"/>
          </p:cNvSpPr>
          <p:nvPr>
            <p:ph type="sldNum" sz="quarter" idx="10"/>
          </p:nvPr>
        </p:nvSpPr>
        <p:spPr/>
        <p:txBody>
          <a:bodyPr/>
          <a:lstStyle/>
          <a:p>
            <a:fld id="{FE16532C-7DFC-4EC2-AFA5-3731AA0E8AFA}" type="slidenum">
              <a:rPr kumimoji="1" lang="en-US" altLang="ja-JP" smtClean="0"/>
              <a:pPr/>
              <a:t>9</a:t>
            </a:fld>
            <a:endParaRPr kumimoji="1" lang="ja-JP" dirty="0"/>
          </a:p>
        </p:txBody>
      </p:sp>
    </p:spTree>
    <p:extLst>
      <p:ext uri="{BB962C8B-B14F-4D97-AF65-F5344CB8AC3E}">
        <p14:creationId xmlns:p14="http://schemas.microsoft.com/office/powerpoint/2010/main" val="857639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13273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836190370"/>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0962626"/>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6" name="Footer Placeholder 5"/>
          <p:cNvSpPr>
            <a:spLocks noGrp="1"/>
          </p:cNvSpPr>
          <p:nvPr>
            <p:ph type="ftr" sz="quarter" idx="11"/>
          </p:nvPr>
        </p:nvSpPr>
        <p:spPr/>
        <p:txBody>
          <a:bodyPr/>
          <a:lstStyle/>
          <a:p>
            <a:endParaRPr kumimoji="1" lang="ja-JP" dirty="0">
              <a:solidFill>
                <a:schemeClr val="tx1"/>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817314344"/>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6" name="Footer Placeholder 5"/>
          <p:cNvSpPr>
            <a:spLocks noGrp="1"/>
          </p:cNvSpPr>
          <p:nvPr>
            <p:ph type="ftr" sz="quarter" idx="11"/>
          </p:nvPr>
        </p:nvSpPr>
        <p:spPr/>
        <p:txBody>
          <a:bodyPr/>
          <a:lstStyle/>
          <a:p>
            <a:endParaRPr kumimoji="1" lang="ja-JP" dirty="0">
              <a:solidFill>
                <a:schemeClr val="tx1"/>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9660497"/>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6" name="Footer Placeholder 5"/>
          <p:cNvSpPr>
            <a:spLocks noGrp="1"/>
          </p:cNvSpPr>
          <p:nvPr>
            <p:ph type="ftr" sz="quarter" idx="11"/>
          </p:nvPr>
        </p:nvSpPr>
        <p:spPr/>
        <p:txBody>
          <a:bodyPr/>
          <a:lstStyle/>
          <a:p>
            <a:endParaRPr kumimoji="1" lang="ja-JP" dirty="0">
              <a:solidFill>
                <a:schemeClr val="tx1"/>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3270936069"/>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290236733"/>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3352569243"/>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0525E24-3A22-4797-98A3-092E7E66133D}" type="datetime1">
              <a:rPr lang="ja-JP" altLang="en-US" smtClean="0"/>
              <a:t>2024/10/30</a:t>
            </a:fld>
            <a:endParaRPr kumimoji="1" lang="ja-JP" dirty="0"/>
          </a:p>
        </p:txBody>
      </p:sp>
      <p:sp>
        <p:nvSpPr>
          <p:cNvPr id="5" name="Footer Placeholder 4"/>
          <p:cNvSpPr>
            <a:spLocks noGrp="1"/>
          </p:cNvSpPr>
          <p:nvPr>
            <p:ph type="ftr" sz="quarter" idx="11"/>
          </p:nvPr>
        </p:nvSpPr>
        <p:spPr/>
        <p:txBody>
          <a:bodyPr/>
          <a:lstStyle/>
          <a:p>
            <a:endParaRPr kumimoji="1" lang="ja-JP"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22517073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3296885035"/>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DA85A3B-40A2-4A4C-8705-5964F6129D33}" type="datetime1">
              <a:rPr lang="ja-JP" altLang="en-US" smtClean="0"/>
              <a:t>2024/10/30</a:t>
            </a:fld>
            <a:endParaRPr kumimoji="1" lang="ja-JP" dirty="0"/>
          </a:p>
        </p:txBody>
      </p:sp>
      <p:sp>
        <p:nvSpPr>
          <p:cNvPr id="6" name="Footer Placeholder 5"/>
          <p:cNvSpPr>
            <a:spLocks noGrp="1"/>
          </p:cNvSpPr>
          <p:nvPr>
            <p:ph type="ftr" sz="quarter" idx="11"/>
          </p:nvPr>
        </p:nvSpPr>
        <p:spPr/>
        <p:txBody>
          <a:bodyPr/>
          <a:lstStyle/>
          <a:p>
            <a:endParaRPr kumimoji="1" lang="ja-JP"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29530097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180A85-4B8C-4093-954F-EC6C317FEA6D}" type="datetime1">
              <a:rPr lang="ja-JP" altLang="en-US" smtClean="0"/>
              <a:t>2024/10/30</a:t>
            </a:fld>
            <a:endParaRPr kumimoji="1" lang="ja-JP" dirty="0"/>
          </a:p>
        </p:txBody>
      </p:sp>
      <p:sp>
        <p:nvSpPr>
          <p:cNvPr id="8" name="Footer Placeholder 7"/>
          <p:cNvSpPr>
            <a:spLocks noGrp="1"/>
          </p:cNvSpPr>
          <p:nvPr>
            <p:ph type="ftr" sz="quarter" idx="11"/>
          </p:nvPr>
        </p:nvSpPr>
        <p:spPr/>
        <p:txBody>
          <a:bodyPr/>
          <a:lstStyle/>
          <a:p>
            <a:endParaRPr kumimoji="1" lang="ja-JP"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26216255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1706AA-7451-4483-9C58-5A67D3F9A48B}" type="datetime1">
              <a:rPr lang="ja-JP" altLang="en-US" smtClean="0"/>
              <a:t>2024/10/30</a:t>
            </a:fld>
            <a:endParaRPr kumimoji="1" lang="ja-JP" dirty="0"/>
          </a:p>
        </p:txBody>
      </p:sp>
      <p:sp>
        <p:nvSpPr>
          <p:cNvPr id="4" name="Footer Placeholder 3"/>
          <p:cNvSpPr>
            <a:spLocks noGrp="1"/>
          </p:cNvSpPr>
          <p:nvPr>
            <p:ph type="ftr" sz="quarter" idx="11"/>
          </p:nvPr>
        </p:nvSpPr>
        <p:spPr/>
        <p:txBody>
          <a:bodyPr/>
          <a:lstStyle/>
          <a:p>
            <a:endParaRPr kumimoji="1" lang="ja-JP"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16772156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46228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6" name="Footer Placeholder 5"/>
          <p:cNvSpPr>
            <a:spLocks noGrp="1"/>
          </p:cNvSpPr>
          <p:nvPr>
            <p:ph type="ftr" sz="quarter" idx="11"/>
          </p:nvPr>
        </p:nvSpPr>
        <p:spPr/>
        <p:txBody>
          <a:bodyPr/>
          <a:lstStyle/>
          <a:p>
            <a:endParaRPr kumimoji="1" lang="ja-JP" dirty="0">
              <a:solidFill>
                <a:schemeClr val="tx1"/>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128551163"/>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CBF52AD-E1DB-48A7-AA16-25C354F7E027}" type="datetime1">
              <a:rPr lang="ja-JP" altLang="en-US" smtClean="0"/>
              <a:t>2024/10/30</a:t>
            </a:fld>
            <a:endParaRPr kumimoji="1" lang="ja-JP" dirty="0"/>
          </a:p>
        </p:txBody>
      </p:sp>
      <p:sp>
        <p:nvSpPr>
          <p:cNvPr id="6" name="Footer Placeholder 5"/>
          <p:cNvSpPr>
            <a:spLocks noGrp="1"/>
          </p:cNvSpPr>
          <p:nvPr>
            <p:ph type="ftr" sz="quarter" idx="11"/>
          </p:nvPr>
        </p:nvSpPr>
        <p:spPr/>
        <p:txBody>
          <a:bodyPr/>
          <a:lstStyle/>
          <a:p>
            <a:endParaRPr kumimoji="1" lang="ja-JP"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6587001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lin ang="2700000" scaled="1"/>
          <a:tileRect/>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0A493D5-7D79-4D49-BF15-7A5097767888}" type="datetime1">
              <a:rPr kumimoji="1" lang="ja-JP" altLang="en-US" smtClean="0">
                <a:solidFill>
                  <a:schemeClr val="tx1"/>
                </a:solidFill>
              </a:rPr>
              <a:t>2024/10/30</a:t>
            </a:fld>
            <a:endParaRPr kumimoji="1" lang="ja-JP" dirty="0">
              <a:solidFill>
                <a:schemeClr val="tx1"/>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dirty="0">
              <a:solidFill>
                <a:schemeClr val="tx1"/>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212394922"/>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fade/>
  </p:transition>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1</a:t>
            </a:fld>
            <a:endParaRPr kumimoji="1" lang="ja-JP" altLang="en-US" dirty="0"/>
          </a:p>
        </p:txBody>
      </p:sp>
      <p:sp>
        <p:nvSpPr>
          <p:cNvPr id="5" name="タイトル 4">
            <a:extLst>
              <a:ext uri="{FF2B5EF4-FFF2-40B4-BE49-F238E27FC236}">
                <a16:creationId xmlns:a16="http://schemas.microsoft.com/office/drawing/2014/main" id="{C8E22281-DBFE-4571-A60F-A27554C3D0F9}"/>
              </a:ext>
            </a:extLst>
          </p:cNvPr>
          <p:cNvSpPr>
            <a:spLocks noGrp="1"/>
          </p:cNvSpPr>
          <p:nvPr>
            <p:ph type="title" idx="4294967295"/>
          </p:nvPr>
        </p:nvSpPr>
        <p:spPr>
          <a:xfrm>
            <a:off x="933450" y="1660525"/>
            <a:ext cx="8210550" cy="3290888"/>
          </a:xfrm>
        </p:spPr>
        <p:txBody>
          <a:bodyPr>
            <a:normAutofit/>
          </a:bodyPr>
          <a:lstStyle/>
          <a:p>
            <a:pPr>
              <a:spcBef>
                <a:spcPts val="0"/>
              </a:spcBef>
            </a:pPr>
            <a:r>
              <a:rPr lang="ja-JP" altLang="en-US" sz="3600" dirty="0" smtClean="0">
                <a:solidFill>
                  <a:srgbClr val="C00000"/>
                </a:solidFill>
                <a:latin typeface="+mj-ea"/>
              </a:rPr>
              <a:t>有料老人ホーム等事業者</a:t>
            </a:r>
            <a:r>
              <a:rPr lang="en-US" altLang="ja-JP" sz="3600" dirty="0" smtClean="0">
                <a:solidFill>
                  <a:srgbClr val="C00000"/>
                </a:solidFill>
                <a:latin typeface="+mj-ea"/>
              </a:rPr>
              <a:t/>
            </a:r>
            <a:br>
              <a:rPr lang="en-US" altLang="ja-JP" sz="3600" dirty="0" smtClean="0">
                <a:solidFill>
                  <a:srgbClr val="C00000"/>
                </a:solidFill>
                <a:latin typeface="+mj-ea"/>
              </a:rPr>
            </a:br>
            <a:r>
              <a:rPr lang="ja-JP" altLang="en-US" sz="1400" dirty="0" smtClean="0">
                <a:solidFill>
                  <a:srgbClr val="C00000"/>
                </a:solidFill>
                <a:latin typeface="+mj-ea"/>
              </a:rPr>
              <a:t>　</a:t>
            </a:r>
            <a:r>
              <a:rPr lang="en-US" altLang="ja-JP" sz="1400" dirty="0" smtClean="0">
                <a:solidFill>
                  <a:srgbClr val="C00000"/>
                </a:solidFill>
                <a:latin typeface="+mj-ea"/>
              </a:rPr>
              <a:t>(</a:t>
            </a:r>
            <a:r>
              <a:rPr lang="ja-JP" altLang="en-US" sz="1400" dirty="0" smtClean="0">
                <a:solidFill>
                  <a:srgbClr val="C00000"/>
                </a:solidFill>
                <a:latin typeface="+mn-ea"/>
                <a:ea typeface="+mn-ea"/>
              </a:rPr>
              <a:t>有料</a:t>
            </a:r>
            <a:r>
              <a:rPr lang="ja-JP" altLang="en-US" sz="1400" dirty="0">
                <a:solidFill>
                  <a:srgbClr val="C00000"/>
                </a:solidFill>
                <a:latin typeface="+mn-ea"/>
                <a:ea typeface="+mn-ea"/>
              </a:rPr>
              <a:t>老人ホーム、有料老人ホームに該当するサービス付き高齢者向け</a:t>
            </a:r>
            <a:r>
              <a:rPr lang="ja-JP" altLang="en-US" sz="1400" dirty="0" smtClean="0">
                <a:solidFill>
                  <a:srgbClr val="C00000"/>
                </a:solidFill>
                <a:latin typeface="+mn-ea"/>
                <a:ea typeface="+mn-ea"/>
              </a:rPr>
              <a:t>住宅</a:t>
            </a:r>
            <a:r>
              <a:rPr lang="en-US" altLang="ja-JP" sz="1400" dirty="0" smtClean="0">
                <a:solidFill>
                  <a:srgbClr val="C00000"/>
                </a:solidFill>
                <a:latin typeface="+mn-ea"/>
                <a:ea typeface="+mn-ea"/>
              </a:rPr>
              <a:t>)</a:t>
            </a:r>
            <a:r>
              <a:rPr lang="en-US" altLang="ja-JP" sz="1400" dirty="0">
                <a:solidFill>
                  <a:srgbClr val="C00000"/>
                </a:solidFill>
                <a:latin typeface="+mn-ea"/>
                <a:ea typeface="+mn-ea"/>
              </a:rPr>
              <a:t/>
            </a:r>
            <a:br>
              <a:rPr lang="en-US" altLang="ja-JP" sz="1400" dirty="0">
                <a:solidFill>
                  <a:srgbClr val="C00000"/>
                </a:solidFill>
                <a:latin typeface="+mn-ea"/>
                <a:ea typeface="+mn-ea"/>
              </a:rPr>
            </a:br>
            <a:r>
              <a:rPr lang="en-US" altLang="ja-JP" sz="1400" dirty="0" smtClean="0">
                <a:solidFill>
                  <a:srgbClr val="C00000"/>
                </a:solidFill>
                <a:latin typeface="+mn-ea"/>
                <a:ea typeface="+mn-ea"/>
              </a:rPr>
              <a:t/>
            </a:r>
            <a:br>
              <a:rPr lang="en-US" altLang="ja-JP" sz="1400" dirty="0" smtClean="0">
                <a:solidFill>
                  <a:srgbClr val="C00000"/>
                </a:solidFill>
                <a:latin typeface="+mn-ea"/>
                <a:ea typeface="+mn-ea"/>
              </a:rPr>
            </a:br>
            <a:r>
              <a:rPr lang="ja-JP" altLang="en-US" sz="3600" dirty="0" smtClean="0">
                <a:solidFill>
                  <a:srgbClr val="C00000"/>
                </a:solidFill>
                <a:latin typeface="+mj-ea"/>
              </a:rPr>
              <a:t>軽費</a:t>
            </a:r>
            <a:r>
              <a:rPr lang="ja-JP" altLang="en-US" sz="3600" dirty="0">
                <a:solidFill>
                  <a:srgbClr val="C00000"/>
                </a:solidFill>
                <a:latin typeface="+mj-ea"/>
              </a:rPr>
              <a:t>老人</a:t>
            </a:r>
            <a:r>
              <a:rPr lang="ja-JP" altLang="en-US" sz="3600" dirty="0" smtClean="0">
                <a:solidFill>
                  <a:srgbClr val="C00000"/>
                </a:solidFill>
                <a:latin typeface="+mj-ea"/>
              </a:rPr>
              <a:t>ホーム事業者</a:t>
            </a:r>
            <a:endParaRPr lang="ja-JP" altLang="en-US" sz="3600" dirty="0">
              <a:solidFill>
                <a:srgbClr val="C00000"/>
              </a:solidFill>
              <a:latin typeface="+mj-ea"/>
            </a:endParaRPr>
          </a:p>
        </p:txBody>
      </p:sp>
      <p:sp>
        <p:nvSpPr>
          <p:cNvPr id="11" name="テキスト プレースホルダー 10">
            <a:extLst>
              <a:ext uri="{FF2B5EF4-FFF2-40B4-BE49-F238E27FC236}">
                <a16:creationId xmlns:a16="http://schemas.microsoft.com/office/drawing/2014/main" id="{BA197372-6893-445A-B5FC-BF3DB517E6C3}"/>
              </a:ext>
            </a:extLst>
          </p:cNvPr>
          <p:cNvSpPr>
            <a:spLocks noGrp="1"/>
          </p:cNvSpPr>
          <p:nvPr>
            <p:ph type="body" idx="4294967295"/>
          </p:nvPr>
        </p:nvSpPr>
        <p:spPr>
          <a:xfrm>
            <a:off x="6981825" y="3789363"/>
            <a:ext cx="2162175" cy="1570037"/>
          </a:xfrm>
        </p:spPr>
        <p:txBody>
          <a:bodyPr>
            <a:normAutofit/>
          </a:bodyPr>
          <a:lstStyle/>
          <a:p>
            <a:pPr marL="0" indent="0">
              <a:buNone/>
            </a:pPr>
            <a:r>
              <a:rPr lang="ja-JP" altLang="en-US" sz="3600" dirty="0">
                <a:solidFill>
                  <a:srgbClr val="CC0000"/>
                </a:solidFill>
              </a:rPr>
              <a:t>集団指導</a:t>
            </a:r>
          </a:p>
        </p:txBody>
      </p:sp>
      <p:pic>
        <p:nvPicPr>
          <p:cNvPr id="6" name="図 5">
            <a:extLst>
              <a:ext uri="{FF2B5EF4-FFF2-40B4-BE49-F238E27FC236}">
                <a16:creationId xmlns:a16="http://schemas.microsoft.com/office/drawing/2014/main" id="{270AF953-6463-45AF-8A08-7055940DB194}"/>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4490" y="4035344"/>
            <a:ext cx="1621286" cy="2161715"/>
          </a:xfrm>
          <a:prstGeom prst="rect">
            <a:avLst/>
          </a:prstGeom>
          <a:noFill/>
        </p:spPr>
      </p:pic>
      <p:sp>
        <p:nvSpPr>
          <p:cNvPr id="7" name="タイトル 4"/>
          <p:cNvSpPr txBox="1">
            <a:spLocks/>
          </p:cNvSpPr>
          <p:nvPr/>
        </p:nvSpPr>
        <p:spPr>
          <a:xfrm>
            <a:off x="2771800" y="5229200"/>
            <a:ext cx="6159201" cy="1325796"/>
          </a:xfrm>
          <a:prstGeom prst="rect">
            <a:avLst/>
          </a:prstGeom>
        </p:spPr>
        <p:txBody>
          <a:bodyPr vert="horz" rtlCol="0" anchor="t" anchorCtr="0">
            <a:normAutofit/>
          </a:bodyPr>
          <a:lstStyle>
            <a:lvl1pPr algn="l" rtl="0" eaLnBrk="1" latinLnBrk="0" hangingPunct="1">
              <a:spcBef>
                <a:spcPct val="0"/>
              </a:spcBef>
              <a:buNone/>
              <a:defRPr kumimoji="1" lang="ja-JP" sz="4000" b="1" kern="1200" cap="all" baseline="0">
                <a:solidFill>
                  <a:schemeClr val="tx1"/>
                </a:solidFill>
                <a:latin typeface="+mj-lt"/>
                <a:ea typeface="+mj-ea"/>
                <a:cs typeface="+mj-cs"/>
              </a:defRPr>
            </a:lvl1pPr>
          </a:lstStyle>
          <a:p>
            <a:r>
              <a:rPr lang="ja-JP" altLang="en-US" sz="2800" b="0" dirty="0" smtClean="0">
                <a:latin typeface="ＭＳ Ｐゴシック" panose="020B0600070205080204" pitchFamily="50" charset="-128"/>
                <a:ea typeface="ＭＳ Ｐゴシック" panose="020B0600070205080204" pitchFamily="50" charset="-128"/>
              </a:rPr>
              <a:t>吹田</a:t>
            </a:r>
            <a:r>
              <a:rPr lang="ja-JP" altLang="en-US" sz="2800" b="0" dirty="0">
                <a:latin typeface="ＭＳ Ｐゴシック" panose="020B0600070205080204" pitchFamily="50" charset="-128"/>
                <a:ea typeface="ＭＳ Ｐゴシック" panose="020B0600070205080204" pitchFamily="50" charset="-128"/>
              </a:rPr>
              <a:t>市</a:t>
            </a:r>
            <a:r>
              <a:rPr lang="ja-JP" altLang="en-US" sz="2800" b="0" dirty="0" smtClean="0">
                <a:latin typeface="ＭＳ Ｐゴシック" panose="020B0600070205080204" pitchFamily="50" charset="-128"/>
                <a:ea typeface="ＭＳ Ｐゴシック" panose="020B0600070205080204" pitchFamily="50" charset="-128"/>
              </a:rPr>
              <a:t>　福祉部　福祉指導監査</a:t>
            </a:r>
            <a:r>
              <a:rPr lang="ja-JP" altLang="en-US" sz="2800" b="0" dirty="0">
                <a:latin typeface="ＭＳ Ｐゴシック" panose="020B0600070205080204" pitchFamily="50" charset="-128"/>
                <a:ea typeface="ＭＳ Ｐゴシック" panose="020B0600070205080204" pitchFamily="50" charset="-128"/>
              </a:rPr>
              <a:t>室</a:t>
            </a:r>
            <a:endParaRPr lang="en-US" altLang="ja-JP" sz="2800" b="0" dirty="0" smtClean="0">
              <a:latin typeface="ＭＳ Ｐゴシック" panose="020B0600070205080204" pitchFamily="50" charset="-128"/>
              <a:ea typeface="ＭＳ Ｐゴシック" panose="020B0600070205080204" pitchFamily="50" charset="-128"/>
            </a:endParaRPr>
          </a:p>
          <a:p>
            <a:r>
              <a:rPr lang="ja-JP" altLang="en-US" sz="2800" b="0" dirty="0" smtClean="0">
                <a:latin typeface="ＭＳ Ｐゴシック" panose="020B0600070205080204" pitchFamily="50" charset="-128"/>
                <a:ea typeface="ＭＳ Ｐゴシック" panose="020B0600070205080204" pitchFamily="50" charset="-128"/>
              </a:rPr>
              <a:t>　介護</a:t>
            </a:r>
            <a:r>
              <a:rPr lang="ja-JP" altLang="en-US" sz="2800" b="0" dirty="0">
                <a:latin typeface="ＭＳ Ｐゴシック" panose="020B0600070205080204" pitchFamily="50" charset="-128"/>
                <a:ea typeface="ＭＳ Ｐゴシック" panose="020B0600070205080204" pitchFamily="50" charset="-128"/>
              </a:rPr>
              <a:t>事</a:t>
            </a:r>
            <a:r>
              <a:rPr lang="ja-JP" altLang="en-US" sz="2800" b="0" dirty="0" smtClean="0">
                <a:latin typeface="ＭＳ Ｐゴシック" panose="020B0600070205080204" pitchFamily="50" charset="-128"/>
                <a:ea typeface="ＭＳ Ｐゴシック" panose="020B0600070205080204" pitchFamily="50" charset="-128"/>
              </a:rPr>
              <a:t>業者担当</a:t>
            </a:r>
            <a:endParaRPr lang="ja-JP" altLang="en-US" sz="2800" b="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729454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10</a:t>
            </a:fld>
            <a:endParaRPr kumimoji="1" lang="ja-JP" altLang="en-US" dirty="0"/>
          </a:p>
        </p:txBody>
      </p:sp>
      <p:sp>
        <p:nvSpPr>
          <p:cNvPr id="10" name="Rectangle 2"/>
          <p:cNvSpPr txBox="1">
            <a:spLocks/>
          </p:cNvSpPr>
          <p:nvPr/>
        </p:nvSpPr>
        <p:spPr>
          <a:xfrm>
            <a:off x="694388" y="618380"/>
            <a:ext cx="7774632" cy="5809570"/>
          </a:xfrm>
          <a:prstGeom prst="rect">
            <a:avLst/>
          </a:prstGeom>
          <a:solidFill>
            <a:srgbClr val="E7FFB3">
              <a:alpha val="25098"/>
            </a:srgbClr>
          </a:solidFill>
          <a:ln>
            <a:noFill/>
          </a:ln>
        </p:spPr>
        <p:style>
          <a:lnRef idx="1">
            <a:schemeClr val="accent1"/>
          </a:lnRef>
          <a:fillRef idx="2">
            <a:schemeClr val="accent1"/>
          </a:fillRef>
          <a:effectRef idx="1">
            <a:schemeClr val="accent1"/>
          </a:effectRef>
          <a:fontRef idx="minor">
            <a:schemeClr val="dk1"/>
          </a:fontRef>
        </p:style>
        <p:txBody>
          <a:bodyPr vert="horz" rtlCol="0" anchor="t">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Font typeface="Arial"/>
              <a:buNone/>
            </a:pPr>
            <a:endParaRPr lang="en-US" altLang="ja-JP" sz="200" dirty="0">
              <a:latin typeface="+mn-ea"/>
            </a:endParaRPr>
          </a:p>
          <a:p>
            <a:pPr marL="0" indent="0">
              <a:spcAft>
                <a:spcPts val="0"/>
              </a:spcAft>
              <a:buFont typeface="Arial"/>
              <a:buNone/>
            </a:pPr>
            <a:r>
              <a:rPr lang="ja-JP" altLang="en-US" sz="1800" dirty="0">
                <a:latin typeface="+mn-ea"/>
              </a:rPr>
              <a:t>  </a:t>
            </a: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None/>
            </a:pPr>
            <a:r>
              <a:rPr lang="ja-JP" altLang="en-US" sz="1800" dirty="0">
                <a:latin typeface="+mn-ea"/>
              </a:rPr>
              <a:t>  </a:t>
            </a:r>
            <a:endParaRPr lang="en-US" altLang="ja-JP" sz="1800" dirty="0">
              <a:latin typeface="+mn-ea"/>
            </a:endParaRPr>
          </a:p>
          <a:p>
            <a:pPr marL="0" indent="0">
              <a:spcBef>
                <a:spcPts val="0"/>
              </a:spcBef>
              <a:spcAft>
                <a:spcPts val="0"/>
              </a:spcAft>
              <a:buNone/>
            </a:pPr>
            <a:endParaRPr lang="en-US" altLang="ja-JP" sz="1800" dirty="0">
              <a:latin typeface="+mn-ea"/>
            </a:endParaRPr>
          </a:p>
          <a:p>
            <a:pPr marL="0" indent="0">
              <a:spcBef>
                <a:spcPts val="0"/>
              </a:spcBef>
              <a:spcAft>
                <a:spcPts val="0"/>
              </a:spcAft>
              <a:buNone/>
            </a:pPr>
            <a:r>
              <a:rPr lang="ja-JP" altLang="en-US" sz="1800" dirty="0">
                <a:latin typeface="+mn-ea"/>
              </a:rPr>
              <a:t>   </a:t>
            </a:r>
            <a:endParaRPr lang="en-US" altLang="ja-JP" sz="1800" dirty="0">
              <a:latin typeface="+mn-ea"/>
            </a:endParaRPr>
          </a:p>
        </p:txBody>
      </p:sp>
      <p:grpSp>
        <p:nvGrpSpPr>
          <p:cNvPr id="5" name="グループ化 4"/>
          <p:cNvGrpSpPr/>
          <p:nvPr/>
        </p:nvGrpSpPr>
        <p:grpSpPr>
          <a:xfrm>
            <a:off x="1291138" y="2626330"/>
            <a:ext cx="7205189" cy="3849468"/>
            <a:chOff x="1228049" y="3932062"/>
            <a:chExt cx="7187131" cy="2834384"/>
          </a:xfrm>
        </p:grpSpPr>
        <p:sp>
          <p:nvSpPr>
            <p:cNvPr id="17" name="四角形: 角を丸くする 5">
              <a:extLst>
                <a:ext uri="{FF2B5EF4-FFF2-40B4-BE49-F238E27FC236}">
                  <a16:creationId xmlns:a16="http://schemas.microsoft.com/office/drawing/2014/main" id="{B35EDDBA-99E7-4707-BA7C-C42C5F7850D7}"/>
                </a:ext>
              </a:extLst>
            </p:cNvPr>
            <p:cNvSpPr/>
            <p:nvPr/>
          </p:nvSpPr>
          <p:spPr>
            <a:xfrm>
              <a:off x="1429068" y="3932062"/>
              <a:ext cx="6986112" cy="2834384"/>
            </a:xfrm>
            <a:prstGeom prst="roundRect">
              <a:avLst/>
            </a:prstGeom>
            <a:solidFill>
              <a:srgbClr val="FFFF99"/>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a:t>
              </a:r>
              <a:r>
                <a:rPr lang="ja-JP" altLang="en-US" dirty="0">
                  <a:solidFill>
                    <a:schemeClr val="tx1"/>
                  </a:solidFill>
                  <a:latin typeface="+mn-ea"/>
                </a:rPr>
                <a:t>１）</a:t>
              </a:r>
              <a:r>
                <a:rPr lang="en-US" altLang="ja-JP" dirty="0">
                  <a:solidFill>
                    <a:schemeClr val="tx1"/>
                  </a:solidFill>
                  <a:latin typeface="+mn-ea"/>
                </a:rPr>
                <a:t>『</a:t>
              </a:r>
              <a:r>
                <a:rPr lang="ja-JP" altLang="en-US" dirty="0">
                  <a:solidFill>
                    <a:schemeClr val="tx1"/>
                  </a:solidFill>
                  <a:latin typeface="+mn-ea"/>
                </a:rPr>
                <a:t>緊急やむを得ない場合</a:t>
              </a:r>
              <a:r>
                <a:rPr lang="en-US" altLang="ja-JP" dirty="0">
                  <a:solidFill>
                    <a:schemeClr val="tx1"/>
                  </a:solidFill>
                  <a:latin typeface="+mn-ea"/>
                </a:rPr>
                <a:t>』</a:t>
              </a:r>
              <a:r>
                <a:rPr lang="ja-JP" altLang="en-US" dirty="0">
                  <a:solidFill>
                    <a:schemeClr val="tx1"/>
                  </a:solidFill>
                  <a:latin typeface="+mn-ea"/>
                </a:rPr>
                <a:t>の判断は、担当の職員</a:t>
              </a:r>
              <a:r>
                <a:rPr lang="ja-JP" altLang="en-US" dirty="0" smtClean="0">
                  <a:solidFill>
                    <a:schemeClr val="tx1"/>
                  </a:solidFill>
                  <a:latin typeface="+mn-ea"/>
                </a:rPr>
                <a:t>個人</a:t>
              </a:r>
              <a:endParaRPr lang="en-US" altLang="ja-JP" dirty="0" smtClean="0">
                <a:solidFill>
                  <a:schemeClr val="tx1"/>
                </a:solidFill>
                <a:latin typeface="+mn-ea"/>
              </a:endParaRPr>
            </a:p>
            <a:p>
              <a:r>
                <a:rPr lang="ja-JP" altLang="en-US" dirty="0" smtClean="0">
                  <a:solidFill>
                    <a:schemeClr val="tx1"/>
                  </a:solidFill>
                  <a:latin typeface="+mn-ea"/>
                </a:rPr>
                <a:t>　　で</a:t>
              </a:r>
              <a:r>
                <a:rPr lang="ja-JP" altLang="en-US" dirty="0">
                  <a:solidFill>
                    <a:schemeClr val="tx1"/>
                  </a:solidFill>
                  <a:latin typeface="+mn-ea"/>
                </a:rPr>
                <a:t>行う</a:t>
              </a:r>
              <a:r>
                <a:rPr lang="ja-JP" altLang="en-US" dirty="0" smtClean="0">
                  <a:solidFill>
                    <a:schemeClr val="tx1"/>
                  </a:solidFill>
                  <a:latin typeface="+mn-ea"/>
                </a:rPr>
                <a:t>のでは</a:t>
              </a:r>
              <a:r>
                <a:rPr lang="ja-JP" altLang="en-US" dirty="0">
                  <a:solidFill>
                    <a:schemeClr val="tx1"/>
                  </a:solidFill>
                  <a:latin typeface="+mn-ea"/>
                </a:rPr>
                <a:t>なく施設全体で</a:t>
              </a:r>
              <a:r>
                <a:rPr lang="ja-JP" altLang="en-US" b="1" dirty="0">
                  <a:solidFill>
                    <a:srgbClr val="CC0000"/>
                  </a:solidFill>
                  <a:latin typeface="+mn-ea"/>
                </a:rPr>
                <a:t>組織と</a:t>
              </a:r>
              <a:r>
                <a:rPr lang="ja-JP" altLang="en-US" b="1" dirty="0" smtClean="0">
                  <a:solidFill>
                    <a:srgbClr val="CC0000"/>
                  </a:solidFill>
                  <a:latin typeface="+mn-ea"/>
                </a:rPr>
                <a:t>して</a:t>
              </a:r>
              <a:r>
                <a:rPr lang="ja-JP" altLang="en-US" b="1" dirty="0" smtClean="0">
                  <a:solidFill>
                    <a:schemeClr val="tx1"/>
                  </a:solidFill>
                  <a:latin typeface="+mn-ea"/>
                </a:rPr>
                <a:t>、</a:t>
              </a:r>
              <a:r>
                <a:rPr lang="ja-JP" altLang="en-US" b="1" dirty="0" smtClean="0">
                  <a:solidFill>
                    <a:srgbClr val="CC0000"/>
                  </a:solidFill>
                  <a:latin typeface="+mn-ea"/>
                </a:rPr>
                <a:t>３つの要件の</a:t>
              </a:r>
              <a:endParaRPr lang="en-US" altLang="ja-JP" b="1" dirty="0" smtClean="0">
                <a:solidFill>
                  <a:srgbClr val="CC0000"/>
                </a:solidFill>
                <a:latin typeface="+mn-ea"/>
              </a:endParaRPr>
            </a:p>
            <a:p>
              <a:r>
                <a:rPr lang="ja-JP" altLang="en-US" b="1" dirty="0">
                  <a:solidFill>
                    <a:srgbClr val="CC0000"/>
                  </a:solidFill>
                  <a:latin typeface="+mn-ea"/>
                </a:rPr>
                <a:t>　</a:t>
              </a:r>
              <a:r>
                <a:rPr lang="ja-JP" altLang="en-US" b="1" dirty="0" smtClean="0">
                  <a:solidFill>
                    <a:srgbClr val="CC0000"/>
                  </a:solidFill>
                  <a:latin typeface="+mn-ea"/>
                </a:rPr>
                <a:t>　確認等</a:t>
              </a:r>
              <a:r>
                <a:rPr lang="ja-JP" altLang="en-US" dirty="0" smtClean="0">
                  <a:solidFill>
                    <a:schemeClr val="tx1"/>
                  </a:solidFill>
                  <a:latin typeface="+mn-ea"/>
                </a:rPr>
                <a:t>の手続きを</a:t>
              </a:r>
              <a:r>
                <a:rPr lang="ja-JP" altLang="en-US" b="1" dirty="0" smtClean="0">
                  <a:solidFill>
                    <a:srgbClr val="CC0000"/>
                  </a:solidFill>
                  <a:latin typeface="+mn-ea"/>
                </a:rPr>
                <a:t>極めて慎重</a:t>
              </a:r>
              <a:r>
                <a:rPr lang="ja-JP" altLang="en-US" dirty="0" smtClean="0">
                  <a:solidFill>
                    <a:schemeClr val="tx1"/>
                  </a:solidFill>
                  <a:latin typeface="+mn-ea"/>
                </a:rPr>
                <a:t>に行うことが</a:t>
              </a:r>
              <a:r>
                <a:rPr lang="ja-JP" altLang="en-US" dirty="0">
                  <a:solidFill>
                    <a:schemeClr val="tx1"/>
                  </a:solidFill>
                  <a:latin typeface="+mn-ea"/>
                </a:rPr>
                <a:t>必要</a:t>
              </a:r>
              <a:endParaRPr lang="en-US" altLang="ja-JP" dirty="0">
                <a:solidFill>
                  <a:schemeClr val="tx1"/>
                </a:solidFill>
                <a:latin typeface="+mn-ea"/>
              </a:endParaRPr>
            </a:p>
            <a:p>
              <a:pPr>
                <a:spcBef>
                  <a:spcPts val="600"/>
                </a:spcBef>
              </a:pPr>
              <a:endParaRPr lang="en-US" altLang="ja-JP" dirty="0" smtClean="0">
                <a:solidFill>
                  <a:schemeClr val="tx1"/>
                </a:solidFill>
                <a:latin typeface="+mn-ea"/>
              </a:endParaRPr>
            </a:p>
            <a:p>
              <a:pPr>
                <a:spcBef>
                  <a:spcPts val="600"/>
                </a:spcBef>
              </a:pPr>
              <a:r>
                <a:rPr lang="ja-JP" altLang="en-US" dirty="0" smtClean="0">
                  <a:solidFill>
                    <a:schemeClr val="tx1"/>
                  </a:solidFill>
                  <a:latin typeface="+mn-ea"/>
                </a:rPr>
                <a:t>（</a:t>
              </a:r>
              <a:r>
                <a:rPr lang="ja-JP" altLang="en-US" dirty="0">
                  <a:solidFill>
                    <a:schemeClr val="tx1"/>
                  </a:solidFill>
                  <a:latin typeface="+mn-ea"/>
                </a:rPr>
                <a:t>２）</a:t>
              </a:r>
              <a:r>
                <a:rPr lang="ja-JP" altLang="en-US" dirty="0" smtClean="0">
                  <a:solidFill>
                    <a:schemeClr val="tx1"/>
                  </a:solidFill>
                  <a:latin typeface="+mn-ea"/>
                </a:rPr>
                <a:t>身体的拘束等の</a:t>
              </a:r>
              <a:r>
                <a:rPr lang="ja-JP" altLang="en-US" dirty="0">
                  <a:solidFill>
                    <a:schemeClr val="tx1"/>
                  </a:solidFill>
                  <a:latin typeface="+mn-ea"/>
                </a:rPr>
                <a:t>内容、目的、時間、期間などを</a:t>
              </a:r>
              <a:r>
                <a:rPr lang="ja-JP" altLang="en-US" dirty="0" smtClean="0">
                  <a:solidFill>
                    <a:schemeClr val="tx1"/>
                  </a:solidFill>
                  <a:latin typeface="+mn-ea"/>
                </a:rPr>
                <a:t>高齢者本</a:t>
              </a:r>
              <a:endParaRPr lang="en-US" altLang="ja-JP" dirty="0" smtClean="0">
                <a:solidFill>
                  <a:schemeClr val="tx1"/>
                </a:solidFill>
                <a:latin typeface="+mn-ea"/>
              </a:endParaRPr>
            </a:p>
            <a:p>
              <a:pPr>
                <a:spcBef>
                  <a:spcPts val="600"/>
                </a:spcBef>
              </a:pPr>
              <a:r>
                <a:rPr lang="ja-JP" altLang="en-US" dirty="0">
                  <a:solidFill>
                    <a:schemeClr val="tx1"/>
                  </a:solidFill>
                  <a:latin typeface="+mn-ea"/>
                </a:rPr>
                <a:t>　</a:t>
              </a:r>
              <a:r>
                <a:rPr lang="ja-JP" altLang="en-US" dirty="0" smtClean="0">
                  <a:solidFill>
                    <a:schemeClr val="tx1"/>
                  </a:solidFill>
                  <a:latin typeface="+mn-ea"/>
                </a:rPr>
                <a:t>　人や家族等に</a:t>
              </a:r>
              <a:r>
                <a:rPr lang="ja-JP" altLang="en-US" dirty="0">
                  <a:solidFill>
                    <a:schemeClr val="tx1"/>
                  </a:solidFill>
                  <a:latin typeface="+mn-ea"/>
                </a:rPr>
                <a:t>対して</a:t>
              </a:r>
              <a:r>
                <a:rPr lang="ja-JP" altLang="en-US" b="1" dirty="0" smtClean="0">
                  <a:solidFill>
                    <a:srgbClr val="CC0000"/>
                  </a:solidFill>
                  <a:latin typeface="+mn-ea"/>
                </a:rPr>
                <a:t>十分に</a:t>
              </a:r>
              <a:r>
                <a:rPr lang="ja-JP" altLang="en-US" b="1" dirty="0">
                  <a:solidFill>
                    <a:srgbClr val="CC0000"/>
                  </a:solidFill>
                  <a:latin typeface="+mn-ea"/>
                </a:rPr>
                <a:t>説明</a:t>
              </a:r>
              <a:r>
                <a:rPr lang="ja-JP" altLang="en-US" dirty="0" smtClean="0">
                  <a:solidFill>
                    <a:schemeClr val="tx1"/>
                  </a:solidFill>
                  <a:latin typeface="+mn-ea"/>
                </a:rPr>
                <a:t>し、</a:t>
              </a:r>
              <a:r>
                <a:rPr lang="ja-JP" altLang="en-US" b="1" dirty="0" smtClean="0">
                  <a:solidFill>
                    <a:srgbClr val="C00000"/>
                  </a:solidFill>
                  <a:latin typeface="+mn-ea"/>
                </a:rPr>
                <a:t>同意書等を聴取</a:t>
              </a:r>
              <a:r>
                <a:rPr lang="ja-JP" altLang="en-US" dirty="0" smtClean="0">
                  <a:solidFill>
                    <a:schemeClr val="tx1"/>
                  </a:solidFill>
                  <a:latin typeface="+mn-ea"/>
                </a:rPr>
                <a:t>する</a:t>
              </a:r>
              <a:r>
                <a:rPr lang="ja-JP" altLang="en-US" dirty="0" err="1" smtClean="0">
                  <a:solidFill>
                    <a:schemeClr val="tx1"/>
                  </a:solidFill>
                  <a:latin typeface="+mn-ea"/>
                </a:rPr>
                <a:t>こ</a:t>
              </a:r>
              <a:endParaRPr lang="en-US" altLang="ja-JP" dirty="0" smtClean="0">
                <a:solidFill>
                  <a:schemeClr val="tx1"/>
                </a:solidFill>
                <a:latin typeface="+mn-ea"/>
              </a:endParaRPr>
            </a:p>
            <a:p>
              <a:pPr>
                <a:spcBef>
                  <a:spcPts val="600"/>
                </a:spcBef>
              </a:pPr>
              <a:r>
                <a:rPr lang="ja-JP" altLang="en-US" dirty="0">
                  <a:solidFill>
                    <a:schemeClr val="tx1"/>
                  </a:solidFill>
                  <a:latin typeface="+mn-ea"/>
                </a:rPr>
                <a:t>　</a:t>
              </a:r>
              <a:r>
                <a:rPr lang="ja-JP" altLang="en-US" dirty="0" smtClean="0">
                  <a:solidFill>
                    <a:schemeClr val="tx1"/>
                  </a:solidFill>
                  <a:latin typeface="+mn-ea"/>
                </a:rPr>
                <a:t>　とが必要</a:t>
              </a:r>
              <a:endParaRPr lang="en-US" altLang="ja-JP" dirty="0" smtClean="0">
                <a:solidFill>
                  <a:schemeClr val="tx1"/>
                </a:solidFill>
                <a:latin typeface="+mn-ea"/>
              </a:endParaRPr>
            </a:p>
            <a:p>
              <a:pPr>
                <a:spcBef>
                  <a:spcPts val="600"/>
                </a:spcBef>
              </a:pPr>
              <a:r>
                <a:rPr lang="ja-JP" altLang="en-US" dirty="0" smtClean="0">
                  <a:solidFill>
                    <a:schemeClr val="tx1"/>
                  </a:solidFill>
                  <a:latin typeface="+mn-ea"/>
                </a:rPr>
                <a:t> </a:t>
              </a:r>
              <a:endParaRPr lang="en-US" altLang="ja-JP" dirty="0">
                <a:solidFill>
                  <a:schemeClr val="tx1"/>
                </a:solidFill>
                <a:latin typeface="+mn-ea"/>
              </a:endParaRPr>
            </a:p>
            <a:p>
              <a:pPr>
                <a:spcBef>
                  <a:spcPts val="600"/>
                </a:spcBef>
              </a:pPr>
              <a:r>
                <a:rPr lang="ja-JP" altLang="en-US" dirty="0">
                  <a:solidFill>
                    <a:schemeClr val="tx1"/>
                  </a:solidFill>
                  <a:latin typeface="+mn-ea"/>
                </a:rPr>
                <a:t>（３</a:t>
              </a:r>
              <a:r>
                <a:rPr lang="ja-JP" altLang="en-US" dirty="0" smtClean="0">
                  <a:solidFill>
                    <a:schemeClr val="tx1"/>
                  </a:solidFill>
                  <a:latin typeface="+mn-ea"/>
                </a:rPr>
                <a:t>）</a:t>
              </a:r>
              <a:r>
                <a:rPr lang="ja-JP" altLang="en-US" b="1" dirty="0" smtClean="0">
                  <a:solidFill>
                    <a:srgbClr val="C00000"/>
                  </a:solidFill>
                  <a:latin typeface="+mn-ea"/>
                </a:rPr>
                <a:t>身体的拘束等の態様</a:t>
              </a:r>
              <a:r>
                <a:rPr lang="ja-JP" altLang="en-US" dirty="0" smtClean="0">
                  <a:solidFill>
                    <a:schemeClr val="tx1"/>
                  </a:solidFill>
                  <a:latin typeface="+mn-ea"/>
                </a:rPr>
                <a:t>及び</a:t>
              </a:r>
              <a:r>
                <a:rPr lang="ja-JP" altLang="en-US" b="1" dirty="0" smtClean="0">
                  <a:solidFill>
                    <a:srgbClr val="C00000"/>
                  </a:solidFill>
                  <a:latin typeface="+mn-ea"/>
                </a:rPr>
                <a:t>時間</a:t>
              </a:r>
              <a:r>
                <a:rPr lang="ja-JP" altLang="en-US" dirty="0" smtClean="0">
                  <a:solidFill>
                    <a:schemeClr val="tx1"/>
                  </a:solidFill>
                  <a:latin typeface="+mn-ea"/>
                </a:rPr>
                <a:t>、その際の</a:t>
              </a:r>
              <a:r>
                <a:rPr lang="ja-JP" altLang="en-US" b="1" dirty="0" smtClean="0">
                  <a:solidFill>
                    <a:srgbClr val="C00000"/>
                  </a:solidFill>
                  <a:latin typeface="+mn-ea"/>
                </a:rPr>
                <a:t>入居者の心身の</a:t>
              </a:r>
              <a:endParaRPr lang="en-US" altLang="ja-JP" b="1" dirty="0" smtClean="0">
                <a:solidFill>
                  <a:srgbClr val="C00000"/>
                </a:solidFill>
                <a:latin typeface="+mn-ea"/>
              </a:endParaRPr>
            </a:p>
            <a:p>
              <a:pPr>
                <a:spcBef>
                  <a:spcPts val="600"/>
                </a:spcBef>
              </a:pPr>
              <a:r>
                <a:rPr lang="ja-JP" altLang="en-US" b="1" dirty="0">
                  <a:solidFill>
                    <a:srgbClr val="C00000"/>
                  </a:solidFill>
                  <a:latin typeface="+mn-ea"/>
                </a:rPr>
                <a:t>　</a:t>
              </a:r>
              <a:r>
                <a:rPr lang="ja-JP" altLang="en-US" b="1" dirty="0" smtClean="0">
                  <a:solidFill>
                    <a:srgbClr val="C00000"/>
                  </a:solidFill>
                  <a:latin typeface="+mn-ea"/>
                </a:rPr>
                <a:t>　状況</a:t>
              </a:r>
              <a:r>
                <a:rPr lang="ja-JP" altLang="en-US" dirty="0" smtClean="0">
                  <a:solidFill>
                    <a:schemeClr val="tx1"/>
                  </a:solidFill>
                  <a:latin typeface="+mn-ea"/>
                </a:rPr>
                <a:t>並びに</a:t>
              </a:r>
              <a:r>
                <a:rPr lang="ja-JP" altLang="en-US" b="1" dirty="0" smtClean="0">
                  <a:solidFill>
                    <a:srgbClr val="C00000"/>
                  </a:solidFill>
                  <a:latin typeface="+mn-ea"/>
                </a:rPr>
                <a:t>緊急やむを得ない理由</a:t>
              </a:r>
              <a:r>
                <a:rPr lang="ja-JP" altLang="en-US" dirty="0" smtClean="0">
                  <a:solidFill>
                    <a:schemeClr val="tx1"/>
                  </a:solidFill>
                  <a:latin typeface="+mn-ea"/>
                </a:rPr>
                <a:t>を</a:t>
              </a:r>
              <a:r>
                <a:rPr lang="ja-JP" altLang="en-US" b="1" dirty="0" smtClean="0">
                  <a:solidFill>
                    <a:srgbClr val="CC0000"/>
                  </a:solidFill>
                  <a:latin typeface="+mn-ea"/>
                </a:rPr>
                <a:t>記録</a:t>
              </a:r>
              <a:r>
                <a:rPr lang="ja-JP" altLang="en-US" dirty="0" smtClean="0">
                  <a:solidFill>
                    <a:schemeClr val="tx1"/>
                  </a:solidFill>
                  <a:latin typeface="+mn-ea"/>
                </a:rPr>
                <a:t>しておくことが必</a:t>
              </a:r>
              <a:endParaRPr lang="en-US" altLang="ja-JP" dirty="0" smtClean="0">
                <a:solidFill>
                  <a:schemeClr val="tx1"/>
                </a:solidFill>
                <a:latin typeface="+mn-ea"/>
              </a:endParaRPr>
            </a:p>
            <a:p>
              <a:pPr>
                <a:spcBef>
                  <a:spcPts val="600"/>
                </a:spcBef>
              </a:pPr>
              <a:r>
                <a:rPr lang="ja-JP" altLang="en-US" dirty="0">
                  <a:solidFill>
                    <a:schemeClr val="tx1"/>
                  </a:solidFill>
                  <a:latin typeface="+mn-ea"/>
                </a:rPr>
                <a:t>　</a:t>
              </a:r>
              <a:r>
                <a:rPr lang="ja-JP" altLang="en-US" dirty="0" smtClean="0">
                  <a:solidFill>
                    <a:schemeClr val="tx1"/>
                  </a:solidFill>
                  <a:latin typeface="+mn-ea"/>
                </a:rPr>
                <a:t>　要</a:t>
              </a:r>
              <a:endParaRPr kumimoji="1" lang="ja-JP" altLang="en-US" dirty="0">
                <a:solidFill>
                  <a:schemeClr val="tx1"/>
                </a:solidFill>
                <a:latin typeface="+mn-ea"/>
              </a:endParaRPr>
            </a:p>
          </p:txBody>
        </p:sp>
        <p:sp>
          <p:nvSpPr>
            <p:cNvPr id="18" name="四角形: 角を丸くする 17">
              <a:extLst>
                <a:ext uri="{FF2B5EF4-FFF2-40B4-BE49-F238E27FC236}">
                  <a16:creationId xmlns:a16="http://schemas.microsoft.com/office/drawing/2014/main" id="{80E0DB1C-C444-44C3-8E37-33832D432FCA}"/>
                </a:ext>
              </a:extLst>
            </p:cNvPr>
            <p:cNvSpPr/>
            <p:nvPr/>
          </p:nvSpPr>
          <p:spPr>
            <a:xfrm>
              <a:off x="1228049" y="4485985"/>
              <a:ext cx="402039" cy="1865279"/>
            </a:xfrm>
            <a:prstGeom prst="roundRect">
              <a:avLst/>
            </a:prstGeom>
            <a:solidFill>
              <a:srgbClr val="FFC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留意事項</a:t>
              </a:r>
            </a:p>
          </p:txBody>
        </p:sp>
      </p:grpSp>
      <p:sp>
        <p:nvSpPr>
          <p:cNvPr id="9" name="ホームベース 8"/>
          <p:cNvSpPr/>
          <p:nvPr/>
        </p:nvSpPr>
        <p:spPr>
          <a:xfrm flipH="1">
            <a:off x="1410338" y="692696"/>
            <a:ext cx="6973069" cy="576064"/>
          </a:xfrm>
          <a:prstGeom prst="homePlate">
            <a:avLst/>
          </a:prstGeom>
          <a:solidFill>
            <a:srgbClr val="1CADE4"/>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　</a:t>
            </a:r>
            <a:r>
              <a:rPr kumimoji="1" lang="ja-JP" altLang="en-US" sz="2000" b="1" dirty="0"/>
              <a:t> </a:t>
            </a:r>
            <a:r>
              <a:rPr kumimoji="1" lang="ja-JP" altLang="en-US" sz="2000" b="1" dirty="0" smtClean="0"/>
              <a:t>身体的拘束</a:t>
            </a:r>
            <a:r>
              <a:rPr kumimoji="1" lang="ja-JP" altLang="en-US" sz="2000" b="1" dirty="0"/>
              <a:t>等その他入居者の行動制限について</a:t>
            </a:r>
            <a:r>
              <a:rPr kumimoji="1" lang="ja-JP" altLang="en-US" sz="2000" b="1" dirty="0" smtClean="0"/>
              <a:t>（４）</a:t>
            </a:r>
            <a:endParaRPr kumimoji="1" lang="ja-JP" altLang="en-US" sz="2000" b="1" dirty="0"/>
          </a:p>
        </p:txBody>
      </p:sp>
      <p:sp>
        <p:nvSpPr>
          <p:cNvPr id="12" name="正方形/長方形 11"/>
          <p:cNvSpPr/>
          <p:nvPr/>
        </p:nvSpPr>
        <p:spPr>
          <a:xfrm>
            <a:off x="1137063" y="1676084"/>
            <a:ext cx="7056784" cy="950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lumMod val="95000"/>
                    <a:lumOff val="5000"/>
                  </a:schemeClr>
                </a:solidFill>
                <a:latin typeface="+mn-ea"/>
              </a:rPr>
              <a:t>緊急やむを得ず身体的拘束等を実施する場合</a:t>
            </a:r>
            <a:endParaRPr lang="en-US" altLang="ja-JP" b="1" dirty="0" smtClean="0">
              <a:solidFill>
                <a:schemeClr val="tx1">
                  <a:lumMod val="95000"/>
                  <a:lumOff val="5000"/>
                </a:schemeClr>
              </a:solidFill>
              <a:latin typeface="+mn-ea"/>
            </a:endParaRPr>
          </a:p>
          <a:p>
            <a:pPr>
              <a:spcBef>
                <a:spcPts val="600"/>
              </a:spcBef>
            </a:pPr>
            <a:r>
              <a:rPr lang="en-US" altLang="ja-JP" dirty="0" smtClean="0">
                <a:solidFill>
                  <a:schemeClr val="tx1">
                    <a:lumMod val="95000"/>
                    <a:lumOff val="5000"/>
                  </a:schemeClr>
                </a:solidFill>
                <a:latin typeface="+mn-ea"/>
              </a:rPr>
              <a:t>   </a:t>
            </a:r>
            <a:r>
              <a:rPr lang="ja-JP" altLang="en-US" dirty="0" smtClean="0">
                <a:solidFill>
                  <a:schemeClr val="tx1">
                    <a:lumMod val="95000"/>
                    <a:lumOff val="5000"/>
                  </a:schemeClr>
                </a:solidFill>
                <a:latin typeface="+mn-ea"/>
              </a:rPr>
              <a:t>以下の留意事項に基づき対応すること</a:t>
            </a:r>
            <a:endParaRPr lang="en-US" altLang="ja-JP" dirty="0">
              <a:solidFill>
                <a:schemeClr val="tx1">
                  <a:lumMod val="95000"/>
                  <a:lumOff val="5000"/>
                </a:schemeClr>
              </a:solidFill>
              <a:latin typeface="+mn-ea"/>
            </a:endParaRPr>
          </a:p>
        </p:txBody>
      </p:sp>
    </p:spTree>
    <p:extLst>
      <p:ext uri="{BB962C8B-B14F-4D97-AF65-F5344CB8AC3E}">
        <p14:creationId xmlns:p14="http://schemas.microsoft.com/office/powerpoint/2010/main" val="252512394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2809" y="171865"/>
            <a:ext cx="8354670" cy="1112838"/>
          </a:xfrm>
        </p:spPr>
        <p:txBody>
          <a:bodyPr>
            <a:noAutofit/>
          </a:bodyPr>
          <a:lstStyle/>
          <a:p>
            <a:r>
              <a:rPr lang="ja-JP" altLang="en-US" sz="2400" b="1" dirty="0"/>
              <a:t>３　</a:t>
            </a:r>
            <a:r>
              <a:rPr lang="ja-JP" altLang="en-US" sz="2400" b="1" dirty="0" smtClean="0"/>
              <a:t>令和６年４月１日以降、義務化されている事項</a:t>
            </a:r>
            <a:endParaRPr lang="en-US" sz="2400" b="1" dirty="0"/>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11</a:t>
            </a:fld>
            <a:endParaRPr kumimoji="1" lang="ja-JP" altLang="en-US" dirty="0"/>
          </a:p>
        </p:txBody>
      </p:sp>
      <p:sp>
        <p:nvSpPr>
          <p:cNvPr id="7" name="コンテンツ プレースホルダー 4"/>
          <p:cNvSpPr txBox="1">
            <a:spLocks/>
          </p:cNvSpPr>
          <p:nvPr/>
        </p:nvSpPr>
        <p:spPr>
          <a:xfrm>
            <a:off x="803717" y="1805534"/>
            <a:ext cx="7920880" cy="3816424"/>
          </a:xfrm>
          <a:prstGeom prst="rect">
            <a:avLst/>
          </a:prstGeom>
          <a:solidFill>
            <a:srgbClr val="F4FAFF">
              <a:alpha val="65000"/>
            </a:srgbClr>
          </a:solidFill>
          <a:ln>
            <a:no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457200" indent="-457200">
              <a:buFont typeface="+mj-lt"/>
              <a:buAutoNum type="arabicPeriod"/>
            </a:pPr>
            <a:r>
              <a:rPr lang="ja-JP" altLang="en-US" sz="2000" b="1" dirty="0"/>
              <a:t>高齢者虐待の防止</a:t>
            </a:r>
          </a:p>
          <a:p>
            <a:pPr marL="457200" indent="-457200">
              <a:buFont typeface="+mj-lt"/>
              <a:buAutoNum type="arabicPeriod"/>
            </a:pPr>
            <a:r>
              <a:rPr lang="ja-JP" altLang="en-US" sz="2000" b="1" dirty="0" smtClean="0"/>
              <a:t>衛生管理等</a:t>
            </a:r>
            <a:endParaRPr lang="en-US" altLang="ja-JP" sz="2000" b="1" dirty="0"/>
          </a:p>
          <a:p>
            <a:pPr marL="457200" indent="-457200">
              <a:buFont typeface="+mj-lt"/>
              <a:buAutoNum type="arabicPeriod"/>
            </a:pPr>
            <a:r>
              <a:rPr lang="ja-JP" altLang="ja-JP" sz="2000" b="1" dirty="0" smtClean="0"/>
              <a:t>業務</a:t>
            </a:r>
            <a:r>
              <a:rPr lang="ja-JP" altLang="ja-JP" sz="2000" b="1" dirty="0"/>
              <a:t>継続計画（</a:t>
            </a:r>
            <a:r>
              <a:rPr lang="en-US" altLang="ja-JP" sz="2000" b="1" dirty="0"/>
              <a:t>BCP</a:t>
            </a:r>
            <a:r>
              <a:rPr lang="ja-JP" altLang="ja-JP" sz="2000" b="1" dirty="0"/>
              <a:t>）の</a:t>
            </a:r>
            <a:r>
              <a:rPr lang="ja-JP" altLang="ja-JP" sz="2000" b="1" dirty="0" smtClean="0"/>
              <a:t>策定</a:t>
            </a:r>
            <a:r>
              <a:rPr lang="ja-JP" altLang="en-US" sz="2000" b="1" dirty="0" smtClean="0"/>
              <a:t>等</a:t>
            </a:r>
            <a:endParaRPr lang="en-US" altLang="ja-JP" sz="2000" b="1" dirty="0"/>
          </a:p>
          <a:p>
            <a:pPr marL="457200" indent="-457200">
              <a:buFont typeface="+mj-lt"/>
              <a:buAutoNum type="arabicPeriod"/>
            </a:pPr>
            <a:r>
              <a:rPr lang="ja-JP" altLang="ja-JP" sz="2000" b="1" dirty="0" smtClean="0"/>
              <a:t>無資格者</a:t>
            </a:r>
            <a:r>
              <a:rPr lang="ja-JP" altLang="ja-JP" sz="2000" b="1" dirty="0"/>
              <a:t>への認知症介護基礎研修受講の</a:t>
            </a:r>
            <a:r>
              <a:rPr lang="ja-JP" altLang="ja-JP" sz="2000" b="1" dirty="0" smtClean="0"/>
              <a:t>義務付け</a:t>
            </a:r>
            <a:endParaRPr lang="en-US" altLang="ja-JP" sz="2000" b="1" dirty="0"/>
          </a:p>
          <a:p>
            <a:pPr marL="0" indent="0">
              <a:buNone/>
            </a:pPr>
            <a:endParaRPr lang="en-US" altLang="ja-JP" sz="1800" dirty="0" smtClean="0">
              <a:solidFill>
                <a:srgbClr val="FF0000"/>
              </a:solidFill>
            </a:endParaRPr>
          </a:p>
          <a:p>
            <a:pPr marL="0" indent="0">
              <a:spcBef>
                <a:spcPts val="0"/>
              </a:spcBef>
              <a:spcAft>
                <a:spcPts val="0"/>
              </a:spcAft>
              <a:buNone/>
            </a:pPr>
            <a:r>
              <a:rPr lang="en-US" altLang="ja-JP" sz="1800" dirty="0">
                <a:solidFill>
                  <a:srgbClr val="C00000"/>
                </a:solidFill>
              </a:rPr>
              <a:t>※</a:t>
            </a:r>
            <a:r>
              <a:rPr lang="ja-JP" altLang="en-US" sz="1800" dirty="0" smtClean="0">
                <a:solidFill>
                  <a:srgbClr val="C00000"/>
                </a:solidFill>
              </a:rPr>
              <a:t>上記</a:t>
            </a:r>
            <a:r>
              <a:rPr lang="ja-JP" altLang="en-US" sz="1800" dirty="0">
                <a:solidFill>
                  <a:srgbClr val="C00000"/>
                </a:solidFill>
              </a:rPr>
              <a:t>の事項</a:t>
            </a:r>
            <a:r>
              <a:rPr lang="ja-JP" altLang="en-US" sz="1800" dirty="0" smtClean="0">
                <a:solidFill>
                  <a:srgbClr val="C00000"/>
                </a:solidFill>
              </a:rPr>
              <a:t>は、</a:t>
            </a:r>
            <a:r>
              <a:rPr lang="ja-JP" altLang="en-US" sz="1800" b="1" dirty="0" smtClean="0">
                <a:solidFill>
                  <a:srgbClr val="C00000"/>
                </a:solidFill>
              </a:rPr>
              <a:t>令和</a:t>
            </a:r>
            <a:r>
              <a:rPr lang="en-US" altLang="ja-JP" sz="1800" b="1" dirty="0">
                <a:solidFill>
                  <a:srgbClr val="C00000"/>
                </a:solidFill>
              </a:rPr>
              <a:t>6</a:t>
            </a:r>
            <a:r>
              <a:rPr lang="ja-JP" altLang="en-US" sz="1800" b="1" dirty="0">
                <a:solidFill>
                  <a:srgbClr val="C00000"/>
                </a:solidFill>
              </a:rPr>
              <a:t>年</a:t>
            </a:r>
            <a:r>
              <a:rPr lang="en-US" altLang="ja-JP" sz="1800" b="1" dirty="0">
                <a:solidFill>
                  <a:srgbClr val="C00000"/>
                </a:solidFill>
              </a:rPr>
              <a:t>3</a:t>
            </a:r>
            <a:r>
              <a:rPr lang="ja-JP" altLang="en-US" sz="1800" b="1" dirty="0">
                <a:solidFill>
                  <a:srgbClr val="C00000"/>
                </a:solidFill>
              </a:rPr>
              <a:t>月</a:t>
            </a:r>
            <a:r>
              <a:rPr lang="en-US" altLang="ja-JP" sz="1800" b="1" dirty="0">
                <a:solidFill>
                  <a:srgbClr val="C00000"/>
                </a:solidFill>
              </a:rPr>
              <a:t>31</a:t>
            </a:r>
            <a:r>
              <a:rPr lang="ja-JP" altLang="en-US" sz="1800" b="1" dirty="0" smtClean="0">
                <a:solidFill>
                  <a:srgbClr val="C00000"/>
                </a:solidFill>
              </a:rPr>
              <a:t>日まで努力義務</a:t>
            </a:r>
            <a:r>
              <a:rPr lang="ja-JP" altLang="en-US" sz="1800" dirty="0" smtClean="0">
                <a:solidFill>
                  <a:srgbClr val="C00000"/>
                </a:solidFill>
              </a:rPr>
              <a:t>でしたが</a:t>
            </a:r>
            <a:r>
              <a:rPr lang="ja-JP" altLang="en-US" sz="1800" dirty="0">
                <a:solidFill>
                  <a:srgbClr val="C00000"/>
                </a:solidFill>
              </a:rPr>
              <a:t>、令和</a:t>
            </a:r>
            <a:r>
              <a:rPr lang="en-US" altLang="ja-JP" sz="1800" dirty="0">
                <a:solidFill>
                  <a:srgbClr val="C00000"/>
                </a:solidFill>
              </a:rPr>
              <a:t>6</a:t>
            </a:r>
            <a:r>
              <a:rPr lang="ja-JP" altLang="en-US" sz="1800" dirty="0" smtClean="0">
                <a:solidFill>
                  <a:srgbClr val="C00000"/>
                </a:solidFill>
              </a:rPr>
              <a:t>年</a:t>
            </a:r>
            <a:r>
              <a:rPr lang="en-US" altLang="ja-JP" sz="1800" dirty="0">
                <a:solidFill>
                  <a:srgbClr val="C00000"/>
                </a:solidFill>
              </a:rPr>
              <a:t>4</a:t>
            </a:r>
            <a:r>
              <a:rPr lang="ja-JP" altLang="en-US" sz="1800" dirty="0" smtClean="0">
                <a:solidFill>
                  <a:srgbClr val="C00000"/>
                </a:solidFill>
              </a:rPr>
              <a:t>月</a:t>
            </a:r>
            <a:r>
              <a:rPr lang="en-US" altLang="ja-JP" sz="1800" dirty="0" smtClean="0">
                <a:solidFill>
                  <a:srgbClr val="C00000"/>
                </a:solidFill>
              </a:rPr>
              <a:t>1</a:t>
            </a:r>
            <a:r>
              <a:rPr lang="ja-JP" altLang="en-US" sz="1800" dirty="0" smtClean="0">
                <a:solidFill>
                  <a:srgbClr val="C00000"/>
                </a:solidFill>
              </a:rPr>
              <a:t>日</a:t>
            </a:r>
            <a:r>
              <a:rPr lang="ja-JP" altLang="en-US" sz="1800" dirty="0">
                <a:solidFill>
                  <a:srgbClr val="C00000"/>
                </a:solidFill>
              </a:rPr>
              <a:t>から</a:t>
            </a:r>
            <a:r>
              <a:rPr lang="ja-JP" altLang="en-US" sz="1800" dirty="0" smtClean="0">
                <a:solidFill>
                  <a:srgbClr val="C00000"/>
                </a:solidFill>
              </a:rPr>
              <a:t>義務化されています。</a:t>
            </a:r>
            <a:endParaRPr lang="en-US" altLang="ja-JP" sz="1800" dirty="0" smtClean="0">
              <a:solidFill>
                <a:srgbClr val="C00000"/>
              </a:solidFill>
            </a:endParaRPr>
          </a:p>
          <a:p>
            <a:pPr marL="0" indent="0">
              <a:spcBef>
                <a:spcPts val="0"/>
              </a:spcBef>
              <a:spcAft>
                <a:spcPts val="0"/>
              </a:spcAft>
              <a:buNone/>
            </a:pPr>
            <a:r>
              <a:rPr lang="ja-JP" altLang="en-US" sz="1800" dirty="0" smtClean="0">
                <a:solidFill>
                  <a:srgbClr val="C00000"/>
                </a:solidFill>
              </a:rPr>
              <a:t>　</a:t>
            </a:r>
            <a:endParaRPr lang="en-US" altLang="ja-JP" sz="1800" dirty="0">
              <a:solidFill>
                <a:srgbClr val="C00000"/>
              </a:solidFill>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n-ea"/>
              </a:rPr>
              <a:t>　</a:t>
            </a:r>
            <a:r>
              <a:rPr lang="ja-JP" altLang="en-US" sz="2000" b="1" dirty="0" smtClean="0">
                <a:solidFill>
                  <a:schemeClr val="bg1"/>
                </a:solidFill>
                <a:latin typeface="+mn-ea"/>
              </a:rPr>
              <a:t>義務化されている</a:t>
            </a:r>
            <a:r>
              <a:rPr lang="ja-JP" altLang="en-US" sz="2000" b="1" dirty="0" smtClean="0"/>
              <a:t>事項</a:t>
            </a:r>
            <a:endParaRPr kumimoji="1" lang="ja-JP" altLang="en-US" sz="1400" b="1" dirty="0">
              <a:solidFill>
                <a:schemeClr val="bg1"/>
              </a:solidFill>
            </a:endParaRPr>
          </a:p>
        </p:txBody>
      </p:sp>
    </p:spTree>
    <p:extLst>
      <p:ext uri="{BB962C8B-B14F-4D97-AF65-F5344CB8AC3E}">
        <p14:creationId xmlns:p14="http://schemas.microsoft.com/office/powerpoint/2010/main" val="22522480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12</a:t>
            </a:fld>
            <a:endParaRPr kumimoji="1" lang="ja-JP" altLang="en-US" dirty="0"/>
          </a:p>
        </p:txBody>
      </p:sp>
      <p:sp>
        <p:nvSpPr>
          <p:cNvPr id="6" name="コンテンツ プレースホルダー 4"/>
          <p:cNvSpPr txBox="1">
            <a:spLocks/>
          </p:cNvSpPr>
          <p:nvPr/>
        </p:nvSpPr>
        <p:spPr>
          <a:xfrm>
            <a:off x="755576" y="1556792"/>
            <a:ext cx="7920880" cy="4608512"/>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800" b="1" dirty="0" smtClean="0">
                <a:solidFill>
                  <a:srgbClr val="FF0000"/>
                </a:solidFill>
              </a:rPr>
              <a:t>虐待の発生又はその再発防止のため</a:t>
            </a:r>
            <a:r>
              <a:rPr lang="ja-JP" altLang="en-US" sz="1800" b="1" dirty="0">
                <a:solidFill>
                  <a:srgbClr val="FF0000"/>
                </a:solidFill>
              </a:rPr>
              <a:t>に</a:t>
            </a:r>
            <a:r>
              <a:rPr lang="ja-JP" altLang="en-US" sz="1800" b="1" dirty="0" smtClean="0">
                <a:solidFill>
                  <a:srgbClr val="FF0000"/>
                </a:solidFill>
              </a:rPr>
              <a:t>講ずべき措置</a:t>
            </a:r>
            <a:endParaRPr lang="en-US" altLang="ja-JP" sz="1800" b="1" dirty="0" smtClean="0">
              <a:solidFill>
                <a:srgbClr val="FF0000"/>
              </a:solidFill>
            </a:endParaRPr>
          </a:p>
          <a:p>
            <a:pPr marL="0" indent="0">
              <a:buNone/>
            </a:pPr>
            <a:endParaRPr lang="en-US" altLang="ja-JP" sz="1800" b="1" dirty="0">
              <a:solidFill>
                <a:srgbClr val="FF0000"/>
              </a:solidFill>
            </a:endParaRPr>
          </a:p>
          <a:p>
            <a:pPr marL="0" indent="0">
              <a:spcBef>
                <a:spcPts val="0"/>
              </a:spcBef>
              <a:spcAft>
                <a:spcPts val="0"/>
              </a:spcAft>
              <a:buNone/>
            </a:pPr>
            <a:r>
              <a:rPr lang="ja-JP" altLang="en-US" sz="1800" dirty="0" smtClean="0"/>
              <a:t>（１）事業所、施設に</a:t>
            </a:r>
            <a:r>
              <a:rPr lang="ja-JP" altLang="en-US" sz="1800" dirty="0"/>
              <a:t>おける、</a:t>
            </a:r>
            <a:r>
              <a:rPr lang="ja-JP" altLang="en-US" sz="1800" b="1" u="sng" dirty="0">
                <a:solidFill>
                  <a:srgbClr val="C00000"/>
                </a:solidFill>
              </a:rPr>
              <a:t>虐待の防止のため</a:t>
            </a:r>
            <a:r>
              <a:rPr lang="ja-JP" altLang="en-US" sz="1800" b="1" u="sng" dirty="0" smtClean="0">
                <a:solidFill>
                  <a:srgbClr val="C00000"/>
                </a:solidFill>
              </a:rPr>
              <a:t>の対策を検討する委員会</a:t>
            </a:r>
            <a:endParaRPr lang="en-US" altLang="ja-JP" sz="1800" b="1" u="sng" dirty="0" smtClean="0">
              <a:solidFill>
                <a:srgbClr val="C00000"/>
              </a:solidFill>
            </a:endParaRPr>
          </a:p>
          <a:p>
            <a:pPr marL="0" indent="0">
              <a:spcBef>
                <a:spcPts val="0"/>
              </a:spcBef>
              <a:spcAft>
                <a:spcPts val="0"/>
              </a:spcAft>
              <a:buNone/>
            </a:pPr>
            <a:r>
              <a:rPr lang="ja-JP" altLang="en-US" sz="1800" b="1" dirty="0">
                <a:solidFill>
                  <a:srgbClr val="C00000"/>
                </a:solidFill>
              </a:rPr>
              <a:t>　</a:t>
            </a:r>
            <a:r>
              <a:rPr lang="ja-JP" altLang="en-US" sz="1800" b="1" dirty="0" smtClean="0">
                <a:solidFill>
                  <a:srgbClr val="C00000"/>
                </a:solidFill>
              </a:rPr>
              <a:t>　　</a:t>
            </a:r>
            <a:r>
              <a:rPr lang="ja-JP" altLang="en-US" sz="1800" b="1" u="sng" dirty="0" smtClean="0">
                <a:solidFill>
                  <a:srgbClr val="C00000"/>
                </a:solidFill>
              </a:rPr>
              <a:t>を定期的に開催</a:t>
            </a:r>
            <a:r>
              <a:rPr lang="ja-JP" altLang="en-US" sz="1800" dirty="0" smtClean="0"/>
              <a:t>するとともに、その結果について、従業者に周知徹</a:t>
            </a:r>
            <a:endParaRPr lang="en-US" altLang="ja-JP" sz="1800" dirty="0" smtClean="0"/>
          </a:p>
          <a:p>
            <a:pPr marL="0" indent="0">
              <a:spcBef>
                <a:spcPts val="0"/>
              </a:spcBef>
              <a:buNone/>
            </a:pPr>
            <a:r>
              <a:rPr lang="ja-JP" altLang="en-US" sz="1800" dirty="0"/>
              <a:t>　</a:t>
            </a:r>
            <a:r>
              <a:rPr lang="ja-JP" altLang="en-US" sz="1800" dirty="0" smtClean="0"/>
              <a:t>　　底を図ること。</a:t>
            </a:r>
            <a:endParaRPr lang="en-US" altLang="ja-JP" sz="1800" dirty="0" smtClean="0"/>
          </a:p>
          <a:p>
            <a:pPr marL="0" indent="0">
              <a:buNone/>
            </a:pPr>
            <a:r>
              <a:rPr lang="ja-JP" altLang="en-US" sz="1800" dirty="0" smtClean="0"/>
              <a:t>（２）事業所、施設における、</a:t>
            </a:r>
            <a:r>
              <a:rPr lang="ja-JP" altLang="en-US" sz="1800" b="1" u="sng" dirty="0" smtClean="0">
                <a:solidFill>
                  <a:srgbClr val="C00000"/>
                </a:solidFill>
              </a:rPr>
              <a:t>虐待の防止のための指針を整備</a:t>
            </a:r>
            <a:r>
              <a:rPr lang="ja-JP" altLang="en-US" sz="1800" dirty="0" smtClean="0"/>
              <a:t>すること。</a:t>
            </a:r>
            <a:endParaRPr lang="en-US" altLang="ja-JP" sz="1800" dirty="0" smtClean="0"/>
          </a:p>
          <a:p>
            <a:pPr marL="0" indent="0">
              <a:spcAft>
                <a:spcPts val="0"/>
              </a:spcAft>
              <a:buNone/>
            </a:pPr>
            <a:r>
              <a:rPr lang="ja-JP" altLang="en-US" sz="1800" dirty="0"/>
              <a:t>（３）</a:t>
            </a:r>
            <a:r>
              <a:rPr lang="ja-JP" altLang="en-US" sz="1800" dirty="0" smtClean="0"/>
              <a:t>事業所、施設において、</a:t>
            </a:r>
            <a:r>
              <a:rPr lang="ja-JP" altLang="en-US" sz="1800" b="1" u="sng" dirty="0" smtClean="0">
                <a:solidFill>
                  <a:srgbClr val="C00000"/>
                </a:solidFill>
              </a:rPr>
              <a:t>従業者に対し、虐待の防止のための研修を</a:t>
            </a:r>
            <a:endParaRPr lang="en-US" altLang="ja-JP" sz="1800" b="1" u="sng" dirty="0" smtClean="0">
              <a:solidFill>
                <a:srgbClr val="C00000"/>
              </a:solidFill>
            </a:endParaRPr>
          </a:p>
          <a:p>
            <a:pPr marL="0" indent="0">
              <a:spcBef>
                <a:spcPts val="0"/>
              </a:spcBef>
              <a:buNone/>
            </a:pPr>
            <a:r>
              <a:rPr lang="ja-JP" altLang="en-US" sz="1800" b="1" dirty="0">
                <a:solidFill>
                  <a:srgbClr val="C00000"/>
                </a:solidFill>
              </a:rPr>
              <a:t>　</a:t>
            </a:r>
            <a:r>
              <a:rPr lang="ja-JP" altLang="en-US" sz="1800" b="1" dirty="0" smtClean="0">
                <a:solidFill>
                  <a:srgbClr val="C00000"/>
                </a:solidFill>
              </a:rPr>
              <a:t>　　</a:t>
            </a:r>
            <a:r>
              <a:rPr lang="ja-JP" altLang="en-US" sz="1800" b="1" u="sng" dirty="0" smtClean="0">
                <a:solidFill>
                  <a:srgbClr val="C00000"/>
                </a:solidFill>
              </a:rPr>
              <a:t>定期的に（年１回以上）実施</a:t>
            </a:r>
            <a:r>
              <a:rPr lang="ja-JP" altLang="en-US" sz="1800" dirty="0" smtClean="0"/>
              <a:t>すること。</a:t>
            </a:r>
            <a:endParaRPr lang="en-US" altLang="ja-JP" sz="1800" dirty="0" smtClean="0"/>
          </a:p>
          <a:p>
            <a:pPr marL="0" indent="0">
              <a:spcAft>
                <a:spcPts val="0"/>
              </a:spcAft>
              <a:buNone/>
            </a:pPr>
            <a:r>
              <a:rPr lang="ja-JP" altLang="en-US" sz="1800" dirty="0" smtClean="0"/>
              <a:t>（４）上記１～３に掲げる、</a:t>
            </a:r>
            <a:r>
              <a:rPr lang="ja-JP" altLang="en-US" sz="1800" b="1" u="sng" dirty="0" smtClean="0">
                <a:solidFill>
                  <a:srgbClr val="C00000"/>
                </a:solidFill>
              </a:rPr>
              <a:t>虐待の防止に関する措置を適切に実施する</a:t>
            </a:r>
            <a:r>
              <a:rPr lang="ja-JP" altLang="en-US" sz="1800" b="1" u="sng" dirty="0" err="1" smtClean="0">
                <a:solidFill>
                  <a:srgbClr val="C00000"/>
                </a:solidFill>
              </a:rPr>
              <a:t>た</a:t>
            </a:r>
            <a:endParaRPr lang="en-US" altLang="ja-JP" sz="1800" b="1" u="sng" dirty="0" smtClean="0">
              <a:solidFill>
                <a:srgbClr val="C00000"/>
              </a:solidFill>
            </a:endParaRPr>
          </a:p>
          <a:p>
            <a:pPr marL="0" indent="0">
              <a:spcBef>
                <a:spcPts val="0"/>
              </a:spcBef>
              <a:spcAft>
                <a:spcPts val="0"/>
              </a:spcAft>
              <a:buNone/>
            </a:pPr>
            <a:r>
              <a:rPr lang="ja-JP" altLang="en-US" sz="1800" b="1" dirty="0">
                <a:solidFill>
                  <a:srgbClr val="C00000"/>
                </a:solidFill>
              </a:rPr>
              <a:t>　</a:t>
            </a:r>
            <a:r>
              <a:rPr lang="ja-JP" altLang="en-US" sz="1800" b="1" dirty="0" smtClean="0">
                <a:solidFill>
                  <a:srgbClr val="C00000"/>
                </a:solidFill>
              </a:rPr>
              <a:t>　　</a:t>
            </a:r>
            <a:r>
              <a:rPr lang="ja-JP" altLang="en-US" sz="1800" b="1" u="sng" dirty="0" err="1" smtClean="0">
                <a:solidFill>
                  <a:srgbClr val="C00000"/>
                </a:solidFill>
              </a:rPr>
              <a:t>めの</a:t>
            </a:r>
            <a:r>
              <a:rPr lang="ja-JP" altLang="en-US" sz="1800" b="1" u="sng" dirty="0" smtClean="0">
                <a:solidFill>
                  <a:srgbClr val="C00000"/>
                </a:solidFill>
              </a:rPr>
              <a:t>担当者</a:t>
            </a:r>
            <a:r>
              <a:rPr lang="ja-JP" altLang="en-US" sz="1800" dirty="0" smtClean="0"/>
              <a:t>を置くこと</a:t>
            </a:r>
            <a:endParaRPr lang="ja-JP" altLang="en-US" sz="1800" dirty="0"/>
          </a:p>
        </p:txBody>
      </p:sp>
      <p:sp>
        <p:nvSpPr>
          <p:cNvPr id="8" name="ホームベース 7"/>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n-ea"/>
              </a:rPr>
              <a:t>　</a:t>
            </a:r>
            <a:r>
              <a:rPr lang="ja-JP" altLang="en-US" sz="2000" b="1" dirty="0" smtClean="0">
                <a:solidFill>
                  <a:schemeClr val="bg1"/>
                </a:solidFill>
                <a:latin typeface="+mn-ea"/>
              </a:rPr>
              <a:t>高齢者</a:t>
            </a:r>
            <a:r>
              <a:rPr lang="ja-JP" altLang="en-US" sz="2000" b="1" dirty="0" smtClean="0"/>
              <a:t>虐待</a:t>
            </a:r>
            <a:r>
              <a:rPr lang="ja-JP" altLang="en-US" sz="2000" b="1" dirty="0"/>
              <a:t>の</a:t>
            </a:r>
            <a:r>
              <a:rPr lang="ja-JP" altLang="en-US" sz="2000" b="1" dirty="0" smtClean="0"/>
              <a:t>防止</a:t>
            </a:r>
            <a:endParaRPr kumimoji="1" lang="ja-JP" altLang="en-US" sz="1400" b="1" dirty="0">
              <a:solidFill>
                <a:schemeClr val="bg1"/>
              </a:solidFill>
            </a:endParaRPr>
          </a:p>
        </p:txBody>
      </p:sp>
    </p:spTree>
    <p:extLst>
      <p:ext uri="{BB962C8B-B14F-4D97-AF65-F5344CB8AC3E}">
        <p14:creationId xmlns:p14="http://schemas.microsoft.com/office/powerpoint/2010/main" val="10770289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13</a:t>
            </a:fld>
            <a:endParaRPr kumimoji="1" lang="ja-JP" altLang="en-US" dirty="0"/>
          </a:p>
        </p:txBody>
      </p:sp>
      <p:sp>
        <p:nvSpPr>
          <p:cNvPr id="11" name="Rectangle 2"/>
          <p:cNvSpPr txBox="1">
            <a:spLocks/>
          </p:cNvSpPr>
          <p:nvPr/>
        </p:nvSpPr>
        <p:spPr>
          <a:xfrm>
            <a:off x="683568" y="4149080"/>
            <a:ext cx="8001000" cy="2296293"/>
          </a:xfrm>
          <a:prstGeom prst="rect">
            <a:avLst/>
          </a:prstGeom>
          <a:solidFill>
            <a:srgbClr val="FFFF99"/>
          </a:solidFill>
          <a:ln>
            <a:solidFill>
              <a:srgbClr val="1CADE4"/>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1200"/>
              </a:spcBef>
              <a:spcAft>
                <a:spcPts val="1200"/>
              </a:spcAft>
              <a:buNone/>
            </a:pPr>
            <a:r>
              <a:rPr lang="ja-JP" altLang="en-US" sz="1800" b="1" dirty="0" smtClean="0">
                <a:solidFill>
                  <a:srgbClr val="FF0000"/>
                </a:solidFill>
              </a:rPr>
              <a:t>● 委員会の構成員は幅広い職種で</a:t>
            </a:r>
            <a:endParaRPr lang="en-US" altLang="ja-JP" sz="1800" b="1" dirty="0" smtClean="0">
              <a:solidFill>
                <a:srgbClr val="FF0000"/>
              </a:solidFill>
            </a:endParaRPr>
          </a:p>
          <a:p>
            <a:pPr marL="0" indent="0">
              <a:spcBef>
                <a:spcPts val="0"/>
              </a:spcBef>
              <a:spcAft>
                <a:spcPts val="0"/>
              </a:spcAft>
              <a:buNone/>
            </a:pPr>
            <a:r>
              <a:rPr lang="ja-JP" altLang="en-US" sz="1800" dirty="0" smtClean="0"/>
              <a:t>例：施設長</a:t>
            </a:r>
            <a:r>
              <a:rPr lang="en-US" altLang="ja-JP" sz="1800" dirty="0" smtClean="0"/>
              <a:t>(</a:t>
            </a:r>
            <a:r>
              <a:rPr lang="ja-JP" altLang="en-US" sz="1800" dirty="0" smtClean="0"/>
              <a:t>管理者</a:t>
            </a:r>
            <a:r>
              <a:rPr lang="en-US" altLang="ja-JP" sz="1800" dirty="0" smtClean="0"/>
              <a:t>)</a:t>
            </a:r>
            <a:r>
              <a:rPr lang="ja-JP" altLang="en-US" sz="1800" dirty="0"/>
              <a:t> 、事務</a:t>
            </a:r>
            <a:r>
              <a:rPr lang="ja-JP" altLang="en-US" sz="1800" dirty="0" smtClean="0"/>
              <a:t>長、医師、看護職員、介護職員、栄養士又は管理　</a:t>
            </a:r>
            <a:endParaRPr lang="en-US" altLang="ja-JP" sz="1800" dirty="0" smtClean="0"/>
          </a:p>
          <a:p>
            <a:pPr marL="0" indent="0">
              <a:spcBef>
                <a:spcPts val="0"/>
              </a:spcBef>
              <a:spcAft>
                <a:spcPts val="0"/>
              </a:spcAft>
              <a:buNone/>
            </a:pPr>
            <a:r>
              <a:rPr lang="ja-JP" altLang="en-US" sz="1800" dirty="0"/>
              <a:t>　</a:t>
            </a:r>
            <a:r>
              <a:rPr lang="ja-JP" altLang="en-US" sz="1800" dirty="0" smtClean="0"/>
              <a:t>　栄養士、生活相談員　等</a:t>
            </a:r>
            <a:endParaRPr lang="en-US" altLang="ja-JP" sz="1800" dirty="0"/>
          </a:p>
          <a:p>
            <a:pPr marL="0" indent="0">
              <a:spcBef>
                <a:spcPts val="0"/>
              </a:spcBef>
              <a:spcAft>
                <a:spcPts val="0"/>
              </a:spcAft>
              <a:buNone/>
            </a:pPr>
            <a:endParaRPr lang="en-US" altLang="ja-JP" sz="1800" dirty="0"/>
          </a:p>
          <a:p>
            <a:pPr marL="0" indent="0">
              <a:spcBef>
                <a:spcPts val="0"/>
              </a:spcBef>
              <a:spcAft>
                <a:spcPts val="1200"/>
              </a:spcAft>
              <a:buNone/>
            </a:pPr>
            <a:r>
              <a:rPr lang="en-US" altLang="ja-JP" sz="1800" b="1" dirty="0" smtClean="0">
                <a:solidFill>
                  <a:srgbClr val="C00000"/>
                </a:solidFill>
              </a:rPr>
              <a:t>※</a:t>
            </a:r>
            <a:r>
              <a:rPr lang="ja-JP" altLang="en-US" sz="1800" b="1" dirty="0" smtClean="0">
                <a:solidFill>
                  <a:srgbClr val="C00000"/>
                </a:solidFill>
              </a:rPr>
              <a:t> 構成メンバーの責務及び役割分担を明確にすること</a:t>
            </a:r>
            <a:endParaRPr lang="en-US" altLang="ja-JP" sz="1800" b="1" dirty="0" smtClean="0">
              <a:solidFill>
                <a:srgbClr val="C00000"/>
              </a:solidFill>
            </a:endParaRPr>
          </a:p>
          <a:p>
            <a:pPr marL="0" indent="0">
              <a:spcBef>
                <a:spcPts val="0"/>
              </a:spcBef>
              <a:spcAft>
                <a:spcPts val="1200"/>
              </a:spcAft>
              <a:buNone/>
            </a:pPr>
            <a:r>
              <a:rPr lang="en-US" altLang="ja-JP" sz="1800" b="1" dirty="0" smtClean="0">
                <a:solidFill>
                  <a:srgbClr val="C00000"/>
                </a:solidFill>
                <a:latin typeface="+mn-ea"/>
              </a:rPr>
              <a:t>※ </a:t>
            </a:r>
            <a:r>
              <a:rPr lang="ja-JP" altLang="en-US" sz="1800" b="1" dirty="0" smtClean="0">
                <a:solidFill>
                  <a:srgbClr val="C00000"/>
                </a:solidFill>
                <a:latin typeface="+mn-ea"/>
              </a:rPr>
              <a:t>専任の感染対策を担当する者を決めておくこと</a:t>
            </a:r>
            <a:r>
              <a:rPr lang="ja-JP" altLang="en-US" sz="1800" dirty="0" smtClean="0"/>
              <a:t>　</a:t>
            </a:r>
            <a:endParaRPr lang="en-US" altLang="ja-JP" sz="1800" dirty="0"/>
          </a:p>
        </p:txBody>
      </p:sp>
      <p:sp>
        <p:nvSpPr>
          <p:cNvPr id="9" name="下矢印 8"/>
          <p:cNvSpPr/>
          <p:nvPr/>
        </p:nvSpPr>
        <p:spPr>
          <a:xfrm>
            <a:off x="3995936" y="3501008"/>
            <a:ext cx="1368152" cy="504056"/>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07F09"/>
              </a:solidFill>
            </a:endParaRPr>
          </a:p>
        </p:txBody>
      </p:sp>
      <p:sp>
        <p:nvSpPr>
          <p:cNvPr id="8" name="ホームベース 7"/>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n-ea"/>
              </a:rPr>
              <a:t>　</a:t>
            </a:r>
            <a:r>
              <a:rPr lang="ja-JP" altLang="en-US" sz="2000" b="1" dirty="0">
                <a:latin typeface="メイリオ" panose="020B0604030504040204" pitchFamily="50" charset="-128"/>
              </a:rPr>
              <a:t>衛生管理等</a:t>
            </a:r>
            <a:r>
              <a:rPr kumimoji="1" lang="ja-JP" altLang="en-US" sz="2000" b="1" dirty="0" smtClean="0"/>
              <a:t>（</a:t>
            </a:r>
            <a:r>
              <a:rPr kumimoji="1" lang="ja-JP" altLang="en-US" sz="2000" b="1" dirty="0"/>
              <a:t>１）</a:t>
            </a:r>
            <a:endParaRPr kumimoji="1" lang="ja-JP" altLang="en-US" sz="1400" b="1" dirty="0">
              <a:solidFill>
                <a:schemeClr val="bg1"/>
              </a:solidFill>
            </a:endParaRPr>
          </a:p>
        </p:txBody>
      </p:sp>
      <p:sp>
        <p:nvSpPr>
          <p:cNvPr id="12" name="Rectangle 2"/>
          <p:cNvSpPr txBox="1">
            <a:spLocks/>
          </p:cNvSpPr>
          <p:nvPr/>
        </p:nvSpPr>
        <p:spPr>
          <a:xfrm>
            <a:off x="708111" y="1412777"/>
            <a:ext cx="8001000" cy="1944216"/>
          </a:xfrm>
          <a:prstGeom prst="rect">
            <a:avLst/>
          </a:prstGeom>
          <a:solidFill>
            <a:srgbClr val="F4FAFF">
              <a:alpha val="25000"/>
            </a:srgbClr>
          </a:solidFill>
          <a:ln>
            <a:solidFill>
              <a:srgbClr val="1CADE4"/>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1200"/>
              </a:spcBef>
              <a:spcAft>
                <a:spcPts val="1200"/>
              </a:spcAft>
              <a:buNone/>
            </a:pPr>
            <a:r>
              <a:rPr lang="ja-JP" altLang="en-US" sz="1800" dirty="0" smtClean="0"/>
              <a:t>　施設</a:t>
            </a:r>
            <a:r>
              <a:rPr lang="ja-JP" altLang="en-US" sz="1800" dirty="0"/>
              <a:t>における</a:t>
            </a:r>
            <a:r>
              <a:rPr lang="ja-JP" altLang="en-US" sz="1800" b="1" dirty="0"/>
              <a:t>感染症の予防又はまん延の防止のための対策</a:t>
            </a:r>
            <a:r>
              <a:rPr lang="ja-JP" altLang="en-US" sz="1800" dirty="0"/>
              <a:t>を検討する委員会（テレビ電話装置等を活用して行うことができるものとする）を</a:t>
            </a:r>
            <a:r>
              <a:rPr lang="ja-JP" altLang="en-US" sz="1800" b="1" dirty="0"/>
              <a:t>おおむね</a:t>
            </a:r>
            <a:r>
              <a:rPr lang="en-US" altLang="ja-JP" sz="1800" b="1" dirty="0"/>
              <a:t>6</a:t>
            </a:r>
            <a:r>
              <a:rPr lang="ja-JP" altLang="en-US" sz="1800" b="1" dirty="0"/>
              <a:t>か月に</a:t>
            </a:r>
            <a:r>
              <a:rPr lang="en-US" altLang="ja-JP" sz="1800" b="1" dirty="0"/>
              <a:t>1</a:t>
            </a:r>
            <a:r>
              <a:rPr lang="ja-JP" altLang="en-US" sz="1800" b="1" dirty="0"/>
              <a:t>回以上</a:t>
            </a:r>
            <a:r>
              <a:rPr lang="ja-JP" altLang="en-US" sz="1800" dirty="0"/>
              <a:t>（</a:t>
            </a:r>
            <a:r>
              <a:rPr lang="en-US" altLang="ja-JP" sz="1800" dirty="0"/>
              <a:t>※</a:t>
            </a:r>
            <a:r>
              <a:rPr lang="ja-JP" altLang="en-US" sz="1800" dirty="0"/>
              <a:t>軽費老人ホームは、</a:t>
            </a:r>
            <a:r>
              <a:rPr lang="ja-JP" altLang="en-US" sz="1800" b="1" dirty="0"/>
              <a:t>おおむね</a:t>
            </a:r>
            <a:r>
              <a:rPr lang="en-US" altLang="ja-JP" sz="1800" b="1" dirty="0"/>
              <a:t>3</a:t>
            </a:r>
            <a:r>
              <a:rPr lang="ja-JP" altLang="en-US" sz="1800" b="1" dirty="0"/>
              <a:t>か月に</a:t>
            </a:r>
            <a:r>
              <a:rPr lang="en-US" altLang="ja-JP" sz="1800" b="1" dirty="0"/>
              <a:t>1</a:t>
            </a:r>
            <a:r>
              <a:rPr lang="ja-JP" altLang="en-US" sz="1800" b="1" dirty="0"/>
              <a:t>回以上</a:t>
            </a:r>
            <a:r>
              <a:rPr lang="ja-JP" altLang="en-US" sz="1800" dirty="0"/>
              <a:t>）開催するとともに、その結果について</a:t>
            </a:r>
            <a:r>
              <a:rPr lang="ja-JP" altLang="en-US" sz="1800" b="1" dirty="0"/>
              <a:t>職員に周知徹底を図る</a:t>
            </a:r>
            <a:r>
              <a:rPr lang="ja-JP" altLang="en-US" sz="1800" dirty="0"/>
              <a:t>こと</a:t>
            </a:r>
            <a:r>
              <a:rPr lang="ja-JP" altLang="en-US" sz="1800" dirty="0" smtClean="0"/>
              <a:t>。</a:t>
            </a:r>
            <a:endParaRPr lang="en-US" altLang="ja-JP" sz="1800" dirty="0"/>
          </a:p>
        </p:txBody>
      </p:sp>
    </p:spTree>
    <p:extLst>
      <p:ext uri="{BB962C8B-B14F-4D97-AF65-F5344CB8AC3E}">
        <p14:creationId xmlns:p14="http://schemas.microsoft.com/office/powerpoint/2010/main" val="153935367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14</a:t>
            </a:fld>
            <a:endParaRPr kumimoji="1" lang="ja-JP" altLang="en-US" dirty="0"/>
          </a:p>
        </p:txBody>
      </p:sp>
      <p:sp>
        <p:nvSpPr>
          <p:cNvPr id="11" name="Rectangle 2"/>
          <p:cNvSpPr txBox="1">
            <a:spLocks/>
          </p:cNvSpPr>
          <p:nvPr/>
        </p:nvSpPr>
        <p:spPr>
          <a:xfrm>
            <a:off x="675456" y="3443084"/>
            <a:ext cx="8001000" cy="3082260"/>
          </a:xfrm>
          <a:prstGeom prst="rect">
            <a:avLst/>
          </a:prstGeom>
          <a:solidFill>
            <a:srgbClr val="FFFF99"/>
          </a:solidFill>
          <a:ln>
            <a:solidFill>
              <a:srgbClr val="1CADE4"/>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1200"/>
              </a:spcBef>
              <a:spcAft>
                <a:spcPts val="1200"/>
              </a:spcAft>
              <a:buNone/>
            </a:pPr>
            <a:r>
              <a:rPr lang="ja-JP" altLang="en-US" sz="1800" b="1" dirty="0" smtClean="0">
                <a:solidFill>
                  <a:srgbClr val="FF0000"/>
                </a:solidFill>
              </a:rPr>
              <a:t>● 平常時の対策</a:t>
            </a:r>
            <a:endParaRPr lang="en-US" altLang="ja-JP" sz="1800" b="1" dirty="0" smtClean="0">
              <a:solidFill>
                <a:srgbClr val="FF0000"/>
              </a:solidFill>
            </a:endParaRPr>
          </a:p>
          <a:p>
            <a:pPr marL="0" indent="0">
              <a:spcBef>
                <a:spcPts val="0"/>
              </a:spcBef>
              <a:spcAft>
                <a:spcPts val="0"/>
              </a:spcAft>
              <a:buNone/>
            </a:pPr>
            <a:r>
              <a:rPr lang="ja-JP" altLang="en-US" sz="1800" b="1" dirty="0">
                <a:solidFill>
                  <a:srgbClr val="FF0000"/>
                </a:solidFill>
              </a:rPr>
              <a:t>　</a:t>
            </a:r>
            <a:r>
              <a:rPr lang="ja-JP" altLang="en-US" sz="1800" dirty="0" smtClean="0"/>
              <a:t>施設内の衛生管理等、日常のケアにかかる感染対策</a:t>
            </a:r>
            <a:endParaRPr lang="en-US" altLang="ja-JP" sz="1800" dirty="0"/>
          </a:p>
          <a:p>
            <a:pPr marL="0" indent="0">
              <a:spcBef>
                <a:spcPts val="0"/>
              </a:spcBef>
              <a:spcAft>
                <a:spcPts val="0"/>
              </a:spcAft>
              <a:buNone/>
            </a:pPr>
            <a:endParaRPr lang="en-US" altLang="ja-JP" sz="1800" dirty="0"/>
          </a:p>
          <a:p>
            <a:pPr marL="0" indent="0">
              <a:spcBef>
                <a:spcPts val="0"/>
              </a:spcBef>
              <a:spcAft>
                <a:spcPts val="1200"/>
              </a:spcAft>
              <a:buNone/>
            </a:pPr>
            <a:r>
              <a:rPr lang="ja-JP" altLang="en-US" sz="1800" b="1" dirty="0">
                <a:solidFill>
                  <a:srgbClr val="FF0000"/>
                </a:solidFill>
              </a:rPr>
              <a:t>● </a:t>
            </a:r>
            <a:r>
              <a:rPr lang="ja-JP" altLang="en-US" sz="1800" b="1" dirty="0" smtClean="0">
                <a:solidFill>
                  <a:srgbClr val="FF0000"/>
                </a:solidFill>
              </a:rPr>
              <a:t>発生時の対応</a:t>
            </a:r>
            <a:endParaRPr lang="en-US" altLang="ja-JP" sz="1800" b="1" dirty="0" smtClean="0">
              <a:solidFill>
                <a:srgbClr val="FF0000"/>
              </a:solidFill>
            </a:endParaRPr>
          </a:p>
          <a:p>
            <a:pPr marL="0" indent="0">
              <a:spcBef>
                <a:spcPts val="0"/>
              </a:spcBef>
              <a:spcAft>
                <a:spcPts val="1200"/>
              </a:spcAft>
              <a:buNone/>
            </a:pPr>
            <a:r>
              <a:rPr lang="ja-JP" altLang="en-US" sz="1800" b="1" dirty="0">
                <a:solidFill>
                  <a:srgbClr val="FF0000"/>
                </a:solidFill>
              </a:rPr>
              <a:t>　</a:t>
            </a:r>
            <a:r>
              <a:rPr lang="ja-JP" altLang="en-US" sz="1800" dirty="0" smtClean="0"/>
              <a:t>発生状況の把握、感染拡大の防止、関係機関との連携、行政への報告等</a:t>
            </a:r>
            <a:endParaRPr lang="en-US" altLang="ja-JP" sz="1800" dirty="0" smtClean="0"/>
          </a:p>
          <a:p>
            <a:pPr marL="0" indent="0">
              <a:spcBef>
                <a:spcPts val="1200"/>
              </a:spcBef>
              <a:spcAft>
                <a:spcPts val="0"/>
              </a:spcAft>
              <a:buNone/>
            </a:pPr>
            <a:r>
              <a:rPr lang="ja-JP" altLang="en-US" sz="1800" dirty="0">
                <a:solidFill>
                  <a:srgbClr val="C00000"/>
                </a:solidFill>
                <a:latin typeface="+mn-ea"/>
              </a:rPr>
              <a:t>参考：厚生労働省</a:t>
            </a:r>
            <a:r>
              <a:rPr lang="en-US" altLang="ja-JP" sz="1800" dirty="0">
                <a:solidFill>
                  <a:srgbClr val="C00000"/>
                </a:solidFill>
                <a:latin typeface="+mn-ea"/>
              </a:rPr>
              <a:t>HP</a:t>
            </a:r>
          </a:p>
          <a:p>
            <a:pPr marL="0" indent="0">
              <a:lnSpc>
                <a:spcPct val="110000"/>
              </a:lnSpc>
              <a:spcBef>
                <a:spcPts val="0"/>
              </a:spcBef>
              <a:spcAft>
                <a:spcPts val="0"/>
              </a:spcAft>
              <a:buNone/>
            </a:pPr>
            <a:r>
              <a:rPr lang="ja-JP" altLang="en-US" sz="1800" dirty="0" smtClean="0">
                <a:solidFill>
                  <a:srgbClr val="C00000"/>
                </a:solidFill>
                <a:latin typeface="+mn-ea"/>
              </a:rPr>
              <a:t>　「介護現場における感染対策の手引き」</a:t>
            </a:r>
            <a:endParaRPr lang="en-US" altLang="ja-JP" sz="1800" dirty="0" smtClean="0">
              <a:solidFill>
                <a:srgbClr val="C00000"/>
              </a:solidFill>
            </a:endParaRPr>
          </a:p>
        </p:txBody>
      </p:sp>
      <p:sp>
        <p:nvSpPr>
          <p:cNvPr id="9" name="下矢印 8"/>
          <p:cNvSpPr/>
          <p:nvPr/>
        </p:nvSpPr>
        <p:spPr>
          <a:xfrm>
            <a:off x="3995936" y="2708920"/>
            <a:ext cx="1368152" cy="504056"/>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n-ea"/>
              </a:rPr>
              <a:t>　</a:t>
            </a:r>
            <a:r>
              <a:rPr lang="ja-JP" altLang="en-US" sz="2000" b="1" dirty="0">
                <a:latin typeface="メイリオ" panose="020B0604030504040204" pitchFamily="50" charset="-128"/>
              </a:rPr>
              <a:t>衛生管理等</a:t>
            </a:r>
            <a:r>
              <a:rPr kumimoji="1" lang="ja-JP" altLang="en-US" sz="2000" b="1" dirty="0" smtClean="0"/>
              <a:t>（２）</a:t>
            </a:r>
            <a:endParaRPr kumimoji="1" lang="ja-JP" altLang="en-US" sz="1400" b="1" dirty="0">
              <a:solidFill>
                <a:schemeClr val="bg1"/>
              </a:solidFill>
            </a:endParaRPr>
          </a:p>
        </p:txBody>
      </p:sp>
      <p:sp>
        <p:nvSpPr>
          <p:cNvPr id="7" name="Rectangle 2"/>
          <p:cNvSpPr txBox="1">
            <a:spLocks/>
          </p:cNvSpPr>
          <p:nvPr/>
        </p:nvSpPr>
        <p:spPr>
          <a:xfrm>
            <a:off x="708111" y="1600756"/>
            <a:ext cx="8001000" cy="878057"/>
          </a:xfrm>
          <a:prstGeom prst="rect">
            <a:avLst/>
          </a:prstGeom>
          <a:solidFill>
            <a:srgbClr val="F4FAFF">
              <a:alpha val="25000"/>
            </a:srgbClr>
          </a:solidFill>
          <a:ln>
            <a:solidFill>
              <a:srgbClr val="1CADE4"/>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lvl="0" indent="0">
              <a:buNone/>
            </a:pPr>
            <a:r>
              <a:rPr lang="ja-JP" altLang="en-US" sz="1800" dirty="0">
                <a:solidFill>
                  <a:prstClr val="black"/>
                </a:solidFill>
              </a:rPr>
              <a:t>　</a:t>
            </a:r>
            <a:r>
              <a:rPr lang="ja-JP" altLang="en-US" sz="1800" b="1" dirty="0" smtClean="0">
                <a:solidFill>
                  <a:prstClr val="black"/>
                </a:solidFill>
              </a:rPr>
              <a:t>感染症の予防及び</a:t>
            </a:r>
            <a:r>
              <a:rPr lang="ja-JP" altLang="en-US" sz="1800" b="1" dirty="0">
                <a:solidFill>
                  <a:prstClr val="black"/>
                </a:solidFill>
              </a:rPr>
              <a:t>まん延の防止のための指針</a:t>
            </a:r>
            <a:r>
              <a:rPr lang="ja-JP" altLang="en-US" sz="1800" dirty="0">
                <a:solidFill>
                  <a:prstClr val="black"/>
                </a:solidFill>
              </a:rPr>
              <a:t>を整備すること。</a:t>
            </a:r>
            <a:endParaRPr lang="en-US" altLang="ja-JP" sz="1800" dirty="0">
              <a:solidFill>
                <a:prstClr val="black"/>
              </a:solidFill>
              <a:latin typeface="メイリオ" panose="020B0604030504040204" pitchFamily="50" charset="-128"/>
            </a:endParaRPr>
          </a:p>
        </p:txBody>
      </p:sp>
    </p:spTree>
    <p:extLst>
      <p:ext uri="{BB962C8B-B14F-4D97-AF65-F5344CB8AC3E}">
        <p14:creationId xmlns:p14="http://schemas.microsoft.com/office/powerpoint/2010/main" val="29986234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15</a:t>
            </a:fld>
            <a:endParaRPr kumimoji="1" lang="ja-JP" altLang="en-US" dirty="0"/>
          </a:p>
        </p:txBody>
      </p:sp>
      <p:sp>
        <p:nvSpPr>
          <p:cNvPr id="11" name="Rectangle 2"/>
          <p:cNvSpPr txBox="1">
            <a:spLocks/>
          </p:cNvSpPr>
          <p:nvPr/>
        </p:nvSpPr>
        <p:spPr>
          <a:xfrm>
            <a:off x="675456" y="3933056"/>
            <a:ext cx="8001000" cy="1800200"/>
          </a:xfrm>
          <a:prstGeom prst="rect">
            <a:avLst/>
          </a:prstGeom>
          <a:solidFill>
            <a:srgbClr val="FFFF99"/>
          </a:solidFill>
          <a:ln w="15875">
            <a:solidFill>
              <a:schemeClr val="accent2"/>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1200"/>
              </a:spcBef>
              <a:buNone/>
            </a:pPr>
            <a:r>
              <a:rPr lang="ja-JP" altLang="en-US" sz="1800" b="1" dirty="0">
                <a:solidFill>
                  <a:srgbClr val="FF0000"/>
                </a:solidFill>
              </a:rPr>
              <a:t>● 定期的な教育の</a:t>
            </a:r>
            <a:r>
              <a:rPr lang="ja-JP" altLang="en-US" sz="1800" b="1" dirty="0" smtClean="0">
                <a:solidFill>
                  <a:srgbClr val="FF0000"/>
                </a:solidFill>
              </a:rPr>
              <a:t>開催</a:t>
            </a:r>
            <a:endParaRPr lang="en-US" altLang="ja-JP" sz="1800" b="1" dirty="0" smtClean="0">
              <a:solidFill>
                <a:srgbClr val="FF0000"/>
              </a:solidFill>
            </a:endParaRPr>
          </a:p>
          <a:p>
            <a:pPr marL="0" indent="0">
              <a:spcAft>
                <a:spcPts val="1200"/>
              </a:spcAft>
              <a:buNone/>
            </a:pPr>
            <a:r>
              <a:rPr lang="ja-JP" altLang="en-US" sz="1800" b="1" dirty="0">
                <a:solidFill>
                  <a:srgbClr val="FF0000"/>
                </a:solidFill>
              </a:rPr>
              <a:t>　</a:t>
            </a:r>
            <a:r>
              <a:rPr lang="ja-JP" altLang="en-US" sz="1800" dirty="0" smtClean="0"/>
              <a:t>指針に基づいた研修プログラムを作成し、定期的な教育（</a:t>
            </a:r>
            <a:r>
              <a:rPr lang="ja-JP" altLang="en-US" sz="1800" b="1" dirty="0" smtClean="0"/>
              <a:t>年</a:t>
            </a:r>
            <a:r>
              <a:rPr lang="en-US" altLang="ja-JP" sz="1800" b="1" dirty="0" smtClean="0"/>
              <a:t>2</a:t>
            </a:r>
            <a:r>
              <a:rPr lang="ja-JP" altLang="en-US" sz="1800" b="1" dirty="0" smtClean="0"/>
              <a:t>回以上</a:t>
            </a:r>
            <a:r>
              <a:rPr lang="ja-JP" altLang="en-US" sz="1800" dirty="0" smtClean="0"/>
              <a:t>）を行ってください。</a:t>
            </a:r>
            <a:endParaRPr lang="en-US" altLang="ja-JP" sz="1800" dirty="0" smtClean="0"/>
          </a:p>
          <a:p>
            <a:pPr marL="0" indent="0">
              <a:spcAft>
                <a:spcPts val="1200"/>
              </a:spcAft>
              <a:buNone/>
            </a:pPr>
            <a:r>
              <a:rPr lang="en-US" altLang="ja-JP" sz="1800" b="1" dirty="0" smtClean="0">
                <a:solidFill>
                  <a:srgbClr val="C00000"/>
                </a:solidFill>
              </a:rPr>
              <a:t>※</a:t>
            </a:r>
            <a:r>
              <a:rPr lang="ja-JP" altLang="en-US" sz="1800" b="1" dirty="0" smtClean="0">
                <a:solidFill>
                  <a:srgbClr val="C00000"/>
                </a:solidFill>
              </a:rPr>
              <a:t> </a:t>
            </a:r>
            <a:r>
              <a:rPr lang="ja-JP" altLang="en-US" sz="1800" b="1" dirty="0">
                <a:solidFill>
                  <a:srgbClr val="C00000"/>
                </a:solidFill>
                <a:latin typeface="+mn-ea"/>
              </a:rPr>
              <a:t>研修の実施</a:t>
            </a:r>
            <a:r>
              <a:rPr lang="ja-JP" altLang="en-US" sz="1800" b="1" dirty="0" smtClean="0">
                <a:solidFill>
                  <a:srgbClr val="C00000"/>
                </a:solidFill>
                <a:latin typeface="+mn-ea"/>
              </a:rPr>
              <a:t>内容を記録すること。</a:t>
            </a:r>
            <a:r>
              <a:rPr lang="ja-JP" altLang="en-US" sz="1800" dirty="0"/>
              <a:t>　</a:t>
            </a:r>
            <a:endParaRPr lang="en-US" altLang="ja-JP" sz="1800" dirty="0" smtClean="0"/>
          </a:p>
        </p:txBody>
      </p:sp>
      <p:sp>
        <p:nvSpPr>
          <p:cNvPr id="8" name="下矢印 7"/>
          <p:cNvSpPr/>
          <p:nvPr/>
        </p:nvSpPr>
        <p:spPr>
          <a:xfrm>
            <a:off x="3991880" y="3133288"/>
            <a:ext cx="1368152" cy="504056"/>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mn-ea"/>
              </a:rPr>
              <a:t>　</a:t>
            </a:r>
            <a:r>
              <a:rPr lang="ja-JP" altLang="en-US" sz="2000" b="1" dirty="0">
                <a:latin typeface="メイリオ" panose="020B0604030504040204" pitchFamily="50" charset="-128"/>
              </a:rPr>
              <a:t>衛生管理等</a:t>
            </a:r>
            <a:r>
              <a:rPr kumimoji="1" lang="ja-JP" altLang="en-US" sz="2000" b="1" dirty="0" smtClean="0"/>
              <a:t>（３）</a:t>
            </a:r>
            <a:endParaRPr kumimoji="1" lang="ja-JP" altLang="en-US" sz="1400" b="1" dirty="0">
              <a:solidFill>
                <a:schemeClr val="bg1"/>
              </a:solidFill>
            </a:endParaRPr>
          </a:p>
        </p:txBody>
      </p:sp>
      <p:sp>
        <p:nvSpPr>
          <p:cNvPr id="7" name="Rectangle 2"/>
          <p:cNvSpPr txBox="1">
            <a:spLocks/>
          </p:cNvSpPr>
          <p:nvPr/>
        </p:nvSpPr>
        <p:spPr>
          <a:xfrm>
            <a:off x="675456" y="1564472"/>
            <a:ext cx="8001000" cy="1452964"/>
          </a:xfrm>
          <a:prstGeom prst="rect">
            <a:avLst/>
          </a:prstGeom>
          <a:solidFill>
            <a:srgbClr val="F4FAFF">
              <a:alpha val="65000"/>
            </a:srgbClr>
          </a:solidFill>
          <a:ln w="15875">
            <a:solidFill>
              <a:schemeClr val="accent2"/>
            </a:solidFill>
          </a:ln>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buNone/>
            </a:pPr>
            <a:r>
              <a:rPr lang="ja-JP" altLang="en-US" sz="1800" dirty="0"/>
              <a:t>　職員に対し、感染症の予防及びまん延の防止のための</a:t>
            </a:r>
            <a:r>
              <a:rPr lang="ja-JP" altLang="en-US" sz="1800" b="1" dirty="0"/>
              <a:t>研修及び訓練</a:t>
            </a:r>
            <a:r>
              <a:rPr lang="ja-JP" altLang="en-US" sz="1800" dirty="0"/>
              <a:t>を</a:t>
            </a:r>
            <a:r>
              <a:rPr lang="ja-JP" altLang="en-US" sz="1800" b="1" dirty="0"/>
              <a:t>定期的に実施</a:t>
            </a:r>
            <a:r>
              <a:rPr lang="ja-JP" altLang="en-US" sz="1800" dirty="0"/>
              <a:t>すること。</a:t>
            </a:r>
            <a:endParaRPr lang="en-US" altLang="ja-JP" sz="1800" dirty="0"/>
          </a:p>
          <a:p>
            <a:pPr marL="0" indent="0" algn="ctr">
              <a:buNone/>
            </a:pPr>
            <a:r>
              <a:rPr lang="ja-JP" altLang="en-US" sz="1800" dirty="0">
                <a:latin typeface="+mn-ea"/>
              </a:rPr>
              <a:t>　　　　　</a:t>
            </a:r>
            <a:r>
              <a:rPr lang="ja-JP" altLang="en-US" sz="1800" dirty="0" smtClean="0">
                <a:latin typeface="+mn-ea"/>
              </a:rPr>
              <a:t>　　　　　　　　　　　　　　</a:t>
            </a:r>
            <a:r>
              <a:rPr lang="ja-JP" altLang="en-US" sz="1800" b="1" dirty="0" smtClean="0">
                <a:solidFill>
                  <a:srgbClr val="C00000"/>
                </a:solidFill>
                <a:latin typeface="+mn-ea"/>
              </a:rPr>
              <a:t>令和</a:t>
            </a:r>
            <a:r>
              <a:rPr lang="en-US" altLang="ja-JP" sz="1800" b="1" dirty="0">
                <a:solidFill>
                  <a:srgbClr val="C00000"/>
                </a:solidFill>
                <a:latin typeface="+mn-ea"/>
              </a:rPr>
              <a:t>6</a:t>
            </a:r>
            <a:r>
              <a:rPr lang="ja-JP" altLang="en-US" sz="1800" b="1" dirty="0">
                <a:solidFill>
                  <a:srgbClr val="C00000"/>
                </a:solidFill>
                <a:latin typeface="+mn-ea"/>
              </a:rPr>
              <a:t>年</a:t>
            </a:r>
            <a:r>
              <a:rPr lang="en-US" altLang="ja-JP" sz="1800" b="1" dirty="0">
                <a:solidFill>
                  <a:srgbClr val="C00000"/>
                </a:solidFill>
                <a:latin typeface="+mn-ea"/>
              </a:rPr>
              <a:t>4</a:t>
            </a:r>
            <a:r>
              <a:rPr lang="ja-JP" altLang="en-US" sz="1800" b="1" dirty="0">
                <a:solidFill>
                  <a:srgbClr val="C00000"/>
                </a:solidFill>
                <a:latin typeface="+mn-ea"/>
              </a:rPr>
              <a:t>月</a:t>
            </a:r>
            <a:r>
              <a:rPr lang="en-US" altLang="ja-JP" sz="1800" b="1" dirty="0">
                <a:solidFill>
                  <a:srgbClr val="C00000"/>
                </a:solidFill>
                <a:latin typeface="+mn-ea"/>
              </a:rPr>
              <a:t>1</a:t>
            </a:r>
            <a:r>
              <a:rPr lang="ja-JP" altLang="en-US" sz="1800" b="1" dirty="0">
                <a:solidFill>
                  <a:srgbClr val="C00000"/>
                </a:solidFill>
                <a:latin typeface="+mn-ea"/>
              </a:rPr>
              <a:t>日から</a:t>
            </a:r>
            <a:r>
              <a:rPr lang="ja-JP" altLang="en-US" sz="1800" b="1" dirty="0" smtClean="0">
                <a:solidFill>
                  <a:srgbClr val="C00000"/>
                </a:solidFill>
                <a:latin typeface="+mn-ea"/>
              </a:rPr>
              <a:t>義務化</a:t>
            </a:r>
            <a:endParaRPr lang="en-US" altLang="ja-JP" sz="1800" b="1" dirty="0">
              <a:solidFill>
                <a:srgbClr val="C00000"/>
              </a:solidFill>
              <a:latin typeface="+mn-ea"/>
            </a:endParaRPr>
          </a:p>
        </p:txBody>
      </p:sp>
    </p:spTree>
    <p:extLst>
      <p:ext uri="{BB962C8B-B14F-4D97-AF65-F5344CB8AC3E}">
        <p14:creationId xmlns:p14="http://schemas.microsoft.com/office/powerpoint/2010/main" val="78163243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p:cNvGraphicFramePr>
            <a:graphicFrameLocks noGrp="1"/>
          </p:cNvGraphicFramePr>
          <p:nvPr>
            <p:ph idx="1"/>
            <p:extLst>
              <p:ext uri="{D42A27DB-BD31-4B8C-83A1-F6EECF244321}">
                <p14:modId xmlns:p14="http://schemas.microsoft.com/office/powerpoint/2010/main" val="2292413300"/>
              </p:ext>
            </p:extLst>
          </p:nvPr>
        </p:nvGraphicFramePr>
        <p:xfrm>
          <a:off x="611560" y="1567637"/>
          <a:ext cx="8001000" cy="4885699"/>
        </p:xfrm>
        <a:graphic>
          <a:graphicData uri="http://schemas.openxmlformats.org/drawingml/2006/table">
            <a:tbl>
              <a:tblPr firstRow="1" bandRow="1">
                <a:tableStyleId>{00A15C55-8517-42AA-B614-E9B94910E393}</a:tableStyleId>
              </a:tblPr>
              <a:tblGrid>
                <a:gridCol w="8001000">
                  <a:extLst>
                    <a:ext uri="{9D8B030D-6E8A-4147-A177-3AD203B41FA5}">
                      <a16:colId xmlns:a16="http://schemas.microsoft.com/office/drawing/2014/main" val="1592839817"/>
                    </a:ext>
                  </a:extLst>
                </a:gridCol>
              </a:tblGrid>
              <a:tr h="4885699">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kumimoji="1" lang="ja-JP" altLang="en-US" sz="1800" kern="1200" dirty="0" smtClean="0"/>
                        <a:t>　</a:t>
                      </a:r>
                      <a:r>
                        <a:rPr lang="en-US" altLang="ja-JP" sz="1800" b="0" dirty="0" smtClean="0">
                          <a:solidFill>
                            <a:schemeClr val="accent2">
                              <a:lumMod val="50000"/>
                            </a:schemeClr>
                          </a:solidFill>
                          <a:latin typeface="+mn-ea"/>
                        </a:rPr>
                        <a:t>※BCP</a:t>
                      </a:r>
                      <a:r>
                        <a:rPr lang="ja-JP" altLang="en-US" sz="1800" b="0" dirty="0" smtClean="0">
                          <a:solidFill>
                            <a:schemeClr val="accent2">
                              <a:lumMod val="50000"/>
                            </a:schemeClr>
                          </a:solidFill>
                          <a:latin typeface="+mn-ea"/>
                        </a:rPr>
                        <a:t>（ビー・シー・ピー）とは </a:t>
                      </a:r>
                      <a:r>
                        <a:rPr lang="en-US" altLang="ja-JP" sz="1800" b="0" dirty="0" smtClean="0">
                          <a:solidFill>
                            <a:schemeClr val="accent2">
                              <a:lumMod val="50000"/>
                            </a:schemeClr>
                          </a:solidFill>
                          <a:latin typeface="+mn-ea"/>
                        </a:rPr>
                        <a:t>Business Continuity Plan </a:t>
                      </a:r>
                      <a:r>
                        <a:rPr lang="ja-JP" altLang="en-US" sz="1800" b="0" dirty="0" smtClean="0">
                          <a:solidFill>
                            <a:schemeClr val="accent2">
                              <a:lumMod val="50000"/>
                            </a:schemeClr>
                          </a:solidFill>
                          <a:latin typeface="+mn-ea"/>
                        </a:rPr>
                        <a:t>の略称</a:t>
                      </a:r>
                      <a:endParaRPr lang="en-US" altLang="ja-JP" sz="1800" b="0" dirty="0" smtClean="0">
                        <a:solidFill>
                          <a:schemeClr val="accent2">
                            <a:lumMod val="50000"/>
                          </a:schemeClr>
                        </a:solidFill>
                        <a:latin typeface="+mn-ea"/>
                      </a:endParaRPr>
                    </a:p>
                    <a:p>
                      <a:pPr marL="0" indent="0">
                        <a:spcBef>
                          <a:spcPts val="600"/>
                        </a:spcBef>
                        <a:spcAft>
                          <a:spcPts val="600"/>
                        </a:spcAft>
                        <a:buNone/>
                      </a:pPr>
                      <a:r>
                        <a:rPr kumimoji="1" lang="ja-JP" altLang="en-US" sz="1800" b="0" kern="1200" dirty="0" smtClean="0">
                          <a:solidFill>
                            <a:schemeClr val="tx1"/>
                          </a:solidFill>
                        </a:rPr>
                        <a:t>　感染症や非常災害の発生時において、入居者に対する処遇を継続的に行うための、及び非常時の体制で早期の業務再開を図るための計画（以下「業務継続計画」という。）を策定し、当該業務継続計画に従い必要な措置を講じること。</a:t>
                      </a:r>
                      <a:r>
                        <a:rPr kumimoji="1" lang="ja-JP" altLang="en-US" sz="1800" b="0" u="none" kern="1200" dirty="0" smtClean="0">
                          <a:solidFill>
                            <a:schemeClr val="tx1"/>
                          </a:solidFill>
                          <a:latin typeface="+mn-ea"/>
                          <a:ea typeface="+mn-ea"/>
                          <a:cs typeface="+mn-cs"/>
                        </a:rPr>
                        <a:t>   </a:t>
                      </a:r>
                      <a:endParaRPr kumimoji="1" lang="en-US" altLang="ja-JP" sz="1800" b="0" u="none" kern="1200" dirty="0" smtClean="0">
                        <a:solidFill>
                          <a:schemeClr val="tx1"/>
                        </a:solidFill>
                        <a:latin typeface="+mn-ea"/>
                        <a:ea typeface="+mn-ea"/>
                        <a:cs typeface="+mn-cs"/>
                      </a:endParaRPr>
                    </a:p>
                    <a:p>
                      <a:pPr marL="0" indent="0" algn="ctr">
                        <a:spcBef>
                          <a:spcPts val="0"/>
                        </a:spcBef>
                        <a:spcAft>
                          <a:spcPts val="600"/>
                        </a:spcAft>
                        <a:buNone/>
                      </a:pPr>
                      <a:r>
                        <a:rPr kumimoji="1" lang="ja-JP" altLang="en-US" sz="1800" b="0" u="none" kern="1200" dirty="0" smtClean="0">
                          <a:solidFill>
                            <a:schemeClr val="tx1"/>
                          </a:solidFill>
                          <a:latin typeface="+mn-ea"/>
                          <a:ea typeface="+mn-ea"/>
                          <a:cs typeface="+mn-cs"/>
                        </a:rPr>
                        <a:t>　　　　　　　　　　　　　</a:t>
                      </a:r>
                      <a:r>
                        <a:rPr kumimoji="1" lang="ja-JP" altLang="en-US" sz="1800" b="1" u="none" kern="1200" dirty="0" smtClean="0">
                          <a:solidFill>
                            <a:srgbClr val="C00000"/>
                          </a:solidFill>
                          <a:latin typeface="+mn-ea"/>
                          <a:ea typeface="+mn-ea"/>
                          <a:cs typeface="+mn-cs"/>
                        </a:rPr>
                        <a:t>令和</a:t>
                      </a:r>
                      <a:r>
                        <a:rPr kumimoji="1" lang="en-US" altLang="ja-JP" sz="1800" b="1" u="none" kern="1200" dirty="0" smtClean="0">
                          <a:solidFill>
                            <a:srgbClr val="C00000"/>
                          </a:solidFill>
                          <a:latin typeface="+mn-ea"/>
                          <a:ea typeface="+mn-ea"/>
                          <a:cs typeface="+mn-cs"/>
                        </a:rPr>
                        <a:t>6</a:t>
                      </a:r>
                      <a:r>
                        <a:rPr kumimoji="1" lang="ja-JP" altLang="en-US" sz="1800" b="1" u="none" kern="1200" dirty="0" smtClean="0">
                          <a:solidFill>
                            <a:srgbClr val="C00000"/>
                          </a:solidFill>
                          <a:latin typeface="+mn-ea"/>
                          <a:ea typeface="+mn-ea"/>
                          <a:cs typeface="+mn-cs"/>
                        </a:rPr>
                        <a:t>年</a:t>
                      </a:r>
                      <a:r>
                        <a:rPr kumimoji="1" lang="en-US" altLang="ja-JP" sz="1800" b="1" u="none" kern="1200" dirty="0" smtClean="0">
                          <a:solidFill>
                            <a:srgbClr val="C00000"/>
                          </a:solidFill>
                          <a:latin typeface="+mn-ea"/>
                          <a:ea typeface="+mn-ea"/>
                          <a:cs typeface="+mn-cs"/>
                        </a:rPr>
                        <a:t>4</a:t>
                      </a:r>
                      <a:r>
                        <a:rPr kumimoji="1" lang="ja-JP" altLang="en-US" sz="1800" b="1" u="none" kern="1200" dirty="0" smtClean="0">
                          <a:solidFill>
                            <a:srgbClr val="C00000"/>
                          </a:solidFill>
                          <a:latin typeface="+mn-ea"/>
                          <a:ea typeface="+mn-ea"/>
                          <a:cs typeface="+mn-cs"/>
                        </a:rPr>
                        <a:t>月</a:t>
                      </a:r>
                      <a:r>
                        <a:rPr kumimoji="1" lang="en-US" altLang="ja-JP" sz="1800" b="1" u="none" kern="1200" dirty="0" smtClean="0">
                          <a:solidFill>
                            <a:srgbClr val="C00000"/>
                          </a:solidFill>
                          <a:latin typeface="+mn-ea"/>
                          <a:ea typeface="+mn-ea"/>
                          <a:cs typeface="+mn-cs"/>
                        </a:rPr>
                        <a:t>1</a:t>
                      </a:r>
                      <a:r>
                        <a:rPr kumimoji="1" lang="ja-JP" altLang="en-US" sz="1800" b="1" u="none" kern="1200" dirty="0" smtClean="0">
                          <a:solidFill>
                            <a:srgbClr val="C00000"/>
                          </a:solidFill>
                          <a:latin typeface="+mn-ea"/>
                          <a:ea typeface="+mn-ea"/>
                          <a:cs typeface="+mn-cs"/>
                        </a:rPr>
                        <a:t>日から義務化</a:t>
                      </a:r>
                      <a:endParaRPr kumimoji="1" lang="en-US" altLang="ja-JP" sz="1800" b="1" u="none" kern="1200" dirty="0" smtClean="0">
                        <a:solidFill>
                          <a:srgbClr val="C00000"/>
                        </a:solidFill>
                        <a:latin typeface="+mn-ea"/>
                        <a:ea typeface="+mn-ea"/>
                        <a:cs typeface="+mn-cs"/>
                      </a:endParaRPr>
                    </a:p>
                    <a:p>
                      <a:pPr marL="0" indent="0">
                        <a:spcBef>
                          <a:spcPts val="600"/>
                        </a:spcBef>
                        <a:spcAft>
                          <a:spcPts val="600"/>
                        </a:spcAft>
                        <a:buNone/>
                      </a:pPr>
                      <a:r>
                        <a:rPr kumimoji="1" lang="ja-JP" altLang="en-US" sz="1800" b="0" u="none" kern="1200" dirty="0" smtClean="0">
                          <a:solidFill>
                            <a:schemeClr val="tx1"/>
                          </a:solidFill>
                          <a:latin typeface="+mn-ea"/>
                          <a:ea typeface="+mn-ea"/>
                          <a:cs typeface="+mn-cs"/>
                        </a:rPr>
                        <a:t>　職員に対し、業務継続計画について周知するとともに、必要な研修及び訓練を定期的（</a:t>
                      </a:r>
                      <a:r>
                        <a:rPr kumimoji="1" lang="ja-JP" altLang="en-US" sz="1800" b="1" u="none" kern="1200" dirty="0" smtClean="0">
                          <a:solidFill>
                            <a:schemeClr val="tx1"/>
                          </a:solidFill>
                          <a:latin typeface="+mn-ea"/>
                          <a:ea typeface="+mn-ea"/>
                          <a:cs typeface="+mn-cs"/>
                        </a:rPr>
                        <a:t>年</a:t>
                      </a:r>
                      <a:r>
                        <a:rPr kumimoji="1" lang="en-US" altLang="ja-JP" sz="1800" b="1" u="none" kern="1200" dirty="0" smtClean="0">
                          <a:solidFill>
                            <a:schemeClr val="tx1"/>
                          </a:solidFill>
                          <a:latin typeface="+mn-ea"/>
                          <a:ea typeface="+mn-ea"/>
                          <a:cs typeface="+mn-cs"/>
                        </a:rPr>
                        <a:t>2</a:t>
                      </a:r>
                      <a:r>
                        <a:rPr kumimoji="1" lang="ja-JP" altLang="en-US" sz="1800" b="1" u="none" kern="1200" dirty="0" smtClean="0">
                          <a:solidFill>
                            <a:schemeClr val="tx1"/>
                          </a:solidFill>
                          <a:latin typeface="+mn-ea"/>
                          <a:ea typeface="+mn-ea"/>
                          <a:cs typeface="+mn-cs"/>
                        </a:rPr>
                        <a:t>回以上</a:t>
                      </a:r>
                      <a:r>
                        <a:rPr kumimoji="1" lang="ja-JP" altLang="en-US" sz="1800" b="0" u="none" kern="1200" dirty="0" smtClean="0">
                          <a:solidFill>
                            <a:schemeClr val="tx1"/>
                          </a:solidFill>
                          <a:latin typeface="+mn-ea"/>
                          <a:ea typeface="+mn-ea"/>
                          <a:cs typeface="+mn-cs"/>
                        </a:rPr>
                        <a:t>）に実施すること</a:t>
                      </a:r>
                      <a:r>
                        <a:rPr kumimoji="1" lang="ja-JP" altLang="en-US" sz="1800" kern="1200" dirty="0" smtClean="0"/>
                        <a:t>。</a:t>
                      </a:r>
                      <a:r>
                        <a:rPr kumimoji="1" lang="ja-JP" altLang="en-US" sz="1800" b="0" u="none" kern="1200" dirty="0" smtClean="0">
                          <a:solidFill>
                            <a:schemeClr val="tx1"/>
                          </a:solidFill>
                          <a:latin typeface="+mn-ea"/>
                          <a:ea typeface="+mn-ea"/>
                          <a:cs typeface="+mn-cs"/>
                        </a:rPr>
                        <a:t>   </a:t>
                      </a:r>
                      <a:endParaRPr kumimoji="1" lang="en-US" altLang="ja-JP" sz="1800" b="0" u="none" kern="1200" dirty="0" smtClean="0">
                        <a:solidFill>
                          <a:schemeClr val="tx1"/>
                        </a:solidFill>
                        <a:latin typeface="+mn-ea"/>
                        <a:ea typeface="+mn-ea"/>
                        <a:cs typeface="+mn-cs"/>
                      </a:endParaRPr>
                    </a:p>
                    <a:p>
                      <a:pPr marL="0" indent="0" algn="ctr">
                        <a:spcBef>
                          <a:spcPts val="600"/>
                        </a:spcBef>
                        <a:spcAft>
                          <a:spcPts val="600"/>
                        </a:spcAft>
                        <a:buNone/>
                      </a:pPr>
                      <a:r>
                        <a:rPr kumimoji="1" lang="ja-JP" altLang="en-US" sz="1800" b="0" u="none" kern="1200" dirty="0" smtClean="0">
                          <a:solidFill>
                            <a:schemeClr val="tx1"/>
                          </a:solidFill>
                          <a:latin typeface="+mn-ea"/>
                          <a:ea typeface="+mn-ea"/>
                          <a:cs typeface="+mn-cs"/>
                        </a:rPr>
                        <a:t>　　　　　　　　　　　　　</a:t>
                      </a:r>
                      <a:r>
                        <a:rPr kumimoji="1" lang="ja-JP" altLang="en-US" sz="1800" b="1" u="none" kern="1200" dirty="0" smtClean="0">
                          <a:solidFill>
                            <a:srgbClr val="C00000"/>
                          </a:solidFill>
                          <a:latin typeface="+mn-ea"/>
                          <a:ea typeface="+mn-ea"/>
                          <a:cs typeface="+mn-cs"/>
                        </a:rPr>
                        <a:t>令和</a:t>
                      </a:r>
                      <a:r>
                        <a:rPr kumimoji="1" lang="en-US" altLang="ja-JP" sz="1800" b="1" u="none" kern="1200" dirty="0" smtClean="0">
                          <a:solidFill>
                            <a:srgbClr val="C00000"/>
                          </a:solidFill>
                          <a:latin typeface="+mn-ea"/>
                          <a:ea typeface="+mn-ea"/>
                          <a:cs typeface="+mn-cs"/>
                        </a:rPr>
                        <a:t>6</a:t>
                      </a:r>
                      <a:r>
                        <a:rPr kumimoji="1" lang="ja-JP" altLang="en-US" sz="1800" b="1" u="none" kern="1200" dirty="0" smtClean="0">
                          <a:solidFill>
                            <a:srgbClr val="C00000"/>
                          </a:solidFill>
                          <a:latin typeface="+mn-ea"/>
                          <a:ea typeface="+mn-ea"/>
                          <a:cs typeface="+mn-cs"/>
                        </a:rPr>
                        <a:t>年</a:t>
                      </a:r>
                      <a:r>
                        <a:rPr kumimoji="1" lang="en-US" altLang="ja-JP" sz="1800" b="1" u="none" kern="1200" dirty="0" smtClean="0">
                          <a:solidFill>
                            <a:srgbClr val="C00000"/>
                          </a:solidFill>
                          <a:latin typeface="+mn-ea"/>
                          <a:ea typeface="+mn-ea"/>
                          <a:cs typeface="+mn-cs"/>
                        </a:rPr>
                        <a:t>4</a:t>
                      </a:r>
                      <a:r>
                        <a:rPr kumimoji="1" lang="ja-JP" altLang="en-US" sz="1800" b="1" u="none" kern="1200" dirty="0" smtClean="0">
                          <a:solidFill>
                            <a:srgbClr val="C00000"/>
                          </a:solidFill>
                          <a:latin typeface="+mn-ea"/>
                          <a:ea typeface="+mn-ea"/>
                          <a:cs typeface="+mn-cs"/>
                        </a:rPr>
                        <a:t>月</a:t>
                      </a:r>
                      <a:r>
                        <a:rPr kumimoji="1" lang="en-US" altLang="ja-JP" sz="1800" b="1" u="none" kern="1200" dirty="0" smtClean="0">
                          <a:solidFill>
                            <a:srgbClr val="C00000"/>
                          </a:solidFill>
                          <a:latin typeface="+mn-ea"/>
                          <a:ea typeface="+mn-ea"/>
                          <a:cs typeface="+mn-cs"/>
                        </a:rPr>
                        <a:t>1</a:t>
                      </a:r>
                      <a:r>
                        <a:rPr kumimoji="1" lang="ja-JP" altLang="en-US" sz="1800" b="1" u="none" kern="1200" dirty="0" smtClean="0">
                          <a:solidFill>
                            <a:srgbClr val="C00000"/>
                          </a:solidFill>
                          <a:latin typeface="+mn-ea"/>
                          <a:ea typeface="+mn-ea"/>
                          <a:cs typeface="+mn-cs"/>
                        </a:rPr>
                        <a:t>日から義務化</a:t>
                      </a:r>
                      <a:endParaRPr kumimoji="1" lang="en-US" altLang="ja-JP" sz="1800" b="1" u="none" kern="1200" dirty="0" smtClean="0">
                        <a:solidFill>
                          <a:srgbClr val="C00000"/>
                        </a:solidFill>
                        <a:latin typeface="+mn-ea"/>
                        <a:ea typeface="+mn-ea"/>
                        <a:cs typeface="+mn-cs"/>
                      </a:endParaRPr>
                    </a:p>
                    <a:p>
                      <a:pPr marL="0" indent="0">
                        <a:spcBef>
                          <a:spcPts val="600"/>
                        </a:spcBef>
                        <a:spcAft>
                          <a:spcPts val="600"/>
                        </a:spcAft>
                        <a:buNone/>
                      </a:pPr>
                      <a:r>
                        <a:rPr kumimoji="1" lang="ja-JP" altLang="en-US" sz="1800" b="1" u="none" kern="1200" dirty="0" smtClean="0">
                          <a:solidFill>
                            <a:schemeClr val="tx1"/>
                          </a:solidFill>
                          <a:latin typeface="+mn-ea"/>
                          <a:ea typeface="+mn-ea"/>
                          <a:cs typeface="+mn-cs"/>
                        </a:rPr>
                        <a:t>　</a:t>
                      </a:r>
                      <a:r>
                        <a:rPr kumimoji="1" lang="ja-JP" altLang="en-US" sz="1800" b="0" u="none" kern="1200" dirty="0" smtClean="0">
                          <a:solidFill>
                            <a:schemeClr val="tx1"/>
                          </a:solidFill>
                          <a:latin typeface="+mn-ea"/>
                          <a:ea typeface="+mn-ea"/>
                          <a:cs typeface="+mn-cs"/>
                        </a:rPr>
                        <a:t>定期的に業務継続計画の見直しを行い、必要に応じて業務継続計画の変更を行うものとする。</a:t>
                      </a:r>
                      <a:endParaRPr kumimoji="1" lang="en-US" altLang="ja-JP" sz="1800" b="0" u="none" kern="1200" dirty="0" smtClean="0">
                        <a:solidFill>
                          <a:schemeClr val="tx1"/>
                        </a:solidFill>
                        <a:latin typeface="+mn-ea"/>
                        <a:ea typeface="+mn-ea"/>
                        <a:cs typeface="+mn-cs"/>
                      </a:endParaRPr>
                    </a:p>
                    <a:p>
                      <a:pPr marL="0" indent="0" algn="ctr">
                        <a:spcBef>
                          <a:spcPts val="600"/>
                        </a:spcBef>
                        <a:spcAft>
                          <a:spcPts val="0"/>
                        </a:spcAft>
                        <a:buNone/>
                      </a:pPr>
                      <a:r>
                        <a:rPr kumimoji="1" lang="ja-JP" altLang="en-US" sz="1800" b="0" u="none" kern="1200" dirty="0" smtClean="0">
                          <a:solidFill>
                            <a:schemeClr val="tx1"/>
                          </a:solidFill>
                          <a:latin typeface="+mn-ea"/>
                          <a:ea typeface="+mn-ea"/>
                          <a:cs typeface="+mn-cs"/>
                        </a:rPr>
                        <a:t>　　　　　　　　　　　　</a:t>
                      </a:r>
                      <a:r>
                        <a:rPr kumimoji="1" lang="ja-JP" altLang="en-US" sz="1800" b="0" u="none" kern="1200" dirty="0" smtClean="0">
                          <a:solidFill>
                            <a:srgbClr val="C00000"/>
                          </a:solidFill>
                          <a:latin typeface="+mn-ea"/>
                          <a:ea typeface="+mn-ea"/>
                          <a:cs typeface="+mn-cs"/>
                        </a:rPr>
                        <a:t>　</a:t>
                      </a:r>
                      <a:r>
                        <a:rPr kumimoji="1" lang="ja-JP" altLang="en-US" sz="1800" b="1" u="none" kern="1200" dirty="0" smtClean="0">
                          <a:solidFill>
                            <a:srgbClr val="C00000"/>
                          </a:solidFill>
                          <a:latin typeface="+mn-ea"/>
                          <a:ea typeface="+mn-ea"/>
                          <a:cs typeface="+mn-cs"/>
                        </a:rPr>
                        <a:t>令和</a:t>
                      </a:r>
                      <a:r>
                        <a:rPr kumimoji="1" lang="en-US" altLang="ja-JP" sz="1800" b="1" u="none" kern="1200" dirty="0" smtClean="0">
                          <a:solidFill>
                            <a:srgbClr val="C00000"/>
                          </a:solidFill>
                          <a:latin typeface="+mn-ea"/>
                          <a:ea typeface="+mn-ea"/>
                          <a:cs typeface="+mn-cs"/>
                        </a:rPr>
                        <a:t>6</a:t>
                      </a:r>
                      <a:r>
                        <a:rPr kumimoji="1" lang="ja-JP" altLang="en-US" sz="1800" b="1" u="none" kern="1200" dirty="0" smtClean="0">
                          <a:solidFill>
                            <a:srgbClr val="C00000"/>
                          </a:solidFill>
                          <a:latin typeface="+mn-ea"/>
                          <a:ea typeface="+mn-ea"/>
                          <a:cs typeface="+mn-cs"/>
                        </a:rPr>
                        <a:t>年</a:t>
                      </a:r>
                      <a:r>
                        <a:rPr kumimoji="1" lang="en-US" altLang="ja-JP" sz="1800" b="1" u="none" kern="1200" dirty="0" smtClean="0">
                          <a:solidFill>
                            <a:srgbClr val="C00000"/>
                          </a:solidFill>
                          <a:latin typeface="+mn-ea"/>
                          <a:ea typeface="+mn-ea"/>
                          <a:cs typeface="+mn-cs"/>
                        </a:rPr>
                        <a:t>4</a:t>
                      </a:r>
                      <a:r>
                        <a:rPr kumimoji="1" lang="ja-JP" altLang="en-US" sz="1800" b="1" u="none" kern="1200" dirty="0" smtClean="0">
                          <a:solidFill>
                            <a:srgbClr val="C00000"/>
                          </a:solidFill>
                          <a:latin typeface="+mn-ea"/>
                          <a:ea typeface="+mn-ea"/>
                          <a:cs typeface="+mn-cs"/>
                        </a:rPr>
                        <a:t>月</a:t>
                      </a:r>
                      <a:r>
                        <a:rPr kumimoji="1" lang="en-US" altLang="ja-JP" sz="1800" b="1" u="none" kern="1200" dirty="0" smtClean="0">
                          <a:solidFill>
                            <a:srgbClr val="C00000"/>
                          </a:solidFill>
                          <a:latin typeface="+mn-ea"/>
                          <a:ea typeface="+mn-ea"/>
                          <a:cs typeface="+mn-cs"/>
                        </a:rPr>
                        <a:t>1</a:t>
                      </a:r>
                      <a:r>
                        <a:rPr kumimoji="1" lang="ja-JP" altLang="en-US" sz="1800" b="1" u="none" kern="1200" dirty="0" smtClean="0">
                          <a:solidFill>
                            <a:srgbClr val="C00000"/>
                          </a:solidFill>
                          <a:latin typeface="+mn-ea"/>
                          <a:ea typeface="+mn-ea"/>
                          <a:cs typeface="+mn-cs"/>
                        </a:rPr>
                        <a:t>日から義務化</a:t>
                      </a:r>
                      <a:endParaRPr kumimoji="1" lang="en-US" altLang="ja-JP" sz="1800" b="1" u="none" kern="1200" dirty="0" smtClean="0">
                        <a:solidFill>
                          <a:srgbClr val="C00000"/>
                        </a:solidFill>
                        <a:latin typeface="+mn-ea"/>
                        <a:ea typeface="+mn-ea"/>
                      </a:endParaRPr>
                    </a:p>
                  </a:txBody>
                  <a:tcPr anchor="ctr">
                    <a:solidFill>
                      <a:srgbClr val="F4FAFF">
                        <a:alpha val="65000"/>
                      </a:srgbClr>
                    </a:solidFill>
                  </a:tcPr>
                </a:tc>
                <a:extLst>
                  <a:ext uri="{0D108BD9-81ED-4DB2-BD59-A6C34878D82A}">
                    <a16:rowId xmlns:a16="http://schemas.microsoft.com/office/drawing/2014/main" val="2276792428"/>
                  </a:ext>
                </a:extLst>
              </a:tr>
            </a:tbl>
          </a:graphicData>
        </a:graphic>
      </p:graphicFrame>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16</a:t>
            </a:fld>
            <a:endParaRPr kumimoji="1" lang="ja-JP" altLang="en-US" dirty="0"/>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b="1" dirty="0"/>
              <a:t>　</a:t>
            </a:r>
            <a:r>
              <a:rPr kumimoji="1" lang="ja-JP" altLang="en-US" sz="2000" b="1" dirty="0" smtClean="0"/>
              <a:t>業務</a:t>
            </a:r>
            <a:r>
              <a:rPr kumimoji="1" lang="ja-JP" altLang="en-US" sz="2000" b="1" dirty="0"/>
              <a:t>継続計画</a:t>
            </a:r>
            <a:r>
              <a:rPr lang="ja-JP" altLang="en-US" sz="2000" b="1" dirty="0">
                <a:latin typeface="+mn-ea"/>
              </a:rPr>
              <a:t>（</a:t>
            </a:r>
            <a:r>
              <a:rPr lang="en-US" altLang="ja-JP" sz="2000" b="1" dirty="0">
                <a:latin typeface="+mn-ea"/>
              </a:rPr>
              <a:t>BCP</a:t>
            </a:r>
            <a:r>
              <a:rPr lang="ja-JP" altLang="en-US" sz="2000" b="1" dirty="0">
                <a:latin typeface="+mn-ea"/>
              </a:rPr>
              <a:t>）</a:t>
            </a:r>
            <a:r>
              <a:rPr kumimoji="1" lang="ja-JP" altLang="en-US" sz="2000" b="1" dirty="0"/>
              <a:t>の策定等（１）</a:t>
            </a:r>
            <a:endParaRPr kumimoji="1" lang="ja-JP" altLang="en-US" sz="2000" b="1" dirty="0">
              <a:solidFill>
                <a:schemeClr val="bg1"/>
              </a:solidFill>
            </a:endParaRPr>
          </a:p>
        </p:txBody>
      </p:sp>
    </p:spTree>
    <p:extLst>
      <p:ext uri="{BB962C8B-B14F-4D97-AF65-F5344CB8AC3E}">
        <p14:creationId xmlns:p14="http://schemas.microsoft.com/office/powerpoint/2010/main" val="53116681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17</a:t>
            </a:fld>
            <a:endParaRPr kumimoji="1" lang="ja-JP" altLang="en-US" dirty="0"/>
          </a:p>
        </p:txBody>
      </p:sp>
      <p:sp>
        <p:nvSpPr>
          <p:cNvPr id="10" name="Rectangle 2"/>
          <p:cNvSpPr txBox="1">
            <a:spLocks/>
          </p:cNvSpPr>
          <p:nvPr/>
        </p:nvSpPr>
        <p:spPr>
          <a:xfrm>
            <a:off x="621514" y="1529408"/>
            <a:ext cx="7761893" cy="5328592"/>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ctr">
            <a:normAutofit lnSpcReduction="10000"/>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buFont typeface="Arial"/>
              <a:buNone/>
            </a:pPr>
            <a:r>
              <a:rPr lang="ja-JP" altLang="en-US" sz="2000" b="1" dirty="0" smtClean="0">
                <a:solidFill>
                  <a:srgbClr val="FF0000"/>
                </a:solidFill>
                <a:latin typeface="+mn-ea"/>
              </a:rPr>
              <a:t>感染症に係る業務継続計画</a:t>
            </a:r>
            <a:endParaRPr lang="en-US" altLang="ja-JP" sz="2000" b="1" dirty="0" smtClean="0">
              <a:solidFill>
                <a:srgbClr val="FF0000"/>
              </a:solidFill>
              <a:latin typeface="+mn-ea"/>
            </a:endParaRPr>
          </a:p>
          <a:p>
            <a:pPr marL="0" indent="0">
              <a:spcBef>
                <a:spcPts val="0"/>
              </a:spcBef>
              <a:spcAft>
                <a:spcPts val="0"/>
              </a:spcAft>
              <a:buFont typeface="Arial"/>
              <a:buNone/>
            </a:pPr>
            <a:r>
              <a:rPr lang="ja-JP" altLang="en-US" sz="1800" dirty="0" smtClean="0">
                <a:latin typeface="+mn-ea"/>
              </a:rPr>
              <a:t>イ</a:t>
            </a:r>
            <a:r>
              <a:rPr lang="ja-JP" altLang="en-US" sz="1800" dirty="0" smtClean="0">
                <a:solidFill>
                  <a:srgbClr val="C00000"/>
                </a:solidFill>
                <a:latin typeface="+mn-ea"/>
              </a:rPr>
              <a:t>　</a:t>
            </a:r>
            <a:r>
              <a:rPr lang="ja-JP" altLang="en-US" sz="1800" b="1" dirty="0" smtClean="0">
                <a:solidFill>
                  <a:srgbClr val="C00000"/>
                </a:solidFill>
                <a:latin typeface="+mn-ea"/>
              </a:rPr>
              <a:t>平時からの備え</a:t>
            </a:r>
            <a:endParaRPr lang="en-US" altLang="ja-JP" sz="1800" b="1" dirty="0" smtClean="0">
              <a:solidFill>
                <a:srgbClr val="C00000"/>
              </a:solidFill>
              <a:latin typeface="+mn-ea"/>
            </a:endParaRPr>
          </a:p>
          <a:p>
            <a:pPr marL="0" indent="0">
              <a:spcBef>
                <a:spcPts val="0"/>
              </a:spcBef>
              <a:buFont typeface="Arial"/>
              <a:buNone/>
            </a:pPr>
            <a:r>
              <a:rPr lang="ja-JP" altLang="en-US" sz="1800" dirty="0">
                <a:latin typeface="+mn-ea"/>
              </a:rPr>
              <a:t>　　</a:t>
            </a:r>
            <a:r>
              <a:rPr lang="ja-JP" altLang="en-US" sz="1800" dirty="0" smtClean="0">
                <a:latin typeface="+mn-ea"/>
              </a:rPr>
              <a:t>体制構築・整備、感染症防止に向けた取組の実施、備蓄品の確保等</a:t>
            </a:r>
            <a:endParaRPr lang="en-US" altLang="ja-JP" sz="1800" dirty="0" smtClean="0">
              <a:latin typeface="+mn-ea"/>
            </a:endParaRPr>
          </a:p>
          <a:p>
            <a:pPr marL="0" indent="0">
              <a:spcBef>
                <a:spcPts val="0"/>
              </a:spcBef>
              <a:buFont typeface="Arial"/>
              <a:buNone/>
            </a:pPr>
            <a:r>
              <a:rPr lang="ja-JP" altLang="en-US" sz="1800" dirty="0" smtClean="0">
                <a:latin typeface="+mn-ea"/>
              </a:rPr>
              <a:t>ロ　</a:t>
            </a:r>
            <a:r>
              <a:rPr lang="ja-JP" altLang="en-US" sz="1800" b="1" dirty="0" smtClean="0">
                <a:solidFill>
                  <a:srgbClr val="C00000"/>
                </a:solidFill>
                <a:latin typeface="+mn-ea"/>
              </a:rPr>
              <a:t>初動対応</a:t>
            </a:r>
            <a:endParaRPr lang="en-US" altLang="ja-JP" sz="1800" b="1" dirty="0" smtClean="0">
              <a:solidFill>
                <a:srgbClr val="C00000"/>
              </a:solidFill>
              <a:latin typeface="+mn-ea"/>
            </a:endParaRPr>
          </a:p>
          <a:p>
            <a:pPr marL="0" indent="0">
              <a:spcBef>
                <a:spcPts val="0"/>
              </a:spcBef>
              <a:buFont typeface="Arial"/>
              <a:buNone/>
            </a:pPr>
            <a:r>
              <a:rPr lang="ja-JP" altLang="en-US" sz="1800" dirty="0" smtClean="0">
                <a:latin typeface="+mn-ea"/>
              </a:rPr>
              <a:t>ハ　</a:t>
            </a:r>
            <a:r>
              <a:rPr lang="ja-JP" altLang="en-US" sz="1800" b="1" dirty="0" smtClean="0">
                <a:solidFill>
                  <a:srgbClr val="C00000"/>
                </a:solidFill>
                <a:latin typeface="+mn-ea"/>
              </a:rPr>
              <a:t>感染拡大防止体制の確立</a:t>
            </a:r>
            <a:endParaRPr lang="en-US" altLang="ja-JP" sz="1800" b="1" dirty="0" smtClean="0">
              <a:solidFill>
                <a:srgbClr val="C00000"/>
              </a:solidFill>
              <a:latin typeface="+mn-ea"/>
            </a:endParaRPr>
          </a:p>
          <a:p>
            <a:pPr marL="0" indent="0">
              <a:spcBef>
                <a:spcPts val="0"/>
              </a:spcBef>
              <a:buFont typeface="Arial"/>
              <a:buNone/>
            </a:pPr>
            <a:r>
              <a:rPr lang="ja-JP" altLang="en-US" sz="1800" dirty="0">
                <a:latin typeface="+mn-ea"/>
              </a:rPr>
              <a:t>　</a:t>
            </a:r>
            <a:r>
              <a:rPr lang="ja-JP" altLang="en-US" sz="1800" dirty="0" smtClean="0">
                <a:latin typeface="+mn-ea"/>
              </a:rPr>
              <a:t>　保健所との連携、濃厚接触者への対応、関係者との情報共有等</a:t>
            </a:r>
            <a:endParaRPr lang="en-US" altLang="ja-JP" sz="1800" dirty="0" smtClean="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buFont typeface="Arial"/>
              <a:buNone/>
            </a:pPr>
            <a:r>
              <a:rPr lang="ja-JP" altLang="en-US" sz="2000" b="1" dirty="0" smtClean="0">
                <a:solidFill>
                  <a:srgbClr val="FF0000"/>
                </a:solidFill>
                <a:latin typeface="+mn-ea"/>
              </a:rPr>
              <a:t>非常災害に係る業務継続計画</a:t>
            </a:r>
            <a:endParaRPr lang="en-US" altLang="ja-JP" sz="2000" b="1" dirty="0" smtClean="0">
              <a:solidFill>
                <a:srgbClr val="FF0000"/>
              </a:solidFill>
              <a:latin typeface="+mn-ea"/>
            </a:endParaRPr>
          </a:p>
          <a:p>
            <a:pPr marL="0" indent="0">
              <a:spcBef>
                <a:spcPts val="0"/>
              </a:spcBef>
              <a:spcAft>
                <a:spcPts val="0"/>
              </a:spcAft>
              <a:buFont typeface="Arial"/>
              <a:buNone/>
            </a:pPr>
            <a:r>
              <a:rPr lang="ja-JP" altLang="en-US" sz="1800" dirty="0" smtClean="0">
                <a:latin typeface="+mn-ea"/>
              </a:rPr>
              <a:t>イ　</a:t>
            </a:r>
            <a:r>
              <a:rPr lang="ja-JP" altLang="en-US" sz="1800" b="1" dirty="0" smtClean="0">
                <a:solidFill>
                  <a:srgbClr val="C00000"/>
                </a:solidFill>
                <a:latin typeface="+mn-ea"/>
              </a:rPr>
              <a:t>平常時の対応</a:t>
            </a:r>
            <a:endParaRPr lang="en-US" altLang="ja-JP" sz="1800" b="1" dirty="0" smtClean="0">
              <a:solidFill>
                <a:srgbClr val="C00000"/>
              </a:solidFill>
              <a:latin typeface="+mn-ea"/>
            </a:endParaRPr>
          </a:p>
          <a:p>
            <a:pPr marL="0" indent="0">
              <a:spcBef>
                <a:spcPts val="0"/>
              </a:spcBef>
              <a:spcAft>
                <a:spcPts val="0"/>
              </a:spcAft>
              <a:buFont typeface="Arial"/>
              <a:buNone/>
            </a:pPr>
            <a:r>
              <a:rPr lang="ja-JP" altLang="en-US" sz="1800" dirty="0">
                <a:latin typeface="+mn-ea"/>
              </a:rPr>
              <a:t>　</a:t>
            </a:r>
            <a:r>
              <a:rPr lang="ja-JP" altLang="en-US" sz="1800" dirty="0" smtClean="0">
                <a:latin typeface="+mn-ea"/>
              </a:rPr>
              <a:t>　建物・設備の安全対策、電気・水道等のライフラインが停止した場合</a:t>
            </a:r>
            <a:endParaRPr lang="en-US" altLang="ja-JP" sz="1800" dirty="0" smtClean="0">
              <a:latin typeface="+mn-ea"/>
            </a:endParaRPr>
          </a:p>
          <a:p>
            <a:pPr marL="0" indent="0">
              <a:spcBef>
                <a:spcPts val="0"/>
              </a:spcBef>
              <a:buFont typeface="Arial"/>
              <a:buNone/>
            </a:pPr>
            <a:r>
              <a:rPr lang="ja-JP" altLang="en-US" sz="1800" dirty="0">
                <a:latin typeface="+mn-ea"/>
              </a:rPr>
              <a:t>　</a:t>
            </a:r>
            <a:r>
              <a:rPr lang="ja-JP" altLang="en-US" sz="1800" dirty="0" smtClean="0">
                <a:latin typeface="+mn-ea"/>
              </a:rPr>
              <a:t>の対策、必要品の備蓄等</a:t>
            </a:r>
            <a:endParaRPr lang="en-US" altLang="ja-JP" sz="1800" dirty="0" smtClean="0">
              <a:latin typeface="+mn-ea"/>
            </a:endParaRPr>
          </a:p>
          <a:p>
            <a:pPr marL="0" indent="0">
              <a:spcBef>
                <a:spcPts val="0"/>
              </a:spcBef>
              <a:spcAft>
                <a:spcPts val="0"/>
              </a:spcAft>
              <a:buFont typeface="Arial"/>
              <a:buNone/>
            </a:pPr>
            <a:r>
              <a:rPr lang="ja-JP" altLang="en-US" sz="1800" dirty="0" smtClean="0">
                <a:latin typeface="+mn-ea"/>
              </a:rPr>
              <a:t>ロ　</a:t>
            </a:r>
            <a:r>
              <a:rPr lang="ja-JP" altLang="en-US" sz="1800" b="1" dirty="0" smtClean="0">
                <a:solidFill>
                  <a:srgbClr val="C00000"/>
                </a:solidFill>
                <a:latin typeface="+mn-ea"/>
              </a:rPr>
              <a:t>緊急時の対応</a:t>
            </a:r>
            <a:endParaRPr lang="en-US" altLang="ja-JP" sz="1800" b="1" dirty="0" smtClean="0">
              <a:solidFill>
                <a:srgbClr val="C00000"/>
              </a:solidFill>
              <a:latin typeface="+mn-ea"/>
            </a:endParaRPr>
          </a:p>
          <a:p>
            <a:pPr marL="0" indent="0">
              <a:spcBef>
                <a:spcPts val="0"/>
              </a:spcBef>
              <a:buFont typeface="Arial"/>
              <a:buNone/>
            </a:pPr>
            <a:r>
              <a:rPr lang="ja-JP" altLang="en-US" sz="1800" dirty="0">
                <a:latin typeface="+mn-ea"/>
              </a:rPr>
              <a:t>　</a:t>
            </a:r>
            <a:r>
              <a:rPr lang="ja-JP" altLang="en-US" sz="1800" dirty="0" smtClean="0">
                <a:latin typeface="+mn-ea"/>
              </a:rPr>
              <a:t>　業務継続計画発動基準、対応体制等</a:t>
            </a:r>
            <a:endParaRPr lang="en-US" altLang="ja-JP" sz="1800" dirty="0" smtClean="0">
              <a:latin typeface="+mn-ea"/>
            </a:endParaRPr>
          </a:p>
          <a:p>
            <a:pPr marL="0" indent="0">
              <a:spcBef>
                <a:spcPts val="0"/>
              </a:spcBef>
              <a:spcAft>
                <a:spcPts val="1200"/>
              </a:spcAft>
              <a:buNone/>
            </a:pPr>
            <a:r>
              <a:rPr lang="ja-JP" altLang="en-US" sz="1800" dirty="0" smtClean="0">
                <a:latin typeface="+mn-ea"/>
              </a:rPr>
              <a:t>ハ　</a:t>
            </a:r>
            <a:r>
              <a:rPr lang="ja-JP" altLang="en-US" sz="1800" b="1" dirty="0" smtClean="0">
                <a:solidFill>
                  <a:srgbClr val="C00000"/>
                </a:solidFill>
                <a:latin typeface="+mn-ea"/>
              </a:rPr>
              <a:t>他施設及び地域との連携</a:t>
            </a:r>
            <a:endParaRPr lang="en-US" altLang="ja-JP" sz="1600" dirty="0"/>
          </a:p>
          <a:p>
            <a:pPr marL="0" indent="0">
              <a:spcBef>
                <a:spcPts val="1200"/>
              </a:spcBef>
              <a:spcAft>
                <a:spcPts val="0"/>
              </a:spcAft>
              <a:buNone/>
            </a:pPr>
            <a:r>
              <a:rPr lang="ja-JP" altLang="en-US" sz="1600" dirty="0">
                <a:solidFill>
                  <a:schemeClr val="accent2">
                    <a:lumMod val="50000"/>
                  </a:schemeClr>
                </a:solidFill>
                <a:latin typeface="+mn-ea"/>
              </a:rPr>
              <a:t>参考：厚生</a:t>
            </a:r>
            <a:r>
              <a:rPr lang="ja-JP" altLang="en-US" sz="1600" dirty="0" smtClean="0">
                <a:solidFill>
                  <a:schemeClr val="accent2">
                    <a:lumMod val="50000"/>
                  </a:schemeClr>
                </a:solidFill>
                <a:latin typeface="+mn-ea"/>
              </a:rPr>
              <a:t>労働省</a:t>
            </a:r>
            <a:r>
              <a:rPr lang="en-US" altLang="ja-JP" sz="1600" dirty="0" smtClean="0">
                <a:solidFill>
                  <a:schemeClr val="accent2">
                    <a:lumMod val="50000"/>
                  </a:schemeClr>
                </a:solidFill>
                <a:latin typeface="+mn-ea"/>
              </a:rPr>
              <a:t>HP</a:t>
            </a:r>
            <a:endParaRPr lang="en-US" altLang="ja-JP" sz="1600" dirty="0">
              <a:solidFill>
                <a:schemeClr val="accent2">
                  <a:lumMod val="50000"/>
                </a:schemeClr>
              </a:solidFill>
              <a:latin typeface="+mn-ea"/>
            </a:endParaRPr>
          </a:p>
          <a:p>
            <a:pPr marL="0" indent="0">
              <a:spcBef>
                <a:spcPts val="0"/>
              </a:spcBef>
              <a:spcAft>
                <a:spcPts val="0"/>
              </a:spcAft>
              <a:buNone/>
            </a:pPr>
            <a:r>
              <a:rPr lang="ja-JP" altLang="en-US" sz="1600" dirty="0">
                <a:solidFill>
                  <a:schemeClr val="accent2">
                    <a:lumMod val="50000"/>
                  </a:schemeClr>
                </a:solidFill>
                <a:latin typeface="+mn-ea"/>
              </a:rPr>
              <a:t>　</a:t>
            </a:r>
            <a:r>
              <a:rPr lang="ja-JP" altLang="en-US" sz="1600" dirty="0" smtClean="0">
                <a:solidFill>
                  <a:schemeClr val="accent2">
                    <a:lumMod val="50000"/>
                  </a:schemeClr>
                </a:solidFill>
                <a:latin typeface="+mn-ea"/>
              </a:rPr>
              <a:t>「介護施設・事業者における業務継続計画</a:t>
            </a:r>
            <a:r>
              <a:rPr lang="en-US" altLang="ja-JP" sz="1600" dirty="0" smtClean="0">
                <a:solidFill>
                  <a:schemeClr val="accent2">
                    <a:lumMod val="50000"/>
                  </a:schemeClr>
                </a:solidFill>
                <a:latin typeface="+mn-ea"/>
              </a:rPr>
              <a:t>(BCP)</a:t>
            </a:r>
            <a:r>
              <a:rPr lang="ja-JP" altLang="en-US" sz="1600" dirty="0" smtClean="0">
                <a:solidFill>
                  <a:schemeClr val="accent2">
                    <a:lumMod val="50000"/>
                  </a:schemeClr>
                </a:solidFill>
                <a:latin typeface="+mn-ea"/>
              </a:rPr>
              <a:t>作成支援に関する研修」</a:t>
            </a:r>
            <a:endParaRPr lang="en-US" altLang="ja-JP" sz="1600" b="1" dirty="0">
              <a:solidFill>
                <a:schemeClr val="accent2">
                  <a:lumMod val="50000"/>
                </a:schemeClr>
              </a:solidFill>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b="1" dirty="0" smtClean="0"/>
              <a:t>　業務</a:t>
            </a:r>
            <a:r>
              <a:rPr kumimoji="1" lang="ja-JP" altLang="en-US" sz="2000" b="1" dirty="0"/>
              <a:t>継続計画</a:t>
            </a:r>
            <a:r>
              <a:rPr lang="ja-JP" altLang="en-US" sz="2000" b="1" dirty="0">
                <a:latin typeface="+mn-ea"/>
              </a:rPr>
              <a:t>（</a:t>
            </a:r>
            <a:r>
              <a:rPr lang="en-US" altLang="ja-JP" sz="2000" b="1" dirty="0">
                <a:latin typeface="+mn-ea"/>
              </a:rPr>
              <a:t>BCP</a:t>
            </a:r>
            <a:r>
              <a:rPr lang="ja-JP" altLang="en-US" sz="2000" b="1" dirty="0">
                <a:latin typeface="+mn-ea"/>
              </a:rPr>
              <a:t>）</a:t>
            </a:r>
            <a:r>
              <a:rPr kumimoji="1" lang="ja-JP" altLang="en-US" sz="2000" b="1" dirty="0"/>
              <a:t>の策定等</a:t>
            </a:r>
            <a:r>
              <a:rPr kumimoji="1" lang="ja-JP" altLang="en-US" sz="2000" b="1" dirty="0" smtClean="0"/>
              <a:t>（２）</a:t>
            </a:r>
            <a:endParaRPr kumimoji="1" lang="ja-JP" altLang="en-US" sz="2000" b="1" dirty="0">
              <a:solidFill>
                <a:schemeClr val="bg1"/>
              </a:solidFill>
            </a:endParaRPr>
          </a:p>
        </p:txBody>
      </p:sp>
    </p:spTree>
    <p:extLst>
      <p:ext uri="{BB962C8B-B14F-4D97-AF65-F5344CB8AC3E}">
        <p14:creationId xmlns:p14="http://schemas.microsoft.com/office/powerpoint/2010/main" val="4778010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B6EAAFC-84C7-4BE1-BC5E-CE208EE20C26}" type="slidenum">
              <a:rPr kumimoji="0" lang="en-US" altLang="ja-JP" sz="2000" b="0" i="0" u="none" strike="noStrike" kern="1200" cap="none" spc="0" normalizeH="0" baseline="0" noProof="0" smtClean="0">
                <a:ln>
                  <a:noFill/>
                </a:ln>
                <a:solidFill>
                  <a:srgbClr val="FEFFFF"/>
                </a:solidFill>
                <a:effectLst/>
                <a:uLnTx/>
                <a:uFillTx/>
                <a:latin typeface="Century Gothic" panose="020B050202020202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2000" b="0" i="0" u="none" strike="noStrike" kern="1200" cap="none" spc="0" normalizeH="0" baseline="0" noProof="0" dirty="0">
              <a:ln>
                <a:noFill/>
              </a:ln>
              <a:solidFill>
                <a:srgbClr val="FEFFFF"/>
              </a:solidFill>
              <a:effectLst/>
              <a:uLnTx/>
              <a:uFillTx/>
              <a:latin typeface="Century Gothic" panose="020B0502020202020204"/>
              <a:ea typeface="メイリオ" panose="020B0604030504040204" pitchFamily="50" charset="-128"/>
              <a:cs typeface="+mn-cs"/>
            </a:endParaRPr>
          </a:p>
        </p:txBody>
      </p:sp>
      <p:sp>
        <p:nvSpPr>
          <p:cNvPr id="6" name="コンテンツ プレースホルダー 4"/>
          <p:cNvSpPr txBox="1">
            <a:spLocks/>
          </p:cNvSpPr>
          <p:nvPr/>
        </p:nvSpPr>
        <p:spPr>
          <a:xfrm>
            <a:off x="683568" y="1484785"/>
            <a:ext cx="7699840" cy="4320479"/>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buNone/>
            </a:pPr>
            <a:r>
              <a:rPr lang="ja-JP" altLang="en-US" sz="1800" b="1" dirty="0" smtClean="0">
                <a:solidFill>
                  <a:srgbClr val="FF0000"/>
                </a:solidFill>
              </a:rPr>
              <a:t>認知症</a:t>
            </a:r>
            <a:r>
              <a:rPr lang="ja-JP" altLang="en-US" sz="1800" b="1" dirty="0">
                <a:solidFill>
                  <a:srgbClr val="FF0000"/>
                </a:solidFill>
              </a:rPr>
              <a:t>介護に係る基礎的な</a:t>
            </a:r>
            <a:r>
              <a:rPr lang="ja-JP" altLang="en-US" sz="1800" b="1" dirty="0" smtClean="0">
                <a:solidFill>
                  <a:srgbClr val="FF0000"/>
                </a:solidFill>
              </a:rPr>
              <a:t>研修の受講</a:t>
            </a:r>
            <a:endParaRPr lang="en-US" altLang="ja-JP" sz="1800" b="1" dirty="0">
              <a:solidFill>
                <a:srgbClr val="FF0000"/>
              </a:solidFill>
            </a:endParaRPr>
          </a:p>
          <a:p>
            <a:pPr marL="216000" indent="0">
              <a:buNone/>
            </a:pPr>
            <a:r>
              <a:rPr lang="ja-JP" altLang="en-US" sz="1800" dirty="0" smtClean="0"/>
              <a:t>　認知症</a:t>
            </a:r>
            <a:r>
              <a:rPr lang="ja-JP" altLang="en-US" sz="1800" dirty="0"/>
              <a:t>についての理解の下、利用者主体の介護と尊厳の保障を実現していく観点から、介護に関わる全ての者の認知症対応力を向上させていくため、</a:t>
            </a:r>
            <a:r>
              <a:rPr lang="ja-JP" altLang="en-US" sz="1800" b="1" u="sng" dirty="0">
                <a:solidFill>
                  <a:srgbClr val="C00000"/>
                </a:solidFill>
              </a:rPr>
              <a:t>介護に直接携わる職員のうち、医療・福祉関係の資格を有しない者について、「認知症介護基礎研修を受講させるために必要な措置」</a:t>
            </a:r>
            <a:r>
              <a:rPr lang="ja-JP" altLang="en-US" sz="1800" b="1" u="sng" dirty="0" smtClean="0">
                <a:solidFill>
                  <a:srgbClr val="C00000"/>
                </a:solidFill>
              </a:rPr>
              <a:t>を義務づける</a:t>
            </a:r>
            <a:r>
              <a:rPr lang="ja-JP" altLang="en-US" sz="1800" dirty="0"/>
              <a:t>もの</a:t>
            </a:r>
            <a:r>
              <a:rPr lang="ja-JP" altLang="en-US" sz="1800" dirty="0" smtClean="0"/>
              <a:t>。</a:t>
            </a:r>
            <a:endParaRPr lang="en-US" altLang="ja-JP" sz="1800" dirty="0" smtClean="0"/>
          </a:p>
          <a:p>
            <a:pPr marL="0" indent="0">
              <a:buNone/>
            </a:pPr>
            <a:r>
              <a:rPr lang="en-US" altLang="ja-JP" sz="1800" dirty="0" smtClean="0">
                <a:solidFill>
                  <a:srgbClr val="C00000"/>
                </a:solidFill>
              </a:rPr>
              <a:t>※</a:t>
            </a:r>
            <a:r>
              <a:rPr lang="ja-JP" altLang="en-US" sz="1800" dirty="0">
                <a:solidFill>
                  <a:srgbClr val="C00000"/>
                </a:solidFill>
              </a:rPr>
              <a:t>医療・福祉関係の資格を有しない者</a:t>
            </a:r>
          </a:p>
          <a:p>
            <a:pPr marL="0" indent="0">
              <a:buNone/>
            </a:pPr>
            <a:r>
              <a:rPr lang="ja-JP" altLang="en-US" sz="1800" dirty="0"/>
              <a:t>　</a:t>
            </a:r>
            <a:r>
              <a:rPr lang="ja-JP" altLang="en-US" sz="1800" dirty="0" smtClean="0"/>
              <a:t>看護師</a:t>
            </a:r>
            <a:r>
              <a:rPr lang="ja-JP" altLang="en-US" sz="1800" dirty="0"/>
              <a:t>、准看護師、介護福祉士、介護支援専門員、介護保険</a:t>
            </a:r>
            <a:r>
              <a:rPr lang="ja-JP" altLang="en-US" sz="1800" dirty="0" smtClean="0"/>
              <a:t>法第八条</a:t>
            </a:r>
            <a:r>
              <a:rPr lang="ja-JP" altLang="en-US" sz="1800" dirty="0"/>
              <a:t>第二項に規定する政令で定める者等の資格を有する者</a:t>
            </a:r>
            <a:r>
              <a:rPr lang="ja-JP" altLang="en-US" sz="1800" dirty="0" smtClean="0"/>
              <a:t>その他これ</a:t>
            </a:r>
            <a:r>
              <a:rPr lang="ja-JP" altLang="en-US" sz="1800" dirty="0"/>
              <a:t>に類する者を</a:t>
            </a:r>
            <a:r>
              <a:rPr lang="ja-JP" altLang="en-US" sz="1800" dirty="0">
                <a:solidFill>
                  <a:srgbClr val="C00000"/>
                </a:solidFill>
              </a:rPr>
              <a:t>除いた者</a:t>
            </a:r>
            <a:r>
              <a:rPr lang="ja-JP" altLang="en-US" sz="1800" dirty="0" smtClean="0"/>
              <a:t>。</a:t>
            </a:r>
            <a:endParaRPr lang="en-US" altLang="ja-JP" sz="1800" dirty="0" smtClean="0"/>
          </a:p>
          <a:p>
            <a:pPr marL="0" indent="0">
              <a:buNone/>
            </a:pPr>
            <a:r>
              <a:rPr lang="en-US" altLang="ja-JP" sz="1800" dirty="0" smtClean="0"/>
              <a:t>※</a:t>
            </a:r>
            <a:r>
              <a:rPr lang="ja-JP" altLang="en-US" sz="1800" dirty="0" smtClean="0"/>
              <a:t>特定施設ではない有料老人ホーム等については対象外であるが、介護の質向上のために受講することは差し支えない。</a:t>
            </a:r>
            <a:endParaRPr lang="ja-JP" altLang="en-US" sz="1800" dirty="0"/>
          </a:p>
        </p:txBody>
      </p:sp>
      <p:sp>
        <p:nvSpPr>
          <p:cNvPr id="8" name="ホームベース 7"/>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0"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lang="ja-JP" altLang="en-US" sz="2000" b="1" dirty="0"/>
              <a:t>認知症介護基礎研修受講の義務づけ</a:t>
            </a:r>
            <a:endParaRPr kumimoji="1" lang="ja-JP" altLang="en-US" sz="1400" b="1" i="0"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Tree>
    <p:extLst>
      <p:ext uri="{BB962C8B-B14F-4D97-AF65-F5344CB8AC3E}">
        <p14:creationId xmlns:p14="http://schemas.microsoft.com/office/powerpoint/2010/main" val="15607753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FAD3597-0D85-4281-8028-5C2602BB1D87}"/>
              </a:ext>
            </a:extLst>
          </p:cNvPr>
          <p:cNvSpPr>
            <a:spLocks noGrp="1"/>
          </p:cNvSpPr>
          <p:nvPr>
            <p:ph type="title"/>
          </p:nvPr>
        </p:nvSpPr>
        <p:spPr>
          <a:xfrm>
            <a:off x="179512" y="120996"/>
            <a:ext cx="8001000" cy="779854"/>
          </a:xfrm>
        </p:spPr>
        <p:txBody>
          <a:bodyPr>
            <a:normAutofit/>
          </a:bodyPr>
          <a:lstStyle/>
          <a:p>
            <a:r>
              <a:rPr lang="ja-JP" altLang="en-US" sz="2800" b="1" dirty="0">
                <a:solidFill>
                  <a:schemeClr val="tx1"/>
                </a:solidFill>
              </a:rPr>
              <a:t>４　非常災害</a:t>
            </a:r>
            <a:r>
              <a:rPr lang="ja-JP" altLang="en-US" sz="2800" b="1" dirty="0" smtClean="0">
                <a:solidFill>
                  <a:schemeClr val="tx1"/>
                </a:solidFill>
              </a:rPr>
              <a:t>対策</a:t>
            </a:r>
            <a:endParaRPr kumimoji="1" lang="ja-JP" sz="2800" b="1" dirty="0">
              <a:solidFill>
                <a:schemeClr val="tx1"/>
              </a:solidFill>
              <a:latin typeface="+mj-ea"/>
            </a:endParaRPr>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19</a:t>
            </a:fld>
            <a:endParaRPr kumimoji="1" lang="ja-JP" altLang="en-US" dirty="0"/>
          </a:p>
        </p:txBody>
      </p:sp>
      <p:sp>
        <p:nvSpPr>
          <p:cNvPr id="10" name="Rectangle 2"/>
          <p:cNvSpPr txBox="1">
            <a:spLocks/>
          </p:cNvSpPr>
          <p:nvPr/>
        </p:nvSpPr>
        <p:spPr>
          <a:xfrm>
            <a:off x="673061" y="1700808"/>
            <a:ext cx="7774632" cy="4633674"/>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1200"/>
              </a:spcAft>
              <a:buFont typeface="Arial"/>
              <a:buNone/>
            </a:pPr>
            <a:r>
              <a:rPr lang="ja-JP" altLang="en-US" sz="1600" dirty="0">
                <a:solidFill>
                  <a:schemeClr val="tx1"/>
                </a:solidFill>
                <a:latin typeface="+mn-ea"/>
              </a:rPr>
              <a:t>　</a:t>
            </a:r>
            <a:r>
              <a:rPr lang="ja-JP" altLang="en-US" sz="1600" dirty="0" smtClean="0">
                <a:latin typeface="+mn-ea"/>
              </a:rPr>
              <a:t>施設等</a:t>
            </a:r>
            <a:r>
              <a:rPr lang="ja-JP" altLang="en-US" sz="1600" dirty="0" smtClean="0">
                <a:solidFill>
                  <a:schemeClr val="tx1"/>
                </a:solidFill>
                <a:latin typeface="+mn-ea"/>
              </a:rPr>
              <a:t>は</a:t>
            </a:r>
            <a:r>
              <a:rPr lang="ja-JP" altLang="en-US" sz="1600" dirty="0">
                <a:solidFill>
                  <a:schemeClr val="tx1"/>
                </a:solidFill>
                <a:latin typeface="+mn-ea"/>
              </a:rPr>
              <a:t>、自力避難困難な方々も多く利用していることから、今後の各種</a:t>
            </a:r>
            <a:r>
              <a:rPr lang="ja-JP" altLang="en-US" sz="1600" dirty="0" smtClean="0">
                <a:solidFill>
                  <a:schemeClr val="tx1"/>
                </a:solidFill>
                <a:latin typeface="+mn-ea"/>
              </a:rPr>
              <a:t>災害</a:t>
            </a:r>
            <a:r>
              <a:rPr lang="ja-JP" altLang="en-US" sz="1600" dirty="0">
                <a:solidFill>
                  <a:schemeClr val="tx1"/>
                </a:solidFill>
                <a:latin typeface="+mn-ea"/>
              </a:rPr>
              <a:t>に備えた十分な防災対策を講ずるため、次の項目について、改めて点検、確認等を行うこと。</a:t>
            </a:r>
            <a:endParaRPr lang="en-US" altLang="ja-JP" sz="1600" dirty="0">
              <a:solidFill>
                <a:schemeClr val="tx1"/>
              </a:solidFill>
              <a:latin typeface="+mn-ea"/>
            </a:endParaRPr>
          </a:p>
          <a:p>
            <a:pPr marL="0" indent="0">
              <a:spcBef>
                <a:spcPts val="0"/>
              </a:spcBef>
              <a:spcAft>
                <a:spcPts val="0"/>
              </a:spcAft>
              <a:buFont typeface="Arial"/>
              <a:buNone/>
            </a:pPr>
            <a:r>
              <a:rPr lang="ja-JP" altLang="en-US" sz="1600" dirty="0">
                <a:solidFill>
                  <a:schemeClr val="tx1"/>
                </a:solidFill>
                <a:latin typeface="+mn-ea"/>
              </a:rPr>
              <a:t> 　「介護保険施設等における防災対策の強化について（厚生労働省老健局）」</a:t>
            </a:r>
            <a:endParaRPr lang="en-US" altLang="ja-JP" sz="1600" b="1" u="sng" dirty="0">
              <a:solidFill>
                <a:schemeClr val="tx1"/>
              </a:solidFill>
              <a:latin typeface="+mn-ea"/>
            </a:endParaRPr>
          </a:p>
          <a:p>
            <a:pPr marL="0" indent="0">
              <a:spcBef>
                <a:spcPts val="0"/>
              </a:spcBef>
              <a:spcAft>
                <a:spcPts val="0"/>
              </a:spcAft>
              <a:buFont typeface="Arial"/>
              <a:buNone/>
            </a:pPr>
            <a:endParaRPr lang="en-US" altLang="ja-JP" sz="1600" dirty="0"/>
          </a:p>
          <a:p>
            <a:pPr marL="0" indent="0">
              <a:spcBef>
                <a:spcPts val="0"/>
              </a:spcBef>
              <a:spcAft>
                <a:spcPts val="0"/>
              </a:spcAft>
              <a:buFont typeface="Arial"/>
              <a:buNone/>
            </a:pPr>
            <a:r>
              <a:rPr lang="ja-JP" altLang="en-US" sz="1600" b="1" dirty="0">
                <a:solidFill>
                  <a:srgbClr val="FF0000"/>
                </a:solidFill>
              </a:rPr>
              <a:t>（１）情報の把握</a:t>
            </a:r>
            <a:endParaRPr lang="en-US" altLang="ja-JP" sz="1600" b="1" dirty="0">
              <a:solidFill>
                <a:srgbClr val="FF0000"/>
              </a:solidFill>
            </a:endParaRPr>
          </a:p>
          <a:p>
            <a:pPr marL="0" indent="0">
              <a:spcBef>
                <a:spcPts val="0"/>
              </a:spcBef>
              <a:spcAft>
                <a:spcPts val="0"/>
              </a:spcAft>
              <a:buFont typeface="Arial"/>
              <a:buNone/>
            </a:pPr>
            <a:r>
              <a:rPr lang="ja-JP" altLang="en-US" sz="1600" dirty="0"/>
              <a:t>　・職員は、災害発生直後に情報の収集に努めること</a:t>
            </a:r>
            <a:endParaRPr lang="en-US" altLang="ja-JP" sz="1600" dirty="0"/>
          </a:p>
          <a:p>
            <a:pPr marL="0" indent="0">
              <a:spcBef>
                <a:spcPts val="0"/>
              </a:spcBef>
              <a:spcAft>
                <a:spcPts val="0"/>
              </a:spcAft>
              <a:buFont typeface="Arial"/>
              <a:buNone/>
            </a:pPr>
            <a:r>
              <a:rPr lang="ja-JP" altLang="en-US" sz="1600" dirty="0"/>
              <a:t>   ・管理者は、情報が事業所に確実に伝わるよう防災機関と連携体制を確立し、速</a:t>
            </a:r>
            <a:endParaRPr lang="en-US" altLang="ja-JP" sz="1600" dirty="0"/>
          </a:p>
          <a:p>
            <a:pPr marL="0" indent="0">
              <a:spcBef>
                <a:spcPts val="0"/>
              </a:spcBef>
              <a:spcAft>
                <a:spcPts val="0"/>
              </a:spcAft>
              <a:buFont typeface="Arial"/>
              <a:buNone/>
            </a:pPr>
            <a:r>
              <a:rPr lang="en-US" altLang="ja-JP" sz="1600" dirty="0"/>
              <a:t>      </a:t>
            </a:r>
            <a:r>
              <a:rPr lang="ja-JP" altLang="en-US" sz="1600" dirty="0"/>
              <a:t>やかに避難体制を整えること</a:t>
            </a:r>
            <a:endParaRPr lang="en-US" altLang="ja-JP" sz="1600" dirty="0">
              <a:latin typeface="+mn-ea"/>
            </a:endParaRPr>
          </a:p>
          <a:p>
            <a:pPr marL="0" indent="0">
              <a:spcBef>
                <a:spcPts val="0"/>
              </a:spcBef>
              <a:spcAft>
                <a:spcPts val="0"/>
              </a:spcAft>
              <a:buFont typeface="Arial"/>
              <a:buNone/>
            </a:pPr>
            <a:endParaRPr lang="en-US" altLang="ja-JP" sz="1600" b="1" dirty="0">
              <a:latin typeface="+mn-ea"/>
            </a:endParaRPr>
          </a:p>
          <a:p>
            <a:pPr marL="0" indent="0">
              <a:spcBef>
                <a:spcPts val="0"/>
              </a:spcBef>
              <a:spcAft>
                <a:spcPts val="0"/>
              </a:spcAft>
              <a:buFont typeface="Arial"/>
              <a:buNone/>
            </a:pPr>
            <a:r>
              <a:rPr lang="ja-JP" altLang="en-US" sz="1600" b="1" dirty="0">
                <a:solidFill>
                  <a:srgbClr val="FF0000"/>
                </a:solidFill>
                <a:latin typeface="+mn-ea"/>
              </a:rPr>
              <a:t>（２）指揮組織の確立</a:t>
            </a:r>
            <a:endParaRPr lang="en-US" altLang="ja-JP" sz="1600" b="1" dirty="0">
              <a:solidFill>
                <a:srgbClr val="FF0000"/>
              </a:solidFill>
              <a:latin typeface="+mn-ea"/>
            </a:endParaRPr>
          </a:p>
          <a:p>
            <a:pPr marL="0" indent="0">
              <a:spcBef>
                <a:spcPts val="0"/>
              </a:spcBef>
              <a:spcAft>
                <a:spcPts val="0"/>
              </a:spcAft>
              <a:buFont typeface="Arial"/>
              <a:buNone/>
            </a:pPr>
            <a:r>
              <a:rPr lang="ja-JP" altLang="en-US" sz="1600" dirty="0"/>
              <a:t>   ・災害対応の指揮機能を有する組織を設置し、あらかじめ任務分担を定めておく</a:t>
            </a:r>
            <a:endParaRPr lang="en-US" altLang="ja-JP" sz="1600" dirty="0"/>
          </a:p>
          <a:p>
            <a:pPr marL="0" indent="0">
              <a:spcBef>
                <a:spcPts val="0"/>
              </a:spcBef>
              <a:spcAft>
                <a:spcPts val="0"/>
              </a:spcAft>
              <a:buFont typeface="Arial"/>
              <a:buNone/>
            </a:pPr>
            <a:r>
              <a:rPr lang="en-US" altLang="ja-JP" sz="1600" dirty="0"/>
              <a:t>      </a:t>
            </a:r>
            <a:r>
              <a:rPr lang="ja-JP" altLang="en-US" sz="1600" dirty="0"/>
              <a:t>こと</a:t>
            </a:r>
            <a:endParaRPr lang="en-US" altLang="ja-JP" sz="1600" dirty="0"/>
          </a:p>
          <a:p>
            <a:pPr marL="0" indent="0">
              <a:spcBef>
                <a:spcPts val="0"/>
              </a:spcBef>
              <a:spcAft>
                <a:spcPts val="0"/>
              </a:spcAft>
              <a:buFont typeface="Arial"/>
              <a:buNone/>
            </a:pPr>
            <a:r>
              <a:rPr lang="en-US" altLang="ja-JP" sz="1600" dirty="0"/>
              <a:t>  </a:t>
            </a:r>
            <a:r>
              <a:rPr lang="ja-JP" altLang="en-US" sz="1600" dirty="0"/>
              <a:t> ・指揮命令を行う職員が不在時の対応、通信機能が不能になった場合の対応等に</a:t>
            </a:r>
            <a:endParaRPr lang="en-US" altLang="ja-JP" sz="1600" dirty="0"/>
          </a:p>
          <a:p>
            <a:pPr marL="0" indent="0">
              <a:spcBef>
                <a:spcPts val="0"/>
              </a:spcBef>
              <a:spcAft>
                <a:spcPts val="0"/>
              </a:spcAft>
              <a:buFont typeface="Arial"/>
              <a:buNone/>
            </a:pPr>
            <a:r>
              <a:rPr lang="en-US" altLang="ja-JP" sz="1600" dirty="0"/>
              <a:t>      </a:t>
            </a:r>
            <a:r>
              <a:rPr lang="ja-JP" altLang="en-US" sz="1600" dirty="0"/>
              <a:t>ついてもあらかじめ定めて</a:t>
            </a:r>
            <a:r>
              <a:rPr lang="ja-JP" altLang="en-US" sz="1600" dirty="0" smtClean="0"/>
              <a:t>おく</a:t>
            </a:r>
            <a:r>
              <a:rPr lang="ja-JP" altLang="en-US" sz="1600" dirty="0"/>
              <a:t>こと</a:t>
            </a:r>
            <a:endParaRPr lang="en-US" altLang="ja-JP" sz="1600" b="1" u="sng" dirty="0">
              <a:solidFill>
                <a:srgbClr val="CC0000"/>
              </a:solidFill>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　</a:t>
            </a:r>
            <a:r>
              <a:rPr kumimoji="1" lang="ja-JP" altLang="en-US" sz="2000" b="1" dirty="0" smtClean="0"/>
              <a:t>非常</a:t>
            </a:r>
            <a:r>
              <a:rPr kumimoji="1" lang="ja-JP" altLang="en-US" sz="2000" b="1" dirty="0"/>
              <a:t>災害対策について（１）</a:t>
            </a:r>
            <a:endParaRPr kumimoji="1" lang="en-US" altLang="ja-JP" sz="2000" b="1" dirty="0"/>
          </a:p>
        </p:txBody>
      </p:sp>
    </p:spTree>
    <p:extLst>
      <p:ext uri="{BB962C8B-B14F-4D97-AF65-F5344CB8AC3E}">
        <p14:creationId xmlns:p14="http://schemas.microsoft.com/office/powerpoint/2010/main" val="32201190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AFF">
            <a:alpha val="73000"/>
          </a:srgbClr>
        </a:solidFill>
        <a:effectLst/>
      </p:bgPr>
    </p:bg>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a:t>
            </a:fld>
            <a:endParaRPr kumimoji="1" lang="ja-JP" altLang="en-US" dirty="0"/>
          </a:p>
        </p:txBody>
      </p:sp>
      <p:sp>
        <p:nvSpPr>
          <p:cNvPr id="7" name="テキスト プレースホルダー 6">
            <a:extLst>
              <a:ext uri="{FF2B5EF4-FFF2-40B4-BE49-F238E27FC236}">
                <a16:creationId xmlns:a16="http://schemas.microsoft.com/office/drawing/2014/main" id="{C77144A2-10BD-4929-BD43-FFEDFA153202}"/>
              </a:ext>
            </a:extLst>
          </p:cNvPr>
          <p:cNvSpPr>
            <a:spLocks noGrp="1"/>
          </p:cNvSpPr>
          <p:nvPr>
            <p:ph type="body" idx="4294967295"/>
          </p:nvPr>
        </p:nvSpPr>
        <p:spPr>
          <a:xfrm>
            <a:off x="683568" y="1341438"/>
            <a:ext cx="7993062" cy="5111750"/>
          </a:xfrm>
          <a:solidFill>
            <a:srgbClr val="F4FAFF">
              <a:alpha val="65000"/>
            </a:srgbClr>
          </a:solidFill>
          <a:ln>
            <a:noFill/>
          </a:ln>
        </p:spPr>
        <p:txBody>
          <a:bodyPr>
            <a:noAutofit/>
          </a:bodyPr>
          <a:lstStyle/>
          <a:p>
            <a:pPr marL="0" indent="0">
              <a:spcAft>
                <a:spcPts val="2400"/>
              </a:spcAft>
              <a:buNone/>
            </a:pPr>
            <a:r>
              <a:rPr lang="ja-JP" altLang="en-US" sz="2400" dirty="0">
                <a:solidFill>
                  <a:schemeClr val="tx1"/>
                </a:solidFill>
                <a:latin typeface="+mn-ea"/>
              </a:rPr>
              <a:t>（</a:t>
            </a:r>
            <a:r>
              <a:rPr lang="ja-JP" altLang="en-US" sz="2400" dirty="0" smtClean="0">
                <a:solidFill>
                  <a:schemeClr val="tx1">
                    <a:lumMod val="95000"/>
                    <a:lumOff val="5000"/>
                  </a:schemeClr>
                </a:solidFill>
                <a:latin typeface="+mn-ea"/>
              </a:rPr>
              <a:t>目次</a:t>
            </a:r>
            <a:r>
              <a:rPr lang="en-US" altLang="ja-JP" sz="2400" dirty="0" smtClean="0">
                <a:solidFill>
                  <a:schemeClr val="tx1">
                    <a:lumMod val="95000"/>
                    <a:lumOff val="5000"/>
                  </a:schemeClr>
                </a:solidFill>
                <a:latin typeface="+mn-ea"/>
              </a:rPr>
              <a:t>〉</a:t>
            </a:r>
            <a:endParaRPr lang="en-US" altLang="ja-JP" sz="2400" dirty="0">
              <a:solidFill>
                <a:schemeClr val="tx1">
                  <a:lumMod val="95000"/>
                  <a:lumOff val="5000"/>
                </a:schemeClr>
              </a:solidFill>
              <a:latin typeface="+mn-ea"/>
            </a:endParaRPr>
          </a:p>
          <a:p>
            <a:pPr marL="0" indent="0">
              <a:buNone/>
            </a:pPr>
            <a:r>
              <a:rPr lang="ja-JP" altLang="en-US" sz="2400" dirty="0" smtClean="0">
                <a:latin typeface="+mn-ea"/>
              </a:rPr>
              <a:t>❍  有料</a:t>
            </a:r>
            <a:r>
              <a:rPr lang="ja-JP" altLang="en-US" sz="2400" dirty="0">
                <a:latin typeface="+mn-ea"/>
              </a:rPr>
              <a:t>老人ホーム等事</a:t>
            </a:r>
            <a:r>
              <a:rPr lang="ja-JP" altLang="en-US" sz="2400" dirty="0" smtClean="0">
                <a:latin typeface="+mn-ea"/>
              </a:rPr>
              <a:t>業者と軽費</a:t>
            </a:r>
            <a:r>
              <a:rPr lang="ja-JP" altLang="en-US" sz="2400" dirty="0">
                <a:latin typeface="+mn-ea"/>
              </a:rPr>
              <a:t>老人</a:t>
            </a:r>
            <a:r>
              <a:rPr lang="ja-JP" altLang="en-US" sz="2400" dirty="0" smtClean="0">
                <a:latin typeface="+mn-ea"/>
              </a:rPr>
              <a:t>ホーム事業者</a:t>
            </a:r>
            <a:endParaRPr lang="en-US" altLang="ja-JP" sz="2400" dirty="0" smtClean="0">
              <a:latin typeface="+mn-ea"/>
            </a:endParaRPr>
          </a:p>
          <a:p>
            <a:pPr marL="0" indent="0">
              <a:spcBef>
                <a:spcPts val="0"/>
              </a:spcBef>
              <a:buNone/>
            </a:pPr>
            <a:r>
              <a:rPr lang="en-US" altLang="ja-JP" sz="2400" dirty="0">
                <a:latin typeface="+mn-ea"/>
              </a:rPr>
              <a:t> </a:t>
            </a:r>
            <a:r>
              <a:rPr lang="en-US" altLang="ja-JP" sz="2400" dirty="0" smtClean="0">
                <a:latin typeface="+mn-ea"/>
              </a:rPr>
              <a:t>   </a:t>
            </a:r>
            <a:r>
              <a:rPr lang="ja-JP" altLang="en-US" sz="2400" dirty="0" smtClean="0">
                <a:latin typeface="+mn-ea"/>
              </a:rPr>
              <a:t>の</a:t>
            </a:r>
            <a:r>
              <a:rPr lang="ja-JP" altLang="en-US" sz="2400" dirty="0" smtClean="0">
                <a:solidFill>
                  <a:schemeClr val="tx1">
                    <a:lumMod val="95000"/>
                    <a:lumOff val="5000"/>
                  </a:schemeClr>
                </a:solidFill>
                <a:latin typeface="+mn-ea"/>
              </a:rPr>
              <a:t>共通事項</a:t>
            </a:r>
            <a:endParaRPr lang="en-US" altLang="ja-JP" sz="2400" dirty="0" smtClean="0">
              <a:solidFill>
                <a:schemeClr val="tx1">
                  <a:lumMod val="95000"/>
                  <a:lumOff val="5000"/>
                </a:schemeClr>
              </a:solidFill>
              <a:latin typeface="+mn-ea"/>
            </a:endParaRPr>
          </a:p>
          <a:p>
            <a:pPr marL="0" indent="0">
              <a:spcBef>
                <a:spcPts val="0"/>
              </a:spcBef>
              <a:buNone/>
            </a:pPr>
            <a:r>
              <a:rPr lang="en-US" altLang="ja-JP" sz="1400" dirty="0" smtClean="0">
                <a:solidFill>
                  <a:srgbClr val="C00000"/>
                </a:solidFill>
                <a:latin typeface="+mn-ea"/>
              </a:rPr>
              <a:t>        (</a:t>
            </a:r>
            <a:r>
              <a:rPr lang="ja-JP" altLang="en-US" sz="1400" dirty="0" smtClean="0">
                <a:solidFill>
                  <a:srgbClr val="C00000"/>
                </a:solidFill>
                <a:latin typeface="+mn-ea"/>
              </a:rPr>
              <a:t>注</a:t>
            </a:r>
            <a:r>
              <a:rPr lang="en-US" altLang="ja-JP" sz="1400" dirty="0" smtClean="0">
                <a:solidFill>
                  <a:srgbClr val="C00000"/>
                </a:solidFill>
                <a:latin typeface="+mn-ea"/>
              </a:rPr>
              <a:t>) </a:t>
            </a:r>
            <a:r>
              <a:rPr lang="ja-JP" altLang="en-US" sz="1400" b="1" dirty="0">
                <a:solidFill>
                  <a:srgbClr val="C00000"/>
                </a:solidFill>
                <a:latin typeface="+mn-ea"/>
              </a:rPr>
              <a:t>有料老人ホーム</a:t>
            </a:r>
            <a:r>
              <a:rPr lang="ja-JP" altLang="en-US" sz="1400" b="1" dirty="0" smtClean="0">
                <a:solidFill>
                  <a:srgbClr val="C00000"/>
                </a:solidFill>
                <a:latin typeface="+mn-ea"/>
              </a:rPr>
              <a:t>等：</a:t>
            </a:r>
            <a:r>
              <a:rPr lang="ja-JP" altLang="en-US" sz="1400" dirty="0" smtClean="0">
                <a:solidFill>
                  <a:srgbClr val="C00000"/>
                </a:solidFill>
                <a:latin typeface="+mn-ea"/>
              </a:rPr>
              <a:t>有料</a:t>
            </a:r>
            <a:r>
              <a:rPr lang="ja-JP" altLang="en-US" sz="1400" dirty="0">
                <a:solidFill>
                  <a:srgbClr val="C00000"/>
                </a:solidFill>
                <a:latin typeface="+mn-ea"/>
              </a:rPr>
              <a:t>老人</a:t>
            </a:r>
            <a:r>
              <a:rPr lang="ja-JP" altLang="en-US" sz="1400" dirty="0" smtClean="0">
                <a:solidFill>
                  <a:srgbClr val="C00000"/>
                </a:solidFill>
                <a:latin typeface="+mn-ea"/>
              </a:rPr>
              <a:t>ホーム</a:t>
            </a:r>
            <a:endParaRPr lang="en-US" altLang="ja-JP" sz="1400" dirty="0" smtClean="0">
              <a:solidFill>
                <a:srgbClr val="C00000"/>
              </a:solidFill>
              <a:latin typeface="+mn-ea"/>
            </a:endParaRPr>
          </a:p>
          <a:p>
            <a:pPr marL="0" indent="0">
              <a:spcBef>
                <a:spcPts val="0"/>
              </a:spcBef>
              <a:spcAft>
                <a:spcPts val="600"/>
              </a:spcAft>
              <a:buNone/>
            </a:pPr>
            <a:r>
              <a:rPr lang="ja-JP" altLang="en-US" sz="1400" dirty="0">
                <a:solidFill>
                  <a:srgbClr val="C00000"/>
                </a:solidFill>
                <a:latin typeface="+mn-ea"/>
              </a:rPr>
              <a:t>　</a:t>
            </a:r>
            <a:r>
              <a:rPr lang="ja-JP" altLang="en-US" sz="1400" dirty="0" smtClean="0">
                <a:solidFill>
                  <a:srgbClr val="C00000"/>
                </a:solidFill>
                <a:latin typeface="+mn-ea"/>
              </a:rPr>
              <a:t>　　　　　　　　　　　　   有料</a:t>
            </a:r>
            <a:r>
              <a:rPr lang="ja-JP" altLang="en-US" sz="1400" dirty="0">
                <a:solidFill>
                  <a:srgbClr val="C00000"/>
                </a:solidFill>
                <a:latin typeface="+mn-ea"/>
              </a:rPr>
              <a:t>老人ホームに該当する</a:t>
            </a:r>
            <a:r>
              <a:rPr lang="ja-JP" altLang="en-US" sz="1400" dirty="0" smtClean="0">
                <a:solidFill>
                  <a:srgbClr val="C00000"/>
                </a:solidFill>
                <a:latin typeface="+mn-ea"/>
              </a:rPr>
              <a:t>サービス付き高齢者向け</a:t>
            </a:r>
            <a:r>
              <a:rPr lang="ja-JP" altLang="en-US" sz="1400" dirty="0">
                <a:solidFill>
                  <a:srgbClr val="C00000"/>
                </a:solidFill>
                <a:latin typeface="+mn-ea"/>
              </a:rPr>
              <a:t>住宅</a:t>
            </a:r>
            <a:endParaRPr lang="en-US" altLang="ja-JP" sz="1400" dirty="0">
              <a:solidFill>
                <a:srgbClr val="C00000"/>
              </a:solidFill>
              <a:latin typeface="+mn-ea"/>
            </a:endParaRPr>
          </a:p>
          <a:p>
            <a:pPr marL="0" indent="0">
              <a:spcBef>
                <a:spcPts val="0"/>
              </a:spcBef>
              <a:buNone/>
            </a:pPr>
            <a:r>
              <a:rPr lang="ja-JP" altLang="en-US" sz="2000" dirty="0" smtClean="0">
                <a:solidFill>
                  <a:schemeClr val="tx1">
                    <a:lumMod val="95000"/>
                    <a:lumOff val="5000"/>
                  </a:schemeClr>
                </a:solidFill>
                <a:latin typeface="+mn-ea"/>
              </a:rPr>
              <a:t>　   </a:t>
            </a:r>
            <a:r>
              <a:rPr lang="en-US" altLang="ja-JP" sz="2000" dirty="0" smtClean="0">
                <a:solidFill>
                  <a:schemeClr val="tx1">
                    <a:lumMod val="95000"/>
                    <a:lumOff val="5000"/>
                  </a:schemeClr>
                </a:solidFill>
                <a:latin typeface="+mn-ea"/>
              </a:rPr>
              <a:t>1. </a:t>
            </a:r>
            <a:r>
              <a:rPr lang="ja-JP" altLang="en-US" sz="2000" dirty="0" smtClean="0">
                <a:solidFill>
                  <a:schemeClr val="tx1">
                    <a:lumMod val="95000"/>
                    <a:lumOff val="5000"/>
                  </a:schemeClr>
                </a:solidFill>
                <a:latin typeface="+mn-ea"/>
              </a:rPr>
              <a:t>吹田市からのお知らせ</a:t>
            </a:r>
            <a:endParaRPr lang="en-US" altLang="ja-JP" sz="2000" dirty="0" smtClean="0">
              <a:solidFill>
                <a:schemeClr val="tx1">
                  <a:lumMod val="95000"/>
                  <a:lumOff val="5000"/>
                </a:schemeClr>
              </a:solidFill>
              <a:latin typeface="+mn-ea"/>
            </a:endParaRPr>
          </a:p>
          <a:p>
            <a:pPr marL="0" indent="0">
              <a:spcBef>
                <a:spcPts val="0"/>
              </a:spcBef>
              <a:buNone/>
            </a:pPr>
            <a:r>
              <a:rPr lang="ja-JP" altLang="en-US" sz="2000" dirty="0">
                <a:solidFill>
                  <a:schemeClr val="tx1">
                    <a:lumMod val="95000"/>
                    <a:lumOff val="5000"/>
                  </a:schemeClr>
                </a:solidFill>
                <a:latin typeface="+mn-ea"/>
              </a:rPr>
              <a:t>　</a:t>
            </a:r>
            <a:r>
              <a:rPr lang="ja-JP" altLang="en-US" sz="2000" dirty="0" smtClean="0">
                <a:solidFill>
                  <a:schemeClr val="tx1">
                    <a:lumMod val="95000"/>
                    <a:lumOff val="5000"/>
                  </a:schemeClr>
                </a:solidFill>
                <a:latin typeface="+mn-ea"/>
              </a:rPr>
              <a:t>　</a:t>
            </a:r>
            <a:r>
              <a:rPr lang="en-US" altLang="ja-JP" sz="2000" dirty="0">
                <a:solidFill>
                  <a:schemeClr val="tx1">
                    <a:lumMod val="95000"/>
                    <a:lumOff val="5000"/>
                  </a:schemeClr>
                </a:solidFill>
                <a:latin typeface="+mn-ea"/>
              </a:rPr>
              <a:t>2</a:t>
            </a:r>
            <a:r>
              <a:rPr lang="en-US" altLang="ja-JP" sz="2000" dirty="0" smtClean="0">
                <a:solidFill>
                  <a:schemeClr val="tx1">
                    <a:lumMod val="95000"/>
                    <a:lumOff val="5000"/>
                  </a:schemeClr>
                </a:solidFill>
                <a:latin typeface="+mn-ea"/>
              </a:rPr>
              <a:t>.</a:t>
            </a:r>
            <a:r>
              <a:rPr lang="ja-JP" altLang="en-US" sz="2000" dirty="0" smtClean="0">
                <a:solidFill>
                  <a:schemeClr val="tx1">
                    <a:lumMod val="95000"/>
                    <a:lumOff val="5000"/>
                  </a:schemeClr>
                </a:solidFill>
                <a:latin typeface="+mn-ea"/>
              </a:rPr>
              <a:t> 虐待</a:t>
            </a:r>
            <a:r>
              <a:rPr lang="ja-JP" altLang="en-US" sz="2000" dirty="0">
                <a:solidFill>
                  <a:schemeClr val="tx1">
                    <a:lumMod val="95000"/>
                    <a:lumOff val="5000"/>
                  </a:schemeClr>
                </a:solidFill>
                <a:latin typeface="+mn-ea"/>
              </a:rPr>
              <a:t>防止・</a:t>
            </a:r>
            <a:r>
              <a:rPr lang="ja-JP" altLang="en-US" sz="2000" dirty="0" smtClean="0">
                <a:solidFill>
                  <a:schemeClr val="tx1">
                    <a:lumMod val="95000"/>
                    <a:lumOff val="5000"/>
                  </a:schemeClr>
                </a:solidFill>
                <a:latin typeface="+mn-ea"/>
              </a:rPr>
              <a:t>身体的拘束等の廃止</a:t>
            </a:r>
            <a:endParaRPr lang="en-US" altLang="ja-JP" sz="2000" dirty="0">
              <a:solidFill>
                <a:schemeClr val="tx1">
                  <a:lumMod val="95000"/>
                  <a:lumOff val="5000"/>
                </a:schemeClr>
              </a:solidFill>
              <a:latin typeface="+mn-ea"/>
            </a:endParaRPr>
          </a:p>
          <a:p>
            <a:pPr marL="0" indent="0">
              <a:spcBef>
                <a:spcPts val="0"/>
              </a:spcBef>
              <a:buNone/>
            </a:pPr>
            <a:r>
              <a:rPr lang="ja-JP" altLang="en-US" sz="2000" dirty="0" smtClean="0">
                <a:solidFill>
                  <a:schemeClr val="tx1">
                    <a:lumMod val="95000"/>
                    <a:lumOff val="5000"/>
                  </a:schemeClr>
                </a:solidFill>
                <a:latin typeface="+mn-ea"/>
              </a:rPr>
              <a:t> 　  </a:t>
            </a:r>
            <a:r>
              <a:rPr lang="en-US" altLang="ja-JP" sz="2000" dirty="0" smtClean="0">
                <a:solidFill>
                  <a:schemeClr val="tx1">
                    <a:lumMod val="95000"/>
                    <a:lumOff val="5000"/>
                  </a:schemeClr>
                </a:solidFill>
                <a:latin typeface="+mn-ea"/>
              </a:rPr>
              <a:t>3.</a:t>
            </a:r>
            <a:r>
              <a:rPr lang="ja-JP" altLang="en-US" sz="2000" dirty="0">
                <a:solidFill>
                  <a:schemeClr val="tx1">
                    <a:lumMod val="95000"/>
                    <a:lumOff val="5000"/>
                  </a:schemeClr>
                </a:solidFill>
                <a:latin typeface="+mn-ea"/>
              </a:rPr>
              <a:t>令和６年４月１日以降、義務化されている</a:t>
            </a:r>
            <a:r>
              <a:rPr lang="ja-JP" altLang="en-US" sz="2000" dirty="0" smtClean="0">
                <a:solidFill>
                  <a:schemeClr val="tx1">
                    <a:lumMod val="95000"/>
                    <a:lumOff val="5000"/>
                  </a:schemeClr>
                </a:solidFill>
                <a:latin typeface="+mn-ea"/>
              </a:rPr>
              <a:t>事項</a:t>
            </a:r>
            <a:endParaRPr lang="en-US" altLang="ja-JP" sz="2000" dirty="0">
              <a:solidFill>
                <a:schemeClr val="tx1">
                  <a:lumMod val="95000"/>
                  <a:lumOff val="5000"/>
                </a:schemeClr>
              </a:solidFill>
              <a:latin typeface="+mn-ea"/>
            </a:endParaRPr>
          </a:p>
          <a:p>
            <a:pPr marL="0" indent="0">
              <a:spcBef>
                <a:spcPts val="0"/>
              </a:spcBef>
              <a:buNone/>
            </a:pPr>
            <a:r>
              <a:rPr lang="ja-JP" altLang="en-US" sz="2000" dirty="0" smtClean="0">
                <a:solidFill>
                  <a:schemeClr val="tx1">
                    <a:lumMod val="95000"/>
                    <a:lumOff val="5000"/>
                  </a:schemeClr>
                </a:solidFill>
                <a:latin typeface="+mn-ea"/>
              </a:rPr>
              <a:t>　   </a:t>
            </a:r>
            <a:r>
              <a:rPr lang="en-US" altLang="ja-JP" sz="2000" dirty="0">
                <a:solidFill>
                  <a:schemeClr val="tx1">
                    <a:lumMod val="95000"/>
                    <a:lumOff val="5000"/>
                  </a:schemeClr>
                </a:solidFill>
                <a:latin typeface="+mn-ea"/>
              </a:rPr>
              <a:t>4</a:t>
            </a:r>
            <a:r>
              <a:rPr lang="en-US" altLang="ja-JP" sz="2000" dirty="0" smtClean="0">
                <a:solidFill>
                  <a:schemeClr val="tx1">
                    <a:lumMod val="95000"/>
                    <a:lumOff val="5000"/>
                  </a:schemeClr>
                </a:solidFill>
                <a:latin typeface="+mn-ea"/>
              </a:rPr>
              <a:t>.</a:t>
            </a:r>
            <a:r>
              <a:rPr lang="ja-JP" altLang="en-US" sz="2000" dirty="0">
                <a:solidFill>
                  <a:schemeClr val="tx1">
                    <a:lumMod val="95000"/>
                    <a:lumOff val="5000"/>
                  </a:schemeClr>
                </a:solidFill>
                <a:latin typeface="+mn-ea"/>
              </a:rPr>
              <a:t> </a:t>
            </a:r>
            <a:r>
              <a:rPr lang="ja-JP" altLang="en-US" sz="2000" dirty="0" smtClean="0">
                <a:solidFill>
                  <a:schemeClr val="tx1">
                    <a:lumMod val="95000"/>
                    <a:lumOff val="5000"/>
                  </a:schemeClr>
                </a:solidFill>
                <a:latin typeface="+mn-ea"/>
              </a:rPr>
              <a:t>非常災害対策</a:t>
            </a:r>
            <a:endParaRPr lang="en-US" altLang="ja-JP" sz="2000" dirty="0" smtClean="0">
              <a:solidFill>
                <a:schemeClr val="tx1">
                  <a:lumMod val="95000"/>
                  <a:lumOff val="5000"/>
                </a:schemeClr>
              </a:solidFill>
              <a:latin typeface="+mn-ea"/>
            </a:endParaRPr>
          </a:p>
          <a:p>
            <a:pPr marL="0" indent="0">
              <a:spcBef>
                <a:spcPts val="0"/>
              </a:spcBef>
              <a:buNone/>
            </a:pPr>
            <a:r>
              <a:rPr lang="ja-JP" altLang="en-US" sz="2000" dirty="0">
                <a:solidFill>
                  <a:schemeClr val="tx1">
                    <a:lumMod val="95000"/>
                    <a:lumOff val="5000"/>
                  </a:schemeClr>
                </a:solidFill>
                <a:latin typeface="+mn-ea"/>
              </a:rPr>
              <a:t>　</a:t>
            </a:r>
            <a:r>
              <a:rPr lang="ja-JP" altLang="en-US" sz="2000" dirty="0" smtClean="0">
                <a:solidFill>
                  <a:schemeClr val="tx1">
                    <a:lumMod val="95000"/>
                    <a:lumOff val="5000"/>
                  </a:schemeClr>
                </a:solidFill>
                <a:latin typeface="+mn-ea"/>
              </a:rPr>
              <a:t>　</a:t>
            </a:r>
            <a:r>
              <a:rPr lang="en-US" altLang="ja-JP" sz="2000" dirty="0" smtClean="0">
                <a:solidFill>
                  <a:schemeClr val="tx1">
                    <a:lumMod val="95000"/>
                    <a:lumOff val="5000"/>
                  </a:schemeClr>
                </a:solidFill>
                <a:latin typeface="+mn-ea"/>
              </a:rPr>
              <a:t>5.</a:t>
            </a:r>
            <a:r>
              <a:rPr lang="ja-JP" altLang="en-US" sz="2000" dirty="0" smtClean="0">
                <a:solidFill>
                  <a:schemeClr val="tx1">
                    <a:lumMod val="95000"/>
                    <a:lumOff val="5000"/>
                  </a:schemeClr>
                </a:solidFill>
                <a:latin typeface="+mn-ea"/>
              </a:rPr>
              <a:t> 協力医療機関との連携</a:t>
            </a:r>
            <a:endParaRPr lang="en-US" altLang="ja-JP" sz="2000" dirty="0">
              <a:solidFill>
                <a:schemeClr val="tx1">
                  <a:lumMod val="95000"/>
                  <a:lumOff val="5000"/>
                </a:schemeClr>
              </a:solidFill>
              <a:latin typeface="+mn-ea"/>
            </a:endParaRPr>
          </a:p>
          <a:p>
            <a:pPr marL="0" indent="0">
              <a:spcBef>
                <a:spcPts val="0"/>
              </a:spcBef>
              <a:buNone/>
            </a:pPr>
            <a:endParaRPr lang="en-US" altLang="ja-JP" sz="2000" dirty="0" smtClean="0">
              <a:solidFill>
                <a:schemeClr val="tx1">
                  <a:lumMod val="95000"/>
                  <a:lumOff val="5000"/>
                </a:schemeClr>
              </a:solidFill>
              <a:latin typeface="+mn-ea"/>
            </a:endParaRPr>
          </a:p>
          <a:p>
            <a:pPr marL="0" indent="0">
              <a:spcBef>
                <a:spcPts val="1200"/>
              </a:spcBef>
              <a:buNone/>
            </a:pPr>
            <a:r>
              <a:rPr lang="ja-JP" altLang="en-US" sz="2400" dirty="0" smtClean="0">
                <a:solidFill>
                  <a:schemeClr val="tx1">
                    <a:lumMod val="95000"/>
                    <a:lumOff val="5000"/>
                  </a:schemeClr>
                </a:solidFill>
                <a:latin typeface="+mn-ea"/>
              </a:rPr>
              <a:t>❍  有料老人ホーム等事業者の主な指導事項</a:t>
            </a:r>
            <a:endParaRPr lang="en-US" altLang="ja-JP" sz="2400" dirty="0" smtClean="0">
              <a:solidFill>
                <a:schemeClr val="tx1">
                  <a:lumMod val="95000"/>
                  <a:lumOff val="5000"/>
                </a:schemeClr>
              </a:solidFill>
              <a:latin typeface="+mn-ea"/>
            </a:endParaRPr>
          </a:p>
        </p:txBody>
      </p:sp>
    </p:spTree>
    <p:extLst>
      <p:ext uri="{BB962C8B-B14F-4D97-AF65-F5344CB8AC3E}">
        <p14:creationId xmlns:p14="http://schemas.microsoft.com/office/powerpoint/2010/main" val="349050793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20</a:t>
            </a:fld>
            <a:endParaRPr kumimoji="1" lang="ja-JP" altLang="en-US" dirty="0"/>
          </a:p>
        </p:txBody>
      </p:sp>
      <p:sp>
        <p:nvSpPr>
          <p:cNvPr id="10" name="Rectangle 2"/>
          <p:cNvSpPr txBox="1">
            <a:spLocks/>
          </p:cNvSpPr>
          <p:nvPr/>
        </p:nvSpPr>
        <p:spPr>
          <a:xfrm>
            <a:off x="673061" y="1484784"/>
            <a:ext cx="7774632" cy="5156778"/>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Font typeface="Arial"/>
              <a:buNone/>
            </a:pPr>
            <a:r>
              <a:rPr lang="ja-JP" altLang="en-US" sz="1600" dirty="0">
                <a:solidFill>
                  <a:srgbClr val="FF0000"/>
                </a:solidFill>
                <a:latin typeface="+mn-ea"/>
              </a:rPr>
              <a:t>（</a:t>
            </a:r>
            <a:r>
              <a:rPr lang="ja-JP" altLang="en-US" sz="1600" b="1" dirty="0">
                <a:solidFill>
                  <a:srgbClr val="FF0000"/>
                </a:solidFill>
                <a:latin typeface="+mn-ea"/>
              </a:rPr>
              <a:t>３）防災管理体制の整備 </a:t>
            </a:r>
            <a:endParaRPr lang="en-US" altLang="ja-JP" sz="1600" b="1" dirty="0">
              <a:solidFill>
                <a:srgbClr val="FF0000"/>
              </a:solidFill>
              <a:latin typeface="+mn-ea"/>
            </a:endParaRPr>
          </a:p>
          <a:p>
            <a:pPr marL="0" indent="0">
              <a:spcBef>
                <a:spcPts val="0"/>
              </a:spcBef>
              <a:spcAft>
                <a:spcPts val="0"/>
              </a:spcAft>
              <a:buFont typeface="Arial"/>
              <a:buNone/>
            </a:pPr>
            <a:r>
              <a:rPr lang="ja-JP" altLang="en-US" sz="1600" dirty="0">
                <a:latin typeface="+mn-ea"/>
              </a:rPr>
              <a:t>　・管理者は、防災管理体制の整備を図るとともに、全職員の責任分担を明確にし </a:t>
            </a:r>
            <a:endParaRPr lang="en-US" altLang="ja-JP" sz="1600" dirty="0">
              <a:latin typeface="+mn-ea"/>
            </a:endParaRPr>
          </a:p>
          <a:p>
            <a:pPr marL="0" indent="0">
              <a:spcBef>
                <a:spcPts val="0"/>
              </a:spcBef>
              <a:spcAft>
                <a:spcPts val="0"/>
              </a:spcAft>
              <a:buFont typeface="Arial"/>
              <a:buNone/>
            </a:pPr>
            <a:r>
              <a:rPr lang="en-US" altLang="ja-JP" sz="1600" dirty="0">
                <a:latin typeface="+mn-ea"/>
              </a:rPr>
              <a:t>      </a:t>
            </a:r>
            <a:r>
              <a:rPr lang="ja-JP" altLang="en-US" sz="1600" dirty="0">
                <a:latin typeface="+mn-ea"/>
              </a:rPr>
              <a:t>ておくこと </a:t>
            </a:r>
            <a:endParaRPr lang="en-US" altLang="ja-JP" sz="1600" dirty="0">
              <a:latin typeface="+mn-ea"/>
            </a:endParaRPr>
          </a:p>
          <a:p>
            <a:pPr marL="0" indent="0">
              <a:spcBef>
                <a:spcPts val="0"/>
              </a:spcBef>
              <a:spcAft>
                <a:spcPts val="0"/>
              </a:spcAft>
              <a:buFont typeface="Arial"/>
              <a:buNone/>
            </a:pPr>
            <a:endParaRPr lang="en-US" altLang="ja-JP" sz="1600" b="1" dirty="0">
              <a:latin typeface="+mn-ea"/>
            </a:endParaRPr>
          </a:p>
          <a:p>
            <a:pPr marL="0" indent="0">
              <a:spcBef>
                <a:spcPts val="0"/>
              </a:spcBef>
              <a:spcAft>
                <a:spcPts val="0"/>
              </a:spcAft>
              <a:buFont typeface="Arial"/>
              <a:buNone/>
            </a:pPr>
            <a:r>
              <a:rPr lang="ja-JP" altLang="en-US" sz="1600" b="1" dirty="0">
                <a:solidFill>
                  <a:srgbClr val="FF0000"/>
                </a:solidFill>
                <a:latin typeface="+mn-ea"/>
              </a:rPr>
              <a:t>（４）職員等の防災意識の高揚</a:t>
            </a:r>
            <a:endParaRPr lang="en-US" altLang="ja-JP" sz="1600" b="1" dirty="0">
              <a:solidFill>
                <a:srgbClr val="FF0000"/>
              </a:solidFill>
              <a:latin typeface="+mn-ea"/>
            </a:endParaRPr>
          </a:p>
          <a:p>
            <a:pPr marL="0" indent="0">
              <a:spcBef>
                <a:spcPts val="0"/>
              </a:spcBef>
              <a:spcAft>
                <a:spcPts val="0"/>
              </a:spcAft>
              <a:buFont typeface="Arial"/>
              <a:buNone/>
            </a:pPr>
            <a:r>
              <a:rPr lang="ja-JP" altLang="en-US" sz="1600" dirty="0">
                <a:latin typeface="+mn-ea"/>
              </a:rPr>
              <a:t>   ・管理者、職員、</a:t>
            </a:r>
            <a:r>
              <a:rPr lang="ja-JP" altLang="en-US" sz="1600" dirty="0" smtClean="0">
                <a:latin typeface="+mn-ea"/>
              </a:rPr>
              <a:t>入居者</a:t>
            </a:r>
            <a:r>
              <a:rPr lang="ja-JP" altLang="en-US" sz="1600" dirty="0">
                <a:latin typeface="+mn-ea"/>
              </a:rPr>
              <a:t>等が日頃から防災意識を強く持つこと</a:t>
            </a:r>
            <a:endParaRPr lang="en-US" altLang="ja-JP" sz="1600" dirty="0">
              <a:latin typeface="+mn-ea"/>
            </a:endParaRPr>
          </a:p>
          <a:p>
            <a:pPr marL="0" indent="0">
              <a:spcBef>
                <a:spcPts val="0"/>
              </a:spcBef>
              <a:spcAft>
                <a:spcPts val="0"/>
              </a:spcAft>
              <a:buFont typeface="Arial"/>
              <a:buNone/>
            </a:pPr>
            <a:r>
              <a:rPr lang="en-US" altLang="ja-JP" sz="1600" dirty="0">
                <a:latin typeface="+mn-ea"/>
              </a:rPr>
              <a:t>  </a:t>
            </a:r>
            <a:r>
              <a:rPr lang="ja-JP" altLang="en-US" sz="1600" dirty="0">
                <a:latin typeface="+mn-ea"/>
              </a:rPr>
              <a:t> ・管理者は、職員、</a:t>
            </a:r>
            <a:r>
              <a:rPr lang="ja-JP" altLang="en-US" sz="1600" dirty="0" smtClean="0">
                <a:latin typeface="+mn-ea"/>
              </a:rPr>
              <a:t>入居者</a:t>
            </a:r>
            <a:r>
              <a:rPr lang="ja-JP" altLang="en-US" sz="1600" dirty="0">
                <a:latin typeface="+mn-ea"/>
              </a:rPr>
              <a:t>等に対し、防災意識の啓発・育成を行い、人為的な被</a:t>
            </a:r>
            <a:endParaRPr lang="en-US" altLang="ja-JP" sz="1600" dirty="0">
              <a:latin typeface="+mn-ea"/>
            </a:endParaRPr>
          </a:p>
          <a:p>
            <a:pPr marL="0" indent="0">
              <a:spcBef>
                <a:spcPts val="0"/>
              </a:spcBef>
              <a:spcAft>
                <a:spcPts val="0"/>
              </a:spcAft>
              <a:buFont typeface="Arial"/>
              <a:buNone/>
            </a:pPr>
            <a:r>
              <a:rPr lang="en-US" altLang="ja-JP" sz="1600" dirty="0">
                <a:latin typeface="+mn-ea"/>
              </a:rPr>
              <a:t>      </a:t>
            </a:r>
            <a:r>
              <a:rPr lang="ja-JP" altLang="en-US" sz="1600" dirty="0">
                <a:latin typeface="+mn-ea"/>
              </a:rPr>
              <a:t>害防止に努めること</a:t>
            </a:r>
            <a:endParaRPr lang="en-US" altLang="ja-JP" sz="1600" dirty="0">
              <a:latin typeface="+mn-ea"/>
            </a:endParaRPr>
          </a:p>
          <a:p>
            <a:pPr marL="0" indent="0">
              <a:spcBef>
                <a:spcPts val="0"/>
              </a:spcBef>
              <a:spcAft>
                <a:spcPts val="0"/>
              </a:spcAft>
              <a:buFont typeface="Arial"/>
              <a:buNone/>
            </a:pPr>
            <a:endParaRPr lang="en-US" altLang="ja-JP" sz="1600" dirty="0">
              <a:latin typeface="+mn-ea"/>
            </a:endParaRPr>
          </a:p>
          <a:p>
            <a:pPr marL="0" indent="0">
              <a:spcBef>
                <a:spcPts val="0"/>
              </a:spcBef>
              <a:spcAft>
                <a:spcPts val="0"/>
              </a:spcAft>
              <a:buFont typeface="Arial"/>
              <a:buNone/>
            </a:pPr>
            <a:r>
              <a:rPr lang="ja-JP" altLang="en-US" sz="1600" b="1" dirty="0">
                <a:solidFill>
                  <a:srgbClr val="FF0000"/>
                </a:solidFill>
                <a:latin typeface="+mn-ea"/>
              </a:rPr>
              <a:t>（５）消防用設備及び避難設備の点検</a:t>
            </a:r>
            <a:endParaRPr lang="en-US" altLang="ja-JP" sz="1600" b="1" dirty="0">
              <a:solidFill>
                <a:srgbClr val="FF0000"/>
              </a:solidFill>
              <a:latin typeface="+mn-ea"/>
            </a:endParaRPr>
          </a:p>
          <a:p>
            <a:pPr marL="0" indent="0">
              <a:spcBef>
                <a:spcPts val="0"/>
              </a:spcBef>
              <a:spcAft>
                <a:spcPts val="0"/>
              </a:spcAft>
              <a:buFont typeface="Arial"/>
              <a:buNone/>
            </a:pPr>
            <a:r>
              <a:rPr lang="ja-JP" altLang="en-US" sz="1600" dirty="0">
                <a:latin typeface="+mn-ea"/>
              </a:rPr>
              <a:t>   ・消火設備、警報設備等が常時機能するよう点検を行い適切に管理すること</a:t>
            </a:r>
            <a:endParaRPr lang="en-US" altLang="ja-JP" sz="1600" dirty="0">
              <a:latin typeface="+mn-ea"/>
            </a:endParaRPr>
          </a:p>
          <a:p>
            <a:pPr marL="0" indent="0">
              <a:spcBef>
                <a:spcPts val="0"/>
              </a:spcBef>
              <a:spcAft>
                <a:spcPts val="0"/>
              </a:spcAft>
              <a:buFont typeface="Arial"/>
              <a:buNone/>
            </a:pPr>
            <a:r>
              <a:rPr lang="en-US" altLang="ja-JP" sz="1600" dirty="0">
                <a:latin typeface="+mn-ea"/>
              </a:rPr>
              <a:t>  </a:t>
            </a:r>
            <a:r>
              <a:rPr lang="ja-JP" altLang="en-US" sz="1600" dirty="0">
                <a:latin typeface="+mn-ea"/>
              </a:rPr>
              <a:t> ・非常口、避難器具付近に障害物を置かない、落下・転倒防止策の強化等、細か</a:t>
            </a:r>
            <a:endParaRPr lang="en-US" altLang="ja-JP" sz="1600" dirty="0">
              <a:latin typeface="+mn-ea"/>
            </a:endParaRPr>
          </a:p>
          <a:p>
            <a:pPr marL="0" indent="0">
              <a:spcBef>
                <a:spcPts val="0"/>
              </a:spcBef>
              <a:spcAft>
                <a:spcPts val="0"/>
              </a:spcAft>
              <a:buFont typeface="Arial"/>
              <a:buNone/>
            </a:pPr>
            <a:r>
              <a:rPr lang="en-US" altLang="ja-JP" sz="1600" dirty="0">
                <a:latin typeface="+mn-ea"/>
              </a:rPr>
              <a:t>      </a:t>
            </a:r>
            <a:r>
              <a:rPr lang="ja-JP" altLang="en-US" sz="1600" dirty="0">
                <a:latin typeface="+mn-ea"/>
              </a:rPr>
              <a:t>な防災対策を心がける</a:t>
            </a:r>
            <a:r>
              <a:rPr lang="ja-JP" altLang="en-US" sz="1600" dirty="0" smtClean="0">
                <a:latin typeface="+mn-ea"/>
              </a:rPr>
              <a:t>こと</a:t>
            </a:r>
            <a:endParaRPr lang="en-US" altLang="ja-JP" sz="1600" dirty="0" smtClean="0">
              <a:latin typeface="+mn-ea"/>
            </a:endParaRPr>
          </a:p>
          <a:p>
            <a:pPr marL="0" indent="0">
              <a:spcBef>
                <a:spcPts val="0"/>
              </a:spcBef>
              <a:spcAft>
                <a:spcPts val="0"/>
              </a:spcAft>
              <a:buFont typeface="Arial"/>
              <a:buNone/>
            </a:pPr>
            <a:endParaRPr lang="en-US" altLang="ja-JP" sz="1600" dirty="0" smtClean="0">
              <a:latin typeface="+mn-ea"/>
            </a:endParaRPr>
          </a:p>
          <a:p>
            <a:pPr marL="0" indent="0">
              <a:spcBef>
                <a:spcPts val="0"/>
              </a:spcBef>
              <a:spcAft>
                <a:spcPts val="0"/>
              </a:spcAft>
              <a:buNone/>
            </a:pPr>
            <a:r>
              <a:rPr lang="ja-JP" altLang="en-US" sz="1600" b="1" dirty="0">
                <a:solidFill>
                  <a:srgbClr val="FF0000"/>
                </a:solidFill>
                <a:latin typeface="+mn-ea"/>
              </a:rPr>
              <a:t>（６）有効な避難訓練の実施</a:t>
            </a:r>
            <a:endParaRPr lang="en-US" altLang="ja-JP" sz="1600" b="1" dirty="0">
              <a:solidFill>
                <a:srgbClr val="FF0000"/>
              </a:solidFill>
              <a:latin typeface="+mn-ea"/>
            </a:endParaRPr>
          </a:p>
          <a:p>
            <a:pPr marL="0" indent="0">
              <a:spcBef>
                <a:spcPts val="0"/>
              </a:spcBef>
              <a:spcAft>
                <a:spcPts val="0"/>
              </a:spcAft>
              <a:buNone/>
            </a:pPr>
            <a:r>
              <a:rPr lang="ja-JP" altLang="en-US" sz="1600" dirty="0">
                <a:latin typeface="+mn-ea"/>
              </a:rPr>
              <a:t>   ・災害時における対応方法を周知し、夜間想定の避難訓練を計画的に実施する</a:t>
            </a:r>
            <a:endParaRPr lang="en-US" altLang="ja-JP" sz="1600" dirty="0">
              <a:latin typeface="+mn-ea"/>
            </a:endParaRPr>
          </a:p>
          <a:p>
            <a:pPr marL="0" indent="0">
              <a:spcBef>
                <a:spcPts val="0"/>
              </a:spcBef>
              <a:spcAft>
                <a:spcPts val="0"/>
              </a:spcAft>
              <a:buNone/>
            </a:pPr>
            <a:r>
              <a:rPr lang="en-US" altLang="ja-JP" sz="1600" dirty="0">
                <a:latin typeface="+mn-ea"/>
              </a:rPr>
              <a:t>      </a:t>
            </a:r>
            <a:r>
              <a:rPr lang="ja-JP" altLang="en-US" sz="1600" dirty="0">
                <a:latin typeface="+mn-ea"/>
              </a:rPr>
              <a:t>こと</a:t>
            </a:r>
            <a:endParaRPr lang="en-US" altLang="ja-JP" sz="1600" dirty="0">
              <a:latin typeface="+mn-ea"/>
            </a:endParaRPr>
          </a:p>
          <a:p>
            <a:pPr marL="0" indent="0">
              <a:spcBef>
                <a:spcPts val="0"/>
              </a:spcBef>
              <a:spcAft>
                <a:spcPts val="0"/>
              </a:spcAft>
              <a:buNone/>
            </a:pPr>
            <a:r>
              <a:rPr lang="ja-JP" altLang="en-US" sz="1600" dirty="0">
                <a:latin typeface="+mn-ea"/>
              </a:rPr>
              <a:t>   ・特に、河川が近い、</a:t>
            </a:r>
            <a:r>
              <a:rPr lang="ja-JP" altLang="en-US" sz="1600" dirty="0"/>
              <a:t>土砂崩れの恐れがある地域である場合は、</a:t>
            </a:r>
            <a:r>
              <a:rPr lang="ja-JP" altLang="en-US" sz="1600" dirty="0">
                <a:latin typeface="+mn-ea"/>
              </a:rPr>
              <a:t>あらかじめ避難</a:t>
            </a:r>
            <a:endParaRPr lang="en-US" altLang="ja-JP" sz="1600" dirty="0">
              <a:latin typeface="+mn-ea"/>
            </a:endParaRPr>
          </a:p>
          <a:p>
            <a:pPr marL="0" indent="0">
              <a:spcBef>
                <a:spcPts val="0"/>
              </a:spcBef>
              <a:spcAft>
                <a:spcPts val="0"/>
              </a:spcAft>
              <a:buNone/>
            </a:pPr>
            <a:r>
              <a:rPr lang="ja-JP" altLang="en-US" sz="1600" dirty="0">
                <a:latin typeface="+mn-ea"/>
              </a:rPr>
              <a:t>　　場所、避難経路の確認と周知をする</a:t>
            </a:r>
            <a:r>
              <a:rPr lang="ja-JP" altLang="en-US" sz="1600" dirty="0" smtClean="0">
                <a:latin typeface="+mn-ea"/>
              </a:rPr>
              <a:t>こと</a:t>
            </a:r>
            <a:endParaRPr lang="en-US" altLang="ja-JP" sz="1600" b="1" u="sng" dirty="0">
              <a:solidFill>
                <a:srgbClr val="CC0000"/>
              </a:solidFill>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　非常</a:t>
            </a:r>
            <a:r>
              <a:rPr kumimoji="1" lang="ja-JP" altLang="en-US" sz="2000" b="1" dirty="0"/>
              <a:t>災害対策について</a:t>
            </a:r>
            <a:r>
              <a:rPr kumimoji="1" lang="ja-JP" altLang="en-US" sz="2000" b="1" dirty="0" smtClean="0"/>
              <a:t>（２）</a:t>
            </a:r>
            <a:endParaRPr kumimoji="1" lang="en-US" altLang="ja-JP" sz="2000" b="1" dirty="0"/>
          </a:p>
        </p:txBody>
      </p:sp>
    </p:spTree>
    <p:extLst>
      <p:ext uri="{BB962C8B-B14F-4D97-AF65-F5344CB8AC3E}">
        <p14:creationId xmlns:p14="http://schemas.microsoft.com/office/powerpoint/2010/main" val="296797135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9"/>
          <p:cNvGraphicFramePr>
            <a:graphicFrameLocks noGrp="1"/>
          </p:cNvGraphicFramePr>
          <p:nvPr>
            <p:ph idx="1"/>
            <p:extLst>
              <p:ext uri="{D42A27DB-BD31-4B8C-83A1-F6EECF244321}">
                <p14:modId xmlns:p14="http://schemas.microsoft.com/office/powerpoint/2010/main" val="4029364250"/>
              </p:ext>
            </p:extLst>
          </p:nvPr>
        </p:nvGraphicFramePr>
        <p:xfrm>
          <a:off x="673061" y="4149080"/>
          <a:ext cx="7774632" cy="2591645"/>
        </p:xfrm>
        <a:graphic>
          <a:graphicData uri="http://schemas.openxmlformats.org/drawingml/2006/table">
            <a:tbl>
              <a:tblPr firstRow="1" bandRow="1">
                <a:tableStyleId>{B301B821-A1FF-4177-AEE7-76D212191A09}</a:tableStyleId>
              </a:tblPr>
              <a:tblGrid>
                <a:gridCol w="7774632">
                  <a:extLst>
                    <a:ext uri="{9D8B030D-6E8A-4147-A177-3AD203B41FA5}">
                      <a16:colId xmlns:a16="http://schemas.microsoft.com/office/drawing/2014/main" val="1592839817"/>
                    </a:ext>
                  </a:extLst>
                </a:gridCol>
              </a:tblGrid>
              <a:tr h="350035">
                <a:tc>
                  <a:txBody>
                    <a:bodyPr/>
                    <a:lstStyle/>
                    <a:p>
                      <a:r>
                        <a:rPr kumimoji="1" lang="ja-JP" altLang="en-US" sz="2000" b="1" dirty="0" smtClean="0"/>
                        <a:t> 非常災害対策について（４）</a:t>
                      </a:r>
                      <a:endParaRPr kumimoji="1" lang="ja-JP" altLang="en-US" sz="2000" b="1" dirty="0"/>
                    </a:p>
                  </a:txBody>
                  <a:tcPr anchor="ctr">
                    <a:solidFill>
                      <a:schemeClr val="accent1"/>
                    </a:solidFill>
                  </a:tcPr>
                </a:tc>
                <a:extLst>
                  <a:ext uri="{0D108BD9-81ED-4DB2-BD59-A6C34878D82A}">
                    <a16:rowId xmlns:a16="http://schemas.microsoft.com/office/drawing/2014/main" val="2276792428"/>
                  </a:ext>
                </a:extLst>
              </a:tr>
              <a:tr h="2195405">
                <a:tc>
                  <a:txBody>
                    <a:bodyPr/>
                    <a:lstStyle/>
                    <a:p>
                      <a:pPr marL="0" indent="0">
                        <a:spcBef>
                          <a:spcPts val="600"/>
                        </a:spcBef>
                        <a:buNone/>
                      </a:pPr>
                      <a:r>
                        <a:rPr kumimoji="1" lang="ja-JP" altLang="en-US" sz="1600" kern="1200" dirty="0" smtClean="0"/>
                        <a:t>●非常災害に関する具体的計画を立て、非常災害時の関係機関への通報及び連携体</a:t>
                      </a:r>
                    </a:p>
                    <a:p>
                      <a:pPr marL="0" indent="0">
                        <a:spcBef>
                          <a:spcPts val="0"/>
                        </a:spcBef>
                        <a:buNone/>
                      </a:pPr>
                      <a:r>
                        <a:rPr kumimoji="1" lang="ja-JP" altLang="en-US" sz="1600" kern="1200" dirty="0" smtClean="0"/>
                        <a:t> </a:t>
                      </a:r>
                      <a:r>
                        <a:rPr kumimoji="1" lang="en-US" altLang="ja-JP" sz="1600" kern="1200" dirty="0" smtClean="0"/>
                        <a:t>  </a:t>
                      </a:r>
                      <a:r>
                        <a:rPr kumimoji="1" lang="ja-JP" altLang="en-US" sz="1600" kern="1200" dirty="0" smtClean="0"/>
                        <a:t>制を整備し、それらを定期的に職員に周知するとともに、定期的に避難、救出</a:t>
                      </a:r>
                      <a:r>
                        <a:rPr kumimoji="1" lang="ja-JP" altLang="en-US" sz="1600" kern="1200" dirty="0" err="1" smtClean="0"/>
                        <a:t>そ</a:t>
                      </a:r>
                      <a:r>
                        <a:rPr kumimoji="1" lang="ja-JP" altLang="en-US" sz="1600" kern="1200" dirty="0" smtClean="0"/>
                        <a:t>　</a:t>
                      </a:r>
                      <a:endParaRPr kumimoji="1" lang="en-US" altLang="ja-JP" sz="1600" kern="1200" dirty="0" smtClean="0"/>
                    </a:p>
                    <a:p>
                      <a:pPr marL="0" indent="0">
                        <a:spcBef>
                          <a:spcPts val="0"/>
                        </a:spcBef>
                        <a:buNone/>
                      </a:pPr>
                      <a:r>
                        <a:rPr kumimoji="1" lang="ja-JP" altLang="en-US" sz="1600" kern="1200" dirty="0" smtClean="0"/>
                        <a:t>　の他必要な訓練を行うこと。</a:t>
                      </a:r>
                      <a:endParaRPr kumimoji="1" lang="en-US" altLang="ja-JP" sz="1600" kern="1200" dirty="0" smtClean="0"/>
                    </a:p>
                    <a:p>
                      <a:pPr marL="0" indent="0">
                        <a:spcBef>
                          <a:spcPts val="600"/>
                        </a:spcBef>
                        <a:buNone/>
                      </a:pPr>
                      <a:endParaRPr kumimoji="1" lang="en-US" altLang="ja-JP" sz="1400" kern="1200" dirty="0" smtClean="0">
                        <a:latin typeface="+mn-ea"/>
                        <a:ea typeface="+mn-ea"/>
                      </a:endParaRPr>
                    </a:p>
                    <a:p>
                      <a:pPr marL="0" indent="0">
                        <a:spcBef>
                          <a:spcPts val="600"/>
                        </a:spcBef>
                        <a:buNone/>
                      </a:pPr>
                      <a:r>
                        <a:rPr kumimoji="1" lang="en-US" altLang="ja-JP" sz="1400" kern="1200" dirty="0" smtClean="0">
                          <a:latin typeface="+mn-ea"/>
                          <a:ea typeface="+mn-ea"/>
                        </a:rPr>
                        <a:t>    ※ </a:t>
                      </a:r>
                      <a:r>
                        <a:rPr kumimoji="1" lang="ja-JP" altLang="en-US" sz="1400" b="1" kern="1200" dirty="0" smtClean="0">
                          <a:solidFill>
                            <a:srgbClr val="C00000"/>
                          </a:solidFill>
                          <a:latin typeface="+mn-ea"/>
                          <a:ea typeface="+mn-ea"/>
                        </a:rPr>
                        <a:t>非常災害に関する具体的計画</a:t>
                      </a:r>
                      <a:r>
                        <a:rPr kumimoji="1" lang="ja-JP" altLang="en-US" sz="1400" kern="1200" dirty="0" smtClean="0">
                          <a:latin typeface="+mn-ea"/>
                          <a:ea typeface="+mn-ea"/>
                        </a:rPr>
                        <a:t>とは、</a:t>
                      </a:r>
                      <a:endParaRPr kumimoji="1" lang="en-US" altLang="ja-JP" sz="1400" kern="1200" dirty="0" smtClean="0">
                        <a:latin typeface="+mn-ea"/>
                        <a:ea typeface="+mn-ea"/>
                      </a:endParaRPr>
                    </a:p>
                    <a:p>
                      <a:pPr marL="0" indent="0">
                        <a:spcBef>
                          <a:spcPts val="0"/>
                        </a:spcBef>
                        <a:buNone/>
                      </a:pPr>
                      <a:r>
                        <a:rPr kumimoji="1" lang="ja-JP" altLang="en-US" sz="1400" kern="1200" dirty="0" smtClean="0">
                          <a:latin typeface="+mn-ea"/>
                          <a:ea typeface="+mn-ea"/>
                        </a:rPr>
                        <a:t>        消防法施行規則第３条に規定する消防計画（これに準ずる計画を含む。）及び風水害、</a:t>
                      </a:r>
                      <a:endParaRPr kumimoji="1" lang="en-US" altLang="ja-JP" sz="1400" kern="1200" dirty="0" smtClean="0">
                        <a:latin typeface="+mn-ea"/>
                        <a:ea typeface="+mn-ea"/>
                      </a:endParaRPr>
                    </a:p>
                    <a:p>
                      <a:pPr marL="0" indent="0">
                        <a:spcBef>
                          <a:spcPts val="0"/>
                        </a:spcBef>
                        <a:buNone/>
                      </a:pPr>
                      <a:r>
                        <a:rPr kumimoji="1" lang="en-US" altLang="ja-JP" sz="1400" kern="1200" dirty="0" smtClean="0">
                          <a:latin typeface="+mn-ea"/>
                          <a:ea typeface="+mn-ea"/>
                        </a:rPr>
                        <a:t>        </a:t>
                      </a:r>
                      <a:r>
                        <a:rPr kumimoji="1" lang="ja-JP" altLang="en-US" sz="1400" kern="1200" dirty="0" smtClean="0">
                          <a:latin typeface="+mn-ea"/>
                          <a:ea typeface="+mn-ea"/>
                        </a:rPr>
                        <a:t>地震等の災害に対処するための計画をいう。</a:t>
                      </a:r>
                      <a:endParaRPr kumimoji="1" lang="en-US" altLang="ja-JP" sz="1400" kern="1200" dirty="0">
                        <a:solidFill>
                          <a:srgbClr val="C00000"/>
                        </a:solidFill>
                        <a:latin typeface="+mn-ea"/>
                        <a:ea typeface="+mn-ea"/>
                      </a:endParaRPr>
                    </a:p>
                  </a:txBody>
                  <a:tcPr anchor="ctr">
                    <a:solidFill>
                      <a:srgbClr val="F4FAFF">
                        <a:alpha val="65000"/>
                      </a:srgbClr>
                    </a:solidFill>
                  </a:tcPr>
                </a:tc>
                <a:extLst>
                  <a:ext uri="{0D108BD9-81ED-4DB2-BD59-A6C34878D82A}">
                    <a16:rowId xmlns:a16="http://schemas.microsoft.com/office/drawing/2014/main" val="2428180773"/>
                  </a:ext>
                </a:extLst>
              </a:tr>
            </a:tbl>
          </a:graphicData>
        </a:graphic>
      </p:graphicFrame>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21</a:t>
            </a:fld>
            <a:endParaRPr kumimoji="1" lang="ja-JP" altLang="en-US" dirty="0"/>
          </a:p>
        </p:txBody>
      </p:sp>
      <p:graphicFrame>
        <p:nvGraphicFramePr>
          <p:cNvPr id="9" name="コンテンツ プレースホルダー 9"/>
          <p:cNvGraphicFramePr>
            <a:graphicFrameLocks/>
          </p:cNvGraphicFramePr>
          <p:nvPr>
            <p:extLst>
              <p:ext uri="{D42A27DB-BD31-4B8C-83A1-F6EECF244321}">
                <p14:modId xmlns:p14="http://schemas.microsoft.com/office/powerpoint/2010/main" val="4253511414"/>
              </p:ext>
            </p:extLst>
          </p:nvPr>
        </p:nvGraphicFramePr>
        <p:xfrm>
          <a:off x="673061" y="1370411"/>
          <a:ext cx="7774632" cy="2591645"/>
        </p:xfrm>
        <a:graphic>
          <a:graphicData uri="http://schemas.openxmlformats.org/drawingml/2006/table">
            <a:tbl>
              <a:tblPr firstRow="1" bandRow="1">
                <a:tableStyleId>{B301B821-A1FF-4177-AEE7-76D212191A09}</a:tableStyleId>
              </a:tblPr>
              <a:tblGrid>
                <a:gridCol w="7774632">
                  <a:extLst>
                    <a:ext uri="{9D8B030D-6E8A-4147-A177-3AD203B41FA5}">
                      <a16:colId xmlns:a16="http://schemas.microsoft.com/office/drawing/2014/main" val="1592839817"/>
                    </a:ext>
                  </a:extLst>
                </a:gridCol>
              </a:tblGrid>
              <a:tr h="350035">
                <a:tc>
                  <a:txBody>
                    <a:bodyPr/>
                    <a:lstStyle/>
                    <a:p>
                      <a:r>
                        <a:rPr kumimoji="1" lang="ja-JP" altLang="en-US" sz="2000" b="1" dirty="0" smtClean="0"/>
                        <a:t> 非常災害対策について（３）</a:t>
                      </a:r>
                      <a:endParaRPr kumimoji="1" lang="ja-JP" altLang="en-US" sz="2000" b="1" dirty="0"/>
                    </a:p>
                  </a:txBody>
                  <a:tcPr anchor="ctr">
                    <a:solidFill>
                      <a:schemeClr val="accent1"/>
                    </a:solidFill>
                  </a:tcPr>
                </a:tc>
                <a:extLst>
                  <a:ext uri="{0D108BD9-81ED-4DB2-BD59-A6C34878D82A}">
                    <a16:rowId xmlns:a16="http://schemas.microsoft.com/office/drawing/2014/main" val="2276792428"/>
                  </a:ext>
                </a:extLst>
              </a:tr>
              <a:tr h="2195405">
                <a:tc>
                  <a:txBody>
                    <a:bodyPr/>
                    <a:lstStyle/>
                    <a:p>
                      <a:pPr marL="0" indent="0">
                        <a:spcBef>
                          <a:spcPts val="0"/>
                        </a:spcBef>
                        <a:spcAft>
                          <a:spcPts val="0"/>
                        </a:spcAft>
                        <a:buFont typeface="Arial"/>
                        <a:buNone/>
                      </a:pPr>
                      <a:r>
                        <a:rPr lang="ja-JP" altLang="en-US" sz="1600" b="1" dirty="0" smtClean="0">
                          <a:solidFill>
                            <a:srgbClr val="FF0000"/>
                          </a:solidFill>
                          <a:latin typeface="+mn-ea"/>
                        </a:rPr>
                        <a:t>（７）消防機関等関係諸機関との協力体制の確立</a:t>
                      </a:r>
                      <a:endParaRPr lang="en-US" altLang="ja-JP" sz="1600" b="1" dirty="0" smtClean="0">
                        <a:solidFill>
                          <a:srgbClr val="FF0000"/>
                        </a:solidFill>
                        <a:latin typeface="+mn-ea"/>
                      </a:endParaRPr>
                    </a:p>
                    <a:p>
                      <a:pPr marL="0" indent="0">
                        <a:spcBef>
                          <a:spcPts val="0"/>
                        </a:spcBef>
                        <a:spcAft>
                          <a:spcPts val="0"/>
                        </a:spcAft>
                        <a:buFont typeface="Arial"/>
                        <a:buNone/>
                      </a:pPr>
                      <a:r>
                        <a:rPr lang="ja-JP" altLang="en-US" sz="1600" dirty="0" smtClean="0">
                          <a:latin typeface="+mn-ea"/>
                        </a:rPr>
                        <a:t>　・管理者は、消防機関等との連携を密にし、施設の内部構造や入所者の状況を</a:t>
                      </a:r>
                      <a:endParaRPr lang="en-US" altLang="ja-JP" sz="1600" dirty="0" smtClean="0">
                        <a:latin typeface="+mn-ea"/>
                      </a:endParaRPr>
                    </a:p>
                    <a:p>
                      <a:pPr marL="0" indent="0">
                        <a:spcBef>
                          <a:spcPts val="0"/>
                        </a:spcBef>
                        <a:spcAft>
                          <a:spcPts val="0"/>
                        </a:spcAft>
                        <a:buFont typeface="Arial"/>
                        <a:buNone/>
                      </a:pPr>
                      <a:r>
                        <a:rPr lang="en-US" altLang="ja-JP" sz="1600" dirty="0" smtClean="0">
                          <a:latin typeface="+mn-ea"/>
                        </a:rPr>
                        <a:t>      </a:t>
                      </a:r>
                      <a:r>
                        <a:rPr lang="ja-JP" altLang="en-US" sz="1600" dirty="0" smtClean="0">
                          <a:latin typeface="+mn-ea"/>
                        </a:rPr>
                        <a:t>十分認識してもらうとともに、協力体制の確立に努めること</a:t>
                      </a:r>
                      <a:endParaRPr lang="en-US" altLang="ja-JP" sz="1600" dirty="0" smtClean="0">
                        <a:latin typeface="+mn-ea"/>
                      </a:endParaRPr>
                    </a:p>
                    <a:p>
                      <a:pPr marL="0" indent="0">
                        <a:spcBef>
                          <a:spcPts val="0"/>
                        </a:spcBef>
                        <a:spcAft>
                          <a:spcPts val="0"/>
                        </a:spcAft>
                        <a:buFont typeface="Arial"/>
                        <a:buNone/>
                      </a:pPr>
                      <a:endParaRPr lang="en-US" altLang="ja-JP" sz="1600" b="1" dirty="0" smtClean="0">
                        <a:latin typeface="+mn-ea"/>
                      </a:endParaRPr>
                    </a:p>
                    <a:p>
                      <a:pPr marL="0" indent="0">
                        <a:spcBef>
                          <a:spcPts val="0"/>
                        </a:spcBef>
                        <a:spcAft>
                          <a:spcPts val="0"/>
                        </a:spcAft>
                        <a:buFont typeface="Arial"/>
                        <a:buNone/>
                      </a:pPr>
                      <a:r>
                        <a:rPr lang="ja-JP" altLang="en-US" sz="1600" b="1" dirty="0" smtClean="0">
                          <a:solidFill>
                            <a:srgbClr val="FF0000"/>
                          </a:solidFill>
                          <a:latin typeface="+mn-ea"/>
                        </a:rPr>
                        <a:t>（８）危険物の管理</a:t>
                      </a:r>
                      <a:endParaRPr lang="en-US" altLang="ja-JP" sz="1600" b="1" dirty="0" smtClean="0">
                        <a:solidFill>
                          <a:srgbClr val="FF0000"/>
                        </a:solidFill>
                        <a:latin typeface="+mn-ea"/>
                      </a:endParaRPr>
                    </a:p>
                    <a:p>
                      <a:pPr marL="0" indent="0">
                        <a:spcBef>
                          <a:spcPts val="0"/>
                        </a:spcBef>
                        <a:spcAft>
                          <a:spcPts val="0"/>
                        </a:spcAft>
                        <a:buFont typeface="Arial"/>
                        <a:buNone/>
                      </a:pPr>
                      <a:r>
                        <a:rPr lang="ja-JP" altLang="en-US" sz="1600" dirty="0" smtClean="0">
                          <a:latin typeface="+mn-ea"/>
                        </a:rPr>
                        <a:t>　・防火管理責任者は、プロパンガス、重油等の危険物の保管状況について、十分</a:t>
                      </a:r>
                      <a:endParaRPr lang="en-US" altLang="ja-JP" sz="1600" dirty="0" smtClean="0">
                        <a:latin typeface="+mn-ea"/>
                      </a:endParaRPr>
                    </a:p>
                    <a:p>
                      <a:pPr marL="0" indent="0">
                        <a:spcBef>
                          <a:spcPts val="0"/>
                        </a:spcBef>
                        <a:spcAft>
                          <a:spcPts val="0"/>
                        </a:spcAft>
                        <a:buFont typeface="Arial"/>
                        <a:buNone/>
                      </a:pPr>
                      <a:r>
                        <a:rPr lang="ja-JP" altLang="en-US" sz="1600" dirty="0" smtClean="0">
                          <a:latin typeface="+mn-ea"/>
                        </a:rPr>
                        <a:t>　　な点検と確認を行うこと</a:t>
                      </a:r>
                      <a:endParaRPr lang="en-US" altLang="ja-JP" sz="1600" b="1" u="sng" dirty="0">
                        <a:solidFill>
                          <a:srgbClr val="CC0000"/>
                        </a:solidFill>
                        <a:latin typeface="+mn-ea"/>
                      </a:endParaRPr>
                    </a:p>
                  </a:txBody>
                  <a:tcPr anchor="ctr">
                    <a:solidFill>
                      <a:srgbClr val="F4FAFF">
                        <a:alpha val="65000"/>
                      </a:srgbClr>
                    </a:solidFill>
                  </a:tcPr>
                </a:tc>
                <a:extLst>
                  <a:ext uri="{0D108BD9-81ED-4DB2-BD59-A6C34878D82A}">
                    <a16:rowId xmlns:a16="http://schemas.microsoft.com/office/drawing/2014/main" val="2428180773"/>
                  </a:ext>
                </a:extLst>
              </a:tr>
            </a:tbl>
          </a:graphicData>
        </a:graphic>
      </p:graphicFrame>
      <p:sp>
        <p:nvSpPr>
          <p:cNvPr id="5" name="ホームベース 4"/>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　非常</a:t>
            </a:r>
            <a:r>
              <a:rPr kumimoji="1" lang="ja-JP" altLang="en-US" sz="2000" b="1" dirty="0"/>
              <a:t>災害対策について</a:t>
            </a:r>
            <a:r>
              <a:rPr kumimoji="1" lang="ja-JP" altLang="en-US" sz="2000" b="1" dirty="0" smtClean="0"/>
              <a:t>（３）・（４）</a:t>
            </a:r>
            <a:endParaRPr kumimoji="1" lang="en-US" altLang="ja-JP" sz="2000" b="1" dirty="0"/>
          </a:p>
        </p:txBody>
      </p:sp>
    </p:spTree>
    <p:extLst>
      <p:ext uri="{BB962C8B-B14F-4D97-AF65-F5344CB8AC3E}">
        <p14:creationId xmlns:p14="http://schemas.microsoft.com/office/powerpoint/2010/main" val="17414371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chemeClr val="bg2">
                <a:tint val="90000"/>
                <a:satMod val="92000"/>
                <a:lumMod val="120000"/>
              </a:schemeClr>
            </a:gs>
            <a:gs pos="100000">
              <a:schemeClr val="bg2">
                <a:shade val="98000"/>
                <a:satMod val="120000"/>
                <a:lumMod val="98000"/>
              </a:schemeClr>
            </a:gs>
          </a:gsLst>
          <a:lin ang="2700000" scaled="1"/>
          <a:tileRect/>
        </a:gradFill>
        <a:effectLst/>
      </p:bgPr>
    </p:bg>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FAD3597-0D85-4281-8028-5C2602BB1D87}"/>
              </a:ext>
            </a:extLst>
          </p:cNvPr>
          <p:cNvSpPr>
            <a:spLocks noGrp="1"/>
          </p:cNvSpPr>
          <p:nvPr>
            <p:ph type="title"/>
          </p:nvPr>
        </p:nvSpPr>
        <p:spPr>
          <a:xfrm>
            <a:off x="179512" y="190491"/>
            <a:ext cx="8001000" cy="779854"/>
          </a:xfrm>
        </p:spPr>
        <p:txBody>
          <a:bodyPr>
            <a:normAutofit/>
          </a:bodyPr>
          <a:lstStyle/>
          <a:p>
            <a:r>
              <a:rPr lang="ja-JP" altLang="en-US" sz="2400" b="1" dirty="0" smtClean="0">
                <a:solidFill>
                  <a:schemeClr val="tx1"/>
                </a:solidFill>
              </a:rPr>
              <a:t>５</a:t>
            </a:r>
            <a:r>
              <a:rPr lang="ja-JP" altLang="en-US" sz="2400" b="1" dirty="0">
                <a:solidFill>
                  <a:schemeClr val="tx1"/>
                </a:solidFill>
              </a:rPr>
              <a:t>　</a:t>
            </a:r>
            <a:r>
              <a:rPr lang="ja-JP" altLang="en-US" sz="2400" b="1" dirty="0" smtClean="0">
                <a:solidFill>
                  <a:schemeClr val="tx1"/>
                </a:solidFill>
              </a:rPr>
              <a:t>協力医療機関との連携</a:t>
            </a:r>
            <a:endParaRPr kumimoji="1" lang="ja-JP" sz="2400" b="1" dirty="0">
              <a:solidFill>
                <a:schemeClr val="bg1"/>
              </a:solidFill>
            </a:endParaRPr>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22</a:t>
            </a:fld>
            <a:endParaRPr kumimoji="1" lang="ja-JP" altLang="en-US" dirty="0"/>
          </a:p>
        </p:txBody>
      </p:sp>
      <p:sp>
        <p:nvSpPr>
          <p:cNvPr id="10" name="Rectangle 2"/>
          <p:cNvSpPr txBox="1">
            <a:spLocks/>
          </p:cNvSpPr>
          <p:nvPr/>
        </p:nvSpPr>
        <p:spPr>
          <a:xfrm>
            <a:off x="703595" y="1750200"/>
            <a:ext cx="7730431" cy="4487112"/>
          </a:xfrm>
          <a:prstGeom prst="rect">
            <a:avLst/>
          </a:prstGeom>
          <a:solidFill>
            <a:srgbClr val="F4FAFF">
              <a:alpha val="65000"/>
            </a:srgbClr>
          </a:solidFill>
          <a:ln w="15875">
            <a:noFill/>
          </a:ln>
        </p:spPr>
        <p:style>
          <a:lnRef idx="1">
            <a:schemeClr val="accent1"/>
          </a:lnRef>
          <a:fillRef idx="2">
            <a:schemeClr val="accent1"/>
          </a:fillRef>
          <a:effectRef idx="1">
            <a:schemeClr val="accent1"/>
          </a:effectRef>
          <a:fontRef idx="minor">
            <a:schemeClr val="dk1"/>
          </a:fontRef>
        </p:style>
        <p:txBody>
          <a:bodyPr vert="horz" rtlCol="0" anchor="ctr">
            <a:normAutofit fontScale="92500" lnSpcReduction="20000"/>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2100" b="1" u="sng" dirty="0" smtClean="0">
                <a:solidFill>
                  <a:srgbClr val="C00000"/>
                </a:solidFill>
                <a:latin typeface="+mn-ea"/>
              </a:rPr>
              <a:t>協力医療機関との連携強化</a:t>
            </a:r>
            <a:endParaRPr lang="en-US" altLang="ja-JP" sz="2100" b="1" u="sng" dirty="0" smtClean="0">
              <a:solidFill>
                <a:srgbClr val="C00000"/>
              </a:solidFill>
              <a:latin typeface="+mn-ea"/>
            </a:endParaRPr>
          </a:p>
          <a:p>
            <a:pPr marL="0" indent="0">
              <a:spcBef>
                <a:spcPts val="0"/>
              </a:spcBef>
              <a:spcAft>
                <a:spcPts val="0"/>
              </a:spcAft>
              <a:buNone/>
            </a:pPr>
            <a:endParaRPr lang="en-US" altLang="ja-JP" sz="2100" dirty="0" smtClean="0">
              <a:solidFill>
                <a:srgbClr val="CC0000"/>
              </a:solidFill>
              <a:latin typeface="+mn-ea"/>
            </a:endParaRPr>
          </a:p>
          <a:p>
            <a:pPr marL="0" indent="0">
              <a:spcBef>
                <a:spcPts val="0"/>
              </a:spcBef>
              <a:spcAft>
                <a:spcPts val="0"/>
              </a:spcAft>
              <a:buNone/>
            </a:pPr>
            <a:r>
              <a:rPr lang="ja-JP" altLang="en-US" sz="2100" dirty="0">
                <a:latin typeface="+mn-ea"/>
              </a:rPr>
              <a:t>以下</a:t>
            </a:r>
            <a:r>
              <a:rPr lang="ja-JP" altLang="en-US" sz="2100" dirty="0" smtClean="0">
                <a:latin typeface="+mn-ea"/>
              </a:rPr>
              <a:t>の要件を満たす協力医療機関を定めるよう</a:t>
            </a:r>
            <a:r>
              <a:rPr lang="ja-JP" altLang="en-US" sz="2100" u="sng" dirty="0" smtClean="0">
                <a:latin typeface="+mn-ea"/>
              </a:rPr>
              <a:t>努める</a:t>
            </a:r>
            <a:r>
              <a:rPr lang="ja-JP" altLang="en-US" sz="2100" u="sng" dirty="0">
                <a:latin typeface="+mn-ea"/>
              </a:rPr>
              <a:t>こと</a:t>
            </a:r>
            <a:r>
              <a:rPr lang="ja-JP" altLang="en-US" sz="2100" dirty="0" smtClean="0">
                <a:latin typeface="+mn-ea"/>
              </a:rPr>
              <a:t>。</a:t>
            </a:r>
            <a:endParaRPr lang="en-US" altLang="ja-JP" sz="2100" dirty="0" smtClean="0">
              <a:latin typeface="+mn-ea"/>
            </a:endParaRPr>
          </a:p>
          <a:p>
            <a:pPr marL="0" indent="0">
              <a:spcBef>
                <a:spcPts val="0"/>
              </a:spcBef>
              <a:spcAft>
                <a:spcPts val="0"/>
              </a:spcAft>
              <a:buNone/>
            </a:pPr>
            <a:r>
              <a:rPr lang="ja-JP" altLang="en-US" sz="2100" dirty="0" smtClean="0">
                <a:latin typeface="+mn-ea"/>
              </a:rPr>
              <a:t>ア 入所者の病状が急変した場合等において、</a:t>
            </a:r>
            <a:r>
              <a:rPr lang="ja-JP" altLang="en-US" sz="2100" dirty="0" smtClean="0">
                <a:solidFill>
                  <a:srgbClr val="C00000"/>
                </a:solidFill>
                <a:latin typeface="+mn-ea"/>
              </a:rPr>
              <a:t>医師又は看護職員が相</a:t>
            </a:r>
            <a:endParaRPr lang="en-US" altLang="ja-JP" sz="2100" dirty="0" smtClean="0">
              <a:solidFill>
                <a:srgbClr val="C00000"/>
              </a:solidFill>
              <a:latin typeface="+mn-ea"/>
            </a:endParaRPr>
          </a:p>
          <a:p>
            <a:pPr marL="0" indent="0">
              <a:spcBef>
                <a:spcPts val="0"/>
              </a:spcBef>
              <a:spcAft>
                <a:spcPts val="0"/>
              </a:spcAft>
              <a:buNone/>
            </a:pPr>
            <a:r>
              <a:rPr lang="ja-JP" altLang="en-US" sz="2100" dirty="0">
                <a:solidFill>
                  <a:srgbClr val="C00000"/>
                </a:solidFill>
                <a:latin typeface="+mn-ea"/>
              </a:rPr>
              <a:t>　</a:t>
            </a:r>
            <a:r>
              <a:rPr lang="ja-JP" altLang="en-US" sz="2100" dirty="0" smtClean="0">
                <a:solidFill>
                  <a:srgbClr val="C00000"/>
                </a:solidFill>
                <a:latin typeface="+mn-ea"/>
              </a:rPr>
              <a:t> 談対応を行う体制</a:t>
            </a:r>
            <a:r>
              <a:rPr lang="ja-JP" altLang="en-US" sz="2100" dirty="0" smtClean="0">
                <a:latin typeface="+mn-ea"/>
              </a:rPr>
              <a:t>を常時確保。</a:t>
            </a:r>
            <a:endParaRPr lang="ja-JP" altLang="en-US" sz="2100" dirty="0">
              <a:latin typeface="+mn-ea"/>
            </a:endParaRPr>
          </a:p>
          <a:p>
            <a:pPr marL="0" indent="0">
              <a:spcBef>
                <a:spcPts val="0"/>
              </a:spcBef>
              <a:spcAft>
                <a:spcPts val="0"/>
              </a:spcAft>
              <a:buNone/>
            </a:pPr>
            <a:r>
              <a:rPr lang="ja-JP" altLang="en-US" sz="2100" dirty="0">
                <a:latin typeface="+mn-ea"/>
              </a:rPr>
              <a:t>イ </a:t>
            </a:r>
            <a:r>
              <a:rPr lang="ja-JP" altLang="en-US" sz="2100" dirty="0" smtClean="0">
                <a:latin typeface="+mn-ea"/>
              </a:rPr>
              <a:t>診療の求めがあった場合において、</a:t>
            </a:r>
            <a:r>
              <a:rPr lang="ja-JP" altLang="en-US" sz="2100" dirty="0" smtClean="0">
                <a:solidFill>
                  <a:srgbClr val="C00000"/>
                </a:solidFill>
                <a:latin typeface="+mn-ea"/>
              </a:rPr>
              <a:t>診療を行う体制</a:t>
            </a:r>
            <a:r>
              <a:rPr lang="ja-JP" altLang="en-US" sz="2100" dirty="0" smtClean="0">
                <a:latin typeface="+mn-ea"/>
              </a:rPr>
              <a:t>を常時確保。</a:t>
            </a:r>
            <a:endParaRPr lang="en-US" altLang="ja-JP" sz="2100" dirty="0" smtClean="0">
              <a:latin typeface="+mn-ea"/>
            </a:endParaRPr>
          </a:p>
          <a:p>
            <a:pPr marL="0" indent="0">
              <a:spcBef>
                <a:spcPts val="0"/>
              </a:spcBef>
              <a:spcAft>
                <a:spcPts val="0"/>
              </a:spcAft>
              <a:buNone/>
            </a:pPr>
            <a:endParaRPr lang="en-US" altLang="ja-JP" sz="2100" dirty="0">
              <a:latin typeface="+mn-ea"/>
            </a:endParaRPr>
          </a:p>
          <a:p>
            <a:pPr marL="0" indent="0">
              <a:spcBef>
                <a:spcPts val="0"/>
              </a:spcBef>
              <a:spcAft>
                <a:spcPts val="0"/>
              </a:spcAft>
              <a:buNone/>
            </a:pPr>
            <a:r>
              <a:rPr lang="ja-JP" altLang="en-US" sz="2100" b="1" u="sng" dirty="0" smtClean="0">
                <a:solidFill>
                  <a:srgbClr val="C00000"/>
                </a:solidFill>
                <a:latin typeface="+mn-ea"/>
              </a:rPr>
              <a:t>新興感染症発生時等の対応を行う医療機関との連携</a:t>
            </a:r>
            <a:endParaRPr lang="en-US" altLang="ja-JP" sz="2100" b="1" u="sng" dirty="0">
              <a:solidFill>
                <a:srgbClr val="C00000"/>
              </a:solidFill>
              <a:latin typeface="+mn-ea"/>
            </a:endParaRPr>
          </a:p>
          <a:p>
            <a:pPr marL="0" indent="0">
              <a:spcBef>
                <a:spcPts val="0"/>
              </a:spcBef>
              <a:spcAft>
                <a:spcPts val="0"/>
              </a:spcAft>
              <a:buNone/>
            </a:pPr>
            <a:endParaRPr lang="en-US" altLang="ja-JP" sz="2100" b="1" u="sng" dirty="0">
              <a:solidFill>
                <a:srgbClr val="C00000"/>
              </a:solidFill>
              <a:latin typeface="+mn-ea"/>
            </a:endParaRPr>
          </a:p>
          <a:p>
            <a:pPr marL="0" indent="0">
              <a:spcBef>
                <a:spcPts val="0"/>
              </a:spcBef>
              <a:spcAft>
                <a:spcPts val="0"/>
              </a:spcAft>
              <a:buNone/>
            </a:pPr>
            <a:r>
              <a:rPr lang="ja-JP" altLang="en-US" sz="2100" dirty="0" smtClean="0">
                <a:latin typeface="+mn-ea"/>
              </a:rPr>
              <a:t>感染者の診療等を行う協定締結医療機関と連携し、</a:t>
            </a:r>
            <a:r>
              <a:rPr lang="ja-JP" altLang="en-US" sz="2100" dirty="0" smtClean="0">
                <a:solidFill>
                  <a:srgbClr val="C00000"/>
                </a:solidFill>
                <a:latin typeface="+mn-ea"/>
              </a:rPr>
              <a:t>新興感染症発生時における対応を取り決める</a:t>
            </a:r>
            <a:r>
              <a:rPr lang="ja-JP" altLang="en-US" sz="2100" dirty="0" smtClean="0">
                <a:latin typeface="+mn-ea"/>
              </a:rPr>
              <a:t>よう</a:t>
            </a:r>
            <a:r>
              <a:rPr lang="ja-JP" altLang="en-US" sz="2100" u="sng" dirty="0" smtClean="0">
                <a:latin typeface="+mn-ea"/>
              </a:rPr>
              <a:t>努めること</a:t>
            </a:r>
            <a:r>
              <a:rPr lang="ja-JP" altLang="en-US" sz="2100" dirty="0" smtClean="0">
                <a:latin typeface="+mn-ea"/>
              </a:rPr>
              <a:t>。</a:t>
            </a:r>
            <a:endParaRPr lang="en-US" altLang="ja-JP" sz="2100" dirty="0" smtClean="0">
              <a:latin typeface="+mn-ea"/>
            </a:endParaRPr>
          </a:p>
          <a:p>
            <a:pPr marL="0" indent="0">
              <a:spcBef>
                <a:spcPts val="0"/>
              </a:spcBef>
              <a:spcAft>
                <a:spcPts val="0"/>
              </a:spcAft>
              <a:buNone/>
            </a:pPr>
            <a:endParaRPr lang="en-US" altLang="ja-JP" sz="2100" dirty="0">
              <a:latin typeface="+mn-ea"/>
            </a:endParaRPr>
          </a:p>
          <a:p>
            <a:pPr marL="0" indent="0">
              <a:spcBef>
                <a:spcPts val="0"/>
              </a:spcBef>
              <a:spcAft>
                <a:spcPts val="0"/>
              </a:spcAft>
              <a:buNone/>
            </a:pPr>
            <a:r>
              <a:rPr lang="en-US" altLang="ja-JP" sz="2100" dirty="0" smtClean="0">
                <a:latin typeface="+mn-ea"/>
              </a:rPr>
              <a:t>【</a:t>
            </a:r>
            <a:r>
              <a:rPr lang="ja-JP" altLang="en-US" sz="2100" dirty="0" smtClean="0">
                <a:latin typeface="+mn-ea"/>
              </a:rPr>
              <a:t>有料老人ホームのみ</a:t>
            </a:r>
            <a:r>
              <a:rPr lang="en-US" altLang="ja-JP" sz="2100" dirty="0" smtClean="0">
                <a:latin typeface="+mn-ea"/>
              </a:rPr>
              <a:t>】</a:t>
            </a:r>
          </a:p>
          <a:p>
            <a:pPr marL="0" indent="0">
              <a:spcBef>
                <a:spcPts val="0"/>
              </a:spcBef>
              <a:spcAft>
                <a:spcPts val="0"/>
              </a:spcAft>
              <a:buNone/>
            </a:pPr>
            <a:r>
              <a:rPr lang="ja-JP" altLang="en-US" sz="2100" dirty="0" smtClean="0">
                <a:latin typeface="+mn-ea"/>
              </a:rPr>
              <a:t>・協力医療機関が第二種協定指定医療機関の場合、同医療機関と</a:t>
            </a:r>
            <a:r>
              <a:rPr lang="ja-JP" altLang="en-US" sz="2100" dirty="0" smtClean="0">
                <a:solidFill>
                  <a:srgbClr val="C00000"/>
                </a:solidFill>
                <a:latin typeface="+mn-ea"/>
              </a:rPr>
              <a:t>新興感染症発生時の対応について協議を行う</a:t>
            </a:r>
            <a:r>
              <a:rPr lang="ja-JP" altLang="en-US" sz="2100" dirty="0" smtClean="0">
                <a:latin typeface="+mn-ea"/>
              </a:rPr>
              <a:t>こと。</a:t>
            </a:r>
            <a:endParaRPr lang="en-US" altLang="ja-JP" sz="2100" dirty="0" smtClean="0">
              <a:latin typeface="+mn-ea"/>
            </a:endParaRPr>
          </a:p>
          <a:p>
            <a:pPr marL="0" indent="0">
              <a:spcBef>
                <a:spcPts val="0"/>
              </a:spcBef>
              <a:spcAft>
                <a:spcPts val="0"/>
              </a:spcAft>
              <a:buNone/>
            </a:pPr>
            <a:r>
              <a:rPr lang="ja-JP" altLang="en-US" sz="2100" dirty="0" smtClean="0">
                <a:latin typeface="+mn-ea"/>
              </a:rPr>
              <a:t>・入居者が協力医療機関から退院する場合、</a:t>
            </a:r>
            <a:r>
              <a:rPr lang="ja-JP" altLang="en-US" sz="2100" dirty="0" smtClean="0">
                <a:solidFill>
                  <a:srgbClr val="C00000"/>
                </a:solidFill>
                <a:latin typeface="+mn-ea"/>
              </a:rPr>
              <a:t>再び当該有料老人ホームに速やかに入居</a:t>
            </a:r>
            <a:r>
              <a:rPr lang="ja-JP" altLang="en-US" sz="2100" dirty="0" smtClean="0">
                <a:latin typeface="+mn-ea"/>
              </a:rPr>
              <a:t>させることができるよう</a:t>
            </a:r>
            <a:r>
              <a:rPr lang="ja-JP" altLang="en-US" sz="2100" u="sng" dirty="0" smtClean="0">
                <a:latin typeface="+mn-ea"/>
              </a:rPr>
              <a:t>努めること</a:t>
            </a:r>
            <a:r>
              <a:rPr lang="ja-JP" altLang="en-US" sz="2100" dirty="0" smtClean="0">
                <a:latin typeface="+mn-ea"/>
              </a:rPr>
              <a:t>。</a:t>
            </a:r>
            <a:endParaRPr lang="ja-JP" altLang="en-US" sz="2100" dirty="0">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rPr>
              <a:t>　</a:t>
            </a:r>
            <a:r>
              <a:rPr kumimoji="1" lang="ja-JP" altLang="en-US" sz="2000" b="1" dirty="0" smtClean="0">
                <a:solidFill>
                  <a:schemeClr val="bg1"/>
                </a:solidFill>
              </a:rPr>
              <a:t>協力医療機関との連携</a:t>
            </a:r>
            <a:endParaRPr kumimoji="1" lang="ja-JP" altLang="en-US" sz="2000" b="1" dirty="0">
              <a:solidFill>
                <a:schemeClr val="bg1"/>
              </a:solidFill>
            </a:endParaRPr>
          </a:p>
        </p:txBody>
      </p:sp>
    </p:spTree>
    <p:extLst>
      <p:ext uri="{BB962C8B-B14F-4D97-AF65-F5344CB8AC3E}">
        <p14:creationId xmlns:p14="http://schemas.microsoft.com/office/powerpoint/2010/main" val="45627069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70AF953-6463-45AF-8A08-7055940DB194}"/>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4490" y="4035343"/>
            <a:ext cx="1621286" cy="2161715"/>
          </a:xfrm>
          <a:prstGeom prst="rect">
            <a:avLst/>
          </a:prstGeom>
          <a:noFill/>
        </p:spPr>
      </p:pic>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23</a:t>
            </a:fld>
            <a:endParaRPr kumimoji="1" lang="ja-JP" altLang="en-US" dirty="0"/>
          </a:p>
        </p:txBody>
      </p:sp>
      <p:sp>
        <p:nvSpPr>
          <p:cNvPr id="4" name="正方形/長方形 3"/>
          <p:cNvSpPr/>
          <p:nvPr/>
        </p:nvSpPr>
        <p:spPr>
          <a:xfrm>
            <a:off x="1187624" y="1844824"/>
            <a:ext cx="6840760" cy="2523768"/>
          </a:xfrm>
          <a:prstGeom prst="rect">
            <a:avLst/>
          </a:prstGeom>
        </p:spPr>
        <p:txBody>
          <a:bodyPr wrap="square">
            <a:spAutoFit/>
          </a:bodyPr>
          <a:lstStyle/>
          <a:p>
            <a:r>
              <a:rPr lang="ja-JP" altLang="en-US" sz="4000" dirty="0" smtClean="0"/>
              <a:t>有料</a:t>
            </a:r>
            <a:r>
              <a:rPr lang="ja-JP" altLang="en-US" sz="4000" dirty="0"/>
              <a:t>老人ホーム等事業者</a:t>
            </a:r>
            <a:r>
              <a:rPr lang="ja-JP" altLang="en-US" sz="4000" dirty="0" smtClean="0"/>
              <a:t>の</a:t>
            </a:r>
            <a:endParaRPr lang="en-US" altLang="ja-JP" sz="4000" dirty="0" smtClean="0"/>
          </a:p>
          <a:p>
            <a:r>
              <a:rPr lang="ja-JP" altLang="en-US" sz="4000" dirty="0" smtClean="0"/>
              <a:t>主な指導事項</a:t>
            </a:r>
            <a:endParaRPr lang="en-US" altLang="ja-JP" sz="4000" dirty="0" smtClean="0"/>
          </a:p>
          <a:p>
            <a:pPr>
              <a:spcBef>
                <a:spcPts val="600"/>
              </a:spcBef>
            </a:pPr>
            <a:r>
              <a:rPr lang="en-US" altLang="ja-JP" sz="1400" dirty="0">
                <a:solidFill>
                  <a:schemeClr val="accent6">
                    <a:lumMod val="50000"/>
                  </a:schemeClr>
                </a:solidFill>
                <a:latin typeface="+mn-ea"/>
              </a:rPr>
              <a:t>※ </a:t>
            </a:r>
            <a:r>
              <a:rPr lang="ja-JP" altLang="en-US" sz="1400" b="1" dirty="0">
                <a:solidFill>
                  <a:schemeClr val="accent6">
                    <a:lumMod val="50000"/>
                  </a:schemeClr>
                </a:solidFill>
                <a:latin typeface="+mn-ea"/>
              </a:rPr>
              <a:t>有料老人ホーム等</a:t>
            </a:r>
            <a:endParaRPr lang="en-US" altLang="ja-JP" sz="1400" b="1" dirty="0">
              <a:solidFill>
                <a:schemeClr val="accent6">
                  <a:lumMod val="50000"/>
                </a:schemeClr>
              </a:solidFill>
              <a:latin typeface="+mn-ea"/>
            </a:endParaRPr>
          </a:p>
          <a:p>
            <a:pPr>
              <a:spcBef>
                <a:spcPts val="0"/>
              </a:spcBef>
              <a:spcAft>
                <a:spcPts val="600"/>
              </a:spcAft>
            </a:pPr>
            <a:r>
              <a:rPr lang="ja-JP" altLang="en-US" sz="1400" dirty="0">
                <a:solidFill>
                  <a:schemeClr val="accent6">
                    <a:lumMod val="50000"/>
                  </a:schemeClr>
                </a:solidFill>
                <a:latin typeface="+mn-ea"/>
              </a:rPr>
              <a:t>    </a:t>
            </a:r>
            <a:r>
              <a:rPr lang="ja-JP" altLang="en-US" sz="1400" dirty="0" smtClean="0">
                <a:solidFill>
                  <a:schemeClr val="accent6">
                    <a:lumMod val="50000"/>
                  </a:schemeClr>
                </a:solidFill>
                <a:latin typeface="+mn-ea"/>
              </a:rPr>
              <a:t>有料</a:t>
            </a:r>
            <a:r>
              <a:rPr lang="ja-JP" altLang="en-US" sz="1400" dirty="0">
                <a:solidFill>
                  <a:schemeClr val="accent6">
                    <a:lumMod val="50000"/>
                  </a:schemeClr>
                </a:solidFill>
                <a:latin typeface="+mn-ea"/>
              </a:rPr>
              <a:t>老人ホーム、有料老人ホームに該当するサービス付き高齢者向け住宅</a:t>
            </a:r>
            <a:endParaRPr lang="en-US" altLang="ja-JP" sz="1400" dirty="0">
              <a:solidFill>
                <a:schemeClr val="accent6">
                  <a:lumMod val="50000"/>
                </a:schemeClr>
              </a:solidFill>
              <a:latin typeface="+mn-ea"/>
            </a:endParaRPr>
          </a:p>
          <a:p>
            <a:endParaRPr lang="en-US" altLang="ja-JP" sz="4000" u="sng" dirty="0">
              <a:solidFill>
                <a:srgbClr val="CC0000"/>
              </a:solidFill>
              <a:latin typeface="+mn-ea"/>
            </a:endParaRPr>
          </a:p>
        </p:txBody>
      </p:sp>
    </p:spTree>
    <p:extLst>
      <p:ext uri="{BB962C8B-B14F-4D97-AF65-F5344CB8AC3E}">
        <p14:creationId xmlns:p14="http://schemas.microsoft.com/office/powerpoint/2010/main" val="77963143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24</a:t>
            </a:fld>
            <a:endParaRPr kumimoji="1" lang="ja-JP" altLang="en-US" dirty="0"/>
          </a:p>
        </p:txBody>
      </p:sp>
      <p:sp>
        <p:nvSpPr>
          <p:cNvPr id="6" name="Rectangle 2"/>
          <p:cNvSpPr txBox="1">
            <a:spLocks/>
          </p:cNvSpPr>
          <p:nvPr/>
        </p:nvSpPr>
        <p:spPr>
          <a:xfrm>
            <a:off x="664687" y="3789040"/>
            <a:ext cx="8001000" cy="2808312"/>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lnSpc>
                <a:spcPct val="110000"/>
              </a:lnSpc>
              <a:spcBef>
                <a:spcPts val="0"/>
              </a:spcBef>
              <a:spcAft>
                <a:spcPts val="0"/>
              </a:spcAft>
              <a:buFont typeface="Arial"/>
              <a:buNone/>
            </a:pPr>
            <a:r>
              <a:rPr lang="ja-JP" altLang="en-US" sz="1700" dirty="0">
                <a:latin typeface="+mn-ea"/>
              </a:rPr>
              <a:t>● 有料老人</a:t>
            </a:r>
            <a:r>
              <a:rPr lang="ja-JP" altLang="en-US" sz="1700" dirty="0" smtClean="0">
                <a:latin typeface="+mn-ea"/>
              </a:rPr>
              <a:t>ホーム等の</a:t>
            </a:r>
            <a:r>
              <a:rPr lang="ja-JP" altLang="en-US" sz="1700" dirty="0">
                <a:latin typeface="+mn-ea"/>
              </a:rPr>
              <a:t>事業</a:t>
            </a:r>
            <a:r>
              <a:rPr lang="ja-JP" altLang="en-US" sz="1700" dirty="0" smtClean="0">
                <a:latin typeface="+mn-ea"/>
              </a:rPr>
              <a:t>と、介護保険サービスの</a:t>
            </a:r>
            <a:r>
              <a:rPr lang="ja-JP" altLang="en-US" sz="1700" dirty="0">
                <a:latin typeface="+mn-ea"/>
              </a:rPr>
              <a:t>事業は、それぞれ別の</a:t>
            </a:r>
            <a:r>
              <a:rPr lang="ja-JP" altLang="en-US" sz="1700" dirty="0" smtClean="0">
                <a:latin typeface="+mn-ea"/>
              </a:rPr>
              <a:t>事業</a:t>
            </a:r>
            <a:endParaRPr lang="en-US" altLang="ja-JP" sz="1700" dirty="0" smtClean="0">
              <a:latin typeface="+mn-ea"/>
            </a:endParaRPr>
          </a:p>
          <a:p>
            <a:pPr marL="0" indent="0">
              <a:lnSpc>
                <a:spcPct val="110000"/>
              </a:lnSpc>
              <a:spcBef>
                <a:spcPts val="0"/>
              </a:spcBef>
              <a:spcAft>
                <a:spcPts val="0"/>
              </a:spcAft>
              <a:buFont typeface="Arial"/>
              <a:buNone/>
            </a:pPr>
            <a:r>
              <a:rPr lang="ja-JP" altLang="en-US" sz="1700" dirty="0">
                <a:latin typeface="+mn-ea"/>
              </a:rPr>
              <a:t>　 </a:t>
            </a:r>
            <a:r>
              <a:rPr lang="ja-JP" altLang="en-US" sz="1700" dirty="0" smtClean="0">
                <a:latin typeface="+mn-ea"/>
              </a:rPr>
              <a:t>であるため、勤務時間</a:t>
            </a:r>
            <a:r>
              <a:rPr lang="ja-JP" altLang="en-US" sz="1700" dirty="0">
                <a:latin typeface="+mn-ea"/>
              </a:rPr>
              <a:t>・勤務内容等を明確に切り分けること</a:t>
            </a:r>
            <a:r>
              <a:rPr lang="ja-JP" altLang="en-US" sz="1700" dirty="0" smtClean="0">
                <a:latin typeface="+mn-ea"/>
              </a:rPr>
              <a:t>。</a:t>
            </a:r>
            <a:endParaRPr lang="en-US" altLang="ja-JP" sz="1700" dirty="0" smtClean="0">
              <a:latin typeface="+mn-ea"/>
            </a:endParaRPr>
          </a:p>
          <a:p>
            <a:pPr marL="0" indent="0">
              <a:lnSpc>
                <a:spcPct val="110000"/>
              </a:lnSpc>
              <a:spcBef>
                <a:spcPts val="0"/>
              </a:spcBef>
              <a:spcAft>
                <a:spcPts val="0"/>
              </a:spcAft>
              <a:buNone/>
            </a:pPr>
            <a:r>
              <a:rPr lang="ja-JP" altLang="en-US" sz="1700" dirty="0" smtClean="0">
                <a:latin typeface="+mn-ea"/>
              </a:rPr>
              <a:t>● </a:t>
            </a:r>
            <a:r>
              <a:rPr lang="ja-JP" altLang="en-US" sz="1700" dirty="0">
                <a:latin typeface="+mn-ea"/>
              </a:rPr>
              <a:t>事業ごとの区画を明確にすること。（指定を受けた区画以外での事務</a:t>
            </a:r>
            <a:r>
              <a:rPr lang="ja-JP" altLang="en-US" sz="1700" dirty="0" smtClean="0">
                <a:latin typeface="+mn-ea"/>
              </a:rPr>
              <a:t>を行う</a:t>
            </a:r>
            <a:endParaRPr lang="en-US" altLang="ja-JP" sz="1700" dirty="0" smtClean="0">
              <a:latin typeface="+mn-ea"/>
            </a:endParaRPr>
          </a:p>
          <a:p>
            <a:pPr marL="0" indent="0">
              <a:lnSpc>
                <a:spcPct val="110000"/>
              </a:lnSpc>
              <a:spcBef>
                <a:spcPts val="0"/>
              </a:spcBef>
              <a:spcAft>
                <a:spcPts val="0"/>
              </a:spcAft>
              <a:buNone/>
            </a:pPr>
            <a:r>
              <a:rPr lang="en-US" altLang="ja-JP" sz="1700" dirty="0">
                <a:latin typeface="+mn-ea"/>
              </a:rPr>
              <a:t> </a:t>
            </a:r>
            <a:r>
              <a:rPr lang="en-US" altLang="ja-JP" sz="1700" dirty="0" smtClean="0">
                <a:latin typeface="+mn-ea"/>
              </a:rPr>
              <a:t>   </a:t>
            </a:r>
            <a:r>
              <a:rPr lang="ja-JP" altLang="en-US" sz="1700" dirty="0" smtClean="0">
                <a:latin typeface="+mn-ea"/>
              </a:rPr>
              <a:t>ことは</a:t>
            </a:r>
            <a:r>
              <a:rPr lang="ja-JP" altLang="en-US" sz="1700" dirty="0">
                <a:latin typeface="+mn-ea"/>
              </a:rPr>
              <a:t>、介護保険法の指定基準違反として、行政処分を行う場合</a:t>
            </a:r>
            <a:r>
              <a:rPr lang="ja-JP" altLang="en-US" sz="1700" dirty="0" smtClean="0">
                <a:latin typeface="+mn-ea"/>
              </a:rPr>
              <a:t>がありま </a:t>
            </a:r>
            <a:endParaRPr lang="en-US" altLang="ja-JP" sz="1700" dirty="0" smtClean="0">
              <a:latin typeface="+mn-ea"/>
            </a:endParaRPr>
          </a:p>
          <a:p>
            <a:pPr marL="0" indent="0">
              <a:lnSpc>
                <a:spcPct val="110000"/>
              </a:lnSpc>
              <a:spcBef>
                <a:spcPts val="0"/>
              </a:spcBef>
              <a:spcAft>
                <a:spcPts val="0"/>
              </a:spcAft>
              <a:buNone/>
            </a:pPr>
            <a:r>
              <a:rPr lang="en-US" altLang="ja-JP" sz="1700" dirty="0">
                <a:latin typeface="+mn-ea"/>
              </a:rPr>
              <a:t> </a:t>
            </a:r>
            <a:r>
              <a:rPr lang="en-US" altLang="ja-JP" sz="1700" dirty="0" smtClean="0">
                <a:latin typeface="+mn-ea"/>
              </a:rPr>
              <a:t>   </a:t>
            </a:r>
            <a:r>
              <a:rPr lang="ja-JP" altLang="en-US" sz="1700" dirty="0" smtClean="0">
                <a:latin typeface="+mn-ea"/>
              </a:rPr>
              <a:t>す</a:t>
            </a:r>
            <a:r>
              <a:rPr lang="ja-JP" altLang="en-US" sz="1700" dirty="0">
                <a:latin typeface="+mn-ea"/>
              </a:rPr>
              <a:t>。</a:t>
            </a:r>
            <a:r>
              <a:rPr lang="en-US" altLang="ja-JP" sz="1700" dirty="0" smtClean="0">
                <a:latin typeface="+mn-ea"/>
              </a:rPr>
              <a:t>)</a:t>
            </a:r>
          </a:p>
          <a:p>
            <a:pPr marL="0" indent="0">
              <a:lnSpc>
                <a:spcPct val="110000"/>
              </a:lnSpc>
              <a:spcBef>
                <a:spcPts val="0"/>
              </a:spcBef>
              <a:spcAft>
                <a:spcPts val="0"/>
              </a:spcAft>
              <a:buNone/>
            </a:pPr>
            <a:r>
              <a:rPr lang="ja-JP" altLang="en-US" sz="1700" dirty="0" smtClean="0">
                <a:latin typeface="+mn-ea"/>
              </a:rPr>
              <a:t>●</a:t>
            </a:r>
            <a:r>
              <a:rPr lang="ja-JP" altLang="en-US" sz="1700" dirty="0">
                <a:latin typeface="+mn-ea"/>
              </a:rPr>
              <a:t>入居者の実態に即し、夜間の介護及び緊急時に対応できる職員体制とし、昼</a:t>
            </a:r>
            <a:endParaRPr lang="en-US" altLang="ja-JP" sz="1700" dirty="0">
              <a:latin typeface="+mn-ea"/>
            </a:endParaRPr>
          </a:p>
          <a:p>
            <a:pPr marL="0" indent="0">
              <a:lnSpc>
                <a:spcPct val="110000"/>
              </a:lnSpc>
              <a:spcBef>
                <a:spcPts val="0"/>
              </a:spcBef>
              <a:spcAft>
                <a:spcPts val="0"/>
              </a:spcAft>
              <a:buNone/>
            </a:pPr>
            <a:r>
              <a:rPr lang="en-US" altLang="ja-JP" sz="1700" dirty="0">
                <a:latin typeface="+mn-ea"/>
              </a:rPr>
              <a:t>    </a:t>
            </a:r>
            <a:r>
              <a:rPr lang="ja-JP" altLang="en-US" sz="1700" dirty="0">
                <a:latin typeface="+mn-ea"/>
              </a:rPr>
              <a:t>夜を問わず、１名以上の職員（有料老人ホーム等職員）が常勤していること</a:t>
            </a:r>
            <a:r>
              <a:rPr lang="ja-JP" altLang="en-US" sz="1700" dirty="0" smtClean="0">
                <a:latin typeface="+mn-ea"/>
              </a:rPr>
              <a:t>。</a:t>
            </a:r>
          </a:p>
          <a:p>
            <a:pPr marL="0" indent="0">
              <a:lnSpc>
                <a:spcPct val="110000"/>
              </a:lnSpc>
              <a:spcBef>
                <a:spcPts val="0"/>
              </a:spcBef>
              <a:spcAft>
                <a:spcPts val="0"/>
              </a:spcAft>
              <a:buNone/>
            </a:pPr>
            <a:r>
              <a:rPr lang="ja-JP" altLang="en-US" sz="1700" dirty="0" smtClean="0">
                <a:latin typeface="+mn-ea"/>
              </a:rPr>
              <a:t>    </a:t>
            </a:r>
            <a:r>
              <a:rPr lang="ja-JP" altLang="en-US" sz="1700" b="1" dirty="0" smtClean="0">
                <a:solidFill>
                  <a:srgbClr val="FF0000"/>
                </a:solidFill>
                <a:latin typeface="+mn-ea"/>
              </a:rPr>
              <a:t>➡ </a:t>
            </a:r>
            <a:r>
              <a:rPr lang="ja-JP" altLang="en-US" sz="1700" b="1" u="sng" dirty="0" smtClean="0">
                <a:solidFill>
                  <a:srgbClr val="FF0000"/>
                </a:solidFill>
                <a:latin typeface="+mn-ea"/>
              </a:rPr>
              <a:t>訪問</a:t>
            </a:r>
            <a:r>
              <a:rPr lang="ja-JP" altLang="en-US" sz="1700" b="1" u="sng" dirty="0">
                <a:solidFill>
                  <a:srgbClr val="FF0000"/>
                </a:solidFill>
                <a:latin typeface="+mn-ea"/>
              </a:rPr>
              <a:t>介護事業所の職員</a:t>
            </a:r>
            <a:r>
              <a:rPr lang="en-US" altLang="ja-JP" sz="1700" b="1" u="sng" dirty="0">
                <a:solidFill>
                  <a:srgbClr val="FF0000"/>
                </a:solidFill>
                <a:latin typeface="+mn-ea"/>
              </a:rPr>
              <a:t>1</a:t>
            </a:r>
            <a:r>
              <a:rPr lang="ja-JP" altLang="en-US" sz="1700" b="1" u="sng" dirty="0" smtClean="0">
                <a:solidFill>
                  <a:srgbClr val="FF0000"/>
                </a:solidFill>
                <a:latin typeface="+mn-ea"/>
              </a:rPr>
              <a:t>名の配置で足りると誤認</a:t>
            </a:r>
            <a:r>
              <a:rPr lang="ja-JP" altLang="en-US" sz="1700" b="1" u="sng" dirty="0">
                <a:solidFill>
                  <a:srgbClr val="FF0000"/>
                </a:solidFill>
                <a:latin typeface="+mn-ea"/>
              </a:rPr>
              <a:t>して</a:t>
            </a:r>
            <a:r>
              <a:rPr lang="ja-JP" altLang="en-US" sz="1700" b="1" u="sng" dirty="0" smtClean="0">
                <a:solidFill>
                  <a:srgbClr val="FF0000"/>
                </a:solidFill>
                <a:latin typeface="+mn-ea"/>
              </a:rPr>
              <a:t>いるケースが見受け</a:t>
            </a:r>
            <a:endParaRPr lang="en-US" altLang="ja-JP" sz="1700" b="1" u="sng" dirty="0" smtClean="0">
              <a:solidFill>
                <a:srgbClr val="FF0000"/>
              </a:solidFill>
              <a:latin typeface="+mn-ea"/>
            </a:endParaRPr>
          </a:p>
          <a:p>
            <a:pPr marL="0" indent="0">
              <a:lnSpc>
                <a:spcPct val="110000"/>
              </a:lnSpc>
              <a:spcBef>
                <a:spcPts val="0"/>
              </a:spcBef>
              <a:spcAft>
                <a:spcPts val="0"/>
              </a:spcAft>
              <a:buNone/>
            </a:pPr>
            <a:r>
              <a:rPr lang="en-US" altLang="ja-JP" sz="1700" b="1" dirty="0">
                <a:solidFill>
                  <a:srgbClr val="FF0000"/>
                </a:solidFill>
                <a:latin typeface="+mn-ea"/>
              </a:rPr>
              <a:t> </a:t>
            </a:r>
            <a:r>
              <a:rPr lang="en-US" altLang="ja-JP" sz="1700" b="1" dirty="0" smtClean="0">
                <a:solidFill>
                  <a:srgbClr val="FF0000"/>
                </a:solidFill>
                <a:latin typeface="+mn-ea"/>
              </a:rPr>
              <a:t>       </a:t>
            </a:r>
            <a:r>
              <a:rPr lang="ja-JP" altLang="en-US" sz="1700" b="1" u="sng" dirty="0" smtClean="0">
                <a:solidFill>
                  <a:srgbClr val="FF0000"/>
                </a:solidFill>
                <a:latin typeface="+mn-ea"/>
              </a:rPr>
              <a:t>られます。</a:t>
            </a:r>
            <a:r>
              <a:rPr lang="ja-JP" altLang="en-US" sz="1700" b="1" u="sng" dirty="0">
                <a:solidFill>
                  <a:srgbClr val="FF0000"/>
                </a:solidFill>
                <a:latin typeface="+mn-ea"/>
              </a:rPr>
              <a:t>有料老人</a:t>
            </a:r>
            <a:r>
              <a:rPr lang="ja-JP" altLang="en-US" sz="1700" b="1" u="sng" dirty="0" smtClean="0">
                <a:solidFill>
                  <a:srgbClr val="FF0000"/>
                </a:solidFill>
                <a:latin typeface="+mn-ea"/>
              </a:rPr>
              <a:t>ホーム等の</a:t>
            </a:r>
            <a:r>
              <a:rPr lang="ja-JP" altLang="en-US" sz="1700" b="1" u="sng" dirty="0">
                <a:solidFill>
                  <a:srgbClr val="FF0000"/>
                </a:solidFill>
                <a:latin typeface="+mn-ea"/>
              </a:rPr>
              <a:t>職員として</a:t>
            </a:r>
            <a:r>
              <a:rPr lang="en-US" altLang="ja-JP" sz="1700" b="1" u="sng" dirty="0">
                <a:solidFill>
                  <a:srgbClr val="FF0000"/>
                </a:solidFill>
                <a:latin typeface="+mn-ea"/>
              </a:rPr>
              <a:t>1</a:t>
            </a:r>
            <a:r>
              <a:rPr lang="ja-JP" altLang="en-US" sz="1700" b="1" u="sng" dirty="0">
                <a:solidFill>
                  <a:srgbClr val="FF0000"/>
                </a:solidFill>
                <a:latin typeface="+mn-ea"/>
              </a:rPr>
              <a:t>名以上の</a:t>
            </a:r>
            <a:r>
              <a:rPr lang="ja-JP" altLang="en-US" sz="1700" b="1" u="sng" dirty="0" smtClean="0">
                <a:solidFill>
                  <a:srgbClr val="FF0000"/>
                </a:solidFill>
                <a:latin typeface="+mn-ea"/>
              </a:rPr>
              <a:t>配置が必要です。</a:t>
            </a:r>
            <a:endParaRPr lang="en-US" altLang="ja-JP" sz="1700" b="1" u="sng" dirty="0">
              <a:solidFill>
                <a:srgbClr val="FF0000"/>
              </a:solidFill>
              <a:latin typeface="+mn-ea"/>
            </a:endParaRPr>
          </a:p>
        </p:txBody>
      </p:sp>
      <p:sp>
        <p:nvSpPr>
          <p:cNvPr id="7" name="下矢印 6"/>
          <p:cNvSpPr/>
          <p:nvPr/>
        </p:nvSpPr>
        <p:spPr>
          <a:xfrm>
            <a:off x="3851920" y="3356992"/>
            <a:ext cx="1584176" cy="288032"/>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ホームベース 8"/>
          <p:cNvSpPr/>
          <p:nvPr/>
        </p:nvSpPr>
        <p:spPr>
          <a:xfrm flipH="1">
            <a:off x="1410337" y="692696"/>
            <a:ext cx="7286992"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b="1" dirty="0"/>
              <a:t> </a:t>
            </a:r>
            <a:r>
              <a:rPr kumimoji="1" lang="ja-JP" altLang="en-US" b="1" dirty="0" smtClean="0"/>
              <a:t> </a:t>
            </a:r>
            <a:r>
              <a:rPr kumimoji="1" lang="ja-JP" altLang="en-US" sz="2000" b="1" dirty="0" smtClean="0"/>
              <a:t>① </a:t>
            </a:r>
            <a:r>
              <a:rPr kumimoji="1" lang="ja-JP" altLang="en-US" sz="2000" b="1" dirty="0"/>
              <a:t>人員に関する</a:t>
            </a:r>
            <a:r>
              <a:rPr kumimoji="1" lang="ja-JP" altLang="en-US" sz="2000" b="1" dirty="0" smtClean="0"/>
              <a:t>基準</a:t>
            </a:r>
            <a:r>
              <a:rPr kumimoji="1" lang="en-US" altLang="ja-JP" sz="1400" b="1" dirty="0" smtClean="0"/>
              <a:t>【 </a:t>
            </a:r>
            <a:r>
              <a:rPr kumimoji="1" lang="ja-JP" altLang="en-US" sz="1400" b="1" dirty="0" smtClean="0"/>
              <a:t>吹田市有料老人ホーム設置運営指導指針</a:t>
            </a:r>
            <a:r>
              <a:rPr kumimoji="1" lang="en-US" altLang="ja-JP" sz="1400" b="1" dirty="0"/>
              <a:t>9-(1) </a:t>
            </a:r>
            <a:r>
              <a:rPr kumimoji="1" lang="en-US" altLang="ja-JP" sz="1400" b="1" dirty="0" smtClean="0"/>
              <a:t>】</a:t>
            </a:r>
            <a:endParaRPr kumimoji="1" lang="ja-JP" altLang="en-US" sz="1100" b="1" dirty="0">
              <a:solidFill>
                <a:schemeClr val="bg1"/>
              </a:solidFill>
            </a:endParaRPr>
          </a:p>
        </p:txBody>
      </p:sp>
      <p:sp>
        <p:nvSpPr>
          <p:cNvPr id="10" name="Rectangle 2"/>
          <p:cNvSpPr txBox="1">
            <a:spLocks/>
          </p:cNvSpPr>
          <p:nvPr/>
        </p:nvSpPr>
        <p:spPr>
          <a:xfrm>
            <a:off x="678684" y="1412776"/>
            <a:ext cx="7987003" cy="1828364"/>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lvl="0" indent="0">
              <a:spcBef>
                <a:spcPts val="0"/>
              </a:spcBef>
              <a:spcAft>
                <a:spcPts val="0"/>
              </a:spcAft>
              <a:buNone/>
            </a:pPr>
            <a:r>
              <a:rPr lang="ja-JP" altLang="en-US" sz="1700" dirty="0">
                <a:solidFill>
                  <a:prstClr val="black"/>
                </a:solidFill>
                <a:latin typeface="メイリオ" panose="020B0604030504040204" pitchFamily="50" charset="-128"/>
              </a:rPr>
              <a:t>● 有料老人ホーム等の職員が訪問介護事業者等の業務にも従事しているが、</a:t>
            </a:r>
          </a:p>
          <a:p>
            <a:pPr marL="0" lvl="0" indent="0">
              <a:spcBef>
                <a:spcPts val="0"/>
              </a:spcBef>
              <a:spcAft>
                <a:spcPts val="0"/>
              </a:spcAft>
              <a:buNone/>
            </a:pPr>
            <a:r>
              <a:rPr lang="ja-JP" altLang="en-US" sz="1700" dirty="0">
                <a:solidFill>
                  <a:prstClr val="black"/>
                </a:solidFill>
                <a:latin typeface="メイリオ" panose="020B0604030504040204" pitchFamily="50" charset="-128"/>
              </a:rPr>
              <a:t>　 日中、夜間含めて勤務表（シフト表）で勤務</a:t>
            </a:r>
            <a:r>
              <a:rPr lang="ja-JP" altLang="en-US" sz="1700">
                <a:solidFill>
                  <a:prstClr val="black"/>
                </a:solidFill>
                <a:latin typeface="メイリオ" panose="020B0604030504040204" pitchFamily="50" charset="-128"/>
              </a:rPr>
              <a:t>時間</a:t>
            </a:r>
            <a:r>
              <a:rPr lang="ja-JP" altLang="en-US" sz="1700" smtClean="0">
                <a:solidFill>
                  <a:prstClr val="black"/>
                </a:solidFill>
                <a:latin typeface="メイリオ" panose="020B0604030504040204" pitchFamily="50" charset="-128"/>
              </a:rPr>
              <a:t>・勤務内容</a:t>
            </a:r>
            <a:r>
              <a:rPr lang="ja-JP" altLang="en-US" sz="1700" dirty="0">
                <a:solidFill>
                  <a:prstClr val="black"/>
                </a:solidFill>
                <a:latin typeface="メイリオ" panose="020B0604030504040204" pitchFamily="50" charset="-128"/>
              </a:rPr>
              <a:t>が整理され</a:t>
            </a:r>
          </a:p>
          <a:p>
            <a:pPr marL="0" lvl="0" indent="0">
              <a:spcBef>
                <a:spcPts val="0"/>
              </a:spcBef>
              <a:buNone/>
            </a:pPr>
            <a:r>
              <a:rPr lang="ja-JP" altLang="en-US" sz="1700" dirty="0">
                <a:solidFill>
                  <a:prstClr val="black"/>
                </a:solidFill>
                <a:latin typeface="メイリオ" panose="020B0604030504040204" pitchFamily="50" charset="-128"/>
              </a:rPr>
              <a:t>    ていない。 </a:t>
            </a:r>
          </a:p>
          <a:p>
            <a:pPr marL="0" lvl="0" indent="0">
              <a:spcBef>
                <a:spcPts val="0"/>
              </a:spcBef>
              <a:spcAft>
                <a:spcPts val="0"/>
              </a:spcAft>
              <a:buNone/>
            </a:pPr>
            <a:r>
              <a:rPr lang="ja-JP" altLang="en-US" sz="1700" dirty="0">
                <a:solidFill>
                  <a:prstClr val="black"/>
                </a:solidFill>
                <a:latin typeface="メイリオ" panose="020B0604030504040204" pitchFamily="50" charset="-128"/>
              </a:rPr>
              <a:t>● 別の場所で指定を受けて</a:t>
            </a:r>
            <a:r>
              <a:rPr lang="ja-JP" altLang="en-US" sz="1700" dirty="0" smtClean="0">
                <a:solidFill>
                  <a:prstClr val="black"/>
                </a:solidFill>
                <a:latin typeface="メイリオ" panose="020B0604030504040204" pitchFamily="50" charset="-128"/>
              </a:rPr>
              <a:t>いる訪問介護事業所の事務所機能が</a:t>
            </a:r>
            <a:r>
              <a:rPr lang="ja-JP" altLang="en-US" sz="1700" dirty="0">
                <a:solidFill>
                  <a:prstClr val="black"/>
                </a:solidFill>
                <a:latin typeface="メイリオ" panose="020B0604030504040204" pitchFamily="50" charset="-128"/>
              </a:rPr>
              <a:t>有料老人</a:t>
            </a:r>
            <a:r>
              <a:rPr lang="ja-JP" altLang="en-US" sz="1700" dirty="0" smtClean="0">
                <a:solidFill>
                  <a:prstClr val="black"/>
                </a:solidFill>
                <a:latin typeface="メイリオ" panose="020B0604030504040204" pitchFamily="50" charset="-128"/>
              </a:rPr>
              <a:t>ホーム</a:t>
            </a:r>
            <a:endParaRPr lang="en-US" altLang="ja-JP" sz="1700" dirty="0" smtClean="0">
              <a:solidFill>
                <a:prstClr val="black"/>
              </a:solidFill>
              <a:latin typeface="メイリオ" panose="020B0604030504040204" pitchFamily="50" charset="-128"/>
            </a:endParaRPr>
          </a:p>
          <a:p>
            <a:pPr marL="0" lv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smtClean="0">
                <a:solidFill>
                  <a:prstClr val="black"/>
                </a:solidFill>
                <a:latin typeface="メイリオ" panose="020B0604030504040204" pitchFamily="50" charset="-128"/>
              </a:rPr>
              <a:t>等内</a:t>
            </a:r>
            <a:r>
              <a:rPr lang="ja-JP" altLang="en-US" sz="1700" dirty="0">
                <a:solidFill>
                  <a:prstClr val="black"/>
                </a:solidFill>
                <a:latin typeface="メイリオ" panose="020B0604030504040204" pitchFamily="50" charset="-128"/>
              </a:rPr>
              <a:t>で稼動している。</a:t>
            </a:r>
          </a:p>
          <a:p>
            <a:pPr marL="0" lvl="0" indent="0">
              <a:spcBef>
                <a:spcPts val="0"/>
              </a:spcBef>
              <a:spcAft>
                <a:spcPts val="0"/>
              </a:spcAft>
              <a:buNone/>
            </a:pPr>
            <a:r>
              <a:rPr lang="ja-JP" altLang="en-US" sz="1700" dirty="0">
                <a:solidFill>
                  <a:prstClr val="black"/>
                </a:solidFill>
                <a:latin typeface="メイリオ" panose="020B0604030504040204" pitchFamily="50" charset="-128"/>
              </a:rPr>
              <a:t>● 有料老人ホーム等の職員が、１名以上配置されていない。</a:t>
            </a:r>
          </a:p>
        </p:txBody>
      </p:sp>
    </p:spTree>
    <p:extLst>
      <p:ext uri="{BB962C8B-B14F-4D97-AF65-F5344CB8AC3E}">
        <p14:creationId xmlns:p14="http://schemas.microsoft.com/office/powerpoint/2010/main" val="45496899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25</a:t>
            </a:fld>
            <a:endParaRPr kumimoji="1" lang="ja-JP" altLang="en-US" dirty="0"/>
          </a:p>
        </p:txBody>
      </p:sp>
      <p:sp>
        <p:nvSpPr>
          <p:cNvPr id="5" name="ホームベース 4"/>
          <p:cNvSpPr/>
          <p:nvPr/>
        </p:nvSpPr>
        <p:spPr>
          <a:xfrm flipH="1">
            <a:off x="1410337" y="692696"/>
            <a:ext cx="7286992"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kumimoji="1" lang="ja-JP" altLang="en-US" sz="2000" b="1" dirty="0" smtClean="0">
                <a:solidFill>
                  <a:prstClr val="white"/>
                </a:solidFill>
              </a:rPr>
              <a:t>  ① </a:t>
            </a:r>
            <a:r>
              <a:rPr kumimoji="1" lang="ja-JP" altLang="en-US" sz="2000" b="1" dirty="0">
                <a:solidFill>
                  <a:prstClr val="white"/>
                </a:solidFill>
              </a:rPr>
              <a:t>人員に関する基準</a:t>
            </a:r>
            <a:r>
              <a:rPr kumimoji="1" lang="en-US" altLang="ja-JP" sz="1400" b="1" dirty="0">
                <a:solidFill>
                  <a:prstClr val="white"/>
                </a:solidFill>
              </a:rPr>
              <a:t>【 </a:t>
            </a:r>
            <a:r>
              <a:rPr kumimoji="1" lang="ja-JP" altLang="en-US" sz="1400" b="1" dirty="0">
                <a:solidFill>
                  <a:prstClr val="white"/>
                </a:solidFill>
              </a:rPr>
              <a:t>吹田市有料老人ホーム設置運営指導指針</a:t>
            </a:r>
            <a:r>
              <a:rPr kumimoji="1" lang="en-US" altLang="ja-JP" sz="1400" b="1" dirty="0">
                <a:solidFill>
                  <a:prstClr val="white"/>
                </a:solidFill>
              </a:rPr>
              <a:t>9-(1) 】</a:t>
            </a:r>
            <a:endParaRPr kumimoji="1" lang="ja-JP" altLang="en-US" sz="1100" b="1" dirty="0">
              <a:solidFill>
                <a:prstClr val="white"/>
              </a:solidFill>
            </a:endParaRPr>
          </a:p>
        </p:txBody>
      </p:sp>
      <p:sp>
        <p:nvSpPr>
          <p:cNvPr id="8" name="下矢印 7"/>
          <p:cNvSpPr/>
          <p:nvPr/>
        </p:nvSpPr>
        <p:spPr>
          <a:xfrm>
            <a:off x="3851920" y="3379148"/>
            <a:ext cx="1584176" cy="288032"/>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2"/>
          <p:cNvSpPr txBox="1">
            <a:spLocks/>
          </p:cNvSpPr>
          <p:nvPr/>
        </p:nvSpPr>
        <p:spPr>
          <a:xfrm>
            <a:off x="664687" y="3933056"/>
            <a:ext cx="8001000" cy="2520280"/>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lnSpc>
                <a:spcPct val="110000"/>
              </a:lnSpc>
              <a:spcBef>
                <a:spcPts val="0"/>
              </a:spcBef>
              <a:spcAft>
                <a:spcPts val="0"/>
              </a:spcAft>
              <a:buNone/>
            </a:pPr>
            <a:r>
              <a:rPr lang="ja-JP" altLang="en-US" sz="1700" dirty="0" smtClean="0">
                <a:latin typeface="+mn-ea"/>
              </a:rPr>
              <a:t>● 有料</a:t>
            </a:r>
            <a:r>
              <a:rPr lang="ja-JP" altLang="en-US" sz="1700" dirty="0">
                <a:latin typeface="+mn-ea"/>
              </a:rPr>
              <a:t>老人ホーム等の</a:t>
            </a:r>
            <a:r>
              <a:rPr lang="ja-JP" altLang="en-US" sz="1700" dirty="0" smtClean="0">
                <a:latin typeface="+mn-ea"/>
              </a:rPr>
              <a:t>管理者として、職員</a:t>
            </a:r>
            <a:r>
              <a:rPr lang="ja-JP" altLang="en-US" sz="1700" dirty="0">
                <a:latin typeface="+mn-ea"/>
              </a:rPr>
              <a:t>の管理、業務の実施状況の把握</a:t>
            </a:r>
            <a:r>
              <a:rPr lang="ja-JP" altLang="en-US" sz="1700" dirty="0" smtClean="0">
                <a:latin typeface="+mn-ea"/>
              </a:rPr>
              <a:t>その</a:t>
            </a:r>
            <a:endParaRPr lang="en-US" altLang="ja-JP" sz="1700" dirty="0" smtClean="0">
              <a:latin typeface="+mn-ea"/>
            </a:endParaRPr>
          </a:p>
          <a:p>
            <a:pPr marL="0" indent="0">
              <a:lnSpc>
                <a:spcPct val="110000"/>
              </a:lnSpc>
              <a:spcBef>
                <a:spcPts val="0"/>
              </a:spcBef>
              <a:spcAft>
                <a:spcPts val="0"/>
              </a:spcAft>
              <a:buNone/>
            </a:pPr>
            <a:r>
              <a:rPr lang="ja-JP" altLang="en-US" sz="1700" dirty="0">
                <a:latin typeface="+mn-ea"/>
              </a:rPr>
              <a:t>　</a:t>
            </a:r>
            <a:r>
              <a:rPr lang="ja-JP" altLang="en-US" sz="1700" dirty="0" smtClean="0">
                <a:latin typeface="+mn-ea"/>
              </a:rPr>
              <a:t>他</a:t>
            </a:r>
            <a:r>
              <a:rPr lang="ja-JP" altLang="en-US" sz="1700" dirty="0">
                <a:latin typeface="+mn-ea"/>
              </a:rPr>
              <a:t>の管理を一元的に行う立場</a:t>
            </a:r>
            <a:r>
              <a:rPr lang="ja-JP" altLang="en-US" sz="1700" dirty="0" smtClean="0">
                <a:latin typeface="+mn-ea"/>
              </a:rPr>
              <a:t>にある者を配置すること。</a:t>
            </a:r>
            <a:endParaRPr lang="en-US" altLang="ja-JP" sz="1700" dirty="0" smtClean="0">
              <a:latin typeface="+mn-ea"/>
            </a:endParaRPr>
          </a:p>
          <a:p>
            <a:pPr marL="0" indent="0">
              <a:lnSpc>
                <a:spcPct val="110000"/>
              </a:lnSpc>
              <a:spcBef>
                <a:spcPts val="0"/>
              </a:spcBef>
              <a:spcAft>
                <a:spcPts val="0"/>
              </a:spcAft>
              <a:buNone/>
            </a:pPr>
            <a:r>
              <a:rPr lang="ja-JP" altLang="en-US" sz="1700" dirty="0" smtClean="0">
                <a:latin typeface="+mn-ea"/>
              </a:rPr>
              <a:t>　 そのため、緊急時に速やかに現場に駆け付けられないなど管理業務に支障が</a:t>
            </a:r>
            <a:endParaRPr lang="en-US" altLang="ja-JP" sz="1700" dirty="0" smtClean="0">
              <a:latin typeface="+mn-ea"/>
            </a:endParaRPr>
          </a:p>
          <a:p>
            <a:pPr marL="0" indent="0">
              <a:lnSpc>
                <a:spcPct val="110000"/>
              </a:lnSpc>
              <a:spcBef>
                <a:spcPts val="0"/>
              </a:spcBef>
              <a:spcAft>
                <a:spcPts val="0"/>
              </a:spcAft>
              <a:buNone/>
            </a:pPr>
            <a:r>
              <a:rPr lang="ja-JP" altLang="en-US" sz="1700" dirty="0">
                <a:latin typeface="+mn-ea"/>
              </a:rPr>
              <a:t>　</a:t>
            </a:r>
            <a:r>
              <a:rPr lang="ja-JP" altLang="en-US" sz="1700" dirty="0" smtClean="0">
                <a:latin typeface="+mn-ea"/>
              </a:rPr>
              <a:t>ないと認められる範囲を越えた事業所の管理者との兼務は認められない。</a:t>
            </a:r>
          </a:p>
          <a:p>
            <a:pPr marL="0" indent="0">
              <a:lnSpc>
                <a:spcPct val="110000"/>
              </a:lnSpc>
              <a:spcBef>
                <a:spcPts val="0"/>
              </a:spcBef>
              <a:spcAft>
                <a:spcPts val="0"/>
              </a:spcAft>
              <a:buNone/>
            </a:pPr>
            <a:endParaRPr lang="en-US" altLang="ja-JP" sz="1700" dirty="0" smtClean="0">
              <a:latin typeface="+mn-ea"/>
            </a:endParaRPr>
          </a:p>
          <a:p>
            <a:pPr marL="0" indent="0">
              <a:lnSpc>
                <a:spcPct val="110000"/>
              </a:lnSpc>
              <a:spcBef>
                <a:spcPts val="0"/>
              </a:spcBef>
              <a:spcAft>
                <a:spcPts val="0"/>
              </a:spcAft>
              <a:buNone/>
            </a:pPr>
            <a:r>
              <a:rPr lang="ja-JP" altLang="en-US" sz="1700" dirty="0" smtClean="0">
                <a:latin typeface="+mn-ea"/>
              </a:rPr>
              <a:t>● 管理者その他の介護サービスの責任者の地位にある者は、老人の介護につい</a:t>
            </a:r>
            <a:endParaRPr lang="en-US" altLang="ja-JP" sz="1700" dirty="0" smtClean="0">
              <a:latin typeface="+mn-ea"/>
            </a:endParaRPr>
          </a:p>
          <a:p>
            <a:pPr marL="0" indent="0">
              <a:lnSpc>
                <a:spcPct val="110000"/>
              </a:lnSpc>
              <a:spcBef>
                <a:spcPts val="0"/>
              </a:spcBef>
              <a:spcAft>
                <a:spcPts val="0"/>
              </a:spcAft>
              <a:buNone/>
            </a:pPr>
            <a:r>
              <a:rPr lang="en-US" altLang="ja-JP" sz="1700" dirty="0" smtClean="0">
                <a:latin typeface="+mn-ea"/>
              </a:rPr>
              <a:t>  </a:t>
            </a:r>
            <a:r>
              <a:rPr lang="ja-JP" altLang="en-US" sz="1700" dirty="0" smtClean="0">
                <a:latin typeface="+mn-ea"/>
              </a:rPr>
              <a:t>て知識、経験を有する者を配置すること。</a:t>
            </a:r>
            <a:endParaRPr lang="en-US" altLang="ja-JP" sz="1700" dirty="0" smtClean="0">
              <a:latin typeface="+mn-ea"/>
            </a:endParaRPr>
          </a:p>
        </p:txBody>
      </p:sp>
      <p:sp>
        <p:nvSpPr>
          <p:cNvPr id="10" name="Rectangle 2"/>
          <p:cNvSpPr txBox="1">
            <a:spLocks/>
          </p:cNvSpPr>
          <p:nvPr/>
        </p:nvSpPr>
        <p:spPr>
          <a:xfrm>
            <a:off x="678684" y="1412776"/>
            <a:ext cx="7987003" cy="1828364"/>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lvl="0" indent="0">
              <a:spcBef>
                <a:spcPts val="0"/>
              </a:spcBef>
              <a:spcAft>
                <a:spcPts val="0"/>
              </a:spcAft>
              <a:buNone/>
            </a:pPr>
            <a:r>
              <a:rPr lang="ja-JP" altLang="en-US" sz="1700" dirty="0">
                <a:solidFill>
                  <a:prstClr val="black"/>
                </a:solidFill>
                <a:latin typeface="メイリオ" panose="020B0604030504040204" pitchFamily="50" charset="-128"/>
              </a:rPr>
              <a:t>● 有料老人ホーム等の管理者が、施設外で勤務することが常態化しているなど</a:t>
            </a:r>
          </a:p>
          <a:p>
            <a:pPr marL="0" lvl="0" indent="0">
              <a:spcBef>
                <a:spcPts val="0"/>
              </a:spcBef>
              <a:spcAft>
                <a:spcPts val="0"/>
              </a:spcAft>
              <a:buNone/>
            </a:pPr>
            <a:r>
              <a:rPr lang="ja-JP" altLang="en-US" sz="1700" dirty="0">
                <a:solidFill>
                  <a:prstClr val="black"/>
                </a:solidFill>
                <a:latin typeface="メイリオ" panose="020B0604030504040204" pitchFamily="50" charset="-128"/>
              </a:rPr>
              <a:t>　実質的に不在の状態であり、職員の管理、業務の実施状況の把握及びその他の　</a:t>
            </a:r>
          </a:p>
          <a:p>
            <a:pPr marL="0" lvl="0" indent="0">
              <a:spcBef>
                <a:spcPts val="0"/>
              </a:spcBef>
              <a:spcAft>
                <a:spcPts val="0"/>
              </a:spcAft>
              <a:buNone/>
            </a:pPr>
            <a:r>
              <a:rPr lang="ja-JP" altLang="en-US" sz="1700" dirty="0">
                <a:solidFill>
                  <a:prstClr val="black"/>
                </a:solidFill>
                <a:latin typeface="メイリオ" panose="020B0604030504040204" pitchFamily="50" charset="-128"/>
              </a:rPr>
              <a:t>　管理を一元的に行うことができて</a:t>
            </a:r>
            <a:r>
              <a:rPr lang="ja-JP" altLang="en-US" sz="1700" dirty="0" smtClean="0">
                <a:solidFill>
                  <a:prstClr val="black"/>
                </a:solidFill>
                <a:latin typeface="メイリオ" panose="020B0604030504040204" pitchFamily="50" charset="-128"/>
              </a:rPr>
              <a:t>いない。</a:t>
            </a:r>
            <a:endParaRPr lang="ja-JP" altLang="en-US" sz="1700" dirty="0">
              <a:solidFill>
                <a:prstClr val="black"/>
              </a:solidFill>
              <a:latin typeface="メイリオ" panose="020B0604030504040204" pitchFamily="50" charset="-128"/>
            </a:endParaRPr>
          </a:p>
          <a:p>
            <a:pPr marL="0" lvl="0" indent="0">
              <a:spcBef>
                <a:spcPts val="0"/>
              </a:spcBef>
              <a:spcAft>
                <a:spcPts val="0"/>
              </a:spcAft>
              <a:buNone/>
            </a:pPr>
            <a:endParaRPr lang="ja-JP" altLang="en-US" sz="1700" dirty="0">
              <a:solidFill>
                <a:prstClr val="black"/>
              </a:solidFill>
              <a:latin typeface="メイリオ" panose="020B0604030504040204" pitchFamily="50" charset="-128"/>
            </a:endParaRPr>
          </a:p>
          <a:p>
            <a:pPr marL="0" lvl="0" indent="0">
              <a:spcBef>
                <a:spcPts val="0"/>
              </a:spcBef>
              <a:spcAft>
                <a:spcPts val="0"/>
              </a:spcAft>
              <a:buNone/>
            </a:pPr>
            <a:r>
              <a:rPr lang="ja-JP" altLang="en-US" sz="1700" dirty="0">
                <a:solidFill>
                  <a:prstClr val="black"/>
                </a:solidFill>
                <a:latin typeface="メイリオ" panose="020B0604030504040204" pitchFamily="50" charset="-128"/>
              </a:rPr>
              <a:t>● 有料老人ホーム等の管理者その他の介護サービスの責任者の地位にある者が、　</a:t>
            </a:r>
          </a:p>
          <a:p>
            <a:pPr marL="0" lvl="0" indent="0">
              <a:spcBef>
                <a:spcPts val="0"/>
              </a:spcBef>
              <a:spcAft>
                <a:spcPts val="0"/>
              </a:spcAft>
              <a:buNone/>
            </a:pPr>
            <a:r>
              <a:rPr lang="ja-JP" altLang="en-US" sz="1700" dirty="0">
                <a:solidFill>
                  <a:prstClr val="black"/>
                </a:solidFill>
                <a:latin typeface="メイリオ" panose="020B0604030504040204" pitchFamily="50" charset="-128"/>
              </a:rPr>
              <a:t>　老人の介護について知識、経験を有していない。</a:t>
            </a:r>
          </a:p>
        </p:txBody>
      </p:sp>
    </p:spTree>
    <p:extLst>
      <p:ext uri="{BB962C8B-B14F-4D97-AF65-F5344CB8AC3E}">
        <p14:creationId xmlns:p14="http://schemas.microsoft.com/office/powerpoint/2010/main" val="347309010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26</a:t>
            </a:fld>
            <a:endParaRPr kumimoji="1" lang="ja-JP" altLang="en-US" dirty="0"/>
          </a:p>
        </p:txBody>
      </p:sp>
      <p:sp>
        <p:nvSpPr>
          <p:cNvPr id="5" name="ホームベース 4"/>
          <p:cNvSpPr/>
          <p:nvPr/>
        </p:nvSpPr>
        <p:spPr>
          <a:xfrm flipH="1">
            <a:off x="1410337" y="692696"/>
            <a:ext cx="7286992"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kumimoji="1" lang="ja-JP" altLang="en-US" sz="2000" b="1" dirty="0" smtClean="0"/>
              <a:t>  </a:t>
            </a:r>
            <a:r>
              <a:rPr kumimoji="1" lang="ja-JP" altLang="en-US" sz="2000" b="1" dirty="0" smtClean="0">
                <a:solidFill>
                  <a:prstClr val="white"/>
                </a:solidFill>
              </a:rPr>
              <a:t>① </a:t>
            </a:r>
            <a:r>
              <a:rPr kumimoji="1" lang="ja-JP" altLang="en-US" sz="2000" b="1" dirty="0">
                <a:solidFill>
                  <a:prstClr val="white"/>
                </a:solidFill>
              </a:rPr>
              <a:t>人員に関する基準</a:t>
            </a:r>
            <a:r>
              <a:rPr kumimoji="1" lang="en-US" altLang="ja-JP" sz="1400" b="1" dirty="0">
                <a:solidFill>
                  <a:prstClr val="white"/>
                </a:solidFill>
              </a:rPr>
              <a:t>【 </a:t>
            </a:r>
            <a:r>
              <a:rPr kumimoji="1" lang="ja-JP" altLang="en-US" sz="1400" b="1" dirty="0">
                <a:solidFill>
                  <a:prstClr val="white"/>
                </a:solidFill>
              </a:rPr>
              <a:t>吹田市有料老人ホーム設置運営指導指針</a:t>
            </a:r>
            <a:r>
              <a:rPr kumimoji="1" lang="en-US" altLang="ja-JP" sz="1400" b="1" dirty="0">
                <a:solidFill>
                  <a:prstClr val="white"/>
                </a:solidFill>
              </a:rPr>
              <a:t>9-</a:t>
            </a:r>
            <a:r>
              <a:rPr kumimoji="1" lang="en-US" altLang="ja-JP" sz="1400" b="1" dirty="0" smtClean="0">
                <a:solidFill>
                  <a:prstClr val="white"/>
                </a:solidFill>
              </a:rPr>
              <a:t>(2) </a:t>
            </a:r>
            <a:r>
              <a:rPr kumimoji="1" lang="en-US" altLang="ja-JP" sz="1400" b="1" dirty="0">
                <a:solidFill>
                  <a:prstClr val="white"/>
                </a:solidFill>
              </a:rPr>
              <a:t>】</a:t>
            </a:r>
            <a:endParaRPr kumimoji="1" lang="ja-JP" altLang="en-US" sz="1100" b="1" dirty="0">
              <a:solidFill>
                <a:prstClr val="white"/>
              </a:solidFill>
            </a:endParaRPr>
          </a:p>
        </p:txBody>
      </p:sp>
      <p:sp>
        <p:nvSpPr>
          <p:cNvPr id="8" name="下矢印 7"/>
          <p:cNvSpPr/>
          <p:nvPr/>
        </p:nvSpPr>
        <p:spPr>
          <a:xfrm>
            <a:off x="3851920" y="3545212"/>
            <a:ext cx="1584176" cy="288032"/>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2"/>
          <p:cNvSpPr txBox="1">
            <a:spLocks/>
          </p:cNvSpPr>
          <p:nvPr/>
        </p:nvSpPr>
        <p:spPr>
          <a:xfrm>
            <a:off x="664687" y="4149080"/>
            <a:ext cx="8001000" cy="1728192"/>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lnSpc>
                <a:spcPct val="110000"/>
              </a:lnSpc>
              <a:spcBef>
                <a:spcPts val="0"/>
              </a:spcBef>
              <a:spcAft>
                <a:spcPts val="0"/>
              </a:spcAft>
              <a:buNone/>
            </a:pPr>
            <a:r>
              <a:rPr lang="ja-JP" altLang="en-US" sz="1700" dirty="0" smtClean="0">
                <a:latin typeface="+mn-ea"/>
              </a:rPr>
              <a:t>● サービスの質の確保・向上のため、全職員を対象とする研修を定期的に実施</a:t>
            </a:r>
            <a:endParaRPr lang="en-US" altLang="ja-JP" sz="1700" dirty="0" smtClean="0">
              <a:latin typeface="+mn-ea"/>
            </a:endParaRPr>
          </a:p>
          <a:p>
            <a:pPr marL="0" indent="0">
              <a:lnSpc>
                <a:spcPct val="110000"/>
              </a:lnSpc>
              <a:spcBef>
                <a:spcPts val="0"/>
              </a:spcBef>
              <a:spcAft>
                <a:spcPts val="0"/>
              </a:spcAft>
              <a:buNone/>
            </a:pPr>
            <a:r>
              <a:rPr lang="ja-JP" altLang="en-US" sz="1700" dirty="0">
                <a:latin typeface="+mn-ea"/>
              </a:rPr>
              <a:t>　</a:t>
            </a:r>
            <a:r>
              <a:rPr lang="ja-JP" altLang="en-US" sz="1700" dirty="0" smtClean="0">
                <a:latin typeface="+mn-ea"/>
              </a:rPr>
              <a:t>すること。</a:t>
            </a:r>
            <a:endParaRPr lang="en-US" altLang="ja-JP" sz="1700" dirty="0" smtClean="0">
              <a:latin typeface="+mn-ea"/>
            </a:endParaRPr>
          </a:p>
          <a:p>
            <a:pPr marL="0" indent="0">
              <a:lnSpc>
                <a:spcPct val="110000"/>
              </a:lnSpc>
              <a:spcBef>
                <a:spcPts val="0"/>
              </a:spcBef>
              <a:spcAft>
                <a:spcPts val="0"/>
              </a:spcAft>
              <a:buNone/>
            </a:pPr>
            <a:endParaRPr lang="en-US" altLang="ja-JP" sz="1700" dirty="0">
              <a:latin typeface="+mn-ea"/>
            </a:endParaRPr>
          </a:p>
          <a:p>
            <a:pPr marL="0" indent="0">
              <a:lnSpc>
                <a:spcPct val="110000"/>
              </a:lnSpc>
              <a:spcBef>
                <a:spcPts val="0"/>
              </a:spcBef>
              <a:spcAft>
                <a:spcPts val="0"/>
              </a:spcAft>
              <a:buNone/>
            </a:pPr>
            <a:r>
              <a:rPr lang="ja-JP" altLang="en-US" sz="1700" dirty="0" smtClean="0">
                <a:latin typeface="+mn-ea"/>
              </a:rPr>
              <a:t>●整備したマニュアルの</a:t>
            </a:r>
            <a:r>
              <a:rPr lang="ja-JP" altLang="en-US" sz="1700" dirty="0">
                <a:latin typeface="+mn-ea"/>
              </a:rPr>
              <a:t>内容を、研修等に</a:t>
            </a:r>
            <a:r>
              <a:rPr lang="ja-JP" altLang="en-US" sz="1700" dirty="0" smtClean="0">
                <a:latin typeface="+mn-ea"/>
              </a:rPr>
              <a:t>より全職員</a:t>
            </a:r>
            <a:r>
              <a:rPr lang="ja-JP" altLang="en-US" sz="1700" dirty="0">
                <a:latin typeface="+mn-ea"/>
              </a:rPr>
              <a:t>に</a:t>
            </a:r>
            <a:r>
              <a:rPr lang="ja-JP" altLang="en-US" sz="1700" dirty="0" smtClean="0">
                <a:latin typeface="+mn-ea"/>
              </a:rPr>
              <a:t>よく理解させるとともに、　</a:t>
            </a:r>
            <a:r>
              <a:rPr lang="ja-JP" altLang="en-US" sz="1700" dirty="0">
                <a:latin typeface="+mn-ea"/>
              </a:rPr>
              <a:t> </a:t>
            </a:r>
            <a:endParaRPr lang="en-US" altLang="ja-JP" sz="1700" dirty="0" smtClean="0">
              <a:latin typeface="+mn-ea"/>
            </a:endParaRPr>
          </a:p>
          <a:p>
            <a:pPr marL="0" indent="0">
              <a:lnSpc>
                <a:spcPct val="110000"/>
              </a:lnSpc>
              <a:spcBef>
                <a:spcPts val="0"/>
              </a:spcBef>
              <a:spcAft>
                <a:spcPts val="0"/>
              </a:spcAft>
              <a:buNone/>
            </a:pPr>
            <a:r>
              <a:rPr lang="ja-JP" altLang="en-US" sz="1700" dirty="0">
                <a:latin typeface="+mn-ea"/>
              </a:rPr>
              <a:t>　</a:t>
            </a:r>
            <a:r>
              <a:rPr lang="ja-JP" altLang="en-US" sz="1700" dirty="0" smtClean="0">
                <a:latin typeface="+mn-ea"/>
              </a:rPr>
              <a:t>緊急</a:t>
            </a:r>
            <a:r>
              <a:rPr lang="ja-JP" altLang="en-US" sz="1700" dirty="0">
                <a:latin typeface="+mn-ea"/>
              </a:rPr>
              <a:t>時において適切な行動がとれる体制を整えること</a:t>
            </a:r>
            <a:r>
              <a:rPr lang="ja-JP" altLang="en-US" sz="1700" dirty="0" smtClean="0">
                <a:latin typeface="+mn-ea"/>
              </a:rPr>
              <a:t>。</a:t>
            </a:r>
            <a:endParaRPr lang="en-US" altLang="ja-JP" sz="1700" dirty="0" smtClean="0">
              <a:latin typeface="+mn-ea"/>
            </a:endParaRPr>
          </a:p>
        </p:txBody>
      </p:sp>
      <p:sp>
        <p:nvSpPr>
          <p:cNvPr id="10" name="Rectangle 2"/>
          <p:cNvSpPr txBox="1">
            <a:spLocks/>
          </p:cNvSpPr>
          <p:nvPr/>
        </p:nvSpPr>
        <p:spPr>
          <a:xfrm>
            <a:off x="678684" y="1584596"/>
            <a:ext cx="7987003" cy="1484364"/>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lv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smtClean="0">
                <a:solidFill>
                  <a:prstClr val="black"/>
                </a:solidFill>
                <a:latin typeface="メイリオ" panose="020B0604030504040204" pitchFamily="50" charset="-128"/>
              </a:rPr>
              <a:t>採用時及び採用後の定期的な研修が実施されていない。</a:t>
            </a:r>
            <a:endParaRPr lang="en-US" altLang="ja-JP" sz="1700" dirty="0" smtClean="0">
              <a:solidFill>
                <a:prstClr val="black"/>
              </a:solidFill>
              <a:latin typeface="メイリオ" panose="020B0604030504040204" pitchFamily="50" charset="-128"/>
            </a:endParaRPr>
          </a:p>
          <a:p>
            <a:pPr marL="0" lvl="0" indent="0">
              <a:spcBef>
                <a:spcPts val="0"/>
              </a:spcBef>
              <a:spcAft>
                <a:spcPts val="0"/>
              </a:spcAft>
              <a:buNone/>
            </a:pPr>
            <a:endParaRPr lang="en-US" altLang="ja-JP" sz="1700" dirty="0">
              <a:solidFill>
                <a:prstClr val="black"/>
              </a:solidFill>
              <a:latin typeface="メイリオ" panose="020B0604030504040204" pitchFamily="50" charset="-128"/>
            </a:endParaRPr>
          </a:p>
          <a:p>
            <a:pPr marL="0" lvl="0" indent="0">
              <a:spcBef>
                <a:spcPts val="0"/>
              </a:spcBef>
              <a:spcAft>
                <a:spcPts val="0"/>
              </a:spcAft>
              <a:buNone/>
            </a:pPr>
            <a:r>
              <a:rPr lang="ja-JP" altLang="en-US" sz="1700" dirty="0" smtClean="0">
                <a:solidFill>
                  <a:prstClr val="black"/>
                </a:solidFill>
                <a:latin typeface="メイリオ" panose="020B0604030504040204" pitchFamily="50" charset="-128"/>
              </a:rPr>
              <a:t>●マニュアルは整備されているが、その内容が全職員に周知徹底されていない。</a:t>
            </a:r>
            <a:endParaRPr lang="ja-JP" altLang="en-US" sz="1700" dirty="0">
              <a:solidFill>
                <a:prstClr val="black"/>
              </a:solidFill>
              <a:latin typeface="+mn-ea"/>
            </a:endParaRPr>
          </a:p>
        </p:txBody>
      </p:sp>
    </p:spTree>
    <p:extLst>
      <p:ext uri="{BB962C8B-B14F-4D97-AF65-F5344CB8AC3E}">
        <p14:creationId xmlns:p14="http://schemas.microsoft.com/office/powerpoint/2010/main" val="22749181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27</a:t>
            </a:fld>
            <a:endParaRPr kumimoji="1" lang="ja-JP" altLang="en-US" dirty="0"/>
          </a:p>
        </p:txBody>
      </p:sp>
      <p:sp>
        <p:nvSpPr>
          <p:cNvPr id="5" name="ホームベース 4"/>
          <p:cNvSpPr/>
          <p:nvPr/>
        </p:nvSpPr>
        <p:spPr>
          <a:xfrm flipH="1">
            <a:off x="1410337" y="692696"/>
            <a:ext cx="7286992"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kumimoji="1" lang="ja-JP" altLang="en-US" sz="2000" b="1" dirty="0" smtClean="0"/>
              <a:t>  </a:t>
            </a:r>
            <a:r>
              <a:rPr kumimoji="1" lang="ja-JP" altLang="en-US" sz="2000" b="1" dirty="0" smtClean="0">
                <a:solidFill>
                  <a:prstClr val="white"/>
                </a:solidFill>
              </a:rPr>
              <a:t>②運営に</a:t>
            </a:r>
            <a:r>
              <a:rPr kumimoji="1" lang="ja-JP" altLang="en-US" sz="2000" b="1" dirty="0">
                <a:solidFill>
                  <a:prstClr val="white"/>
                </a:solidFill>
              </a:rPr>
              <a:t>関する基準</a:t>
            </a:r>
            <a:r>
              <a:rPr kumimoji="1" lang="en-US" altLang="ja-JP" sz="1400" b="1" dirty="0">
                <a:solidFill>
                  <a:prstClr val="white"/>
                </a:solidFill>
              </a:rPr>
              <a:t>【 </a:t>
            </a:r>
            <a:r>
              <a:rPr kumimoji="1" lang="ja-JP" altLang="en-US" sz="1400" b="1" dirty="0">
                <a:solidFill>
                  <a:prstClr val="white"/>
                </a:solidFill>
              </a:rPr>
              <a:t>吹田市有料老人ホーム設置運営指導</a:t>
            </a:r>
            <a:r>
              <a:rPr kumimoji="1" lang="ja-JP" altLang="en-US" sz="1400" b="1" dirty="0" smtClean="0">
                <a:solidFill>
                  <a:prstClr val="white"/>
                </a:solidFill>
              </a:rPr>
              <a:t>指針</a:t>
            </a:r>
            <a:r>
              <a:rPr kumimoji="1" lang="en-US" altLang="ja-JP" sz="1400" b="1" dirty="0" smtClean="0">
                <a:solidFill>
                  <a:prstClr val="white"/>
                </a:solidFill>
              </a:rPr>
              <a:t>10-(4) </a:t>
            </a:r>
            <a:r>
              <a:rPr kumimoji="1" lang="en-US" altLang="ja-JP" sz="1400" b="1" dirty="0">
                <a:solidFill>
                  <a:prstClr val="white"/>
                </a:solidFill>
              </a:rPr>
              <a:t>】</a:t>
            </a:r>
            <a:endParaRPr kumimoji="1" lang="ja-JP" altLang="en-US" sz="1100" b="1" dirty="0">
              <a:solidFill>
                <a:prstClr val="white"/>
              </a:solidFill>
            </a:endParaRPr>
          </a:p>
        </p:txBody>
      </p:sp>
      <p:sp>
        <p:nvSpPr>
          <p:cNvPr id="8" name="下矢印 7"/>
          <p:cNvSpPr/>
          <p:nvPr/>
        </p:nvSpPr>
        <p:spPr>
          <a:xfrm>
            <a:off x="3851920" y="2680756"/>
            <a:ext cx="1584176" cy="288032"/>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2"/>
          <p:cNvSpPr txBox="1">
            <a:spLocks/>
          </p:cNvSpPr>
          <p:nvPr/>
        </p:nvSpPr>
        <p:spPr>
          <a:xfrm>
            <a:off x="664687" y="3228656"/>
            <a:ext cx="8001000" cy="3080664"/>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smtClean="0">
                <a:latin typeface="+mn-ea"/>
              </a:rPr>
              <a:t>●</a:t>
            </a:r>
            <a:r>
              <a:rPr lang="ja-JP" altLang="en-US" sz="1700" dirty="0">
                <a:solidFill>
                  <a:prstClr val="black"/>
                </a:solidFill>
                <a:latin typeface="メイリオ" panose="020B0604030504040204" pitchFamily="50" charset="-128"/>
              </a:rPr>
              <a:t>入居者及びその家族の個人情報を利用する場合に、当該入居者及びその家族</a:t>
            </a:r>
            <a:endParaRPr lang="en-US" altLang="ja-JP" sz="1700" dirty="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から文書等による同意を</a:t>
            </a:r>
            <a:r>
              <a:rPr lang="ja-JP" altLang="en-US" sz="1700" dirty="0" smtClean="0">
                <a:solidFill>
                  <a:prstClr val="black"/>
                </a:solidFill>
                <a:latin typeface="メイリオ" panose="020B0604030504040204" pitchFamily="50" charset="-128"/>
              </a:rPr>
              <a:t>得ること</a:t>
            </a:r>
            <a:r>
              <a:rPr lang="ja-JP" altLang="en-US" sz="1600" dirty="0" smtClean="0">
                <a:latin typeface="+mn-ea"/>
              </a:rPr>
              <a:t>。</a:t>
            </a:r>
            <a:endParaRPr lang="en-US" altLang="ja-JP" sz="1600" dirty="0">
              <a:latin typeface="+mn-ea"/>
            </a:endParaRPr>
          </a:p>
          <a:p>
            <a:pPr marL="0" indent="0">
              <a:spcBef>
                <a:spcPts val="0"/>
              </a:spcBef>
              <a:spcAft>
                <a:spcPts val="0"/>
              </a:spcAft>
              <a:buNone/>
            </a:pPr>
            <a:endParaRPr lang="en-US" altLang="ja-JP" sz="1800" dirty="0" smtClean="0">
              <a:latin typeface="+mn-ea"/>
            </a:endParaRPr>
          </a:p>
          <a:p>
            <a:pPr marL="0" indent="0">
              <a:spcBef>
                <a:spcPts val="0"/>
              </a:spcBef>
              <a:spcAft>
                <a:spcPts val="0"/>
              </a:spcAft>
              <a:buNone/>
            </a:pPr>
            <a:r>
              <a:rPr lang="ja-JP" altLang="en-US" sz="1800" dirty="0">
                <a:latin typeface="+mn-ea"/>
              </a:rPr>
              <a:t>●介護</a:t>
            </a:r>
            <a:r>
              <a:rPr lang="ja-JP" altLang="en-US" sz="1800" dirty="0" smtClean="0">
                <a:latin typeface="+mn-ea"/>
              </a:rPr>
              <a:t>分野は、他人</a:t>
            </a:r>
            <a:r>
              <a:rPr lang="ja-JP" altLang="en-US" sz="1800" dirty="0">
                <a:latin typeface="+mn-ea"/>
              </a:rPr>
              <a:t>が容易には知り得ないような個人情報を詳細に知りうる立場にあり、医療分野と</a:t>
            </a:r>
            <a:r>
              <a:rPr lang="ja-JP" altLang="en-US" sz="1800" dirty="0" smtClean="0">
                <a:latin typeface="+mn-ea"/>
              </a:rPr>
              <a:t>同様</a:t>
            </a:r>
            <a:r>
              <a:rPr lang="ja-JP" altLang="en-US" sz="1800" dirty="0">
                <a:latin typeface="+mn-ea"/>
              </a:rPr>
              <a:t>に個人情報の適正な取扱いが求められる</a:t>
            </a:r>
            <a:r>
              <a:rPr lang="ja-JP" altLang="en-US" sz="1800" dirty="0" smtClean="0">
                <a:latin typeface="+mn-ea"/>
              </a:rPr>
              <a:t>分野である。医療</a:t>
            </a:r>
            <a:r>
              <a:rPr lang="ja-JP" altLang="en-US" sz="1800" dirty="0">
                <a:latin typeface="+mn-ea"/>
              </a:rPr>
              <a:t>・介護分野における個人情報保護の精神や</a:t>
            </a:r>
            <a:r>
              <a:rPr lang="ja-JP" altLang="en-US" sz="1800" dirty="0" smtClean="0">
                <a:latin typeface="+mn-ea"/>
              </a:rPr>
              <a:t>考え方</a:t>
            </a:r>
            <a:r>
              <a:rPr lang="ja-JP" altLang="en-US" sz="1800" dirty="0">
                <a:latin typeface="+mn-ea"/>
              </a:rPr>
              <a:t>は設立主体を問わず同一であることから</a:t>
            </a:r>
            <a:r>
              <a:rPr lang="ja-JP" altLang="en-US" sz="1800" dirty="0" smtClean="0">
                <a:latin typeface="+mn-ea"/>
              </a:rPr>
              <a:t>、有料</a:t>
            </a:r>
            <a:r>
              <a:rPr lang="ja-JP" altLang="en-US" sz="1800" dirty="0">
                <a:latin typeface="+mn-ea"/>
              </a:rPr>
              <a:t>老人</a:t>
            </a:r>
            <a:r>
              <a:rPr lang="ja-JP" altLang="en-US" sz="1800" dirty="0" smtClean="0">
                <a:latin typeface="+mn-ea"/>
              </a:rPr>
              <a:t>ホームやケアハウス等においても「</a:t>
            </a:r>
            <a:r>
              <a:rPr lang="ja-JP" altLang="en-US" sz="1800" dirty="0">
                <a:latin typeface="+mn-ea"/>
              </a:rPr>
              <a:t>医療・介護関係事業者における個人情報の適切な取扱いのための</a:t>
            </a:r>
            <a:r>
              <a:rPr lang="ja-JP" altLang="en-US" sz="1800" dirty="0" smtClean="0">
                <a:latin typeface="+mn-ea"/>
              </a:rPr>
              <a:t>ガイダンス」を遵守し、適正な運営に努める</a:t>
            </a:r>
            <a:r>
              <a:rPr lang="ja-JP" altLang="en-US" sz="1800" dirty="0">
                <a:latin typeface="+mn-ea"/>
              </a:rPr>
              <a:t>こと</a:t>
            </a:r>
            <a:r>
              <a:rPr lang="ja-JP" altLang="en-US" sz="1800" dirty="0" smtClean="0">
                <a:latin typeface="+mn-ea"/>
              </a:rPr>
              <a:t>。</a:t>
            </a:r>
            <a:endParaRPr lang="en-US" altLang="ja-JP" sz="1800" dirty="0">
              <a:solidFill>
                <a:srgbClr val="CC0000"/>
              </a:solidFill>
              <a:latin typeface="+mn-ea"/>
            </a:endParaRPr>
          </a:p>
        </p:txBody>
      </p:sp>
      <p:sp>
        <p:nvSpPr>
          <p:cNvPr id="10" name="Rectangle 2"/>
          <p:cNvSpPr txBox="1">
            <a:spLocks/>
          </p:cNvSpPr>
          <p:nvPr/>
        </p:nvSpPr>
        <p:spPr>
          <a:xfrm>
            <a:off x="678684" y="1412776"/>
            <a:ext cx="7987003" cy="1008112"/>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smtClean="0">
                <a:solidFill>
                  <a:prstClr val="black"/>
                </a:solidFill>
                <a:latin typeface="メイリオ" panose="020B0604030504040204" pitchFamily="50" charset="-128"/>
              </a:rPr>
              <a:t>● 入居者及びその家族の個人情報を利用する場合に、当該入居者及びその家族</a:t>
            </a: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smtClean="0">
                <a:solidFill>
                  <a:prstClr val="black"/>
                </a:solidFill>
                <a:latin typeface="メイリオ" panose="020B0604030504040204" pitchFamily="50" charset="-128"/>
              </a:rPr>
              <a:t>から文書等による同意を得ていない</a:t>
            </a:r>
            <a:r>
              <a:rPr lang="ja-JP" altLang="en-US" sz="1600" dirty="0" smtClean="0">
                <a:latin typeface="+mn-ea"/>
              </a:rPr>
              <a:t>。</a:t>
            </a:r>
            <a:endParaRPr lang="en-US" altLang="ja-JP" sz="1600" dirty="0" smtClean="0">
              <a:latin typeface="+mn-ea"/>
            </a:endParaRPr>
          </a:p>
        </p:txBody>
      </p:sp>
    </p:spTree>
    <p:extLst>
      <p:ext uri="{BB962C8B-B14F-4D97-AF65-F5344CB8AC3E}">
        <p14:creationId xmlns:p14="http://schemas.microsoft.com/office/powerpoint/2010/main" val="25259163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28</a:t>
            </a:fld>
            <a:endParaRPr kumimoji="1" lang="ja-JP" altLang="en-US" dirty="0"/>
          </a:p>
        </p:txBody>
      </p:sp>
      <p:sp>
        <p:nvSpPr>
          <p:cNvPr id="5" name="ホームベース 4"/>
          <p:cNvSpPr/>
          <p:nvPr/>
        </p:nvSpPr>
        <p:spPr>
          <a:xfrm flipH="1">
            <a:off x="1410337" y="692696"/>
            <a:ext cx="7286992"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kumimoji="1" lang="ja-JP" altLang="en-US" sz="2000" b="1" dirty="0" smtClean="0"/>
              <a:t>  </a:t>
            </a:r>
            <a:r>
              <a:rPr kumimoji="1" lang="ja-JP" altLang="en-US" sz="2000" b="1" dirty="0">
                <a:solidFill>
                  <a:prstClr val="white"/>
                </a:solidFill>
              </a:rPr>
              <a:t>③</a:t>
            </a:r>
            <a:r>
              <a:rPr kumimoji="1" lang="ja-JP" altLang="en-US" sz="2000" b="1" dirty="0" smtClean="0">
                <a:solidFill>
                  <a:prstClr val="white"/>
                </a:solidFill>
              </a:rPr>
              <a:t>設備に</a:t>
            </a:r>
            <a:r>
              <a:rPr kumimoji="1" lang="ja-JP" altLang="en-US" sz="2000" b="1" dirty="0">
                <a:solidFill>
                  <a:prstClr val="white"/>
                </a:solidFill>
              </a:rPr>
              <a:t>関する基準</a:t>
            </a:r>
            <a:r>
              <a:rPr kumimoji="1" lang="en-US" altLang="ja-JP" sz="1400" b="1" dirty="0">
                <a:solidFill>
                  <a:prstClr val="white"/>
                </a:solidFill>
              </a:rPr>
              <a:t>【 </a:t>
            </a:r>
            <a:r>
              <a:rPr kumimoji="1" lang="ja-JP" altLang="en-US" sz="1400" b="1" dirty="0">
                <a:solidFill>
                  <a:prstClr val="white"/>
                </a:solidFill>
              </a:rPr>
              <a:t>吹田市有料老人ホーム設置運営指導</a:t>
            </a:r>
            <a:r>
              <a:rPr kumimoji="1" lang="ja-JP" altLang="en-US" sz="1400" b="1" dirty="0" smtClean="0">
                <a:solidFill>
                  <a:prstClr val="white"/>
                </a:solidFill>
              </a:rPr>
              <a:t>指針</a:t>
            </a:r>
            <a:r>
              <a:rPr kumimoji="1" lang="en-US" altLang="ja-JP" sz="1400" b="1" dirty="0" smtClean="0">
                <a:solidFill>
                  <a:prstClr val="white"/>
                </a:solidFill>
              </a:rPr>
              <a:t>7-(9)</a:t>
            </a:r>
            <a:r>
              <a:rPr kumimoji="1" lang="ja-JP" altLang="en-US" sz="1400" b="1" dirty="0" smtClean="0">
                <a:solidFill>
                  <a:prstClr val="white"/>
                </a:solidFill>
              </a:rPr>
              <a:t>ｸ </a:t>
            </a:r>
            <a:r>
              <a:rPr kumimoji="1" lang="en-US" altLang="ja-JP" sz="1400" b="1" dirty="0" smtClean="0">
                <a:solidFill>
                  <a:prstClr val="white"/>
                </a:solidFill>
              </a:rPr>
              <a:t>】</a:t>
            </a:r>
            <a:endParaRPr kumimoji="1" lang="ja-JP" altLang="en-US" sz="1100" b="1" dirty="0">
              <a:solidFill>
                <a:prstClr val="white"/>
              </a:solidFill>
            </a:endParaRPr>
          </a:p>
        </p:txBody>
      </p:sp>
      <p:sp>
        <p:nvSpPr>
          <p:cNvPr id="8" name="下矢印 7"/>
          <p:cNvSpPr/>
          <p:nvPr/>
        </p:nvSpPr>
        <p:spPr>
          <a:xfrm>
            <a:off x="3851920" y="3379148"/>
            <a:ext cx="1584176" cy="288032"/>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2"/>
          <p:cNvSpPr txBox="1">
            <a:spLocks/>
          </p:cNvSpPr>
          <p:nvPr/>
        </p:nvSpPr>
        <p:spPr>
          <a:xfrm>
            <a:off x="664687" y="3933056"/>
            <a:ext cx="8001000" cy="2520280"/>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a:solidFill>
                  <a:prstClr val="black"/>
                </a:solidFill>
                <a:latin typeface="メイリオ" panose="020B0604030504040204" pitchFamily="50" charset="-128"/>
              </a:rPr>
              <a:t>● 液体せっけんやマグネット等は誤飲の恐れが強いため、使用に当たっては誤　</a:t>
            </a:r>
            <a:endParaRPr lang="en-US" altLang="ja-JP" sz="1700" dirty="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飲防止策を講じること</a:t>
            </a:r>
            <a:r>
              <a:rPr lang="ja-JP" altLang="en-US" sz="1700" dirty="0" smtClean="0">
                <a:solidFill>
                  <a:prstClr val="black"/>
                </a:solidFill>
                <a:latin typeface="メイリオ" panose="020B0604030504040204" pitchFamily="50" charset="-128"/>
              </a:rPr>
              <a:t>。</a:t>
            </a:r>
            <a:endParaRPr lang="en-US" altLang="ja-JP" sz="1600" dirty="0">
              <a:latin typeface="+mn-ea"/>
            </a:endParaRPr>
          </a:p>
        </p:txBody>
      </p:sp>
      <p:sp>
        <p:nvSpPr>
          <p:cNvPr id="10" name="Rectangle 2"/>
          <p:cNvSpPr txBox="1">
            <a:spLocks/>
          </p:cNvSpPr>
          <p:nvPr/>
        </p:nvSpPr>
        <p:spPr>
          <a:xfrm>
            <a:off x="678684" y="1412776"/>
            <a:ext cx="7987003" cy="1828364"/>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smtClean="0">
                <a:solidFill>
                  <a:prstClr val="black"/>
                </a:solidFill>
                <a:latin typeface="メイリオ" panose="020B0604030504040204" pitchFamily="50" charset="-128"/>
              </a:rPr>
              <a:t>● 液体せっけんやマグネット等は誤飲の恐れが強いが、誤飲防止策を講じずに</a:t>
            </a: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smtClean="0">
                <a:solidFill>
                  <a:prstClr val="black"/>
                </a:solidFill>
                <a:latin typeface="メイリオ" panose="020B0604030504040204" pitchFamily="50" charset="-128"/>
              </a:rPr>
              <a:t>使用している。</a:t>
            </a:r>
            <a:endParaRPr lang="en-US" altLang="ja-JP" sz="1600" dirty="0" smtClean="0">
              <a:latin typeface="+mn-ea"/>
            </a:endParaRPr>
          </a:p>
        </p:txBody>
      </p:sp>
    </p:spTree>
    <p:extLst>
      <p:ext uri="{BB962C8B-B14F-4D97-AF65-F5344CB8AC3E}">
        <p14:creationId xmlns:p14="http://schemas.microsoft.com/office/powerpoint/2010/main" val="335543290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29</a:t>
            </a:fld>
            <a:endParaRPr kumimoji="1" lang="ja-JP" altLang="en-US" dirty="0"/>
          </a:p>
        </p:txBody>
      </p:sp>
      <p:sp>
        <p:nvSpPr>
          <p:cNvPr id="5" name="ホームベース 4"/>
          <p:cNvSpPr/>
          <p:nvPr/>
        </p:nvSpPr>
        <p:spPr>
          <a:xfrm flipH="1">
            <a:off x="1410337" y="692696"/>
            <a:ext cx="7286992" cy="576064"/>
          </a:xfrm>
          <a:prstGeom prst="homePlate">
            <a:avLst/>
          </a:prstGeom>
          <a:solidFill>
            <a:schemeClr val="accent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kumimoji="1" lang="ja-JP" altLang="en-US" sz="2000" b="1" dirty="0" smtClean="0"/>
              <a:t>  </a:t>
            </a:r>
            <a:r>
              <a:rPr kumimoji="1" lang="ja-JP" altLang="en-US" sz="2000" b="1" dirty="0">
                <a:solidFill>
                  <a:prstClr val="white"/>
                </a:solidFill>
              </a:rPr>
              <a:t>④</a:t>
            </a:r>
            <a:r>
              <a:rPr kumimoji="1" lang="ja-JP" altLang="en-US" sz="2000" b="1" dirty="0" smtClean="0">
                <a:solidFill>
                  <a:prstClr val="white"/>
                </a:solidFill>
              </a:rPr>
              <a:t>記録保存について</a:t>
            </a:r>
            <a:r>
              <a:rPr kumimoji="1" lang="en-US" altLang="ja-JP" sz="1400" b="1" dirty="0" smtClean="0">
                <a:solidFill>
                  <a:prstClr val="white"/>
                </a:solidFill>
              </a:rPr>
              <a:t>【 </a:t>
            </a:r>
            <a:r>
              <a:rPr kumimoji="1" lang="ja-JP" altLang="en-US" sz="1400" b="1" dirty="0">
                <a:solidFill>
                  <a:prstClr val="white"/>
                </a:solidFill>
              </a:rPr>
              <a:t>吹田市有料老人ホーム設置運営指導</a:t>
            </a:r>
            <a:r>
              <a:rPr kumimoji="1" lang="ja-JP" altLang="en-US" sz="1400" b="1" dirty="0" smtClean="0">
                <a:solidFill>
                  <a:prstClr val="white"/>
                </a:solidFill>
              </a:rPr>
              <a:t>指針</a:t>
            </a:r>
            <a:r>
              <a:rPr kumimoji="1" lang="en-US" altLang="ja-JP" sz="1400" b="1" dirty="0">
                <a:solidFill>
                  <a:prstClr val="white"/>
                </a:solidFill>
              </a:rPr>
              <a:t>11</a:t>
            </a:r>
            <a:r>
              <a:rPr kumimoji="1" lang="en-US" altLang="ja-JP" sz="1400" b="1" dirty="0" smtClean="0">
                <a:solidFill>
                  <a:prstClr val="white"/>
                </a:solidFill>
              </a:rPr>
              <a:t>-(1)</a:t>
            </a:r>
            <a:r>
              <a:rPr kumimoji="1" lang="ja-JP" altLang="en-US" sz="1400" b="1" dirty="0" smtClean="0">
                <a:solidFill>
                  <a:prstClr val="white"/>
                </a:solidFill>
              </a:rPr>
              <a:t>ｷ </a:t>
            </a:r>
            <a:r>
              <a:rPr kumimoji="1" lang="en-US" altLang="ja-JP" sz="1400" b="1" dirty="0" smtClean="0">
                <a:solidFill>
                  <a:prstClr val="white"/>
                </a:solidFill>
              </a:rPr>
              <a:t>】</a:t>
            </a:r>
            <a:endParaRPr kumimoji="1" lang="ja-JP" altLang="en-US" sz="1100" b="1" dirty="0">
              <a:solidFill>
                <a:prstClr val="white"/>
              </a:solidFill>
            </a:endParaRPr>
          </a:p>
        </p:txBody>
      </p:sp>
      <p:sp>
        <p:nvSpPr>
          <p:cNvPr id="8" name="下矢印 7"/>
          <p:cNvSpPr/>
          <p:nvPr/>
        </p:nvSpPr>
        <p:spPr>
          <a:xfrm>
            <a:off x="3851920" y="2896780"/>
            <a:ext cx="1584176" cy="348519"/>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2"/>
          <p:cNvSpPr txBox="1">
            <a:spLocks/>
          </p:cNvSpPr>
          <p:nvPr/>
        </p:nvSpPr>
        <p:spPr>
          <a:xfrm>
            <a:off x="653307" y="3505167"/>
            <a:ext cx="8001000" cy="2948169"/>
          </a:xfrm>
          <a:prstGeom prst="rect">
            <a:avLst/>
          </a:prstGeom>
          <a:solidFill>
            <a:srgbClr val="FFFF99"/>
          </a:solidFill>
          <a:ln w="12700">
            <a:solidFill>
              <a:srgbClr val="F07F09"/>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smtClean="0">
                <a:solidFill>
                  <a:prstClr val="black"/>
                </a:solidFill>
                <a:latin typeface="メイリオ" panose="020B0604030504040204" pitchFamily="50" charset="-128"/>
              </a:rPr>
              <a:t>●速やかに帳簿を作成し、その年度の属する年度末以降</a:t>
            </a:r>
            <a:r>
              <a:rPr lang="ja-JP" altLang="en-US" sz="1700" dirty="0" smtClean="0">
                <a:solidFill>
                  <a:srgbClr val="FF0000"/>
                </a:solidFill>
                <a:latin typeface="メイリオ" panose="020B0604030504040204" pitchFamily="50" charset="-128"/>
              </a:rPr>
              <a:t>最低２年間は保存</a:t>
            </a:r>
            <a:r>
              <a:rPr lang="ja-JP" altLang="en-US" sz="1700" dirty="0" smtClean="0">
                <a:solidFill>
                  <a:prstClr val="black"/>
                </a:solidFill>
                <a:latin typeface="メイリオ" panose="020B0604030504040204" pitchFamily="50" charset="-128"/>
              </a:rPr>
              <a:t>する</a:t>
            </a:r>
            <a:r>
              <a:rPr lang="ja-JP" altLang="en-US" sz="1700" dirty="0" err="1" smtClean="0">
                <a:solidFill>
                  <a:prstClr val="black"/>
                </a:solidFill>
                <a:latin typeface="メイリオ" panose="020B0604030504040204" pitchFamily="50" charset="-128"/>
              </a:rPr>
              <a:t>こ</a:t>
            </a: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smtClean="0">
                <a:solidFill>
                  <a:prstClr val="black"/>
                </a:solidFill>
                <a:latin typeface="メイリオ" panose="020B0604030504040204" pitchFamily="50" charset="-128"/>
              </a:rPr>
              <a:t>と。また、サービスを提供した日から</a:t>
            </a:r>
            <a:r>
              <a:rPr lang="ja-JP" altLang="en-US" sz="1700" dirty="0" smtClean="0">
                <a:solidFill>
                  <a:srgbClr val="FF0000"/>
                </a:solidFill>
                <a:latin typeface="メイリオ" panose="020B0604030504040204" pitchFamily="50" charset="-128"/>
              </a:rPr>
              <a:t>５年間保存</a:t>
            </a:r>
            <a:r>
              <a:rPr lang="ja-JP" altLang="en-US" sz="1700" dirty="0" smtClean="0">
                <a:solidFill>
                  <a:prstClr val="black"/>
                </a:solidFill>
                <a:latin typeface="メイリオ" panose="020B0604030504040204" pitchFamily="50" charset="-128"/>
              </a:rPr>
              <a:t>するよう努めること。</a:t>
            </a: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r>
              <a:rPr lang="ja-JP" altLang="en-US" sz="1700" dirty="0" smtClean="0">
                <a:solidFill>
                  <a:prstClr val="black"/>
                </a:solidFill>
                <a:latin typeface="メイリオ" panose="020B0604030504040204" pitchFamily="50" charset="-128"/>
              </a:rPr>
              <a:t>●消防法</a:t>
            </a:r>
            <a:r>
              <a:rPr lang="ja-JP" altLang="en-US" sz="1700" dirty="0">
                <a:solidFill>
                  <a:prstClr val="black"/>
                </a:solidFill>
                <a:latin typeface="メイリオ" panose="020B0604030504040204" pitchFamily="50" charset="-128"/>
              </a:rPr>
              <a:t>関係</a:t>
            </a:r>
            <a:r>
              <a:rPr lang="ja-JP" altLang="en-US" sz="1700" dirty="0" smtClean="0">
                <a:solidFill>
                  <a:prstClr val="black"/>
                </a:solidFill>
                <a:latin typeface="メイリオ" panose="020B0604030504040204" pitchFamily="50" charset="-128"/>
              </a:rPr>
              <a:t>法令において、避難</a:t>
            </a:r>
            <a:r>
              <a:rPr lang="ja-JP" altLang="en-US" sz="1700" dirty="0">
                <a:solidFill>
                  <a:prstClr val="black"/>
                </a:solidFill>
                <a:latin typeface="メイリオ" panose="020B0604030504040204" pitchFamily="50" charset="-128"/>
              </a:rPr>
              <a:t>が困難な要介護者（要介護度３以上）を主と</a:t>
            </a:r>
            <a:r>
              <a:rPr lang="ja-JP" altLang="en-US" sz="1700" dirty="0" smtClean="0">
                <a:solidFill>
                  <a:prstClr val="black"/>
                </a:solidFill>
                <a:latin typeface="メイリオ" panose="020B0604030504040204" pitchFamily="50" charset="-128"/>
              </a:rPr>
              <a:t>し</a:t>
            </a:r>
            <a:endParaRPr lang="en-US" altLang="ja-JP" sz="1700" dirty="0" smtClean="0">
              <a:solidFill>
                <a:prstClr val="black"/>
              </a:solidFill>
              <a:latin typeface="メイリオ" panose="020B0604030504040204" pitchFamily="50" charset="-128"/>
            </a:endParaRPr>
          </a:p>
          <a:p>
            <a:pPr marL="0" indent="0">
              <a:spcBef>
                <a:spcPts val="0"/>
              </a:spcBef>
              <a:spcAft>
                <a:spcPts val="0"/>
              </a:spcAft>
              <a:buNone/>
            </a:pPr>
            <a:r>
              <a:rPr lang="ja-JP" altLang="en-US" sz="1700" dirty="0">
                <a:solidFill>
                  <a:prstClr val="black"/>
                </a:solidFill>
                <a:latin typeface="メイリオ" panose="020B0604030504040204" pitchFamily="50" charset="-128"/>
              </a:rPr>
              <a:t>　</a:t>
            </a:r>
            <a:r>
              <a:rPr lang="ja-JP" altLang="en-US" sz="1700" dirty="0" err="1" smtClean="0">
                <a:solidFill>
                  <a:prstClr val="black"/>
                </a:solidFill>
                <a:latin typeface="メイリオ" panose="020B0604030504040204" pitchFamily="50" charset="-128"/>
              </a:rPr>
              <a:t>て</a:t>
            </a:r>
            <a:r>
              <a:rPr lang="ja-JP" altLang="en-US" sz="1700" dirty="0" err="1">
                <a:solidFill>
                  <a:prstClr val="black"/>
                </a:solidFill>
                <a:latin typeface="メイリオ" panose="020B0604030504040204" pitchFamily="50" charset="-128"/>
              </a:rPr>
              <a:t>入</a:t>
            </a:r>
            <a:r>
              <a:rPr lang="ja-JP" altLang="en-US" sz="1700" dirty="0">
                <a:solidFill>
                  <a:prstClr val="black"/>
                </a:solidFill>
                <a:latin typeface="メイリオ" panose="020B0604030504040204" pitchFamily="50" charset="-128"/>
              </a:rPr>
              <a:t>居させる有料老人ホームは、次の安全確保策を行うことが</a:t>
            </a:r>
            <a:r>
              <a:rPr lang="ja-JP" altLang="en-US" sz="1700" dirty="0" smtClean="0">
                <a:solidFill>
                  <a:srgbClr val="FF0000"/>
                </a:solidFill>
                <a:latin typeface="メイリオ" panose="020B0604030504040204" pitchFamily="50" charset="-128"/>
              </a:rPr>
              <a:t>義務付けられて　</a:t>
            </a:r>
            <a:endParaRPr lang="en-US" altLang="ja-JP" sz="1700" dirty="0" smtClean="0">
              <a:solidFill>
                <a:srgbClr val="FF0000"/>
              </a:solidFill>
              <a:latin typeface="メイリオ" panose="020B0604030504040204" pitchFamily="50" charset="-128"/>
            </a:endParaRPr>
          </a:p>
          <a:p>
            <a:pPr marL="0" indent="0">
              <a:spcBef>
                <a:spcPts val="0"/>
              </a:spcBef>
              <a:spcAft>
                <a:spcPts val="0"/>
              </a:spcAft>
              <a:buNone/>
            </a:pPr>
            <a:r>
              <a:rPr lang="ja-JP" altLang="en-US" sz="1700" dirty="0">
                <a:solidFill>
                  <a:srgbClr val="FF0000"/>
                </a:solidFill>
                <a:latin typeface="メイリオ" panose="020B0604030504040204" pitchFamily="50" charset="-128"/>
              </a:rPr>
              <a:t>　</a:t>
            </a:r>
            <a:r>
              <a:rPr lang="ja-JP" altLang="en-US" sz="1700" dirty="0" smtClean="0">
                <a:solidFill>
                  <a:srgbClr val="FF0000"/>
                </a:solidFill>
                <a:latin typeface="メイリオ" panose="020B0604030504040204" pitchFamily="50" charset="-128"/>
              </a:rPr>
              <a:t>います</a:t>
            </a:r>
            <a:r>
              <a:rPr lang="ja-JP" altLang="en-US" sz="1700" dirty="0">
                <a:solidFill>
                  <a:prstClr val="black"/>
                </a:solidFill>
                <a:latin typeface="メイリオ" panose="020B0604030504040204" pitchFamily="50" charset="-128"/>
              </a:rPr>
              <a:t>。</a:t>
            </a:r>
          </a:p>
          <a:p>
            <a:pPr marL="0" indent="0">
              <a:spcBef>
                <a:spcPts val="0"/>
              </a:spcBef>
              <a:spcAft>
                <a:spcPts val="0"/>
              </a:spcAft>
              <a:buNone/>
            </a:pPr>
            <a:r>
              <a:rPr lang="ja-JP" altLang="en-US" sz="1700" dirty="0">
                <a:solidFill>
                  <a:prstClr val="black"/>
                </a:solidFill>
                <a:latin typeface="メイリオ" panose="020B0604030504040204" pitchFamily="50" charset="-128"/>
              </a:rPr>
              <a:t>　・　</a:t>
            </a:r>
            <a:r>
              <a:rPr lang="ja-JP" altLang="en-US" sz="1700" dirty="0">
                <a:solidFill>
                  <a:srgbClr val="FF0000"/>
                </a:solidFill>
                <a:latin typeface="メイリオ" panose="020B0604030504040204" pitchFamily="50" charset="-128"/>
              </a:rPr>
              <a:t>防火管理者を選任</a:t>
            </a:r>
            <a:r>
              <a:rPr lang="ja-JP" altLang="en-US" sz="1700" dirty="0">
                <a:solidFill>
                  <a:prstClr val="black"/>
                </a:solidFill>
                <a:latin typeface="メイリオ" panose="020B0604030504040204" pitchFamily="50" charset="-128"/>
              </a:rPr>
              <a:t>し、所轄の消防署に届出</a:t>
            </a:r>
          </a:p>
          <a:p>
            <a:pPr marL="0" indent="0">
              <a:spcBef>
                <a:spcPts val="0"/>
              </a:spcBef>
              <a:spcAft>
                <a:spcPts val="0"/>
              </a:spcAft>
              <a:buNone/>
            </a:pPr>
            <a:r>
              <a:rPr lang="ja-JP" altLang="en-US" sz="1700" dirty="0">
                <a:solidFill>
                  <a:prstClr val="black"/>
                </a:solidFill>
                <a:latin typeface="メイリオ" panose="020B0604030504040204" pitchFamily="50" charset="-128"/>
              </a:rPr>
              <a:t>　・　</a:t>
            </a:r>
            <a:r>
              <a:rPr lang="ja-JP" altLang="en-US" sz="1700" dirty="0">
                <a:solidFill>
                  <a:srgbClr val="FF0000"/>
                </a:solidFill>
                <a:latin typeface="メイリオ" panose="020B0604030504040204" pitchFamily="50" charset="-128"/>
              </a:rPr>
              <a:t>消防計画を作成</a:t>
            </a:r>
            <a:r>
              <a:rPr lang="ja-JP" altLang="en-US" sz="1700" dirty="0">
                <a:solidFill>
                  <a:prstClr val="black"/>
                </a:solidFill>
                <a:latin typeface="メイリオ" panose="020B0604030504040204" pitchFamily="50" charset="-128"/>
              </a:rPr>
              <a:t>し、所轄の消防署に届出</a:t>
            </a:r>
          </a:p>
          <a:p>
            <a:pPr marL="0" indent="0">
              <a:spcBef>
                <a:spcPts val="0"/>
              </a:spcBef>
              <a:spcAft>
                <a:spcPts val="0"/>
              </a:spcAft>
              <a:buNone/>
            </a:pPr>
            <a:r>
              <a:rPr lang="ja-JP" altLang="en-US" sz="1700" dirty="0">
                <a:solidFill>
                  <a:prstClr val="black"/>
                </a:solidFill>
                <a:latin typeface="メイリオ" panose="020B0604030504040204" pitchFamily="50" charset="-128"/>
              </a:rPr>
              <a:t>　・　</a:t>
            </a:r>
            <a:r>
              <a:rPr lang="ja-JP" altLang="en-US" sz="1700" dirty="0">
                <a:solidFill>
                  <a:srgbClr val="FF0000"/>
                </a:solidFill>
                <a:latin typeface="メイリオ" panose="020B0604030504040204" pitchFamily="50" charset="-128"/>
              </a:rPr>
              <a:t>年２回以上</a:t>
            </a:r>
            <a:r>
              <a:rPr lang="ja-JP" altLang="en-US" sz="1700" dirty="0">
                <a:solidFill>
                  <a:prstClr val="black"/>
                </a:solidFill>
                <a:latin typeface="メイリオ" panose="020B0604030504040204" pitchFamily="50" charset="-128"/>
              </a:rPr>
              <a:t>の避難及び消火訓練を</a:t>
            </a:r>
            <a:r>
              <a:rPr lang="ja-JP" altLang="en-US" sz="1700" dirty="0" smtClean="0">
                <a:solidFill>
                  <a:prstClr val="black"/>
                </a:solidFill>
                <a:latin typeface="メイリオ" panose="020B0604030504040204" pitchFamily="50" charset="-128"/>
              </a:rPr>
              <a:t>実施</a:t>
            </a:r>
            <a:endParaRPr lang="ja-JP" altLang="en-US" sz="1700" dirty="0">
              <a:solidFill>
                <a:prstClr val="black"/>
              </a:solidFill>
              <a:latin typeface="メイリオ" panose="020B0604030504040204" pitchFamily="50" charset="-128"/>
            </a:endParaRPr>
          </a:p>
        </p:txBody>
      </p:sp>
      <p:sp>
        <p:nvSpPr>
          <p:cNvPr id="10" name="Rectangle 2"/>
          <p:cNvSpPr txBox="1">
            <a:spLocks/>
          </p:cNvSpPr>
          <p:nvPr/>
        </p:nvSpPr>
        <p:spPr>
          <a:xfrm>
            <a:off x="710326" y="1412776"/>
            <a:ext cx="7987003" cy="1224136"/>
          </a:xfrm>
          <a:prstGeom prst="rect">
            <a:avLst/>
          </a:prstGeom>
          <a:solidFill>
            <a:schemeClr val="accent1">
              <a:lumMod val="20000"/>
              <a:lumOff val="80000"/>
              <a:alpha val="25000"/>
            </a:schemeClr>
          </a:solidFill>
          <a:ln w="12700">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700" dirty="0" smtClean="0">
                <a:solidFill>
                  <a:prstClr val="black"/>
                </a:solidFill>
                <a:latin typeface="メイリオ" panose="020B0604030504040204" pitchFamily="50" charset="-128"/>
              </a:rPr>
              <a:t>●</a:t>
            </a:r>
            <a:r>
              <a:rPr lang="ja-JP" altLang="en-US" sz="1700" dirty="0">
                <a:latin typeface="+mn-ea"/>
              </a:rPr>
              <a:t>安否確認の巡回記録を残していない。</a:t>
            </a:r>
            <a:endParaRPr lang="en-US" altLang="ja-JP" sz="1700" dirty="0">
              <a:latin typeface="+mn-ea"/>
            </a:endParaRPr>
          </a:p>
          <a:p>
            <a:pPr marL="0" indent="0">
              <a:spcBef>
                <a:spcPts val="0"/>
              </a:spcBef>
              <a:spcAft>
                <a:spcPts val="0"/>
              </a:spcAft>
              <a:buNone/>
            </a:pPr>
            <a:endParaRPr lang="en-US" altLang="ja-JP" sz="1600" dirty="0" smtClean="0">
              <a:latin typeface="+mn-ea"/>
            </a:endParaRPr>
          </a:p>
          <a:p>
            <a:pPr marL="0" indent="0">
              <a:spcBef>
                <a:spcPts val="0"/>
              </a:spcBef>
              <a:spcAft>
                <a:spcPts val="0"/>
              </a:spcAft>
              <a:buNone/>
            </a:pPr>
            <a:r>
              <a:rPr lang="ja-JP" altLang="en-US" sz="1600" dirty="0" smtClean="0">
                <a:latin typeface="+mn-ea"/>
              </a:rPr>
              <a:t>●消火設備の法定点検の記録を保存していない。</a:t>
            </a:r>
            <a:endParaRPr lang="en-US" altLang="ja-JP" sz="1600" dirty="0" smtClean="0">
              <a:latin typeface="+mn-ea"/>
            </a:endParaRPr>
          </a:p>
        </p:txBody>
      </p:sp>
    </p:spTree>
    <p:extLst>
      <p:ext uri="{BB962C8B-B14F-4D97-AF65-F5344CB8AC3E}">
        <p14:creationId xmlns:p14="http://schemas.microsoft.com/office/powerpoint/2010/main" val="39664344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3</a:t>
            </a:fld>
            <a:endParaRPr kumimoji="1" lang="ja-JP" altLang="en-US" dirty="0"/>
          </a:p>
        </p:txBody>
      </p:sp>
      <p:sp>
        <p:nvSpPr>
          <p:cNvPr id="4" name="正方形/長方形 3"/>
          <p:cNvSpPr/>
          <p:nvPr/>
        </p:nvSpPr>
        <p:spPr>
          <a:xfrm>
            <a:off x="683568" y="2348880"/>
            <a:ext cx="7344816" cy="1200329"/>
          </a:xfrm>
          <a:prstGeom prst="rect">
            <a:avLst/>
          </a:prstGeom>
        </p:spPr>
        <p:txBody>
          <a:bodyPr wrap="square">
            <a:spAutoFit/>
          </a:bodyPr>
          <a:lstStyle/>
          <a:p>
            <a:r>
              <a:rPr lang="ja-JP" altLang="en-US" sz="3600" dirty="0" smtClean="0">
                <a:latin typeface="+mn-ea"/>
              </a:rPr>
              <a:t>有料老人ホーム等事業者と</a:t>
            </a:r>
            <a:endParaRPr lang="en-US" altLang="ja-JP" sz="3600" dirty="0" smtClean="0">
              <a:latin typeface="+mn-ea"/>
            </a:endParaRPr>
          </a:p>
          <a:p>
            <a:r>
              <a:rPr lang="ja-JP" altLang="en-US" sz="3600" dirty="0" smtClean="0">
                <a:latin typeface="+mn-ea"/>
              </a:rPr>
              <a:t>軽費老人ホーム事業者の共通事項</a:t>
            </a:r>
            <a:endParaRPr lang="en-US" altLang="ja-JP" sz="3600" b="1" u="sng" dirty="0">
              <a:solidFill>
                <a:srgbClr val="CC0000"/>
              </a:solidFill>
              <a:latin typeface="+mn-ea"/>
            </a:endParaRPr>
          </a:p>
        </p:txBody>
      </p:sp>
      <p:pic>
        <p:nvPicPr>
          <p:cNvPr id="8" name="図 7">
            <a:extLst>
              <a:ext uri="{FF2B5EF4-FFF2-40B4-BE49-F238E27FC236}">
                <a16:creationId xmlns:a16="http://schemas.microsoft.com/office/drawing/2014/main" id="{270AF953-6463-45AF-8A08-7055940DB194}"/>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4490" y="4035344"/>
            <a:ext cx="1621286" cy="2161715"/>
          </a:xfrm>
          <a:prstGeom prst="rect">
            <a:avLst/>
          </a:prstGeom>
        </p:spPr>
      </p:pic>
    </p:spTree>
    <p:extLst>
      <p:ext uri="{BB962C8B-B14F-4D97-AF65-F5344CB8AC3E}">
        <p14:creationId xmlns:p14="http://schemas.microsoft.com/office/powerpoint/2010/main" val="226961025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B6EAAFC-84C7-4BE1-BC5E-CE208EE20C26}" type="slidenum">
              <a:rPr lang="en-US" altLang="ja-JP" smtClean="0"/>
              <a:pPr/>
              <a:t>30</a:t>
            </a:fld>
            <a:endParaRPr kumimoji="1" lang="ja-JP" altLang="en-US" dirty="0"/>
          </a:p>
        </p:txBody>
      </p:sp>
      <p:graphicFrame>
        <p:nvGraphicFramePr>
          <p:cNvPr id="8" name="コンテンツ プレースホルダー 9">
            <a:extLst>
              <a:ext uri="{FF2B5EF4-FFF2-40B4-BE49-F238E27FC236}">
                <a16:creationId xmlns:a16="http://schemas.microsoft.com/office/drawing/2014/main" id="{F7838387-C784-4181-86CD-8ED7C6D86F64}"/>
              </a:ext>
            </a:extLst>
          </p:cNvPr>
          <p:cNvGraphicFramePr>
            <a:graphicFrameLocks/>
          </p:cNvGraphicFramePr>
          <p:nvPr>
            <p:extLst>
              <p:ext uri="{D42A27DB-BD31-4B8C-83A1-F6EECF244321}">
                <p14:modId xmlns:p14="http://schemas.microsoft.com/office/powerpoint/2010/main" val="437153805"/>
              </p:ext>
            </p:extLst>
          </p:nvPr>
        </p:nvGraphicFramePr>
        <p:xfrm>
          <a:off x="539552" y="1274992"/>
          <a:ext cx="8001000" cy="2370031"/>
        </p:xfrm>
        <a:graphic>
          <a:graphicData uri="http://schemas.openxmlformats.org/drawingml/2006/table">
            <a:tbl>
              <a:tblPr firstRow="1" bandRow="1">
                <a:tableStyleId>{B301B821-A1FF-4177-AEE7-76D212191A09}</a:tableStyleId>
              </a:tblPr>
              <a:tblGrid>
                <a:gridCol w="8001000">
                  <a:extLst>
                    <a:ext uri="{9D8B030D-6E8A-4147-A177-3AD203B41FA5}">
                      <a16:colId xmlns:a16="http://schemas.microsoft.com/office/drawing/2014/main" val="1592839817"/>
                    </a:ext>
                  </a:extLst>
                </a:gridCol>
              </a:tblGrid>
              <a:tr h="427922">
                <a:tc>
                  <a:txBody>
                    <a:bodyP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2000" dirty="0" smtClean="0"/>
                        <a:t>⑤ 金銭管理について</a:t>
                      </a:r>
                      <a:r>
                        <a:rPr kumimoji="1" lang="en-US" altLang="ja-JP" sz="1800" baseline="0" dirty="0" smtClean="0"/>
                        <a:t>【 </a:t>
                      </a:r>
                      <a:r>
                        <a:rPr kumimoji="1" lang="ja-JP" altLang="en-US" sz="1800" dirty="0" smtClean="0"/>
                        <a:t>吹田市有料老人ホーム設置運営指導指針</a:t>
                      </a:r>
                      <a:r>
                        <a:rPr kumimoji="1" lang="en-US" altLang="ja-JP" sz="1800" dirty="0" smtClean="0"/>
                        <a:t>11(1)</a:t>
                      </a:r>
                      <a:r>
                        <a:rPr kumimoji="1" lang="ja-JP" altLang="en-US" sz="1800" dirty="0" smtClean="0"/>
                        <a:t>ｻ</a:t>
                      </a:r>
                      <a:r>
                        <a:rPr kumimoji="1" lang="en-US" altLang="ja-JP" sz="1800" dirty="0" smtClean="0"/>
                        <a:t> 】</a:t>
                      </a:r>
                      <a:endParaRPr kumimoji="1" lang="ja-JP" altLang="en-US" sz="1800" dirty="0" smtClean="0">
                        <a:solidFill>
                          <a:schemeClr val="bg1"/>
                        </a:solidFill>
                      </a:endParaRPr>
                    </a:p>
                  </a:txBody>
                  <a:tcPr anchor="ctr">
                    <a:solidFill>
                      <a:schemeClr val="accent1"/>
                    </a:solidFill>
                  </a:tcPr>
                </a:tc>
                <a:extLst>
                  <a:ext uri="{0D108BD9-81ED-4DB2-BD59-A6C34878D82A}">
                    <a16:rowId xmlns:a16="http://schemas.microsoft.com/office/drawing/2014/main" val="2276792428"/>
                  </a:ext>
                </a:extLst>
              </a:tr>
              <a:tr h="1942109">
                <a:tc>
                  <a:txBody>
                    <a:bodyPr/>
                    <a:lstStyle/>
                    <a:p>
                      <a:pPr marL="0" indent="0">
                        <a:spcBef>
                          <a:spcPts val="600"/>
                        </a:spcBef>
                        <a:buNone/>
                      </a:pPr>
                      <a:r>
                        <a:rPr lang="ja-JP" altLang="en-US" sz="1700" dirty="0" smtClean="0">
                          <a:latin typeface="+mn-ea"/>
                          <a:ea typeface="+mn-ea"/>
                        </a:rPr>
                        <a:t>● 原則入居者自身が行うこと。やむを得ず</a:t>
                      </a:r>
                      <a:r>
                        <a:rPr lang="ja-JP" altLang="en-US" sz="1700" dirty="0">
                          <a:latin typeface="+mn-ea"/>
                          <a:ea typeface="+mn-ea"/>
                        </a:rPr>
                        <a:t>金銭管理を行う場合は、「</a:t>
                      </a:r>
                      <a:r>
                        <a:rPr lang="ja-JP" altLang="en-US" sz="1700" dirty="0" smtClean="0">
                          <a:latin typeface="+mn-ea"/>
                          <a:ea typeface="+mn-ea"/>
                        </a:rPr>
                        <a:t>入居者本　</a:t>
                      </a:r>
                      <a:endParaRPr lang="en-US" altLang="ja-JP" sz="1700" dirty="0" smtClean="0">
                        <a:latin typeface="+mn-ea"/>
                        <a:ea typeface="+mn-ea"/>
                      </a:endParaRPr>
                    </a:p>
                    <a:p>
                      <a:pPr marL="0" indent="0">
                        <a:spcBef>
                          <a:spcPts val="600"/>
                        </a:spcBef>
                        <a:buNone/>
                      </a:pPr>
                      <a:r>
                        <a:rPr lang="ja-JP" altLang="en-US" sz="1700" dirty="0" smtClean="0">
                          <a:latin typeface="+mn-ea"/>
                          <a:ea typeface="+mn-ea"/>
                        </a:rPr>
                        <a:t>　人が</a:t>
                      </a:r>
                      <a:r>
                        <a:rPr lang="ja-JP" altLang="en-US" sz="1700" dirty="0">
                          <a:latin typeface="+mn-ea"/>
                          <a:ea typeface="+mn-ea"/>
                        </a:rPr>
                        <a:t>特に施設</a:t>
                      </a:r>
                      <a:r>
                        <a:rPr lang="ja-JP" altLang="en-US" sz="1700" dirty="0" smtClean="0">
                          <a:latin typeface="+mn-ea"/>
                          <a:ea typeface="+mn-ea"/>
                        </a:rPr>
                        <a:t>に依頼</a:t>
                      </a:r>
                      <a:r>
                        <a:rPr lang="ja-JP" altLang="en-US" sz="1700" dirty="0">
                          <a:latin typeface="+mn-ea"/>
                          <a:ea typeface="+mn-ea"/>
                        </a:rPr>
                        <a:t>した場合</a:t>
                      </a:r>
                      <a:r>
                        <a:rPr lang="ja-JP" altLang="en-US" sz="1700" dirty="0" smtClean="0">
                          <a:latin typeface="+mn-ea"/>
                          <a:ea typeface="+mn-ea"/>
                        </a:rPr>
                        <a:t>、又は入居者本人が認知症等により十分な判断能</a:t>
                      </a:r>
                      <a:endParaRPr lang="en-US" altLang="ja-JP" sz="1700" dirty="0" smtClean="0">
                        <a:latin typeface="+mn-ea"/>
                        <a:ea typeface="+mn-ea"/>
                      </a:endParaRPr>
                    </a:p>
                    <a:p>
                      <a:pPr marL="0" indent="0">
                        <a:spcBef>
                          <a:spcPts val="600"/>
                        </a:spcBef>
                        <a:buNone/>
                      </a:pPr>
                      <a:r>
                        <a:rPr lang="ja-JP" altLang="en-US" sz="1700" dirty="0" smtClean="0">
                          <a:latin typeface="+mn-ea"/>
                          <a:ea typeface="+mn-ea"/>
                        </a:rPr>
                        <a:t>　力を有せず金銭等の適切な管理が行えないと認められる場合であって、家族又</a:t>
                      </a:r>
                      <a:endParaRPr lang="en-US" altLang="ja-JP" sz="1700" dirty="0" smtClean="0">
                        <a:latin typeface="+mn-ea"/>
                        <a:ea typeface="+mn-ea"/>
                      </a:endParaRPr>
                    </a:p>
                    <a:p>
                      <a:pPr marL="0" indent="0">
                        <a:spcBef>
                          <a:spcPts val="600"/>
                        </a:spcBef>
                        <a:buNone/>
                      </a:pPr>
                      <a:r>
                        <a:rPr lang="ja-JP" altLang="en-US" sz="1700" dirty="0" smtClean="0">
                          <a:latin typeface="+mn-ea"/>
                          <a:ea typeface="+mn-ea"/>
                        </a:rPr>
                        <a:t>　は身元引受人等の承諾を得たとき」とし、依頼</a:t>
                      </a:r>
                      <a:r>
                        <a:rPr lang="ja-JP" altLang="en-US" sz="1700" dirty="0">
                          <a:latin typeface="+mn-ea"/>
                          <a:ea typeface="+mn-ea"/>
                        </a:rPr>
                        <a:t>、</a:t>
                      </a:r>
                      <a:r>
                        <a:rPr lang="ja-JP" altLang="en-US" sz="1700" dirty="0" smtClean="0">
                          <a:latin typeface="+mn-ea"/>
                          <a:ea typeface="+mn-ea"/>
                        </a:rPr>
                        <a:t>承諾を</a:t>
                      </a:r>
                      <a:r>
                        <a:rPr lang="ja-JP" altLang="en-US" sz="1700" dirty="0">
                          <a:latin typeface="+mn-ea"/>
                          <a:ea typeface="+mn-ea"/>
                        </a:rPr>
                        <a:t>書面で交わし、</a:t>
                      </a:r>
                      <a:r>
                        <a:rPr lang="ja-JP" altLang="en-US" sz="1700" dirty="0" smtClean="0">
                          <a:latin typeface="+mn-ea"/>
                          <a:ea typeface="+mn-ea"/>
                        </a:rPr>
                        <a:t>定期報</a:t>
                      </a:r>
                      <a:endParaRPr lang="en-US" altLang="ja-JP" sz="1700" dirty="0" smtClean="0">
                        <a:latin typeface="+mn-ea"/>
                        <a:ea typeface="+mn-ea"/>
                      </a:endParaRPr>
                    </a:p>
                    <a:p>
                      <a:pPr marL="0" indent="0">
                        <a:spcBef>
                          <a:spcPts val="600"/>
                        </a:spcBef>
                        <a:buNone/>
                      </a:pPr>
                      <a:r>
                        <a:rPr lang="ja-JP" altLang="en-US" sz="1700" dirty="0" smtClean="0">
                          <a:latin typeface="+mn-ea"/>
                          <a:ea typeface="+mn-ea"/>
                        </a:rPr>
                        <a:t>　告</a:t>
                      </a:r>
                      <a:r>
                        <a:rPr lang="ja-JP" altLang="en-US" sz="1700" dirty="0">
                          <a:latin typeface="+mn-ea"/>
                          <a:ea typeface="+mn-ea"/>
                        </a:rPr>
                        <a:t>等の運用方法を</a:t>
                      </a:r>
                      <a:r>
                        <a:rPr lang="ja-JP" altLang="en-US" sz="1700" dirty="0" smtClean="0">
                          <a:latin typeface="+mn-ea"/>
                          <a:ea typeface="+mn-ea"/>
                        </a:rPr>
                        <a:t>金銭管理</a:t>
                      </a:r>
                      <a:r>
                        <a:rPr lang="ja-JP" altLang="en-US" sz="1700" dirty="0">
                          <a:latin typeface="+mn-ea"/>
                          <a:ea typeface="+mn-ea"/>
                        </a:rPr>
                        <a:t>規定等で定めること。</a:t>
                      </a:r>
                      <a:endParaRPr kumimoji="1" lang="en-US" altLang="ja-JP" sz="1700" kern="1200" dirty="0">
                        <a:solidFill>
                          <a:srgbClr val="C00000"/>
                        </a:solidFill>
                        <a:latin typeface="+mn-ea"/>
                        <a:ea typeface="+mn-ea"/>
                      </a:endParaRPr>
                    </a:p>
                  </a:txBody>
                  <a:tcPr anchor="ctr">
                    <a:solidFill>
                      <a:srgbClr val="FFFF99"/>
                    </a:solidFill>
                  </a:tcPr>
                </a:tc>
                <a:extLst>
                  <a:ext uri="{0D108BD9-81ED-4DB2-BD59-A6C34878D82A}">
                    <a16:rowId xmlns:a16="http://schemas.microsoft.com/office/drawing/2014/main" val="2428180773"/>
                  </a:ext>
                </a:extLst>
              </a:tr>
            </a:tbl>
          </a:graphicData>
        </a:graphic>
      </p:graphicFrame>
      <p:graphicFrame>
        <p:nvGraphicFramePr>
          <p:cNvPr id="6" name="コンテンツ プレースホルダー 9">
            <a:extLst>
              <a:ext uri="{FF2B5EF4-FFF2-40B4-BE49-F238E27FC236}">
                <a16:creationId xmlns:a16="http://schemas.microsoft.com/office/drawing/2014/main" id="{F7838387-C784-4181-86CD-8ED7C6D86F64}"/>
              </a:ext>
            </a:extLst>
          </p:cNvPr>
          <p:cNvGraphicFramePr>
            <a:graphicFrameLocks/>
          </p:cNvGraphicFramePr>
          <p:nvPr>
            <p:extLst>
              <p:ext uri="{D42A27DB-BD31-4B8C-83A1-F6EECF244321}">
                <p14:modId xmlns:p14="http://schemas.microsoft.com/office/powerpoint/2010/main" val="2340370446"/>
              </p:ext>
            </p:extLst>
          </p:nvPr>
        </p:nvGraphicFramePr>
        <p:xfrm>
          <a:off x="539552" y="3789040"/>
          <a:ext cx="8001000" cy="2376264"/>
        </p:xfrm>
        <a:graphic>
          <a:graphicData uri="http://schemas.openxmlformats.org/drawingml/2006/table">
            <a:tbl>
              <a:tblPr firstRow="1" bandRow="1">
                <a:tableStyleId>{00A15C55-8517-42AA-B614-E9B94910E393}</a:tableStyleId>
              </a:tblPr>
              <a:tblGrid>
                <a:gridCol w="8001000">
                  <a:extLst>
                    <a:ext uri="{9D8B030D-6E8A-4147-A177-3AD203B41FA5}">
                      <a16:colId xmlns:a16="http://schemas.microsoft.com/office/drawing/2014/main" val="1592839817"/>
                    </a:ext>
                  </a:extLst>
                </a:gridCol>
              </a:tblGrid>
              <a:tr h="457186">
                <a:tc>
                  <a:txBody>
                    <a:bodyP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2000" dirty="0" smtClean="0">
                          <a:solidFill>
                            <a:schemeClr val="lt1"/>
                          </a:solidFill>
                        </a:rPr>
                        <a:t>⑥ </a:t>
                      </a:r>
                      <a:r>
                        <a:rPr kumimoji="1" lang="ja-JP" altLang="en-US" sz="2000" dirty="0">
                          <a:solidFill>
                            <a:schemeClr val="lt1"/>
                          </a:solidFill>
                        </a:rPr>
                        <a:t>情報開示に</a:t>
                      </a:r>
                      <a:r>
                        <a:rPr kumimoji="1" lang="ja-JP" altLang="en-US" sz="2000" dirty="0" smtClean="0">
                          <a:solidFill>
                            <a:schemeClr val="lt1"/>
                          </a:solidFill>
                        </a:rPr>
                        <a:t>ついて</a:t>
                      </a:r>
                      <a:r>
                        <a:rPr kumimoji="1" lang="en-US" altLang="ja-JP" sz="1800" baseline="0" dirty="0" smtClean="0"/>
                        <a:t>【 </a:t>
                      </a:r>
                      <a:r>
                        <a:rPr kumimoji="1" lang="ja-JP" altLang="en-US" sz="1800" dirty="0" smtClean="0"/>
                        <a:t>吹田市有料老人ホーム設置運営指導指針</a:t>
                      </a:r>
                      <a:r>
                        <a:rPr kumimoji="1" lang="en-US" altLang="ja-JP" sz="1800" dirty="0" smtClean="0"/>
                        <a:t>15 】</a:t>
                      </a:r>
                      <a:endParaRPr kumimoji="1" lang="ja-JP" altLang="en-US" sz="1600" dirty="0" smtClean="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solidFill>
                  </a:tcPr>
                </a:tc>
                <a:extLst>
                  <a:ext uri="{0D108BD9-81ED-4DB2-BD59-A6C34878D82A}">
                    <a16:rowId xmlns:a16="http://schemas.microsoft.com/office/drawing/2014/main" val="2276792428"/>
                  </a:ext>
                </a:extLst>
              </a:tr>
              <a:tr h="1919078">
                <a:tc>
                  <a:txBody>
                    <a:bodyPr/>
                    <a:lstStyle/>
                    <a:p>
                      <a:pPr marL="0" indent="0">
                        <a:spcBef>
                          <a:spcPts val="600"/>
                        </a:spcBef>
                        <a:buNone/>
                      </a:pPr>
                      <a:r>
                        <a:rPr lang="ja-JP" altLang="en-US" sz="1700" dirty="0">
                          <a:latin typeface="+mn-ea"/>
                          <a:ea typeface="+mn-ea"/>
                        </a:rPr>
                        <a:t>● 情報開示に資するため、情報開示事項一覧と重要事項説明書について、</a:t>
                      </a:r>
                      <a:r>
                        <a:rPr lang="ja-JP" altLang="en-US" sz="1700" dirty="0" smtClean="0">
                          <a:latin typeface="+mn-ea"/>
                          <a:ea typeface="+mn-ea"/>
                        </a:rPr>
                        <a:t>毎年</a:t>
                      </a:r>
                      <a:endParaRPr lang="en-US" altLang="ja-JP" sz="1700" dirty="0" smtClean="0">
                        <a:latin typeface="+mn-ea"/>
                        <a:ea typeface="+mn-ea"/>
                      </a:endParaRPr>
                    </a:p>
                    <a:p>
                      <a:pPr marL="0" indent="0">
                        <a:spcBef>
                          <a:spcPts val="0"/>
                        </a:spcBef>
                        <a:buNone/>
                      </a:pPr>
                      <a:r>
                        <a:rPr lang="en-US" altLang="ja-JP" sz="1700" dirty="0" smtClean="0">
                          <a:latin typeface="+mn-ea"/>
                          <a:ea typeface="+mn-ea"/>
                        </a:rPr>
                        <a:t>    7</a:t>
                      </a:r>
                      <a:r>
                        <a:rPr lang="ja-JP" altLang="en-US" sz="1700" dirty="0" smtClean="0">
                          <a:latin typeface="+mn-ea"/>
                          <a:ea typeface="+mn-ea"/>
                        </a:rPr>
                        <a:t>月</a:t>
                      </a:r>
                      <a:r>
                        <a:rPr lang="en-US" altLang="ja-JP" sz="1700" dirty="0" smtClean="0">
                          <a:latin typeface="+mn-ea"/>
                          <a:ea typeface="+mn-ea"/>
                        </a:rPr>
                        <a:t>1</a:t>
                      </a:r>
                      <a:r>
                        <a:rPr lang="ja-JP" altLang="en-US" sz="1700" dirty="0" smtClean="0">
                          <a:latin typeface="+mn-ea"/>
                          <a:ea typeface="+mn-ea"/>
                        </a:rPr>
                        <a:t>日</a:t>
                      </a:r>
                      <a:r>
                        <a:rPr lang="ja-JP" altLang="en-US" sz="1700" dirty="0">
                          <a:latin typeface="+mn-ea"/>
                          <a:ea typeface="+mn-ea"/>
                        </a:rPr>
                        <a:t>時点の情報を</a:t>
                      </a:r>
                      <a:r>
                        <a:rPr lang="ja-JP" altLang="en-US" sz="1700" dirty="0" smtClean="0">
                          <a:latin typeface="+mn-ea"/>
                          <a:ea typeface="+mn-ea"/>
                        </a:rPr>
                        <a:t>吹田市（福祉</a:t>
                      </a:r>
                      <a:r>
                        <a:rPr lang="ja-JP" altLang="en-US" sz="1700" dirty="0">
                          <a:latin typeface="+mn-ea"/>
                          <a:ea typeface="+mn-ea"/>
                        </a:rPr>
                        <a:t>指導</a:t>
                      </a:r>
                      <a:r>
                        <a:rPr lang="ja-JP" altLang="en-US" sz="1700" dirty="0" smtClean="0">
                          <a:latin typeface="+mn-ea"/>
                          <a:ea typeface="+mn-ea"/>
                        </a:rPr>
                        <a:t>監査室）に報告していただいています</a:t>
                      </a:r>
                      <a:endParaRPr lang="en-US" altLang="ja-JP" sz="1700" dirty="0" smtClean="0">
                        <a:latin typeface="+mn-ea"/>
                        <a:ea typeface="+mn-ea"/>
                      </a:endParaRPr>
                    </a:p>
                    <a:p>
                      <a:pPr marL="0" indent="0">
                        <a:spcBef>
                          <a:spcPts val="0"/>
                        </a:spcBef>
                        <a:buNone/>
                      </a:pPr>
                      <a:r>
                        <a:rPr lang="ja-JP" altLang="en-US" sz="1700" dirty="0" smtClean="0">
                          <a:latin typeface="+mn-ea"/>
                          <a:ea typeface="+mn-ea"/>
                        </a:rPr>
                        <a:t>　が、本年度（令和６年度）の提出については９月以降に改めて通知します。</a:t>
                      </a:r>
                      <a:endParaRPr lang="en-US" altLang="ja-JP" sz="1700" dirty="0">
                        <a:latin typeface="+mn-ea"/>
                        <a:ea typeface="+mn-ea"/>
                      </a:endParaRPr>
                    </a:p>
                    <a:p>
                      <a:pPr marL="0" indent="0">
                        <a:spcBef>
                          <a:spcPts val="600"/>
                        </a:spcBef>
                        <a:buNone/>
                      </a:pPr>
                      <a:r>
                        <a:rPr lang="ja-JP" altLang="en-US" sz="1700" dirty="0" smtClean="0">
                          <a:latin typeface="+mn-ea"/>
                          <a:ea typeface="+mn-ea"/>
                        </a:rPr>
                        <a:t>●上記の重要事項説明書等の内容に変更が生じた場合は、変更が生じた日から一</a:t>
                      </a:r>
                      <a:endParaRPr lang="en-US" altLang="ja-JP" sz="1700" dirty="0" smtClean="0">
                        <a:latin typeface="+mn-ea"/>
                        <a:ea typeface="+mn-ea"/>
                      </a:endParaRPr>
                    </a:p>
                    <a:p>
                      <a:pPr marL="0" indent="0">
                        <a:spcBef>
                          <a:spcPts val="600"/>
                        </a:spcBef>
                        <a:buNone/>
                      </a:pPr>
                      <a:r>
                        <a:rPr lang="ja-JP" altLang="en-US" sz="1700" dirty="0" smtClean="0">
                          <a:latin typeface="+mn-ea"/>
                          <a:ea typeface="+mn-ea"/>
                        </a:rPr>
                        <a:t>　</a:t>
                      </a:r>
                      <a:r>
                        <a:rPr lang="ja-JP" altLang="en-US" sz="1700" dirty="0" err="1" smtClean="0">
                          <a:latin typeface="+mn-ea"/>
                          <a:ea typeface="+mn-ea"/>
                        </a:rPr>
                        <a:t>か</a:t>
                      </a:r>
                      <a:r>
                        <a:rPr lang="ja-JP" altLang="en-US" sz="1700" dirty="0" smtClean="0">
                          <a:latin typeface="+mn-ea"/>
                          <a:ea typeface="+mn-ea"/>
                        </a:rPr>
                        <a:t>月以内に吹田市（福祉指導監査室）に提出すること。なお、利用料金等の変</a:t>
                      </a:r>
                      <a:endParaRPr lang="en-US" altLang="ja-JP" sz="1700" dirty="0" smtClean="0">
                        <a:latin typeface="+mn-ea"/>
                        <a:ea typeface="+mn-ea"/>
                      </a:endParaRPr>
                    </a:p>
                    <a:p>
                      <a:pPr marL="0" indent="0">
                        <a:spcBef>
                          <a:spcPts val="600"/>
                        </a:spcBef>
                        <a:buNone/>
                      </a:pPr>
                      <a:r>
                        <a:rPr lang="ja-JP" altLang="en-US" sz="1700" dirty="0" smtClean="0">
                          <a:latin typeface="+mn-ea"/>
                          <a:ea typeface="+mn-ea"/>
                        </a:rPr>
                        <a:t>　更については、事前協議が必要です。</a:t>
                      </a:r>
                      <a:endParaRPr lang="en-US" altLang="ja-JP" sz="1700" dirty="0" smtClean="0">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99"/>
                    </a:solidFill>
                  </a:tcPr>
                </a:tc>
                <a:extLst>
                  <a:ext uri="{0D108BD9-81ED-4DB2-BD59-A6C34878D82A}">
                    <a16:rowId xmlns:a16="http://schemas.microsoft.com/office/drawing/2014/main" val="2428180773"/>
                  </a:ext>
                </a:extLst>
              </a:tr>
            </a:tbl>
          </a:graphicData>
        </a:graphic>
      </p:graphicFrame>
    </p:spTree>
    <p:extLst>
      <p:ext uri="{BB962C8B-B14F-4D97-AF65-F5344CB8AC3E}">
        <p14:creationId xmlns:p14="http://schemas.microsoft.com/office/powerpoint/2010/main" val="106061631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4B6EAAFC-84C7-4BE1-BC5E-CE208EE20C26}" type="slidenum">
              <a:rPr lang="en-US" altLang="ja-JP" smtClean="0"/>
              <a:pPr/>
              <a:t>31</a:t>
            </a:fld>
            <a:endParaRPr kumimoji="1" lang="ja-JP" altLang="en-US" dirty="0"/>
          </a:p>
        </p:txBody>
      </p:sp>
      <p:sp>
        <p:nvSpPr>
          <p:cNvPr id="13" name="Rectangle 1"/>
          <p:cNvSpPr>
            <a:spLocks noGrp="1"/>
          </p:cNvSpPr>
          <p:nvPr>
            <p:ph type="title" idx="4294967295"/>
          </p:nvPr>
        </p:nvSpPr>
        <p:spPr>
          <a:xfrm>
            <a:off x="696329" y="236992"/>
            <a:ext cx="8001000" cy="511175"/>
          </a:xfrm>
        </p:spPr>
        <p:txBody>
          <a:bodyPr>
            <a:normAutofit/>
          </a:bodyPr>
          <a:lstStyle/>
          <a:p>
            <a:r>
              <a:rPr lang="ja-JP" altLang="en-US" sz="2000" b="1" dirty="0" smtClean="0">
                <a:solidFill>
                  <a:schemeClr val="accent2">
                    <a:lumMod val="50000"/>
                  </a:schemeClr>
                </a:solidFill>
                <a:latin typeface="+mn-ea"/>
                <a:ea typeface="+mn-ea"/>
              </a:rPr>
              <a:t>＜ サービス付き高齢者向け住宅事業者のみ ＞</a:t>
            </a:r>
            <a:endParaRPr kumimoji="1" lang="ja-JP" sz="2000" b="1" dirty="0">
              <a:solidFill>
                <a:schemeClr val="accent2">
                  <a:lumMod val="50000"/>
                </a:schemeClr>
              </a:solidFill>
              <a:latin typeface="+mn-ea"/>
              <a:ea typeface="+mn-ea"/>
            </a:endParaRPr>
          </a:p>
        </p:txBody>
      </p:sp>
      <p:sp>
        <p:nvSpPr>
          <p:cNvPr id="14" name="Rectangle 2"/>
          <p:cNvSpPr txBox="1">
            <a:spLocks/>
          </p:cNvSpPr>
          <p:nvPr/>
        </p:nvSpPr>
        <p:spPr>
          <a:xfrm>
            <a:off x="696330" y="3573016"/>
            <a:ext cx="8001000" cy="2366472"/>
          </a:xfrm>
          <a:prstGeom prst="rect">
            <a:avLst/>
          </a:prstGeom>
          <a:solidFill>
            <a:srgbClr val="FFFF99"/>
          </a:solidFill>
          <a:ln>
            <a:solidFill>
              <a:srgbClr val="1CADE4"/>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800" dirty="0"/>
              <a:t>● 状況把握、生活相談の提供は、サービス付き高齢者向け住宅の登録基準</a:t>
            </a:r>
            <a:endParaRPr lang="en-US" altLang="ja-JP" sz="1800" dirty="0"/>
          </a:p>
          <a:p>
            <a:pPr marL="0" indent="0">
              <a:spcBef>
                <a:spcPts val="0"/>
              </a:spcBef>
              <a:spcAft>
                <a:spcPts val="0"/>
              </a:spcAft>
              <a:buNone/>
            </a:pPr>
            <a:r>
              <a:rPr lang="en-US" altLang="ja-JP" sz="1800" dirty="0"/>
              <a:t>    </a:t>
            </a:r>
            <a:r>
              <a:rPr lang="ja-JP" altLang="en-US" sz="1800" dirty="0"/>
              <a:t>として必要。</a:t>
            </a:r>
            <a:endParaRPr lang="en-US" altLang="ja-JP" sz="1800" dirty="0"/>
          </a:p>
          <a:p>
            <a:pPr marL="0" indent="0">
              <a:spcBef>
                <a:spcPts val="0"/>
              </a:spcBef>
              <a:spcAft>
                <a:spcPts val="0"/>
              </a:spcAft>
              <a:buNone/>
            </a:pPr>
            <a:r>
              <a:rPr lang="en-US" altLang="ja-JP" sz="1800" dirty="0"/>
              <a:t>   </a:t>
            </a:r>
            <a:r>
              <a:rPr lang="ja-JP" altLang="en-US" sz="1800" dirty="0"/>
              <a:t> </a:t>
            </a:r>
            <a:r>
              <a:rPr lang="en-US" altLang="ja-JP" sz="1300" dirty="0">
                <a:latin typeface="+mn-ea"/>
              </a:rPr>
              <a:t>※ </a:t>
            </a:r>
            <a:r>
              <a:rPr lang="ja-JP" altLang="en-US" sz="1300" dirty="0">
                <a:latin typeface="+mn-ea"/>
              </a:rPr>
              <a:t>提供しなければ、登録違反に該当し、登録取消しとなる場合があります</a:t>
            </a:r>
            <a:r>
              <a:rPr lang="ja-JP" altLang="en-US" sz="1300" dirty="0" smtClean="0">
                <a:latin typeface="+mn-ea"/>
              </a:rPr>
              <a:t>。</a:t>
            </a:r>
            <a:r>
              <a:rPr lang="ja-JP" altLang="en-US" sz="1300" dirty="0">
                <a:latin typeface="+mn-ea"/>
              </a:rPr>
              <a:t>（</a:t>
            </a:r>
            <a:r>
              <a:rPr lang="ja-JP" altLang="en-US" sz="1300" dirty="0" smtClean="0">
                <a:latin typeface="+mn-ea"/>
              </a:rPr>
              <a:t>ただし</a:t>
            </a:r>
            <a:r>
              <a:rPr lang="ja-JP" altLang="en-US" sz="1300" dirty="0">
                <a:latin typeface="+mn-ea"/>
              </a:rPr>
              <a:t>、入院等に</a:t>
            </a:r>
            <a:r>
              <a:rPr lang="ja-JP" altLang="en-US" sz="1300" dirty="0" smtClean="0">
                <a:latin typeface="+mn-ea"/>
              </a:rPr>
              <a:t>より　　</a:t>
            </a:r>
            <a:endParaRPr lang="en-US" altLang="ja-JP" sz="1300" dirty="0" smtClean="0">
              <a:latin typeface="+mn-ea"/>
            </a:endParaRPr>
          </a:p>
          <a:p>
            <a:pPr marL="0" indent="0">
              <a:spcBef>
                <a:spcPts val="0"/>
              </a:spcBef>
              <a:spcAft>
                <a:spcPts val="0"/>
              </a:spcAft>
              <a:buNone/>
            </a:pPr>
            <a:r>
              <a:rPr lang="ja-JP" altLang="en-US" sz="1300" dirty="0">
                <a:latin typeface="+mn-ea"/>
              </a:rPr>
              <a:t>　</a:t>
            </a:r>
            <a:r>
              <a:rPr lang="ja-JP" altLang="en-US" sz="1300" dirty="0" smtClean="0">
                <a:latin typeface="+mn-ea"/>
              </a:rPr>
              <a:t>　　居住</a:t>
            </a:r>
            <a:r>
              <a:rPr lang="ja-JP" altLang="en-US" sz="1300" dirty="0">
                <a:latin typeface="+mn-ea"/>
              </a:rPr>
              <a:t>していない場合等を</a:t>
            </a:r>
            <a:r>
              <a:rPr lang="ja-JP" altLang="en-US" sz="1300" dirty="0" smtClean="0">
                <a:latin typeface="+mn-ea"/>
              </a:rPr>
              <a:t>除く。）</a:t>
            </a:r>
            <a:endParaRPr lang="en-US" altLang="ja-JP" sz="1300" smtClean="0">
              <a:latin typeface="+mn-ea"/>
            </a:endParaRPr>
          </a:p>
          <a:p>
            <a:pPr marL="0" indent="0">
              <a:spcBef>
                <a:spcPts val="0"/>
              </a:spcBef>
              <a:spcAft>
                <a:spcPts val="0"/>
              </a:spcAft>
              <a:buNone/>
            </a:pPr>
            <a:endParaRPr lang="en-US" altLang="ja-JP" sz="1300" dirty="0" smtClean="0">
              <a:latin typeface="+mn-ea"/>
            </a:endParaRPr>
          </a:p>
          <a:p>
            <a:pPr marL="0" indent="0">
              <a:spcBef>
                <a:spcPts val="0"/>
              </a:spcBef>
              <a:spcAft>
                <a:spcPts val="0"/>
              </a:spcAft>
              <a:buNone/>
            </a:pPr>
            <a:r>
              <a:rPr lang="ja-JP" altLang="en-US" sz="1800" dirty="0" smtClean="0"/>
              <a:t>● </a:t>
            </a:r>
            <a:r>
              <a:rPr lang="ja-JP" altLang="en-US" sz="1800" dirty="0"/>
              <a:t>提供したサービスについては、適切に記録し、保管しておくこと。</a:t>
            </a:r>
            <a:endParaRPr lang="en-US" altLang="ja-JP" sz="1800" dirty="0"/>
          </a:p>
          <a:p>
            <a:pPr marL="0" indent="0">
              <a:spcBef>
                <a:spcPts val="0"/>
              </a:spcBef>
              <a:spcAft>
                <a:spcPts val="0"/>
              </a:spcAft>
              <a:buNone/>
            </a:pPr>
            <a:r>
              <a:rPr lang="ja-JP" altLang="en-US" sz="1800" dirty="0"/>
              <a:t>    </a:t>
            </a:r>
            <a:r>
              <a:rPr lang="en-US" altLang="ja-JP" sz="1300" dirty="0">
                <a:latin typeface="+mn-ea"/>
              </a:rPr>
              <a:t>※ </a:t>
            </a:r>
            <a:r>
              <a:rPr lang="ja-JP" altLang="en-US" sz="1300" dirty="0">
                <a:latin typeface="+mn-ea"/>
              </a:rPr>
              <a:t>記録がない日については、サービスの提供を実施したと認められない場合があります。</a:t>
            </a:r>
            <a:endParaRPr lang="en-US" altLang="ja-JP" sz="1300" dirty="0">
              <a:latin typeface="+mn-ea"/>
            </a:endParaRPr>
          </a:p>
        </p:txBody>
      </p:sp>
      <p:sp>
        <p:nvSpPr>
          <p:cNvPr id="15" name="下矢印 14"/>
          <p:cNvSpPr/>
          <p:nvPr/>
        </p:nvSpPr>
        <p:spPr>
          <a:xfrm>
            <a:off x="3923928" y="2924944"/>
            <a:ext cx="1584176" cy="421875"/>
          </a:xfrm>
          <a:prstGeom prst="downArrow">
            <a:avLst/>
          </a:prstGeom>
          <a:solidFill>
            <a:srgbClr val="F07F09"/>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ホームベース 7"/>
          <p:cNvSpPr/>
          <p:nvPr/>
        </p:nvSpPr>
        <p:spPr>
          <a:xfrm flipH="1">
            <a:off x="1410337" y="692696"/>
            <a:ext cx="7286992" cy="576064"/>
          </a:xfrm>
          <a:prstGeom prst="homePlate">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b="1" dirty="0" smtClean="0"/>
              <a:t>　</a:t>
            </a:r>
            <a:r>
              <a:rPr kumimoji="1" lang="ja-JP" altLang="en-US" sz="2000" b="1" dirty="0" smtClean="0"/>
              <a:t>① </a:t>
            </a:r>
            <a:r>
              <a:rPr kumimoji="1" lang="ja-JP" altLang="en-US" sz="2000" b="1" dirty="0"/>
              <a:t>必須サービスの提供</a:t>
            </a:r>
            <a:endParaRPr kumimoji="1" lang="ja-JP" altLang="en-US" sz="2000" b="1" dirty="0">
              <a:solidFill>
                <a:schemeClr val="bg1"/>
              </a:solidFill>
            </a:endParaRPr>
          </a:p>
        </p:txBody>
      </p:sp>
      <p:sp>
        <p:nvSpPr>
          <p:cNvPr id="9" name="Rectangle 2"/>
          <p:cNvSpPr txBox="1">
            <a:spLocks/>
          </p:cNvSpPr>
          <p:nvPr/>
        </p:nvSpPr>
        <p:spPr>
          <a:xfrm>
            <a:off x="696329" y="1494957"/>
            <a:ext cx="8001000" cy="1314135"/>
          </a:xfrm>
          <a:prstGeom prst="rect">
            <a:avLst/>
          </a:prstGeom>
          <a:solidFill>
            <a:srgbClr val="F4FAFF">
              <a:alpha val="25000"/>
            </a:srgbClr>
          </a:solidFill>
          <a:ln>
            <a:solidFill>
              <a:srgbClr val="1CADE4"/>
            </a:solid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lvl="0" indent="0">
              <a:spcAft>
                <a:spcPts val="0"/>
              </a:spcAft>
              <a:buNone/>
            </a:pPr>
            <a:r>
              <a:rPr lang="ja-JP" altLang="en-US" sz="1800" dirty="0">
                <a:solidFill>
                  <a:prstClr val="black"/>
                </a:solidFill>
              </a:rPr>
              <a:t>● 状況把握や、生活相談を入居者の選択サービスに位置付けていたり、拒</a:t>
            </a:r>
            <a:endParaRPr lang="en-US" altLang="ja-JP" sz="1800" dirty="0">
              <a:solidFill>
                <a:prstClr val="black"/>
              </a:solidFill>
            </a:endParaRPr>
          </a:p>
          <a:p>
            <a:pPr marL="0" lvl="0" indent="0">
              <a:spcBef>
                <a:spcPts val="0"/>
              </a:spcBef>
              <a:spcAft>
                <a:spcPts val="0"/>
              </a:spcAft>
              <a:buNone/>
            </a:pPr>
            <a:r>
              <a:rPr lang="en-US" altLang="ja-JP" sz="1800" dirty="0">
                <a:solidFill>
                  <a:prstClr val="black"/>
                </a:solidFill>
              </a:rPr>
              <a:t>    </a:t>
            </a:r>
            <a:r>
              <a:rPr lang="ja-JP" altLang="en-US" sz="1800" dirty="0">
                <a:solidFill>
                  <a:prstClr val="black"/>
                </a:solidFill>
              </a:rPr>
              <a:t>否する入居者への提供を中止している 。</a:t>
            </a:r>
            <a:endParaRPr lang="en-US" altLang="ja-JP" sz="1800" dirty="0">
              <a:solidFill>
                <a:prstClr val="black"/>
              </a:solidFill>
            </a:endParaRPr>
          </a:p>
          <a:p>
            <a:pPr marL="0" lvl="0" indent="0">
              <a:spcAft>
                <a:spcPts val="0"/>
              </a:spcAft>
              <a:buNone/>
            </a:pPr>
            <a:r>
              <a:rPr lang="ja-JP" altLang="en-US" sz="1800" dirty="0">
                <a:solidFill>
                  <a:prstClr val="black"/>
                </a:solidFill>
              </a:rPr>
              <a:t>● 実際に提供したサービスとその記録の内容に相違がある。</a:t>
            </a:r>
            <a:endParaRPr lang="ja-JP" altLang="en-US" sz="1800" dirty="0">
              <a:solidFill>
                <a:prstClr val="black"/>
              </a:solidFill>
              <a:latin typeface="メイリオ" panose="020B0604030504040204" pitchFamily="50" charset="-128"/>
            </a:endParaRPr>
          </a:p>
        </p:txBody>
      </p:sp>
    </p:spTree>
    <p:extLst>
      <p:ext uri="{BB962C8B-B14F-4D97-AF65-F5344CB8AC3E}">
        <p14:creationId xmlns:p14="http://schemas.microsoft.com/office/powerpoint/2010/main" val="1195107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32</a:t>
            </a:fld>
            <a:endParaRPr kumimoji="1" lang="ja-JP" altLang="en-US" dirty="0"/>
          </a:p>
        </p:txBody>
      </p:sp>
      <p:sp>
        <p:nvSpPr>
          <p:cNvPr id="5" name="Rectangle 2"/>
          <p:cNvSpPr txBox="1">
            <a:spLocks/>
          </p:cNvSpPr>
          <p:nvPr/>
        </p:nvSpPr>
        <p:spPr>
          <a:xfrm>
            <a:off x="685800" y="4521620"/>
            <a:ext cx="8001000" cy="1413517"/>
          </a:xfrm>
          <a:prstGeom prst="rect">
            <a:avLst/>
          </a:prstGeom>
          <a:noFill/>
        </p:spPr>
        <p:txBody>
          <a:bodyPr vert="horz" rtlCol="0">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buNone/>
            </a:pPr>
            <a:endParaRPr lang="ja-JP" altLang="en-US" dirty="0"/>
          </a:p>
        </p:txBody>
      </p:sp>
      <p:grpSp>
        <p:nvGrpSpPr>
          <p:cNvPr id="2" name="グループ化 1">
            <a:extLst>
              <a:ext uri="{FF2B5EF4-FFF2-40B4-BE49-F238E27FC236}">
                <a16:creationId xmlns:a16="http://schemas.microsoft.com/office/drawing/2014/main" id="{EC07F11C-12F4-4D08-B4F7-D5B9CAC65301}"/>
              </a:ext>
            </a:extLst>
          </p:cNvPr>
          <p:cNvGrpSpPr/>
          <p:nvPr/>
        </p:nvGrpSpPr>
        <p:grpSpPr>
          <a:xfrm>
            <a:off x="685800" y="1404883"/>
            <a:ext cx="7778931" cy="1552769"/>
            <a:chOff x="685800" y="958057"/>
            <a:chExt cx="7778931" cy="1552769"/>
          </a:xfrm>
        </p:grpSpPr>
        <p:sp>
          <p:nvSpPr>
            <p:cNvPr id="7" name="角丸四角形 6"/>
            <p:cNvSpPr/>
            <p:nvPr/>
          </p:nvSpPr>
          <p:spPr>
            <a:xfrm>
              <a:off x="685800" y="958057"/>
              <a:ext cx="7774632" cy="38271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② </a:t>
              </a:r>
              <a:r>
                <a:rPr lang="ja-JP" altLang="en-US" b="1" dirty="0"/>
                <a:t>サービス付き高齢者向け住宅情報提供システムへの登録について</a:t>
              </a:r>
              <a:endParaRPr kumimoji="1" lang="ja-JP" altLang="en-US" b="1" dirty="0"/>
            </a:p>
          </p:txBody>
        </p:sp>
        <p:sp>
          <p:nvSpPr>
            <p:cNvPr id="10" name="Rectangle 2"/>
            <p:cNvSpPr txBox="1">
              <a:spLocks/>
            </p:cNvSpPr>
            <p:nvPr/>
          </p:nvSpPr>
          <p:spPr>
            <a:xfrm>
              <a:off x="685800" y="1320907"/>
              <a:ext cx="7778931" cy="1189919"/>
            </a:xfrm>
            <a:prstGeom prst="rect">
              <a:avLst/>
            </a:prstGeom>
            <a:solidFill>
              <a:srgbClr val="FFFF99"/>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Font typeface="Arial"/>
                <a:buNone/>
              </a:pPr>
              <a:r>
                <a:rPr lang="ja-JP" altLang="en-US" sz="1800" dirty="0"/>
                <a:t>　情報提供システムへの登録時に、水道光熱費等で別途必要な料金の項目が抜けていたり、広告等と相違している箇所が多くみられますので、登録内容に漏れ、相違が無いように注意してください。</a:t>
              </a:r>
              <a:endParaRPr lang="en-US" altLang="ja-JP" sz="1800" dirty="0">
                <a:latin typeface="+mn-ea"/>
              </a:endParaRPr>
            </a:p>
          </p:txBody>
        </p:sp>
      </p:grpSp>
      <p:sp>
        <p:nvSpPr>
          <p:cNvPr id="6" name="Rectangle 2"/>
          <p:cNvSpPr txBox="1">
            <a:spLocks/>
          </p:cNvSpPr>
          <p:nvPr/>
        </p:nvSpPr>
        <p:spPr>
          <a:xfrm>
            <a:off x="685800" y="3915126"/>
            <a:ext cx="7774633" cy="2250178"/>
          </a:xfrm>
          <a:prstGeom prst="rect">
            <a:avLst/>
          </a:prstGeom>
          <a:solidFill>
            <a:srgbClr val="FFFF99"/>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800" dirty="0">
                <a:latin typeface="+mn-ea"/>
              </a:rPr>
              <a:t>   有料老人ホームに該当するサービス付き高齢者向け住宅について、「吹田市有料老人ホーム設置運営指導指針」が一部適用されます。</a:t>
            </a:r>
            <a:endParaRPr lang="en-US" altLang="ja-JP" sz="1800" dirty="0">
              <a:latin typeface="+mn-ea"/>
            </a:endParaRPr>
          </a:p>
          <a:p>
            <a:pPr marL="0" indent="0">
              <a:spcBef>
                <a:spcPts val="0"/>
              </a:spcBef>
              <a:buNone/>
            </a:pPr>
            <a:r>
              <a:rPr lang="ja-JP" altLang="en-US" sz="1800" dirty="0">
                <a:latin typeface="+mn-ea"/>
              </a:rPr>
              <a:t>　 吹田市（福祉指導監査室）のホームページにて、内容を確認し、指針に沿った運営</a:t>
            </a:r>
            <a:r>
              <a:rPr lang="ja-JP" altLang="en-US" sz="1800" dirty="0" smtClean="0">
                <a:latin typeface="+mn-ea"/>
              </a:rPr>
              <a:t>をしてください。</a:t>
            </a:r>
            <a:endParaRPr lang="en-US" altLang="ja-JP" sz="1800" dirty="0">
              <a:latin typeface="+mn-ea"/>
            </a:endParaRPr>
          </a:p>
          <a:p>
            <a:pPr marL="0" indent="0">
              <a:spcBef>
                <a:spcPts val="0"/>
              </a:spcBef>
              <a:buNone/>
            </a:pPr>
            <a:r>
              <a:rPr lang="ja-JP" altLang="en-US" sz="1800" dirty="0">
                <a:latin typeface="+mn-ea"/>
              </a:rPr>
              <a:t>　</a:t>
            </a:r>
            <a:r>
              <a:rPr lang="en-US" altLang="ja-JP" sz="1500" dirty="0">
                <a:solidFill>
                  <a:srgbClr val="C00000"/>
                </a:solidFill>
                <a:latin typeface="+mn-ea"/>
              </a:rPr>
              <a:t>※</a:t>
            </a:r>
            <a:r>
              <a:rPr lang="ja-JP" altLang="en-US" sz="1500" dirty="0">
                <a:solidFill>
                  <a:srgbClr val="C00000"/>
                </a:solidFill>
                <a:latin typeface="+mn-ea"/>
              </a:rPr>
              <a:t>参考 「吹田市有料老人ホーム設置運営指導指針</a:t>
            </a:r>
            <a:r>
              <a:rPr lang="ja-JP" altLang="en-US" sz="1500" dirty="0" smtClean="0">
                <a:solidFill>
                  <a:srgbClr val="C00000"/>
                </a:solidFill>
                <a:latin typeface="+mn-ea"/>
              </a:rPr>
              <a:t>」</a:t>
            </a:r>
            <a:r>
              <a:rPr lang="ja-JP" altLang="en-US" sz="1300" dirty="0">
                <a:solidFill>
                  <a:srgbClr val="C00000"/>
                </a:solidFill>
                <a:latin typeface="+mn-ea"/>
              </a:rPr>
              <a:t>　　</a:t>
            </a:r>
            <a:r>
              <a:rPr lang="ja-JP" altLang="en-US" sz="1300" dirty="0" smtClean="0">
                <a:solidFill>
                  <a:srgbClr val="C00000"/>
                </a:solidFill>
                <a:latin typeface="+mn-ea"/>
              </a:rPr>
              <a:t>　　</a:t>
            </a:r>
            <a:endParaRPr lang="en-US" altLang="ja-JP" sz="1300" dirty="0" smtClean="0">
              <a:solidFill>
                <a:srgbClr val="C00000"/>
              </a:solidFill>
              <a:latin typeface="+mn-ea"/>
            </a:endParaRPr>
          </a:p>
          <a:p>
            <a:pPr marL="0" indent="0">
              <a:spcBef>
                <a:spcPts val="0"/>
              </a:spcBef>
              <a:buNone/>
            </a:pPr>
            <a:r>
              <a:rPr lang="en-US" altLang="ja-JP" sz="1300" dirty="0" smtClean="0">
                <a:solidFill>
                  <a:srgbClr val="C00000"/>
                </a:solidFill>
                <a:latin typeface="+mn-ea"/>
              </a:rPr>
              <a:t>https</a:t>
            </a:r>
            <a:r>
              <a:rPr lang="en-US" altLang="ja-JP" sz="1300" dirty="0">
                <a:solidFill>
                  <a:srgbClr val="C00000"/>
                </a:solidFill>
                <a:latin typeface="+mn-ea"/>
              </a:rPr>
              <a:t>://www.city.suita.osaka.jp/_res/projects/default_project/_page_/</a:t>
            </a:r>
            <a:r>
              <a:rPr lang="en-US" altLang="ja-JP" sz="1300" dirty="0" smtClean="0">
                <a:solidFill>
                  <a:srgbClr val="C00000"/>
                </a:solidFill>
                <a:latin typeface="+mn-ea"/>
              </a:rPr>
              <a:t>001/018/724/121101891938.pdf</a:t>
            </a:r>
            <a:endParaRPr lang="en-US" altLang="ja-JP" sz="1300" dirty="0">
              <a:solidFill>
                <a:srgbClr val="C00000"/>
              </a:solidFill>
              <a:latin typeface="+mn-ea"/>
            </a:endParaRPr>
          </a:p>
        </p:txBody>
      </p:sp>
      <p:sp>
        <p:nvSpPr>
          <p:cNvPr id="8" name="角丸四角形 7"/>
          <p:cNvSpPr/>
          <p:nvPr/>
        </p:nvSpPr>
        <p:spPr>
          <a:xfrm>
            <a:off x="685801" y="3495923"/>
            <a:ext cx="7774632" cy="40291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③ </a:t>
            </a:r>
            <a:r>
              <a:rPr kumimoji="1" lang="ja-JP" altLang="en-US" sz="2000" b="1" dirty="0" smtClean="0"/>
              <a:t>設置</a:t>
            </a:r>
            <a:r>
              <a:rPr lang="ja-JP" altLang="en-US" sz="2000" b="1" dirty="0" smtClean="0"/>
              <a:t>運営</a:t>
            </a:r>
            <a:r>
              <a:rPr lang="ja-JP" altLang="en-US" sz="2000" b="1" dirty="0"/>
              <a:t>指導指針の適用について</a:t>
            </a:r>
            <a:endParaRPr kumimoji="1" lang="en-US" altLang="ja-JP" sz="2000" b="1" dirty="0"/>
          </a:p>
        </p:txBody>
      </p:sp>
      <p:sp>
        <p:nvSpPr>
          <p:cNvPr id="4" name="正方形/長方形 3"/>
          <p:cNvSpPr/>
          <p:nvPr/>
        </p:nvSpPr>
        <p:spPr>
          <a:xfrm>
            <a:off x="685800" y="214527"/>
            <a:ext cx="5484194" cy="400110"/>
          </a:xfrm>
          <a:prstGeom prst="rect">
            <a:avLst/>
          </a:prstGeom>
        </p:spPr>
        <p:txBody>
          <a:bodyPr wrap="none">
            <a:spAutoFit/>
          </a:bodyPr>
          <a:lstStyle/>
          <a:p>
            <a:r>
              <a:rPr lang="ja-JP" altLang="en-US" sz="2000" b="1" dirty="0">
                <a:solidFill>
                  <a:schemeClr val="accent2">
                    <a:lumMod val="50000"/>
                  </a:schemeClr>
                </a:solidFill>
                <a:latin typeface="+mn-ea"/>
              </a:rPr>
              <a:t>＜ サービス付き高齢者向け</a:t>
            </a:r>
            <a:r>
              <a:rPr lang="ja-JP" altLang="en-US" sz="2000" b="1" dirty="0" smtClean="0">
                <a:solidFill>
                  <a:schemeClr val="accent2">
                    <a:lumMod val="50000"/>
                  </a:schemeClr>
                </a:solidFill>
                <a:latin typeface="+mn-ea"/>
              </a:rPr>
              <a:t>住宅</a:t>
            </a:r>
            <a:r>
              <a:rPr lang="ja-JP" altLang="en-US" sz="2000" b="1" dirty="0">
                <a:solidFill>
                  <a:schemeClr val="accent2">
                    <a:lumMod val="50000"/>
                  </a:schemeClr>
                </a:solidFill>
                <a:latin typeface="+mn-ea"/>
              </a:rPr>
              <a:t>事業者</a:t>
            </a:r>
            <a:r>
              <a:rPr lang="ja-JP" altLang="en-US" sz="2000" b="1" dirty="0" smtClean="0">
                <a:solidFill>
                  <a:schemeClr val="accent2">
                    <a:lumMod val="50000"/>
                  </a:schemeClr>
                </a:solidFill>
                <a:latin typeface="+mn-ea"/>
              </a:rPr>
              <a:t>のみ </a:t>
            </a:r>
            <a:r>
              <a:rPr lang="ja-JP" altLang="en-US" sz="2000" b="1" dirty="0">
                <a:solidFill>
                  <a:schemeClr val="accent2">
                    <a:lumMod val="50000"/>
                  </a:schemeClr>
                </a:solidFill>
                <a:latin typeface="+mn-ea"/>
              </a:rPr>
              <a:t>＞</a:t>
            </a:r>
            <a:endParaRPr lang="ja-JP" altLang="en-US" sz="2000" dirty="0"/>
          </a:p>
        </p:txBody>
      </p:sp>
    </p:spTree>
    <p:extLst>
      <p:ext uri="{BB962C8B-B14F-4D97-AF65-F5344CB8AC3E}">
        <p14:creationId xmlns:p14="http://schemas.microsoft.com/office/powerpoint/2010/main" val="47114169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D3D6797-1016-44D1-BB10-C8BB6E5E06E8}"/>
              </a:ext>
            </a:extLst>
          </p:cNvPr>
          <p:cNvSpPr txBox="1">
            <a:spLocks/>
          </p:cNvSpPr>
          <p:nvPr/>
        </p:nvSpPr>
        <p:spPr>
          <a:xfrm>
            <a:off x="753509" y="1628800"/>
            <a:ext cx="7778931" cy="2448272"/>
          </a:xfrm>
          <a:prstGeom prst="rect">
            <a:avLst/>
          </a:prstGeom>
          <a:noFill/>
          <a:ln w="31750">
            <a:noFill/>
          </a:ln>
        </p:spPr>
        <p:style>
          <a:lnRef idx="1">
            <a:schemeClr val="accent1"/>
          </a:lnRef>
          <a:fillRef idx="2">
            <a:schemeClr val="accent1"/>
          </a:fillRef>
          <a:effectRef idx="1">
            <a:schemeClr val="accent1"/>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Aft>
                <a:spcPts val="0"/>
              </a:spcAft>
              <a:buNone/>
            </a:pPr>
            <a:r>
              <a:rPr lang="ja-JP" altLang="en-US" sz="2400" dirty="0" smtClean="0">
                <a:latin typeface="+mn-ea"/>
              </a:rPr>
              <a:t>　</a:t>
            </a:r>
            <a:r>
              <a:rPr lang="ja-JP" altLang="en-US" sz="3200" dirty="0" smtClean="0">
                <a:solidFill>
                  <a:srgbClr val="00B050"/>
                </a:solidFill>
                <a:latin typeface="+mn-ea"/>
              </a:rPr>
              <a:t>📩</a:t>
            </a:r>
            <a:r>
              <a:rPr lang="ja-JP" altLang="en-US" dirty="0" smtClean="0">
                <a:solidFill>
                  <a:srgbClr val="00B050"/>
                </a:solidFill>
                <a:latin typeface="+mn-ea"/>
              </a:rPr>
              <a:t> </a:t>
            </a:r>
            <a:r>
              <a:rPr lang="ja-JP" altLang="en-US" dirty="0" smtClean="0">
                <a:latin typeface="+mn-ea"/>
              </a:rPr>
              <a:t> </a:t>
            </a:r>
            <a:r>
              <a:rPr lang="ja-JP" altLang="en-US" sz="2400" dirty="0" smtClean="0">
                <a:latin typeface="+mn-ea"/>
              </a:rPr>
              <a:t>吹田市</a:t>
            </a:r>
            <a:r>
              <a:rPr lang="ja-JP" altLang="en-US" sz="2400" dirty="0">
                <a:latin typeface="+mn-ea"/>
              </a:rPr>
              <a:t>電子申込</a:t>
            </a:r>
            <a:r>
              <a:rPr lang="ja-JP" altLang="en-US" sz="2400" dirty="0" smtClean="0">
                <a:latin typeface="+mn-ea"/>
              </a:rPr>
              <a:t>システムにより、</a:t>
            </a:r>
            <a:r>
              <a:rPr lang="ja-JP" altLang="en-US" sz="2400" b="1" u="sng" dirty="0" smtClean="0">
                <a:solidFill>
                  <a:srgbClr val="C00000"/>
                </a:solidFill>
                <a:latin typeface="+mn-ea"/>
              </a:rPr>
              <a:t>集団指導の確</a:t>
            </a:r>
            <a:endParaRPr lang="en-US" altLang="ja-JP" sz="2400" b="1" u="sng" dirty="0" smtClean="0">
              <a:solidFill>
                <a:srgbClr val="C00000"/>
              </a:solidFill>
              <a:latin typeface="+mn-ea"/>
            </a:endParaRPr>
          </a:p>
          <a:p>
            <a:pPr marL="0" indent="0">
              <a:spcAft>
                <a:spcPts val="0"/>
              </a:spcAft>
              <a:buNone/>
            </a:pPr>
            <a:r>
              <a:rPr lang="ja-JP" altLang="en-US" sz="2400" b="1" dirty="0">
                <a:solidFill>
                  <a:srgbClr val="C00000"/>
                </a:solidFill>
                <a:latin typeface="+mn-ea"/>
              </a:rPr>
              <a:t>　</a:t>
            </a:r>
            <a:r>
              <a:rPr lang="ja-JP" altLang="en-US" sz="2400" b="1" dirty="0" smtClean="0">
                <a:solidFill>
                  <a:srgbClr val="C00000"/>
                </a:solidFill>
                <a:latin typeface="+mn-ea"/>
              </a:rPr>
              <a:t>　　</a:t>
            </a:r>
            <a:r>
              <a:rPr lang="ja-JP" altLang="en-US" sz="2400" b="1" u="sng" dirty="0" smtClean="0">
                <a:solidFill>
                  <a:srgbClr val="C00000"/>
                </a:solidFill>
                <a:latin typeface="+mn-ea"/>
              </a:rPr>
              <a:t>認報告の提出</a:t>
            </a:r>
            <a:r>
              <a:rPr lang="ja-JP" altLang="en-US" sz="2400" dirty="0" smtClean="0">
                <a:latin typeface="+mn-ea"/>
              </a:rPr>
              <a:t>をお願いします。</a:t>
            </a:r>
            <a:endParaRPr lang="en-US" altLang="ja-JP" sz="2000" dirty="0" smtClean="0">
              <a:latin typeface="+mn-ea"/>
            </a:endParaRPr>
          </a:p>
        </p:txBody>
      </p:sp>
      <p:sp>
        <p:nvSpPr>
          <p:cNvPr id="3" name="正方形/長方形 2"/>
          <p:cNvSpPr/>
          <p:nvPr/>
        </p:nvSpPr>
        <p:spPr>
          <a:xfrm>
            <a:off x="5508104" y="4077072"/>
            <a:ext cx="2646878" cy="723275"/>
          </a:xfrm>
          <a:prstGeom prst="rect">
            <a:avLst/>
          </a:prstGeom>
        </p:spPr>
        <p:txBody>
          <a:bodyPr wrap="none">
            <a:spAutoFit/>
          </a:bodyPr>
          <a:lstStyle/>
          <a:p>
            <a:pPr>
              <a:spcAft>
                <a:spcPts val="600"/>
              </a:spcAft>
            </a:pPr>
            <a:r>
              <a:rPr lang="ja-JP" altLang="ja-JP" b="1" dirty="0">
                <a:latin typeface="+mn-ea"/>
              </a:rPr>
              <a:t>以上で</a:t>
            </a:r>
            <a:r>
              <a:rPr lang="ja-JP" altLang="en-US" b="1" dirty="0">
                <a:latin typeface="+mn-ea"/>
              </a:rPr>
              <a:t>、終了</a:t>
            </a:r>
            <a:r>
              <a:rPr lang="ja-JP" altLang="en-US" b="1" dirty="0" smtClean="0">
                <a:latin typeface="+mn-ea"/>
              </a:rPr>
              <a:t>です。</a:t>
            </a:r>
            <a:endParaRPr lang="en-US" altLang="ja-JP" b="1" dirty="0" smtClean="0">
              <a:latin typeface="+mn-ea"/>
            </a:endParaRPr>
          </a:p>
          <a:p>
            <a:r>
              <a:rPr lang="ja-JP" altLang="en-US" b="1" dirty="0">
                <a:latin typeface="+mn-ea"/>
              </a:rPr>
              <a:t>おつかれさまでした。</a:t>
            </a:r>
            <a:r>
              <a:rPr lang="en-US" altLang="ja-JP" b="1" dirty="0" smtClean="0">
                <a:latin typeface="+mn-ea"/>
              </a:rPr>
              <a:t>  </a:t>
            </a:r>
            <a:endParaRPr lang="en-US" altLang="ja-JP" b="1" dirty="0">
              <a:latin typeface="+mn-ea"/>
            </a:endParaRPr>
          </a:p>
        </p:txBody>
      </p:sp>
      <p:sp>
        <p:nvSpPr>
          <p:cNvPr id="6" name="スライド番号プレースホルダー 2"/>
          <p:cNvSpPr>
            <a:spLocks noGrp="1"/>
          </p:cNvSpPr>
          <p:nvPr>
            <p:ph type="sldNum" sz="quarter" idx="12"/>
          </p:nvPr>
        </p:nvSpPr>
        <p:spPr>
          <a:xfrm>
            <a:off x="511228" y="787783"/>
            <a:ext cx="584978" cy="365125"/>
          </a:xfrm>
        </p:spPr>
        <p:txBody>
          <a:bodyPr/>
          <a:lstStyle/>
          <a:p>
            <a:fld id="{4B6EAAFC-84C7-4BE1-BC5E-CE208EE20C26}" type="slidenum">
              <a:rPr lang="en-US" altLang="ja-JP" smtClean="0"/>
              <a:pPr/>
              <a:t>33</a:t>
            </a:fld>
            <a:endParaRPr kumimoji="1" lang="ja-JP" altLang="en-US" dirty="0"/>
          </a:p>
        </p:txBody>
      </p:sp>
      <p:sp>
        <p:nvSpPr>
          <p:cNvPr id="9" name="ホームベース 8"/>
          <p:cNvSpPr/>
          <p:nvPr/>
        </p:nvSpPr>
        <p:spPr>
          <a:xfrm flipH="1">
            <a:off x="1410337" y="692696"/>
            <a:ext cx="7286992" cy="576064"/>
          </a:xfrm>
          <a:prstGeom prst="homePlate">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b="1" dirty="0" smtClean="0">
                <a:solidFill>
                  <a:schemeClr val="bg1"/>
                </a:solidFill>
              </a:rPr>
              <a:t>　さいごに</a:t>
            </a:r>
            <a:endParaRPr kumimoji="1" lang="ja-JP" altLang="en-US" sz="2000" b="1" dirty="0">
              <a:solidFill>
                <a:schemeClr val="bg1"/>
              </a:solidFill>
            </a:endParaRPr>
          </a:p>
        </p:txBody>
      </p:sp>
    </p:spTree>
    <p:extLst>
      <p:ext uri="{BB962C8B-B14F-4D97-AF65-F5344CB8AC3E}">
        <p14:creationId xmlns:p14="http://schemas.microsoft.com/office/powerpoint/2010/main" val="1592037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chemeClr val="bg2">
                <a:tint val="90000"/>
                <a:satMod val="92000"/>
                <a:lumMod val="120000"/>
              </a:schemeClr>
            </a:gs>
            <a:gs pos="100000">
              <a:schemeClr val="bg2">
                <a:shade val="98000"/>
                <a:satMod val="120000"/>
                <a:lumMod val="98000"/>
              </a:schemeClr>
            </a:gs>
          </a:gsLst>
          <a:lin ang="2700000" scaled="1"/>
          <a:tileRect/>
        </a:gradFill>
        <a:effectLst/>
      </p:bgPr>
    </p:bg>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FAD3597-0D85-4281-8028-5C2602BB1D87}"/>
              </a:ext>
            </a:extLst>
          </p:cNvPr>
          <p:cNvSpPr>
            <a:spLocks noGrp="1"/>
          </p:cNvSpPr>
          <p:nvPr>
            <p:ph type="title"/>
          </p:nvPr>
        </p:nvSpPr>
        <p:spPr>
          <a:xfrm>
            <a:off x="179512" y="190491"/>
            <a:ext cx="8001000" cy="779854"/>
          </a:xfrm>
        </p:spPr>
        <p:txBody>
          <a:bodyPr>
            <a:normAutofit/>
          </a:bodyPr>
          <a:lstStyle/>
          <a:p>
            <a:r>
              <a:rPr lang="ja-JP" altLang="en-US" sz="2400" b="1" dirty="0">
                <a:solidFill>
                  <a:schemeClr val="tx1"/>
                </a:solidFill>
              </a:rPr>
              <a:t>１　吹田市からのお知らせ</a:t>
            </a:r>
            <a:endParaRPr kumimoji="1" lang="ja-JP" sz="2400" b="1" dirty="0">
              <a:solidFill>
                <a:schemeClr val="bg1"/>
              </a:solidFill>
            </a:endParaRPr>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4</a:t>
            </a:fld>
            <a:endParaRPr kumimoji="1" lang="ja-JP" altLang="en-US" dirty="0"/>
          </a:p>
        </p:txBody>
      </p:sp>
      <p:sp>
        <p:nvSpPr>
          <p:cNvPr id="10" name="Rectangle 2"/>
          <p:cNvSpPr txBox="1">
            <a:spLocks/>
          </p:cNvSpPr>
          <p:nvPr/>
        </p:nvSpPr>
        <p:spPr>
          <a:xfrm>
            <a:off x="703595" y="1750200"/>
            <a:ext cx="7730431" cy="4775144"/>
          </a:xfrm>
          <a:prstGeom prst="rect">
            <a:avLst/>
          </a:prstGeom>
          <a:solidFill>
            <a:srgbClr val="F4FAFF">
              <a:alpha val="65000"/>
            </a:srgbClr>
          </a:solidFill>
          <a:ln w="15875">
            <a:noFill/>
          </a:ln>
        </p:spPr>
        <p:style>
          <a:lnRef idx="1">
            <a:schemeClr val="accent1"/>
          </a:lnRef>
          <a:fillRef idx="2">
            <a:schemeClr val="accent1"/>
          </a:fillRef>
          <a:effectRef idx="1">
            <a:schemeClr val="accent1"/>
          </a:effectRef>
          <a:fontRef idx="minor">
            <a:schemeClr val="dk1"/>
          </a:fontRef>
        </p:style>
        <p:txBody>
          <a:bodyPr vert="horz" rtlCol="0" anchor="ctr">
            <a:normAutofit fontScale="77500" lnSpcReduction="20000"/>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2100" b="1" u="sng" dirty="0" smtClean="0">
                <a:solidFill>
                  <a:srgbClr val="C00000"/>
                </a:solidFill>
                <a:latin typeface="+mn-ea"/>
              </a:rPr>
              <a:t>事故報告の対象</a:t>
            </a:r>
            <a:endParaRPr lang="en-US" altLang="ja-JP" sz="2100" b="1" u="sng" dirty="0" smtClean="0">
              <a:solidFill>
                <a:srgbClr val="C00000"/>
              </a:solidFill>
              <a:latin typeface="+mn-ea"/>
            </a:endParaRPr>
          </a:p>
          <a:p>
            <a:pPr marL="0" indent="0">
              <a:spcBef>
                <a:spcPts val="0"/>
              </a:spcBef>
              <a:spcAft>
                <a:spcPts val="0"/>
              </a:spcAft>
              <a:buNone/>
            </a:pPr>
            <a:endParaRPr lang="en-US" altLang="ja-JP" sz="2100" dirty="0" smtClean="0">
              <a:solidFill>
                <a:srgbClr val="CC0000"/>
              </a:solidFill>
              <a:latin typeface="+mn-ea"/>
            </a:endParaRPr>
          </a:p>
          <a:p>
            <a:pPr marL="0" indent="0">
              <a:spcBef>
                <a:spcPts val="0"/>
              </a:spcBef>
              <a:spcAft>
                <a:spcPts val="0"/>
              </a:spcAft>
              <a:buNone/>
            </a:pPr>
            <a:r>
              <a:rPr lang="ja-JP" altLang="en-US" sz="2100" dirty="0" smtClean="0">
                <a:latin typeface="+mn-ea"/>
              </a:rPr>
              <a:t>ア </a:t>
            </a:r>
            <a:r>
              <a:rPr lang="ja-JP" altLang="en-US" sz="2100" dirty="0">
                <a:latin typeface="+mn-ea"/>
              </a:rPr>
              <a:t>死亡事故については、事故死の他、自殺を</a:t>
            </a:r>
            <a:r>
              <a:rPr lang="ja-JP" altLang="en-US" sz="2100" dirty="0" smtClean="0">
                <a:latin typeface="+mn-ea"/>
              </a:rPr>
              <a:t>含む</a:t>
            </a:r>
            <a:endParaRPr lang="ja-JP" altLang="en-US" sz="2100" dirty="0">
              <a:latin typeface="+mn-ea"/>
            </a:endParaRPr>
          </a:p>
          <a:p>
            <a:pPr marL="0" indent="0">
              <a:spcBef>
                <a:spcPts val="0"/>
              </a:spcBef>
              <a:spcAft>
                <a:spcPts val="0"/>
              </a:spcAft>
              <a:buNone/>
            </a:pPr>
            <a:r>
              <a:rPr lang="ja-JP" altLang="en-US" sz="2100" dirty="0" smtClean="0">
                <a:latin typeface="+mn-ea"/>
              </a:rPr>
              <a:t>       病気</a:t>
            </a:r>
            <a:r>
              <a:rPr lang="ja-JP" altLang="en-US" sz="2100" dirty="0">
                <a:latin typeface="+mn-ea"/>
              </a:rPr>
              <a:t>等による死亡で、死因等に疑義また家族等と紛争が生じる可能性が</a:t>
            </a:r>
            <a:r>
              <a:rPr lang="ja-JP" altLang="en-US" sz="2100" dirty="0" smtClean="0">
                <a:latin typeface="+mn-ea"/>
              </a:rPr>
              <a:t>ある</a:t>
            </a:r>
            <a:endParaRPr lang="en-US" altLang="ja-JP" sz="2100" dirty="0" smtClean="0">
              <a:latin typeface="+mn-ea"/>
            </a:endParaRPr>
          </a:p>
          <a:p>
            <a:pPr marL="0" indent="0">
              <a:spcBef>
                <a:spcPts val="0"/>
              </a:spcBef>
              <a:spcAft>
                <a:spcPts val="0"/>
              </a:spcAft>
              <a:buNone/>
            </a:pPr>
            <a:r>
              <a:rPr lang="en-US" altLang="ja-JP" sz="2100" dirty="0">
                <a:latin typeface="+mn-ea"/>
              </a:rPr>
              <a:t> </a:t>
            </a:r>
            <a:r>
              <a:rPr lang="en-US" altLang="ja-JP" sz="2100" dirty="0" smtClean="0">
                <a:latin typeface="+mn-ea"/>
              </a:rPr>
              <a:t>      </a:t>
            </a:r>
            <a:r>
              <a:rPr lang="ja-JP" altLang="en-US" sz="2100" dirty="0" smtClean="0">
                <a:latin typeface="+mn-ea"/>
              </a:rPr>
              <a:t>場合も含む</a:t>
            </a:r>
            <a:endParaRPr lang="ja-JP" altLang="en-US" sz="2100" dirty="0">
              <a:latin typeface="+mn-ea"/>
            </a:endParaRPr>
          </a:p>
          <a:p>
            <a:pPr marL="0" indent="0">
              <a:spcBef>
                <a:spcPts val="0"/>
              </a:spcBef>
              <a:spcAft>
                <a:spcPts val="0"/>
              </a:spcAft>
              <a:buNone/>
            </a:pPr>
            <a:r>
              <a:rPr lang="ja-JP" altLang="en-US" sz="2100" dirty="0">
                <a:latin typeface="+mn-ea"/>
              </a:rPr>
              <a:t>イ 負傷等については、入院及び医療機関で受診を要したもの</a:t>
            </a:r>
          </a:p>
          <a:p>
            <a:pPr marL="0" indent="0">
              <a:spcBef>
                <a:spcPts val="0"/>
              </a:spcBef>
              <a:spcAft>
                <a:spcPts val="0"/>
              </a:spcAft>
              <a:buNone/>
            </a:pPr>
            <a:r>
              <a:rPr lang="ja-JP" altLang="en-US" sz="2100" dirty="0" smtClean="0">
                <a:latin typeface="+mn-ea"/>
              </a:rPr>
              <a:t>ウ 食中毒</a:t>
            </a:r>
            <a:r>
              <a:rPr lang="ja-JP" altLang="en-US" sz="2100" dirty="0">
                <a:latin typeface="+mn-ea"/>
              </a:rPr>
              <a:t>、感染症（新型コロナを含む）については、保健所へ届出た</a:t>
            </a:r>
            <a:r>
              <a:rPr lang="ja-JP" altLang="en-US" sz="2100" dirty="0" smtClean="0">
                <a:latin typeface="+mn-ea"/>
              </a:rPr>
              <a:t>もの</a:t>
            </a:r>
            <a:endParaRPr lang="ja-JP" altLang="en-US" sz="2100" dirty="0">
              <a:latin typeface="+mn-ea"/>
            </a:endParaRPr>
          </a:p>
          <a:p>
            <a:pPr marL="0" indent="0">
              <a:spcBef>
                <a:spcPts val="0"/>
              </a:spcBef>
              <a:spcAft>
                <a:spcPts val="0"/>
              </a:spcAft>
              <a:buNone/>
            </a:pPr>
            <a:r>
              <a:rPr lang="ja-JP" altLang="en-US" sz="2100" dirty="0" smtClean="0">
                <a:latin typeface="+mn-ea"/>
              </a:rPr>
              <a:t>       死</a:t>
            </a:r>
            <a:r>
              <a:rPr lang="ja-JP" altLang="en-US" sz="2100" dirty="0">
                <a:latin typeface="+mn-ea"/>
              </a:rPr>
              <a:t>亡者又は重篤患者が１週間内に２名以上発生</a:t>
            </a:r>
          </a:p>
          <a:p>
            <a:pPr marL="0" indent="0">
              <a:spcBef>
                <a:spcPts val="0"/>
              </a:spcBef>
              <a:spcAft>
                <a:spcPts val="0"/>
              </a:spcAft>
              <a:buNone/>
            </a:pPr>
            <a:r>
              <a:rPr lang="ja-JP" altLang="en-US" sz="2100" dirty="0" smtClean="0">
                <a:latin typeface="+mn-ea"/>
              </a:rPr>
              <a:t>       患者</a:t>
            </a:r>
            <a:r>
              <a:rPr lang="ja-JP" altLang="en-US" sz="2100" dirty="0">
                <a:latin typeface="+mn-ea"/>
              </a:rPr>
              <a:t>又はそれらが疑われる者が１０名以上又は全利用者の半数以上発生</a:t>
            </a:r>
            <a:r>
              <a:rPr lang="ja-JP" altLang="en-US" sz="2100" dirty="0" smtClean="0">
                <a:latin typeface="+mn-ea"/>
              </a:rPr>
              <a:t>した</a:t>
            </a:r>
            <a:endParaRPr lang="en-US" altLang="ja-JP" sz="2100" dirty="0" smtClean="0">
              <a:latin typeface="+mn-ea"/>
            </a:endParaRPr>
          </a:p>
          <a:p>
            <a:pPr marL="0" indent="0">
              <a:spcBef>
                <a:spcPts val="0"/>
              </a:spcBef>
              <a:spcAft>
                <a:spcPts val="0"/>
              </a:spcAft>
              <a:buNone/>
            </a:pPr>
            <a:r>
              <a:rPr lang="en-US" altLang="ja-JP" sz="2100" dirty="0">
                <a:latin typeface="+mn-ea"/>
              </a:rPr>
              <a:t> </a:t>
            </a:r>
            <a:r>
              <a:rPr lang="en-US" altLang="ja-JP" sz="2100" dirty="0" smtClean="0">
                <a:latin typeface="+mn-ea"/>
              </a:rPr>
              <a:t>      </a:t>
            </a:r>
            <a:r>
              <a:rPr lang="ja-JP" altLang="en-US" sz="2100" dirty="0" smtClean="0">
                <a:latin typeface="+mn-ea"/>
              </a:rPr>
              <a:t>場合</a:t>
            </a:r>
            <a:endParaRPr lang="ja-JP" altLang="en-US" sz="2100" dirty="0">
              <a:latin typeface="+mn-ea"/>
            </a:endParaRPr>
          </a:p>
          <a:p>
            <a:pPr marL="0" indent="0">
              <a:spcBef>
                <a:spcPts val="0"/>
              </a:spcBef>
              <a:spcAft>
                <a:spcPts val="0"/>
              </a:spcAft>
              <a:buNone/>
            </a:pPr>
            <a:r>
              <a:rPr lang="ja-JP" altLang="en-US" sz="2100" dirty="0">
                <a:latin typeface="+mn-ea"/>
              </a:rPr>
              <a:t>エ 職員（従業者）の法令違反・不祥事等のうち、利用者の処遇に影響がある</a:t>
            </a:r>
            <a:r>
              <a:rPr lang="ja-JP" altLang="en-US" sz="2100" dirty="0" smtClean="0">
                <a:latin typeface="+mn-ea"/>
              </a:rPr>
              <a:t>もの</a:t>
            </a:r>
            <a:endParaRPr lang="en-US" altLang="ja-JP" sz="2100" dirty="0" smtClean="0">
              <a:latin typeface="+mn-ea"/>
            </a:endParaRPr>
          </a:p>
          <a:p>
            <a:pPr marL="0" indent="0">
              <a:spcBef>
                <a:spcPts val="0"/>
              </a:spcBef>
              <a:spcAft>
                <a:spcPts val="0"/>
              </a:spcAft>
              <a:buNone/>
            </a:pPr>
            <a:endParaRPr lang="en-US" altLang="ja-JP" sz="2100" dirty="0">
              <a:latin typeface="+mn-ea"/>
            </a:endParaRPr>
          </a:p>
          <a:p>
            <a:pPr marL="0" indent="0">
              <a:spcBef>
                <a:spcPts val="0"/>
              </a:spcBef>
              <a:spcAft>
                <a:spcPts val="0"/>
              </a:spcAft>
              <a:buNone/>
            </a:pPr>
            <a:r>
              <a:rPr lang="ja-JP" altLang="en-US" sz="2100" b="1" u="sng" dirty="0" smtClean="0">
                <a:solidFill>
                  <a:srgbClr val="C00000"/>
                </a:solidFill>
                <a:latin typeface="+mn-ea"/>
              </a:rPr>
              <a:t>事故報告の時期</a:t>
            </a:r>
            <a:endParaRPr lang="en-US" altLang="ja-JP" sz="2100" b="1" u="sng" dirty="0">
              <a:solidFill>
                <a:srgbClr val="C00000"/>
              </a:solidFill>
              <a:latin typeface="+mn-ea"/>
            </a:endParaRPr>
          </a:p>
          <a:p>
            <a:pPr marL="0" indent="0">
              <a:spcBef>
                <a:spcPts val="0"/>
              </a:spcBef>
              <a:spcAft>
                <a:spcPts val="0"/>
              </a:spcAft>
              <a:buNone/>
            </a:pPr>
            <a:endParaRPr lang="en-US" altLang="ja-JP" sz="2100" b="1" u="sng" dirty="0">
              <a:solidFill>
                <a:srgbClr val="C00000"/>
              </a:solidFill>
              <a:latin typeface="+mn-ea"/>
            </a:endParaRPr>
          </a:p>
          <a:p>
            <a:pPr marL="0" indent="0">
              <a:spcBef>
                <a:spcPts val="0"/>
              </a:spcBef>
              <a:spcAft>
                <a:spcPts val="0"/>
              </a:spcAft>
              <a:buNone/>
            </a:pPr>
            <a:r>
              <a:rPr lang="ja-JP" altLang="en-US" sz="2100" dirty="0">
                <a:latin typeface="+mn-ea"/>
              </a:rPr>
              <a:t>事故発生後速やかに、遅くとも</a:t>
            </a:r>
            <a:r>
              <a:rPr lang="ja-JP" altLang="en-US" sz="2100" b="1" dirty="0">
                <a:solidFill>
                  <a:srgbClr val="C00000"/>
                </a:solidFill>
                <a:latin typeface="+mn-ea"/>
              </a:rPr>
              <a:t>５日以内</a:t>
            </a:r>
            <a:r>
              <a:rPr lang="ja-JP" altLang="en-US" sz="2100" dirty="0">
                <a:latin typeface="+mn-ea"/>
              </a:rPr>
              <a:t>を目安に報告書を提出</a:t>
            </a:r>
          </a:p>
          <a:p>
            <a:pPr marL="0" indent="0">
              <a:spcBef>
                <a:spcPts val="0"/>
              </a:spcBef>
              <a:spcAft>
                <a:spcPts val="0"/>
              </a:spcAft>
              <a:buNone/>
            </a:pPr>
            <a:r>
              <a:rPr lang="ja-JP" altLang="en-US" sz="2100" dirty="0">
                <a:latin typeface="+mn-ea"/>
              </a:rPr>
              <a:t>（事故の原因分析や再発防止策等については、作成次第、追加報告でもよい）</a:t>
            </a:r>
          </a:p>
          <a:p>
            <a:pPr marL="0" indent="0">
              <a:spcBef>
                <a:spcPts val="0"/>
              </a:spcBef>
              <a:spcAft>
                <a:spcPts val="0"/>
              </a:spcAft>
              <a:buNone/>
            </a:pPr>
            <a:r>
              <a:rPr lang="ja-JP" altLang="en-US" sz="2100" dirty="0">
                <a:latin typeface="+mn-ea"/>
              </a:rPr>
              <a:t>緊急性・重大性の高い事故については、直ちに吹田市へ電話等により</a:t>
            </a:r>
            <a:r>
              <a:rPr lang="ja-JP" altLang="en-US" sz="2100" dirty="0" smtClean="0">
                <a:latin typeface="+mn-ea"/>
              </a:rPr>
              <a:t>報告</a:t>
            </a:r>
            <a:endParaRPr lang="en-US" altLang="ja-JP" sz="2100" dirty="0" smtClean="0">
              <a:latin typeface="+mn-ea"/>
            </a:endParaRPr>
          </a:p>
          <a:p>
            <a:pPr marL="0" indent="0">
              <a:spcBef>
                <a:spcPts val="0"/>
              </a:spcBef>
              <a:spcAft>
                <a:spcPts val="0"/>
              </a:spcAft>
              <a:buNone/>
            </a:pPr>
            <a:endParaRPr lang="en-US" altLang="ja-JP" sz="2100" dirty="0">
              <a:latin typeface="+mn-ea"/>
            </a:endParaRPr>
          </a:p>
          <a:p>
            <a:pPr marL="0" indent="0">
              <a:spcBef>
                <a:spcPts val="0"/>
              </a:spcBef>
              <a:spcAft>
                <a:spcPts val="0"/>
              </a:spcAft>
              <a:buNone/>
            </a:pPr>
            <a:r>
              <a:rPr lang="ja-JP" altLang="en-US" sz="2100" b="1" u="sng" dirty="0" smtClean="0">
                <a:solidFill>
                  <a:srgbClr val="C00000"/>
                </a:solidFill>
                <a:latin typeface="+mn-ea"/>
              </a:rPr>
              <a:t>事故報告の提出先等</a:t>
            </a:r>
            <a:endParaRPr lang="en-US" altLang="ja-JP" sz="2100" b="1" u="sng" dirty="0" smtClean="0">
              <a:solidFill>
                <a:srgbClr val="C00000"/>
              </a:solidFill>
              <a:latin typeface="+mn-ea"/>
            </a:endParaRPr>
          </a:p>
          <a:p>
            <a:pPr marL="0" indent="0">
              <a:spcBef>
                <a:spcPts val="0"/>
              </a:spcBef>
              <a:spcAft>
                <a:spcPts val="0"/>
              </a:spcAft>
              <a:buNone/>
            </a:pPr>
            <a:endParaRPr lang="en-US" altLang="ja-JP" sz="2100" b="1" u="sng" dirty="0" smtClean="0">
              <a:solidFill>
                <a:srgbClr val="C00000"/>
              </a:solidFill>
              <a:latin typeface="+mn-ea"/>
            </a:endParaRPr>
          </a:p>
          <a:p>
            <a:pPr marL="0" indent="0">
              <a:spcBef>
                <a:spcPts val="0"/>
              </a:spcBef>
              <a:spcAft>
                <a:spcPts val="0"/>
              </a:spcAft>
              <a:buNone/>
            </a:pPr>
            <a:r>
              <a:rPr lang="ja-JP" altLang="en-US" sz="2100" dirty="0" smtClean="0">
                <a:latin typeface="+mn-ea"/>
              </a:rPr>
              <a:t>　軽費老人ホーム・有料老人ホーム　→　福祉指導監査室</a:t>
            </a:r>
            <a:endParaRPr lang="en-US" altLang="ja-JP" sz="2100" dirty="0" smtClean="0">
              <a:latin typeface="+mn-ea"/>
            </a:endParaRPr>
          </a:p>
          <a:p>
            <a:pPr marL="0" indent="0">
              <a:spcBef>
                <a:spcPts val="0"/>
              </a:spcBef>
              <a:spcAft>
                <a:spcPts val="0"/>
              </a:spcAft>
              <a:buNone/>
            </a:pPr>
            <a:r>
              <a:rPr lang="ja-JP" altLang="en-US" sz="2100" dirty="0">
                <a:latin typeface="+mn-ea"/>
              </a:rPr>
              <a:t>　</a:t>
            </a:r>
            <a:r>
              <a:rPr lang="ja-JP" altLang="en-US" sz="2100" dirty="0" smtClean="0">
                <a:latin typeface="+mn-ea"/>
              </a:rPr>
              <a:t>サービス付き高齢者向け住宅　　　→　住宅政策室</a:t>
            </a:r>
            <a:endParaRPr lang="ja-JP" altLang="en-US" sz="2100" dirty="0">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rPr>
              <a:t>　</a:t>
            </a:r>
            <a:r>
              <a:rPr kumimoji="1" lang="ja-JP" altLang="en-US" sz="2000" b="1" dirty="0" smtClean="0">
                <a:solidFill>
                  <a:schemeClr val="bg1"/>
                </a:solidFill>
              </a:rPr>
              <a:t>事故報告書</a:t>
            </a:r>
            <a:endParaRPr kumimoji="1" lang="ja-JP" altLang="en-US" sz="2000" b="1" dirty="0">
              <a:solidFill>
                <a:schemeClr val="bg1"/>
              </a:solidFill>
            </a:endParaRPr>
          </a:p>
        </p:txBody>
      </p:sp>
    </p:spTree>
    <p:extLst>
      <p:ext uri="{BB962C8B-B14F-4D97-AF65-F5344CB8AC3E}">
        <p14:creationId xmlns:p14="http://schemas.microsoft.com/office/powerpoint/2010/main" val="32934185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5</a:t>
            </a:fld>
            <a:endParaRPr kumimoji="1" lang="ja-JP" altLang="en-US" dirty="0"/>
          </a:p>
        </p:txBody>
      </p:sp>
      <p:sp>
        <p:nvSpPr>
          <p:cNvPr id="10" name="Rectangle 2"/>
          <p:cNvSpPr txBox="1">
            <a:spLocks/>
          </p:cNvSpPr>
          <p:nvPr/>
        </p:nvSpPr>
        <p:spPr>
          <a:xfrm>
            <a:off x="652976" y="1844824"/>
            <a:ext cx="7730431" cy="4365608"/>
          </a:xfrm>
          <a:prstGeom prst="rect">
            <a:avLst/>
          </a:prstGeom>
          <a:solidFill>
            <a:srgbClr val="F4FAFF">
              <a:alpha val="65000"/>
            </a:srgbClr>
          </a:solidFill>
          <a:ln w="15875">
            <a:no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None/>
            </a:pPr>
            <a:r>
              <a:rPr lang="ja-JP" altLang="en-US" sz="1800" b="1" u="sng" dirty="0">
                <a:solidFill>
                  <a:srgbClr val="C00000"/>
                </a:solidFill>
              </a:rPr>
              <a:t>月額利用料</a:t>
            </a:r>
            <a:r>
              <a:rPr lang="ja-JP" altLang="en-US" sz="1800" b="1" u="sng" dirty="0" smtClean="0">
                <a:solidFill>
                  <a:srgbClr val="C00000"/>
                </a:solidFill>
              </a:rPr>
              <a:t>等（光熱水費・共益費・食費等）を</a:t>
            </a:r>
            <a:r>
              <a:rPr lang="ja-JP" altLang="en-US" sz="1800" b="1" u="sng" dirty="0">
                <a:solidFill>
                  <a:srgbClr val="C00000"/>
                </a:solidFill>
              </a:rPr>
              <a:t>改定する</a:t>
            </a:r>
            <a:r>
              <a:rPr lang="ja-JP" altLang="en-US" sz="1800" b="1" u="sng" dirty="0" smtClean="0">
                <a:solidFill>
                  <a:srgbClr val="C00000"/>
                </a:solidFill>
              </a:rPr>
              <a:t>場合は、改定前に</a:t>
            </a:r>
            <a:r>
              <a:rPr lang="ja-JP" altLang="en-US" sz="1800" b="1" u="sng" dirty="0" smtClean="0">
                <a:solidFill>
                  <a:srgbClr val="C00000"/>
                </a:solidFill>
                <a:latin typeface="+mn-ea"/>
              </a:rPr>
              <a:t>事前協議が必要になります</a:t>
            </a:r>
            <a:endParaRPr lang="en-US" altLang="ja-JP" sz="1800" b="1" u="sng" dirty="0" smtClean="0">
              <a:solidFill>
                <a:srgbClr val="C00000"/>
              </a:solidFill>
              <a:latin typeface="+mn-ea"/>
            </a:endParaRPr>
          </a:p>
          <a:p>
            <a:pPr marL="0" indent="0">
              <a:spcBef>
                <a:spcPts val="0"/>
              </a:spcBef>
              <a:spcAft>
                <a:spcPts val="0"/>
              </a:spcAft>
              <a:buFont typeface="Arial"/>
              <a:buNone/>
            </a:pPr>
            <a:endParaRPr lang="en-US" altLang="ja-JP" sz="1800" dirty="0" smtClean="0">
              <a:latin typeface="+mn-ea"/>
            </a:endParaRPr>
          </a:p>
          <a:p>
            <a:pPr marL="0" indent="0">
              <a:spcBef>
                <a:spcPts val="0"/>
              </a:spcBef>
              <a:spcAft>
                <a:spcPts val="0"/>
              </a:spcAft>
              <a:buFont typeface="Arial"/>
              <a:buNone/>
            </a:pPr>
            <a:r>
              <a:rPr lang="ja-JP" altLang="en-US" sz="1800" dirty="0" smtClean="0">
                <a:latin typeface="+mn-ea"/>
              </a:rPr>
              <a:t>改定実施１か月以上前を目安として、電話で事前協議の日時を予約の上、以下の書類等をメール又は郵送で送付してください</a:t>
            </a:r>
            <a:endParaRPr lang="en-US" altLang="ja-JP" sz="1800" dirty="0" smtClean="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buFont typeface="Arial"/>
              <a:buNone/>
            </a:pPr>
            <a:r>
              <a:rPr lang="ja-JP" altLang="en-US" sz="1800" dirty="0" smtClean="0">
                <a:latin typeface="+mn-ea"/>
              </a:rPr>
              <a:t>・月額利用料等を改定する理由</a:t>
            </a:r>
            <a:endParaRPr lang="en-US" altLang="ja-JP" sz="1800" dirty="0" smtClean="0">
              <a:latin typeface="+mn-ea"/>
            </a:endParaRPr>
          </a:p>
          <a:p>
            <a:pPr marL="0" indent="0">
              <a:spcBef>
                <a:spcPts val="0"/>
              </a:spcBef>
              <a:buNone/>
            </a:pPr>
            <a:r>
              <a:rPr lang="ja-JP" altLang="en-US" sz="1800" dirty="0">
                <a:latin typeface="+mn-ea"/>
              </a:rPr>
              <a:t>・月額利用料</a:t>
            </a:r>
            <a:r>
              <a:rPr lang="ja-JP" altLang="en-US" sz="1800" dirty="0" smtClean="0">
                <a:latin typeface="+mn-ea"/>
              </a:rPr>
              <a:t>等改定前後の金額とその額にする根拠</a:t>
            </a:r>
            <a:endParaRPr lang="en-US" altLang="ja-JP" sz="1800" dirty="0" smtClean="0">
              <a:latin typeface="+mn-ea"/>
            </a:endParaRPr>
          </a:p>
          <a:p>
            <a:pPr marL="0" indent="0">
              <a:spcBef>
                <a:spcPts val="0"/>
              </a:spcBef>
              <a:buFont typeface="Arial"/>
              <a:buNone/>
            </a:pPr>
            <a:r>
              <a:rPr lang="ja-JP" altLang="en-US" sz="1800" dirty="0" smtClean="0">
                <a:latin typeface="+mn-ea"/>
              </a:rPr>
              <a:t>・利用者への周知方法（周知文書を含む）</a:t>
            </a:r>
            <a:endParaRPr lang="en-US" altLang="ja-JP" sz="1800" dirty="0" smtClean="0">
              <a:latin typeface="+mn-ea"/>
            </a:endParaRPr>
          </a:p>
          <a:p>
            <a:pPr marL="0" indent="0">
              <a:spcBef>
                <a:spcPts val="0"/>
              </a:spcBef>
              <a:buFont typeface="Arial"/>
              <a:buNone/>
            </a:pPr>
            <a:endParaRPr lang="en-US" altLang="ja-JP" sz="1800" dirty="0">
              <a:latin typeface="+mn-ea"/>
            </a:endParaRPr>
          </a:p>
          <a:p>
            <a:pPr marL="0" indent="0">
              <a:spcBef>
                <a:spcPts val="0"/>
              </a:spcBef>
              <a:buFont typeface="Arial"/>
              <a:buNone/>
            </a:pPr>
            <a:r>
              <a:rPr lang="ja-JP" altLang="en-US" sz="1800" dirty="0" smtClean="0">
                <a:latin typeface="+mn-ea"/>
              </a:rPr>
              <a:t>その他事前協議が必要な事項</a:t>
            </a:r>
            <a:endParaRPr lang="en-US" altLang="ja-JP" sz="1800" dirty="0" smtClean="0">
              <a:latin typeface="+mn-ea"/>
            </a:endParaRPr>
          </a:p>
          <a:p>
            <a:pPr marL="0" indent="0">
              <a:spcBef>
                <a:spcPts val="0"/>
              </a:spcBef>
              <a:buFont typeface="Arial"/>
              <a:buNone/>
            </a:pPr>
            <a:r>
              <a:rPr lang="ja-JP" altLang="en-US" sz="1800" dirty="0" smtClean="0">
                <a:latin typeface="+mn-ea"/>
              </a:rPr>
              <a:t>・</a:t>
            </a:r>
            <a:r>
              <a:rPr lang="ja-JP" altLang="en-US" sz="1800" dirty="0" smtClean="0">
                <a:solidFill>
                  <a:srgbClr val="C00000"/>
                </a:solidFill>
                <a:latin typeface="+mn-ea"/>
              </a:rPr>
              <a:t>施設の所在地（住居表示）の変更</a:t>
            </a:r>
            <a:endParaRPr lang="en-US" altLang="ja-JP" sz="1800" dirty="0" smtClean="0">
              <a:solidFill>
                <a:srgbClr val="C00000"/>
              </a:solidFill>
              <a:latin typeface="+mn-ea"/>
            </a:endParaRPr>
          </a:p>
          <a:p>
            <a:pPr marL="0" indent="0">
              <a:spcBef>
                <a:spcPts val="0"/>
              </a:spcBef>
              <a:buFont typeface="Arial"/>
              <a:buNone/>
            </a:pPr>
            <a:r>
              <a:rPr lang="ja-JP" altLang="en-US" sz="1800" dirty="0" smtClean="0">
                <a:solidFill>
                  <a:srgbClr val="C00000"/>
                </a:solidFill>
                <a:latin typeface="+mn-ea"/>
              </a:rPr>
              <a:t>・施設建物の構造・設備・構造区画の変更</a:t>
            </a:r>
            <a:endParaRPr lang="en-US" altLang="ja-JP" sz="1800" dirty="0" smtClean="0">
              <a:solidFill>
                <a:srgbClr val="C00000"/>
              </a:solidFill>
              <a:latin typeface="+mn-ea"/>
            </a:endParaRPr>
          </a:p>
        </p:txBody>
      </p:sp>
      <p:sp>
        <p:nvSpPr>
          <p:cNvPr id="5" name="ホームベース 4"/>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　</a:t>
            </a:r>
            <a:r>
              <a:rPr kumimoji="1" lang="ja-JP" altLang="en-US" sz="2000" b="1" dirty="0" smtClean="0"/>
              <a:t>月額</a:t>
            </a:r>
            <a:r>
              <a:rPr kumimoji="1" lang="ja-JP" altLang="en-US" sz="2000" b="1" dirty="0"/>
              <a:t>利用料等を改定する場合の</a:t>
            </a:r>
            <a:r>
              <a:rPr kumimoji="1" lang="ja-JP" altLang="en-US" sz="2000" b="1" dirty="0" smtClean="0"/>
              <a:t>手続き</a:t>
            </a:r>
            <a:endParaRPr kumimoji="1" lang="en-US" altLang="ja-JP" sz="2000" b="1" dirty="0"/>
          </a:p>
        </p:txBody>
      </p:sp>
    </p:spTree>
    <p:extLst>
      <p:ext uri="{BB962C8B-B14F-4D97-AF65-F5344CB8AC3E}">
        <p14:creationId xmlns:p14="http://schemas.microsoft.com/office/powerpoint/2010/main" val="43175675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FAD3597-0D85-4281-8028-5C2602BB1D87}"/>
              </a:ext>
            </a:extLst>
          </p:cNvPr>
          <p:cNvSpPr>
            <a:spLocks noGrp="1"/>
          </p:cNvSpPr>
          <p:nvPr>
            <p:ph type="title"/>
          </p:nvPr>
        </p:nvSpPr>
        <p:spPr>
          <a:xfrm>
            <a:off x="251520" y="188763"/>
            <a:ext cx="8001000" cy="779854"/>
          </a:xfrm>
        </p:spPr>
        <p:txBody>
          <a:bodyPr>
            <a:normAutofit/>
          </a:bodyPr>
          <a:lstStyle/>
          <a:p>
            <a:r>
              <a:rPr lang="ja-JP" altLang="en-US" sz="2400" b="1" dirty="0" smtClean="0">
                <a:solidFill>
                  <a:schemeClr val="tx1"/>
                </a:solidFill>
              </a:rPr>
              <a:t>２</a:t>
            </a:r>
            <a:r>
              <a:rPr lang="ja-JP" altLang="en-US" sz="2400" b="1" dirty="0">
                <a:solidFill>
                  <a:schemeClr val="tx1"/>
                </a:solidFill>
              </a:rPr>
              <a:t>　虐待防止・</a:t>
            </a:r>
            <a:r>
              <a:rPr lang="ja-JP" altLang="en-US" sz="2400" b="1" dirty="0" smtClean="0">
                <a:solidFill>
                  <a:schemeClr val="tx1"/>
                </a:solidFill>
              </a:rPr>
              <a:t>身体的拘束等の廃止</a:t>
            </a:r>
            <a:endParaRPr kumimoji="1" lang="ja-JP" sz="2400" b="1" dirty="0">
              <a:solidFill>
                <a:schemeClr val="bg1"/>
              </a:solidFill>
            </a:endParaRPr>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6</a:t>
            </a:fld>
            <a:endParaRPr kumimoji="1" lang="ja-JP" altLang="en-US" dirty="0"/>
          </a:p>
        </p:txBody>
      </p:sp>
      <p:sp>
        <p:nvSpPr>
          <p:cNvPr id="10" name="Rectangle 2"/>
          <p:cNvSpPr txBox="1">
            <a:spLocks/>
          </p:cNvSpPr>
          <p:nvPr/>
        </p:nvSpPr>
        <p:spPr>
          <a:xfrm>
            <a:off x="703595" y="1630780"/>
            <a:ext cx="7730431" cy="4030468"/>
          </a:xfrm>
          <a:prstGeom prst="rect">
            <a:avLst/>
          </a:prstGeom>
          <a:solidFill>
            <a:srgbClr val="F4FAFF">
              <a:alpha val="65000"/>
            </a:srgbClr>
          </a:solidFill>
          <a:ln w="15875">
            <a:noFill/>
          </a:ln>
        </p:spPr>
        <p:style>
          <a:lnRef idx="1">
            <a:schemeClr val="accent1"/>
          </a:lnRef>
          <a:fillRef idx="2">
            <a:schemeClr val="accent1"/>
          </a:fillRef>
          <a:effectRef idx="1">
            <a:schemeClr val="accent1"/>
          </a:effectRef>
          <a:fontRef idx="minor">
            <a:schemeClr val="dk1"/>
          </a:fontRef>
        </p:style>
        <p:txBody>
          <a:bodyPr vert="horz" rtlCol="0" anchor="ctr">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Font typeface="Arial"/>
              <a:buNone/>
            </a:pPr>
            <a:r>
              <a:rPr lang="ja-JP" altLang="en-US" sz="1800" dirty="0">
                <a:latin typeface="+mn-ea"/>
              </a:rPr>
              <a:t>高齢者虐待には社会的</a:t>
            </a:r>
            <a:r>
              <a:rPr lang="ja-JP" altLang="en-US" sz="1800" dirty="0" smtClean="0">
                <a:latin typeface="+mn-ea"/>
              </a:rPr>
              <a:t>要因、人間</a:t>
            </a:r>
            <a:r>
              <a:rPr lang="ja-JP" altLang="en-US" sz="1800" dirty="0">
                <a:latin typeface="+mn-ea"/>
              </a:rPr>
              <a:t>関係、高齢者や虐待者の状況などさまざまな要因が考えられます。</a:t>
            </a: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None/>
            </a:pPr>
            <a:r>
              <a:rPr lang="ja-JP" altLang="en-US" sz="1800" dirty="0">
                <a:latin typeface="+mn-ea"/>
              </a:rPr>
              <a:t>（１）教育・知識・介護技術等に関する問題</a:t>
            </a:r>
            <a:endParaRPr lang="en-US" altLang="ja-JP" sz="1800" dirty="0">
              <a:latin typeface="+mn-ea"/>
            </a:endParaRPr>
          </a:p>
          <a:p>
            <a:pPr marL="0" indent="0">
              <a:spcBef>
                <a:spcPts val="0"/>
              </a:spcBef>
              <a:spcAft>
                <a:spcPts val="0"/>
              </a:spcAft>
              <a:buNone/>
            </a:pPr>
            <a:r>
              <a:rPr lang="ja-JP" altLang="en-US" sz="1800" dirty="0">
                <a:latin typeface="+mn-ea"/>
              </a:rPr>
              <a:t> 　　  十分な教育・研修を受けないまま介護に従事</a:t>
            </a:r>
            <a:endParaRPr lang="en-US" altLang="ja-JP" sz="1800" dirty="0">
              <a:latin typeface="+mn-ea"/>
            </a:endParaRPr>
          </a:p>
          <a:p>
            <a:pPr marL="0" indent="0">
              <a:spcBef>
                <a:spcPts val="0"/>
              </a:spcBef>
              <a:spcAft>
                <a:spcPts val="0"/>
              </a:spcAft>
              <a:buNone/>
            </a:pPr>
            <a:r>
              <a:rPr lang="ja-JP" altLang="en-US" sz="1800" dirty="0">
                <a:latin typeface="+mn-ea"/>
              </a:rPr>
              <a:t> 　    </a:t>
            </a:r>
            <a:r>
              <a:rPr lang="ja-JP" altLang="en-US" sz="1800" b="1" dirty="0">
                <a:solidFill>
                  <a:srgbClr val="CC0000"/>
                </a:solidFill>
                <a:latin typeface="+mn-ea"/>
              </a:rPr>
              <a:t>⇒ 虐待防止マニュアル（指針）を作成し、定期的に職員研修を</a:t>
            </a:r>
            <a:endParaRPr lang="en-US" altLang="ja-JP" sz="1800" b="1" dirty="0">
              <a:solidFill>
                <a:srgbClr val="CC0000"/>
              </a:solidFill>
              <a:latin typeface="+mn-ea"/>
            </a:endParaRPr>
          </a:p>
          <a:p>
            <a:pPr marL="0" indent="0">
              <a:spcBef>
                <a:spcPts val="0"/>
              </a:spcBef>
              <a:spcAft>
                <a:spcPts val="0"/>
              </a:spcAft>
              <a:buNone/>
            </a:pPr>
            <a:r>
              <a:rPr lang="ja-JP" altLang="en-US" sz="1800" b="1" dirty="0">
                <a:solidFill>
                  <a:srgbClr val="CC0000"/>
                </a:solidFill>
                <a:latin typeface="+mn-ea"/>
              </a:rPr>
              <a:t>　　　　実施</a:t>
            </a:r>
            <a:endParaRPr lang="en-US" altLang="ja-JP" sz="1800" dirty="0">
              <a:solidFill>
                <a:srgbClr val="CC0000"/>
              </a:solidFill>
              <a:latin typeface="+mn-ea"/>
            </a:endParaRPr>
          </a:p>
          <a:p>
            <a:pPr marL="0" indent="0">
              <a:spcBef>
                <a:spcPts val="0"/>
              </a:spcBef>
              <a:spcAft>
                <a:spcPts val="0"/>
              </a:spcAft>
              <a:buNone/>
            </a:pPr>
            <a:r>
              <a:rPr lang="ja-JP" altLang="en-US" sz="1800" dirty="0">
                <a:solidFill>
                  <a:srgbClr val="CC0000"/>
                </a:solidFill>
                <a:latin typeface="+mn-ea"/>
              </a:rPr>
              <a:t> </a:t>
            </a:r>
            <a:endParaRPr lang="en-US" altLang="ja-JP" sz="1800" dirty="0">
              <a:solidFill>
                <a:srgbClr val="CC0000"/>
              </a:solidFill>
              <a:latin typeface="+mn-ea"/>
            </a:endParaRPr>
          </a:p>
          <a:p>
            <a:pPr marL="0" indent="0">
              <a:spcBef>
                <a:spcPts val="0"/>
              </a:spcBef>
              <a:buNone/>
            </a:pPr>
            <a:r>
              <a:rPr lang="ja-JP" altLang="en-US" sz="1800" dirty="0">
                <a:latin typeface="+mn-ea"/>
              </a:rPr>
              <a:t>（２）職員のストレスや感情コントロールの問題</a:t>
            </a:r>
            <a:endParaRPr lang="en-US" altLang="ja-JP" sz="1800" dirty="0">
              <a:latin typeface="+mn-ea"/>
            </a:endParaRPr>
          </a:p>
          <a:p>
            <a:pPr marL="0" indent="0">
              <a:spcBef>
                <a:spcPts val="0"/>
              </a:spcBef>
              <a:buNone/>
            </a:pPr>
            <a:r>
              <a:rPr lang="en-US" altLang="ja-JP" sz="1800" dirty="0">
                <a:latin typeface="+mn-ea"/>
              </a:rPr>
              <a:t>       </a:t>
            </a:r>
            <a:r>
              <a:rPr lang="ja-JP" altLang="en-US" sz="1800" b="1" dirty="0">
                <a:solidFill>
                  <a:srgbClr val="CC0000"/>
                </a:solidFill>
                <a:latin typeface="+mn-ea"/>
              </a:rPr>
              <a:t>⇒ 業務負担増、閉鎖的な組織風土などが影響</a:t>
            </a:r>
            <a:endParaRPr lang="en-US" altLang="ja-JP" sz="1800" b="1" dirty="0">
              <a:solidFill>
                <a:srgbClr val="CC0000"/>
              </a:solidFill>
              <a:latin typeface="+mn-ea"/>
            </a:endParaRPr>
          </a:p>
          <a:p>
            <a:pPr marL="0" indent="0">
              <a:spcBef>
                <a:spcPts val="0"/>
              </a:spcBef>
              <a:buNone/>
            </a:pPr>
            <a:r>
              <a:rPr lang="ja-JP" altLang="en-US" sz="1800" b="1" dirty="0">
                <a:solidFill>
                  <a:srgbClr val="CC0000"/>
                </a:solidFill>
                <a:latin typeface="+mn-ea"/>
              </a:rPr>
              <a:t>　　 ⇒</a:t>
            </a:r>
            <a:r>
              <a:rPr lang="en-US" altLang="ja-JP" sz="1800" dirty="0">
                <a:latin typeface="+mn-ea"/>
              </a:rPr>
              <a:t> </a:t>
            </a:r>
            <a:r>
              <a:rPr lang="ja-JP" altLang="en-US" sz="1800" b="1" dirty="0">
                <a:solidFill>
                  <a:srgbClr val="C00000"/>
                </a:solidFill>
                <a:latin typeface="+mn-ea"/>
              </a:rPr>
              <a:t>職場の中で意見を言える風通しの良い環境が重要</a:t>
            </a:r>
            <a:endParaRPr lang="en-US" altLang="ja-JP" sz="1800" b="1" u="sng" dirty="0">
              <a:solidFill>
                <a:srgbClr val="C00000"/>
              </a:solidFill>
              <a:latin typeface="+mn-ea"/>
            </a:endParaRPr>
          </a:p>
        </p:txBody>
      </p:sp>
      <p:sp>
        <p:nvSpPr>
          <p:cNvPr id="6" name="ホームベース 5"/>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　施設</a:t>
            </a:r>
            <a:r>
              <a:rPr kumimoji="1" lang="ja-JP" altLang="en-US" sz="2000" b="1" dirty="0"/>
              <a:t>における虐待について</a:t>
            </a:r>
          </a:p>
        </p:txBody>
      </p:sp>
    </p:spTree>
    <p:extLst>
      <p:ext uri="{BB962C8B-B14F-4D97-AF65-F5344CB8AC3E}">
        <p14:creationId xmlns:p14="http://schemas.microsoft.com/office/powerpoint/2010/main" val="31951694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7</a:t>
            </a:fld>
            <a:endParaRPr kumimoji="1" lang="ja-JP" altLang="en-US" dirty="0"/>
          </a:p>
        </p:txBody>
      </p:sp>
      <p:sp>
        <p:nvSpPr>
          <p:cNvPr id="10" name="Rectangle 2"/>
          <p:cNvSpPr txBox="1">
            <a:spLocks/>
          </p:cNvSpPr>
          <p:nvPr/>
        </p:nvSpPr>
        <p:spPr>
          <a:xfrm>
            <a:off x="673061" y="1484784"/>
            <a:ext cx="7774632" cy="5209736"/>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t">
            <a:norm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Bef>
                <a:spcPts val="0"/>
              </a:spcBef>
              <a:spcAft>
                <a:spcPts val="0"/>
              </a:spcAft>
              <a:buFont typeface="Arial"/>
              <a:buNone/>
            </a:pPr>
            <a:endParaRPr lang="en-US" altLang="ja-JP" sz="200" dirty="0">
              <a:latin typeface="+mn-ea"/>
            </a:endParaRPr>
          </a:p>
          <a:p>
            <a:pPr marL="0" indent="0">
              <a:spcAft>
                <a:spcPts val="0"/>
              </a:spcAft>
              <a:buFont typeface="Arial"/>
              <a:buNone/>
            </a:pPr>
            <a:r>
              <a:rPr lang="ja-JP" altLang="en-US" sz="1800" dirty="0">
                <a:latin typeface="+mn-ea"/>
              </a:rPr>
              <a:t>  </a:t>
            </a:r>
            <a:r>
              <a:rPr lang="ja-JP" altLang="en-US" sz="2400" b="1" u="sng" dirty="0" smtClean="0">
                <a:solidFill>
                  <a:schemeClr val="tx1">
                    <a:lumMod val="95000"/>
                    <a:lumOff val="5000"/>
                  </a:schemeClr>
                </a:solidFill>
                <a:latin typeface="+mn-ea"/>
              </a:rPr>
              <a:t>身体的拘束等は</a:t>
            </a:r>
            <a:r>
              <a:rPr lang="ja-JP" altLang="en-US" sz="2400" b="1" u="sng" dirty="0">
                <a:solidFill>
                  <a:schemeClr val="tx1">
                    <a:lumMod val="95000"/>
                    <a:lumOff val="5000"/>
                  </a:schemeClr>
                </a:solidFill>
                <a:latin typeface="+mn-ea"/>
              </a:rPr>
              <a:t>原則禁止</a:t>
            </a:r>
            <a:endParaRPr lang="en-US" altLang="ja-JP" sz="2400" b="1" u="sng" dirty="0">
              <a:solidFill>
                <a:schemeClr val="tx1">
                  <a:lumMod val="95000"/>
                  <a:lumOff val="5000"/>
                </a:schemeClr>
              </a:solidFill>
              <a:latin typeface="+mn-ea"/>
            </a:endParaRPr>
          </a:p>
          <a:p>
            <a:pPr marL="0" indent="0">
              <a:spcAft>
                <a:spcPts val="0"/>
              </a:spcAft>
              <a:buFont typeface="Arial"/>
              <a:buNone/>
            </a:pPr>
            <a:r>
              <a:rPr lang="ja-JP" altLang="en-US" sz="1800" b="1" dirty="0">
                <a:solidFill>
                  <a:schemeClr val="tx1">
                    <a:lumMod val="95000"/>
                    <a:lumOff val="5000"/>
                  </a:schemeClr>
                </a:solidFill>
                <a:latin typeface="+mn-ea"/>
              </a:rPr>
              <a:t>  </a:t>
            </a:r>
            <a:r>
              <a:rPr lang="ja-JP" altLang="en-US" sz="1800" b="1" dirty="0" smtClean="0">
                <a:solidFill>
                  <a:schemeClr val="tx1">
                    <a:lumMod val="95000"/>
                    <a:lumOff val="5000"/>
                  </a:schemeClr>
                </a:solidFill>
                <a:latin typeface="+mn-ea"/>
              </a:rPr>
              <a:t>　</a:t>
            </a:r>
            <a:r>
              <a:rPr lang="ja-JP" altLang="en-US" sz="1800" dirty="0" smtClean="0">
                <a:solidFill>
                  <a:schemeClr val="tx1">
                    <a:lumMod val="95000"/>
                    <a:lumOff val="5000"/>
                  </a:schemeClr>
                </a:solidFill>
                <a:latin typeface="+mn-ea"/>
              </a:rPr>
              <a:t>緊急</a:t>
            </a:r>
            <a:r>
              <a:rPr lang="ja-JP" altLang="en-US" sz="1800" dirty="0">
                <a:solidFill>
                  <a:schemeClr val="tx1">
                    <a:lumMod val="95000"/>
                    <a:lumOff val="5000"/>
                  </a:schemeClr>
                </a:solidFill>
                <a:latin typeface="+mn-ea"/>
              </a:rPr>
              <a:t>やむを得ず</a:t>
            </a:r>
            <a:r>
              <a:rPr lang="ja-JP" altLang="en-US" sz="1800" dirty="0" smtClean="0">
                <a:solidFill>
                  <a:schemeClr val="tx1">
                    <a:lumMod val="95000"/>
                    <a:lumOff val="5000"/>
                  </a:schemeClr>
                </a:solidFill>
                <a:latin typeface="+mn-ea"/>
              </a:rPr>
              <a:t>身体的拘束等を</a:t>
            </a:r>
            <a:r>
              <a:rPr lang="ja-JP" altLang="en-US" sz="1800" dirty="0">
                <a:solidFill>
                  <a:schemeClr val="tx1">
                    <a:lumMod val="95000"/>
                    <a:lumOff val="5000"/>
                  </a:schemeClr>
                </a:solidFill>
                <a:latin typeface="+mn-ea"/>
              </a:rPr>
              <a:t>行わざるを得ない場合</a:t>
            </a:r>
            <a:endParaRPr lang="en-US" altLang="ja-JP" sz="1800" dirty="0">
              <a:solidFill>
                <a:schemeClr val="tx1">
                  <a:lumMod val="95000"/>
                  <a:lumOff val="5000"/>
                </a:schemeClr>
              </a:solidFill>
              <a:latin typeface="+mn-ea"/>
            </a:endParaRPr>
          </a:p>
          <a:p>
            <a:pPr marL="0" indent="0">
              <a:spcAft>
                <a:spcPts val="0"/>
              </a:spcAft>
              <a:buFont typeface="Arial"/>
              <a:buNone/>
            </a:pPr>
            <a:r>
              <a:rPr lang="en-US" altLang="ja-JP" sz="1800" dirty="0">
                <a:latin typeface="+mn-ea"/>
              </a:rPr>
              <a:t>   </a:t>
            </a:r>
            <a:r>
              <a:rPr lang="ja-JP" altLang="en-US" sz="1800" dirty="0" smtClean="0">
                <a:latin typeface="+mn-ea"/>
              </a:rPr>
              <a:t>　●</a:t>
            </a:r>
            <a:r>
              <a:rPr lang="ja-JP" altLang="en-US" sz="1800" dirty="0">
                <a:latin typeface="+mn-ea"/>
              </a:rPr>
              <a:t>「</a:t>
            </a:r>
            <a:r>
              <a:rPr lang="ja-JP" altLang="en-US" sz="1800" dirty="0">
                <a:solidFill>
                  <a:schemeClr val="tx1">
                    <a:lumMod val="95000"/>
                    <a:lumOff val="5000"/>
                  </a:schemeClr>
                </a:solidFill>
                <a:latin typeface="+mn-ea"/>
              </a:rPr>
              <a:t>緊急やむを得ない場合」とは</a:t>
            </a:r>
            <a:endParaRPr lang="en-US" altLang="ja-JP" sz="1800" dirty="0">
              <a:solidFill>
                <a:schemeClr val="tx1">
                  <a:lumMod val="95000"/>
                  <a:lumOff val="5000"/>
                </a:schemeClr>
              </a:solidFill>
              <a:latin typeface="+mn-ea"/>
            </a:endParaRPr>
          </a:p>
          <a:p>
            <a:pPr marL="0" indent="0">
              <a:spcBef>
                <a:spcPts val="300"/>
              </a:spcBef>
              <a:spcAft>
                <a:spcPts val="0"/>
              </a:spcAft>
              <a:buFont typeface="Arial"/>
              <a:buNone/>
            </a:pPr>
            <a:r>
              <a:rPr lang="ja-JP" altLang="en-US" sz="1800" b="1" dirty="0">
                <a:solidFill>
                  <a:srgbClr val="C00000"/>
                </a:solidFill>
                <a:latin typeface="+mn-ea"/>
              </a:rPr>
              <a:t>　　</a:t>
            </a:r>
            <a:r>
              <a:rPr lang="ja-JP" altLang="en-US" sz="1800" b="1" dirty="0" smtClean="0">
                <a:solidFill>
                  <a:srgbClr val="C00000"/>
                </a:solidFill>
                <a:latin typeface="+mn-ea"/>
              </a:rPr>
              <a:t>　　⇒    </a:t>
            </a:r>
            <a:r>
              <a:rPr lang="ja-JP" altLang="en-US" sz="1800" dirty="0">
                <a:solidFill>
                  <a:schemeClr val="tx1">
                    <a:lumMod val="95000"/>
                    <a:lumOff val="5000"/>
                  </a:schemeClr>
                </a:solidFill>
                <a:latin typeface="+mn-ea"/>
              </a:rPr>
              <a:t>以下の</a:t>
            </a:r>
            <a:r>
              <a:rPr lang="ja-JP" altLang="en-US" sz="1800" b="1" u="sng" dirty="0">
                <a:solidFill>
                  <a:srgbClr val="C00000"/>
                </a:solidFill>
                <a:latin typeface="+mn-ea"/>
              </a:rPr>
              <a:t>３つの要件を全て満たし</a:t>
            </a:r>
            <a:r>
              <a:rPr lang="ja-JP" altLang="en-US" sz="1800" dirty="0">
                <a:latin typeface="+mn-ea"/>
              </a:rPr>
              <a:t>、要件の確認等の手続き</a:t>
            </a:r>
            <a:r>
              <a:rPr lang="ja-JP" altLang="en-US" sz="1800" dirty="0" smtClean="0">
                <a:latin typeface="+mn-ea"/>
              </a:rPr>
              <a:t>が</a:t>
            </a:r>
            <a:endParaRPr lang="en-US" altLang="ja-JP" sz="1800" dirty="0" smtClean="0">
              <a:latin typeface="+mn-ea"/>
            </a:endParaRPr>
          </a:p>
          <a:p>
            <a:pPr marL="0" indent="0">
              <a:spcBef>
                <a:spcPts val="300"/>
              </a:spcBef>
              <a:spcAft>
                <a:spcPts val="0"/>
              </a:spcAft>
              <a:buFont typeface="Arial"/>
              <a:buNone/>
            </a:pPr>
            <a:r>
              <a:rPr lang="ja-JP" altLang="en-US" sz="1800" dirty="0">
                <a:latin typeface="+mn-ea"/>
              </a:rPr>
              <a:t>　</a:t>
            </a:r>
            <a:r>
              <a:rPr lang="ja-JP" altLang="en-US" sz="1800" dirty="0" smtClean="0">
                <a:latin typeface="+mn-ea"/>
              </a:rPr>
              <a:t>　　　　極めて</a:t>
            </a:r>
            <a:r>
              <a:rPr lang="ja-JP" altLang="en-US" sz="1800" dirty="0">
                <a:latin typeface="+mn-ea"/>
              </a:rPr>
              <a:t>慎重に実施されていることが必要。</a:t>
            </a: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Font typeface="Arial"/>
              <a:buNone/>
            </a:pPr>
            <a:endParaRPr lang="en-US" altLang="ja-JP" sz="1800" dirty="0">
              <a:latin typeface="+mn-ea"/>
            </a:endParaRPr>
          </a:p>
          <a:p>
            <a:pPr marL="0" indent="0">
              <a:spcBef>
                <a:spcPts val="0"/>
              </a:spcBef>
              <a:spcAft>
                <a:spcPts val="0"/>
              </a:spcAft>
              <a:buNone/>
            </a:pPr>
            <a:r>
              <a:rPr lang="ja-JP" altLang="en-US" sz="1800" dirty="0">
                <a:latin typeface="+mn-ea"/>
              </a:rPr>
              <a:t>  </a:t>
            </a:r>
            <a:endParaRPr lang="en-US" altLang="ja-JP" sz="1800" dirty="0">
              <a:latin typeface="+mn-ea"/>
            </a:endParaRPr>
          </a:p>
          <a:p>
            <a:pPr marL="0" indent="0">
              <a:spcBef>
                <a:spcPts val="0"/>
              </a:spcBef>
              <a:spcAft>
                <a:spcPts val="0"/>
              </a:spcAft>
              <a:buNone/>
            </a:pPr>
            <a:endParaRPr lang="en-US" altLang="ja-JP" sz="1800" dirty="0">
              <a:latin typeface="+mn-ea"/>
            </a:endParaRPr>
          </a:p>
          <a:p>
            <a:pPr marL="0" indent="0">
              <a:spcBef>
                <a:spcPts val="0"/>
              </a:spcBef>
              <a:spcAft>
                <a:spcPts val="0"/>
              </a:spcAft>
              <a:buNone/>
            </a:pPr>
            <a:endParaRPr lang="en-US" altLang="ja-JP" sz="1800" dirty="0" smtClean="0">
              <a:latin typeface="+mn-ea"/>
            </a:endParaRPr>
          </a:p>
          <a:p>
            <a:pPr marL="0" indent="0">
              <a:spcBef>
                <a:spcPts val="0"/>
              </a:spcBef>
              <a:spcAft>
                <a:spcPts val="0"/>
              </a:spcAft>
              <a:buNone/>
            </a:pPr>
            <a:r>
              <a:rPr lang="ja-JP" altLang="en-US" sz="1800" dirty="0" smtClean="0">
                <a:latin typeface="+mn-ea"/>
              </a:rPr>
              <a:t>   </a:t>
            </a:r>
            <a:endParaRPr lang="en-US" altLang="ja-JP" sz="1800" dirty="0">
              <a:latin typeface="+mn-ea"/>
            </a:endParaRPr>
          </a:p>
        </p:txBody>
      </p:sp>
      <p:grpSp>
        <p:nvGrpSpPr>
          <p:cNvPr id="16" name="グループ化 15">
            <a:extLst>
              <a:ext uri="{FF2B5EF4-FFF2-40B4-BE49-F238E27FC236}">
                <a16:creationId xmlns:a16="http://schemas.microsoft.com/office/drawing/2014/main" id="{C35534B4-8383-49BC-BF03-5DB8339DEF62}"/>
              </a:ext>
            </a:extLst>
          </p:cNvPr>
          <p:cNvGrpSpPr/>
          <p:nvPr/>
        </p:nvGrpSpPr>
        <p:grpSpPr>
          <a:xfrm>
            <a:off x="1185039" y="3360352"/>
            <a:ext cx="6750675" cy="1827490"/>
            <a:chOff x="1209412" y="3230084"/>
            <a:chExt cx="6750675" cy="1495061"/>
          </a:xfrm>
        </p:grpSpPr>
        <p:sp>
          <p:nvSpPr>
            <p:cNvPr id="2" name="四角形: 角を丸くする 1">
              <a:extLst>
                <a:ext uri="{FF2B5EF4-FFF2-40B4-BE49-F238E27FC236}">
                  <a16:creationId xmlns:a16="http://schemas.microsoft.com/office/drawing/2014/main" id="{8B9CAECD-C480-4E5A-A5A9-B8616CCB76CD}"/>
                </a:ext>
              </a:extLst>
            </p:cNvPr>
            <p:cNvSpPr/>
            <p:nvPr/>
          </p:nvSpPr>
          <p:spPr>
            <a:xfrm>
              <a:off x="1209412" y="3429000"/>
              <a:ext cx="2138451" cy="1296145"/>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ja-JP" altLang="en-US" sz="1400" dirty="0" smtClean="0">
                  <a:solidFill>
                    <a:schemeClr val="tx1"/>
                  </a:solidFill>
                </a:rPr>
                <a:t>入居者</a:t>
              </a:r>
              <a:r>
                <a:rPr lang="ja-JP" altLang="en-US" sz="1400" dirty="0">
                  <a:solidFill>
                    <a:schemeClr val="tx1"/>
                  </a:solidFill>
                </a:rPr>
                <a:t>本人または他</a:t>
              </a:r>
              <a:r>
                <a:rPr lang="ja-JP" altLang="en-US" sz="1400" dirty="0" smtClean="0">
                  <a:solidFill>
                    <a:schemeClr val="tx1"/>
                  </a:solidFill>
                </a:rPr>
                <a:t>の入居者の</a:t>
              </a:r>
              <a:r>
                <a:rPr lang="ja-JP" altLang="en-US" sz="1400" dirty="0">
                  <a:solidFill>
                    <a:schemeClr val="tx1"/>
                  </a:solidFill>
                </a:rPr>
                <a:t>生命または身体が危険にさらされる可能性が著しく</a:t>
              </a:r>
              <a:r>
                <a:rPr lang="ja-JP" altLang="en-US" sz="1400" dirty="0" smtClean="0">
                  <a:solidFill>
                    <a:schemeClr val="tx1"/>
                  </a:solidFill>
                </a:rPr>
                <a:t>高い場合</a:t>
              </a:r>
              <a:endParaRPr kumimoji="1" lang="ja-JP" altLang="en-US" sz="1400" dirty="0">
                <a:solidFill>
                  <a:schemeClr val="tx1"/>
                </a:solidFill>
              </a:endParaRPr>
            </a:p>
          </p:txBody>
        </p:sp>
        <p:sp>
          <p:nvSpPr>
            <p:cNvPr id="11" name="四角形: 角を丸くする 10">
              <a:extLst>
                <a:ext uri="{FF2B5EF4-FFF2-40B4-BE49-F238E27FC236}">
                  <a16:creationId xmlns:a16="http://schemas.microsoft.com/office/drawing/2014/main" id="{D9FC606A-0B48-4813-AAF3-F9DCDE64E743}"/>
                </a:ext>
              </a:extLst>
            </p:cNvPr>
            <p:cNvSpPr/>
            <p:nvPr/>
          </p:nvSpPr>
          <p:spPr>
            <a:xfrm>
              <a:off x="5821636" y="3429000"/>
              <a:ext cx="2138451" cy="1296144"/>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身体的拘束等その他</a:t>
              </a:r>
              <a:r>
                <a:rPr lang="ja-JP" altLang="en-US" sz="1400" dirty="0">
                  <a:solidFill>
                    <a:schemeClr val="tx1"/>
                  </a:solidFill>
                </a:rPr>
                <a:t>の行動制限が一時的なものであること</a:t>
              </a:r>
              <a:endParaRPr kumimoji="1" lang="ja-JP" altLang="en-US" sz="1400" dirty="0">
                <a:solidFill>
                  <a:schemeClr val="tx1"/>
                </a:solidFill>
              </a:endParaRPr>
            </a:p>
          </p:txBody>
        </p:sp>
        <p:sp>
          <p:nvSpPr>
            <p:cNvPr id="12" name="四角形: 角を丸くする 11">
              <a:extLst>
                <a:ext uri="{FF2B5EF4-FFF2-40B4-BE49-F238E27FC236}">
                  <a16:creationId xmlns:a16="http://schemas.microsoft.com/office/drawing/2014/main" id="{76404FC2-D5B8-4F33-9246-8C84EB791F9F}"/>
                </a:ext>
              </a:extLst>
            </p:cNvPr>
            <p:cNvSpPr/>
            <p:nvPr/>
          </p:nvSpPr>
          <p:spPr>
            <a:xfrm>
              <a:off x="3502774" y="3448561"/>
              <a:ext cx="2138451" cy="1276583"/>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endParaRPr>
            </a:p>
            <a:p>
              <a:r>
                <a:rPr lang="ja-JP" altLang="en-US" sz="1400" dirty="0" smtClean="0">
                  <a:solidFill>
                    <a:schemeClr val="tx1"/>
                  </a:solidFill>
                </a:rPr>
                <a:t>身体的拘束等その他</a:t>
              </a:r>
              <a:r>
                <a:rPr lang="ja-JP" altLang="en-US" sz="1400" dirty="0">
                  <a:solidFill>
                    <a:schemeClr val="tx1"/>
                  </a:solidFill>
                </a:rPr>
                <a:t>の行動制限を行う以外に代替</a:t>
              </a:r>
              <a:r>
                <a:rPr lang="ja-JP" altLang="en-US" sz="1400" dirty="0" smtClean="0">
                  <a:solidFill>
                    <a:schemeClr val="tx1"/>
                  </a:solidFill>
                </a:rPr>
                <a:t>する</a:t>
              </a:r>
              <a:r>
                <a:rPr lang="ja-JP" altLang="en-US" sz="1400" dirty="0">
                  <a:solidFill>
                    <a:schemeClr val="tx1"/>
                  </a:solidFill>
                </a:rPr>
                <a:t>介護方法が</a:t>
              </a:r>
              <a:r>
                <a:rPr lang="ja-JP" altLang="en-US" sz="1400" dirty="0" smtClean="0">
                  <a:solidFill>
                    <a:schemeClr val="tx1"/>
                  </a:solidFill>
                </a:rPr>
                <a:t>ないこと</a:t>
              </a:r>
              <a:endParaRPr kumimoji="1" lang="ja-JP" altLang="en-US" sz="1400" dirty="0">
                <a:solidFill>
                  <a:schemeClr val="tx1"/>
                </a:solidFill>
              </a:endParaRPr>
            </a:p>
          </p:txBody>
        </p:sp>
        <p:sp>
          <p:nvSpPr>
            <p:cNvPr id="4" name="四角形: 角を丸くする 3">
              <a:extLst>
                <a:ext uri="{FF2B5EF4-FFF2-40B4-BE49-F238E27FC236}">
                  <a16:creationId xmlns:a16="http://schemas.microsoft.com/office/drawing/2014/main" id="{EE3A1EF8-1BCF-4F9E-9326-74680DA5AB5A}"/>
                </a:ext>
              </a:extLst>
            </p:cNvPr>
            <p:cNvSpPr/>
            <p:nvPr/>
          </p:nvSpPr>
          <p:spPr>
            <a:xfrm>
              <a:off x="1835499" y="3230084"/>
              <a:ext cx="864096" cy="397830"/>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CC0000"/>
                  </a:solidFill>
                </a:rPr>
                <a:t>切迫性</a:t>
              </a:r>
            </a:p>
          </p:txBody>
        </p:sp>
        <p:sp>
          <p:nvSpPr>
            <p:cNvPr id="13" name="四角形: 角を丸くする 12">
              <a:extLst>
                <a:ext uri="{FF2B5EF4-FFF2-40B4-BE49-F238E27FC236}">
                  <a16:creationId xmlns:a16="http://schemas.microsoft.com/office/drawing/2014/main" id="{B92BC4EF-846B-45B1-BD6B-13CF2D988A1A}"/>
                </a:ext>
              </a:extLst>
            </p:cNvPr>
            <p:cNvSpPr/>
            <p:nvPr/>
          </p:nvSpPr>
          <p:spPr>
            <a:xfrm>
              <a:off x="4128329" y="3249646"/>
              <a:ext cx="864096" cy="397830"/>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CC0000"/>
                  </a:solidFill>
                </a:rPr>
                <a:t>非代替性</a:t>
              </a:r>
            </a:p>
          </p:txBody>
        </p:sp>
        <p:sp>
          <p:nvSpPr>
            <p:cNvPr id="14" name="四角形: 角を丸くする 13">
              <a:extLst>
                <a:ext uri="{FF2B5EF4-FFF2-40B4-BE49-F238E27FC236}">
                  <a16:creationId xmlns:a16="http://schemas.microsoft.com/office/drawing/2014/main" id="{F2E43688-5BBF-42A4-991E-F5B3FDA53224}"/>
                </a:ext>
              </a:extLst>
            </p:cNvPr>
            <p:cNvSpPr/>
            <p:nvPr/>
          </p:nvSpPr>
          <p:spPr>
            <a:xfrm>
              <a:off x="6421159" y="3249646"/>
              <a:ext cx="864096" cy="397830"/>
            </a:xfrm>
            <a:prstGeom prst="roundRect">
              <a:avLst/>
            </a:prstGeom>
            <a:solidFill>
              <a:schemeClr val="bg1"/>
            </a:solidFill>
            <a:ln>
              <a:solidFill>
                <a:srgbClr val="F07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CC0000"/>
                  </a:solidFill>
                </a:rPr>
                <a:t>一時性</a:t>
              </a:r>
            </a:p>
          </p:txBody>
        </p:sp>
      </p:grpSp>
      <p:sp>
        <p:nvSpPr>
          <p:cNvPr id="15" name="ホームベース 14"/>
          <p:cNvSpPr/>
          <p:nvPr/>
        </p:nvSpPr>
        <p:spPr>
          <a:xfrm flipH="1">
            <a:off x="1410338" y="692696"/>
            <a:ext cx="6973069" cy="576064"/>
          </a:xfrm>
          <a:prstGeom prst="homePlate">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　</a:t>
            </a:r>
            <a:r>
              <a:rPr kumimoji="1" lang="ja-JP" altLang="en-US" sz="2000" b="1" dirty="0" smtClean="0"/>
              <a:t> 身体的拘束</a:t>
            </a:r>
            <a:r>
              <a:rPr kumimoji="1" lang="ja-JP" altLang="en-US" sz="2000" b="1" dirty="0"/>
              <a:t>等その他入居者の行動制限について（１）</a:t>
            </a:r>
          </a:p>
        </p:txBody>
      </p:sp>
    </p:spTree>
    <p:extLst>
      <p:ext uri="{BB962C8B-B14F-4D97-AF65-F5344CB8AC3E}">
        <p14:creationId xmlns:p14="http://schemas.microsoft.com/office/powerpoint/2010/main" val="3975295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8</a:t>
            </a:fld>
            <a:endParaRPr kumimoji="1" lang="ja-JP" altLang="en-US" dirty="0"/>
          </a:p>
        </p:txBody>
      </p:sp>
      <p:sp>
        <p:nvSpPr>
          <p:cNvPr id="10" name="Rectangle 2"/>
          <p:cNvSpPr txBox="1">
            <a:spLocks/>
          </p:cNvSpPr>
          <p:nvPr/>
        </p:nvSpPr>
        <p:spPr>
          <a:xfrm>
            <a:off x="511228" y="1484784"/>
            <a:ext cx="7774632" cy="5093884"/>
          </a:xfrm>
          <a:prstGeom prst="rect">
            <a:avLst/>
          </a:prstGeom>
          <a:solidFill>
            <a:srgbClr val="F4FAFF">
              <a:alpha val="65000"/>
            </a:srgbClr>
          </a:solidFill>
          <a:ln>
            <a:noFill/>
          </a:ln>
        </p:spPr>
        <p:style>
          <a:lnRef idx="1">
            <a:schemeClr val="accent1"/>
          </a:lnRef>
          <a:fillRef idx="2">
            <a:schemeClr val="accent1"/>
          </a:fillRef>
          <a:effectRef idx="1">
            <a:schemeClr val="accent1"/>
          </a:effectRef>
          <a:fontRef idx="minor">
            <a:schemeClr val="dk1"/>
          </a:fontRef>
        </p:style>
        <p:txBody>
          <a:bodyPr vert="horz" rtlCol="0" anchor="t">
            <a:normAutofit fontScale="92500"/>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spcAft>
                <a:spcPts val="0"/>
              </a:spcAft>
              <a:buFont typeface="Arial"/>
              <a:buNone/>
            </a:pPr>
            <a:endParaRPr lang="en-US" altLang="ja-JP" sz="800" dirty="0" smtClean="0">
              <a:latin typeface="+mn-ea"/>
            </a:endParaRPr>
          </a:p>
          <a:p>
            <a:pPr marL="0" indent="0">
              <a:spcAft>
                <a:spcPts val="0"/>
              </a:spcAft>
              <a:buNone/>
            </a:pPr>
            <a:r>
              <a:rPr lang="ja-JP" altLang="en-US" sz="1800" dirty="0" smtClean="0">
                <a:latin typeface="+mn-ea"/>
              </a:rPr>
              <a:t>   身体的拘束等の実施・未実施に関わらず、以下の内容を実施</a:t>
            </a:r>
            <a:endParaRPr lang="en-US" altLang="ja-JP" sz="1800" dirty="0" smtClean="0">
              <a:latin typeface="+mn-ea"/>
            </a:endParaRPr>
          </a:p>
          <a:p>
            <a:pPr marL="0" indent="0">
              <a:spcAft>
                <a:spcPts val="0"/>
              </a:spcAft>
              <a:buFont typeface="Arial"/>
              <a:buNone/>
            </a:pPr>
            <a:endParaRPr lang="en-US" altLang="ja-JP" sz="1800" dirty="0">
              <a:latin typeface="+mn-ea"/>
            </a:endParaRPr>
          </a:p>
          <a:p>
            <a:pPr marL="0" indent="0">
              <a:spcAft>
                <a:spcPts val="0"/>
              </a:spcAft>
              <a:buFont typeface="Arial"/>
              <a:buNone/>
            </a:pPr>
            <a:r>
              <a:rPr lang="ja-JP" altLang="en-US" sz="1800" dirty="0" smtClean="0">
                <a:latin typeface="+mn-ea"/>
              </a:rPr>
              <a:t>   （１</a:t>
            </a:r>
            <a:r>
              <a:rPr lang="ja-JP" altLang="en-US" sz="1600" dirty="0" smtClean="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身体的拘束等の適正化のための対策を検討する委員会</a:t>
            </a:r>
            <a:endParaRPr lang="en-US" altLang="ja-JP" sz="1600" b="1" dirty="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Font typeface="Arial"/>
              <a:buNone/>
            </a:pPr>
            <a:r>
              <a:rPr lang="en-US" altLang="ja-JP" sz="1600" b="1" dirty="0">
                <a:solidFill>
                  <a:srgbClr val="C00000"/>
                </a:solidFill>
                <a:latin typeface="メイリオ" panose="020B0604030504040204" pitchFamily="50" charset="-128"/>
                <a:ea typeface="メイリオ" panose="020B0604030504040204" pitchFamily="50" charset="-128"/>
              </a:rPr>
              <a:t>         </a:t>
            </a:r>
            <a:r>
              <a:rPr lang="ja-JP" altLang="en-US" sz="1600" b="1" dirty="0" smtClean="0">
                <a:solidFill>
                  <a:srgbClr val="C00000"/>
                </a:solidFill>
                <a:latin typeface="メイリオ" panose="020B0604030504040204" pitchFamily="50" charset="-128"/>
                <a:ea typeface="メイリオ" panose="020B0604030504040204" pitchFamily="50" charset="-128"/>
              </a:rPr>
              <a:t>　</a:t>
            </a:r>
            <a:r>
              <a:rPr lang="en-US" altLang="ja-JP" sz="1600" b="1" dirty="0" smtClean="0">
                <a:solidFill>
                  <a:srgbClr val="C00000"/>
                </a:solidFill>
                <a:latin typeface="メイリオ" panose="020B0604030504040204" pitchFamily="50" charset="-128"/>
                <a:ea typeface="メイリオ" panose="020B0604030504040204" pitchFamily="50" charset="-128"/>
              </a:rPr>
              <a:t>  </a:t>
            </a:r>
            <a:r>
              <a:rPr lang="ja-JP" altLang="en-US" sz="1600" b="1" u="sng" dirty="0" smtClean="0">
                <a:solidFill>
                  <a:srgbClr val="C00000"/>
                </a:solidFill>
                <a:latin typeface="メイリオ" panose="020B0604030504040204" pitchFamily="50" charset="-128"/>
                <a:ea typeface="メイリオ" panose="020B0604030504040204" pitchFamily="50" charset="-128"/>
              </a:rPr>
              <a:t> </a:t>
            </a:r>
            <a:r>
              <a:rPr lang="ja-JP" altLang="en-US" sz="1600" b="1" u="sng" dirty="0">
                <a:solidFill>
                  <a:srgbClr val="C00000"/>
                </a:solidFill>
                <a:latin typeface="メイリオ" panose="020B0604030504040204" pitchFamily="50" charset="-128"/>
                <a:ea typeface="メイリオ" panose="020B0604030504040204" pitchFamily="50" charset="-128"/>
              </a:rPr>
              <a:t>３か月に１回以上開催</a:t>
            </a:r>
            <a:r>
              <a:rPr lang="ja-JP" altLang="en-US" sz="1600" dirty="0">
                <a:latin typeface="メイリオ" panose="020B0604030504040204" pitchFamily="50" charset="-128"/>
                <a:ea typeface="メイリオ" panose="020B0604030504040204" pitchFamily="50" charset="-128"/>
              </a:rPr>
              <a:t>し、その結果を介護職員その他</a:t>
            </a:r>
            <a:r>
              <a:rPr lang="ja-JP" altLang="en-US" sz="1600" dirty="0" smtClean="0">
                <a:latin typeface="メイリオ" panose="020B0604030504040204" pitchFamily="50" charset="-128"/>
                <a:ea typeface="メイリオ" panose="020B0604030504040204" pitchFamily="50" charset="-128"/>
              </a:rPr>
              <a:t>の職員に</a:t>
            </a:r>
            <a:r>
              <a:rPr lang="ja-JP" altLang="en-US" sz="1600" b="1" u="sng" dirty="0" smtClean="0">
                <a:solidFill>
                  <a:srgbClr val="C00000"/>
                </a:solidFill>
                <a:latin typeface="メイリオ" panose="020B0604030504040204" pitchFamily="50" charset="-128"/>
                <a:ea typeface="メイリオ" panose="020B0604030504040204" pitchFamily="50" charset="-128"/>
              </a:rPr>
              <a:t>周知徹底</a:t>
            </a:r>
            <a:r>
              <a:rPr lang="ja-JP" altLang="en-US" sz="1600" dirty="0" smtClean="0">
                <a:latin typeface="メイリオ" panose="020B0604030504040204" pitchFamily="50" charset="-128"/>
                <a:ea typeface="メイリオ" panose="020B0604030504040204" pitchFamily="50" charset="-128"/>
              </a:rPr>
              <a:t>する</a:t>
            </a:r>
            <a:endParaRPr lang="en-US" altLang="ja-JP" sz="1600" dirty="0" smtClean="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Font typeface="Arial"/>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こと</a:t>
            </a:r>
            <a:r>
              <a:rPr lang="ja-JP" altLang="en-US" sz="1600" dirty="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構成</a:t>
            </a:r>
            <a:r>
              <a:rPr lang="ja-JP" altLang="en-US" sz="1600" dirty="0" smtClean="0">
                <a:latin typeface="メイリオ" panose="020B0604030504040204" pitchFamily="50" charset="-128"/>
                <a:ea typeface="メイリオ" panose="020B0604030504040204" pitchFamily="50" charset="-128"/>
              </a:rPr>
              <a:t>メンバーは、施設</a:t>
            </a:r>
            <a:r>
              <a:rPr lang="ja-JP" altLang="en-US" sz="1600" dirty="0">
                <a:latin typeface="メイリオ" panose="020B0604030504040204" pitchFamily="50" charset="-128"/>
                <a:ea typeface="メイリオ" panose="020B0604030504040204" pitchFamily="50" charset="-128"/>
              </a:rPr>
              <a:t>長、介護支援専門員、介護職員、医師・</a:t>
            </a:r>
            <a:r>
              <a:rPr lang="ja-JP" altLang="en-US" sz="1600" dirty="0" smtClean="0">
                <a:latin typeface="メイリオ" panose="020B0604030504040204" pitchFamily="50" charset="-128"/>
                <a:ea typeface="メイリオ" panose="020B0604030504040204" pitchFamily="50" charset="-128"/>
              </a:rPr>
              <a:t>看護師</a:t>
            </a:r>
            <a:r>
              <a:rPr lang="ja-JP" altLang="en-US" sz="1600" dirty="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作業</a:t>
            </a:r>
            <a:endParaRPr lang="en-US" altLang="ja-JP" sz="1600" dirty="0" smtClean="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None/>
            </a:pPr>
            <a:r>
              <a:rPr lang="ja-JP" altLang="en-US" sz="1600" dirty="0" smtClean="0">
                <a:latin typeface="メイリオ" panose="020B0604030504040204" pitchFamily="50" charset="-128"/>
                <a:ea typeface="メイリオ" panose="020B0604030504040204" pitchFamily="50" charset="-128"/>
              </a:rPr>
              <a:t>　　　　療法士・</a:t>
            </a:r>
            <a:r>
              <a:rPr lang="ja-JP" altLang="en-US" sz="1600" dirty="0">
                <a:latin typeface="メイリオ" panose="020B0604030504040204" pitchFamily="50" charset="-128"/>
                <a:ea typeface="メイリオ" panose="020B0604030504040204" pitchFamily="50" charset="-128"/>
              </a:rPr>
              <a:t>理学療法士等を構成員と</a:t>
            </a:r>
            <a:r>
              <a:rPr lang="ja-JP" altLang="en-US" sz="1600" dirty="0" smtClean="0">
                <a:latin typeface="メイリオ" panose="020B0604030504040204" pitchFamily="50" charset="-128"/>
                <a:ea typeface="メイリオ" panose="020B0604030504040204" pitchFamily="50" charset="-128"/>
              </a:rPr>
              <a:t>するこ</a:t>
            </a:r>
            <a:r>
              <a:rPr lang="ja-JP" altLang="en-US" sz="1600" dirty="0">
                <a:latin typeface="メイリオ" panose="020B0604030504040204" pitchFamily="50" charset="-128"/>
                <a:ea typeface="メイリオ" panose="020B0604030504040204" pitchFamily="50" charset="-128"/>
              </a:rPr>
              <a:t>と</a:t>
            </a:r>
            <a:r>
              <a:rPr lang="ja-JP" altLang="en-US" sz="1600" dirty="0" smtClean="0">
                <a:latin typeface="メイリオ" panose="020B0604030504040204" pitchFamily="50" charset="-128"/>
                <a:ea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endParaRPr>
          </a:p>
          <a:p>
            <a:pPr marL="0" indent="0">
              <a:spcBef>
                <a:spcPts val="2400"/>
              </a:spcBef>
              <a:spcAft>
                <a:spcPts val="0"/>
              </a:spcAft>
              <a:buNone/>
            </a:pPr>
            <a:r>
              <a:rPr lang="ja-JP" altLang="en-US" sz="1600" dirty="0" smtClean="0">
                <a:latin typeface="メイリオ" panose="020B0604030504040204" pitchFamily="50" charset="-128"/>
                <a:ea typeface="メイリオ" panose="020B0604030504040204" pitchFamily="50" charset="-128"/>
              </a:rPr>
              <a:t>　（２）</a:t>
            </a:r>
            <a:r>
              <a:rPr lang="ja-JP" altLang="en-US" sz="1600" b="1" dirty="0">
                <a:latin typeface="メイリオ" panose="020B0604030504040204" pitchFamily="50" charset="-128"/>
                <a:ea typeface="メイリオ" panose="020B0604030504040204" pitchFamily="50" charset="-128"/>
              </a:rPr>
              <a:t>指針の整備</a:t>
            </a:r>
            <a:endParaRPr lang="en-US" altLang="ja-JP" sz="1600" b="1" dirty="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身体的拘束等の適正化のための</a:t>
            </a:r>
            <a:r>
              <a:rPr lang="ja-JP" altLang="en-US" sz="1600" b="1" u="sng" dirty="0">
                <a:solidFill>
                  <a:srgbClr val="C00000"/>
                </a:solidFill>
                <a:latin typeface="メイリオ" panose="020B0604030504040204" pitchFamily="50" charset="-128"/>
                <a:ea typeface="メイリオ" panose="020B0604030504040204" pitchFamily="50" charset="-128"/>
              </a:rPr>
              <a:t>指針を整備</a:t>
            </a:r>
            <a:r>
              <a:rPr lang="ja-JP" altLang="en-US" sz="1600" dirty="0">
                <a:latin typeface="メイリオ" panose="020B0604030504040204" pitchFamily="50" charset="-128"/>
                <a:ea typeface="メイリオ" panose="020B0604030504040204" pitchFamily="50" charset="-128"/>
              </a:rPr>
              <a:t>すること。</a:t>
            </a:r>
            <a:endParaRPr lang="en-US" altLang="ja-JP" sz="1600" dirty="0">
              <a:latin typeface="メイリオ" panose="020B0604030504040204" pitchFamily="50" charset="-128"/>
              <a:ea typeface="メイリオ" panose="020B0604030504040204" pitchFamily="50" charset="-128"/>
            </a:endParaRPr>
          </a:p>
          <a:p>
            <a:pPr marL="0" indent="0">
              <a:spcBef>
                <a:spcPts val="2400"/>
              </a:spcBef>
              <a:spcAft>
                <a:spcPts val="0"/>
              </a:spcAft>
              <a:buNone/>
            </a:pPr>
            <a:r>
              <a:rPr lang="ja-JP" altLang="en-US" sz="1600" dirty="0" smtClean="0">
                <a:latin typeface="メイリオ" panose="020B0604030504040204" pitchFamily="50" charset="-128"/>
                <a:ea typeface="メイリオ" panose="020B0604030504040204" pitchFamily="50" charset="-128"/>
              </a:rPr>
              <a:t>　（３）</a:t>
            </a:r>
            <a:r>
              <a:rPr lang="ja-JP" altLang="en-US" sz="1600" b="1" dirty="0">
                <a:latin typeface="メイリオ" panose="020B0604030504040204" pitchFamily="50" charset="-128"/>
                <a:ea typeface="メイリオ" panose="020B0604030504040204" pitchFamily="50" charset="-128"/>
              </a:rPr>
              <a:t>研修の実施</a:t>
            </a:r>
            <a:endParaRPr lang="en-US" altLang="ja-JP" sz="1600" b="1" dirty="0">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介護職員その他</a:t>
            </a:r>
            <a:r>
              <a:rPr lang="ja-JP" altLang="en-US" sz="1600" dirty="0" smtClean="0">
                <a:latin typeface="メイリオ" panose="020B0604030504040204" pitchFamily="50" charset="-128"/>
                <a:ea typeface="メイリオ" panose="020B0604030504040204" pitchFamily="50" charset="-128"/>
              </a:rPr>
              <a:t>の職員に</a:t>
            </a:r>
            <a:r>
              <a:rPr lang="ja-JP" altLang="en-US" sz="1600" dirty="0">
                <a:latin typeface="メイリオ" panose="020B0604030504040204" pitchFamily="50" charset="-128"/>
                <a:ea typeface="メイリオ" panose="020B0604030504040204" pitchFamily="50" charset="-128"/>
              </a:rPr>
              <a:t>対し、身体的拘束等の適正化のため</a:t>
            </a:r>
            <a:r>
              <a:rPr lang="ja-JP" altLang="en-US" sz="1600" dirty="0" smtClean="0">
                <a:latin typeface="メイリオ" panose="020B0604030504040204" pitchFamily="50" charset="-128"/>
                <a:ea typeface="メイリオ" panose="020B0604030504040204" pitchFamily="50" charset="-128"/>
              </a:rPr>
              <a:t>の</a:t>
            </a:r>
            <a:r>
              <a:rPr lang="ja-JP" altLang="en-US" sz="1600" b="1" u="sng" dirty="0" smtClean="0">
                <a:solidFill>
                  <a:srgbClr val="C00000"/>
                </a:solidFill>
                <a:latin typeface="メイリオ" panose="020B0604030504040204" pitchFamily="50" charset="-128"/>
                <a:ea typeface="メイリオ" panose="020B0604030504040204" pitchFamily="50" charset="-128"/>
              </a:rPr>
              <a:t>研修を定期</a:t>
            </a:r>
            <a:endParaRPr lang="en-US" altLang="ja-JP" sz="1600" b="1" u="sng" dirty="0" smtClean="0">
              <a:solidFill>
                <a:srgbClr val="C00000"/>
              </a:solidFill>
              <a:latin typeface="メイリオ" panose="020B0604030504040204" pitchFamily="50" charset="-128"/>
              <a:ea typeface="メイリオ" panose="020B0604030504040204" pitchFamily="50" charset="-128"/>
            </a:endParaRPr>
          </a:p>
          <a:p>
            <a:pPr marL="0" indent="0">
              <a:lnSpc>
                <a:spcPct val="120000"/>
              </a:lnSpc>
              <a:spcBef>
                <a:spcPts val="0"/>
              </a:spcBef>
              <a:spcAft>
                <a:spcPts val="0"/>
              </a:spcAft>
              <a:buNone/>
            </a:pPr>
            <a:r>
              <a:rPr lang="ja-JP" altLang="en-US" sz="1600" b="1" dirty="0">
                <a:solidFill>
                  <a:srgbClr val="C00000"/>
                </a:solidFill>
                <a:latin typeface="メイリオ" panose="020B0604030504040204" pitchFamily="50" charset="-128"/>
                <a:ea typeface="メイリオ" panose="020B0604030504040204" pitchFamily="50" charset="-128"/>
              </a:rPr>
              <a:t>　</a:t>
            </a:r>
            <a:r>
              <a:rPr lang="ja-JP" altLang="en-US" sz="1600" b="1" dirty="0" smtClean="0">
                <a:solidFill>
                  <a:srgbClr val="C00000"/>
                </a:solidFill>
                <a:latin typeface="メイリオ" panose="020B0604030504040204" pitchFamily="50" charset="-128"/>
                <a:ea typeface="メイリオ" panose="020B0604030504040204" pitchFamily="50" charset="-128"/>
              </a:rPr>
              <a:t>　　　</a:t>
            </a:r>
            <a:r>
              <a:rPr lang="ja-JP" altLang="en-US" sz="1600" b="1" u="sng" dirty="0" smtClean="0">
                <a:solidFill>
                  <a:srgbClr val="C00000"/>
                </a:solidFill>
                <a:latin typeface="メイリオ" panose="020B0604030504040204" pitchFamily="50" charset="-128"/>
                <a:ea typeface="メイリオ" panose="020B0604030504040204" pitchFamily="50" charset="-128"/>
              </a:rPr>
              <a:t>的（年２回以上）に</a:t>
            </a:r>
            <a:r>
              <a:rPr lang="ja-JP" altLang="en-US" sz="1600" b="1" u="sng" dirty="0">
                <a:solidFill>
                  <a:srgbClr val="C00000"/>
                </a:solidFill>
                <a:latin typeface="メイリオ" panose="020B0604030504040204" pitchFamily="50" charset="-128"/>
                <a:ea typeface="メイリオ" panose="020B0604030504040204" pitchFamily="50" charset="-128"/>
              </a:rPr>
              <a:t>実施</a:t>
            </a:r>
            <a:r>
              <a:rPr lang="ja-JP" altLang="en-US" sz="1600" dirty="0">
                <a:latin typeface="メイリオ" panose="020B0604030504040204" pitchFamily="50" charset="-128"/>
                <a:ea typeface="メイリオ" panose="020B0604030504040204" pitchFamily="50" charset="-128"/>
              </a:rPr>
              <a:t>する</a:t>
            </a:r>
            <a:r>
              <a:rPr lang="ja-JP" altLang="en-US" sz="1600" dirty="0" smtClean="0">
                <a:latin typeface="メイリオ" panose="020B0604030504040204" pitchFamily="50" charset="-128"/>
                <a:ea typeface="メイリオ" panose="020B0604030504040204" pitchFamily="50" charset="-128"/>
              </a:rPr>
              <a:t>こと。</a:t>
            </a:r>
            <a:endParaRPr lang="en-US" altLang="ja-JP" sz="1600" dirty="0">
              <a:latin typeface="メイリオ" panose="020B0604030504040204" pitchFamily="50" charset="-128"/>
              <a:ea typeface="メイリオ" panose="020B0604030504040204" pitchFamily="50" charset="-128"/>
            </a:endParaRPr>
          </a:p>
          <a:p>
            <a:pPr marL="0" indent="0">
              <a:spcAft>
                <a:spcPts val="0"/>
              </a:spcAft>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・研修の実施</a:t>
            </a:r>
            <a:r>
              <a:rPr lang="ja-JP" altLang="en-US" sz="1600" dirty="0" smtClean="0">
                <a:latin typeface="メイリオ" panose="020B0604030504040204" pitchFamily="50" charset="-128"/>
                <a:ea typeface="メイリオ" panose="020B0604030504040204" pitchFamily="50" charset="-128"/>
              </a:rPr>
              <a:t>内容・受講職員の修了報告書等の</a:t>
            </a:r>
            <a:r>
              <a:rPr lang="ja-JP" altLang="en-US" sz="1600" b="1" u="sng" dirty="0" smtClean="0">
                <a:solidFill>
                  <a:srgbClr val="C00000"/>
                </a:solidFill>
                <a:latin typeface="メイリオ" panose="020B0604030504040204" pitchFamily="50" charset="-128"/>
                <a:ea typeface="メイリオ" panose="020B0604030504040204" pitchFamily="50" charset="-128"/>
              </a:rPr>
              <a:t>記録の保管</a:t>
            </a:r>
            <a:r>
              <a:rPr lang="ja-JP" altLang="en-US" sz="1600" dirty="0" smtClean="0">
                <a:latin typeface="メイリオ" panose="020B0604030504040204" pitchFamily="50" charset="-128"/>
                <a:ea typeface="メイリオ" panose="020B0604030504040204" pitchFamily="50" charset="-128"/>
              </a:rPr>
              <a:t>が必要</a:t>
            </a:r>
            <a:endParaRPr lang="en-US" altLang="ja-JP" sz="1600" dirty="0" smtClean="0">
              <a:latin typeface="メイリオ" panose="020B0604030504040204" pitchFamily="50" charset="-128"/>
              <a:ea typeface="メイリオ" panose="020B0604030504040204" pitchFamily="50" charset="-128"/>
            </a:endParaRPr>
          </a:p>
          <a:p>
            <a:pPr marL="0" indent="0">
              <a:spcAft>
                <a:spcPts val="0"/>
              </a:spcAft>
              <a:buNone/>
            </a:pPr>
            <a:endParaRPr lang="en-US" altLang="ja-JP" sz="1800" b="1" dirty="0">
              <a:solidFill>
                <a:srgbClr val="CC0000"/>
              </a:solidFill>
              <a:latin typeface="+mn-ea"/>
            </a:endParaRPr>
          </a:p>
        </p:txBody>
      </p:sp>
      <p:sp>
        <p:nvSpPr>
          <p:cNvPr id="5" name="ホームベース 4"/>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　</a:t>
            </a:r>
            <a:r>
              <a:rPr kumimoji="1" lang="ja-JP" altLang="en-US" sz="2000" b="1" dirty="0"/>
              <a:t> </a:t>
            </a:r>
            <a:r>
              <a:rPr kumimoji="1" lang="ja-JP" altLang="en-US" sz="2000" b="1" dirty="0" smtClean="0"/>
              <a:t>身体的拘束</a:t>
            </a:r>
            <a:r>
              <a:rPr kumimoji="1" lang="ja-JP" altLang="en-US" sz="2000" b="1" dirty="0"/>
              <a:t>等その他入居者の行動制限について</a:t>
            </a:r>
            <a:r>
              <a:rPr kumimoji="1" lang="ja-JP" altLang="en-US" sz="2000" b="1" dirty="0" smtClean="0"/>
              <a:t>（２）</a:t>
            </a:r>
            <a:endParaRPr kumimoji="1" lang="ja-JP" altLang="en-US" sz="2000" b="1" dirty="0"/>
          </a:p>
        </p:txBody>
      </p:sp>
    </p:spTree>
    <p:extLst>
      <p:ext uri="{BB962C8B-B14F-4D97-AF65-F5344CB8AC3E}">
        <p14:creationId xmlns:p14="http://schemas.microsoft.com/office/powerpoint/2010/main" val="125231401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9</a:t>
            </a:fld>
            <a:endParaRPr kumimoji="1" lang="ja-JP" altLang="en-US" dirty="0"/>
          </a:p>
        </p:txBody>
      </p:sp>
      <p:sp>
        <p:nvSpPr>
          <p:cNvPr id="5" name="ホームベース 4"/>
          <p:cNvSpPr/>
          <p:nvPr/>
        </p:nvSpPr>
        <p:spPr>
          <a:xfrm flipH="1">
            <a:off x="1410338" y="692696"/>
            <a:ext cx="6973069" cy="576064"/>
          </a:xfrm>
          <a:prstGeom prst="homePlate">
            <a:avLst/>
          </a:prstGeom>
          <a:solidFill>
            <a:schemeClr val="accent1"/>
          </a:solidFill>
          <a:ln w="317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t>　 </a:t>
            </a:r>
            <a:r>
              <a:rPr kumimoji="1" lang="ja-JP" altLang="en-US" sz="2000" b="1" dirty="0" smtClean="0"/>
              <a:t>身体的拘束</a:t>
            </a:r>
            <a:r>
              <a:rPr kumimoji="1" lang="ja-JP" altLang="en-US" sz="2000" b="1" dirty="0"/>
              <a:t>等その他入居者の行動制限について</a:t>
            </a:r>
            <a:r>
              <a:rPr kumimoji="1" lang="ja-JP" altLang="en-US" sz="2000" b="1" dirty="0" smtClean="0"/>
              <a:t>（３）</a:t>
            </a:r>
            <a:endParaRPr kumimoji="1" lang="ja-JP" altLang="en-US" sz="2000" b="1" dirty="0"/>
          </a:p>
        </p:txBody>
      </p:sp>
      <p:graphicFrame>
        <p:nvGraphicFramePr>
          <p:cNvPr id="6" name="コンテンツ プレースホルダー 9"/>
          <p:cNvGraphicFramePr>
            <a:graphicFrameLocks/>
          </p:cNvGraphicFramePr>
          <p:nvPr>
            <p:extLst>
              <p:ext uri="{D42A27DB-BD31-4B8C-83A1-F6EECF244321}">
                <p14:modId xmlns:p14="http://schemas.microsoft.com/office/powerpoint/2010/main" val="2831713780"/>
              </p:ext>
            </p:extLst>
          </p:nvPr>
        </p:nvGraphicFramePr>
        <p:xfrm>
          <a:off x="608775" y="1988840"/>
          <a:ext cx="7774632" cy="3384376"/>
        </p:xfrm>
        <a:graphic>
          <a:graphicData uri="http://schemas.openxmlformats.org/drawingml/2006/table">
            <a:tbl>
              <a:tblPr firstRow="1" bandRow="1">
                <a:tableStyleId>{B301B821-A1FF-4177-AEE7-76D212191A09}</a:tableStyleId>
              </a:tblPr>
              <a:tblGrid>
                <a:gridCol w="7774632">
                  <a:extLst>
                    <a:ext uri="{9D8B030D-6E8A-4147-A177-3AD203B41FA5}">
                      <a16:colId xmlns:a16="http://schemas.microsoft.com/office/drawing/2014/main" val="1592839817"/>
                    </a:ext>
                  </a:extLst>
                </a:gridCol>
              </a:tblGrid>
              <a:tr h="429762">
                <a:tc>
                  <a:txBody>
                    <a:bodyPr/>
                    <a:lstStyle/>
                    <a:p>
                      <a:r>
                        <a:rPr lang="ja-JP" altLang="en-US" b="1" dirty="0" smtClean="0">
                          <a:latin typeface="+mn-ea"/>
                        </a:rPr>
                        <a:t>　身体的拘束等の適正化のための指針</a:t>
                      </a:r>
                      <a:endParaRPr kumimoji="1" lang="ja-JP" altLang="en-US" sz="1200" b="1" dirty="0"/>
                    </a:p>
                  </a:txBody>
                  <a:tcPr anchor="ctr">
                    <a:solidFill>
                      <a:schemeClr val="accent1"/>
                    </a:solidFill>
                  </a:tcPr>
                </a:tc>
                <a:extLst>
                  <a:ext uri="{0D108BD9-81ED-4DB2-BD59-A6C34878D82A}">
                    <a16:rowId xmlns:a16="http://schemas.microsoft.com/office/drawing/2014/main" val="2276792428"/>
                  </a:ext>
                </a:extLst>
              </a:tr>
              <a:tr h="2954614">
                <a:tc>
                  <a:txBody>
                    <a:bodyPr/>
                    <a:lstStyle/>
                    <a:p>
                      <a:pPr marL="0" indent="0">
                        <a:spcBef>
                          <a:spcPts val="0"/>
                        </a:spcBef>
                        <a:spcAft>
                          <a:spcPts val="1800"/>
                        </a:spcAft>
                        <a:buNone/>
                      </a:pPr>
                      <a:r>
                        <a:rPr lang="ja-JP" altLang="en-US" sz="1800" dirty="0" smtClean="0">
                          <a:solidFill>
                            <a:schemeClr val="tx1">
                              <a:lumMod val="85000"/>
                              <a:lumOff val="15000"/>
                            </a:schemeClr>
                          </a:solidFill>
                          <a:latin typeface="+mn-ea"/>
                        </a:rPr>
                        <a:t>　</a:t>
                      </a:r>
                      <a:r>
                        <a:rPr kumimoji="1" lang="ja-JP" altLang="en-US" sz="1800" b="1" dirty="0" smtClean="0">
                          <a:solidFill>
                            <a:schemeClr val="tx1">
                              <a:lumMod val="85000"/>
                              <a:lumOff val="15000"/>
                            </a:schemeClr>
                          </a:solidFill>
                          <a:latin typeface="+mn-ea"/>
                        </a:rPr>
                        <a:t>指針には次の７項目を盛り込むこと。</a:t>
                      </a:r>
                      <a:endParaRPr lang="en-US" altLang="ja-JP" sz="1800" b="1" dirty="0" smtClean="0">
                        <a:solidFill>
                          <a:schemeClr val="tx1">
                            <a:lumMod val="85000"/>
                            <a:lumOff val="15000"/>
                          </a:schemeClr>
                        </a:solidFill>
                        <a:latin typeface="+mn-ea"/>
                      </a:endParaRPr>
                    </a:p>
                    <a:p>
                      <a:pPr marL="0" indent="0">
                        <a:spcBef>
                          <a:spcPts val="0"/>
                        </a:spcBef>
                        <a:buNone/>
                      </a:pPr>
                      <a:r>
                        <a:rPr kumimoji="1" lang="ja-JP" altLang="en-US" sz="1800" dirty="0" smtClean="0">
                          <a:solidFill>
                            <a:schemeClr val="tx1">
                              <a:lumMod val="85000"/>
                              <a:lumOff val="15000"/>
                            </a:schemeClr>
                          </a:solidFill>
                          <a:latin typeface="+mn-ea"/>
                        </a:rPr>
                        <a:t>１ 施設における身体的拘束等の適正化に関する基本的考え方</a:t>
                      </a:r>
                      <a:endParaRPr kumimoji="1" lang="en-US" altLang="ja-JP" sz="1800" dirty="0" smtClean="0">
                        <a:solidFill>
                          <a:schemeClr val="tx1">
                            <a:lumMod val="85000"/>
                            <a:lumOff val="15000"/>
                          </a:schemeClr>
                        </a:solidFill>
                        <a:latin typeface="+mn-ea"/>
                      </a:endParaRPr>
                    </a:p>
                    <a:p>
                      <a:pPr marL="0" indent="0">
                        <a:spcBef>
                          <a:spcPts val="0"/>
                        </a:spcBef>
                        <a:buNone/>
                      </a:pPr>
                      <a:r>
                        <a:rPr kumimoji="1" lang="ja-JP" altLang="en-US" sz="1800" dirty="0" smtClean="0">
                          <a:solidFill>
                            <a:schemeClr val="tx1">
                              <a:lumMod val="85000"/>
                              <a:lumOff val="15000"/>
                            </a:schemeClr>
                          </a:solidFill>
                          <a:latin typeface="+mn-ea"/>
                        </a:rPr>
                        <a:t>２ 身体的拘束等適正化検討委員会その他施設内の組織に関する事項</a:t>
                      </a:r>
                      <a:endParaRPr kumimoji="1" lang="en-US" altLang="ja-JP" sz="1800" dirty="0" smtClean="0">
                        <a:solidFill>
                          <a:schemeClr val="tx1">
                            <a:lumMod val="85000"/>
                            <a:lumOff val="15000"/>
                          </a:schemeClr>
                        </a:solidFill>
                        <a:latin typeface="+mn-ea"/>
                      </a:endParaRPr>
                    </a:p>
                    <a:p>
                      <a:pPr marL="0" indent="0">
                        <a:spcBef>
                          <a:spcPts val="0"/>
                        </a:spcBef>
                        <a:buNone/>
                      </a:pPr>
                      <a:r>
                        <a:rPr kumimoji="1" lang="ja-JP" altLang="en-US" sz="1800" dirty="0" smtClean="0">
                          <a:solidFill>
                            <a:schemeClr val="tx1">
                              <a:lumMod val="85000"/>
                              <a:lumOff val="15000"/>
                            </a:schemeClr>
                          </a:solidFill>
                          <a:latin typeface="+mn-ea"/>
                        </a:rPr>
                        <a:t>３ 身体的拘束等の適正化のための職員研修に関する基本方針</a:t>
                      </a:r>
                      <a:endParaRPr kumimoji="1" lang="en-US" altLang="ja-JP" sz="1800" dirty="0" smtClean="0">
                        <a:solidFill>
                          <a:schemeClr val="tx1">
                            <a:lumMod val="85000"/>
                            <a:lumOff val="15000"/>
                          </a:schemeClr>
                        </a:solidFill>
                        <a:latin typeface="+mn-ea"/>
                      </a:endParaRPr>
                    </a:p>
                    <a:p>
                      <a:pPr marL="0" indent="0">
                        <a:spcBef>
                          <a:spcPts val="0"/>
                        </a:spcBef>
                        <a:spcAft>
                          <a:spcPts val="0"/>
                        </a:spcAft>
                        <a:buNone/>
                      </a:pPr>
                      <a:r>
                        <a:rPr kumimoji="1" lang="ja-JP" altLang="en-US" sz="1800" dirty="0" smtClean="0">
                          <a:solidFill>
                            <a:schemeClr val="tx1">
                              <a:lumMod val="85000"/>
                              <a:lumOff val="15000"/>
                            </a:schemeClr>
                          </a:solidFill>
                          <a:latin typeface="+mn-ea"/>
                        </a:rPr>
                        <a:t>４ 施設内で発生した身体的拘束等の報告方法等のための方策に関する</a:t>
                      </a:r>
                      <a:endParaRPr kumimoji="1" lang="en-US" altLang="ja-JP" sz="1800" dirty="0" smtClean="0">
                        <a:solidFill>
                          <a:schemeClr val="tx1">
                            <a:lumMod val="85000"/>
                            <a:lumOff val="15000"/>
                          </a:schemeClr>
                        </a:solidFill>
                        <a:latin typeface="+mn-ea"/>
                      </a:endParaRPr>
                    </a:p>
                    <a:p>
                      <a:pPr marL="0" indent="0">
                        <a:spcBef>
                          <a:spcPts val="0"/>
                        </a:spcBef>
                        <a:spcAft>
                          <a:spcPts val="0"/>
                        </a:spcAft>
                        <a:buNone/>
                      </a:pPr>
                      <a:r>
                        <a:rPr lang="en-US" altLang="ja-JP" sz="1800" dirty="0" smtClean="0">
                          <a:solidFill>
                            <a:schemeClr val="tx1">
                              <a:lumMod val="85000"/>
                              <a:lumOff val="15000"/>
                            </a:schemeClr>
                          </a:solidFill>
                          <a:latin typeface="+mn-ea"/>
                        </a:rPr>
                        <a:t>    </a:t>
                      </a:r>
                      <a:r>
                        <a:rPr kumimoji="1" lang="ja-JP" altLang="en-US" sz="1800" dirty="0" smtClean="0">
                          <a:solidFill>
                            <a:schemeClr val="tx1">
                              <a:lumMod val="85000"/>
                              <a:lumOff val="15000"/>
                            </a:schemeClr>
                          </a:solidFill>
                          <a:latin typeface="+mn-ea"/>
                        </a:rPr>
                        <a:t>基本方針</a:t>
                      </a:r>
                      <a:endParaRPr kumimoji="1" lang="en-US" altLang="ja-JP" sz="1800" dirty="0" smtClean="0">
                        <a:solidFill>
                          <a:schemeClr val="tx1">
                            <a:lumMod val="85000"/>
                            <a:lumOff val="15000"/>
                          </a:schemeClr>
                        </a:solidFill>
                        <a:latin typeface="+mn-ea"/>
                      </a:endParaRPr>
                    </a:p>
                    <a:p>
                      <a:pPr marL="0" indent="0">
                        <a:buNone/>
                      </a:pPr>
                      <a:r>
                        <a:rPr kumimoji="1" lang="ja-JP" altLang="en-US" sz="1800" dirty="0" smtClean="0">
                          <a:solidFill>
                            <a:schemeClr val="tx1">
                              <a:lumMod val="85000"/>
                              <a:lumOff val="15000"/>
                            </a:schemeClr>
                          </a:solidFill>
                          <a:latin typeface="+mn-ea"/>
                        </a:rPr>
                        <a:t>５ 身体的拘束等発生時の対応に関する基本方針</a:t>
                      </a:r>
                      <a:endParaRPr kumimoji="1" lang="en-US" altLang="ja-JP" sz="1800" dirty="0" smtClean="0">
                        <a:solidFill>
                          <a:schemeClr val="tx1">
                            <a:lumMod val="85000"/>
                            <a:lumOff val="15000"/>
                          </a:schemeClr>
                        </a:solidFill>
                        <a:latin typeface="+mn-ea"/>
                      </a:endParaRPr>
                    </a:p>
                    <a:p>
                      <a:pPr marL="0" indent="0">
                        <a:spcBef>
                          <a:spcPts val="0"/>
                        </a:spcBef>
                        <a:buNone/>
                      </a:pPr>
                      <a:r>
                        <a:rPr kumimoji="1" lang="ja-JP" altLang="en-US" sz="1800" dirty="0" smtClean="0">
                          <a:solidFill>
                            <a:schemeClr val="tx1">
                              <a:lumMod val="85000"/>
                              <a:lumOff val="15000"/>
                            </a:schemeClr>
                          </a:solidFill>
                          <a:latin typeface="+mn-ea"/>
                        </a:rPr>
                        <a:t>６ 入居者等に対する当該指針の閲覧に関する基本方針</a:t>
                      </a:r>
                      <a:endParaRPr kumimoji="1" lang="en-US" altLang="ja-JP" sz="1800" dirty="0" smtClean="0">
                        <a:solidFill>
                          <a:schemeClr val="tx1">
                            <a:lumMod val="85000"/>
                            <a:lumOff val="15000"/>
                          </a:schemeClr>
                        </a:solidFill>
                        <a:latin typeface="+mn-ea"/>
                      </a:endParaRPr>
                    </a:p>
                    <a:p>
                      <a:pPr marL="0" indent="0">
                        <a:spcBef>
                          <a:spcPts val="0"/>
                        </a:spcBef>
                        <a:buNone/>
                      </a:pPr>
                      <a:r>
                        <a:rPr kumimoji="1" lang="ja-JP" altLang="en-US" sz="1800" dirty="0" smtClean="0">
                          <a:solidFill>
                            <a:schemeClr val="tx1">
                              <a:lumMod val="85000"/>
                              <a:lumOff val="15000"/>
                            </a:schemeClr>
                          </a:solidFill>
                          <a:latin typeface="+mn-ea"/>
                        </a:rPr>
                        <a:t>７ その他身体的拘束等の適正化の推進のために必要な基本方針</a:t>
                      </a:r>
                      <a:endParaRPr lang="en-US" altLang="ja-JP" sz="1800" dirty="0">
                        <a:latin typeface="+mn-ea"/>
                      </a:endParaRPr>
                    </a:p>
                  </a:txBody>
                  <a:tcPr anchor="ctr">
                    <a:solidFill>
                      <a:srgbClr val="FFFF99"/>
                    </a:solidFill>
                  </a:tcPr>
                </a:tc>
                <a:extLst>
                  <a:ext uri="{0D108BD9-81ED-4DB2-BD59-A6C34878D82A}">
                    <a16:rowId xmlns:a16="http://schemas.microsoft.com/office/drawing/2014/main" val="2428180773"/>
                  </a:ext>
                </a:extLst>
              </a:tr>
            </a:tbl>
          </a:graphicData>
        </a:graphic>
      </p:graphicFrame>
    </p:spTree>
    <p:extLst>
      <p:ext uri="{BB962C8B-B14F-4D97-AF65-F5344CB8AC3E}">
        <p14:creationId xmlns:p14="http://schemas.microsoft.com/office/powerpoint/2010/main" val="40252886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ウィスプ">
  <a:themeElements>
    <a:clrScheme name="ユーザー定義 2">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FF0000"/>
      </a:hlink>
      <a:folHlink>
        <a:srgbClr val="C00000"/>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53F5DD-A01A-4DC6-80A9-674443BFAF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9846</Words>
  <Application>Microsoft Office PowerPoint</Application>
  <PresentationFormat>画面に合わせる (4:3)</PresentationFormat>
  <Paragraphs>601</Paragraphs>
  <Slides>33</Slides>
  <Notes>33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33</vt:i4>
      </vt:variant>
    </vt:vector>
  </HeadingPairs>
  <TitlesOfParts>
    <vt:vector size="41" baseType="lpstr">
      <vt:lpstr>ＭＳ Ｐゴシック</vt:lpstr>
      <vt:lpstr>メイリオ</vt:lpstr>
      <vt:lpstr>Arial</vt:lpstr>
      <vt:lpstr>Calibri</vt:lpstr>
      <vt:lpstr>Century Gothic</vt:lpstr>
      <vt:lpstr>Times New Roman</vt:lpstr>
      <vt:lpstr>Wingdings 3</vt:lpstr>
      <vt:lpstr>ウィスプ</vt:lpstr>
      <vt:lpstr>有料老人ホーム等事業者 　(有料老人ホーム、有料老人ホームに該当するサービス付き高齢者向け住宅)  軽費老人ホーム事業者</vt:lpstr>
      <vt:lpstr>PowerPoint プレゼンテーション</vt:lpstr>
      <vt:lpstr>PowerPoint プレゼンテーション</vt:lpstr>
      <vt:lpstr>１　吹田市からのお知らせ</vt:lpstr>
      <vt:lpstr>PowerPoint プレゼンテーション</vt:lpstr>
      <vt:lpstr>２　虐待防止・身体的拘束等の廃止</vt:lpstr>
      <vt:lpstr>PowerPoint プレゼンテーション</vt:lpstr>
      <vt:lpstr>PowerPoint プレゼンテーション</vt:lpstr>
      <vt:lpstr>PowerPoint プレゼンテーション</vt:lpstr>
      <vt:lpstr>PowerPoint プレゼンテーション</vt:lpstr>
      <vt:lpstr>３　令和６年４月１日以降、義務化されている事項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　非常災害対策</vt:lpstr>
      <vt:lpstr>PowerPoint プレゼンテーション</vt:lpstr>
      <vt:lpstr>PowerPoint プレゼンテーション</vt:lpstr>
      <vt:lpstr>５　協力医療機関との連携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サービス付き高齢者向け住宅事業者のみ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2024-10-30T02:57:37Z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TC101659569990</vt:lpwstr>
  </property>
</Properties>
</file>