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88" r:id="rId3"/>
    <p:sldId id="258" r:id="rId4"/>
    <p:sldId id="274" r:id="rId5"/>
    <p:sldId id="275" r:id="rId6"/>
    <p:sldId id="276" r:id="rId7"/>
    <p:sldId id="277" r:id="rId8"/>
    <p:sldId id="278" r:id="rId9"/>
    <p:sldId id="279" r:id="rId10"/>
    <p:sldId id="280" r:id="rId11"/>
    <p:sldId id="281" r:id="rId12"/>
    <p:sldId id="284" r:id="rId13"/>
    <p:sldId id="282" r:id="rId14"/>
    <p:sldId id="283" r:id="rId15"/>
    <p:sldId id="287" r:id="rId16"/>
    <p:sldId id="286" r:id="rId17"/>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4" autoAdjust="0"/>
    <p:restoredTop sz="74589" autoAdjust="0"/>
  </p:normalViewPr>
  <p:slideViewPr>
    <p:cSldViewPr snapToGrid="0">
      <p:cViewPr varScale="1">
        <p:scale>
          <a:sx n="54" d="100"/>
          <a:sy n="54" d="100"/>
        </p:scale>
        <p:origin x="1572" y="78"/>
      </p:cViewPr>
      <p:guideLst/>
    </p:cSldViewPr>
  </p:slideViewPr>
  <p:outlineViewPr>
    <p:cViewPr>
      <p:scale>
        <a:sx n="33" d="100"/>
        <a:sy n="33" d="100"/>
      </p:scale>
      <p:origin x="0" y="-234"/>
    </p:cViewPr>
  </p:outlineViewPr>
  <p:notesTextViewPr>
    <p:cViewPr>
      <p:scale>
        <a:sx n="1" d="1"/>
        <a:sy n="1" d="1"/>
      </p:scale>
      <p:origin x="0" y="0"/>
    </p:cViewPr>
  </p:notesTextViewPr>
  <p:sorterViewPr>
    <p:cViewPr varScale="1">
      <p:scale>
        <a:sx n="100" d="100"/>
        <a:sy n="100" d="100"/>
      </p:scale>
      <p:origin x="0" y="-5196"/>
    </p:cViewPr>
  </p:sorter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B466715-FC90-442E-9656-154E42BE8424}" type="datetimeFigureOut">
              <a:rPr kumimoji="1" lang="ja-JP" altLang="en-US" smtClean="0"/>
              <a:t>2023/8/10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A0D4801-36BB-4E9A-8683-D0F4979045C2}" type="slidenum">
              <a:rPr kumimoji="1" lang="ja-JP" altLang="en-US" smtClean="0"/>
              <a:t>‹#›</a:t>
            </a:fld>
            <a:endParaRPr kumimoji="1" lang="ja-JP" altLang="en-US"/>
          </a:p>
        </p:txBody>
      </p:sp>
    </p:spTree>
    <p:extLst>
      <p:ext uri="{BB962C8B-B14F-4D97-AF65-F5344CB8AC3E}">
        <p14:creationId xmlns:p14="http://schemas.microsoft.com/office/powerpoint/2010/main" val="2877813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87178" y="5486425"/>
            <a:ext cx="5388610" cy="3884861"/>
          </a:xfrm>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1</a:t>
            </a:fld>
            <a:endParaRPr kumimoji="1" lang="ja-JP" altLang="en-US"/>
          </a:p>
        </p:txBody>
      </p:sp>
      <p:sp>
        <p:nvSpPr>
          <p:cNvPr id="2" name="スライド イメージ プレースホルダー 1"/>
          <p:cNvSpPr>
            <a:spLocks noGrp="1" noRot="1" noChangeAspect="1"/>
          </p:cNvSpPr>
          <p:nvPr>
            <p:ph type="sldImg"/>
          </p:nvPr>
        </p:nvSpPr>
        <p:spPr>
          <a:xfrm>
            <a:off x="487363" y="960438"/>
            <a:ext cx="5916612" cy="3328987"/>
          </a:xfrm>
        </p:spPr>
      </p:sp>
    </p:spTree>
    <p:extLst>
      <p:ext uri="{BB962C8B-B14F-4D97-AF65-F5344CB8AC3E}">
        <p14:creationId xmlns:p14="http://schemas.microsoft.com/office/powerpoint/2010/main" val="697556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5" y="4748162"/>
            <a:ext cx="5388610" cy="5118152"/>
          </a:xfrm>
        </p:spPr>
        <p:txBody>
          <a:bodyPr/>
          <a:lstStyle/>
          <a:p>
            <a:r>
              <a:rPr kumimoji="1" lang="ja-JP" altLang="en-US" dirty="0" smtClean="0"/>
              <a:t>の</a:t>
            </a:r>
            <a:r>
              <a:rPr kumimoji="1" lang="ja-JP" altLang="en-US" dirty="0" smtClean="0"/>
              <a:t>配置基準を満たすようにしてください。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10</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1108168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5024450"/>
            <a:ext cx="5916613" cy="3884861"/>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11</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2022015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5024450"/>
            <a:ext cx="5916613" cy="38848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n-lt"/>
              <a:ea typeface="+mn-ea"/>
            </a:endParaRPr>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12</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2141720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4875357"/>
            <a:ext cx="5916613" cy="3884861"/>
          </a:xfrm>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13</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2924628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5047094"/>
            <a:ext cx="5916613" cy="4324192"/>
          </a:xfrm>
        </p:spPr>
        <p:txBody>
          <a:bodyPr/>
          <a:lstStyle/>
          <a:p>
            <a:endParaRPr kumimoji="1" lang="en-US" altLang="ja-JP" sz="1200" dirty="0" smtClean="0">
              <a:latin typeface="游ゴシック" panose="020B0400000000000000" pitchFamily="50" charset="-128"/>
              <a:ea typeface="+mn-ea"/>
            </a:endParaRPr>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14</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290626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5008782"/>
            <a:ext cx="5916613" cy="4857531"/>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15</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3112734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4893133"/>
            <a:ext cx="5916613" cy="4478154"/>
          </a:xfrm>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16</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2426962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5" y="5024450"/>
            <a:ext cx="5388610" cy="3884861"/>
          </a:xfrm>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2</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173521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5" y="5169705"/>
            <a:ext cx="5388610" cy="3884861"/>
          </a:xfrm>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3</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200064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2" y="3662566"/>
            <a:ext cx="5916613" cy="5520345"/>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4</a:t>
            </a:fld>
            <a:endParaRPr kumimoji="1" lang="ja-JP" altLang="en-US" dirty="0"/>
          </a:p>
        </p:txBody>
      </p:sp>
      <p:sp>
        <p:nvSpPr>
          <p:cNvPr id="2" name="スライド イメージ プレースホルダー 1"/>
          <p:cNvSpPr>
            <a:spLocks noGrp="1" noRot="1" noChangeAspect="1"/>
          </p:cNvSpPr>
          <p:nvPr>
            <p:ph type="sldImg"/>
          </p:nvPr>
        </p:nvSpPr>
        <p:spPr>
          <a:xfrm>
            <a:off x="409575" y="182563"/>
            <a:ext cx="5916613" cy="3328987"/>
          </a:xfrm>
        </p:spPr>
      </p:sp>
    </p:spTree>
    <p:extLst>
      <p:ext uri="{BB962C8B-B14F-4D97-AF65-F5344CB8AC3E}">
        <p14:creationId xmlns:p14="http://schemas.microsoft.com/office/powerpoint/2010/main" val="263940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5" y="5024450"/>
            <a:ext cx="5388610" cy="3884861"/>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5</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2214149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5" y="3922885"/>
            <a:ext cx="5916613" cy="5448401"/>
          </a:xfrm>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6</a:t>
            </a:fld>
            <a:endParaRPr kumimoji="1" lang="ja-JP" altLang="en-US"/>
          </a:p>
        </p:txBody>
      </p:sp>
      <p:sp>
        <p:nvSpPr>
          <p:cNvPr id="2" name="スライド イメージ プレースホルダー 1"/>
          <p:cNvSpPr>
            <a:spLocks noGrp="1" noRot="1" noChangeAspect="1"/>
          </p:cNvSpPr>
          <p:nvPr>
            <p:ph type="sldImg"/>
          </p:nvPr>
        </p:nvSpPr>
        <p:spPr>
          <a:xfrm>
            <a:off x="409575" y="396875"/>
            <a:ext cx="5916613" cy="3328988"/>
          </a:xfrm>
        </p:spPr>
      </p:sp>
    </p:spTree>
    <p:extLst>
      <p:ext uri="{BB962C8B-B14F-4D97-AF65-F5344CB8AC3E}">
        <p14:creationId xmlns:p14="http://schemas.microsoft.com/office/powerpoint/2010/main" val="2826293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4809989"/>
            <a:ext cx="5916613" cy="4808811"/>
          </a:xfrm>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7</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2492332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4795017"/>
            <a:ext cx="5916613" cy="4576270"/>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8</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78148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409574" y="4899009"/>
            <a:ext cx="5916613" cy="4731374"/>
          </a:xfrm>
        </p:spPr>
        <p:txBody>
          <a:bodyPr/>
          <a:lstStyle/>
          <a:p>
            <a:endParaRPr kumimoji="1" lang="ja-JP" altLang="en-US" sz="1200" dirty="0" smtClean="0">
              <a:solidFill>
                <a:schemeClr val="tx1"/>
              </a:solidFill>
              <a:latin typeface="游ゴシック" panose="020B0400000000000000" pitchFamily="50" charset="-128"/>
              <a:ea typeface="+mn-ea"/>
            </a:endParaRPr>
          </a:p>
        </p:txBody>
      </p:sp>
      <p:sp>
        <p:nvSpPr>
          <p:cNvPr id="4" name="スライド番号プレースホルダー 3"/>
          <p:cNvSpPr>
            <a:spLocks noGrp="1"/>
          </p:cNvSpPr>
          <p:nvPr>
            <p:ph type="sldNum" sz="quarter" idx="10"/>
          </p:nvPr>
        </p:nvSpPr>
        <p:spPr/>
        <p:txBody>
          <a:bodyPr/>
          <a:lstStyle/>
          <a:p>
            <a:fld id="{BA0D4801-36BB-4E9A-8683-D0F4979045C2}" type="slidenum">
              <a:rPr kumimoji="1" lang="ja-JP" altLang="en-US" smtClean="0"/>
              <a:t>9</a:t>
            </a:fld>
            <a:endParaRPr kumimoji="1" lang="ja-JP" altLang="en-US"/>
          </a:p>
        </p:txBody>
      </p:sp>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178827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0EBB0C4-6273-4C6E-B9BD-2EDC30F1CD52}"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8/10/2023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8/10/2023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9CAD897-D46E-4AD2-BD9B-49DD3E640873}" type="datetimeFigureOut">
              <a:rPr lang="en-US" dirty="0"/>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8/10/2023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97280" y="576070"/>
            <a:ext cx="10058400" cy="3566160"/>
          </a:xfrm>
        </p:spPr>
        <p:txBody>
          <a:bodyPr>
            <a:normAutofit/>
          </a:bodyPr>
          <a:lstStyle/>
          <a:p>
            <a:r>
              <a:rPr lang="ja-JP" altLang="en-US" sz="4800" b="1" dirty="0">
                <a:latin typeface="游ゴシック" panose="020B0400000000000000" pitchFamily="50" charset="-128"/>
                <a:ea typeface="游ゴシック" panose="020B0400000000000000" pitchFamily="50" charset="-128"/>
              </a:rPr>
              <a:t>地域密着型サービス事業者</a:t>
            </a:r>
            <a:r>
              <a:rPr lang="ja-JP" altLang="en-US" sz="4800" b="1" dirty="0" smtClean="0">
                <a:latin typeface="游ゴシック" panose="020B0400000000000000" pitchFamily="50" charset="-128"/>
                <a:ea typeface="游ゴシック" panose="020B0400000000000000" pitchFamily="50" charset="-128"/>
              </a:rPr>
              <a:t>の</a:t>
            </a:r>
            <a:r>
              <a:rPr lang="en-US" altLang="ja-JP" sz="4800" b="1" dirty="0" smtClean="0">
                <a:latin typeface="游ゴシック" panose="020B0400000000000000" pitchFamily="50" charset="-128"/>
                <a:ea typeface="游ゴシック" panose="020B0400000000000000" pitchFamily="50" charset="-128"/>
              </a:rPr>
              <a:t/>
            </a:r>
            <a:br>
              <a:rPr lang="en-US" altLang="ja-JP" sz="4800" b="1" dirty="0" smtClean="0">
                <a:latin typeface="游ゴシック" panose="020B0400000000000000" pitchFamily="50" charset="-128"/>
                <a:ea typeface="游ゴシック" panose="020B0400000000000000" pitchFamily="50" charset="-128"/>
              </a:rPr>
            </a:br>
            <a:r>
              <a:rPr lang="ja-JP" altLang="en-US" sz="4800" b="1" dirty="0" smtClean="0">
                <a:latin typeface="游ゴシック" panose="020B0400000000000000" pitchFamily="50" charset="-128"/>
                <a:ea typeface="游ゴシック" panose="020B0400000000000000" pitchFamily="50" charset="-128"/>
              </a:rPr>
              <a:t>主</a:t>
            </a:r>
            <a:r>
              <a:rPr lang="ja-JP" altLang="en-US" sz="4800" b="1" dirty="0">
                <a:latin typeface="游ゴシック" panose="020B0400000000000000" pitchFamily="50" charset="-128"/>
                <a:ea typeface="游ゴシック" panose="020B0400000000000000" pitchFamily="50" charset="-128"/>
              </a:rPr>
              <a:t>な指導事項</a:t>
            </a:r>
            <a:endParaRPr kumimoji="1" lang="ja-JP" altLang="en-US" sz="4800" b="1" dirty="0">
              <a:latin typeface="游ゴシック" panose="020B0400000000000000" pitchFamily="50" charset="-128"/>
              <a:ea typeface="游ゴシック" panose="020B0400000000000000" pitchFamily="50" charset="-128"/>
            </a:endParaRPr>
          </a:p>
        </p:txBody>
      </p:sp>
      <p:sp>
        <p:nvSpPr>
          <p:cNvPr id="3" name="サブタイトル 2"/>
          <p:cNvSpPr>
            <a:spLocks noGrp="1"/>
          </p:cNvSpPr>
          <p:nvPr>
            <p:ph type="subTitle" idx="1"/>
          </p:nvPr>
        </p:nvSpPr>
        <p:spPr>
          <a:xfrm>
            <a:off x="1100051" y="4520934"/>
            <a:ext cx="10058400" cy="724834"/>
          </a:xfrm>
        </p:spPr>
        <p:txBody>
          <a:bodyPr>
            <a:normAutofit/>
          </a:bodyPr>
          <a:lstStyle/>
          <a:p>
            <a:r>
              <a:rPr kumimoji="1" lang="ja-JP" altLang="en-US" b="1" dirty="0" smtClean="0">
                <a:latin typeface="游ゴシック" panose="020B0400000000000000" pitchFamily="50" charset="-128"/>
                <a:ea typeface="游ゴシック" panose="020B0400000000000000" pitchFamily="50" charset="-128"/>
              </a:rPr>
              <a:t>地域密着型サービス共通及び各サービスごとの主な指導事項</a:t>
            </a:r>
            <a:endParaRPr kumimoji="1" lang="en-US" altLang="ja-JP" b="1" dirty="0" smtClean="0">
              <a:latin typeface="游ゴシック" panose="020B0400000000000000" pitchFamily="50" charset="-128"/>
              <a:ea typeface="游ゴシック" panose="020B0400000000000000" pitchFamily="50" charset="-128"/>
            </a:endParaRPr>
          </a:p>
        </p:txBody>
      </p:sp>
      <p:sp>
        <p:nvSpPr>
          <p:cNvPr id="4" name="サブタイトル 2"/>
          <p:cNvSpPr txBox="1">
            <a:spLocks/>
          </p:cNvSpPr>
          <p:nvPr/>
        </p:nvSpPr>
        <p:spPr>
          <a:xfrm>
            <a:off x="279132" y="5985419"/>
            <a:ext cx="11694695" cy="379286"/>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pPr algn="r"/>
            <a:r>
              <a:rPr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吹田市福祉指導監査室　介護事業者担当</a:t>
            </a:r>
          </a:p>
          <a:p>
            <a:endParaRPr lang="en-US" altLang="ja-JP" b="1" dirty="0" smtClea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491756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６、</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人員配置について</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（地域密着型通所介護）</a:t>
            </a:r>
          </a:p>
        </p:txBody>
      </p:sp>
      <p:sp>
        <p:nvSpPr>
          <p:cNvPr id="4" name="正方形/長方形 3"/>
          <p:cNvSpPr/>
          <p:nvPr/>
        </p:nvSpPr>
        <p:spPr>
          <a:xfrm>
            <a:off x="518160" y="1101639"/>
            <a:ext cx="11155680" cy="3934316"/>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・機能訓練指導員が</a:t>
            </a:r>
            <a:r>
              <a:rPr kumimoji="1" lang="ja-JP" altLang="en-US" sz="1600" dirty="0">
                <a:latin typeface="游ゴシック" panose="020B0400000000000000" pitchFamily="50" charset="-128"/>
                <a:ea typeface="游ゴシック" panose="020B0400000000000000" pitchFamily="50" charset="-128"/>
              </a:rPr>
              <a:t>適切に配置されていない</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600" dirty="0" smtClean="0">
              <a:latin typeface="游ゴシック" panose="020B0400000000000000" pitchFamily="50" charset="-128"/>
              <a:ea typeface="游ゴシック" panose="020B0400000000000000" pitchFamily="50" charset="-128"/>
            </a:endParaRPr>
          </a:p>
          <a:p>
            <a:endParaRPr kumimoji="1" lang="en-US" altLang="ja-JP" sz="1600" dirty="0">
              <a:latin typeface="游ゴシック" panose="020B0400000000000000" pitchFamily="50" charset="-128"/>
              <a:ea typeface="游ゴシック" panose="020B0400000000000000" pitchFamily="50" charset="-128"/>
            </a:endParaRPr>
          </a:p>
          <a:p>
            <a:endParaRPr kumimoji="1" lang="en-US" altLang="ja-JP" sz="1600" dirty="0" smtClean="0">
              <a:latin typeface="游ゴシック" panose="020B0400000000000000" pitchFamily="50" charset="-128"/>
              <a:ea typeface="游ゴシック" panose="020B0400000000000000" pitchFamily="50" charset="-128"/>
            </a:endParaRPr>
          </a:p>
          <a:p>
            <a:endParaRPr kumimoji="1" lang="en-US" altLang="ja-JP" sz="1600" dirty="0">
              <a:latin typeface="游ゴシック" panose="020B0400000000000000" pitchFamily="50" charset="-128"/>
              <a:ea typeface="游ゴシック" panose="020B0400000000000000" pitchFamily="50" charset="-128"/>
            </a:endParaRPr>
          </a:p>
          <a:p>
            <a:endParaRPr kumimoji="1" lang="en-US" altLang="ja-JP" sz="1600" dirty="0" smtClean="0">
              <a:latin typeface="游ゴシック" panose="020B0400000000000000" pitchFamily="50" charset="-128"/>
              <a:ea typeface="游ゴシック" panose="020B0400000000000000" pitchFamily="50" charset="-128"/>
            </a:endParaRPr>
          </a:p>
          <a:p>
            <a:endParaRPr kumimoji="1" lang="en-US" altLang="ja-JP" sz="1600" dirty="0">
              <a:latin typeface="游ゴシック" panose="020B0400000000000000" pitchFamily="50" charset="-128"/>
              <a:ea typeface="游ゴシック" panose="020B0400000000000000" pitchFamily="50" charset="-128"/>
            </a:endParaRPr>
          </a:p>
          <a:p>
            <a:endParaRPr kumimoji="1" lang="en-US" altLang="ja-JP" sz="1600" dirty="0">
              <a:latin typeface="游ゴシック" panose="020B0400000000000000" pitchFamily="50" charset="-128"/>
              <a:ea typeface="游ゴシック" panose="020B0400000000000000" pitchFamily="50" charset="-128"/>
            </a:endParaRPr>
          </a:p>
          <a:p>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　看護</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職員、機能訓練指導員とも配置時間に関する規定はないことから、看護職員としての業務に従事していない時間帯において、機能訓練指導員として勤務することは</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差し支えないが、</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機能訓練指導員として勤務している時間数は、専ら指定地域密着型通所介護の提供に当たる看護職員としての勤務時間数に含めない</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指導事例②</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5289887"/>
            <a:ext cx="11155680" cy="88924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必要な員数が確保されなくなった場合は、早急に改善すること。</a:t>
            </a:r>
            <a:endParaRPr kumimoji="1" lang="en-US" altLang="ja-JP" sz="16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en-US" altLang="ja-JP" sz="1600" b="1" dirty="0">
                <a:solidFill>
                  <a:srgbClr val="FF0000"/>
                </a:solidFill>
                <a:latin typeface="游ゴシック" panose="020B0400000000000000" pitchFamily="50" charset="-128"/>
                <a:ea typeface="游ゴシック" panose="020B0400000000000000" pitchFamily="50" charset="-128"/>
              </a:rPr>
              <a:t>※</a:t>
            </a:r>
            <a:r>
              <a:rPr kumimoji="1" lang="ja-JP" altLang="en-US" sz="1600" b="1" dirty="0">
                <a:solidFill>
                  <a:srgbClr val="FF0000"/>
                </a:solidFill>
                <a:latin typeface="游ゴシック" panose="020B0400000000000000" pitchFamily="50" charset="-128"/>
                <a:ea typeface="游ゴシック" panose="020B0400000000000000" pitchFamily="50" charset="-128"/>
              </a:rPr>
              <a:t>人員基準を満たさなくなった場合は、速やかに福祉指導監査室に相談すること。</a:t>
            </a:r>
          </a:p>
          <a:p>
            <a:endPar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5138770"/>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ポイント②</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588840612"/>
              </p:ext>
            </p:extLst>
          </p:nvPr>
        </p:nvGraphicFramePr>
        <p:xfrm>
          <a:off x="637309" y="1925032"/>
          <a:ext cx="10889674" cy="2120511"/>
        </p:xfrm>
        <a:graphic>
          <a:graphicData uri="http://schemas.openxmlformats.org/drawingml/2006/table">
            <a:tbl>
              <a:tblPr firstRow="1" bandRow="1">
                <a:tableStyleId>{8799B23B-EC83-4686-B30A-512413B5E67A}</a:tableStyleId>
              </a:tblPr>
              <a:tblGrid>
                <a:gridCol w="1672145">
                  <a:extLst>
                    <a:ext uri="{9D8B030D-6E8A-4147-A177-3AD203B41FA5}">
                      <a16:colId xmlns:a16="http://schemas.microsoft.com/office/drawing/2014/main" val="2318779073"/>
                    </a:ext>
                  </a:extLst>
                </a:gridCol>
                <a:gridCol w="9217529">
                  <a:extLst>
                    <a:ext uri="{9D8B030D-6E8A-4147-A177-3AD203B41FA5}">
                      <a16:colId xmlns:a16="http://schemas.microsoft.com/office/drawing/2014/main" val="3740388800"/>
                    </a:ext>
                  </a:extLst>
                </a:gridCol>
              </a:tblGrid>
              <a:tr h="384112">
                <a:tc>
                  <a:txBody>
                    <a:bodyPr/>
                    <a:lstStyle/>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機能訓練指導員</a:t>
                      </a:r>
                      <a:endParaRPr kumimoji="1" lang="ja-JP" altLang="en-US" sz="1600" dirty="0">
                        <a:latin typeface="游ゴシック" panose="020B0400000000000000" pitchFamily="50" charset="-128"/>
                        <a:ea typeface="游ゴシック" panose="020B0400000000000000" pitchFamily="50" charset="-128"/>
                      </a:endParaRP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lumMod val="85000"/>
                              <a:lumOff val="15000"/>
                            </a:schemeClr>
                          </a:solidFill>
                          <a:latin typeface="游ゴシック" panose="020B0400000000000000" pitchFamily="50" charset="-128"/>
                          <a:ea typeface="游ゴシック" panose="020B0400000000000000" pitchFamily="50" charset="-128"/>
                        </a:rPr>
                        <a:t>指定地域密着型通所介護事業所ごとに１以上</a:t>
                      </a:r>
                    </a:p>
                  </a:txBody>
                  <a:tcPr/>
                </a:tc>
                <a:extLst>
                  <a:ext uri="{0D108BD9-81ED-4DB2-BD59-A6C34878D82A}">
                    <a16:rowId xmlns:a16="http://schemas.microsoft.com/office/drawing/2014/main" val="627440168"/>
                  </a:ext>
                </a:extLst>
              </a:tr>
              <a:tr h="757701">
                <a:tc rowSpan="2">
                  <a:txBody>
                    <a:bodyPr/>
                    <a:lstStyle/>
                    <a:p>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看護職員</a:t>
                      </a:r>
                      <a:endParaRPr kumimoji="1" lang="ja-JP" altLang="en-US" sz="1600" b="1" dirty="0">
                        <a:latin typeface="游ゴシック" panose="020B0400000000000000" pitchFamily="50" charset="-128"/>
                        <a:ea typeface="游ゴシック" panose="020B0400000000000000" pitchFamily="50" charset="-128"/>
                      </a:endParaRP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mn-cs"/>
                        </a:rPr>
                        <a:t>①指定地域密着型通所介護事業所（定員が </a:t>
                      </a:r>
                      <a:r>
                        <a:rPr kumimoji="1" lang="en-US" altLang="ja-JP" sz="1400" b="1"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mn-cs"/>
                        </a:rPr>
                        <a:t>11 </a:t>
                      </a:r>
                      <a:r>
                        <a:rPr kumimoji="1" lang="ja-JP" altLang="en-US" sz="1400" b="1" i="0" u="none" strike="noStrike" kern="12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mn-cs"/>
                        </a:rPr>
                        <a:t>名以上である事業所に限る）における取扱い</a:t>
                      </a: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指定地域密着型通所介護の単位ごとに、専ら当該指定地域密着型通所介護の提供に当たる看護職員が１以上確保されるために必要と認められる数</a:t>
                      </a:r>
                      <a:endParaRPr kumimoji="1" lang="ja-JP" altLang="en-US" sz="1400" dirty="0">
                        <a:latin typeface="游ゴシック" panose="020B0400000000000000" pitchFamily="50" charset="-128"/>
                        <a:ea typeface="游ゴシック" panose="020B0400000000000000" pitchFamily="50" charset="-128"/>
                      </a:endParaRPr>
                    </a:p>
                  </a:txBody>
                  <a:tcPr>
                    <a:noFill/>
                  </a:tcPr>
                </a:tc>
                <a:extLst>
                  <a:ext uri="{0D108BD9-81ED-4DB2-BD59-A6C34878D82A}">
                    <a16:rowId xmlns:a16="http://schemas.microsoft.com/office/drawing/2014/main" val="3766334032"/>
                  </a:ext>
                </a:extLst>
              </a:tr>
              <a:tr h="978698">
                <a:tc vMerge="1">
                  <a:txBody>
                    <a:bodyPr/>
                    <a:lstStyle/>
                    <a:p>
                      <a:endParaRPr kumimoji="1" lang="ja-JP" altLang="en-US" sz="1600" dirty="0">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lumMod val="85000"/>
                              <a:lumOff val="15000"/>
                            </a:schemeClr>
                          </a:solidFill>
                          <a:latin typeface="游ゴシック" panose="020B0400000000000000" pitchFamily="50" charset="-128"/>
                          <a:ea typeface="游ゴシック" panose="020B0400000000000000" pitchFamily="50" charset="-128"/>
                        </a:rPr>
                        <a:t>②指定地域密着型通所介護事業所</a:t>
                      </a:r>
                      <a:r>
                        <a:rPr kumimoji="1" lang="en-US" altLang="ja-JP" sz="14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b="1" dirty="0" smtClean="0">
                          <a:solidFill>
                            <a:schemeClr val="tx1">
                              <a:lumMod val="85000"/>
                              <a:lumOff val="15000"/>
                            </a:schemeClr>
                          </a:solidFill>
                          <a:latin typeface="游ゴシック" panose="020B0400000000000000" pitchFamily="50" charset="-128"/>
                          <a:ea typeface="游ゴシック" panose="020B0400000000000000" pitchFamily="50" charset="-128"/>
                        </a:rPr>
                        <a:t>定員が </a:t>
                      </a:r>
                      <a:r>
                        <a:rPr kumimoji="1" lang="en-US" altLang="ja-JP" sz="1400" b="1" dirty="0" smtClean="0">
                          <a:solidFill>
                            <a:schemeClr val="tx1">
                              <a:lumMod val="85000"/>
                              <a:lumOff val="15000"/>
                            </a:schemeClr>
                          </a:solidFill>
                          <a:latin typeface="游ゴシック" panose="020B0400000000000000" pitchFamily="50" charset="-128"/>
                          <a:ea typeface="游ゴシック" panose="020B0400000000000000" pitchFamily="50" charset="-128"/>
                        </a:rPr>
                        <a:t>10 </a:t>
                      </a:r>
                      <a:r>
                        <a:rPr kumimoji="1" lang="ja-JP" altLang="en-US" sz="1400" b="1" dirty="0" smtClean="0">
                          <a:solidFill>
                            <a:schemeClr val="tx1">
                              <a:lumMod val="85000"/>
                              <a:lumOff val="15000"/>
                            </a:schemeClr>
                          </a:solidFill>
                          <a:latin typeface="游ゴシック" panose="020B0400000000000000" pitchFamily="50" charset="-128"/>
                          <a:ea typeface="游ゴシック" panose="020B0400000000000000" pitchFamily="50" charset="-128"/>
                        </a:rPr>
                        <a:t>名以下である事業所に限る</a:t>
                      </a:r>
                      <a:r>
                        <a:rPr kumimoji="1" lang="en-US" altLang="ja-JP" sz="14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b="1" dirty="0" smtClean="0">
                          <a:solidFill>
                            <a:schemeClr val="tx1">
                              <a:lumMod val="85000"/>
                              <a:lumOff val="15000"/>
                            </a:schemeClr>
                          </a:solidFill>
                          <a:latin typeface="游ゴシック" panose="020B0400000000000000" pitchFamily="50" charset="-128"/>
                          <a:ea typeface="游ゴシック" panose="020B0400000000000000" pitchFamily="50" charset="-128"/>
                        </a:rPr>
                        <a:t>における取扱い</a:t>
                      </a:r>
                      <a:endParaRPr kumimoji="1" lang="en-US" altLang="ja-JP" sz="1400" b="1"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介護職員と一体のものとして定められており、指定地域密着型通所介護の単位ごとに、指定地域密着型通所介護を提供している時間帯に、専ら指定地域密着型通所介護の提供に当たる看護職員又は介護職員が勤務している時間数の合計数を提供単位時間数で除して得た数が１以上確保されるために必要と認められる数</a:t>
                      </a:r>
                    </a:p>
                  </a:txBody>
                  <a:tcPr/>
                </a:tc>
                <a:extLst>
                  <a:ext uri="{0D108BD9-81ED-4DB2-BD59-A6C34878D82A}">
                    <a16:rowId xmlns:a16="http://schemas.microsoft.com/office/drawing/2014/main" val="3013364474"/>
                  </a:ext>
                </a:extLst>
              </a:tr>
            </a:tbl>
          </a:graphicData>
        </a:graphic>
      </p:graphicFrame>
      <p:sp>
        <p:nvSpPr>
          <p:cNvPr id="9" name="テキスト ボックス 8"/>
          <p:cNvSpPr txBox="1"/>
          <p:nvPr/>
        </p:nvSpPr>
        <p:spPr>
          <a:xfrm>
            <a:off x="11023752" y="466691"/>
            <a:ext cx="650088" cy="369332"/>
          </a:xfrm>
          <a:prstGeom prst="rect">
            <a:avLst/>
          </a:prstGeom>
          <a:noFill/>
        </p:spPr>
        <p:txBody>
          <a:bodyPr wrap="square" rtlCol="0">
            <a:spAutoFit/>
          </a:bodyPr>
          <a:lstStyle/>
          <a:p>
            <a:r>
              <a:rPr kumimoji="1" lang="en-US" altLang="ja-JP" dirty="0"/>
              <a:t>2</a:t>
            </a:r>
            <a:r>
              <a:rPr kumimoji="1" lang="en-US" altLang="ja-JP" dirty="0" smtClean="0"/>
              <a:t>/2</a:t>
            </a:r>
            <a:endParaRPr kumimoji="1" lang="ja-JP" altLang="en-US" dirty="0"/>
          </a:p>
        </p:txBody>
      </p:sp>
    </p:spTree>
    <p:extLst>
      <p:ext uri="{BB962C8B-B14F-4D97-AF65-F5344CB8AC3E}">
        <p14:creationId xmlns:p14="http://schemas.microsoft.com/office/powerpoint/2010/main" val="1861589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７</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所要時間とサービス提供時間について</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p>
        </p:txBody>
      </p:sp>
      <p:sp>
        <p:nvSpPr>
          <p:cNvPr id="4" name="正方形/長方形 3"/>
          <p:cNvSpPr/>
          <p:nvPr/>
        </p:nvSpPr>
        <p:spPr>
          <a:xfrm>
            <a:off x="518160" y="1101636"/>
            <a:ext cx="11155680" cy="3256719"/>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・送迎時間を含めた時間をサービス提供時間としている。</a:t>
            </a: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8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（参考）</a:t>
            </a:r>
            <a:r>
              <a:rPr kumimoji="1" lang="ja-JP" altLang="en-US" sz="1400" dirty="0">
                <a:latin typeface="游ゴシック" panose="020B0400000000000000" pitchFamily="50" charset="-128"/>
                <a:ea typeface="游ゴシック" panose="020B0400000000000000" pitchFamily="50" charset="-128"/>
              </a:rPr>
              <a:t>サービス提供</a:t>
            </a:r>
            <a:r>
              <a:rPr kumimoji="1" lang="ja-JP" altLang="en-US" sz="1400" dirty="0" smtClean="0">
                <a:latin typeface="游ゴシック" panose="020B0400000000000000" pitchFamily="50" charset="-128"/>
                <a:ea typeface="游ゴシック" panose="020B0400000000000000" pitchFamily="50" charset="-128"/>
              </a:rPr>
              <a:t>時間に関係する過去のＱＡ</a:t>
            </a:r>
            <a:endParaRPr kumimoji="1" lang="en-US" altLang="ja-JP" sz="1400" dirty="0" smtClean="0">
              <a:latin typeface="游ゴシック" panose="020B0400000000000000" pitchFamily="50" charset="-128"/>
              <a:ea typeface="游ゴシック" panose="020B0400000000000000" pitchFamily="50" charset="-128"/>
            </a:endParaRPr>
          </a:p>
          <a:p>
            <a:endParaRPr kumimoji="1" lang="en-US" altLang="ja-JP" sz="800" dirty="0" smtClean="0">
              <a:latin typeface="游ゴシック" panose="020B0400000000000000" pitchFamily="50" charset="-128"/>
              <a:ea typeface="游ゴシック" panose="020B0400000000000000" pitchFamily="50" charset="-128"/>
            </a:endParaRPr>
          </a:p>
          <a:p>
            <a:r>
              <a:rPr kumimoji="1" lang="ja-JP" altLang="en-US" sz="1400" dirty="0">
                <a:latin typeface="游ゴシック" panose="020B0400000000000000" pitchFamily="50" charset="-128"/>
                <a:ea typeface="游ゴシック" panose="020B0400000000000000" pitchFamily="50" charset="-128"/>
              </a:rPr>
              <a:t>・</a:t>
            </a:r>
            <a:r>
              <a:rPr kumimoji="1" lang="ja-JP" altLang="en-US" sz="1400" dirty="0" smtClean="0">
                <a:latin typeface="游ゴシック" panose="020B0400000000000000" pitchFamily="50" charset="-128"/>
                <a:ea typeface="游ゴシック" panose="020B0400000000000000" pitchFamily="50" charset="-128"/>
              </a:rPr>
              <a:t>通所</a:t>
            </a:r>
            <a:r>
              <a:rPr kumimoji="1" lang="ja-JP" altLang="en-US" sz="1400" dirty="0">
                <a:latin typeface="游ゴシック" panose="020B0400000000000000" pitchFamily="50" charset="-128"/>
                <a:ea typeface="游ゴシック" panose="020B0400000000000000" pitchFamily="50" charset="-128"/>
              </a:rPr>
              <a:t>サービスのサービス提供時間帯における併設医療機関の受診は緊急やむを得ない場合を除いて認められない。また、サービス開始前又は終了後の受診は可能であるが</a:t>
            </a:r>
            <a:r>
              <a:rPr kumimoji="1" lang="en-US" altLang="ja-JP" sz="1400" dirty="0">
                <a:latin typeface="游ゴシック" panose="020B0400000000000000" pitchFamily="50" charset="-128"/>
                <a:ea typeface="游ゴシック" panose="020B0400000000000000" pitchFamily="50" charset="-128"/>
              </a:rPr>
              <a:t>､</a:t>
            </a:r>
            <a:r>
              <a:rPr kumimoji="1" lang="ja-JP" altLang="en-US" sz="1400" dirty="0">
                <a:latin typeface="游ゴシック" panose="020B0400000000000000" pitchFamily="50" charset="-128"/>
                <a:ea typeface="游ゴシック" panose="020B0400000000000000" pitchFamily="50" charset="-128"/>
              </a:rPr>
              <a:t>一律に機械的に通所サービスの前後に組み入れることは適切でなく</a:t>
            </a:r>
            <a:r>
              <a:rPr kumimoji="1" lang="en-US" altLang="ja-JP" sz="1400" dirty="0">
                <a:latin typeface="游ゴシック" panose="020B0400000000000000" pitchFamily="50" charset="-128"/>
                <a:ea typeface="游ゴシック" panose="020B0400000000000000" pitchFamily="50" charset="-128"/>
              </a:rPr>
              <a:t>､</a:t>
            </a:r>
            <a:r>
              <a:rPr kumimoji="1" lang="ja-JP" altLang="en-US" sz="1400" dirty="0">
                <a:latin typeface="游ゴシック" panose="020B0400000000000000" pitchFamily="50" charset="-128"/>
                <a:ea typeface="游ゴシック" panose="020B0400000000000000" pitchFamily="50" charset="-128"/>
              </a:rPr>
              <a:t>当日の利用者の心身の状況</a:t>
            </a:r>
            <a:r>
              <a:rPr kumimoji="1" lang="en-US" altLang="ja-JP" sz="1400" dirty="0">
                <a:latin typeface="游ゴシック" panose="020B0400000000000000" pitchFamily="50" charset="-128"/>
                <a:ea typeface="游ゴシック" panose="020B0400000000000000" pitchFamily="50" charset="-128"/>
              </a:rPr>
              <a:t>､</a:t>
            </a:r>
            <a:r>
              <a:rPr kumimoji="1" lang="ja-JP" altLang="en-US" sz="1400" dirty="0">
                <a:latin typeface="游ゴシック" panose="020B0400000000000000" pitchFamily="50" charset="-128"/>
                <a:ea typeface="游ゴシック" panose="020B0400000000000000" pitchFamily="50" charset="-128"/>
              </a:rPr>
              <a:t>サービスの見直しなどの必要性に応じて行われるべきもので</a:t>
            </a:r>
            <a:r>
              <a:rPr kumimoji="1" lang="ja-JP" altLang="en-US" sz="1400" dirty="0" smtClean="0">
                <a:latin typeface="游ゴシック" panose="020B0400000000000000" pitchFamily="50" charset="-128"/>
                <a:ea typeface="游ゴシック" panose="020B0400000000000000" pitchFamily="50" charset="-128"/>
              </a:rPr>
              <a:t>ある。</a:t>
            </a:r>
            <a:endParaRPr kumimoji="1" lang="en-US" altLang="ja-JP" sz="800" dirty="0" smtClean="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・緊急</a:t>
            </a:r>
            <a:r>
              <a:rPr kumimoji="1" lang="ja-JP" altLang="en-US" sz="1400" dirty="0">
                <a:latin typeface="游ゴシック" panose="020B0400000000000000" pitchFamily="50" charset="-128"/>
                <a:ea typeface="游ゴシック" panose="020B0400000000000000" pitchFamily="50" charset="-128"/>
              </a:rPr>
              <a:t>やむを得ない場合に</a:t>
            </a:r>
            <a:r>
              <a:rPr kumimoji="1" lang="ja-JP" altLang="en-US" sz="1400" dirty="0" smtClean="0">
                <a:latin typeface="游ゴシック" panose="020B0400000000000000" pitchFamily="50" charset="-128"/>
                <a:ea typeface="游ゴシック" panose="020B0400000000000000" pitchFamily="50" charset="-128"/>
              </a:rPr>
              <a:t>おける医療機関等の</a:t>
            </a:r>
            <a:r>
              <a:rPr kumimoji="1" lang="ja-JP" altLang="en-US" sz="1400" dirty="0">
                <a:latin typeface="游ゴシック" panose="020B0400000000000000" pitchFamily="50" charset="-128"/>
                <a:ea typeface="游ゴシック" panose="020B0400000000000000" pitchFamily="50" charset="-128"/>
              </a:rPr>
              <a:t>受診による通所サービスの利用の中止に</a:t>
            </a:r>
            <a:r>
              <a:rPr kumimoji="1" lang="ja-JP" altLang="en-US" sz="1400" dirty="0" smtClean="0">
                <a:latin typeface="游ゴシック" panose="020B0400000000000000" pitchFamily="50" charset="-128"/>
                <a:ea typeface="游ゴシック" panose="020B0400000000000000" pitchFamily="50" charset="-128"/>
              </a:rPr>
              <a:t>ついては、医療</a:t>
            </a:r>
            <a:r>
              <a:rPr kumimoji="1" lang="ja-JP" altLang="en-US" sz="1400" dirty="0">
                <a:latin typeface="游ゴシック" panose="020B0400000000000000" pitchFamily="50" charset="-128"/>
                <a:ea typeface="游ゴシック" panose="020B0400000000000000" pitchFamily="50" charset="-128"/>
              </a:rPr>
              <a:t>機関等における保険請求が優先され、通所サービスについては変更後の所要時間に応じた所定単位数を算定しなければならない</a:t>
            </a:r>
            <a:r>
              <a:rPr kumimoji="1" lang="ja-JP" altLang="en-US" sz="1400" dirty="0" smtClean="0">
                <a:latin typeface="游ゴシック" panose="020B0400000000000000" pitchFamily="50" charset="-128"/>
                <a:ea typeface="游ゴシック" panose="020B0400000000000000" pitchFamily="50" charset="-128"/>
              </a:rPr>
              <a:t>。</a:t>
            </a:r>
            <a:endParaRPr kumimoji="1" lang="en-US" altLang="ja-JP" sz="1400" dirty="0" smtClean="0">
              <a:latin typeface="游ゴシック" panose="020B0400000000000000" pitchFamily="50" charset="-128"/>
              <a:ea typeface="游ゴシック" panose="020B0400000000000000" pitchFamily="50" charset="-128"/>
            </a:endParaRPr>
          </a:p>
          <a:p>
            <a:endParaRPr kumimoji="1" lang="en-US" altLang="ja-JP" sz="8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・理</a:t>
            </a:r>
            <a:r>
              <a:rPr kumimoji="1" lang="ja-JP" altLang="en-US" sz="1400" dirty="0">
                <a:latin typeface="游ゴシック" panose="020B0400000000000000" pitchFamily="50" charset="-128"/>
                <a:ea typeface="游ゴシック" panose="020B0400000000000000" pitchFamily="50" charset="-128"/>
              </a:rPr>
              <a:t>美容サービスは、介護保険による通所サービスには含まれないが</a:t>
            </a:r>
            <a:r>
              <a:rPr kumimoji="1" lang="ja-JP" altLang="en-US" sz="1400" dirty="0" smtClean="0">
                <a:latin typeface="游ゴシック" panose="020B0400000000000000" pitchFamily="50" charset="-128"/>
                <a:ea typeface="游ゴシック" panose="020B0400000000000000" pitchFamily="50" charset="-128"/>
              </a:rPr>
              <a:t>、通所介護事業所等</a:t>
            </a:r>
            <a:r>
              <a:rPr kumimoji="1" lang="ja-JP" altLang="en-US" sz="1400" dirty="0">
                <a:latin typeface="游ゴシック" panose="020B0400000000000000" pitchFamily="50" charset="-128"/>
                <a:ea typeface="游ゴシック" panose="020B0400000000000000" pitchFamily="50" charset="-128"/>
              </a:rPr>
              <a:t>において、通所サービスとは別に、利用者の自己負担により理美容サービスを受けることは問題ない。その際、利用者に必要なものとして当初から予定されている通所サービスの提供プログラム等に影響しないよう配慮が必要である。なお、通所サービスの提供時間には、理美容サービスに要した時間は含まれない。</a:t>
            </a:r>
            <a:endParaRPr kumimoji="1" lang="en-US" altLang="ja-JP" sz="1400" dirty="0" smtClean="0">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4642442"/>
            <a:ext cx="11155680" cy="1417164"/>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サービス提供時間は送迎時間を除いた</a:t>
            </a:r>
            <a:r>
              <a:rPr kumimoji="1" lang="ja-JP" altLang="en-US" sz="1600" dirty="0" smtClean="0">
                <a:latin typeface="游ゴシック" panose="020B0400000000000000" pitchFamily="50" charset="-128"/>
                <a:ea typeface="游ゴシック" panose="020B0400000000000000" pitchFamily="50" charset="-128"/>
              </a:rPr>
              <a:t>時間と</a:t>
            </a:r>
            <a:r>
              <a:rPr kumimoji="1" lang="ja-JP" altLang="en-US" sz="1600" dirty="0">
                <a:latin typeface="游ゴシック" panose="020B0400000000000000" pitchFamily="50" charset="-128"/>
                <a:ea typeface="游ゴシック" panose="020B0400000000000000" pitchFamily="50" charset="-128"/>
              </a:rPr>
              <a:t>すること。</a:t>
            </a:r>
          </a:p>
          <a:p>
            <a:r>
              <a:rPr kumimoji="1" lang="ja-JP" altLang="en-US" sz="1600" dirty="0">
                <a:latin typeface="游ゴシック" panose="020B0400000000000000" pitchFamily="50" charset="-128"/>
                <a:ea typeface="游ゴシック" panose="020B0400000000000000" pitchFamily="50" charset="-128"/>
              </a:rPr>
              <a:t>　なお、周辺の交通事情等から、到着遅れによるサービス開始時刻の遅れ等を勘案し、</a:t>
            </a:r>
            <a:r>
              <a:rPr kumimoji="1" lang="ja-JP" altLang="en-US" sz="1600" u="sng" dirty="0">
                <a:latin typeface="游ゴシック" panose="020B0400000000000000" pitchFamily="50" charset="-128"/>
                <a:ea typeface="游ゴシック" panose="020B0400000000000000" pitchFamily="50" charset="-128"/>
              </a:rPr>
              <a:t>余裕を持ったサービス提供時間を設定してください</a:t>
            </a:r>
            <a:r>
              <a:rPr kumimoji="1" lang="ja-JP" altLang="en-US" sz="1600" u="sng" dirty="0" smtClean="0">
                <a:latin typeface="游ゴシック" panose="020B0400000000000000" pitchFamily="50" charset="-128"/>
                <a:ea typeface="游ゴシック" panose="020B0400000000000000" pitchFamily="50" charset="-128"/>
              </a:rPr>
              <a:t>。</a:t>
            </a:r>
            <a:endParaRPr kumimoji="1" lang="en-US" altLang="ja-JP" sz="800" u="sng"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　また</a:t>
            </a:r>
            <a:r>
              <a:rPr kumimoji="1" lang="ja-JP" altLang="en-US" sz="1600" dirty="0">
                <a:latin typeface="游ゴシック" panose="020B0400000000000000" pitchFamily="50" charset="-128"/>
                <a:ea typeface="游ゴシック" panose="020B0400000000000000" pitchFamily="50" charset="-128"/>
              </a:rPr>
              <a:t>、</a:t>
            </a:r>
            <a:r>
              <a:rPr kumimoji="1" lang="ja-JP" altLang="en-US" sz="1600" dirty="0" smtClean="0">
                <a:latin typeface="游ゴシック" panose="020B0400000000000000" pitchFamily="50" charset="-128"/>
                <a:ea typeface="游ゴシック" panose="020B0400000000000000" pitchFamily="50" charset="-128"/>
              </a:rPr>
              <a:t>保険外</a:t>
            </a:r>
            <a:r>
              <a:rPr kumimoji="1" lang="ja-JP" altLang="en-US" sz="1600" dirty="0">
                <a:latin typeface="游ゴシック" panose="020B0400000000000000" pitchFamily="50" charset="-128"/>
                <a:ea typeface="游ゴシック" panose="020B0400000000000000" pitchFamily="50" charset="-128"/>
              </a:rPr>
              <a:t>サービスの提供</a:t>
            </a:r>
            <a:r>
              <a:rPr kumimoji="1" lang="ja-JP" altLang="en-US" sz="1600" dirty="0" smtClean="0">
                <a:latin typeface="游ゴシック" panose="020B0400000000000000" pitchFamily="50" charset="-128"/>
                <a:ea typeface="游ゴシック" panose="020B0400000000000000" pitchFamily="50" charset="-128"/>
              </a:rPr>
              <a:t>時間についても、介護</a:t>
            </a:r>
            <a:r>
              <a:rPr kumimoji="1" lang="ja-JP" altLang="en-US" sz="1600" dirty="0">
                <a:latin typeface="游ゴシック" panose="020B0400000000000000" pitchFamily="50" charset="-128"/>
                <a:ea typeface="游ゴシック" panose="020B0400000000000000" pitchFamily="50" charset="-128"/>
              </a:rPr>
              <a:t>保険サービスの提供時間に含めないこと</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1600" dirty="0">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4491323"/>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11023752" y="466691"/>
            <a:ext cx="650088" cy="369332"/>
          </a:xfrm>
          <a:prstGeom prst="rect">
            <a:avLst/>
          </a:prstGeom>
          <a:noFill/>
        </p:spPr>
        <p:txBody>
          <a:bodyPr wrap="square" rtlCol="0">
            <a:spAutoFit/>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3049199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７、</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所要時間とサービス提供時間について</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p>
        </p:txBody>
      </p:sp>
      <p:sp>
        <p:nvSpPr>
          <p:cNvPr id="4" name="正方形/長方形 3"/>
          <p:cNvSpPr/>
          <p:nvPr/>
        </p:nvSpPr>
        <p:spPr>
          <a:xfrm>
            <a:off x="518160" y="1101637"/>
            <a:ext cx="11155680" cy="180311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●介護</a:t>
            </a:r>
            <a:r>
              <a:rPr kumimoji="1" lang="ja-JP" altLang="en-US" sz="1600" dirty="0">
                <a:latin typeface="游ゴシック" panose="020B0400000000000000" pitchFamily="50" charset="-128"/>
                <a:ea typeface="游ゴシック" panose="020B0400000000000000" pitchFamily="50" charset="-128"/>
              </a:rPr>
              <a:t>保険サービスと保険外サービスを組み合わせて提供する</a:t>
            </a:r>
            <a:r>
              <a:rPr kumimoji="1" lang="ja-JP" altLang="en-US" sz="1600" dirty="0" smtClean="0">
                <a:latin typeface="游ゴシック" panose="020B0400000000000000" pitchFamily="50" charset="-128"/>
                <a:ea typeface="游ゴシック" panose="020B0400000000000000" pitchFamily="50" charset="-128"/>
              </a:rPr>
              <a:t>場合について</a:t>
            </a:r>
            <a:endParaRPr kumimoji="1" lang="en-US" altLang="ja-JP" sz="1600" dirty="0" smtClean="0">
              <a:latin typeface="游ゴシック" panose="020B0400000000000000" pitchFamily="50" charset="-128"/>
              <a:ea typeface="游ゴシック" panose="020B0400000000000000" pitchFamily="50" charset="-128"/>
            </a:endParaRPr>
          </a:p>
          <a:p>
            <a:pPr lvl="1"/>
            <a:r>
              <a:rPr kumimoji="1" lang="ja-JP" altLang="en-US" sz="1600" dirty="0" smtClean="0">
                <a:latin typeface="游ゴシック" panose="020B0400000000000000" pitchFamily="50" charset="-128"/>
                <a:ea typeface="游ゴシック" panose="020B0400000000000000" pitchFamily="50" charset="-128"/>
              </a:rPr>
              <a:t>「介護</a:t>
            </a:r>
            <a:r>
              <a:rPr kumimoji="1" lang="ja-JP" altLang="en-US" sz="1600" dirty="0">
                <a:latin typeface="游ゴシック" panose="020B0400000000000000" pitchFamily="50" charset="-128"/>
                <a:ea typeface="游ゴシック" panose="020B0400000000000000" pitchFamily="50" charset="-128"/>
              </a:rPr>
              <a:t>保険サービスと保険外サービスを組み合わせて提供する場合の取扱いに</a:t>
            </a:r>
            <a:r>
              <a:rPr kumimoji="1" lang="ja-JP" altLang="en-US" sz="1600" dirty="0" smtClean="0">
                <a:latin typeface="游ゴシック" panose="020B0400000000000000" pitchFamily="50" charset="-128"/>
                <a:ea typeface="游ゴシック" panose="020B0400000000000000" pitchFamily="50" charset="-128"/>
              </a:rPr>
              <a:t>ついて」</a:t>
            </a:r>
            <a:endParaRPr kumimoji="1" lang="en-US" altLang="ja-JP" sz="1600" dirty="0">
              <a:latin typeface="游ゴシック" panose="020B0400000000000000" pitchFamily="50" charset="-128"/>
              <a:ea typeface="游ゴシック" panose="020B0400000000000000" pitchFamily="50" charset="-128"/>
            </a:endParaRPr>
          </a:p>
          <a:p>
            <a:pPr lvl="1"/>
            <a:r>
              <a:rPr kumimoji="1" lang="ja-JP" altLang="en-US" sz="1200" dirty="0" smtClean="0">
                <a:latin typeface="游ゴシック" panose="020B0400000000000000" pitchFamily="50" charset="-128"/>
                <a:ea typeface="游ゴシック" panose="020B0400000000000000" pitchFamily="50" charset="-128"/>
              </a:rPr>
              <a:t>（平成</a:t>
            </a:r>
            <a:r>
              <a:rPr kumimoji="1" lang="en-US" altLang="ja-JP" sz="1200" dirty="0" smtClean="0">
                <a:latin typeface="游ゴシック" panose="020B0400000000000000" pitchFamily="50" charset="-128"/>
                <a:ea typeface="游ゴシック" panose="020B0400000000000000" pitchFamily="50" charset="-128"/>
              </a:rPr>
              <a:t>30</a:t>
            </a:r>
            <a:r>
              <a:rPr kumimoji="1" lang="ja-JP" altLang="en-US" sz="1200" dirty="0" smtClean="0">
                <a:latin typeface="游ゴシック" panose="020B0400000000000000" pitchFamily="50" charset="-128"/>
                <a:ea typeface="游ゴシック" panose="020B0400000000000000" pitchFamily="50" charset="-128"/>
              </a:rPr>
              <a:t>年９月</a:t>
            </a:r>
            <a:r>
              <a:rPr kumimoji="1" lang="en-US" altLang="ja-JP" sz="1200" dirty="0" smtClean="0">
                <a:latin typeface="游ゴシック" panose="020B0400000000000000" pitchFamily="50" charset="-128"/>
                <a:ea typeface="游ゴシック" panose="020B0400000000000000" pitchFamily="50" charset="-128"/>
              </a:rPr>
              <a:t>28</a:t>
            </a:r>
            <a:r>
              <a:rPr kumimoji="1" lang="ja-JP" altLang="en-US" sz="1200" dirty="0" smtClean="0">
                <a:latin typeface="游ゴシック" panose="020B0400000000000000" pitchFamily="50" charset="-128"/>
                <a:ea typeface="游ゴシック" panose="020B0400000000000000" pitchFamily="50" charset="-128"/>
              </a:rPr>
              <a:t>日　老推発</a:t>
            </a:r>
            <a:r>
              <a:rPr kumimoji="1" lang="en-US" altLang="ja-JP" sz="1200" dirty="0" smtClean="0">
                <a:latin typeface="游ゴシック" panose="020B0400000000000000" pitchFamily="50" charset="-128"/>
                <a:ea typeface="游ゴシック" panose="020B0400000000000000" pitchFamily="50" charset="-128"/>
              </a:rPr>
              <a:t>0928</a:t>
            </a:r>
            <a:r>
              <a:rPr kumimoji="1" lang="ja-JP" altLang="en-US" sz="1200" dirty="0" smtClean="0">
                <a:latin typeface="游ゴシック" panose="020B0400000000000000" pitchFamily="50" charset="-128"/>
                <a:ea typeface="游ゴシック" panose="020B0400000000000000" pitchFamily="50" charset="-128"/>
              </a:rPr>
              <a:t>第１号・老高発</a:t>
            </a:r>
            <a:r>
              <a:rPr kumimoji="1" lang="en-US" altLang="ja-JP" sz="1200" dirty="0" smtClean="0">
                <a:latin typeface="游ゴシック" panose="020B0400000000000000" pitchFamily="50" charset="-128"/>
                <a:ea typeface="游ゴシック" panose="020B0400000000000000" pitchFamily="50" charset="-128"/>
              </a:rPr>
              <a:t>0928</a:t>
            </a:r>
            <a:r>
              <a:rPr kumimoji="1" lang="ja-JP" altLang="en-US" sz="1200" dirty="0" smtClean="0">
                <a:latin typeface="游ゴシック" panose="020B0400000000000000" pitchFamily="50" charset="-128"/>
                <a:ea typeface="游ゴシック" panose="020B0400000000000000" pitchFamily="50" charset="-128"/>
              </a:rPr>
              <a:t>第１号・老振発</a:t>
            </a:r>
            <a:r>
              <a:rPr kumimoji="1" lang="en-US" altLang="ja-JP" sz="1200" dirty="0" smtClean="0">
                <a:latin typeface="游ゴシック" panose="020B0400000000000000" pitchFamily="50" charset="-128"/>
                <a:ea typeface="游ゴシック" panose="020B0400000000000000" pitchFamily="50" charset="-128"/>
              </a:rPr>
              <a:t>0928</a:t>
            </a:r>
            <a:r>
              <a:rPr kumimoji="1" lang="ja-JP" altLang="en-US" sz="1200" dirty="0" smtClean="0">
                <a:latin typeface="游ゴシック" panose="020B0400000000000000" pitchFamily="50" charset="-128"/>
                <a:ea typeface="游ゴシック" panose="020B0400000000000000" pitchFamily="50" charset="-128"/>
              </a:rPr>
              <a:t>第１号・老老発</a:t>
            </a:r>
            <a:r>
              <a:rPr kumimoji="1" lang="en-US" altLang="ja-JP" sz="1200" dirty="0" smtClean="0">
                <a:latin typeface="游ゴシック" panose="020B0400000000000000" pitchFamily="50" charset="-128"/>
                <a:ea typeface="游ゴシック" panose="020B0400000000000000" pitchFamily="50" charset="-128"/>
              </a:rPr>
              <a:t>0928</a:t>
            </a:r>
            <a:r>
              <a:rPr kumimoji="1" lang="ja-JP" altLang="en-US" sz="1200" dirty="0" smtClean="0">
                <a:latin typeface="游ゴシック" panose="020B0400000000000000" pitchFamily="50" charset="-128"/>
                <a:ea typeface="游ゴシック" panose="020B0400000000000000" pitchFamily="50" charset="-128"/>
              </a:rPr>
              <a:t>第１号　介護</a:t>
            </a:r>
            <a:r>
              <a:rPr kumimoji="1" lang="ja-JP" altLang="en-US" sz="1200" dirty="0">
                <a:latin typeface="游ゴシック" panose="020B0400000000000000" pitchFamily="50" charset="-128"/>
                <a:ea typeface="游ゴシック" panose="020B0400000000000000" pitchFamily="50" charset="-128"/>
              </a:rPr>
              <a:t>保険最新情報Ｖｏｌ．</a:t>
            </a:r>
            <a:r>
              <a:rPr kumimoji="1" lang="en-US" altLang="ja-JP" sz="1200" dirty="0">
                <a:latin typeface="游ゴシック" panose="020B0400000000000000" pitchFamily="50" charset="-128"/>
                <a:ea typeface="游ゴシック" panose="020B0400000000000000" pitchFamily="50" charset="-128"/>
              </a:rPr>
              <a:t>678</a:t>
            </a:r>
            <a:r>
              <a:rPr kumimoji="1" lang="ja-JP" altLang="en-US" sz="1200" dirty="0" smtClean="0">
                <a:latin typeface="游ゴシック" panose="020B0400000000000000" pitchFamily="50" charset="-128"/>
                <a:ea typeface="游ゴシック" panose="020B0400000000000000" pitchFamily="50" charset="-128"/>
              </a:rPr>
              <a:t>）</a:t>
            </a:r>
            <a:endParaRPr kumimoji="1" lang="en-US" altLang="ja-JP" sz="1200" dirty="0" smtClean="0">
              <a:latin typeface="游ゴシック" panose="020B0400000000000000" pitchFamily="50" charset="-128"/>
              <a:ea typeface="游ゴシック" panose="020B0400000000000000" pitchFamily="50" charset="-128"/>
            </a:endParaRPr>
          </a:p>
          <a:p>
            <a:pPr lvl="1"/>
            <a:endParaRPr kumimoji="1" lang="en-US" altLang="ja-JP" sz="12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●通所</a:t>
            </a:r>
            <a:r>
              <a:rPr kumimoji="1" lang="ja-JP" altLang="en-US" sz="1600" dirty="0">
                <a:latin typeface="游ゴシック" panose="020B0400000000000000" pitchFamily="50" charset="-128"/>
                <a:ea typeface="游ゴシック" panose="020B0400000000000000" pitchFamily="50" charset="-128"/>
              </a:rPr>
              <a:t>介護事業所への送迎の前後又は送迎と一体的な保険外サービスの提供に</a:t>
            </a:r>
            <a:r>
              <a:rPr kumimoji="1" lang="ja-JP" altLang="en-US" sz="1600" dirty="0" smtClean="0">
                <a:latin typeface="游ゴシック" panose="020B0400000000000000" pitchFamily="50" charset="-128"/>
                <a:ea typeface="游ゴシック" panose="020B0400000000000000" pitchFamily="50" charset="-128"/>
              </a:rPr>
              <a:t>ついて</a:t>
            </a:r>
            <a:endParaRPr kumimoji="1" lang="en-US" altLang="ja-JP" sz="1600" dirty="0" smtClean="0">
              <a:latin typeface="游ゴシック" panose="020B0400000000000000" pitchFamily="50" charset="-128"/>
              <a:ea typeface="游ゴシック" panose="020B0400000000000000" pitchFamily="50" charset="-128"/>
            </a:endParaRPr>
          </a:p>
          <a:p>
            <a:pPr lvl="1"/>
            <a:r>
              <a:rPr kumimoji="1" lang="ja-JP" altLang="en-US" sz="1600" dirty="0" smtClean="0">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通所介護に係る送迎に関する道路運送法上の取扱いについて」</a:t>
            </a:r>
            <a:r>
              <a:rPr kumimoji="1" lang="en-US" altLang="ja-JP" sz="1200" dirty="0">
                <a:latin typeface="游ゴシック" panose="020B0400000000000000" pitchFamily="50" charset="-128"/>
                <a:ea typeface="游ゴシック" panose="020B0400000000000000" pitchFamily="50" charset="-128"/>
              </a:rPr>
              <a:t>(</a:t>
            </a:r>
            <a:r>
              <a:rPr kumimoji="1" lang="ja-JP" altLang="en-US" sz="1200" dirty="0">
                <a:latin typeface="游ゴシック" panose="020B0400000000000000" pitchFamily="50" charset="-128"/>
                <a:ea typeface="游ゴシック" panose="020B0400000000000000" pitchFamily="50" charset="-128"/>
              </a:rPr>
              <a:t>平成</a:t>
            </a:r>
            <a:r>
              <a:rPr kumimoji="1" lang="en-US" altLang="ja-JP" sz="1200" dirty="0">
                <a:latin typeface="游ゴシック" panose="020B0400000000000000" pitchFamily="50" charset="-128"/>
                <a:ea typeface="游ゴシック" panose="020B0400000000000000" pitchFamily="50" charset="-128"/>
              </a:rPr>
              <a:t>30</a:t>
            </a:r>
            <a:r>
              <a:rPr kumimoji="1" lang="ja-JP" altLang="en-US" sz="1200" dirty="0">
                <a:latin typeface="游ゴシック" panose="020B0400000000000000" pitchFamily="50" charset="-128"/>
                <a:ea typeface="游ゴシック" panose="020B0400000000000000" pitchFamily="50" charset="-128"/>
              </a:rPr>
              <a:t>年</a:t>
            </a:r>
            <a:r>
              <a:rPr kumimoji="1" lang="en-US" altLang="ja-JP" sz="1200" dirty="0">
                <a:latin typeface="游ゴシック" panose="020B0400000000000000" pitchFamily="50" charset="-128"/>
                <a:ea typeface="游ゴシック" panose="020B0400000000000000" pitchFamily="50" charset="-128"/>
              </a:rPr>
              <a:t>9</a:t>
            </a:r>
            <a:r>
              <a:rPr kumimoji="1" lang="ja-JP" altLang="en-US" sz="1200" dirty="0">
                <a:latin typeface="游ゴシック" panose="020B0400000000000000" pitchFamily="50" charset="-128"/>
                <a:ea typeface="游ゴシック" panose="020B0400000000000000" pitchFamily="50" charset="-128"/>
              </a:rPr>
              <a:t>月</a:t>
            </a:r>
            <a:r>
              <a:rPr kumimoji="1" lang="en-US" altLang="ja-JP" sz="1200" dirty="0">
                <a:latin typeface="游ゴシック" panose="020B0400000000000000" pitchFamily="50" charset="-128"/>
                <a:ea typeface="游ゴシック" panose="020B0400000000000000" pitchFamily="50" charset="-128"/>
              </a:rPr>
              <a:t>28</a:t>
            </a:r>
            <a:r>
              <a:rPr kumimoji="1" lang="ja-JP" altLang="en-US" sz="1200" dirty="0">
                <a:latin typeface="游ゴシック" panose="020B0400000000000000" pitchFamily="50" charset="-128"/>
                <a:ea typeface="游ゴシック" panose="020B0400000000000000" pitchFamily="50" charset="-128"/>
              </a:rPr>
              <a:t>日付事務連絡</a:t>
            </a:r>
            <a:r>
              <a:rPr kumimoji="1" lang="en-US" altLang="ja-JP" sz="1200" dirty="0" smtClean="0">
                <a:latin typeface="游ゴシック" panose="020B0400000000000000" pitchFamily="50" charset="-128"/>
                <a:ea typeface="游ゴシック" panose="020B0400000000000000" pitchFamily="50" charset="-128"/>
              </a:rPr>
              <a:t>)</a:t>
            </a:r>
            <a:r>
              <a:rPr kumimoji="1" lang="ja-JP" altLang="en-US" sz="1200" dirty="0" smtClean="0">
                <a:latin typeface="游ゴシック" panose="020B0400000000000000" pitchFamily="50" charset="-128"/>
                <a:ea typeface="游ゴシック" panose="020B0400000000000000" pitchFamily="50" charset="-128"/>
              </a:rPr>
              <a:t>（国土</a:t>
            </a:r>
            <a:r>
              <a:rPr kumimoji="1" lang="ja-JP" altLang="en-US" sz="1200" dirty="0">
                <a:latin typeface="游ゴシック" panose="020B0400000000000000" pitchFamily="50" charset="-128"/>
                <a:ea typeface="游ゴシック" panose="020B0400000000000000" pitchFamily="50" charset="-128"/>
              </a:rPr>
              <a:t>交通省自動車局</a:t>
            </a:r>
            <a:r>
              <a:rPr kumimoji="1" lang="ja-JP" altLang="en-US" sz="1200" dirty="0" smtClean="0">
                <a:latin typeface="游ゴシック" panose="020B0400000000000000" pitchFamily="50" charset="-128"/>
                <a:ea typeface="游ゴシック" panose="020B0400000000000000" pitchFamily="50" charset="-128"/>
              </a:rPr>
              <a:t>旅客課</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smtClean="0">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参考通知</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3176247"/>
            <a:ext cx="11155680" cy="2910654"/>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１</a:t>
            </a:r>
            <a:r>
              <a:rPr kumimoji="1" lang="ja-JP" altLang="en-US" sz="1600" dirty="0">
                <a:latin typeface="游ゴシック" panose="020B0400000000000000" pitchFamily="50" charset="-128"/>
                <a:ea typeface="游ゴシック" panose="020B0400000000000000" pitchFamily="50" charset="-128"/>
              </a:rPr>
              <a:t>、</a:t>
            </a:r>
            <a:r>
              <a:rPr kumimoji="1" lang="ja-JP" altLang="en-US" sz="1600" dirty="0" smtClean="0">
                <a:latin typeface="游ゴシック" panose="020B0400000000000000" pitchFamily="50" charset="-128"/>
                <a:ea typeface="游ゴシック" panose="020B0400000000000000" pitchFamily="50" charset="-128"/>
              </a:rPr>
              <a:t>保険外</a:t>
            </a:r>
            <a:r>
              <a:rPr kumimoji="1" lang="ja-JP" altLang="en-US" sz="1600" dirty="0">
                <a:latin typeface="游ゴシック" panose="020B0400000000000000" pitchFamily="50" charset="-128"/>
                <a:ea typeface="游ゴシック" panose="020B0400000000000000" pitchFamily="50" charset="-128"/>
              </a:rPr>
              <a:t>サービスの目的、運営方針、利用料を、事業所の運営規程とは</a:t>
            </a:r>
            <a:r>
              <a:rPr kumimoji="1" lang="ja-JP" altLang="en-US" sz="1600" dirty="0" smtClean="0">
                <a:latin typeface="游ゴシック" panose="020B0400000000000000" pitchFamily="50" charset="-128"/>
                <a:ea typeface="游ゴシック" panose="020B0400000000000000" pitchFamily="50" charset="-128"/>
              </a:rPr>
              <a:t>別に</a:t>
            </a:r>
            <a:r>
              <a:rPr kumimoji="1" lang="ja-JP" altLang="en-US" sz="1600" dirty="0">
                <a:latin typeface="游ゴシック" panose="020B0400000000000000" pitchFamily="50" charset="-128"/>
                <a:ea typeface="游ゴシック" panose="020B0400000000000000" pitchFamily="50" charset="-128"/>
              </a:rPr>
              <a:t>定めること。</a:t>
            </a:r>
          </a:p>
          <a:p>
            <a:r>
              <a:rPr kumimoji="1" lang="ja-JP" altLang="en-US" sz="1600" dirty="0" smtClean="0">
                <a:latin typeface="游ゴシック" panose="020B0400000000000000" pitchFamily="50" charset="-128"/>
                <a:ea typeface="游ゴシック" panose="020B0400000000000000" pitchFamily="50" charset="-128"/>
              </a:rPr>
              <a:t>２、保険外</a:t>
            </a:r>
            <a:r>
              <a:rPr kumimoji="1" lang="ja-JP" altLang="en-US" sz="1600" dirty="0">
                <a:latin typeface="游ゴシック" panose="020B0400000000000000" pitchFamily="50" charset="-128"/>
                <a:ea typeface="游ゴシック" panose="020B0400000000000000" pitchFamily="50" charset="-128"/>
              </a:rPr>
              <a:t>サービスの内容、提供時間、利用料等について利用者に文書</a:t>
            </a:r>
            <a:r>
              <a:rPr kumimoji="1" lang="ja-JP" altLang="en-US" sz="1600" dirty="0" smtClean="0">
                <a:latin typeface="游ゴシック" panose="020B0400000000000000" pitchFamily="50" charset="-128"/>
                <a:ea typeface="游ゴシック" panose="020B0400000000000000" pitchFamily="50" charset="-128"/>
              </a:rPr>
              <a:t>をもって</a:t>
            </a:r>
            <a:r>
              <a:rPr kumimoji="1" lang="ja-JP" altLang="en-US" sz="1600" dirty="0">
                <a:latin typeface="游ゴシック" panose="020B0400000000000000" pitchFamily="50" charset="-128"/>
                <a:ea typeface="游ゴシック" panose="020B0400000000000000" pitchFamily="50" charset="-128"/>
              </a:rPr>
              <a:t>説明し、利用者の同意を得ること。</a:t>
            </a:r>
          </a:p>
          <a:p>
            <a:r>
              <a:rPr kumimoji="1" lang="ja-JP" altLang="en-US" sz="1600" dirty="0" smtClean="0">
                <a:latin typeface="游ゴシック" panose="020B0400000000000000" pitchFamily="50" charset="-128"/>
                <a:ea typeface="游ゴシック" panose="020B0400000000000000" pitchFamily="50" charset="-128"/>
              </a:rPr>
              <a:t>３、介護</a:t>
            </a:r>
            <a:r>
              <a:rPr kumimoji="1" lang="ja-JP" altLang="en-US" sz="1600" dirty="0">
                <a:latin typeface="游ゴシック" panose="020B0400000000000000" pitchFamily="50" charset="-128"/>
                <a:ea typeface="游ゴシック" panose="020B0400000000000000" pitchFamily="50" charset="-128"/>
              </a:rPr>
              <a:t>保険サービスとは別サービス</a:t>
            </a:r>
            <a:r>
              <a:rPr kumimoji="1" lang="ja-JP" altLang="en-US" sz="1600" dirty="0" smtClean="0">
                <a:latin typeface="游ゴシック" panose="020B0400000000000000" pitchFamily="50" charset="-128"/>
                <a:ea typeface="游ゴシック" panose="020B0400000000000000" pitchFamily="50" charset="-128"/>
              </a:rPr>
              <a:t>で、</a:t>
            </a:r>
            <a:r>
              <a:rPr kumimoji="1" lang="ja-JP" altLang="en-US" sz="1600" dirty="0">
                <a:latin typeface="游ゴシック" panose="020B0400000000000000" pitchFamily="50" charset="-128"/>
                <a:ea typeface="游ゴシック" panose="020B0400000000000000" pitchFamily="50" charset="-128"/>
              </a:rPr>
              <a:t>当該サービスが介護保険給付の対象と</a:t>
            </a:r>
            <a:r>
              <a:rPr kumimoji="1" lang="ja-JP" altLang="en-US" sz="1600" dirty="0" smtClean="0">
                <a:latin typeface="游ゴシック" panose="020B0400000000000000" pitchFamily="50" charset="-128"/>
                <a:ea typeface="游ゴシック" panose="020B0400000000000000" pitchFamily="50" charset="-128"/>
              </a:rPr>
              <a:t>ならないサービスである</a:t>
            </a:r>
            <a:r>
              <a:rPr kumimoji="1" lang="ja-JP" altLang="en-US" sz="1600" dirty="0">
                <a:latin typeface="游ゴシック" panose="020B0400000000000000" pitchFamily="50" charset="-128"/>
                <a:ea typeface="游ゴシック" panose="020B0400000000000000" pitchFamily="50" charset="-128"/>
              </a:rPr>
              <a:t>ことを利用者</a:t>
            </a:r>
            <a:r>
              <a:rPr kumimoji="1" lang="ja-JP" altLang="en-US" sz="1600" dirty="0" smtClean="0">
                <a:latin typeface="游ゴシック" panose="020B0400000000000000" pitchFamily="50" charset="-128"/>
                <a:ea typeface="游ゴシック" panose="020B0400000000000000" pitchFamily="50" charset="-128"/>
              </a:rPr>
              <a:t>が</a:t>
            </a:r>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　理解</a:t>
            </a:r>
            <a:r>
              <a:rPr kumimoji="1" lang="ja-JP" altLang="en-US" sz="1600" dirty="0">
                <a:latin typeface="游ゴシック" panose="020B0400000000000000" pitchFamily="50" charset="-128"/>
                <a:ea typeface="游ゴシック" panose="020B0400000000000000" pitchFamily="50" charset="-128"/>
              </a:rPr>
              <a:t>しやすく</a:t>
            </a:r>
            <a:r>
              <a:rPr kumimoji="1" lang="ja-JP" altLang="en-US" sz="1600" dirty="0" smtClean="0">
                <a:latin typeface="游ゴシック" panose="020B0400000000000000" pitchFamily="50" charset="-128"/>
                <a:ea typeface="游ゴシック" panose="020B0400000000000000" pitchFamily="50" charset="-128"/>
              </a:rPr>
              <a:t>なるよう</a:t>
            </a:r>
            <a:r>
              <a:rPr kumimoji="1" lang="ja-JP" altLang="en-US" sz="1600" dirty="0">
                <a:latin typeface="游ゴシック" panose="020B0400000000000000" pitchFamily="50" charset="-128"/>
                <a:ea typeface="游ゴシック" panose="020B0400000000000000" pitchFamily="50" charset="-128"/>
              </a:rPr>
              <a:t>、工夫を行うこと。</a:t>
            </a:r>
          </a:p>
          <a:p>
            <a:r>
              <a:rPr kumimoji="1" lang="ja-JP" altLang="en-US" sz="1600" dirty="0" smtClean="0">
                <a:latin typeface="游ゴシック" panose="020B0400000000000000" pitchFamily="50" charset="-128"/>
                <a:ea typeface="游ゴシック" panose="020B0400000000000000" pitchFamily="50" charset="-128"/>
              </a:rPr>
              <a:t>４、契約</a:t>
            </a:r>
            <a:r>
              <a:rPr kumimoji="1" lang="ja-JP" altLang="en-US" sz="1600" dirty="0">
                <a:latin typeface="游ゴシック" panose="020B0400000000000000" pitchFamily="50" charset="-128"/>
                <a:ea typeface="游ゴシック" panose="020B0400000000000000" pitchFamily="50" charset="-128"/>
              </a:rPr>
              <a:t>締結前後に、担当の介護支援専門員に保険外サービスの内容や</a:t>
            </a:r>
            <a:r>
              <a:rPr kumimoji="1" lang="ja-JP" altLang="en-US" sz="1600" dirty="0" smtClean="0">
                <a:latin typeface="游ゴシック" panose="020B0400000000000000" pitchFamily="50" charset="-128"/>
                <a:ea typeface="游ゴシック" panose="020B0400000000000000" pitchFamily="50" charset="-128"/>
              </a:rPr>
              <a:t>提供</a:t>
            </a:r>
            <a:r>
              <a:rPr kumimoji="1" lang="ja-JP" altLang="en-US" sz="1600" dirty="0">
                <a:latin typeface="游ゴシック" panose="020B0400000000000000" pitchFamily="50" charset="-128"/>
                <a:ea typeface="游ゴシック" panose="020B0400000000000000" pitchFamily="50" charset="-128"/>
              </a:rPr>
              <a:t>時間を報告すること。介護支援専門員は、</a:t>
            </a:r>
            <a:r>
              <a:rPr kumimoji="1" lang="ja-JP" altLang="en-US" sz="1600" dirty="0" smtClean="0">
                <a:latin typeface="游ゴシック" panose="020B0400000000000000" pitchFamily="50" charset="-128"/>
                <a:ea typeface="游ゴシック" panose="020B0400000000000000" pitchFamily="50" charset="-128"/>
              </a:rPr>
              <a:t>必</a:t>
            </a:r>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　要</a:t>
            </a:r>
            <a:r>
              <a:rPr kumimoji="1" lang="ja-JP" altLang="en-US" sz="1600" dirty="0">
                <a:latin typeface="游ゴシック" panose="020B0400000000000000" pitchFamily="50" charset="-128"/>
                <a:ea typeface="游ゴシック" panose="020B0400000000000000" pitchFamily="50" charset="-128"/>
              </a:rPr>
              <a:t>に応じて保険外</a:t>
            </a:r>
            <a:r>
              <a:rPr kumimoji="1" lang="ja-JP" altLang="en-US" sz="1600" dirty="0" smtClean="0">
                <a:latin typeface="游ゴシック" panose="020B0400000000000000" pitchFamily="50" charset="-128"/>
                <a:ea typeface="游ゴシック" panose="020B0400000000000000" pitchFamily="50" charset="-128"/>
              </a:rPr>
              <a:t>サービス</a:t>
            </a:r>
            <a:r>
              <a:rPr kumimoji="1" lang="ja-JP" altLang="en-US" sz="1600" dirty="0">
                <a:latin typeface="游ゴシック" panose="020B0400000000000000" pitchFamily="50" charset="-128"/>
                <a:ea typeface="游ゴシック" panose="020B0400000000000000" pitchFamily="50" charset="-128"/>
              </a:rPr>
              <a:t>を居宅サービス計画に記載すること。</a:t>
            </a:r>
          </a:p>
          <a:p>
            <a:r>
              <a:rPr kumimoji="1" lang="ja-JP" altLang="en-US" sz="1600" dirty="0" smtClean="0">
                <a:latin typeface="游ゴシック" panose="020B0400000000000000" pitchFamily="50" charset="-128"/>
                <a:ea typeface="游ゴシック" panose="020B0400000000000000" pitchFamily="50" charset="-128"/>
              </a:rPr>
              <a:t>５、保険外</a:t>
            </a:r>
            <a:r>
              <a:rPr kumimoji="1" lang="ja-JP" altLang="en-US" sz="1600" dirty="0">
                <a:latin typeface="游ゴシック" panose="020B0400000000000000" pitchFamily="50" charset="-128"/>
                <a:ea typeface="游ゴシック" panose="020B0400000000000000" pitchFamily="50" charset="-128"/>
              </a:rPr>
              <a:t>サービスの提供時間は介護保険サービスの提供時間に</a:t>
            </a:r>
            <a:r>
              <a:rPr kumimoji="1" lang="ja-JP" altLang="en-US" sz="1600" dirty="0" smtClean="0">
                <a:latin typeface="游ゴシック" panose="020B0400000000000000" pitchFamily="50" charset="-128"/>
                <a:ea typeface="游ゴシック" panose="020B0400000000000000" pitchFamily="50" charset="-128"/>
              </a:rPr>
              <a:t>含めないこと</a:t>
            </a:r>
            <a:r>
              <a:rPr kumimoji="1" lang="ja-JP" altLang="en-US" sz="1600" dirty="0">
                <a:latin typeface="游ゴシック" panose="020B0400000000000000" pitchFamily="50" charset="-128"/>
                <a:ea typeface="游ゴシック" panose="020B0400000000000000" pitchFamily="50" charset="-128"/>
              </a:rPr>
              <a:t>とし、通所介護の提供時間の算定に当</a:t>
            </a:r>
            <a:r>
              <a:rPr kumimoji="1" lang="ja-JP" altLang="en-US" sz="1600" dirty="0" err="1" smtClean="0">
                <a:latin typeface="游ゴシック" panose="020B0400000000000000" pitchFamily="50" charset="-128"/>
                <a:ea typeface="游ゴシック" panose="020B0400000000000000" pitchFamily="50" charset="-128"/>
              </a:rPr>
              <a:t>たっ</a:t>
            </a:r>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　ては</a:t>
            </a:r>
            <a:r>
              <a:rPr kumimoji="1" lang="ja-JP" altLang="en-US" sz="1600" dirty="0">
                <a:latin typeface="游ゴシック" panose="020B0400000000000000" pitchFamily="50" charset="-128"/>
                <a:ea typeface="游ゴシック" panose="020B0400000000000000" pitchFamily="50" charset="-128"/>
              </a:rPr>
              <a:t>、前後に提供した</a:t>
            </a:r>
            <a:r>
              <a:rPr kumimoji="1" lang="ja-JP" altLang="en-US" sz="1600" dirty="0" smtClean="0">
                <a:latin typeface="游ゴシック" panose="020B0400000000000000" pitchFamily="50" charset="-128"/>
                <a:ea typeface="游ゴシック" panose="020B0400000000000000" pitchFamily="50" charset="-128"/>
              </a:rPr>
              <a:t>通所</a:t>
            </a:r>
            <a:r>
              <a:rPr kumimoji="1" lang="ja-JP" altLang="en-US" sz="1600" dirty="0">
                <a:latin typeface="游ゴシック" panose="020B0400000000000000" pitchFamily="50" charset="-128"/>
                <a:ea typeface="游ゴシック" panose="020B0400000000000000" pitchFamily="50" charset="-128"/>
              </a:rPr>
              <a:t>介護の提供の時間を合算して、１回の通所介護の提供として</a:t>
            </a:r>
            <a:r>
              <a:rPr kumimoji="1" lang="ja-JP" altLang="en-US" sz="1600" dirty="0" smtClean="0">
                <a:latin typeface="游ゴシック" panose="020B0400000000000000" pitchFamily="50" charset="-128"/>
                <a:ea typeface="游ゴシック" panose="020B0400000000000000" pitchFamily="50" charset="-128"/>
              </a:rPr>
              <a:t>取り扱うこと</a:t>
            </a:r>
            <a:r>
              <a:rPr kumimoji="1" lang="ja-JP" altLang="en-US" sz="1600" dirty="0">
                <a:latin typeface="游ゴシック" panose="020B0400000000000000" pitchFamily="50" charset="-128"/>
                <a:ea typeface="游ゴシック" panose="020B0400000000000000" pitchFamily="50" charset="-128"/>
              </a:rPr>
              <a:t>。</a:t>
            </a:r>
          </a:p>
          <a:p>
            <a:r>
              <a:rPr kumimoji="1" lang="ja-JP" altLang="en-US" sz="1600" dirty="0" smtClean="0">
                <a:latin typeface="游ゴシック" panose="020B0400000000000000" pitchFamily="50" charset="-128"/>
                <a:ea typeface="游ゴシック" panose="020B0400000000000000" pitchFamily="50" charset="-128"/>
              </a:rPr>
              <a:t>６、介護</a:t>
            </a:r>
            <a:r>
              <a:rPr kumimoji="1" lang="ja-JP" altLang="en-US" sz="1600" dirty="0">
                <a:latin typeface="游ゴシック" panose="020B0400000000000000" pitchFamily="50" charset="-128"/>
                <a:ea typeface="游ゴシック" panose="020B0400000000000000" pitchFamily="50" charset="-128"/>
              </a:rPr>
              <a:t>保険サービスと別に費用請求し、会計も区分すること。</a:t>
            </a:r>
          </a:p>
          <a:p>
            <a:r>
              <a:rPr kumimoji="1" lang="ja-JP" altLang="en-US" sz="1600" dirty="0" smtClean="0">
                <a:latin typeface="游ゴシック" panose="020B0400000000000000" pitchFamily="50" charset="-128"/>
                <a:ea typeface="游ゴシック" panose="020B0400000000000000" pitchFamily="50" charset="-128"/>
              </a:rPr>
              <a:t>７、保険外</a:t>
            </a:r>
            <a:r>
              <a:rPr kumimoji="1" lang="ja-JP" altLang="en-US" sz="1600" dirty="0">
                <a:latin typeface="游ゴシック" panose="020B0400000000000000" pitchFamily="50" charset="-128"/>
                <a:ea typeface="游ゴシック" panose="020B0400000000000000" pitchFamily="50" charset="-128"/>
              </a:rPr>
              <a:t>サービス提供時の苦情の窓口を設置する等必要な措置を</a:t>
            </a:r>
            <a:r>
              <a:rPr kumimoji="1" lang="ja-JP" altLang="en-US" sz="1600" dirty="0" smtClean="0">
                <a:latin typeface="游ゴシック" panose="020B0400000000000000" pitchFamily="50" charset="-128"/>
                <a:ea typeface="游ゴシック" panose="020B0400000000000000" pitchFamily="50" charset="-128"/>
              </a:rPr>
              <a:t>講じること。</a:t>
            </a:r>
            <a:endParaRPr kumimoji="1" lang="ja-JP" altLang="en-US" sz="1600" dirty="0">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3025130"/>
            <a:ext cx="1672045" cy="3365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11023752" y="466691"/>
            <a:ext cx="650088" cy="369332"/>
          </a:xfrm>
          <a:prstGeom prst="rect">
            <a:avLst/>
          </a:prstGeom>
          <a:noFill/>
        </p:spPr>
        <p:txBody>
          <a:bodyPr wrap="square" rtlCol="0">
            <a:spAutoFit/>
          </a:bodyPr>
          <a:lstStyle/>
          <a:p>
            <a:r>
              <a:rPr kumimoji="1" lang="en-US" altLang="ja-JP" dirty="0"/>
              <a:t>2</a:t>
            </a:r>
            <a:r>
              <a:rPr kumimoji="1" lang="en-US" altLang="ja-JP" dirty="0" smtClean="0"/>
              <a:t>/2</a:t>
            </a:r>
            <a:endParaRPr kumimoji="1" lang="ja-JP" altLang="en-US" dirty="0"/>
          </a:p>
        </p:txBody>
      </p:sp>
    </p:spTree>
    <p:extLst>
      <p:ext uri="{BB962C8B-B14F-4D97-AF65-F5344CB8AC3E}">
        <p14:creationId xmlns:p14="http://schemas.microsoft.com/office/powerpoint/2010/main" val="3554974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８、</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送迎記録に</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ついて</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p>
        </p:txBody>
      </p:sp>
      <p:sp>
        <p:nvSpPr>
          <p:cNvPr id="4" name="正方形/長方形 3"/>
          <p:cNvSpPr/>
          <p:nvPr/>
        </p:nvSpPr>
        <p:spPr>
          <a:xfrm>
            <a:off x="518160" y="1101637"/>
            <a:ext cx="11155680" cy="2623172"/>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・個々の利用者宅の発着時刻が記録されておらず、送迎記録簿の内容が不十分。</a:t>
            </a: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800" dirty="0" smtClean="0">
              <a:latin typeface="游ゴシック" panose="020B0400000000000000" pitchFamily="50" charset="-128"/>
              <a:ea typeface="游ゴシック" panose="020B0400000000000000" pitchFamily="50" charset="-128"/>
            </a:endParaRPr>
          </a:p>
          <a:p>
            <a:r>
              <a:rPr kumimoji="1" lang="ja-JP" altLang="en-US" sz="1400" dirty="0">
                <a:latin typeface="游ゴシック" panose="020B0400000000000000" pitchFamily="50" charset="-128"/>
                <a:ea typeface="游ゴシック" panose="020B0400000000000000" pitchFamily="50" charset="-128"/>
              </a:rPr>
              <a:t>⇒　送迎減算の有無に関しては、個別サービス計画上、送迎が往復か片道かを位置付けさせた上で、</a:t>
            </a:r>
            <a:r>
              <a:rPr kumimoji="1" lang="ja-JP" altLang="en-US" sz="1400" u="sng" dirty="0">
                <a:latin typeface="游ゴシック" panose="020B0400000000000000" pitchFamily="50" charset="-128"/>
                <a:ea typeface="游ゴシック" panose="020B0400000000000000" pitchFamily="50" charset="-128"/>
              </a:rPr>
              <a:t>実際の送迎の有無を確認の上、送迎を行っていなければ減算</a:t>
            </a:r>
            <a:r>
              <a:rPr kumimoji="1" lang="ja-JP" altLang="en-US" sz="1400" dirty="0">
                <a:latin typeface="游ゴシック" panose="020B0400000000000000" pitchFamily="50" charset="-128"/>
                <a:ea typeface="游ゴシック" panose="020B0400000000000000" pitchFamily="50" charset="-128"/>
              </a:rPr>
              <a:t>となる。</a:t>
            </a:r>
            <a:endParaRPr kumimoji="1" lang="en-US" altLang="ja-JP" sz="1400" dirty="0">
              <a:latin typeface="游ゴシック" panose="020B0400000000000000" pitchFamily="50" charset="-128"/>
              <a:ea typeface="游ゴシック" panose="020B0400000000000000" pitchFamily="50" charset="-128"/>
            </a:endParaRPr>
          </a:p>
          <a:p>
            <a:r>
              <a:rPr kumimoji="1" lang="ja-JP" altLang="en-US" sz="1400" dirty="0">
                <a:latin typeface="游ゴシック" panose="020B0400000000000000" pitchFamily="50" charset="-128"/>
                <a:ea typeface="游ゴシック" panose="020B0400000000000000" pitchFamily="50" charset="-128"/>
              </a:rPr>
              <a:t>　なお、徒歩での送迎は、減算の対象にはならない</a:t>
            </a:r>
            <a:r>
              <a:rPr kumimoji="1" lang="ja-JP" altLang="en-US" sz="1400" dirty="0" smtClean="0">
                <a:latin typeface="游ゴシック" panose="020B0400000000000000" pitchFamily="50" charset="-128"/>
                <a:ea typeface="游ゴシック" panose="020B0400000000000000" pitchFamily="50" charset="-128"/>
              </a:rPr>
              <a:t>。</a:t>
            </a:r>
            <a:endParaRPr kumimoji="1" lang="en-US" altLang="ja-JP" sz="1400" dirty="0" smtClean="0">
              <a:latin typeface="游ゴシック" panose="020B0400000000000000" pitchFamily="50" charset="-128"/>
              <a:ea typeface="游ゴシック" panose="020B0400000000000000" pitchFamily="50" charset="-128"/>
            </a:endParaRPr>
          </a:p>
          <a:p>
            <a:endParaRPr kumimoji="1" lang="en-US" altLang="ja-JP" sz="1400" dirty="0" smtClean="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a:p>
            <a:r>
              <a:rPr kumimoji="1" lang="ja-JP" altLang="en-US" sz="1400" dirty="0">
                <a:latin typeface="游ゴシック" panose="020B0400000000000000" pitchFamily="50" charset="-128"/>
                <a:ea typeface="游ゴシック" panose="020B0400000000000000" pitchFamily="50" charset="-128"/>
              </a:rPr>
              <a:t>（参考</a:t>
            </a:r>
            <a:r>
              <a:rPr kumimoji="1" lang="ja-JP" altLang="en-US" sz="1400" dirty="0" smtClean="0">
                <a:latin typeface="游ゴシック" panose="020B0400000000000000" pitchFamily="50" charset="-128"/>
                <a:ea typeface="游ゴシック" panose="020B0400000000000000" pitchFamily="50" charset="-128"/>
              </a:rPr>
              <a:t>）送迎に</a:t>
            </a:r>
            <a:r>
              <a:rPr kumimoji="1" lang="ja-JP" altLang="en-US" sz="1400" dirty="0">
                <a:latin typeface="游ゴシック" panose="020B0400000000000000" pitchFamily="50" charset="-128"/>
                <a:ea typeface="游ゴシック" panose="020B0400000000000000" pitchFamily="50" charset="-128"/>
              </a:rPr>
              <a:t>関係する過去の</a:t>
            </a:r>
            <a:r>
              <a:rPr kumimoji="1" lang="ja-JP" altLang="en-US" sz="1400" dirty="0" smtClean="0">
                <a:latin typeface="游ゴシック" panose="020B0400000000000000" pitchFamily="50" charset="-128"/>
                <a:ea typeface="游ゴシック" panose="020B0400000000000000" pitchFamily="50" charset="-128"/>
              </a:rPr>
              <a:t>ＱＡ</a:t>
            </a:r>
            <a:endParaRPr kumimoji="1" lang="en-US" altLang="ja-JP" sz="1400" dirty="0" smtClean="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a:p>
            <a:r>
              <a:rPr kumimoji="1" lang="ja-JP" altLang="en-US" sz="1400" dirty="0">
                <a:latin typeface="游ゴシック" panose="020B0400000000000000" pitchFamily="50" charset="-128"/>
                <a:ea typeface="游ゴシック" panose="020B0400000000000000" pitchFamily="50" charset="-128"/>
              </a:rPr>
              <a:t>事業所職員が迎えにいったが、利用者が突然体調不良</a:t>
            </a:r>
            <a:r>
              <a:rPr kumimoji="1" lang="ja-JP" altLang="en-US" sz="1400" dirty="0" smtClean="0">
                <a:latin typeface="游ゴシック" panose="020B0400000000000000" pitchFamily="50" charset="-128"/>
                <a:ea typeface="游ゴシック" panose="020B0400000000000000" pitchFamily="50" charset="-128"/>
              </a:rPr>
              <a:t>で参加</a:t>
            </a:r>
            <a:r>
              <a:rPr kumimoji="1" lang="ja-JP" altLang="en-US" sz="1400" dirty="0">
                <a:latin typeface="游ゴシック" panose="020B0400000000000000" pitchFamily="50" charset="-128"/>
                <a:ea typeface="游ゴシック" panose="020B0400000000000000" pitchFamily="50" charset="-128"/>
              </a:rPr>
              <a:t>できなくなった場合</a:t>
            </a:r>
            <a:r>
              <a:rPr kumimoji="1" lang="ja-JP" altLang="en-US" sz="1400" dirty="0" smtClean="0">
                <a:latin typeface="游ゴシック" panose="020B0400000000000000" pitchFamily="50" charset="-128"/>
                <a:ea typeface="游ゴシック" panose="020B0400000000000000" pitchFamily="50" charset="-128"/>
              </a:rPr>
              <a:t>、介護費を</a:t>
            </a:r>
            <a:r>
              <a:rPr kumimoji="1" lang="ja-JP" altLang="en-US" sz="1400" dirty="0">
                <a:latin typeface="游ゴシック" panose="020B0400000000000000" pitchFamily="50" charset="-128"/>
                <a:ea typeface="游ゴシック" panose="020B0400000000000000" pitchFamily="50" charset="-128"/>
              </a:rPr>
              <a:t>算定することは</a:t>
            </a:r>
            <a:r>
              <a:rPr kumimoji="1" lang="ja-JP" altLang="en-US" sz="1400" dirty="0" smtClean="0">
                <a:latin typeface="游ゴシック" panose="020B0400000000000000" pitchFamily="50" charset="-128"/>
                <a:ea typeface="游ゴシック" panose="020B0400000000000000" pitchFamily="50" charset="-128"/>
              </a:rPr>
              <a:t>できない。</a:t>
            </a:r>
            <a:endParaRPr kumimoji="1" lang="ja-JP" altLang="en-US" sz="1400" dirty="0">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4015256"/>
            <a:ext cx="11155680" cy="1291035"/>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●車両運行記録簿や送迎記録簿等を整備し、送迎時刻（個々の利用者宅、事業所の発着時刻）を実績に基づいて、正確に記録、保管しておくこと。</a:t>
            </a:r>
            <a:endParaRPr kumimoji="1" lang="en-US" altLang="ja-JP" sz="1600" dirty="0">
              <a:latin typeface="游ゴシック" panose="020B0400000000000000" pitchFamily="50" charset="-128"/>
              <a:ea typeface="游ゴシック" panose="020B0400000000000000" pitchFamily="50" charset="-128"/>
            </a:endParaRPr>
          </a:p>
          <a:p>
            <a:endParaRPr kumimoji="1" lang="ja-JP" altLang="en-US" sz="8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●送迎担当者、利用者、送迎先等を明確にすること。</a:t>
            </a:r>
            <a:endParaRPr kumimoji="1" lang="en-US" altLang="ja-JP" sz="1600" dirty="0">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3864138"/>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29618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９</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事業所外におけるサービスの提供について</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p>
        </p:txBody>
      </p:sp>
      <p:sp>
        <p:nvSpPr>
          <p:cNvPr id="4" name="正方形/長方形 3"/>
          <p:cNvSpPr/>
          <p:nvPr/>
        </p:nvSpPr>
        <p:spPr>
          <a:xfrm>
            <a:off x="518160" y="1101637"/>
            <a:ext cx="11155680" cy="727163"/>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・必要性が無い事業所外でのサービスを行っている</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800" dirty="0" smtClean="0">
              <a:latin typeface="游ゴシック" panose="020B0400000000000000" pitchFamily="50" charset="-128"/>
              <a:ea typeface="游ゴシック" panose="020B0400000000000000" pitchFamily="50" charset="-128"/>
            </a:endParaRPr>
          </a:p>
          <a:p>
            <a:endParaRPr kumimoji="1" lang="en-US" altLang="ja-JP" sz="1400" dirty="0" smtClean="0">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2119020"/>
            <a:ext cx="11155680" cy="251013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●通所サービスについては、基本的に事業所内において行われるものではあるが、例外的に事業所外でのサービス提供については、以下のアとイの２つの要件を満たす場合に限り、算定の対象とすること。</a:t>
            </a:r>
          </a:p>
          <a:p>
            <a:pPr lvl="1"/>
            <a:r>
              <a:rPr kumimoji="1" lang="ja-JP" altLang="en-US" sz="1600" dirty="0" smtClean="0">
                <a:latin typeface="游ゴシック" panose="020B0400000000000000" pitchFamily="50" charset="-128"/>
                <a:ea typeface="游ゴシック" panose="020B0400000000000000" pitchFamily="50" charset="-128"/>
              </a:rPr>
              <a:t>ア</a:t>
            </a:r>
            <a:r>
              <a:rPr kumimoji="1" lang="ja-JP" altLang="en-US" sz="1600" dirty="0">
                <a:latin typeface="游ゴシック" panose="020B0400000000000000" pitchFamily="50" charset="-128"/>
                <a:ea typeface="游ゴシック" panose="020B0400000000000000" pitchFamily="50" charset="-128"/>
              </a:rPr>
              <a:t>　あらかじめ地域密着型通所介護計画に、その必要性及び具体的なサービスの内容が位置付けられていること。</a:t>
            </a:r>
          </a:p>
          <a:p>
            <a:pPr lvl="1"/>
            <a:r>
              <a:rPr kumimoji="1" lang="ja-JP" altLang="en-US" sz="1600" dirty="0" smtClean="0">
                <a:latin typeface="游ゴシック" panose="020B0400000000000000" pitchFamily="50" charset="-128"/>
                <a:ea typeface="游ゴシック" panose="020B0400000000000000" pitchFamily="50" charset="-128"/>
              </a:rPr>
              <a:t>イ</a:t>
            </a:r>
            <a:r>
              <a:rPr kumimoji="1" lang="ja-JP" altLang="en-US" sz="1600" dirty="0">
                <a:latin typeface="游ゴシック" panose="020B0400000000000000" pitchFamily="50" charset="-128"/>
                <a:ea typeface="游ゴシック" panose="020B0400000000000000" pitchFamily="50" charset="-128"/>
              </a:rPr>
              <a:t>　効果的な機能訓練等のサービスが提供できること。</a:t>
            </a:r>
            <a:endParaRPr kumimoji="1" lang="en-US" altLang="ja-JP" sz="1600" dirty="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●事業所外でサービスを行う際の場所の選定や時間については、利用者が参加しやすい場所で、機能訓練等の見込める場所であるか、利用者に負担の生じない時間であるかなどを検討</a:t>
            </a:r>
            <a:r>
              <a:rPr kumimoji="1" lang="ja-JP" altLang="en-US" sz="1600" dirty="0">
                <a:latin typeface="游ゴシック" panose="020B0400000000000000" pitchFamily="50" charset="-128"/>
                <a:ea typeface="游ゴシック" panose="020B0400000000000000" pitchFamily="50" charset="-128"/>
              </a:rPr>
              <a:t>すること。遠方に移動してのサービス提供や日帰りの小旅行は、移動時間が長時間になり</a:t>
            </a:r>
            <a:r>
              <a:rPr kumimoji="1" lang="ja-JP" altLang="en-US" sz="1600" dirty="0" smtClean="0">
                <a:latin typeface="游ゴシック" panose="020B0400000000000000" pitchFamily="50" charset="-128"/>
                <a:ea typeface="游ゴシック" panose="020B0400000000000000" pitchFamily="50" charset="-128"/>
              </a:rPr>
              <a:t>、機能</a:t>
            </a:r>
            <a:r>
              <a:rPr kumimoji="1" lang="ja-JP" altLang="en-US" sz="1600" dirty="0">
                <a:latin typeface="游ゴシック" panose="020B0400000000000000" pitchFamily="50" charset="-128"/>
                <a:ea typeface="游ゴシック" panose="020B0400000000000000" pitchFamily="50" charset="-128"/>
              </a:rPr>
              <a:t>訓練等が適正に行えないため通所サービスとしての目的が達成</a:t>
            </a:r>
            <a:r>
              <a:rPr kumimoji="1" lang="ja-JP" altLang="en-US" sz="1600" dirty="0" smtClean="0">
                <a:latin typeface="游ゴシック" panose="020B0400000000000000" pitchFamily="50" charset="-128"/>
                <a:ea typeface="游ゴシック" panose="020B0400000000000000" pitchFamily="50" charset="-128"/>
              </a:rPr>
              <a:t>できないので</a:t>
            </a:r>
            <a:r>
              <a:rPr kumimoji="1" lang="ja-JP" altLang="en-US" sz="1600" dirty="0">
                <a:latin typeface="游ゴシック" panose="020B0400000000000000" pitchFamily="50" charset="-128"/>
                <a:ea typeface="游ゴシック" panose="020B0400000000000000" pitchFamily="50" charset="-128"/>
              </a:rPr>
              <a:t>保険外サービスとすること。</a:t>
            </a:r>
            <a:endParaRPr kumimoji="1" lang="en-US" altLang="ja-JP" sz="1600" dirty="0" smtClean="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1967902"/>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227643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779303"/>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2000" b="1" dirty="0">
                <a:solidFill>
                  <a:schemeClr val="tx1">
                    <a:lumMod val="85000"/>
                    <a:lumOff val="15000"/>
                  </a:schemeClr>
                </a:solidFill>
                <a:latin typeface="游ゴシック" panose="020B0400000000000000" pitchFamily="50" charset="-128"/>
                <a:ea typeface="游ゴシック" panose="020B0400000000000000" pitchFamily="50" charset="-128"/>
              </a:rPr>
              <a:t>10</a:t>
            </a:r>
            <a:r>
              <a:rPr kumimoji="1" lang="ja-JP" altLang="en-US" sz="2000" b="1" dirty="0" err="1">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認知症高齢者の日常生活自立度</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の</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確認</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zh-TW"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地域密着型通所介護、認知症対応型共同生活介護、</a:t>
            </a:r>
            <a:r>
              <a:rPr kumimoji="1" lang="zh-TW"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地域密着型介護老人福祉施設入</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所</a:t>
            </a:r>
            <a:r>
              <a:rPr kumimoji="1" lang="zh-TW"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者</a:t>
            </a:r>
            <a:r>
              <a:rPr kumimoji="1" lang="zh-TW"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生活介護</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a:t>
            </a:r>
          </a:p>
        </p:txBody>
      </p:sp>
      <p:sp>
        <p:nvSpPr>
          <p:cNvPr id="4" name="正方形/長方形 3"/>
          <p:cNvSpPr/>
          <p:nvPr/>
        </p:nvSpPr>
        <p:spPr>
          <a:xfrm>
            <a:off x="518160" y="1402421"/>
            <a:ext cx="11155680" cy="136325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dirty="0">
                <a:latin typeface="游ゴシック" panose="020B0400000000000000" pitchFamily="50" charset="-128"/>
                <a:ea typeface="游ゴシック" panose="020B0400000000000000" pitchFamily="50" charset="-128"/>
              </a:rPr>
              <a:t>・認知症高齢者の日常生活自立度の判定を、主治医意見書等で確認して</a:t>
            </a:r>
            <a:r>
              <a:rPr kumimoji="1" lang="ja-JP" altLang="en-US" dirty="0" smtClean="0">
                <a:latin typeface="游ゴシック" panose="020B0400000000000000" pitchFamily="50" charset="-128"/>
                <a:ea typeface="游ゴシック" panose="020B0400000000000000" pitchFamily="50" charset="-128"/>
              </a:rPr>
              <a:t>いない。</a:t>
            </a:r>
            <a:endParaRPr kumimoji="1" lang="ja-JP" altLang="en-US" dirty="0">
              <a:latin typeface="游ゴシック" panose="020B0400000000000000" pitchFamily="50" charset="-128"/>
              <a:ea typeface="游ゴシック" panose="020B0400000000000000" pitchFamily="50" charset="-128"/>
            </a:endParaRPr>
          </a:p>
          <a:p>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9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Ｅｘ）認知症加算、認知症専門ケア加算、日常生活継続支援加算</a:t>
            </a: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1244381"/>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3054618"/>
            <a:ext cx="11155680" cy="2936146"/>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●認知症高齢者の日常生活自立度の決定に当たっては、「</a:t>
            </a:r>
            <a:r>
              <a:rPr kumimoji="1" lang="ja-JP" altLang="en-US" sz="1600" b="1" dirty="0">
                <a:latin typeface="游ゴシック" panose="020B0400000000000000" pitchFamily="50" charset="-128"/>
                <a:ea typeface="游ゴシック" panose="020B0400000000000000" pitchFamily="50" charset="-128"/>
              </a:rPr>
              <a:t>医師の判定結果又は主治医意見書</a:t>
            </a:r>
            <a:r>
              <a:rPr kumimoji="1" lang="ja-JP" altLang="en-US" sz="1600" dirty="0">
                <a:latin typeface="游ゴシック" panose="020B0400000000000000" pitchFamily="50" charset="-128"/>
                <a:ea typeface="游ゴシック" panose="020B0400000000000000" pitchFamily="50" charset="-128"/>
              </a:rPr>
              <a:t>」（</a:t>
            </a:r>
            <a:r>
              <a:rPr kumimoji="1" lang="en-US" altLang="ja-JP" sz="1600" dirty="0">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）を用いて、居宅サービス計画又は各サービスの計画に記載することとなる。なお、</a:t>
            </a:r>
            <a:r>
              <a:rPr kumimoji="1" lang="ja-JP" altLang="en-US" sz="1600" u="sng" dirty="0">
                <a:latin typeface="游ゴシック" panose="020B0400000000000000" pitchFamily="50" charset="-128"/>
                <a:ea typeface="游ゴシック" panose="020B0400000000000000" pitchFamily="50" charset="-128"/>
              </a:rPr>
              <a:t>複数の判定結果がある場合には、最も新しい判定を用いる</a:t>
            </a:r>
            <a:r>
              <a:rPr kumimoji="1" lang="ja-JP" altLang="en-US" sz="1600" dirty="0">
                <a:latin typeface="游ゴシック" panose="020B0400000000000000" pitchFamily="50" charset="-128"/>
                <a:ea typeface="游ゴシック" panose="020B0400000000000000" pitchFamily="50" charset="-128"/>
              </a:rPr>
              <a:t>。</a:t>
            </a:r>
            <a:endParaRPr kumimoji="1" lang="en-US" altLang="ja-JP" sz="1600" dirty="0">
              <a:latin typeface="游ゴシック" panose="020B0400000000000000" pitchFamily="50" charset="-128"/>
              <a:ea typeface="游ゴシック" panose="020B0400000000000000" pitchFamily="50" charset="-128"/>
            </a:endParaRPr>
          </a:p>
          <a:p>
            <a:endParaRPr kumimoji="1" lang="ja-JP" altLang="en-US" sz="8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a:t>
            </a:r>
            <a:r>
              <a:rPr kumimoji="1" lang="ja-JP" altLang="en-US" sz="1600" u="sng" dirty="0">
                <a:latin typeface="游ゴシック" panose="020B0400000000000000" pitchFamily="50" charset="-128"/>
                <a:ea typeface="游ゴシック" panose="020B0400000000000000" pitchFamily="50" charset="-128"/>
              </a:rPr>
              <a:t>医師の判定が無い場合</a:t>
            </a:r>
            <a:r>
              <a:rPr kumimoji="1" lang="ja-JP" altLang="en-US" sz="1600" dirty="0">
                <a:latin typeface="游ゴシック" panose="020B0400000000000000" pitchFamily="50" charset="-128"/>
                <a:ea typeface="游ゴシック" panose="020B0400000000000000" pitchFamily="50" charset="-128"/>
              </a:rPr>
              <a:t>は、「要介護認定等の実施について」に基づき、認定調査員が記入した同通知中「２</a:t>
            </a:r>
            <a:r>
              <a:rPr kumimoji="1" lang="en-US" altLang="ja-JP" sz="1600" dirty="0">
                <a:latin typeface="游ゴシック" panose="020B0400000000000000" pitchFamily="50" charset="-128"/>
                <a:ea typeface="游ゴシック" panose="020B0400000000000000" pitchFamily="50" charset="-128"/>
              </a:rPr>
              <a:t>(4)</a:t>
            </a:r>
            <a:r>
              <a:rPr kumimoji="1" lang="ja-JP" altLang="en-US" sz="1600" dirty="0">
                <a:latin typeface="游ゴシック" panose="020B0400000000000000" pitchFamily="50" charset="-128"/>
                <a:ea typeface="游ゴシック" panose="020B0400000000000000" pitchFamily="50" charset="-128"/>
              </a:rPr>
              <a:t>認定調査員」に規定する「</a:t>
            </a:r>
            <a:r>
              <a:rPr kumimoji="1" lang="ja-JP" altLang="en-US" sz="1600" b="1" dirty="0">
                <a:latin typeface="游ゴシック" panose="020B0400000000000000" pitchFamily="50" charset="-128"/>
                <a:ea typeface="游ゴシック" panose="020B0400000000000000" pitchFamily="50" charset="-128"/>
              </a:rPr>
              <a:t>認定調査票</a:t>
            </a:r>
            <a:r>
              <a:rPr kumimoji="1" lang="ja-JP" altLang="en-US" sz="1600" dirty="0">
                <a:latin typeface="游ゴシック" panose="020B0400000000000000" pitchFamily="50" charset="-128"/>
                <a:ea typeface="游ゴシック" panose="020B0400000000000000" pitchFamily="50" charset="-128"/>
              </a:rPr>
              <a:t>」の「認定調査票（基本調査）」７の「認知症高齢者の日常生活自立度」欄の記載を用いるものとする。</a:t>
            </a:r>
            <a:endParaRPr kumimoji="1" lang="en-US" altLang="ja-JP" sz="1600" dirty="0">
              <a:latin typeface="游ゴシック" panose="020B0400000000000000" pitchFamily="50" charset="-128"/>
              <a:ea typeface="游ゴシック" panose="020B0400000000000000" pitchFamily="50" charset="-128"/>
            </a:endParaRPr>
          </a:p>
          <a:p>
            <a:endParaRPr kumimoji="1" lang="ja-JP" altLang="en-US" sz="8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●これらについて、介護支援専門員はサービス担当者会議などを通じて、認知症高齢者の日常生活自立度も含めて情報を共有することとなる。</a:t>
            </a:r>
            <a:endParaRPr kumimoji="1" lang="en-US" altLang="ja-JP" sz="1600" dirty="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a:p>
            <a:r>
              <a:rPr kumimoji="1" lang="en-US" altLang="ja-JP" sz="1600" dirty="0">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医師が判定した場合の情報提供の方法については特に定めず、必ずしも診断書や文書による診療情報提供を義務づけるものではない。</a:t>
            </a:r>
            <a:endParaRPr kumimoji="1" lang="en-US" altLang="ja-JP" sz="1600" dirty="0">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2903500"/>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61036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1</a:t>
            </a:r>
            <a:r>
              <a:rPr kumimoji="1" lang="en-US" altLang="ja-JP" sz="2000" b="1" dirty="0">
                <a:solidFill>
                  <a:schemeClr val="tx1">
                    <a:lumMod val="85000"/>
                    <a:lumOff val="15000"/>
                  </a:schemeClr>
                </a:solidFill>
                <a:latin typeface="游ゴシック" panose="020B0400000000000000" pitchFamily="50" charset="-128"/>
                <a:ea typeface="游ゴシック" panose="020B0400000000000000" pitchFamily="50" charset="-128"/>
              </a:rPr>
              <a:t>1</a:t>
            </a:r>
            <a:r>
              <a:rPr kumimoji="1" lang="ja-JP" altLang="en-US" sz="2000" b="1" dirty="0" err="1"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人員配置について</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zh-TW"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518160" y="1101638"/>
            <a:ext cx="11155680" cy="3887202"/>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・計画作成担当者が介護職員を兼務しているが、計画作成担当者としての勤務時間が少なく、計画作成担当者としての業務に支障をきたして</a:t>
            </a:r>
            <a:r>
              <a:rPr kumimoji="1" lang="ja-JP" altLang="en-US" sz="1600" dirty="0" smtClean="0">
                <a:latin typeface="游ゴシック" panose="020B0400000000000000" pitchFamily="50" charset="-128"/>
                <a:ea typeface="游ゴシック" panose="020B0400000000000000" pitchFamily="50" charset="-128"/>
              </a:rPr>
              <a:t>いる。</a:t>
            </a:r>
            <a:endParaRPr kumimoji="1" lang="ja-JP" altLang="en-US" sz="1600" dirty="0">
              <a:latin typeface="游ゴシック" panose="020B0400000000000000" pitchFamily="50" charset="-128"/>
              <a:ea typeface="游ゴシック" panose="020B0400000000000000" pitchFamily="50" charset="-128"/>
            </a:endParaRPr>
          </a:p>
          <a:p>
            <a:endParaRPr kumimoji="1" lang="ja-JP" altLang="en-US" sz="8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・計画作成担当者が管理者を兼務し、かつ夜勤職員としても定期的に勤務して</a:t>
            </a:r>
            <a:r>
              <a:rPr kumimoji="1" lang="ja-JP" altLang="en-US" sz="1600" dirty="0" smtClean="0">
                <a:latin typeface="游ゴシック" panose="020B0400000000000000" pitchFamily="50" charset="-128"/>
                <a:ea typeface="游ゴシック" panose="020B0400000000000000" pitchFamily="50" charset="-128"/>
              </a:rPr>
              <a:t>いるため</a:t>
            </a:r>
            <a:r>
              <a:rPr kumimoji="1" lang="ja-JP" altLang="en-US" sz="1600" dirty="0">
                <a:latin typeface="游ゴシック" panose="020B0400000000000000" pitchFamily="50" charset="-128"/>
                <a:ea typeface="游ゴシック" panose="020B0400000000000000" pitchFamily="50" charset="-128"/>
              </a:rPr>
              <a:t>、計画作成担当者及び管理者としてのそれぞれの業務に支障をきたしている</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ja-JP" altLang="en-US" sz="800" dirty="0" smtClean="0">
              <a:latin typeface="游ゴシック" panose="020B0400000000000000" pitchFamily="50" charset="-128"/>
              <a:ea typeface="游ゴシック" panose="020B0400000000000000" pitchFamily="50" charset="-128"/>
            </a:endParaRPr>
          </a:p>
          <a:p>
            <a:r>
              <a:rPr kumimoji="1" lang="ja-JP" altLang="en-US" sz="1300" dirty="0" smtClean="0">
                <a:latin typeface="游ゴシック" panose="020B0400000000000000" pitchFamily="50" charset="-128"/>
                <a:ea typeface="游ゴシック" panose="020B0400000000000000" pitchFamily="50" charset="-128"/>
              </a:rPr>
              <a:t>　１、管理者は、計画作成担当者に計画の作成に関する業務を担当させるものとする。</a:t>
            </a:r>
          </a:p>
          <a:p>
            <a:r>
              <a:rPr kumimoji="1" lang="ja-JP" altLang="en-US" sz="1300" dirty="0" smtClean="0">
                <a:latin typeface="游ゴシック" panose="020B0400000000000000" pitchFamily="50" charset="-128"/>
                <a:ea typeface="游ゴシック" panose="020B0400000000000000" pitchFamily="50" charset="-128"/>
              </a:rPr>
              <a:t>　２、計画の作成に当たっては、通所介護等の活用、地域における活動への参加の機会の提供等により、利用者の多様な活動の確保に努めなければ</a:t>
            </a:r>
            <a:endParaRPr kumimoji="1" lang="en-US" altLang="ja-JP" sz="1300" dirty="0" smtClean="0">
              <a:latin typeface="游ゴシック" panose="020B0400000000000000" pitchFamily="50" charset="-128"/>
              <a:ea typeface="游ゴシック" panose="020B0400000000000000" pitchFamily="50" charset="-128"/>
            </a:endParaRPr>
          </a:p>
          <a:p>
            <a:r>
              <a:rPr kumimoji="1" lang="ja-JP" altLang="en-US" sz="1300" dirty="0">
                <a:latin typeface="游ゴシック" panose="020B0400000000000000" pitchFamily="50" charset="-128"/>
                <a:ea typeface="游ゴシック" panose="020B0400000000000000" pitchFamily="50" charset="-128"/>
              </a:rPr>
              <a:t>　</a:t>
            </a:r>
            <a:r>
              <a:rPr kumimoji="1" lang="ja-JP" altLang="en-US" sz="1300" dirty="0" smtClean="0">
                <a:latin typeface="游ゴシック" panose="020B0400000000000000" pitchFamily="50" charset="-128"/>
                <a:ea typeface="游ゴシック" panose="020B0400000000000000" pitchFamily="50" charset="-128"/>
              </a:rPr>
              <a:t>　　ならない。</a:t>
            </a:r>
          </a:p>
          <a:p>
            <a:r>
              <a:rPr kumimoji="1" lang="ja-JP" altLang="en-US" sz="1300" dirty="0" smtClean="0">
                <a:latin typeface="游ゴシック" panose="020B0400000000000000" pitchFamily="50" charset="-128"/>
                <a:ea typeface="游ゴシック" panose="020B0400000000000000" pitchFamily="50" charset="-128"/>
              </a:rPr>
              <a:t>　３、計画</a:t>
            </a:r>
            <a:r>
              <a:rPr kumimoji="1" lang="ja-JP" altLang="en-US" sz="1300" dirty="0">
                <a:latin typeface="游ゴシック" panose="020B0400000000000000" pitchFamily="50" charset="-128"/>
                <a:ea typeface="游ゴシック" panose="020B0400000000000000" pitchFamily="50" charset="-128"/>
              </a:rPr>
              <a:t>作成担当者は、利用者の心身の状況、希望及びその置かれている環境を踏まえて、他の介護従業者と協議の上、援助の目標</a:t>
            </a:r>
            <a:r>
              <a:rPr kumimoji="1" lang="ja-JP" altLang="en-US" sz="1300" dirty="0" smtClean="0">
                <a:latin typeface="游ゴシック" panose="020B0400000000000000" pitchFamily="50" charset="-128"/>
                <a:ea typeface="游ゴシック" panose="020B0400000000000000" pitchFamily="50" charset="-128"/>
              </a:rPr>
              <a:t>、当該</a:t>
            </a:r>
            <a:r>
              <a:rPr kumimoji="1" lang="ja-JP" altLang="en-US" sz="1300" dirty="0">
                <a:latin typeface="游ゴシック" panose="020B0400000000000000" pitchFamily="50" charset="-128"/>
                <a:ea typeface="游ゴシック" panose="020B0400000000000000" pitchFamily="50" charset="-128"/>
              </a:rPr>
              <a:t>目標</a:t>
            </a:r>
            <a:r>
              <a:rPr kumimoji="1" lang="ja-JP" altLang="en-US" sz="1300" dirty="0" smtClean="0">
                <a:latin typeface="游ゴシック" panose="020B0400000000000000" pitchFamily="50" charset="-128"/>
                <a:ea typeface="游ゴシック" panose="020B0400000000000000" pitchFamily="50" charset="-128"/>
              </a:rPr>
              <a:t>を</a:t>
            </a:r>
            <a:endParaRPr kumimoji="1" lang="en-US" altLang="ja-JP" sz="1300" dirty="0" smtClean="0">
              <a:latin typeface="游ゴシック" panose="020B0400000000000000" pitchFamily="50" charset="-128"/>
              <a:ea typeface="游ゴシック" panose="020B0400000000000000" pitchFamily="50" charset="-128"/>
            </a:endParaRPr>
          </a:p>
          <a:p>
            <a:r>
              <a:rPr kumimoji="1" lang="ja-JP" altLang="en-US" sz="1300" dirty="0">
                <a:latin typeface="游ゴシック" panose="020B0400000000000000" pitchFamily="50" charset="-128"/>
                <a:ea typeface="游ゴシック" panose="020B0400000000000000" pitchFamily="50" charset="-128"/>
              </a:rPr>
              <a:t>　</a:t>
            </a:r>
            <a:r>
              <a:rPr kumimoji="1" lang="ja-JP" altLang="en-US" sz="1300" dirty="0" smtClean="0">
                <a:latin typeface="游ゴシック" panose="020B0400000000000000" pitchFamily="50" charset="-128"/>
                <a:ea typeface="游ゴシック" panose="020B0400000000000000" pitchFamily="50" charset="-128"/>
              </a:rPr>
              <a:t>　　達成</a:t>
            </a:r>
            <a:r>
              <a:rPr kumimoji="1" lang="ja-JP" altLang="en-US" sz="1300" dirty="0">
                <a:latin typeface="游ゴシック" panose="020B0400000000000000" pitchFamily="50" charset="-128"/>
                <a:ea typeface="游ゴシック" panose="020B0400000000000000" pitchFamily="50" charset="-128"/>
              </a:rPr>
              <a:t>するための具体的なサービスの内容等を記載</a:t>
            </a:r>
            <a:r>
              <a:rPr kumimoji="1" lang="ja-JP" altLang="en-US" sz="1300" dirty="0" smtClean="0">
                <a:latin typeface="游ゴシック" panose="020B0400000000000000" pitchFamily="50" charset="-128"/>
                <a:ea typeface="游ゴシック" panose="020B0400000000000000" pitchFamily="50" charset="-128"/>
              </a:rPr>
              <a:t>した計画</a:t>
            </a:r>
            <a:r>
              <a:rPr kumimoji="1" lang="ja-JP" altLang="en-US" sz="1300" dirty="0">
                <a:latin typeface="游ゴシック" panose="020B0400000000000000" pitchFamily="50" charset="-128"/>
                <a:ea typeface="游ゴシック" panose="020B0400000000000000" pitchFamily="50" charset="-128"/>
              </a:rPr>
              <a:t>を作成しなければならない</a:t>
            </a:r>
            <a:r>
              <a:rPr kumimoji="1" lang="ja-JP" altLang="en-US" sz="1300" dirty="0" smtClean="0">
                <a:latin typeface="游ゴシック" panose="020B0400000000000000" pitchFamily="50" charset="-128"/>
                <a:ea typeface="游ゴシック" panose="020B0400000000000000" pitchFamily="50" charset="-128"/>
              </a:rPr>
              <a:t>。</a:t>
            </a:r>
            <a:endParaRPr kumimoji="1" lang="ja-JP" altLang="en-US" sz="1300" dirty="0">
              <a:latin typeface="游ゴシック" panose="020B0400000000000000" pitchFamily="50" charset="-128"/>
              <a:ea typeface="游ゴシック" panose="020B0400000000000000" pitchFamily="50" charset="-128"/>
            </a:endParaRPr>
          </a:p>
          <a:p>
            <a:r>
              <a:rPr kumimoji="1" lang="ja-JP" altLang="en-US" sz="1300" dirty="0" smtClean="0">
                <a:latin typeface="游ゴシック" panose="020B0400000000000000" pitchFamily="50" charset="-128"/>
                <a:ea typeface="游ゴシック" panose="020B0400000000000000" pitchFamily="50" charset="-128"/>
              </a:rPr>
              <a:t>　４、計画</a:t>
            </a:r>
            <a:r>
              <a:rPr kumimoji="1" lang="ja-JP" altLang="en-US" sz="1300" dirty="0">
                <a:latin typeface="游ゴシック" panose="020B0400000000000000" pitchFamily="50" charset="-128"/>
                <a:ea typeface="游ゴシック" panose="020B0400000000000000" pitchFamily="50" charset="-128"/>
              </a:rPr>
              <a:t>作成担当者は</a:t>
            </a:r>
            <a:r>
              <a:rPr kumimoji="1" lang="ja-JP" altLang="en-US" sz="1300" dirty="0" smtClean="0">
                <a:latin typeface="游ゴシック" panose="020B0400000000000000" pitchFamily="50" charset="-128"/>
                <a:ea typeface="游ゴシック" panose="020B0400000000000000" pitchFamily="50" charset="-128"/>
              </a:rPr>
              <a:t>、計画</a:t>
            </a:r>
            <a:r>
              <a:rPr kumimoji="1" lang="ja-JP" altLang="en-US" sz="1300" dirty="0">
                <a:latin typeface="游ゴシック" panose="020B0400000000000000" pitchFamily="50" charset="-128"/>
                <a:ea typeface="游ゴシック" panose="020B0400000000000000" pitchFamily="50" charset="-128"/>
              </a:rPr>
              <a:t>の作成に当たっては、その内容について利用者又はその家族に対して説明し、利用者の同意を</a:t>
            </a:r>
            <a:r>
              <a:rPr kumimoji="1" lang="ja-JP" altLang="en-US" sz="1300" dirty="0" smtClean="0">
                <a:latin typeface="游ゴシック" panose="020B0400000000000000" pitchFamily="50" charset="-128"/>
                <a:ea typeface="游ゴシック" panose="020B0400000000000000" pitchFamily="50" charset="-128"/>
              </a:rPr>
              <a:t>得なければならない。</a:t>
            </a:r>
            <a:endParaRPr kumimoji="1" lang="ja-JP" altLang="en-US" sz="1300" dirty="0">
              <a:latin typeface="游ゴシック" panose="020B0400000000000000" pitchFamily="50" charset="-128"/>
              <a:ea typeface="游ゴシック" panose="020B0400000000000000" pitchFamily="50" charset="-128"/>
            </a:endParaRPr>
          </a:p>
          <a:p>
            <a:r>
              <a:rPr kumimoji="1" lang="ja-JP" altLang="en-US" sz="1300" dirty="0" smtClean="0">
                <a:latin typeface="游ゴシック" panose="020B0400000000000000" pitchFamily="50" charset="-128"/>
                <a:ea typeface="游ゴシック" panose="020B0400000000000000" pitchFamily="50" charset="-128"/>
              </a:rPr>
              <a:t>　５、計画</a:t>
            </a:r>
            <a:r>
              <a:rPr kumimoji="1" lang="ja-JP" altLang="en-US" sz="1300" dirty="0">
                <a:latin typeface="游ゴシック" panose="020B0400000000000000" pitchFamily="50" charset="-128"/>
                <a:ea typeface="游ゴシック" panose="020B0400000000000000" pitchFamily="50" charset="-128"/>
              </a:rPr>
              <a:t>作成担当者は</a:t>
            </a:r>
            <a:r>
              <a:rPr kumimoji="1" lang="ja-JP" altLang="en-US" sz="1300" dirty="0" smtClean="0">
                <a:latin typeface="游ゴシック" panose="020B0400000000000000" pitchFamily="50" charset="-128"/>
                <a:ea typeface="游ゴシック" panose="020B0400000000000000" pitchFamily="50" charset="-128"/>
              </a:rPr>
              <a:t>、計画</a:t>
            </a:r>
            <a:r>
              <a:rPr kumimoji="1" lang="ja-JP" altLang="en-US" sz="1300" dirty="0">
                <a:latin typeface="游ゴシック" panose="020B0400000000000000" pitchFamily="50" charset="-128"/>
                <a:ea typeface="游ゴシック" panose="020B0400000000000000" pitchFamily="50" charset="-128"/>
              </a:rPr>
              <a:t>を作成した際には、</a:t>
            </a:r>
            <a:r>
              <a:rPr kumimoji="1" lang="ja-JP" altLang="en-US" sz="1300" dirty="0" smtClean="0">
                <a:latin typeface="游ゴシック" panose="020B0400000000000000" pitchFamily="50" charset="-128"/>
                <a:ea typeface="游ゴシック" panose="020B0400000000000000" pitchFamily="50" charset="-128"/>
              </a:rPr>
              <a:t>当該計画</a:t>
            </a:r>
            <a:r>
              <a:rPr kumimoji="1" lang="ja-JP" altLang="en-US" sz="1300" dirty="0">
                <a:latin typeface="游ゴシック" panose="020B0400000000000000" pitchFamily="50" charset="-128"/>
                <a:ea typeface="游ゴシック" panose="020B0400000000000000" pitchFamily="50" charset="-128"/>
              </a:rPr>
              <a:t>を利用者に交付しなければならない</a:t>
            </a:r>
            <a:r>
              <a:rPr kumimoji="1" lang="ja-JP" altLang="en-US" sz="1300" dirty="0" smtClean="0">
                <a:latin typeface="游ゴシック" panose="020B0400000000000000" pitchFamily="50" charset="-128"/>
                <a:ea typeface="游ゴシック" panose="020B0400000000000000" pitchFamily="50" charset="-128"/>
              </a:rPr>
              <a:t>。</a:t>
            </a:r>
            <a:endParaRPr kumimoji="1" lang="ja-JP" altLang="en-US" sz="1300" dirty="0">
              <a:latin typeface="游ゴシック" panose="020B0400000000000000" pitchFamily="50" charset="-128"/>
              <a:ea typeface="游ゴシック" panose="020B0400000000000000" pitchFamily="50" charset="-128"/>
            </a:endParaRPr>
          </a:p>
          <a:p>
            <a:r>
              <a:rPr kumimoji="1" lang="ja-JP" altLang="en-US" sz="1300" dirty="0" smtClean="0">
                <a:latin typeface="游ゴシック" panose="020B0400000000000000" pitchFamily="50" charset="-128"/>
                <a:ea typeface="游ゴシック" panose="020B0400000000000000" pitchFamily="50" charset="-128"/>
              </a:rPr>
              <a:t>　６、計画</a:t>
            </a:r>
            <a:r>
              <a:rPr kumimoji="1" lang="ja-JP" altLang="en-US" sz="1300" dirty="0">
                <a:latin typeface="游ゴシック" panose="020B0400000000000000" pitchFamily="50" charset="-128"/>
                <a:ea typeface="游ゴシック" panose="020B0400000000000000" pitchFamily="50" charset="-128"/>
              </a:rPr>
              <a:t>作成担当者は</a:t>
            </a:r>
            <a:r>
              <a:rPr kumimoji="1" lang="ja-JP" altLang="en-US" sz="1300" dirty="0" smtClean="0">
                <a:latin typeface="游ゴシック" panose="020B0400000000000000" pitchFamily="50" charset="-128"/>
                <a:ea typeface="游ゴシック" panose="020B0400000000000000" pitchFamily="50" charset="-128"/>
              </a:rPr>
              <a:t>、計画</a:t>
            </a:r>
            <a:r>
              <a:rPr kumimoji="1" lang="ja-JP" altLang="en-US" sz="1300" dirty="0">
                <a:latin typeface="游ゴシック" panose="020B0400000000000000" pitchFamily="50" charset="-128"/>
                <a:ea typeface="游ゴシック" panose="020B0400000000000000" pitchFamily="50" charset="-128"/>
              </a:rPr>
              <a:t>の作成後においても、他の介護従業者及び利用者</a:t>
            </a:r>
            <a:r>
              <a:rPr kumimoji="1" lang="ja-JP" altLang="en-US" sz="1300" dirty="0" smtClean="0">
                <a:latin typeface="游ゴシック" panose="020B0400000000000000" pitchFamily="50" charset="-128"/>
                <a:ea typeface="游ゴシック" panose="020B0400000000000000" pitchFamily="50" charset="-128"/>
              </a:rPr>
              <a:t>が計画</a:t>
            </a:r>
            <a:r>
              <a:rPr kumimoji="1" lang="ja-JP" altLang="en-US" sz="1300" dirty="0">
                <a:latin typeface="游ゴシック" panose="020B0400000000000000" pitchFamily="50" charset="-128"/>
                <a:ea typeface="游ゴシック" panose="020B0400000000000000" pitchFamily="50" charset="-128"/>
              </a:rPr>
              <a:t>に基づき利用する他の指定居宅サービス等を</a:t>
            </a:r>
            <a:r>
              <a:rPr kumimoji="1" lang="ja-JP" altLang="en-US" sz="1300" dirty="0" smtClean="0">
                <a:latin typeface="游ゴシック" panose="020B0400000000000000" pitchFamily="50" charset="-128"/>
                <a:ea typeface="游ゴシック" panose="020B0400000000000000" pitchFamily="50" charset="-128"/>
              </a:rPr>
              <a:t>行う</a:t>
            </a:r>
            <a:endParaRPr kumimoji="1" lang="en-US" altLang="ja-JP" sz="1300" dirty="0" smtClean="0">
              <a:latin typeface="游ゴシック" panose="020B0400000000000000" pitchFamily="50" charset="-128"/>
              <a:ea typeface="游ゴシック" panose="020B0400000000000000" pitchFamily="50" charset="-128"/>
            </a:endParaRPr>
          </a:p>
          <a:p>
            <a:r>
              <a:rPr kumimoji="1" lang="ja-JP" altLang="en-US" sz="1300" dirty="0">
                <a:latin typeface="游ゴシック" panose="020B0400000000000000" pitchFamily="50" charset="-128"/>
                <a:ea typeface="游ゴシック" panose="020B0400000000000000" pitchFamily="50" charset="-128"/>
              </a:rPr>
              <a:t>　</a:t>
            </a:r>
            <a:r>
              <a:rPr kumimoji="1" lang="ja-JP" altLang="en-US" sz="1300" dirty="0" smtClean="0">
                <a:latin typeface="游ゴシック" panose="020B0400000000000000" pitchFamily="50" charset="-128"/>
                <a:ea typeface="游ゴシック" panose="020B0400000000000000" pitchFamily="50" charset="-128"/>
              </a:rPr>
              <a:t>　　者</a:t>
            </a:r>
            <a:r>
              <a:rPr kumimoji="1" lang="ja-JP" altLang="en-US" sz="1300" dirty="0">
                <a:latin typeface="游ゴシック" panose="020B0400000000000000" pitchFamily="50" charset="-128"/>
                <a:ea typeface="游ゴシック" panose="020B0400000000000000" pitchFamily="50" charset="-128"/>
              </a:rPr>
              <a:t>との連絡を継続的に行うことにより</a:t>
            </a:r>
            <a:r>
              <a:rPr kumimoji="1" lang="ja-JP" altLang="en-US" sz="1300" dirty="0" smtClean="0">
                <a:latin typeface="游ゴシック" panose="020B0400000000000000" pitchFamily="50" charset="-128"/>
                <a:ea typeface="游ゴシック" panose="020B0400000000000000" pitchFamily="50" charset="-128"/>
              </a:rPr>
              <a:t>、計画</a:t>
            </a:r>
            <a:r>
              <a:rPr kumimoji="1" lang="ja-JP" altLang="en-US" sz="1300" dirty="0">
                <a:latin typeface="游ゴシック" panose="020B0400000000000000" pitchFamily="50" charset="-128"/>
                <a:ea typeface="游ゴシック" panose="020B0400000000000000" pitchFamily="50" charset="-128"/>
              </a:rPr>
              <a:t>の実施状況の把握を行い、必要に</a:t>
            </a:r>
            <a:r>
              <a:rPr kumimoji="1" lang="ja-JP" altLang="en-US" sz="1300" dirty="0" smtClean="0">
                <a:latin typeface="游ゴシック" panose="020B0400000000000000" pitchFamily="50" charset="-128"/>
                <a:ea typeface="游ゴシック" panose="020B0400000000000000" pitchFamily="50" charset="-128"/>
              </a:rPr>
              <a:t>応じて計画</a:t>
            </a:r>
            <a:r>
              <a:rPr kumimoji="1" lang="ja-JP" altLang="en-US" sz="1300" dirty="0">
                <a:latin typeface="游ゴシック" panose="020B0400000000000000" pitchFamily="50" charset="-128"/>
                <a:ea typeface="游ゴシック" panose="020B0400000000000000" pitchFamily="50" charset="-128"/>
              </a:rPr>
              <a:t>の変更を行うものとする</a:t>
            </a:r>
            <a:r>
              <a:rPr kumimoji="1" lang="ja-JP" altLang="en-US" sz="1300" dirty="0" smtClean="0">
                <a:latin typeface="游ゴシック" panose="020B0400000000000000" pitchFamily="50" charset="-128"/>
                <a:ea typeface="游ゴシック" panose="020B0400000000000000" pitchFamily="50" charset="-128"/>
              </a:rPr>
              <a:t>。</a:t>
            </a:r>
            <a:endParaRPr kumimoji="1" lang="ja-JP" altLang="en-US" sz="1300" dirty="0">
              <a:latin typeface="游ゴシック" panose="020B0400000000000000" pitchFamily="50" charset="-128"/>
              <a:ea typeface="游ゴシック" panose="020B0400000000000000" pitchFamily="50" charset="-128"/>
            </a:endParaRPr>
          </a:p>
          <a:p>
            <a:r>
              <a:rPr kumimoji="1" lang="ja-JP" altLang="en-US" sz="1300" dirty="0" smtClean="0">
                <a:latin typeface="游ゴシック" panose="020B0400000000000000" pitchFamily="50" charset="-128"/>
                <a:ea typeface="游ゴシック" panose="020B0400000000000000" pitchFamily="50" charset="-128"/>
              </a:rPr>
              <a:t>　７、第二項</a:t>
            </a:r>
            <a:r>
              <a:rPr kumimoji="1" lang="ja-JP" altLang="en-US" sz="1300" dirty="0">
                <a:latin typeface="游ゴシック" panose="020B0400000000000000" pitchFamily="50" charset="-128"/>
                <a:ea typeface="游ゴシック" panose="020B0400000000000000" pitchFamily="50" charset="-128"/>
              </a:rPr>
              <a:t>から第五項までの規定は、前項に規定</a:t>
            </a:r>
            <a:r>
              <a:rPr kumimoji="1" lang="ja-JP" altLang="en-US" sz="1300" dirty="0" smtClean="0">
                <a:latin typeface="游ゴシック" panose="020B0400000000000000" pitchFamily="50" charset="-128"/>
                <a:ea typeface="游ゴシック" panose="020B0400000000000000" pitchFamily="50" charset="-128"/>
              </a:rPr>
              <a:t>する計画</a:t>
            </a:r>
            <a:r>
              <a:rPr kumimoji="1" lang="ja-JP" altLang="en-US" sz="1300" dirty="0">
                <a:latin typeface="游ゴシック" panose="020B0400000000000000" pitchFamily="50" charset="-128"/>
                <a:ea typeface="游ゴシック" panose="020B0400000000000000" pitchFamily="50" charset="-128"/>
              </a:rPr>
              <a:t>の変更について準用する</a:t>
            </a:r>
            <a:r>
              <a:rPr kumimoji="1" lang="ja-JP" altLang="en-US" sz="1300" dirty="0" smtClean="0">
                <a:latin typeface="游ゴシック" panose="020B0400000000000000" pitchFamily="50" charset="-128"/>
                <a:ea typeface="游ゴシック" panose="020B0400000000000000" pitchFamily="50" charset="-128"/>
              </a:rPr>
              <a:t>。</a:t>
            </a:r>
            <a:endParaRPr kumimoji="1" lang="en-US" altLang="ja-JP" sz="1300" dirty="0" smtClean="0">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5272123"/>
            <a:ext cx="11155680" cy="86835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●計画作成担当者は、</a:t>
            </a:r>
            <a:r>
              <a:rPr kumimoji="1" lang="ja-JP" altLang="en-US" sz="1600" b="1" u="sng" dirty="0">
                <a:solidFill>
                  <a:srgbClr val="FF0000"/>
                </a:solidFill>
                <a:latin typeface="游ゴシック" panose="020B0400000000000000" pitchFamily="50" charset="-128"/>
                <a:ea typeface="游ゴシック" panose="020B0400000000000000" pitchFamily="50" charset="-128"/>
              </a:rPr>
              <a:t>利用者の処遇に支障がない場合</a:t>
            </a:r>
            <a:r>
              <a:rPr kumimoji="1" lang="ja-JP" altLang="en-US" sz="1600" dirty="0">
                <a:latin typeface="游ゴシック" panose="020B0400000000000000" pitchFamily="50" charset="-128"/>
                <a:ea typeface="游ゴシック" panose="020B0400000000000000" pitchFamily="50" charset="-128"/>
              </a:rPr>
              <a:t>は、当該事業所における他の職務に従事することができる。</a:t>
            </a:r>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1600" dirty="0" smtClean="0">
                <a:solidFill>
                  <a:schemeClr val="tx1"/>
                </a:solidFill>
                <a:latin typeface="游ゴシック" panose="020B0400000000000000" pitchFamily="50" charset="-128"/>
                <a:ea typeface="游ゴシック" panose="020B0400000000000000" pitchFamily="50" charset="-128"/>
              </a:rPr>
              <a:t>　</a:t>
            </a:r>
            <a:r>
              <a:rPr kumimoji="1" lang="en-US" altLang="ja-JP" sz="1400" dirty="0" smtClean="0">
                <a:solidFill>
                  <a:schemeClr val="tx1"/>
                </a:solidFill>
                <a:latin typeface="游ゴシック" panose="020B0400000000000000" pitchFamily="50" charset="-128"/>
                <a:ea typeface="游ゴシック" panose="020B0400000000000000" pitchFamily="50" charset="-128"/>
              </a:rPr>
              <a:t>※</a:t>
            </a:r>
            <a:r>
              <a:rPr kumimoji="1" lang="ja-JP" altLang="en-US" sz="1400" dirty="0">
                <a:solidFill>
                  <a:schemeClr val="tx1"/>
                </a:solidFill>
                <a:latin typeface="游ゴシック" panose="020B0400000000000000" pitchFamily="50" charset="-128"/>
                <a:ea typeface="游ゴシック" panose="020B0400000000000000" pitchFamily="50" charset="-128"/>
              </a:rPr>
              <a:t>利用者の処遇に支障がない場合は、</a:t>
            </a:r>
            <a:r>
              <a:rPr kumimoji="1" lang="ja-JP" altLang="en-US" sz="1400" dirty="0">
                <a:latin typeface="游ゴシック" panose="020B0400000000000000" pitchFamily="50" charset="-128"/>
                <a:ea typeface="游ゴシック" panose="020B0400000000000000" pitchFamily="50" charset="-128"/>
              </a:rPr>
              <a:t>管理者との兼務、又は介護職員との兼務も可能</a:t>
            </a:r>
            <a:r>
              <a:rPr kumimoji="1" lang="ja-JP" altLang="en-US" sz="1400" dirty="0" smtClean="0">
                <a:latin typeface="游ゴシック" panose="020B0400000000000000" pitchFamily="50" charset="-128"/>
                <a:ea typeface="游ゴシック" panose="020B0400000000000000" pitchFamily="50" charset="-128"/>
              </a:rPr>
              <a:t>。</a:t>
            </a:r>
            <a:endParaRPr kumimoji="1" lang="en-US" altLang="ja-JP" sz="1400" dirty="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5121006"/>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636052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08522" y="382859"/>
            <a:ext cx="10058400" cy="725378"/>
          </a:xfrm>
          <a:prstGeom prst="rect">
            <a:avLst/>
          </a:prstGeom>
        </p:spPr>
        <p:txBody>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dirty="0" smtClean="0">
                <a:solidFill>
                  <a:schemeClr val="tx1">
                    <a:lumMod val="85000"/>
                    <a:lumOff val="15000"/>
                  </a:schemeClr>
                </a:solidFill>
                <a:latin typeface="游ゴシック" panose="020B0400000000000000" pitchFamily="50" charset="-128"/>
                <a:ea typeface="游ゴシック" panose="020B0400000000000000" pitchFamily="50" charset="-128"/>
              </a:rPr>
              <a:t>目次</a:t>
            </a:r>
            <a:endParaRPr lang="ja-JP" altLang="en-US"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3" name="コンテンツ プレースホルダー 2"/>
          <p:cNvSpPr txBox="1">
            <a:spLocks/>
          </p:cNvSpPr>
          <p:nvPr/>
        </p:nvSpPr>
        <p:spPr>
          <a:xfrm>
            <a:off x="808523" y="1214014"/>
            <a:ext cx="10058400" cy="4833859"/>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１、人員基準欠如について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（地域密着型サービス共通）</a:t>
            </a:r>
            <a:endParaRPr lang="en-US" altLang="ja-JP"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２、他市町村の被保険者の利用について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（地域密着型サービス共通）</a:t>
            </a:r>
          </a:p>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３、各種マニュアルの整備について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（地域密着型サービス共通）</a:t>
            </a:r>
          </a:p>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４、計画の作成について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（認知症対応型共同生活介護、小規模多機能型居宅介護、地域密着型介護老人福祉施設入所者生活介護）</a:t>
            </a:r>
          </a:p>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５、身体的拘束未実施減算について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lang="zh-TW"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認知症対応型共同生活介護、地域密着型介護老人福祉施設入所者生活介護</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lang="en-US" altLang="ja-JP"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６、人員配置について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（地域密着型通所介護）</a:t>
            </a:r>
            <a:endParaRPr lang="en-US" altLang="ja-JP"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７、所要時間とサービス提供時間について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p>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８、送迎記録について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p>
          <a:p>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９、事業所外におけるサービスの提供について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p>
          <a:p>
            <a:r>
              <a:rPr lang="en-US" altLang="ja-JP"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10</a:t>
            </a:r>
            <a:r>
              <a:rPr lang="ja-JP" altLang="en-US" sz="1800" u="dotted" dirty="0" err="1"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認知症高齢者の日常生活自立度の判定</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（地域密着型通所介護、認知症対応型共同生活介護、地域密着型介護老人福祉施設入所者生活介護）</a:t>
            </a:r>
          </a:p>
          <a:p>
            <a:r>
              <a:rPr lang="en-US" altLang="ja-JP"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11</a:t>
            </a:r>
            <a:r>
              <a:rPr lang="ja-JP" altLang="en-US" sz="1800" u="dotted" dirty="0" err="1"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人員配置について</a:t>
            </a:r>
            <a:r>
              <a:rPr lang="ja-JP" altLang="en-US" sz="1200" u="dotted" dirty="0" smtClean="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a:t>
            </a:r>
            <a:endParaRPr lang="ja-JP" altLang="en-US"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lang="en-US" altLang="ja-JP" sz="1800" u="dotted"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p:txBody>
      </p:sp>
      <p:cxnSp>
        <p:nvCxnSpPr>
          <p:cNvPr id="5" name="直線コネクタ 4"/>
          <p:cNvCxnSpPr/>
          <p:nvPr/>
        </p:nvCxnSpPr>
        <p:spPr>
          <a:xfrm>
            <a:off x="808522" y="1026694"/>
            <a:ext cx="10533246" cy="0"/>
          </a:xfrm>
          <a:prstGeom prst="line">
            <a:avLst/>
          </a:prstGeom>
        </p:spPr>
        <p:style>
          <a:lnRef idx="1">
            <a:schemeClr val="dk1"/>
          </a:lnRef>
          <a:fillRef idx="0">
            <a:schemeClr val="dk1"/>
          </a:fillRef>
          <a:effectRef idx="0">
            <a:schemeClr val="dk1"/>
          </a:effectRef>
          <a:fontRef idx="minor">
            <a:schemeClr val="tx1"/>
          </a:fontRef>
        </p:style>
      </p:cxn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668013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１</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、人員基</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準欠如について</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（地域密着型サービス共通）</a:t>
            </a:r>
            <a:endPar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518160" y="1101636"/>
            <a:ext cx="11155680" cy="3814353"/>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基準上必要な人員配置ができて</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いない（人員欠如による減算は原則</a:t>
            </a:r>
            <a:r>
              <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100</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分の</a:t>
            </a:r>
            <a:r>
              <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70</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600" dirty="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83815513"/>
              </p:ext>
            </p:extLst>
          </p:nvPr>
        </p:nvGraphicFramePr>
        <p:xfrm>
          <a:off x="521698" y="1699648"/>
          <a:ext cx="11155680" cy="3230880"/>
        </p:xfrm>
        <a:graphic>
          <a:graphicData uri="http://schemas.openxmlformats.org/drawingml/2006/table">
            <a:tbl>
              <a:tblPr firstRow="1" bandRow="1">
                <a:tableStyleId>{8799B23B-EC83-4686-B30A-512413B5E67A}</a:tableStyleId>
              </a:tblPr>
              <a:tblGrid>
                <a:gridCol w="4979455">
                  <a:extLst>
                    <a:ext uri="{9D8B030D-6E8A-4147-A177-3AD203B41FA5}">
                      <a16:colId xmlns:a16="http://schemas.microsoft.com/office/drawing/2014/main" val="868365239"/>
                    </a:ext>
                  </a:extLst>
                </a:gridCol>
                <a:gridCol w="6176225">
                  <a:extLst>
                    <a:ext uri="{9D8B030D-6E8A-4147-A177-3AD203B41FA5}">
                      <a16:colId xmlns:a16="http://schemas.microsoft.com/office/drawing/2014/main" val="1327066658"/>
                    </a:ext>
                  </a:extLst>
                </a:gridCol>
              </a:tblGrid>
              <a:tr h="0">
                <a:tc>
                  <a:txBody>
                    <a:bodyPr/>
                    <a:lstStyle/>
                    <a:p>
                      <a:r>
                        <a:rPr kumimoji="1" lang="ja-JP" altLang="en-US" sz="1400" dirty="0" smtClean="0">
                          <a:latin typeface="游ゴシック" panose="020B0400000000000000" pitchFamily="50" charset="-128"/>
                          <a:ea typeface="游ゴシック" panose="020B0400000000000000" pitchFamily="50" charset="-128"/>
                        </a:rPr>
                        <a:t>人員基準欠如の職種</a:t>
                      </a:r>
                      <a:endPar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solidFill>
                      <a:schemeClr val="accent3">
                        <a:lumMod val="60000"/>
                        <a:lumOff val="40000"/>
                      </a:schemeClr>
                    </a:solidFill>
                  </a:tcPr>
                </a:tc>
                <a:tc>
                  <a:txBody>
                    <a:bodyPr/>
                    <a:lstStyle/>
                    <a:p>
                      <a:r>
                        <a:rPr kumimoji="1" lang="ja-JP" altLang="en-US" sz="1400" dirty="0" smtClean="0">
                          <a:latin typeface="游ゴシック" panose="020B0400000000000000" pitchFamily="50" charset="-128"/>
                          <a:ea typeface="游ゴシック" panose="020B0400000000000000" pitchFamily="50" charset="-128"/>
                        </a:rPr>
                        <a:t>減算が行われる期間</a:t>
                      </a:r>
                      <a:endPar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solidFill>
                      <a:schemeClr val="accent3">
                        <a:lumMod val="60000"/>
                        <a:lumOff val="40000"/>
                      </a:schemeClr>
                    </a:solidFill>
                  </a:tcPr>
                </a:tc>
                <a:extLst>
                  <a:ext uri="{0D108BD9-81ED-4DB2-BD59-A6C34878D82A}">
                    <a16:rowId xmlns:a16="http://schemas.microsoft.com/office/drawing/2014/main" val="918243065"/>
                  </a:ext>
                </a:extLst>
              </a:tr>
              <a:tr h="945914">
                <a:tc>
                  <a:txBody>
                    <a:bodyPr/>
                    <a:lstStyle/>
                    <a:p>
                      <a:r>
                        <a:rPr kumimoji="1" lang="ja-JP" altLang="en-US" sz="1400" dirty="0" smtClean="0">
                          <a:latin typeface="游ゴシック" panose="020B0400000000000000" pitchFamily="50" charset="-128"/>
                          <a:ea typeface="游ゴシック" panose="020B0400000000000000" pitchFamily="50" charset="-128"/>
                        </a:rPr>
                        <a:t>看護職員（下記以外）</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介護職員</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小規模多機能型居宅介護・看護小規模多機能型居宅介護従業者（通い及び訪問サービスの提供に当たる者）</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介護従業者（認知症対応型共同生活介護）</a:t>
                      </a:r>
                      <a:endPar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lnB w="12700" cap="flat" cmpd="sng" algn="ctr">
                      <a:solidFill>
                        <a:schemeClr val="tx1"/>
                      </a:solidFill>
                      <a:prstDash val="dot"/>
                      <a:round/>
                      <a:headEnd type="none" w="med" len="med"/>
                      <a:tailEnd type="none" w="med" len="med"/>
                    </a:lnB>
                    <a:solidFill>
                      <a:schemeClr val="accent3">
                        <a:lumMod val="20000"/>
                        <a:lumOff val="80000"/>
                      </a:schemeClr>
                    </a:solidFill>
                  </a:tcPr>
                </a:tc>
                <a:tc>
                  <a:txBody>
                    <a:bodyPr/>
                    <a:lstStyle/>
                    <a:p>
                      <a:r>
                        <a:rPr kumimoji="1" lang="ja-JP" altLang="en-US" sz="1400" dirty="0" smtClean="0">
                          <a:latin typeface="游ゴシック" panose="020B0400000000000000" pitchFamily="50" charset="-128"/>
                          <a:ea typeface="游ゴシック" panose="020B0400000000000000" pitchFamily="50" charset="-128"/>
                        </a:rPr>
                        <a:t>①人員欠如の割合が１割を超える場合</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人員基準欠如開始月の翌月から解消月まで</a:t>
                      </a:r>
                      <a:endParaRPr kumimoji="1" lang="en-US" altLang="ja-JP" sz="14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游ゴシック" panose="020B0400000000000000" pitchFamily="50" charset="-128"/>
                          <a:ea typeface="游ゴシック" panose="020B0400000000000000" pitchFamily="50" charset="-128"/>
                        </a:rPr>
                        <a:t>②人員欠如の割合が１割以下である場合</a:t>
                      </a:r>
                      <a:endParaRPr kumimoji="1" lang="en-US" altLang="ja-JP" sz="14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游ゴシック" panose="020B0400000000000000" pitchFamily="50" charset="-128"/>
                          <a:ea typeface="游ゴシック" panose="020B0400000000000000" pitchFamily="50" charset="-128"/>
                        </a:rPr>
                        <a:t>　人員基準欠如開始月の翌々月から解消月まで（翌月の末日に人員基準を満たすようになっていれば減算は行われない）</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lnB w="12700" cap="flat" cmpd="sng" algn="ctr">
                      <a:solidFill>
                        <a:schemeClr val="tx1"/>
                      </a:solidFill>
                      <a:prstDash val="dot"/>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04829296"/>
                  </a:ext>
                </a:extLst>
              </a:tr>
              <a:tr h="423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游ゴシック" panose="020B0400000000000000" pitchFamily="50" charset="-128"/>
                          <a:ea typeface="游ゴシック" panose="020B0400000000000000" pitchFamily="50" charset="-128"/>
                        </a:rPr>
                        <a:t>小規模多機能型居宅介護・看護小規模多機能型居宅介護従業者（看護職員）</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lnT w="12700" cap="flat" cmpd="sng" algn="ctr">
                      <a:solidFill>
                        <a:schemeClr val="tx1"/>
                      </a:solidFill>
                      <a:prstDash val="dot"/>
                      <a:round/>
                      <a:headEnd type="none" w="med" len="med"/>
                      <a:tailEnd type="none" w="med" len="med"/>
                    </a:lnT>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游ゴシック" panose="020B0400000000000000" pitchFamily="50" charset="-128"/>
                          <a:ea typeface="游ゴシック" panose="020B0400000000000000" pitchFamily="50" charset="-128"/>
                        </a:rPr>
                        <a:t>人員基準欠如開始月の翌々月から解消月まで（翌月の末日に人員基準を満たすようになっていれば減算は行われない）</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lnT w="12700" cap="flat" cmpd="sng" algn="ctr">
                      <a:solidFill>
                        <a:schemeClr val="tx1"/>
                      </a:solidFill>
                      <a:prstDash val="dot"/>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4062686806"/>
                  </a:ext>
                </a:extLst>
              </a:tr>
              <a:tr h="597419">
                <a:tc>
                  <a:txBody>
                    <a:bodyPr/>
                    <a:lstStyle/>
                    <a:p>
                      <a:r>
                        <a:rPr kumimoji="1" lang="ja-JP" altLang="en-US" sz="1400" dirty="0" smtClean="0">
                          <a:latin typeface="游ゴシック" panose="020B0400000000000000" pitchFamily="50" charset="-128"/>
                          <a:ea typeface="游ゴシック" panose="020B0400000000000000" pitchFamily="50" charset="-128"/>
                        </a:rPr>
                        <a:t>小規模多機能型居宅介護・看護小規模多機能型居宅介護従業者（夜勤職員、宿直職員及びサテライト型事業所の訪問サービスの提供に当たる者）</a:t>
                      </a:r>
                      <a:endPar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noFill/>
                  </a:tcPr>
                </a:tc>
                <a:tc>
                  <a:txBody>
                    <a:bodyPr/>
                    <a:lstStyle/>
                    <a:p>
                      <a:r>
                        <a:rPr kumimoji="1" lang="ja-JP" altLang="en-US" sz="1400" dirty="0" smtClean="0">
                          <a:latin typeface="游ゴシック" panose="020B0400000000000000" pitchFamily="50" charset="-128"/>
                          <a:ea typeface="游ゴシック" panose="020B0400000000000000" pitchFamily="50" charset="-128"/>
                        </a:rPr>
                        <a:t>人員基準欠如の翌月</a:t>
                      </a:r>
                      <a:endPar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noFill/>
                  </a:tcPr>
                </a:tc>
                <a:extLst>
                  <a:ext uri="{0D108BD9-81ED-4DB2-BD59-A6C34878D82A}">
                    <a16:rowId xmlns:a16="http://schemas.microsoft.com/office/drawing/2014/main" val="1743685824"/>
                  </a:ext>
                </a:extLst>
              </a:tr>
              <a:tr h="450626">
                <a:tc>
                  <a:txBody>
                    <a:bodyPr/>
                    <a:lstStyle/>
                    <a:p>
                      <a:r>
                        <a:rPr kumimoji="1" lang="ja-JP" altLang="en-US" sz="1400" dirty="0" smtClean="0">
                          <a:latin typeface="游ゴシック" panose="020B0400000000000000" pitchFamily="50" charset="-128"/>
                          <a:ea typeface="游ゴシック" panose="020B0400000000000000" pitchFamily="50" charset="-128"/>
                        </a:rPr>
                        <a:t>上記以外の従業者</a:t>
                      </a:r>
                      <a:endPar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游ゴシック" panose="020B0400000000000000" pitchFamily="50" charset="-128"/>
                          <a:ea typeface="游ゴシック" panose="020B0400000000000000" pitchFamily="50" charset="-128"/>
                        </a:rPr>
                        <a:t>人員基準欠如開始月の翌々月から解消月まで（翌月の末日に人員基準を満たすようになっていれば減算は行われない）</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txBody>
                  <a:tcPr>
                    <a:solidFill>
                      <a:schemeClr val="accent3">
                        <a:lumMod val="20000"/>
                        <a:lumOff val="80000"/>
                      </a:schemeClr>
                    </a:solidFill>
                  </a:tcPr>
                </a:tc>
                <a:extLst>
                  <a:ext uri="{0D108BD9-81ED-4DB2-BD59-A6C34878D82A}">
                    <a16:rowId xmlns:a16="http://schemas.microsoft.com/office/drawing/2014/main" val="3034128720"/>
                  </a:ext>
                </a:extLst>
              </a:tr>
            </a:tbl>
          </a:graphicData>
        </a:graphic>
      </p:graphicFrame>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5181602"/>
            <a:ext cx="11155680" cy="931815"/>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●必要</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な員数が確保されなくなった場合は、早急に改善すること。</a:t>
            </a:r>
            <a:endParaRPr kumimoji="1" lang="en-US" altLang="ja-JP" sz="16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en-US" altLang="ja-JP" sz="1600" b="1" dirty="0">
                <a:solidFill>
                  <a:srgbClr val="FF0000"/>
                </a:solidFill>
                <a:latin typeface="游ゴシック" panose="020B0400000000000000" pitchFamily="50" charset="-128"/>
                <a:ea typeface="游ゴシック" panose="020B0400000000000000" pitchFamily="50" charset="-128"/>
              </a:rPr>
              <a:t>※</a:t>
            </a:r>
            <a:r>
              <a:rPr kumimoji="1" lang="ja-JP" altLang="en-US" sz="1600" b="1" dirty="0">
                <a:solidFill>
                  <a:srgbClr val="FF0000"/>
                </a:solidFill>
                <a:latin typeface="游ゴシック" panose="020B0400000000000000" pitchFamily="50" charset="-128"/>
                <a:ea typeface="游ゴシック" panose="020B0400000000000000" pitchFamily="50" charset="-128"/>
              </a:rPr>
              <a:t>人員基準を満たさなくなった場合は、速やかに福祉指導監査室に相談すること。</a:t>
            </a:r>
          </a:p>
        </p:txBody>
      </p:sp>
      <p:sp>
        <p:nvSpPr>
          <p:cNvPr id="10" name="角丸四角形 9"/>
          <p:cNvSpPr/>
          <p:nvPr/>
        </p:nvSpPr>
        <p:spPr>
          <a:xfrm>
            <a:off x="508635" y="5030485"/>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改善のポイント</a:t>
            </a:r>
          </a:p>
        </p:txBody>
      </p:sp>
    </p:spTree>
    <p:extLst>
      <p:ext uri="{BB962C8B-B14F-4D97-AF65-F5344CB8AC3E}">
        <p14:creationId xmlns:p14="http://schemas.microsoft.com/office/powerpoint/2010/main" val="3237701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２、他</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市町村の被</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保険者の利用について</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（地域密着型サービス共通）</a:t>
            </a:r>
          </a:p>
        </p:txBody>
      </p:sp>
      <p:sp>
        <p:nvSpPr>
          <p:cNvPr id="4" name="正方形/長方形 3"/>
          <p:cNvSpPr/>
          <p:nvPr/>
        </p:nvSpPr>
        <p:spPr>
          <a:xfrm>
            <a:off x="518160" y="1101636"/>
            <a:ext cx="11155680" cy="299421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・他市町村の被保険者を当該市町村及び指定権者（吹田市）の許可なく受け入れている。</a:t>
            </a:r>
            <a:endPar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他市町村の被保険者の住民票を直接、吹田市内の認知症対応型共同生活介護などに異動させている</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6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800" dirty="0" smtClean="0">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密着型サービスは、高齢者が可能な限り住み慣れた身近な地域において、きめ細かい介護サービスを受けながら生活を継続できるようにとの配慮から、</a:t>
            </a:r>
            <a:r>
              <a:rPr kumimoji="1" lang="ja-JP" altLang="en-US" sz="1400" u="sng" dirty="0" smtClean="0">
                <a:solidFill>
                  <a:srgbClr val="FF0000"/>
                </a:solidFill>
                <a:latin typeface="游ゴシック" panose="020B0400000000000000" pitchFamily="50" charset="-128"/>
                <a:ea typeface="游ゴシック" panose="020B0400000000000000" pitchFamily="50" charset="-128"/>
              </a:rPr>
              <a:t>原則、吹田市</a:t>
            </a:r>
            <a:r>
              <a:rPr kumimoji="1" lang="ja-JP" altLang="en-US" sz="1400" u="sng" dirty="0">
                <a:solidFill>
                  <a:srgbClr val="FF0000"/>
                </a:solidFill>
                <a:latin typeface="游ゴシック" panose="020B0400000000000000" pitchFamily="50" charset="-128"/>
                <a:ea typeface="游ゴシック" panose="020B0400000000000000" pitchFamily="50" charset="-128"/>
              </a:rPr>
              <a:t>の被保険者のみ</a:t>
            </a:r>
            <a:r>
              <a:rPr kumimoji="1" lang="ja-JP" altLang="en-US" sz="1400" u="sng" dirty="0" smtClean="0">
                <a:solidFill>
                  <a:srgbClr val="FF0000"/>
                </a:solidFill>
                <a:latin typeface="游ゴシック" panose="020B0400000000000000" pitchFamily="50" charset="-128"/>
                <a:ea typeface="游ゴシック" panose="020B0400000000000000" pitchFamily="50" charset="-128"/>
              </a:rPr>
              <a:t>が吹田市の地域密着型サービス</a:t>
            </a:r>
            <a:r>
              <a:rPr kumimoji="1" lang="ja-JP" altLang="en-US" sz="1400" u="sng" dirty="0">
                <a:solidFill>
                  <a:srgbClr val="FF0000"/>
                </a:solidFill>
                <a:latin typeface="游ゴシック" panose="020B0400000000000000" pitchFamily="50" charset="-128"/>
                <a:ea typeface="游ゴシック" panose="020B0400000000000000" pitchFamily="50" charset="-128"/>
              </a:rPr>
              <a:t>を利用できる</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こととなっています</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8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地域密着型特別養護老人ホームにおいて、事業所の所在地を住所とした転入は、明らかに本サービス利用を目的としたものであり、本来の地域密着型サービスの制度の趣旨とは異なりますのでご留意ください</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ja-JP" altLang="en-US" sz="8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例外として、他市町村の被保険者が、居住地に住所登録を継続することができない理由があり、住民登録を変更することがやむを得ない場合で、居住している他市町村内の介護サービス事業所の利用が困難である場合等に限り、吹田市への転入による地域密着型サービスの利用を認めています</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4375478"/>
            <a:ext cx="11155680" cy="1748596"/>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●利用</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契約前に必要な被保険者証</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の確認、アセスメント等を行い、吹田市の地域密着型サービスを利用できるか確認をすること。</a:t>
            </a:r>
            <a:endPar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8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●他市町村の被保険者から、やむを得ない事情（災害・虐待等）での利用相談があれば</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u="sng" dirty="0" smtClean="0">
                <a:solidFill>
                  <a:srgbClr val="FF0000"/>
                </a:solidFill>
                <a:latin typeface="游ゴシック" panose="020B0400000000000000" pitchFamily="50" charset="-128"/>
                <a:ea typeface="游ゴシック" panose="020B0400000000000000" pitchFamily="50" charset="-128"/>
              </a:rPr>
              <a:t>吹田市（福祉</a:t>
            </a:r>
            <a:r>
              <a:rPr kumimoji="1" lang="ja-JP" altLang="en-US" sz="1600" u="sng" dirty="0">
                <a:solidFill>
                  <a:srgbClr val="FF0000"/>
                </a:solidFill>
                <a:latin typeface="游ゴシック" panose="020B0400000000000000" pitchFamily="50" charset="-128"/>
                <a:ea typeface="游ゴシック" panose="020B0400000000000000" pitchFamily="50" charset="-128"/>
              </a:rPr>
              <a:t>指導</a:t>
            </a:r>
            <a:r>
              <a:rPr kumimoji="1" lang="ja-JP" altLang="en-US" sz="1600" u="sng" dirty="0" smtClean="0">
                <a:solidFill>
                  <a:srgbClr val="FF0000"/>
                </a:solidFill>
                <a:latin typeface="游ゴシック" panose="020B0400000000000000" pitchFamily="50" charset="-128"/>
                <a:ea typeface="游ゴシック" panose="020B0400000000000000" pitchFamily="50" charset="-128"/>
              </a:rPr>
              <a:t>監査室）及び</a:t>
            </a:r>
            <a:r>
              <a:rPr kumimoji="1" lang="ja-JP" altLang="en-US" sz="1600" u="sng" dirty="0">
                <a:solidFill>
                  <a:srgbClr val="FF0000"/>
                </a:solidFill>
                <a:latin typeface="游ゴシック" panose="020B0400000000000000" pitchFamily="50" charset="-128"/>
                <a:ea typeface="游ゴシック" panose="020B0400000000000000" pitchFamily="50" charset="-128"/>
              </a:rPr>
              <a:t>保険者の市町村に事前に相談すること</a:t>
            </a:r>
            <a:r>
              <a:rPr kumimoji="1" lang="ja-JP" altLang="en-US" sz="1600" dirty="0" smtClean="0">
                <a:latin typeface="游ゴシック" panose="020B0400000000000000" pitchFamily="50" charset="-128"/>
                <a:ea typeface="游ゴシック" panose="020B0400000000000000" pitchFamily="50" charset="-128"/>
              </a:rPr>
              <a:t>。</a:t>
            </a:r>
            <a:endParaRPr kumimoji="1" lang="ja-JP" altLang="en-US" sz="1600" dirty="0">
              <a:latin typeface="游ゴシック" panose="020B0400000000000000" pitchFamily="50" charset="-128"/>
              <a:ea typeface="游ゴシック" panose="020B0400000000000000" pitchFamily="50" charset="-128"/>
            </a:endParaRPr>
          </a:p>
          <a:p>
            <a:r>
              <a:rPr kumimoji="1" lang="en-US" altLang="ja-JP" sz="1600" b="1" dirty="0" smtClean="0">
                <a:solidFill>
                  <a:srgbClr val="FF0000"/>
                </a:solidFill>
                <a:latin typeface="游ゴシック" panose="020B0400000000000000" pitchFamily="50" charset="-128"/>
                <a:ea typeface="游ゴシック" panose="020B0400000000000000" pitchFamily="50" charset="-128"/>
              </a:rPr>
              <a:t>※</a:t>
            </a:r>
            <a:r>
              <a:rPr kumimoji="1" lang="ja-JP" altLang="en-US" sz="1600" b="1" dirty="0" smtClean="0">
                <a:solidFill>
                  <a:srgbClr val="FF0000"/>
                </a:solidFill>
                <a:latin typeface="游ゴシック" panose="020B0400000000000000" pitchFamily="50" charset="-128"/>
                <a:ea typeface="游ゴシック" panose="020B0400000000000000" pitchFamily="50" charset="-128"/>
              </a:rPr>
              <a:t>必ず事前に</a:t>
            </a:r>
            <a:r>
              <a:rPr kumimoji="1" lang="ja-JP" altLang="en-US" sz="1600" b="1" dirty="0">
                <a:solidFill>
                  <a:srgbClr val="FF0000"/>
                </a:solidFill>
                <a:latin typeface="游ゴシック" panose="020B0400000000000000" pitchFamily="50" charset="-128"/>
                <a:ea typeface="游ゴシック" panose="020B0400000000000000" pitchFamily="50" charset="-128"/>
              </a:rPr>
              <a:t>相談していただき、事業所で勝手に判断して、利用を開始することが無いようにしてください。</a:t>
            </a:r>
          </a:p>
          <a:p>
            <a:endParaRPr kumimoji="1" lang="ja-JP" altLang="en-US" sz="1600" dirty="0">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4224360"/>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改善のポイント</a:t>
            </a:r>
          </a:p>
        </p:txBody>
      </p:sp>
    </p:spTree>
    <p:extLst>
      <p:ext uri="{BB962C8B-B14F-4D97-AF65-F5344CB8AC3E}">
        <p14:creationId xmlns:p14="http://schemas.microsoft.com/office/powerpoint/2010/main" val="2736212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３、各種</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マニュアルの整備について</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（地域密着型サービス共通）</a:t>
            </a:r>
          </a:p>
        </p:txBody>
      </p:sp>
      <p:sp>
        <p:nvSpPr>
          <p:cNvPr id="4" name="正方形/長方形 3"/>
          <p:cNvSpPr/>
          <p:nvPr/>
        </p:nvSpPr>
        <p:spPr>
          <a:xfrm>
            <a:off x="518160" y="1101636"/>
            <a:ext cx="11155680" cy="3494241"/>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・必要</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なマニュアルの整備が行われていない</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・従業員がマニュアルがあることを知らない。</a:t>
            </a:r>
            <a:endPar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pPr lvl="0"/>
            <a:r>
              <a:rPr kumimoji="1" lang="ja-JP" altLang="en-US" sz="1400" dirty="0">
                <a:solidFill>
                  <a:srgbClr val="000000">
                    <a:lumMod val="85000"/>
                    <a:lumOff val="15000"/>
                  </a:srgbClr>
                </a:solidFill>
                <a:latin typeface="游ゴシック" panose="020B0400000000000000" pitchFamily="50" charset="-128"/>
                <a:ea typeface="游ゴシック" panose="020B0400000000000000" pitchFamily="50" charset="-128"/>
              </a:rPr>
              <a:t>＿＿＿＿＿＿＿＿＿＿＿＿＿＿＿＿＿＿＿＿＿＿＿＿＿＿＿＿＿＿＿＿＿＿＿＿＿＿＿＿＿＿＿＿＿＿＿＿＿＿＿＿＿＿＿＿＿＿＿＿＿</a:t>
            </a:r>
            <a:endParaRPr kumimoji="1" lang="en-US" altLang="ja-JP" sz="1400" dirty="0">
              <a:solidFill>
                <a:srgbClr val="000000">
                  <a:lumMod val="85000"/>
                  <a:lumOff val="15000"/>
                </a:srgbClr>
              </a:solidFill>
              <a:latin typeface="游ゴシック" panose="020B0400000000000000" pitchFamily="50" charset="-128"/>
              <a:ea typeface="游ゴシック" panose="020B0400000000000000" pitchFamily="50" charset="-128"/>
            </a:endParaRPr>
          </a:p>
          <a:p>
            <a:endParaRPr kumimoji="1" lang="en-US" altLang="ja-JP" sz="8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（参考）　介護現場におけるハラスメント対策（厚生労働省）</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　　　　　介護現場における感染対策の手引き、業務継続ガイドライン（厚生労働省）</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　　　　　要配慮者施設における避難確保計画の作成・避難訓練の実施について（吹田市危機管理室）</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4868772"/>
            <a:ext cx="11155680" cy="1291399"/>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●緊急</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時の対応、事故発生時等の対応、苦情に対する処理方法、高齢者虐待防止、身体拘束、感染予防対策、非常災害対策（火災、水害、土砂災害、地震等）等のマニュアルを整備し、事業所に設置するとともに</a:t>
            </a:r>
            <a:r>
              <a:rPr kumimoji="1" lang="ja-JP" altLang="en-US" sz="1600" u="sng" dirty="0">
                <a:solidFill>
                  <a:schemeClr val="tx1">
                    <a:lumMod val="85000"/>
                    <a:lumOff val="15000"/>
                  </a:schemeClr>
                </a:solidFill>
                <a:latin typeface="游ゴシック" panose="020B0400000000000000" pitchFamily="50" charset="-128"/>
                <a:ea typeface="游ゴシック" panose="020B0400000000000000" pitchFamily="50" charset="-128"/>
              </a:rPr>
              <a:t>従業者に周知すること</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ja-JP" altLang="en-US" sz="8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●防犯対策についてもマニュアルを整備し、防犯訓練等を実施するなど、防犯体制を</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整備すること。</a:t>
            </a:r>
            <a:endPar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4717654"/>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改善のポイント</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9231" y="2094756"/>
            <a:ext cx="792000" cy="792000"/>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0050" y="2770545"/>
            <a:ext cx="864000" cy="864000"/>
          </a:xfrm>
          <a:prstGeom prst="rect">
            <a:avLst/>
          </a:prstGeom>
        </p:spPr>
      </p:pic>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25244" y="3634545"/>
            <a:ext cx="792000" cy="792000"/>
          </a:xfrm>
          <a:prstGeom prst="rect">
            <a:avLst/>
          </a:prstGeom>
        </p:spPr>
      </p:pic>
    </p:spTree>
    <p:extLst>
      <p:ext uri="{BB962C8B-B14F-4D97-AF65-F5344CB8AC3E}">
        <p14:creationId xmlns:p14="http://schemas.microsoft.com/office/powerpoint/2010/main" val="3682157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779303"/>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４</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、計画</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の作成について</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（認知症対応型共同生活介護、小規模多機能型居宅介護、</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地域密着型介護老人福祉施設入所者</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生活介護）</a:t>
            </a:r>
          </a:p>
        </p:txBody>
      </p:sp>
      <p:sp>
        <p:nvSpPr>
          <p:cNvPr id="4" name="正方形/長方形 3"/>
          <p:cNvSpPr/>
          <p:nvPr/>
        </p:nvSpPr>
        <p:spPr>
          <a:xfrm>
            <a:off x="518160" y="1402420"/>
            <a:ext cx="11155680" cy="1630579"/>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利用者の心身の状況、希望及びその置かれている環境を踏まえた計画の作成が行われていない</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・アセスメントやモニタリング、サービス担当者会議の記録が不十分。</a:t>
            </a:r>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・計画の内容について利用者又は家族に対し説明し同意を得ていない、あるいは交付していない。</a:t>
            </a:r>
          </a:p>
          <a:p>
            <a:r>
              <a:rPr kumimoji="1" lang="ja-JP" altLang="en-US" sz="1600" dirty="0">
                <a:latin typeface="游ゴシック" panose="020B0400000000000000" pitchFamily="50" charset="-128"/>
                <a:ea typeface="游ゴシック" panose="020B0400000000000000" pitchFamily="50" charset="-128"/>
              </a:rPr>
              <a:t>・利用者の状態の変化に応じて、適宜</a:t>
            </a:r>
            <a:r>
              <a:rPr kumimoji="1" lang="ja-JP" altLang="en-US" sz="1600" dirty="0" smtClean="0">
                <a:latin typeface="游ゴシック" panose="020B0400000000000000" pitchFamily="50" charset="-128"/>
                <a:ea typeface="游ゴシック" panose="020B0400000000000000" pitchFamily="50" charset="-128"/>
              </a:rPr>
              <a:t>、計画</a:t>
            </a:r>
            <a:r>
              <a:rPr kumimoji="1" lang="ja-JP" altLang="en-US" sz="1600" dirty="0">
                <a:latin typeface="游ゴシック" panose="020B0400000000000000" pitchFamily="50" charset="-128"/>
                <a:ea typeface="游ゴシック" panose="020B0400000000000000" pitchFamily="50" charset="-128"/>
              </a:rPr>
              <a:t>の</a:t>
            </a:r>
            <a:r>
              <a:rPr kumimoji="1" lang="ja-JP" altLang="en-US" sz="1600" dirty="0" smtClean="0">
                <a:latin typeface="游ゴシック" panose="020B0400000000000000" pitchFamily="50" charset="-128"/>
                <a:ea typeface="游ゴシック" panose="020B0400000000000000" pitchFamily="50" charset="-128"/>
              </a:rPr>
              <a:t>見直しや</a:t>
            </a:r>
            <a:r>
              <a:rPr kumimoji="1" lang="ja-JP" altLang="en-US" sz="1600" dirty="0">
                <a:latin typeface="游ゴシック" panose="020B0400000000000000" pitchFamily="50" charset="-128"/>
                <a:ea typeface="游ゴシック" panose="020B0400000000000000" pitchFamily="50" charset="-128"/>
              </a:rPr>
              <a:t>変更がなされていない。</a:t>
            </a:r>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・ほかの職種の職員と協議を実施していない。実施していても記録がなされていない</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1600" dirty="0" smtClean="0">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1244381"/>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3336091"/>
            <a:ext cx="11155680" cy="2824015"/>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計画作成担当者は、利用者の心身の状況、希望及びその置かれている環境を踏まえて、他の介護従業者との協議の上、援助の目標、当該目標を達成するための具体的なサービスの内容等を記載した計画を作成すること</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1600" dirty="0" smtClean="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サービス内容等への利用者の意向の反映の機会を保障するため、計画作成担当者は、計画の作成に当たっては、その内容等を説明した上で利用者の同意を得ること。また、当該計画を利用者に交付すること。</a:t>
            </a:r>
            <a:endParaRPr kumimoji="1" lang="en-US" altLang="ja-JP" sz="1600" dirty="0">
              <a:latin typeface="游ゴシック" panose="020B0400000000000000" pitchFamily="50" charset="-128"/>
              <a:ea typeface="游ゴシック" panose="020B0400000000000000" pitchFamily="50" charset="-128"/>
            </a:endParaRPr>
          </a:p>
          <a:p>
            <a:endParaRPr kumimoji="1" lang="en-US" altLang="ja-JP" sz="8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計画作成担当者は、</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他の介護従業者及び他の居宅サービス等を行う者と連携して当該計画に基づいたサービスの実施状況を把握し、また、必要に応じて計画の変更を行うこと。</a:t>
            </a:r>
            <a:endParaRPr kumimoji="1" lang="en-US" altLang="ja-JP" sz="16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8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計画作成担当者のうち１以上の者は、介護支援専門員を充て、介護支援専門員は、介護支援専門員でない他の計画作成担当者の業務を監督すること。（</a:t>
            </a:r>
            <a:r>
              <a:rPr kumimoji="1" lang="zh-TW"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8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3184973"/>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改善のポイント</a:t>
            </a:r>
          </a:p>
        </p:txBody>
      </p:sp>
    </p:spTree>
    <p:extLst>
      <p:ext uri="{BB962C8B-B14F-4D97-AF65-F5344CB8AC3E}">
        <p14:creationId xmlns:p14="http://schemas.microsoft.com/office/powerpoint/2010/main" val="540850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779303"/>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５、身体的拘束未実施減算に</a:t>
            </a:r>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ついて</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認知症対応型共同生活介護、地域密着型介護老人福祉施設入所者生活</a:t>
            </a:r>
            <a:r>
              <a:rPr kumimoji="1" lang="ja-JP" altLang="en-US" sz="1600" b="1" dirty="0" smtClean="0">
                <a:solidFill>
                  <a:schemeClr val="tx1">
                    <a:lumMod val="85000"/>
                    <a:lumOff val="15000"/>
                  </a:schemeClr>
                </a:solidFill>
                <a:latin typeface="游ゴシック" panose="020B0400000000000000" pitchFamily="50" charset="-128"/>
                <a:ea typeface="游ゴシック" panose="020B0400000000000000" pitchFamily="50" charset="-128"/>
              </a:rPr>
              <a:t>介護）</a:t>
            </a:r>
            <a:endPar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518160" y="1402422"/>
            <a:ext cx="11155680" cy="869723"/>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a:t>
            </a:r>
            <a:r>
              <a:rPr kumimoji="1" lang="ja-JP" altLang="en-US" sz="1600" dirty="0" smtClean="0">
                <a:latin typeface="游ゴシック" panose="020B0400000000000000" pitchFamily="50" charset="-128"/>
                <a:ea typeface="游ゴシック" panose="020B0400000000000000" pitchFamily="50" charset="-128"/>
              </a:rPr>
              <a:t>身体的拘束</a:t>
            </a:r>
            <a:r>
              <a:rPr kumimoji="1" lang="ja-JP" altLang="en-US" sz="1600" dirty="0">
                <a:latin typeface="游ゴシック" panose="020B0400000000000000" pitchFamily="50" charset="-128"/>
                <a:ea typeface="游ゴシック" panose="020B0400000000000000" pitchFamily="50" charset="-128"/>
              </a:rPr>
              <a:t>等を行う場合の記録を行っていない</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身体的拘束等の適正化のための指針を整備していない</a:t>
            </a:r>
            <a:r>
              <a:rPr kumimoji="1" lang="ja-JP" altLang="en-US" sz="1600" dirty="0" smtClean="0">
                <a:latin typeface="游ゴシック" panose="020B0400000000000000" pitchFamily="50" charset="-128"/>
                <a:ea typeface="游ゴシック" panose="020B0400000000000000" pitchFamily="50" charset="-128"/>
              </a:rPr>
              <a:t>。</a:t>
            </a:r>
            <a:endParaRPr kumimoji="1" lang="ja-JP" altLang="en-US" sz="1600" dirty="0">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1244381"/>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指導事例①</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2546380"/>
            <a:ext cx="11155680" cy="3577329"/>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a:t>
            </a:r>
            <a:r>
              <a:rPr kumimoji="1" lang="ja-JP" altLang="en-US" sz="1600" dirty="0">
                <a:latin typeface="游ゴシック" panose="020B0400000000000000" pitchFamily="50" charset="-128"/>
                <a:ea typeface="游ゴシック" panose="020B0400000000000000" pitchFamily="50" charset="-128"/>
              </a:rPr>
              <a:t>緊急やむを得ない</a:t>
            </a:r>
            <a:r>
              <a:rPr kumimoji="1" lang="ja-JP" altLang="en-US" sz="1600" dirty="0" smtClean="0">
                <a:latin typeface="游ゴシック" panose="020B0400000000000000" pitchFamily="50" charset="-128"/>
                <a:ea typeface="游ゴシック" panose="020B0400000000000000" pitchFamily="50" charset="-128"/>
              </a:rPr>
              <a:t>場合（「</a:t>
            </a:r>
            <a:r>
              <a:rPr kumimoji="1" lang="ja-JP" altLang="en-US" sz="1600" dirty="0">
                <a:latin typeface="游ゴシック" panose="020B0400000000000000" pitchFamily="50" charset="-128"/>
                <a:ea typeface="游ゴシック" panose="020B0400000000000000" pitchFamily="50" charset="-128"/>
              </a:rPr>
              <a:t>切迫性」「非代替性」「一時性」</a:t>
            </a:r>
            <a:r>
              <a:rPr kumimoji="1" lang="ja-JP" altLang="en-US" sz="1600" dirty="0" smtClean="0">
                <a:latin typeface="游ゴシック" panose="020B0400000000000000" pitchFamily="50" charset="-128"/>
                <a:ea typeface="游ゴシック" panose="020B0400000000000000" pitchFamily="50" charset="-128"/>
              </a:rPr>
              <a:t>の</a:t>
            </a:r>
            <a:r>
              <a:rPr kumimoji="1" lang="ja-JP" altLang="en-US" sz="1600" dirty="0">
                <a:latin typeface="游ゴシック" panose="020B0400000000000000" pitchFamily="50" charset="-128"/>
                <a:ea typeface="游ゴシック" panose="020B0400000000000000" pitchFamily="50" charset="-128"/>
              </a:rPr>
              <a:t>３</a:t>
            </a:r>
            <a:r>
              <a:rPr kumimoji="1" lang="ja-JP" altLang="en-US" sz="1600" dirty="0" smtClean="0">
                <a:latin typeface="游ゴシック" panose="020B0400000000000000" pitchFamily="50" charset="-128"/>
                <a:ea typeface="游ゴシック" panose="020B0400000000000000" pitchFamily="50" charset="-128"/>
              </a:rPr>
              <a:t>要件</a:t>
            </a:r>
            <a:r>
              <a:rPr kumimoji="1" lang="ja-JP" altLang="en-US" sz="1600" dirty="0">
                <a:latin typeface="游ゴシック" panose="020B0400000000000000" pitchFamily="50" charset="-128"/>
                <a:ea typeface="游ゴシック" panose="020B0400000000000000" pitchFamily="50" charset="-128"/>
              </a:rPr>
              <a:t>を満たし、かつ、それらの要件の確認等の手続きが極めて慎重に実施される</a:t>
            </a:r>
            <a:r>
              <a:rPr kumimoji="1" lang="ja-JP" altLang="en-US" sz="1600" dirty="0" smtClean="0">
                <a:latin typeface="游ゴシック" panose="020B0400000000000000" pitchFamily="50" charset="-128"/>
                <a:ea typeface="游ゴシック" panose="020B0400000000000000" pitchFamily="50" charset="-128"/>
              </a:rPr>
              <a:t>場合）</a:t>
            </a:r>
            <a:r>
              <a:rPr kumimoji="1" lang="ja-JP" altLang="en-US" sz="1600" dirty="0">
                <a:latin typeface="游ゴシック" panose="020B0400000000000000" pitchFamily="50" charset="-128"/>
                <a:ea typeface="游ゴシック" panose="020B0400000000000000" pitchFamily="50" charset="-128"/>
              </a:rPr>
              <a:t>に、身体的拘束等を行う場合には、その態様及び時間、その際の入所者の心身の状況並びに緊急やむを得ない理由を記録すること</a:t>
            </a:r>
            <a:r>
              <a:rPr kumimoji="1" lang="ja-JP" altLang="en-US" sz="1600" dirty="0" smtClean="0">
                <a:latin typeface="游ゴシック" panose="020B0400000000000000" pitchFamily="50" charset="-128"/>
                <a:ea typeface="游ゴシック" panose="020B0400000000000000" pitchFamily="50" charset="-128"/>
              </a:rPr>
              <a:t>。</a:t>
            </a:r>
            <a:endParaRPr kumimoji="1" lang="ja-JP" altLang="en-US" sz="1600" dirty="0">
              <a:latin typeface="游ゴシック" panose="020B0400000000000000" pitchFamily="50" charset="-128"/>
              <a:ea typeface="游ゴシック" panose="020B0400000000000000" pitchFamily="50" charset="-128"/>
            </a:endParaRPr>
          </a:p>
          <a:p>
            <a:pPr lvl="1"/>
            <a:r>
              <a:rPr kumimoji="1" lang="ja-JP" altLang="en-US" sz="1400" dirty="0" smtClean="0">
                <a:latin typeface="游ゴシック" panose="020B0400000000000000" pitchFamily="50" charset="-128"/>
                <a:ea typeface="游ゴシック" panose="020B0400000000000000" pitchFamily="50" charset="-128"/>
              </a:rPr>
              <a:t>（切迫性）利用者</a:t>
            </a:r>
            <a:r>
              <a:rPr kumimoji="1" lang="ja-JP" altLang="en-US" sz="1400" dirty="0">
                <a:latin typeface="游ゴシック" panose="020B0400000000000000" pitchFamily="50" charset="-128"/>
                <a:ea typeface="游ゴシック" panose="020B0400000000000000" pitchFamily="50" charset="-128"/>
              </a:rPr>
              <a:t>本人または他の利用者等の生命また</a:t>
            </a:r>
            <a:r>
              <a:rPr kumimoji="1" lang="ja-JP" altLang="en-US" sz="1400" dirty="0" smtClean="0">
                <a:latin typeface="游ゴシック" panose="020B0400000000000000" pitchFamily="50" charset="-128"/>
                <a:ea typeface="游ゴシック" panose="020B0400000000000000" pitchFamily="50" charset="-128"/>
              </a:rPr>
              <a:t>は</a:t>
            </a:r>
            <a:r>
              <a:rPr kumimoji="1" lang="ja-JP" altLang="en-US" sz="1400" dirty="0">
                <a:latin typeface="游ゴシック" panose="020B0400000000000000" pitchFamily="50" charset="-128"/>
                <a:ea typeface="游ゴシック" panose="020B0400000000000000" pitchFamily="50" charset="-128"/>
              </a:rPr>
              <a:t>身体</a:t>
            </a:r>
            <a:r>
              <a:rPr kumimoji="1" lang="ja-JP" altLang="en-US" sz="1400" dirty="0" smtClean="0">
                <a:latin typeface="游ゴシック" panose="020B0400000000000000" pitchFamily="50" charset="-128"/>
                <a:ea typeface="游ゴシック" panose="020B0400000000000000" pitchFamily="50" charset="-128"/>
              </a:rPr>
              <a:t>が</a:t>
            </a:r>
            <a:r>
              <a:rPr kumimoji="1" lang="ja-JP" altLang="en-US" sz="1400" dirty="0">
                <a:latin typeface="游ゴシック" panose="020B0400000000000000" pitchFamily="50" charset="-128"/>
                <a:ea typeface="游ゴシック" panose="020B0400000000000000" pitchFamily="50" charset="-128"/>
              </a:rPr>
              <a:t>危険にさらされる可能性が著しく高いこと</a:t>
            </a:r>
          </a:p>
          <a:p>
            <a:pPr lvl="1"/>
            <a:r>
              <a:rPr kumimoji="1" lang="ja-JP" altLang="en-US" sz="1400" dirty="0" smtClean="0">
                <a:latin typeface="游ゴシック" panose="020B0400000000000000" pitchFamily="50" charset="-128"/>
                <a:ea typeface="游ゴシック" panose="020B0400000000000000" pitchFamily="50" charset="-128"/>
              </a:rPr>
              <a:t>（非代替性）身体的拘束</a:t>
            </a:r>
            <a:r>
              <a:rPr kumimoji="1" lang="ja-JP" altLang="en-US" sz="1400" dirty="0">
                <a:latin typeface="游ゴシック" panose="020B0400000000000000" pitchFamily="50" charset="-128"/>
                <a:ea typeface="游ゴシック" panose="020B0400000000000000" pitchFamily="50" charset="-128"/>
              </a:rPr>
              <a:t>その他の行動制限を行う以外に代替する介護方法がないこと</a:t>
            </a:r>
          </a:p>
          <a:p>
            <a:pPr lvl="1"/>
            <a:r>
              <a:rPr kumimoji="1" lang="ja-JP" altLang="en-US" sz="1400" dirty="0" smtClean="0">
                <a:latin typeface="游ゴシック" panose="020B0400000000000000" pitchFamily="50" charset="-128"/>
                <a:ea typeface="游ゴシック" panose="020B0400000000000000" pitchFamily="50" charset="-128"/>
              </a:rPr>
              <a:t>（一時性）身体的拘束</a:t>
            </a:r>
            <a:r>
              <a:rPr kumimoji="1" lang="ja-JP" altLang="en-US" sz="1400" dirty="0">
                <a:latin typeface="游ゴシック" panose="020B0400000000000000" pitchFamily="50" charset="-128"/>
                <a:ea typeface="游ゴシック" panose="020B0400000000000000" pitchFamily="50" charset="-128"/>
              </a:rPr>
              <a:t>その他の行動制限が一時的なものである</a:t>
            </a:r>
            <a:r>
              <a:rPr kumimoji="1" lang="ja-JP" altLang="en-US" sz="1400" dirty="0" smtClean="0">
                <a:latin typeface="游ゴシック" panose="020B0400000000000000" pitchFamily="50" charset="-128"/>
                <a:ea typeface="游ゴシック" panose="020B0400000000000000" pitchFamily="50" charset="-128"/>
              </a:rPr>
              <a:t>こと</a:t>
            </a:r>
            <a:endParaRPr kumimoji="1" lang="en-US" altLang="ja-JP" sz="1400" dirty="0">
              <a:latin typeface="游ゴシック" panose="020B0400000000000000" pitchFamily="50" charset="-128"/>
              <a:ea typeface="游ゴシック" panose="020B0400000000000000" pitchFamily="50" charset="-128"/>
            </a:endParaRPr>
          </a:p>
          <a:p>
            <a:endParaRPr kumimoji="1" lang="en-US" altLang="ja-JP" sz="800" dirty="0" smtClean="0">
              <a:latin typeface="游ゴシック" panose="020B0400000000000000" pitchFamily="50" charset="-128"/>
              <a:ea typeface="游ゴシック" panose="020B0400000000000000" pitchFamily="50" charset="-128"/>
            </a:endParaRPr>
          </a:p>
          <a:p>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●指針には次</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の７項目を盛り込むこ</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と</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endParaRP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１</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事業所（施設）に</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おける身体的拘束等の適正化に関する基本的考え方</a:t>
            </a: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２</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身体的</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拘束適正化検討委員会</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その他事業所（施設）内</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の組織に関する事項</a:t>
            </a: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３</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身体的</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拘束等の適正化のための職員研修に関する基本方針</a:t>
            </a: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４</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事業所（施設）内</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で発生した身体的拘束等の報告方法等のための方策に関する基本方針</a:t>
            </a: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５</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身体的</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拘束等発生時の対応に関する基本方針</a:t>
            </a: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６</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利用者（入所者）等</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に対する当該指針の閲覧に関する基本方針</a:t>
            </a: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７</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その他</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身体的拘束等の適正化の推進のために必要な基本</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方針</a:t>
            </a:r>
            <a:endPar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2395261"/>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ポイント①</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2" name="テキスト ボックス 1"/>
          <p:cNvSpPr txBox="1"/>
          <p:nvPr/>
        </p:nvSpPr>
        <p:spPr>
          <a:xfrm>
            <a:off x="11023752" y="749605"/>
            <a:ext cx="650088" cy="369332"/>
          </a:xfrm>
          <a:prstGeom prst="rect">
            <a:avLst/>
          </a:prstGeom>
          <a:noFill/>
        </p:spPr>
        <p:txBody>
          <a:bodyPr wrap="square" rtlCol="0">
            <a:spAutoFit/>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400673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779303"/>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５、身体的拘束未実施減算について</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（認知症対応型共同生活介護、地域密着型介護老人福祉施設入所者生活介護）</a:t>
            </a:r>
          </a:p>
        </p:txBody>
      </p:sp>
      <p:sp>
        <p:nvSpPr>
          <p:cNvPr id="4" name="正方形/長方形 3"/>
          <p:cNvSpPr/>
          <p:nvPr/>
        </p:nvSpPr>
        <p:spPr>
          <a:xfrm>
            <a:off x="518160" y="1402421"/>
            <a:ext cx="11155680" cy="109378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・身体的拘束等の適正化のための対策を検討する委員会を</a:t>
            </a:r>
            <a:r>
              <a:rPr kumimoji="1" lang="ja-JP" altLang="en-US" sz="1600" dirty="0" smtClean="0">
                <a:latin typeface="游ゴシック" panose="020B0400000000000000" pitchFamily="50" charset="-128"/>
                <a:ea typeface="游ゴシック" panose="020B0400000000000000" pitchFamily="50" charset="-128"/>
              </a:rPr>
              <a:t>、３か月に１回</a:t>
            </a:r>
            <a:r>
              <a:rPr kumimoji="1" lang="ja-JP" altLang="en-US" sz="1600" dirty="0">
                <a:latin typeface="游ゴシック" panose="020B0400000000000000" pitchFamily="50" charset="-128"/>
                <a:ea typeface="游ゴシック" panose="020B0400000000000000" pitchFamily="50" charset="-128"/>
              </a:rPr>
              <a:t>以上開催するとともに、その結果について、</a:t>
            </a:r>
            <a:endParaRPr kumimoji="1" lang="en-US" altLang="ja-JP" sz="1600" dirty="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　従業者に周知徹底していない。</a:t>
            </a:r>
          </a:p>
          <a:p>
            <a:r>
              <a:rPr kumimoji="1" lang="ja-JP" altLang="en-US" sz="1600" dirty="0" smtClean="0">
                <a:latin typeface="游ゴシック" panose="020B0400000000000000" pitchFamily="50" charset="-128"/>
                <a:ea typeface="游ゴシック" panose="020B0400000000000000" pitchFamily="50" charset="-128"/>
              </a:rPr>
              <a:t>・介護従業者その他</a:t>
            </a:r>
            <a:r>
              <a:rPr kumimoji="1" lang="ja-JP" altLang="en-US" sz="1600" dirty="0">
                <a:latin typeface="游ゴシック" panose="020B0400000000000000" pitchFamily="50" charset="-128"/>
                <a:ea typeface="游ゴシック" panose="020B0400000000000000" pitchFamily="50" charset="-128"/>
              </a:rPr>
              <a:t>の従業者に対し、身体的拘束等の適正化のための研修を</a:t>
            </a:r>
            <a:r>
              <a:rPr kumimoji="1" lang="ja-JP" altLang="en-US" sz="1600" dirty="0" smtClean="0">
                <a:latin typeface="游ゴシック" panose="020B0400000000000000" pitchFamily="50" charset="-128"/>
                <a:ea typeface="游ゴシック" panose="020B0400000000000000" pitchFamily="50" charset="-128"/>
              </a:rPr>
              <a:t>定期的（</a:t>
            </a:r>
            <a:r>
              <a:rPr kumimoji="1" lang="ja-JP" altLang="en-US" sz="1600" dirty="0">
                <a:latin typeface="游ゴシック" panose="020B0400000000000000" pitchFamily="50" charset="-128"/>
                <a:ea typeface="游ゴシック" panose="020B0400000000000000" pitchFamily="50" charset="-128"/>
              </a:rPr>
              <a:t>年２回）に実施していない。</a:t>
            </a:r>
            <a:endParaRPr kumimoji="1" lang="en-US" altLang="ja-JP" sz="1600" dirty="0">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1244381"/>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指導事例②</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2781903"/>
            <a:ext cx="11155680" cy="3452642"/>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●委員会の</a:t>
            </a:r>
            <a:r>
              <a:rPr kumimoji="1" lang="ja-JP" altLang="en-US" sz="1600" dirty="0" smtClean="0">
                <a:latin typeface="游ゴシック" panose="020B0400000000000000" pitchFamily="50" charset="-128"/>
                <a:ea typeface="游ゴシック" panose="020B0400000000000000" pitchFamily="50" charset="-128"/>
              </a:rPr>
              <a:t>目的を留意し、</a:t>
            </a:r>
            <a:r>
              <a:rPr kumimoji="1" lang="ja-JP" altLang="en-US" sz="1600" dirty="0">
                <a:latin typeface="游ゴシック" panose="020B0400000000000000" pitchFamily="50" charset="-128"/>
                <a:ea typeface="游ゴシック" panose="020B0400000000000000" pitchFamily="50" charset="-128"/>
              </a:rPr>
              <a:t>３か月に１回以上開催するとともに、その結果について</a:t>
            </a:r>
            <a:r>
              <a:rPr kumimoji="1" lang="ja-JP" altLang="en-US" sz="1600" dirty="0" smtClean="0">
                <a:latin typeface="游ゴシック" panose="020B0400000000000000" pitchFamily="50" charset="-128"/>
                <a:ea typeface="游ゴシック" panose="020B0400000000000000" pitchFamily="50" charset="-128"/>
              </a:rPr>
              <a:t>、従</a:t>
            </a:r>
            <a:r>
              <a:rPr kumimoji="1" lang="ja-JP" altLang="en-US" sz="1600" dirty="0">
                <a:latin typeface="游ゴシック" panose="020B0400000000000000" pitchFamily="50" charset="-128"/>
                <a:ea typeface="游ゴシック" panose="020B0400000000000000" pitchFamily="50" charset="-128"/>
              </a:rPr>
              <a:t>業者に周知</a:t>
            </a:r>
            <a:r>
              <a:rPr kumimoji="1" lang="ja-JP" altLang="en-US" sz="1600" dirty="0" smtClean="0">
                <a:latin typeface="游ゴシック" panose="020B0400000000000000" pitchFamily="50" charset="-128"/>
                <a:ea typeface="游ゴシック" panose="020B0400000000000000" pitchFamily="50" charset="-128"/>
              </a:rPr>
              <a:t>徹底するこ</a:t>
            </a:r>
            <a:r>
              <a:rPr kumimoji="1" lang="ja-JP" altLang="en-US" sz="1600" dirty="0">
                <a:latin typeface="游ゴシック" panose="020B0400000000000000" pitchFamily="50" charset="-128"/>
                <a:ea typeface="游ゴシック" panose="020B0400000000000000" pitchFamily="50" charset="-128"/>
              </a:rPr>
              <a:t>と</a:t>
            </a:r>
            <a:r>
              <a:rPr kumimoji="1" lang="ja-JP" altLang="en-US" sz="1600" dirty="0" smtClean="0">
                <a:latin typeface="游ゴシック" panose="020B0400000000000000" pitchFamily="50" charset="-128"/>
                <a:ea typeface="游ゴシック" panose="020B0400000000000000" pitchFamily="50" charset="-128"/>
              </a:rPr>
              <a:t>。</a:t>
            </a:r>
            <a:endParaRPr kumimoji="1" lang="en-US" altLang="ja-JP" sz="1600" dirty="0" smtClean="0">
              <a:latin typeface="游ゴシック" panose="020B0400000000000000" pitchFamily="50" charset="-128"/>
              <a:ea typeface="游ゴシック" panose="020B0400000000000000" pitchFamily="50" charset="-128"/>
            </a:endParaRPr>
          </a:p>
          <a:p>
            <a:pPr lvl="1"/>
            <a:r>
              <a:rPr kumimoji="1" lang="ja-JP" altLang="en-US" sz="1400" dirty="0" smtClean="0">
                <a:latin typeface="游ゴシック" panose="020B0400000000000000" pitchFamily="50" charset="-128"/>
                <a:ea typeface="游ゴシック" panose="020B0400000000000000" pitchFamily="50" charset="-128"/>
              </a:rPr>
              <a:t>１、身体的</a:t>
            </a:r>
            <a:r>
              <a:rPr kumimoji="1" lang="ja-JP" altLang="en-US" sz="1400" dirty="0">
                <a:latin typeface="游ゴシック" panose="020B0400000000000000" pitchFamily="50" charset="-128"/>
                <a:ea typeface="游ゴシック" panose="020B0400000000000000" pitchFamily="50" charset="-128"/>
              </a:rPr>
              <a:t>拘束等について報告するための様式を整備すること。</a:t>
            </a:r>
          </a:p>
          <a:p>
            <a:pPr lvl="1"/>
            <a:r>
              <a:rPr kumimoji="1" lang="ja-JP" altLang="en-US" sz="1400" dirty="0" smtClean="0">
                <a:latin typeface="游ゴシック" panose="020B0400000000000000" pitchFamily="50" charset="-128"/>
                <a:ea typeface="游ゴシック" panose="020B0400000000000000" pitchFamily="50" charset="-128"/>
              </a:rPr>
              <a:t>２</a:t>
            </a:r>
            <a:r>
              <a:rPr kumimoji="1" lang="ja-JP" altLang="en-US" sz="1400" dirty="0">
                <a:latin typeface="游ゴシック" panose="020B0400000000000000" pitchFamily="50" charset="-128"/>
                <a:ea typeface="游ゴシック" panose="020B0400000000000000" pitchFamily="50" charset="-128"/>
              </a:rPr>
              <a:t>、</a:t>
            </a:r>
            <a:r>
              <a:rPr kumimoji="1" lang="ja-JP" altLang="en-US" sz="1400" dirty="0" smtClean="0">
                <a:latin typeface="游ゴシック" panose="020B0400000000000000" pitchFamily="50" charset="-128"/>
                <a:ea typeface="游ゴシック" panose="020B0400000000000000" pitchFamily="50" charset="-128"/>
              </a:rPr>
              <a:t>介護</a:t>
            </a:r>
            <a:r>
              <a:rPr kumimoji="1" lang="ja-JP" altLang="en-US" sz="1400" dirty="0">
                <a:latin typeface="游ゴシック" panose="020B0400000000000000" pitchFamily="50" charset="-128"/>
                <a:ea typeface="游ゴシック" panose="020B0400000000000000" pitchFamily="50" charset="-128"/>
              </a:rPr>
              <a:t>従業者その他の従業者は、身体的拘束等の発生ごとにその状況、背景等を記録するとともに、イの様式に従い、身体的</a:t>
            </a:r>
            <a:r>
              <a:rPr kumimoji="1" lang="ja-JP" altLang="en-US" sz="1400" dirty="0" smtClean="0">
                <a:latin typeface="游ゴシック" panose="020B0400000000000000" pitchFamily="50" charset="-128"/>
                <a:ea typeface="游ゴシック" panose="020B0400000000000000" pitchFamily="50" charset="-128"/>
              </a:rPr>
              <a:t>拘束</a:t>
            </a:r>
            <a:endParaRPr kumimoji="1" lang="en-US" altLang="ja-JP" sz="1400" dirty="0" smtClean="0">
              <a:latin typeface="游ゴシック" panose="020B0400000000000000" pitchFamily="50" charset="-128"/>
              <a:ea typeface="游ゴシック" panose="020B0400000000000000" pitchFamily="50" charset="-128"/>
            </a:endParaRPr>
          </a:p>
          <a:p>
            <a:pPr lvl="1"/>
            <a:r>
              <a:rPr kumimoji="1" lang="ja-JP" altLang="en-US" sz="1400" dirty="0">
                <a:latin typeface="游ゴシック" panose="020B0400000000000000" pitchFamily="50" charset="-128"/>
                <a:ea typeface="游ゴシック" panose="020B0400000000000000" pitchFamily="50" charset="-128"/>
              </a:rPr>
              <a:t>　</a:t>
            </a:r>
            <a:r>
              <a:rPr kumimoji="1" lang="ja-JP" altLang="en-US" sz="1400" dirty="0" smtClean="0">
                <a:latin typeface="游ゴシック" panose="020B0400000000000000" pitchFamily="50" charset="-128"/>
                <a:ea typeface="游ゴシック" panose="020B0400000000000000" pitchFamily="50" charset="-128"/>
              </a:rPr>
              <a:t>　等</a:t>
            </a:r>
            <a:r>
              <a:rPr kumimoji="1" lang="ja-JP" altLang="en-US" sz="1400" dirty="0">
                <a:latin typeface="游ゴシック" panose="020B0400000000000000" pitchFamily="50" charset="-128"/>
                <a:ea typeface="游ゴシック" panose="020B0400000000000000" pitchFamily="50" charset="-128"/>
              </a:rPr>
              <a:t>について報告すること。</a:t>
            </a:r>
          </a:p>
          <a:p>
            <a:pPr lvl="1"/>
            <a:r>
              <a:rPr kumimoji="1" lang="ja-JP" altLang="en-US" sz="1400" dirty="0" smtClean="0">
                <a:latin typeface="游ゴシック" panose="020B0400000000000000" pitchFamily="50" charset="-128"/>
                <a:ea typeface="游ゴシック" panose="020B0400000000000000" pitchFamily="50" charset="-128"/>
              </a:rPr>
              <a:t>３</a:t>
            </a:r>
            <a:r>
              <a:rPr kumimoji="1" lang="ja-JP" altLang="en-US" sz="1400" dirty="0">
                <a:latin typeface="游ゴシック" panose="020B0400000000000000" pitchFamily="50" charset="-128"/>
                <a:ea typeface="游ゴシック" panose="020B0400000000000000" pitchFamily="50" charset="-128"/>
              </a:rPr>
              <a:t>、</a:t>
            </a:r>
            <a:r>
              <a:rPr kumimoji="1" lang="ja-JP" altLang="en-US" sz="1400" dirty="0" smtClean="0">
                <a:latin typeface="游ゴシック" panose="020B0400000000000000" pitchFamily="50" charset="-128"/>
                <a:ea typeface="游ゴシック" panose="020B0400000000000000" pitchFamily="50" charset="-128"/>
              </a:rPr>
              <a:t>身体的</a:t>
            </a:r>
            <a:r>
              <a:rPr kumimoji="1" lang="ja-JP" altLang="en-US" sz="1400" dirty="0">
                <a:latin typeface="游ゴシック" panose="020B0400000000000000" pitchFamily="50" charset="-128"/>
                <a:ea typeface="游ゴシック" panose="020B0400000000000000" pitchFamily="50" charset="-128"/>
              </a:rPr>
              <a:t>拘束適正化検討委員会において、ロにより報告された事例を集計し、分析すること。</a:t>
            </a:r>
          </a:p>
          <a:p>
            <a:pPr lvl="1"/>
            <a:r>
              <a:rPr kumimoji="1" lang="ja-JP" altLang="en-US" sz="1400" dirty="0" smtClean="0">
                <a:latin typeface="游ゴシック" panose="020B0400000000000000" pitchFamily="50" charset="-128"/>
                <a:ea typeface="游ゴシック" panose="020B0400000000000000" pitchFamily="50" charset="-128"/>
              </a:rPr>
              <a:t>４</a:t>
            </a:r>
            <a:r>
              <a:rPr kumimoji="1" lang="ja-JP" altLang="en-US" sz="1400" dirty="0">
                <a:latin typeface="游ゴシック" panose="020B0400000000000000" pitchFamily="50" charset="-128"/>
                <a:ea typeface="游ゴシック" panose="020B0400000000000000" pitchFamily="50" charset="-128"/>
              </a:rPr>
              <a:t>、</a:t>
            </a:r>
            <a:r>
              <a:rPr kumimoji="1" lang="ja-JP" altLang="en-US" sz="1400" dirty="0" smtClean="0">
                <a:latin typeface="游ゴシック" panose="020B0400000000000000" pitchFamily="50" charset="-128"/>
                <a:ea typeface="游ゴシック" panose="020B0400000000000000" pitchFamily="50" charset="-128"/>
              </a:rPr>
              <a:t>事例</a:t>
            </a:r>
            <a:r>
              <a:rPr kumimoji="1" lang="ja-JP" altLang="en-US" sz="1400" dirty="0">
                <a:latin typeface="游ゴシック" panose="020B0400000000000000" pitchFamily="50" charset="-128"/>
                <a:ea typeface="游ゴシック" panose="020B0400000000000000" pitchFamily="50" charset="-128"/>
              </a:rPr>
              <a:t>の分析に当たっては、身体的拘束等の発生時の状況等を分析し、身体的拘束等の発生原因，結果等をとりまとめ、当該</a:t>
            </a:r>
            <a:r>
              <a:rPr kumimoji="1" lang="ja-JP" altLang="en-US" sz="1400" dirty="0" smtClean="0">
                <a:latin typeface="游ゴシック" panose="020B0400000000000000" pitchFamily="50" charset="-128"/>
                <a:ea typeface="游ゴシック" panose="020B0400000000000000" pitchFamily="50" charset="-128"/>
              </a:rPr>
              <a:t>事例</a:t>
            </a:r>
            <a:endParaRPr kumimoji="1" lang="en-US" altLang="ja-JP" sz="1400" dirty="0" smtClean="0">
              <a:latin typeface="游ゴシック" panose="020B0400000000000000" pitchFamily="50" charset="-128"/>
              <a:ea typeface="游ゴシック" panose="020B0400000000000000" pitchFamily="50" charset="-128"/>
            </a:endParaRPr>
          </a:p>
          <a:p>
            <a:pPr lvl="1"/>
            <a:r>
              <a:rPr kumimoji="1" lang="ja-JP" altLang="en-US" sz="1400" dirty="0">
                <a:latin typeface="游ゴシック" panose="020B0400000000000000" pitchFamily="50" charset="-128"/>
                <a:ea typeface="游ゴシック" panose="020B0400000000000000" pitchFamily="50" charset="-128"/>
              </a:rPr>
              <a:t>　</a:t>
            </a:r>
            <a:r>
              <a:rPr kumimoji="1" lang="ja-JP" altLang="en-US" sz="1400" dirty="0" smtClean="0">
                <a:latin typeface="游ゴシック" panose="020B0400000000000000" pitchFamily="50" charset="-128"/>
                <a:ea typeface="游ゴシック" panose="020B0400000000000000" pitchFamily="50" charset="-128"/>
              </a:rPr>
              <a:t>　の</a:t>
            </a:r>
            <a:r>
              <a:rPr kumimoji="1" lang="ja-JP" altLang="en-US" sz="1400" dirty="0">
                <a:latin typeface="游ゴシック" panose="020B0400000000000000" pitchFamily="50" charset="-128"/>
                <a:ea typeface="游ゴシック" panose="020B0400000000000000" pitchFamily="50" charset="-128"/>
              </a:rPr>
              <a:t>適正性と適正化策を検討すること。</a:t>
            </a:r>
          </a:p>
          <a:p>
            <a:pPr lvl="1"/>
            <a:r>
              <a:rPr kumimoji="1" lang="ja-JP" altLang="en-US" sz="1400" dirty="0" smtClean="0">
                <a:latin typeface="游ゴシック" panose="020B0400000000000000" pitchFamily="50" charset="-128"/>
                <a:ea typeface="游ゴシック" panose="020B0400000000000000" pitchFamily="50" charset="-128"/>
              </a:rPr>
              <a:t>５</a:t>
            </a:r>
            <a:r>
              <a:rPr kumimoji="1" lang="ja-JP" altLang="en-US" sz="1400" dirty="0">
                <a:latin typeface="游ゴシック" panose="020B0400000000000000" pitchFamily="50" charset="-128"/>
                <a:ea typeface="游ゴシック" panose="020B0400000000000000" pitchFamily="50" charset="-128"/>
              </a:rPr>
              <a:t>、</a:t>
            </a:r>
            <a:r>
              <a:rPr kumimoji="1" lang="ja-JP" altLang="en-US" sz="1400" dirty="0" smtClean="0">
                <a:latin typeface="游ゴシック" panose="020B0400000000000000" pitchFamily="50" charset="-128"/>
                <a:ea typeface="游ゴシック" panose="020B0400000000000000" pitchFamily="50" charset="-128"/>
              </a:rPr>
              <a:t>報告</a:t>
            </a:r>
            <a:r>
              <a:rPr kumimoji="1" lang="ja-JP" altLang="en-US" sz="1400" dirty="0">
                <a:latin typeface="游ゴシック" panose="020B0400000000000000" pitchFamily="50" charset="-128"/>
                <a:ea typeface="游ゴシック" panose="020B0400000000000000" pitchFamily="50" charset="-128"/>
              </a:rPr>
              <a:t>された事例及び分析結果を従業者に周知徹底すること。</a:t>
            </a:r>
          </a:p>
          <a:p>
            <a:pPr lvl="1"/>
            <a:r>
              <a:rPr kumimoji="1" lang="ja-JP" altLang="en-US" sz="1400" dirty="0" smtClean="0">
                <a:latin typeface="游ゴシック" panose="020B0400000000000000" pitchFamily="50" charset="-128"/>
                <a:ea typeface="游ゴシック" panose="020B0400000000000000" pitchFamily="50" charset="-128"/>
              </a:rPr>
              <a:t>６</a:t>
            </a:r>
            <a:r>
              <a:rPr kumimoji="1" lang="ja-JP" altLang="en-US" sz="1400" dirty="0">
                <a:latin typeface="游ゴシック" panose="020B0400000000000000" pitchFamily="50" charset="-128"/>
                <a:ea typeface="游ゴシック" panose="020B0400000000000000" pitchFamily="50" charset="-128"/>
              </a:rPr>
              <a:t>、</a:t>
            </a:r>
            <a:r>
              <a:rPr kumimoji="1" lang="ja-JP" altLang="en-US" sz="1400" dirty="0" smtClean="0">
                <a:latin typeface="游ゴシック" panose="020B0400000000000000" pitchFamily="50" charset="-128"/>
                <a:ea typeface="游ゴシック" panose="020B0400000000000000" pitchFamily="50" charset="-128"/>
              </a:rPr>
              <a:t>適正化</a:t>
            </a:r>
            <a:r>
              <a:rPr kumimoji="1" lang="ja-JP" altLang="en-US" sz="1400" dirty="0">
                <a:latin typeface="游ゴシック" panose="020B0400000000000000" pitchFamily="50" charset="-128"/>
                <a:ea typeface="游ゴシック" panose="020B0400000000000000" pitchFamily="50" charset="-128"/>
              </a:rPr>
              <a:t>策を講じた後に、その効果について評価すること。</a:t>
            </a:r>
            <a:endParaRPr kumimoji="1" lang="en-US" altLang="ja-JP" sz="1400" dirty="0">
              <a:latin typeface="游ゴシック" panose="020B0400000000000000" pitchFamily="50" charset="-128"/>
              <a:ea typeface="游ゴシック" panose="020B0400000000000000" pitchFamily="50" charset="-128"/>
            </a:endParaRPr>
          </a:p>
          <a:p>
            <a:endParaRPr kumimoji="1" lang="en-US" altLang="ja-JP" sz="8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●年２回以上の定期的な教育を開催するとともに、</a:t>
            </a:r>
            <a:r>
              <a:rPr kumimoji="1" lang="ja-JP" altLang="en-US" sz="1600" dirty="0" smtClean="0">
                <a:latin typeface="游ゴシック" panose="020B0400000000000000" pitchFamily="50" charset="-128"/>
                <a:ea typeface="游ゴシック" panose="020B0400000000000000" pitchFamily="50" charset="-128"/>
              </a:rPr>
              <a:t>新規採用時には必ず</a:t>
            </a:r>
            <a:r>
              <a:rPr kumimoji="1" lang="ja-JP" altLang="en-US" sz="1600" smtClean="0">
                <a:latin typeface="游ゴシック" panose="020B0400000000000000" pitchFamily="50" charset="-128"/>
                <a:ea typeface="游ゴシック" panose="020B0400000000000000" pitchFamily="50" charset="-128"/>
              </a:rPr>
              <a:t>、身体的拘束</a:t>
            </a:r>
            <a:r>
              <a:rPr kumimoji="1" lang="ja-JP" altLang="en-US" sz="1600" dirty="0">
                <a:latin typeface="游ゴシック" panose="020B0400000000000000" pitchFamily="50" charset="-128"/>
                <a:ea typeface="游ゴシック" panose="020B0400000000000000" pitchFamily="50" charset="-128"/>
              </a:rPr>
              <a:t>等</a:t>
            </a:r>
            <a:r>
              <a:rPr kumimoji="1" lang="ja-JP" altLang="en-US" sz="1600" dirty="0" smtClean="0">
                <a:latin typeface="游ゴシック" panose="020B0400000000000000" pitchFamily="50" charset="-128"/>
                <a:ea typeface="游ゴシック" panose="020B0400000000000000" pitchFamily="50" charset="-128"/>
              </a:rPr>
              <a:t>の適正化の研修を実施すること。</a:t>
            </a:r>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a:latin typeface="游ゴシック" panose="020B0400000000000000" pitchFamily="50" charset="-128"/>
                <a:ea typeface="游ゴシック" panose="020B0400000000000000" pitchFamily="50" charset="-128"/>
              </a:rPr>
              <a:t>　</a:t>
            </a:r>
            <a:r>
              <a:rPr kumimoji="1" lang="ja-JP" altLang="en-US" sz="1600" dirty="0" smtClean="0">
                <a:latin typeface="游ゴシック" panose="020B0400000000000000" pitchFamily="50" charset="-128"/>
                <a:ea typeface="游ゴシック" panose="020B0400000000000000" pitchFamily="50" charset="-128"/>
              </a:rPr>
              <a:t>なお、研修の実施内容についても記録すること。</a:t>
            </a:r>
            <a:endParaRPr kumimoji="1" lang="en-US" altLang="ja-JP" sz="1600" dirty="0" smtClean="0">
              <a:latin typeface="游ゴシック" panose="020B0400000000000000" pitchFamily="50" charset="-128"/>
              <a:ea typeface="游ゴシック" panose="020B0400000000000000" pitchFamily="50" charset="-128"/>
            </a:endParaRPr>
          </a:p>
          <a:p>
            <a:endParaRPr kumimoji="1" lang="en-US" altLang="ja-JP" sz="800" dirty="0">
              <a:latin typeface="游ゴシック" panose="020B0400000000000000" pitchFamily="50" charset="-128"/>
              <a:ea typeface="游ゴシック" panose="020B0400000000000000" pitchFamily="50" charset="-128"/>
            </a:endParaRPr>
          </a:p>
          <a:p>
            <a:r>
              <a:rPr kumimoji="1" lang="en-US" altLang="ja-JP" sz="1600" b="1" dirty="0">
                <a:solidFill>
                  <a:srgbClr val="FF0000"/>
                </a:solidFill>
                <a:latin typeface="游ゴシック" panose="020B0400000000000000" pitchFamily="50" charset="-128"/>
                <a:ea typeface="游ゴシック" panose="020B0400000000000000" pitchFamily="50" charset="-128"/>
              </a:rPr>
              <a:t>※</a:t>
            </a:r>
            <a:r>
              <a:rPr kumimoji="1" lang="ja-JP" altLang="en-US" sz="1600" b="1" dirty="0">
                <a:solidFill>
                  <a:srgbClr val="FF0000"/>
                </a:solidFill>
                <a:latin typeface="游ゴシック" panose="020B0400000000000000" pitchFamily="50" charset="-128"/>
                <a:ea typeface="游ゴシック" panose="020B0400000000000000" pitchFamily="50" charset="-128"/>
              </a:rPr>
              <a:t>事業所において</a:t>
            </a:r>
            <a:r>
              <a:rPr kumimoji="1" lang="ja-JP" altLang="en-US" sz="1600" b="1" dirty="0" smtClean="0">
                <a:solidFill>
                  <a:srgbClr val="FF0000"/>
                </a:solidFill>
                <a:latin typeface="游ゴシック" panose="020B0400000000000000" pitchFamily="50" charset="-128"/>
                <a:ea typeface="游ゴシック" panose="020B0400000000000000" pitchFamily="50" charset="-128"/>
              </a:rPr>
              <a:t>身体的拘束</a:t>
            </a:r>
            <a:r>
              <a:rPr kumimoji="1" lang="ja-JP" altLang="en-US" sz="1600" b="1" dirty="0">
                <a:solidFill>
                  <a:srgbClr val="FF0000"/>
                </a:solidFill>
                <a:latin typeface="游ゴシック" panose="020B0400000000000000" pitchFamily="50" charset="-128"/>
                <a:ea typeface="游ゴシック" panose="020B0400000000000000" pitchFamily="50" charset="-128"/>
              </a:rPr>
              <a:t>が行われていた場合ではなく、身体的拘束等の適正化のための措置を講じていない場合に、利用者全員について、所定単位数から減算することになります。</a:t>
            </a:r>
          </a:p>
        </p:txBody>
      </p:sp>
      <p:sp>
        <p:nvSpPr>
          <p:cNvPr id="10" name="角丸四角形 9"/>
          <p:cNvSpPr/>
          <p:nvPr/>
        </p:nvSpPr>
        <p:spPr>
          <a:xfrm>
            <a:off x="508635" y="2630786"/>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ポイント②</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11023752" y="749605"/>
            <a:ext cx="650088" cy="369332"/>
          </a:xfrm>
          <a:prstGeom prst="rect">
            <a:avLst/>
          </a:prstGeom>
          <a:noFill/>
        </p:spPr>
        <p:txBody>
          <a:bodyPr wrap="square" rtlCol="0">
            <a:spAutoFit/>
          </a:bodyPr>
          <a:lstStyle/>
          <a:p>
            <a:r>
              <a:rPr kumimoji="1" lang="en-US" altLang="ja-JP" dirty="0"/>
              <a:t>2</a:t>
            </a:r>
            <a:r>
              <a:rPr kumimoji="1" lang="en-US" altLang="ja-JP" dirty="0" smtClean="0"/>
              <a:t>/2</a:t>
            </a:r>
            <a:endParaRPr kumimoji="1" lang="ja-JP" altLang="en-US" dirty="0"/>
          </a:p>
        </p:txBody>
      </p:sp>
    </p:spTree>
    <p:extLst>
      <p:ext uri="{BB962C8B-B14F-4D97-AF65-F5344CB8AC3E}">
        <p14:creationId xmlns:p14="http://schemas.microsoft.com/office/powerpoint/2010/main" val="861494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8160" y="339634"/>
            <a:ext cx="11155680" cy="496389"/>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６、</a:t>
            </a:r>
            <a:r>
              <a:rPr kumimoji="1" lang="ja-JP" altLang="en-US" sz="2000" b="1" dirty="0">
                <a:solidFill>
                  <a:schemeClr val="tx1">
                    <a:lumMod val="85000"/>
                    <a:lumOff val="15000"/>
                  </a:schemeClr>
                </a:solidFill>
                <a:latin typeface="游ゴシック" panose="020B0400000000000000" pitchFamily="50" charset="-128"/>
                <a:ea typeface="游ゴシック" panose="020B0400000000000000" pitchFamily="50" charset="-128"/>
              </a:rPr>
              <a:t>人員配置について</a:t>
            </a:r>
            <a:r>
              <a:rPr kumimoji="1" lang="ja-JP" altLang="en-US" sz="1600" b="1" dirty="0">
                <a:solidFill>
                  <a:schemeClr val="tx1">
                    <a:lumMod val="85000"/>
                    <a:lumOff val="15000"/>
                  </a:schemeClr>
                </a:solidFill>
                <a:latin typeface="游ゴシック" panose="020B0400000000000000" pitchFamily="50" charset="-128"/>
                <a:ea typeface="游ゴシック" panose="020B0400000000000000" pitchFamily="50" charset="-128"/>
              </a:rPr>
              <a:t>（地域密着型通所介護）</a:t>
            </a:r>
          </a:p>
        </p:txBody>
      </p:sp>
      <p:sp>
        <p:nvSpPr>
          <p:cNvPr id="4" name="正方形/長方形 3"/>
          <p:cNvSpPr/>
          <p:nvPr/>
        </p:nvSpPr>
        <p:spPr>
          <a:xfrm>
            <a:off x="518160" y="1101637"/>
            <a:ext cx="11155680" cy="3347866"/>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latin typeface="游ゴシック" panose="020B0400000000000000" pitchFamily="50" charset="-128"/>
                <a:ea typeface="游ゴシック" panose="020B0400000000000000" pitchFamily="50" charset="-128"/>
              </a:rPr>
              <a:t>・看護</a:t>
            </a:r>
            <a:r>
              <a:rPr kumimoji="1" lang="ja-JP" altLang="en-US" sz="1600" dirty="0">
                <a:latin typeface="游ゴシック" panose="020B0400000000000000" pitchFamily="50" charset="-128"/>
                <a:ea typeface="游ゴシック" panose="020B0400000000000000" pitchFamily="50" charset="-128"/>
              </a:rPr>
              <a:t>職員が適切に配置されていない。</a:t>
            </a: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800" dirty="0" smtClean="0">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看護職員（単位ごとに、専らサービスの提供に当たる者を１以上配置）</a:t>
            </a:r>
            <a:r>
              <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事業所の定員が</a:t>
            </a:r>
            <a:r>
              <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10</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人以下の場合は、配置不要</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事業所</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の従業者により</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確保</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することに加え、病院、診療所、訪問看護ステーションとの連携により確保することも可能である。</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endParaRPr kumimoji="1" lang="en-US" altLang="ja-JP" sz="8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　ア　従</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業者により確保する</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場合</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提供</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時間帯を通じて、専ら</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当該事業所の</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提供に</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当たる</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必要はないが、当該看護職員は提供時間帯を通じて</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、事業所</a:t>
            </a:r>
            <a:r>
              <a:rPr kumimoji="1" lang="ja-JP" altLang="en-US" sz="1400" dirty="0">
                <a:solidFill>
                  <a:schemeClr val="tx1">
                    <a:lumMod val="85000"/>
                    <a:lumOff val="15000"/>
                  </a:schemeClr>
                </a:solidFill>
                <a:latin typeface="游ゴシック" panose="020B0400000000000000" pitchFamily="50" charset="-128"/>
                <a:ea typeface="游ゴシック" panose="020B0400000000000000" pitchFamily="50" charset="-128"/>
              </a:rPr>
              <a:t>と密接かつ適切な連携を図るものとする</a:t>
            </a:r>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a:p>
            <a:pPr lvl="1"/>
            <a:endParaRPr kumimoji="1" lang="ja-JP" altLang="en-US" sz="8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　イ　病院、診療所、訪問看護ステーションとの連携により確保する場合</a:t>
            </a: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看護職員が事業所の営業日ごとに利用者の健康状態の確認を行い、病院、診療所、訪問看護ステーションと事業所が提供時間帯を通じて密接かつ適切な連携を図るものとする。</a:t>
            </a:r>
          </a:p>
          <a:p>
            <a:pPr lvl="1"/>
            <a:r>
              <a:rPr kumimoji="1" lang="ja-JP" altLang="en-US" sz="1400" dirty="0" smtClean="0">
                <a:solidFill>
                  <a:schemeClr val="tx1">
                    <a:lumMod val="85000"/>
                    <a:lumOff val="15000"/>
                  </a:schemeClr>
                </a:solidFill>
                <a:latin typeface="游ゴシック" panose="020B0400000000000000" pitchFamily="50" charset="-128"/>
                <a:ea typeface="游ゴシック" panose="020B0400000000000000" pitchFamily="50" charset="-128"/>
              </a:rPr>
              <a:t>なお、アとイにおける「密接かつ適切な連携」とは、事業所へ駆けつけることができる体制や適切な指示がでる連絡体制などを確保することである。</a:t>
            </a:r>
            <a:endParaRPr kumimoji="1" lang="en-US" altLang="ja-JP" sz="1400" dirty="0" smtClean="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518160" y="6433066"/>
            <a:ext cx="11469187" cy="424934"/>
          </a:xfrm>
          <a:prstGeom prst="rect">
            <a:avLst/>
          </a:prstGeom>
        </p:spPr>
        <p:txBody>
          <a:bodyPr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地域密着型サービス事業者の主な指導事項</a:t>
            </a:r>
            <a:endPar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8" name="角丸四角形 7"/>
          <p:cNvSpPr/>
          <p:nvPr/>
        </p:nvSpPr>
        <p:spPr>
          <a:xfrm>
            <a:off x="508635" y="943596"/>
            <a:ext cx="1672045" cy="336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指導事例①</a:t>
            </a:r>
            <a:endParaRPr kumimoji="1" lang="en-US" altLang="ja-JP"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518160" y="4713099"/>
            <a:ext cx="11155680" cy="1511237"/>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sz="1600" dirty="0" smtClean="0">
              <a:latin typeface="游ゴシック" panose="020B0400000000000000" pitchFamily="50" charset="-128"/>
              <a:ea typeface="游ゴシック" panose="020B0400000000000000" pitchFamily="50" charset="-128"/>
            </a:endParaRPr>
          </a:p>
          <a:p>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●必要</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な員数が確保されなくなった場合は、早急に改善すること。</a:t>
            </a:r>
            <a:endParaRPr kumimoji="1" lang="en-US" altLang="ja-JP" sz="1600" dirty="0">
              <a:solidFill>
                <a:schemeClr val="tx1">
                  <a:lumMod val="85000"/>
                  <a:lumOff val="15000"/>
                </a:schemeClr>
              </a:solidFill>
              <a:latin typeface="游ゴシック" panose="020B0400000000000000" pitchFamily="50" charset="-128"/>
              <a:ea typeface="游ゴシック" panose="020B0400000000000000" pitchFamily="50" charset="-128"/>
            </a:endParaRPr>
          </a:p>
          <a:p>
            <a:r>
              <a:rPr kumimoji="1" lang="en-US" altLang="ja-JP" sz="1600" b="1" dirty="0">
                <a:solidFill>
                  <a:srgbClr val="FF0000"/>
                </a:solidFill>
                <a:latin typeface="游ゴシック" panose="020B0400000000000000" pitchFamily="50" charset="-128"/>
                <a:ea typeface="游ゴシック" panose="020B0400000000000000" pitchFamily="50" charset="-128"/>
              </a:rPr>
              <a:t>※</a:t>
            </a:r>
            <a:r>
              <a:rPr kumimoji="1" lang="ja-JP" altLang="en-US" sz="1600" b="1" dirty="0">
                <a:solidFill>
                  <a:srgbClr val="FF0000"/>
                </a:solidFill>
                <a:latin typeface="游ゴシック" panose="020B0400000000000000" pitchFamily="50" charset="-128"/>
                <a:ea typeface="游ゴシック" panose="020B0400000000000000" pitchFamily="50" charset="-128"/>
              </a:rPr>
              <a:t>人員基準を満たさなくなった場合は、速やかに福祉指導監査室に相談すること</a:t>
            </a:r>
            <a:r>
              <a:rPr kumimoji="1" lang="ja-JP" altLang="en-US" sz="1600" b="1" dirty="0" smtClean="0">
                <a:solidFill>
                  <a:srgbClr val="FF0000"/>
                </a:solidFill>
                <a:latin typeface="游ゴシック" panose="020B0400000000000000" pitchFamily="50" charset="-128"/>
                <a:ea typeface="游ゴシック" panose="020B0400000000000000" pitchFamily="50" charset="-128"/>
              </a:rPr>
              <a:t>。</a:t>
            </a:r>
            <a:endParaRPr kumimoji="1" lang="en-US" altLang="ja-JP" sz="1600" b="1" dirty="0" smtClean="0">
              <a:solidFill>
                <a:srgbClr val="FF0000"/>
              </a:solidFill>
              <a:latin typeface="游ゴシック" panose="020B0400000000000000" pitchFamily="50" charset="-128"/>
              <a:ea typeface="游ゴシック" panose="020B0400000000000000" pitchFamily="50" charset="-128"/>
            </a:endParaRPr>
          </a:p>
          <a:p>
            <a:endParaRPr kumimoji="1" lang="en-US" altLang="ja-JP" sz="80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600" dirty="0" smtClean="0">
                <a:solidFill>
                  <a:schemeClr val="tx1"/>
                </a:solidFill>
                <a:latin typeface="游ゴシック" panose="020B0400000000000000" pitchFamily="50" charset="-128"/>
                <a:ea typeface="游ゴシック" panose="020B0400000000000000" pitchFamily="50" charset="-128"/>
              </a:rPr>
              <a:t>●</a:t>
            </a:r>
            <a:r>
              <a:rPr kumimoji="1"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病院、診療所、訪問看護ステーションとの連携により確保する</a:t>
            </a:r>
            <a:r>
              <a:rPr kumimoji="1"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場合は、</a:t>
            </a:r>
            <a:r>
              <a:rPr kumimoji="1" lang="ja-JP" altLang="en-US" sz="1600" dirty="0" smtClean="0">
                <a:solidFill>
                  <a:schemeClr val="tx1"/>
                </a:solidFill>
                <a:latin typeface="游ゴシック" panose="020B0400000000000000" pitchFamily="50" charset="-128"/>
                <a:ea typeface="游ゴシック" panose="020B0400000000000000" pitchFamily="50" charset="-128"/>
              </a:rPr>
              <a:t>利用者</a:t>
            </a:r>
            <a:r>
              <a:rPr kumimoji="1" lang="ja-JP" altLang="en-US" sz="1600" dirty="0">
                <a:solidFill>
                  <a:schemeClr val="tx1"/>
                </a:solidFill>
                <a:latin typeface="游ゴシック" panose="020B0400000000000000" pitchFamily="50" charset="-128"/>
                <a:ea typeface="游ゴシック" panose="020B0400000000000000" pitchFamily="50" charset="-128"/>
              </a:rPr>
              <a:t>全員に対して適切に健康状態の確認を行えるよう</a:t>
            </a:r>
            <a:r>
              <a:rPr kumimoji="1" lang="ja-JP" altLang="en-US" sz="1600" dirty="0" smtClean="0">
                <a:solidFill>
                  <a:schemeClr val="tx1"/>
                </a:solidFill>
                <a:latin typeface="游ゴシック" panose="020B0400000000000000" pitchFamily="50" charset="-128"/>
                <a:ea typeface="游ゴシック" panose="020B0400000000000000" pitchFamily="50" charset="-128"/>
              </a:rPr>
              <a:t>に当該病院</a:t>
            </a:r>
            <a:r>
              <a:rPr kumimoji="1" lang="ja-JP" altLang="en-US" sz="1600" dirty="0">
                <a:solidFill>
                  <a:schemeClr val="tx1"/>
                </a:solidFill>
                <a:latin typeface="游ゴシック" panose="020B0400000000000000" pitchFamily="50" charset="-128"/>
                <a:ea typeface="游ゴシック" panose="020B0400000000000000" pitchFamily="50" charset="-128"/>
              </a:rPr>
              <a:t>、診療所又は訪問看護ステーションと契約を</a:t>
            </a:r>
            <a:r>
              <a:rPr kumimoji="1" lang="ja-JP" altLang="en-US" sz="1600" dirty="0" smtClean="0">
                <a:solidFill>
                  <a:schemeClr val="tx1"/>
                </a:solidFill>
                <a:latin typeface="游ゴシック" panose="020B0400000000000000" pitchFamily="50" charset="-128"/>
                <a:ea typeface="游ゴシック" panose="020B0400000000000000" pitchFamily="50" charset="-128"/>
              </a:rPr>
              <a:t>結ぶこ</a:t>
            </a:r>
            <a:r>
              <a:rPr kumimoji="1" lang="ja-JP" altLang="en-US" sz="1600" dirty="0">
                <a:solidFill>
                  <a:schemeClr val="tx1"/>
                </a:solidFill>
                <a:latin typeface="游ゴシック" panose="020B0400000000000000" pitchFamily="50" charset="-128"/>
                <a:ea typeface="游ゴシック" panose="020B0400000000000000" pitchFamily="50" charset="-128"/>
              </a:rPr>
              <a:t>と</a:t>
            </a:r>
            <a:r>
              <a:rPr kumimoji="1" lang="ja-JP" altLang="en-US" sz="1600" dirty="0" smtClean="0">
                <a:solidFill>
                  <a:schemeClr val="tx1"/>
                </a:solidFill>
                <a:latin typeface="游ゴシック" panose="020B0400000000000000" pitchFamily="50" charset="-128"/>
                <a:ea typeface="游ゴシック" panose="020B0400000000000000" pitchFamily="50" charset="-128"/>
              </a:rPr>
              <a:t>。</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p:txBody>
      </p:sp>
      <p:sp>
        <p:nvSpPr>
          <p:cNvPr id="10" name="角丸四角形 9"/>
          <p:cNvSpPr/>
          <p:nvPr/>
        </p:nvSpPr>
        <p:spPr>
          <a:xfrm>
            <a:off x="508635" y="4561981"/>
            <a:ext cx="2405514" cy="3365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rPr>
              <a:t>改善の</a:t>
            </a:r>
            <a:r>
              <a:rPr kumimoji="1" lang="ja-JP" altLang="en-US" b="1" dirty="0" smtClean="0">
                <a:solidFill>
                  <a:schemeClr val="tx1">
                    <a:lumMod val="85000"/>
                    <a:lumOff val="15000"/>
                  </a:schemeClr>
                </a:solidFill>
                <a:latin typeface="游ゴシック" panose="020B0400000000000000" pitchFamily="50" charset="-128"/>
                <a:ea typeface="游ゴシック" panose="020B0400000000000000" pitchFamily="50" charset="-128"/>
              </a:rPr>
              <a:t>ポイント①</a:t>
            </a:r>
            <a:endParaRPr kumimoji="1" lang="ja-JP" altLang="en-US"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11023752" y="466691"/>
            <a:ext cx="650088" cy="369332"/>
          </a:xfrm>
          <a:prstGeom prst="rect">
            <a:avLst/>
          </a:prstGeom>
          <a:noFill/>
        </p:spPr>
        <p:txBody>
          <a:bodyPr wrap="square" rtlCol="0">
            <a:spAutoFit/>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370627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レトロスペクト">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4769</Words>
  <Application>Microsoft Office PowerPoint</Application>
  <PresentationFormat>ワイド画面</PresentationFormat>
  <Paragraphs>329</Paragraphs>
  <Slides>16</Slides>
  <Notes>16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ＭＳ Ｐゴシック</vt:lpstr>
      <vt:lpstr>游ゴシック</vt:lpstr>
      <vt:lpstr>Calibri</vt:lpstr>
      <vt:lpstr>Calibri Light</vt:lpstr>
      <vt:lpstr>レトロスペクト</vt:lpstr>
      <vt:lpstr>地域密着型サービス事業者の 主な指導事項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地域密着型サービス事業者の 主な指導事項</dc:title>
  <dc:creator>原田　八重乃</dc:creator>
  <cp:lastModifiedBy>坂本　智恵</cp:lastModifiedBy>
  <cp:revision>35</cp:revision>
  <cp:lastPrinted>2023-08-10T12:26:04Z</cp:lastPrinted>
  <dcterms:modified xsi:type="dcterms:W3CDTF">2023-08-10T12:31:00Z</dcterms:modified>
</cp:coreProperties>
</file>