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0" r:id="rId2"/>
  </p:sldMasterIdLst>
  <p:notesMasterIdLst>
    <p:notesMasterId r:id="rId39"/>
  </p:notesMasterIdLst>
  <p:handoutMasterIdLst>
    <p:handoutMasterId r:id="rId40"/>
  </p:handoutMasterIdLst>
  <p:sldIdLst>
    <p:sldId id="346" r:id="rId3"/>
    <p:sldId id="350" r:id="rId4"/>
    <p:sldId id="362" r:id="rId5"/>
    <p:sldId id="396" r:id="rId6"/>
    <p:sldId id="404" r:id="rId7"/>
    <p:sldId id="401" r:id="rId8"/>
    <p:sldId id="367" r:id="rId9"/>
    <p:sldId id="361" r:id="rId10"/>
    <p:sldId id="366" r:id="rId11"/>
    <p:sldId id="428" r:id="rId12"/>
    <p:sldId id="407" r:id="rId13"/>
    <p:sldId id="413" r:id="rId14"/>
    <p:sldId id="388" r:id="rId15"/>
    <p:sldId id="420" r:id="rId16"/>
    <p:sldId id="421" r:id="rId17"/>
    <p:sldId id="422" r:id="rId18"/>
    <p:sldId id="423" r:id="rId19"/>
    <p:sldId id="418" r:id="rId20"/>
    <p:sldId id="393" r:id="rId21"/>
    <p:sldId id="394" r:id="rId22"/>
    <p:sldId id="395" r:id="rId23"/>
    <p:sldId id="427" r:id="rId24"/>
    <p:sldId id="397" r:id="rId25"/>
    <p:sldId id="430" r:id="rId26"/>
    <p:sldId id="431" r:id="rId27"/>
    <p:sldId id="429" r:id="rId28"/>
    <p:sldId id="384" r:id="rId29"/>
    <p:sldId id="348" r:id="rId30"/>
    <p:sldId id="405" r:id="rId31"/>
    <p:sldId id="406" r:id="rId32"/>
    <p:sldId id="425" r:id="rId33"/>
    <p:sldId id="426" r:id="rId34"/>
    <p:sldId id="347" r:id="rId35"/>
    <p:sldId id="270" r:id="rId36"/>
    <p:sldId id="312" r:id="rId37"/>
    <p:sldId id="375" r:id="rId3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4FAFF"/>
    <a:srgbClr val="1CADE4"/>
    <a:srgbClr val="FFFF99"/>
    <a:srgbClr val="E7FFB3"/>
    <a:srgbClr val="FFCC66"/>
    <a:srgbClr val="FF3737"/>
    <a:srgbClr val="F07F09"/>
    <a:srgbClr val="F9FA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5320" autoAdjust="0"/>
  </p:normalViewPr>
  <p:slideViewPr>
    <p:cSldViewPr>
      <p:cViewPr varScale="1">
        <p:scale>
          <a:sx n="84" d="100"/>
          <a:sy n="84" d="100"/>
        </p:scale>
        <p:origin x="1210" y="77"/>
      </p:cViewPr>
      <p:guideLst>
        <p:guide orient="horz" pos="2160"/>
        <p:guide pos="2880"/>
      </p:guideLst>
    </p:cSldViewPr>
  </p:slideViewPr>
  <p:outlineViewPr>
    <p:cViewPr>
      <p:scale>
        <a:sx n="33" d="100"/>
        <a:sy n="33" d="100"/>
      </p:scale>
      <p:origin x="0" y="-5172"/>
    </p:cViewPr>
  </p:outlineViewPr>
  <p:notesTextViewPr>
    <p:cViewPr>
      <p:scale>
        <a:sx n="100" d="100"/>
        <a:sy n="100" d="100"/>
      </p:scale>
      <p:origin x="0" y="0"/>
    </p:cViewPr>
  </p:notesTextViewPr>
  <p:sorterViewPr>
    <p:cViewPr>
      <p:scale>
        <a:sx n="100" d="100"/>
        <a:sy n="100" d="100"/>
      </p:scale>
      <p:origin x="0" y="-28806"/>
    </p:cViewPr>
  </p:sorterViewPr>
  <p:notesViewPr>
    <p:cSldViewPr>
      <p:cViewPr>
        <p:scale>
          <a:sx n="100" d="100"/>
          <a:sy n="100" d="100"/>
        </p:scale>
        <p:origin x="1926" y="-2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8/12/2025</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2025/8/12</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a:t>
            </a:fld>
            <a:endParaRPr kumimoji="1" lang="ja-JP" dirty="0"/>
          </a:p>
        </p:txBody>
      </p:sp>
    </p:spTree>
    <p:extLst>
      <p:ext uri="{BB962C8B-B14F-4D97-AF65-F5344CB8AC3E}">
        <p14:creationId xmlns:p14="http://schemas.microsoft.com/office/powerpoint/2010/main" val="74605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995363"/>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10</a:t>
            </a:fld>
            <a:endParaRPr kumimoji="1" lang="ja-JP" dirty="0"/>
          </a:p>
        </p:txBody>
      </p:sp>
    </p:spTree>
    <p:extLst>
      <p:ext uri="{BB962C8B-B14F-4D97-AF65-F5344CB8AC3E}">
        <p14:creationId xmlns:p14="http://schemas.microsoft.com/office/powerpoint/2010/main" val="175070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ja-JP"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lang="en-US" smtClean="0"/>
              <a:pPr/>
              <a:t>11</a:t>
            </a:fld>
            <a:endParaRPr lang="en-US" dirty="0"/>
          </a:p>
        </p:txBody>
      </p:sp>
    </p:spTree>
    <p:extLst>
      <p:ext uri="{BB962C8B-B14F-4D97-AF65-F5344CB8AC3E}">
        <p14:creationId xmlns:p14="http://schemas.microsoft.com/office/powerpoint/2010/main" val="154322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12</a:t>
            </a:fld>
            <a:endParaRPr lang="en-US" dirty="0"/>
          </a:p>
        </p:txBody>
      </p:sp>
    </p:spTree>
    <p:extLst>
      <p:ext uri="{BB962C8B-B14F-4D97-AF65-F5344CB8AC3E}">
        <p14:creationId xmlns:p14="http://schemas.microsoft.com/office/powerpoint/2010/main" val="320967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13</a:t>
            </a:fld>
            <a:endParaRPr kumimoji="1" lang="ja-JP" dirty="0"/>
          </a:p>
        </p:txBody>
      </p:sp>
    </p:spTree>
    <p:extLst>
      <p:ext uri="{BB962C8B-B14F-4D97-AF65-F5344CB8AC3E}">
        <p14:creationId xmlns:p14="http://schemas.microsoft.com/office/powerpoint/2010/main" val="229798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14</a:t>
            </a:fld>
            <a:endParaRPr kumimoji="1" lang="ja-JP" dirty="0"/>
          </a:p>
        </p:txBody>
      </p:sp>
    </p:spTree>
    <p:extLst>
      <p:ext uri="{BB962C8B-B14F-4D97-AF65-F5344CB8AC3E}">
        <p14:creationId xmlns:p14="http://schemas.microsoft.com/office/powerpoint/2010/main" val="193034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15</a:t>
            </a:fld>
            <a:endParaRPr kumimoji="1" lang="ja-JP" dirty="0"/>
          </a:p>
        </p:txBody>
      </p:sp>
    </p:spTree>
    <p:extLst>
      <p:ext uri="{BB962C8B-B14F-4D97-AF65-F5344CB8AC3E}">
        <p14:creationId xmlns:p14="http://schemas.microsoft.com/office/powerpoint/2010/main" val="381107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en-US" altLang="ja-JP" sz="1200" b="0" u="none" kern="1200" dirty="0" smtClean="0">
              <a:solidFill>
                <a:schemeClr val="tx1"/>
              </a:solidFill>
              <a:latin typeface="+mn-ea"/>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16</a:t>
            </a:fld>
            <a:endParaRPr kumimoji="1" lang="ja-JP" dirty="0"/>
          </a:p>
        </p:txBody>
      </p:sp>
    </p:spTree>
    <p:extLst>
      <p:ext uri="{BB962C8B-B14F-4D97-AF65-F5344CB8AC3E}">
        <p14:creationId xmlns:p14="http://schemas.microsoft.com/office/powerpoint/2010/main" val="171933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17</a:t>
            </a:fld>
            <a:endParaRPr kumimoji="1" lang="ja-JP" dirty="0"/>
          </a:p>
        </p:txBody>
      </p:sp>
    </p:spTree>
    <p:extLst>
      <p:ext uri="{BB962C8B-B14F-4D97-AF65-F5344CB8AC3E}">
        <p14:creationId xmlns:p14="http://schemas.microsoft.com/office/powerpoint/2010/main" val="368406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34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en-US" altLang="ja-JP" dirty="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19</a:t>
            </a:fld>
            <a:endParaRPr kumimoji="1" lang="ja-JP" dirty="0"/>
          </a:p>
        </p:txBody>
      </p:sp>
    </p:spTree>
    <p:extLst>
      <p:ext uri="{BB962C8B-B14F-4D97-AF65-F5344CB8AC3E}">
        <p14:creationId xmlns:p14="http://schemas.microsoft.com/office/powerpoint/2010/main" val="100041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a:t>
            </a:fld>
            <a:endParaRPr kumimoji="1" lang="ja-JP" dirty="0"/>
          </a:p>
        </p:txBody>
      </p:sp>
    </p:spTree>
    <p:extLst>
      <p:ext uri="{BB962C8B-B14F-4D97-AF65-F5344CB8AC3E}">
        <p14:creationId xmlns:p14="http://schemas.microsoft.com/office/powerpoint/2010/main" val="3457220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en-US"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20</a:t>
            </a:fld>
            <a:endParaRPr kumimoji="1" lang="ja-JP" dirty="0"/>
          </a:p>
        </p:txBody>
      </p:sp>
    </p:spTree>
    <p:extLst>
      <p:ext uri="{BB962C8B-B14F-4D97-AF65-F5344CB8AC3E}">
        <p14:creationId xmlns:p14="http://schemas.microsoft.com/office/powerpoint/2010/main" val="24670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21</a:t>
            </a:fld>
            <a:endParaRPr kumimoji="1" lang="ja-JP" dirty="0"/>
          </a:p>
        </p:txBody>
      </p:sp>
    </p:spTree>
    <p:extLst>
      <p:ext uri="{BB962C8B-B14F-4D97-AF65-F5344CB8AC3E}">
        <p14:creationId xmlns:p14="http://schemas.microsoft.com/office/powerpoint/2010/main" val="1564533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22</a:t>
            </a:fld>
            <a:endParaRPr kumimoji="1" lang="ja-JP" dirty="0"/>
          </a:p>
        </p:txBody>
      </p:sp>
    </p:spTree>
    <p:extLst>
      <p:ext uri="{BB962C8B-B14F-4D97-AF65-F5344CB8AC3E}">
        <p14:creationId xmlns:p14="http://schemas.microsoft.com/office/powerpoint/2010/main" val="687365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23</a:t>
            </a:fld>
            <a:endParaRPr kumimoji="1" lang="ja-JP" dirty="0"/>
          </a:p>
        </p:txBody>
      </p:sp>
    </p:spTree>
    <p:extLst>
      <p:ext uri="{BB962C8B-B14F-4D97-AF65-F5344CB8AC3E}">
        <p14:creationId xmlns:p14="http://schemas.microsoft.com/office/powerpoint/2010/main" val="244017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a:xfrm>
            <a:off x="703585" y="4717132"/>
            <a:ext cx="5388610" cy="4536504"/>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24</a:t>
            </a:fld>
            <a:endParaRPr kumimoji="1" lang="ja-JP" dirty="0"/>
          </a:p>
        </p:txBody>
      </p:sp>
    </p:spTree>
    <p:extLst>
      <p:ext uri="{BB962C8B-B14F-4D97-AF65-F5344CB8AC3E}">
        <p14:creationId xmlns:p14="http://schemas.microsoft.com/office/powerpoint/2010/main" val="79068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a:xfrm>
            <a:off x="703585" y="4717132"/>
            <a:ext cx="5388610" cy="4536504"/>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25</a:t>
            </a:fld>
            <a:endParaRPr kumimoji="1" lang="ja-JP" dirty="0"/>
          </a:p>
        </p:txBody>
      </p:sp>
    </p:spTree>
    <p:extLst>
      <p:ext uri="{BB962C8B-B14F-4D97-AF65-F5344CB8AC3E}">
        <p14:creationId xmlns:p14="http://schemas.microsoft.com/office/powerpoint/2010/main" val="154852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26</a:t>
            </a:fld>
            <a:endParaRPr kumimoji="1" lang="ja-JP" dirty="0"/>
          </a:p>
        </p:txBody>
      </p:sp>
    </p:spTree>
    <p:extLst>
      <p:ext uri="{BB962C8B-B14F-4D97-AF65-F5344CB8AC3E}">
        <p14:creationId xmlns:p14="http://schemas.microsoft.com/office/powerpoint/2010/main" val="57346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a:xfrm>
            <a:off x="703585" y="4717132"/>
            <a:ext cx="5388610" cy="4536504"/>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27</a:t>
            </a:fld>
            <a:endParaRPr kumimoji="1" lang="ja-JP" dirty="0"/>
          </a:p>
        </p:txBody>
      </p:sp>
    </p:spTree>
    <p:extLst>
      <p:ext uri="{BB962C8B-B14F-4D97-AF65-F5344CB8AC3E}">
        <p14:creationId xmlns:p14="http://schemas.microsoft.com/office/powerpoint/2010/main" val="669753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lvl="0" indent="0">
              <a:spcBef>
                <a:spcPts val="0"/>
              </a:spcBef>
              <a:spcAft>
                <a:spcPts val="0"/>
              </a:spcAft>
              <a:buNone/>
            </a:pPr>
            <a:endParaRPr lang="ja-JP" altLang="en-US" sz="1200" dirty="0" smtClean="0">
              <a:solidFill>
                <a:prstClr val="black"/>
              </a:solidFill>
              <a:latin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28</a:t>
            </a:fld>
            <a:endParaRPr kumimoji="1" lang="ja-JP" dirty="0"/>
          </a:p>
        </p:txBody>
      </p:sp>
    </p:spTree>
    <p:extLst>
      <p:ext uri="{BB962C8B-B14F-4D97-AF65-F5344CB8AC3E}">
        <p14:creationId xmlns:p14="http://schemas.microsoft.com/office/powerpoint/2010/main" val="278050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indent="0">
              <a:lnSpc>
                <a:spcPct val="110000"/>
              </a:lnSpc>
              <a:spcBef>
                <a:spcPts val="0"/>
              </a:spcBef>
              <a:spcAft>
                <a:spcPts val="0"/>
              </a:spcAft>
              <a:buNone/>
            </a:pPr>
            <a:endParaRPr lang="ja-JP" altLang="en-US" sz="120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29</a:t>
            </a:fld>
            <a:endParaRPr kumimoji="1" lang="ja-JP" dirty="0"/>
          </a:p>
        </p:txBody>
      </p:sp>
    </p:spTree>
    <p:extLst>
      <p:ext uri="{BB962C8B-B14F-4D97-AF65-F5344CB8AC3E}">
        <p14:creationId xmlns:p14="http://schemas.microsoft.com/office/powerpoint/2010/main" val="244569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a:t>
            </a:fld>
            <a:endParaRPr kumimoji="1" lang="ja-JP" dirty="0"/>
          </a:p>
        </p:txBody>
      </p:sp>
    </p:spTree>
    <p:extLst>
      <p:ext uri="{BB962C8B-B14F-4D97-AF65-F5344CB8AC3E}">
        <p14:creationId xmlns:p14="http://schemas.microsoft.com/office/powerpoint/2010/main" val="831871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lvl="0" indent="0">
              <a:spcBef>
                <a:spcPts val="0"/>
              </a:spcBef>
              <a:spcAft>
                <a:spcPts val="0"/>
              </a:spcAft>
              <a:buNone/>
            </a:pPr>
            <a:endParaRPr lang="en-US" altLang="ja-JP" sz="1200" dirty="0" smtClean="0">
              <a:solidFill>
                <a:prstClr val="black"/>
              </a:solidFill>
              <a:latin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30</a:t>
            </a:fld>
            <a:endParaRPr kumimoji="1" lang="ja-JP" dirty="0"/>
          </a:p>
        </p:txBody>
      </p:sp>
    </p:spTree>
    <p:extLst>
      <p:ext uri="{BB962C8B-B14F-4D97-AF65-F5344CB8AC3E}">
        <p14:creationId xmlns:p14="http://schemas.microsoft.com/office/powerpoint/2010/main" val="34438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lvl="0" indent="0">
              <a:spcBef>
                <a:spcPts val="0"/>
              </a:spcBef>
              <a:spcAft>
                <a:spcPts val="0"/>
              </a:spcAft>
              <a:buNone/>
            </a:pPr>
            <a:endParaRPr lang="en-US" altLang="ja-JP" sz="1200" dirty="0" smtClean="0">
              <a:solidFill>
                <a:prstClr val="black"/>
              </a:solidFill>
              <a:latin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31</a:t>
            </a:fld>
            <a:endParaRPr kumimoji="1" lang="ja-JP" dirty="0"/>
          </a:p>
        </p:txBody>
      </p:sp>
    </p:spTree>
    <p:extLst>
      <p:ext uri="{BB962C8B-B14F-4D97-AF65-F5344CB8AC3E}">
        <p14:creationId xmlns:p14="http://schemas.microsoft.com/office/powerpoint/2010/main" val="1700507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lvl="0" indent="0">
              <a:spcBef>
                <a:spcPts val="0"/>
              </a:spcBef>
              <a:spcAft>
                <a:spcPts val="0"/>
              </a:spcAft>
              <a:buNone/>
            </a:pPr>
            <a:endParaRPr lang="en-US" altLang="ja-JP" sz="1200" dirty="0" smtClean="0">
              <a:solidFill>
                <a:prstClr val="black"/>
              </a:solidFill>
              <a:latin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32</a:t>
            </a:fld>
            <a:endParaRPr kumimoji="1" lang="ja-JP" dirty="0"/>
          </a:p>
        </p:txBody>
      </p:sp>
    </p:spTree>
    <p:extLst>
      <p:ext uri="{BB962C8B-B14F-4D97-AF65-F5344CB8AC3E}">
        <p14:creationId xmlns:p14="http://schemas.microsoft.com/office/powerpoint/2010/main" val="3816481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33</a:t>
            </a:fld>
            <a:endParaRPr kumimoji="1" lang="ja-JP" dirty="0"/>
          </a:p>
        </p:txBody>
      </p:sp>
    </p:spTree>
    <p:extLst>
      <p:ext uri="{BB962C8B-B14F-4D97-AF65-F5344CB8AC3E}">
        <p14:creationId xmlns:p14="http://schemas.microsoft.com/office/powerpoint/2010/main" val="832343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E16532C-7DFC-4EC2-AFA5-3731AA0E8AFA}" type="slidenum">
              <a:rPr lang="en-US" altLang="ja-JP" smtClean="0"/>
              <a:pPr/>
              <a:t>34</a:t>
            </a:fld>
            <a:endParaRPr kumimoji="1" lang="ja-JP" altLang="en-US" dirty="0"/>
          </a:p>
        </p:txBody>
      </p:sp>
    </p:spTree>
    <p:extLst>
      <p:ext uri="{BB962C8B-B14F-4D97-AF65-F5344CB8AC3E}">
        <p14:creationId xmlns:p14="http://schemas.microsoft.com/office/powerpoint/2010/main" val="951269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35</a:t>
            </a:fld>
            <a:endParaRPr kumimoji="1" lang="ja-JP" dirty="0"/>
          </a:p>
        </p:txBody>
      </p:sp>
    </p:spTree>
    <p:extLst>
      <p:ext uri="{BB962C8B-B14F-4D97-AF65-F5344CB8AC3E}">
        <p14:creationId xmlns:p14="http://schemas.microsoft.com/office/powerpoint/2010/main" val="2194585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36</a:t>
            </a:fld>
            <a:endParaRPr kumimoji="1" lang="ja-JP" altLang="en-US" dirty="0"/>
          </a:p>
        </p:txBody>
      </p:sp>
    </p:spTree>
    <p:extLst>
      <p:ext uri="{BB962C8B-B14F-4D97-AF65-F5344CB8AC3E}">
        <p14:creationId xmlns:p14="http://schemas.microsoft.com/office/powerpoint/2010/main" val="94949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まずは、吹田市からのお知らせです。</a:t>
            </a:r>
            <a:endParaRPr kumimoji="1" lang="en-US" altLang="ja-JP"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有料老人ホーム事業者の事故報告書について、自己報告の対象は、アからエまでに記載しています。特にウの食中毒やコロナなどの感染症については、福祉指導監査室だけでなく、吹田市保健所にも届出をお願いします。</a:t>
            </a:r>
            <a:endParaRPr lang="en-US" altLang="ja-JP" sz="1200" dirty="0" smtClean="0">
              <a:latin typeface="+mn-ea"/>
            </a:endParaRPr>
          </a:p>
          <a:p>
            <a:r>
              <a:rPr lang="ja-JP" altLang="en-US" sz="1200" b="0" u="none" dirty="0" smtClean="0">
                <a:solidFill>
                  <a:srgbClr val="C00000"/>
                </a:solidFill>
                <a:latin typeface="+mn-ea"/>
              </a:rPr>
              <a:t>また、事故報告の時期ですが、事故発生後、５日以内を目安としてください。緊急性・重大性の高い事故は、報告書の提出前に、電話等により直ちに報告をしてください。</a:t>
            </a:r>
            <a:endParaRPr lang="en-US" altLang="ja-JP" sz="1200" b="0" u="none" dirty="0" smtClean="0">
              <a:solidFill>
                <a:srgbClr val="C00000"/>
              </a:solidFill>
              <a:latin typeface="+mn-ea"/>
            </a:endParaRPr>
          </a:p>
          <a:p>
            <a:r>
              <a:rPr lang="ja-JP" altLang="en-US" sz="1200" dirty="0" smtClean="0">
                <a:latin typeface="+mn-ea"/>
              </a:rPr>
              <a:t>また、提出先は記載のとおりです。</a:t>
            </a:r>
            <a:endParaRPr lang="en-US" altLang="ja-JP" sz="1200" dirty="0" smtClean="0">
              <a:latin typeface="+mn-ea"/>
            </a:endParaRPr>
          </a:p>
          <a:p>
            <a:r>
              <a:rPr lang="ja-JP" altLang="en-US" sz="1200" dirty="0" smtClean="0">
                <a:latin typeface="+mn-ea"/>
              </a:rPr>
              <a:t>有料老人ホーム等事業者への立入検査の際に、事故報告書の提出が必要な事故が発生しているにもかかわらず、提出されていない事案が多く見つかっています。該当する事案が発生した際には必ず各所管部署へ報告書を提出してください。集団指導資料に、基準が書かれたページを掲載していますので、再度確認いただき、報告漏れのないようにしてください。</a:t>
            </a:r>
          </a:p>
          <a:p>
            <a:endParaRPr lang="ja-JP" altLang="en-US" sz="1200" dirty="0" smtClean="0">
              <a:latin typeface="+mn-ea"/>
            </a:endParaRPr>
          </a:p>
          <a:p>
            <a:endParaRPr lang="en-US" altLang="ja-JP" sz="120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4</a:t>
            </a:fld>
            <a:endParaRPr kumimoji="1" lang="ja-JP" dirty="0"/>
          </a:p>
        </p:txBody>
      </p:sp>
    </p:spTree>
    <p:extLst>
      <p:ext uri="{BB962C8B-B14F-4D97-AF65-F5344CB8AC3E}">
        <p14:creationId xmlns:p14="http://schemas.microsoft.com/office/powerpoint/2010/main" val="110321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indent="0">
              <a:spcBef>
                <a:spcPts val="0"/>
              </a:spcBef>
              <a:spcAft>
                <a:spcPts val="0"/>
              </a:spcAft>
              <a:buFont typeface="Arial"/>
              <a:buNone/>
            </a:pPr>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5</a:t>
            </a:fld>
            <a:endParaRPr kumimoji="1" lang="ja-JP" dirty="0"/>
          </a:p>
        </p:txBody>
      </p:sp>
    </p:spTree>
    <p:extLst>
      <p:ext uri="{BB962C8B-B14F-4D97-AF65-F5344CB8AC3E}">
        <p14:creationId xmlns:p14="http://schemas.microsoft.com/office/powerpoint/2010/main" val="281097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6</a:t>
            </a:fld>
            <a:endParaRPr kumimoji="1" lang="ja-JP" dirty="0"/>
          </a:p>
        </p:txBody>
      </p:sp>
    </p:spTree>
    <p:extLst>
      <p:ext uri="{BB962C8B-B14F-4D97-AF65-F5344CB8AC3E}">
        <p14:creationId xmlns:p14="http://schemas.microsoft.com/office/powerpoint/2010/main" val="110045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7725" y="757238"/>
            <a:ext cx="4929188" cy="3698875"/>
          </a:xfrm>
        </p:spPr>
      </p:sp>
      <p:sp>
        <p:nvSpPr>
          <p:cNvPr id="3" name="Notes Placeholder 2"/>
          <p:cNvSpPr>
            <a:spLocks noGrp="1"/>
          </p:cNvSpPr>
          <p:nvPr>
            <p:ph type="body" idx="1"/>
          </p:nvPr>
        </p:nvSpPr>
        <p:spPr/>
        <p:txBody>
          <a:bodyPr>
            <a:normAutofit/>
          </a:bodyPr>
          <a:lstStyle/>
          <a:p>
            <a:endParaRPr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7</a:t>
            </a:fld>
            <a:endParaRPr kumimoji="1" lang="ja-JP" dirty="0"/>
          </a:p>
        </p:txBody>
      </p:sp>
    </p:spTree>
    <p:extLst>
      <p:ext uri="{BB962C8B-B14F-4D97-AF65-F5344CB8AC3E}">
        <p14:creationId xmlns:p14="http://schemas.microsoft.com/office/powerpoint/2010/main" val="377553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8</a:t>
            </a:fld>
            <a:endParaRPr kumimoji="1" lang="ja-JP" dirty="0"/>
          </a:p>
        </p:txBody>
      </p:sp>
    </p:spTree>
    <p:extLst>
      <p:ext uri="{BB962C8B-B14F-4D97-AF65-F5344CB8AC3E}">
        <p14:creationId xmlns:p14="http://schemas.microsoft.com/office/powerpoint/2010/main" val="285446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endParaRPr>
          </a:p>
        </p:txBody>
      </p:sp>
      <p:sp>
        <p:nvSpPr>
          <p:cNvPr id="4" name="Slide Number Placeholder 3"/>
          <p:cNvSpPr>
            <a:spLocks noGrp="1"/>
          </p:cNvSpPr>
          <p:nvPr>
            <p:ph type="sldNum" sz="quarter" idx="10"/>
          </p:nvPr>
        </p:nvSpPr>
        <p:spPr/>
        <p:txBody>
          <a:bodyPr/>
          <a:lstStyle/>
          <a:p>
            <a:fld id="{FE16532C-7DFC-4EC2-AFA5-3731AA0E8AFA}" type="slidenum">
              <a:rPr kumimoji="1" lang="en-US" altLang="ja-JP" smtClean="0"/>
              <a:pPr/>
              <a:t>9</a:t>
            </a:fld>
            <a:endParaRPr kumimoji="1" lang="ja-JP" dirty="0"/>
          </a:p>
        </p:txBody>
      </p:sp>
    </p:spTree>
    <p:extLst>
      <p:ext uri="{BB962C8B-B14F-4D97-AF65-F5344CB8AC3E}">
        <p14:creationId xmlns:p14="http://schemas.microsoft.com/office/powerpoint/2010/main" val="85763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327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83619037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096262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817314344"/>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9660497"/>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270936069"/>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90236733"/>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35256924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2025/8/12</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251707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296885035"/>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53009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2025/8/12</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6216255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2025/8/12</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677215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46228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2855116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2025/8/12</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6587001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0A493D5-7D79-4D49-BF15-7A5097767888}" type="datetime1">
              <a:rPr kumimoji="1" lang="ja-JP" altLang="en-US" smtClean="0">
                <a:solidFill>
                  <a:schemeClr val="tx1"/>
                </a:solidFill>
              </a:rPr>
              <a:t>2025/8/12</a:t>
            </a:fld>
            <a:endParaRPr kumimoji="1" lang="ja-JP" dirty="0">
              <a:solidFill>
                <a:schemeClr val="tx1"/>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1239492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a:t>
            </a:fld>
            <a:endParaRPr kumimoji="1" lang="ja-JP" altLang="en-US" dirty="0"/>
          </a:p>
        </p:txBody>
      </p:sp>
      <p:sp>
        <p:nvSpPr>
          <p:cNvPr id="5" name="タイトル 4">
            <a:extLst>
              <a:ext uri="{FF2B5EF4-FFF2-40B4-BE49-F238E27FC236}">
                <a16:creationId xmlns:a16="http://schemas.microsoft.com/office/drawing/2014/main" id="{C8E22281-DBFE-4571-A60F-A27554C3D0F9}"/>
              </a:ext>
            </a:extLst>
          </p:cNvPr>
          <p:cNvSpPr>
            <a:spLocks noGrp="1"/>
          </p:cNvSpPr>
          <p:nvPr>
            <p:ph type="title" idx="4294967295"/>
          </p:nvPr>
        </p:nvSpPr>
        <p:spPr>
          <a:xfrm>
            <a:off x="933450" y="1660525"/>
            <a:ext cx="8210550" cy="3290888"/>
          </a:xfrm>
        </p:spPr>
        <p:txBody>
          <a:bodyPr>
            <a:normAutofit/>
          </a:bodyPr>
          <a:lstStyle/>
          <a:p>
            <a:pPr>
              <a:spcBef>
                <a:spcPts val="0"/>
              </a:spcBef>
            </a:pPr>
            <a:r>
              <a:rPr lang="ja-JP" altLang="en-US" sz="3600" dirty="0" smtClean="0">
                <a:solidFill>
                  <a:srgbClr val="C00000"/>
                </a:solidFill>
                <a:latin typeface="+mj-ea"/>
              </a:rPr>
              <a:t>有料老人ホーム等事業者</a:t>
            </a:r>
            <a:r>
              <a:rPr lang="en-US" altLang="ja-JP" sz="3600" dirty="0" smtClean="0">
                <a:solidFill>
                  <a:srgbClr val="C00000"/>
                </a:solidFill>
                <a:latin typeface="+mj-ea"/>
              </a:rPr>
              <a:t/>
            </a:r>
            <a:br>
              <a:rPr lang="en-US" altLang="ja-JP" sz="3600" dirty="0" smtClean="0">
                <a:solidFill>
                  <a:srgbClr val="C00000"/>
                </a:solidFill>
                <a:latin typeface="+mj-ea"/>
              </a:rPr>
            </a:br>
            <a:r>
              <a:rPr lang="ja-JP" altLang="en-US" sz="1400" dirty="0" smtClean="0">
                <a:solidFill>
                  <a:srgbClr val="C00000"/>
                </a:solidFill>
                <a:latin typeface="+mj-ea"/>
              </a:rPr>
              <a:t>　</a:t>
            </a:r>
            <a:r>
              <a:rPr lang="en-US" altLang="ja-JP" sz="1400" dirty="0" smtClean="0">
                <a:solidFill>
                  <a:srgbClr val="C00000"/>
                </a:solidFill>
                <a:latin typeface="+mj-ea"/>
              </a:rPr>
              <a:t>(</a:t>
            </a:r>
            <a:r>
              <a:rPr lang="ja-JP" altLang="en-US" sz="1400" dirty="0" smtClean="0">
                <a:solidFill>
                  <a:srgbClr val="C00000"/>
                </a:solidFill>
                <a:latin typeface="+mn-ea"/>
                <a:ea typeface="+mn-ea"/>
              </a:rPr>
              <a:t>有料</a:t>
            </a:r>
            <a:r>
              <a:rPr lang="ja-JP" altLang="en-US" sz="1400" dirty="0">
                <a:solidFill>
                  <a:srgbClr val="C00000"/>
                </a:solidFill>
                <a:latin typeface="+mn-ea"/>
                <a:ea typeface="+mn-ea"/>
              </a:rPr>
              <a:t>老人ホーム、有料老人ホームに該当するサービス付き高齢者向け</a:t>
            </a:r>
            <a:r>
              <a:rPr lang="ja-JP" altLang="en-US" sz="1400" dirty="0" smtClean="0">
                <a:solidFill>
                  <a:srgbClr val="C00000"/>
                </a:solidFill>
                <a:latin typeface="+mn-ea"/>
                <a:ea typeface="+mn-ea"/>
              </a:rPr>
              <a:t>住宅</a:t>
            </a:r>
            <a:r>
              <a:rPr lang="en-US" altLang="ja-JP" sz="1400" dirty="0" smtClean="0">
                <a:solidFill>
                  <a:srgbClr val="C00000"/>
                </a:solidFill>
                <a:latin typeface="+mn-ea"/>
                <a:ea typeface="+mn-ea"/>
              </a:rPr>
              <a:t>)</a:t>
            </a:r>
            <a:r>
              <a:rPr lang="en-US" altLang="ja-JP" sz="1400" dirty="0">
                <a:solidFill>
                  <a:srgbClr val="C00000"/>
                </a:solidFill>
                <a:latin typeface="+mn-ea"/>
                <a:ea typeface="+mn-ea"/>
              </a:rPr>
              <a:t/>
            </a:r>
            <a:br>
              <a:rPr lang="en-US" altLang="ja-JP" sz="1400" dirty="0">
                <a:solidFill>
                  <a:srgbClr val="C00000"/>
                </a:solidFill>
                <a:latin typeface="+mn-ea"/>
                <a:ea typeface="+mn-ea"/>
              </a:rPr>
            </a:br>
            <a:r>
              <a:rPr lang="en-US" altLang="ja-JP" sz="1400" dirty="0" smtClean="0">
                <a:solidFill>
                  <a:srgbClr val="C00000"/>
                </a:solidFill>
                <a:latin typeface="+mn-ea"/>
                <a:ea typeface="+mn-ea"/>
              </a:rPr>
              <a:t/>
            </a:r>
            <a:br>
              <a:rPr lang="en-US" altLang="ja-JP" sz="1400" dirty="0" smtClean="0">
                <a:solidFill>
                  <a:srgbClr val="C00000"/>
                </a:solidFill>
                <a:latin typeface="+mn-ea"/>
                <a:ea typeface="+mn-ea"/>
              </a:rPr>
            </a:br>
            <a:r>
              <a:rPr lang="ja-JP" altLang="en-US" sz="3600" dirty="0" smtClean="0">
                <a:solidFill>
                  <a:srgbClr val="C00000"/>
                </a:solidFill>
                <a:latin typeface="+mj-ea"/>
              </a:rPr>
              <a:t>軽費</a:t>
            </a:r>
            <a:r>
              <a:rPr lang="ja-JP" altLang="en-US" sz="3600" dirty="0">
                <a:solidFill>
                  <a:srgbClr val="C00000"/>
                </a:solidFill>
                <a:latin typeface="+mj-ea"/>
              </a:rPr>
              <a:t>老人</a:t>
            </a:r>
            <a:r>
              <a:rPr lang="ja-JP" altLang="en-US" sz="3600" dirty="0" smtClean="0">
                <a:solidFill>
                  <a:srgbClr val="C00000"/>
                </a:solidFill>
                <a:latin typeface="+mj-ea"/>
              </a:rPr>
              <a:t>ホーム事業者</a:t>
            </a:r>
            <a:endParaRPr lang="ja-JP" altLang="en-US" sz="3600" dirty="0">
              <a:solidFill>
                <a:srgbClr val="C00000"/>
              </a:solidFill>
              <a:latin typeface="+mj-ea"/>
            </a:endParaRPr>
          </a:p>
        </p:txBody>
      </p:sp>
      <p:sp>
        <p:nvSpPr>
          <p:cNvPr id="11" name="テキスト プレースホルダー 10">
            <a:extLst>
              <a:ext uri="{FF2B5EF4-FFF2-40B4-BE49-F238E27FC236}">
                <a16:creationId xmlns:a16="http://schemas.microsoft.com/office/drawing/2014/main" id="{BA197372-6893-445A-B5FC-BF3DB517E6C3}"/>
              </a:ext>
            </a:extLst>
          </p:cNvPr>
          <p:cNvSpPr>
            <a:spLocks noGrp="1"/>
          </p:cNvSpPr>
          <p:nvPr>
            <p:ph type="body" idx="4294967295"/>
          </p:nvPr>
        </p:nvSpPr>
        <p:spPr>
          <a:xfrm>
            <a:off x="6981825" y="3789363"/>
            <a:ext cx="2162175" cy="1570037"/>
          </a:xfrm>
        </p:spPr>
        <p:txBody>
          <a:bodyPr>
            <a:normAutofit/>
          </a:bodyPr>
          <a:lstStyle/>
          <a:p>
            <a:pPr marL="0" indent="0">
              <a:buNone/>
            </a:pPr>
            <a:r>
              <a:rPr lang="ja-JP" altLang="en-US" sz="3600" dirty="0">
                <a:solidFill>
                  <a:srgbClr val="CC0000"/>
                </a:solidFill>
              </a:rPr>
              <a:t>集団指導</a:t>
            </a:r>
          </a:p>
        </p:txBody>
      </p:sp>
      <p:pic>
        <p:nvPicPr>
          <p:cNvPr id="6" name="図 5">
            <a:extLst>
              <a:ext uri="{FF2B5EF4-FFF2-40B4-BE49-F238E27FC236}">
                <a16:creationId xmlns:a16="http://schemas.microsoft.com/office/drawing/2014/main" id="{270AF953-6463-45AF-8A08-7055940DB19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490" y="4035344"/>
            <a:ext cx="1621286" cy="2161715"/>
          </a:xfrm>
          <a:prstGeom prst="rect">
            <a:avLst/>
          </a:prstGeom>
          <a:noFill/>
        </p:spPr>
      </p:pic>
      <p:sp>
        <p:nvSpPr>
          <p:cNvPr id="7" name="タイトル 4"/>
          <p:cNvSpPr txBox="1">
            <a:spLocks/>
          </p:cNvSpPr>
          <p:nvPr/>
        </p:nvSpPr>
        <p:spPr>
          <a:xfrm>
            <a:off x="2771800" y="5229200"/>
            <a:ext cx="6159201" cy="1325796"/>
          </a:xfrm>
          <a:prstGeom prst="rect">
            <a:avLst/>
          </a:prstGeom>
        </p:spPr>
        <p:txBody>
          <a:bodyPr vert="horz" rtlCol="0" anchor="t" anchorCtr="0">
            <a:normAutofit/>
          </a:bodyPr>
          <a:lstStyle>
            <a:lvl1pPr algn="l" rtl="0" eaLnBrk="1" latinLnBrk="0" hangingPunct="1">
              <a:spcBef>
                <a:spcPct val="0"/>
              </a:spcBef>
              <a:buNone/>
              <a:defRPr kumimoji="1" lang="ja-JP" sz="4000" b="1" kern="1200" cap="all" baseline="0">
                <a:solidFill>
                  <a:schemeClr val="tx1"/>
                </a:solidFill>
                <a:latin typeface="+mj-lt"/>
                <a:ea typeface="+mj-ea"/>
                <a:cs typeface="+mj-cs"/>
              </a:defRPr>
            </a:lvl1pPr>
          </a:lstStyle>
          <a:p>
            <a:r>
              <a:rPr lang="ja-JP" altLang="en-US" sz="2800" b="0" dirty="0" smtClean="0">
                <a:latin typeface="ＭＳ Ｐゴシック" panose="020B0600070205080204" pitchFamily="50" charset="-128"/>
                <a:ea typeface="ＭＳ Ｐゴシック" panose="020B0600070205080204" pitchFamily="50" charset="-128"/>
              </a:rPr>
              <a:t>吹田</a:t>
            </a:r>
            <a:r>
              <a:rPr lang="ja-JP" altLang="en-US" sz="2800" b="0" dirty="0">
                <a:latin typeface="ＭＳ Ｐゴシック" panose="020B0600070205080204" pitchFamily="50" charset="-128"/>
                <a:ea typeface="ＭＳ Ｐゴシック" panose="020B0600070205080204" pitchFamily="50" charset="-128"/>
              </a:rPr>
              <a:t>市</a:t>
            </a:r>
            <a:r>
              <a:rPr lang="ja-JP" altLang="en-US" sz="2800" b="0" dirty="0" smtClean="0">
                <a:latin typeface="ＭＳ Ｐゴシック" panose="020B0600070205080204" pitchFamily="50" charset="-128"/>
                <a:ea typeface="ＭＳ Ｐゴシック" panose="020B0600070205080204" pitchFamily="50" charset="-128"/>
              </a:rPr>
              <a:t>　福祉部　福祉指導監査</a:t>
            </a:r>
            <a:r>
              <a:rPr lang="ja-JP" altLang="en-US" sz="2800" b="0" dirty="0">
                <a:latin typeface="ＭＳ Ｐゴシック" panose="020B0600070205080204" pitchFamily="50" charset="-128"/>
                <a:ea typeface="ＭＳ Ｐゴシック" panose="020B0600070205080204" pitchFamily="50" charset="-128"/>
              </a:rPr>
              <a:t>室</a:t>
            </a:r>
            <a:endParaRPr lang="en-US" altLang="ja-JP" sz="2800" b="0" dirty="0" smtClean="0">
              <a:latin typeface="ＭＳ Ｐゴシック" panose="020B0600070205080204" pitchFamily="50" charset="-128"/>
              <a:ea typeface="ＭＳ Ｐゴシック" panose="020B0600070205080204" pitchFamily="50" charset="-128"/>
            </a:endParaRPr>
          </a:p>
          <a:p>
            <a:r>
              <a:rPr lang="ja-JP" altLang="en-US" sz="2800" b="0" dirty="0" smtClean="0">
                <a:latin typeface="ＭＳ Ｐゴシック" panose="020B0600070205080204" pitchFamily="50" charset="-128"/>
                <a:ea typeface="ＭＳ Ｐゴシック" panose="020B0600070205080204" pitchFamily="50" charset="-128"/>
              </a:rPr>
              <a:t>　介護</a:t>
            </a:r>
            <a:r>
              <a:rPr lang="ja-JP" altLang="en-US" sz="2800" b="0" dirty="0">
                <a:latin typeface="ＭＳ Ｐゴシック" panose="020B0600070205080204" pitchFamily="50" charset="-128"/>
                <a:ea typeface="ＭＳ Ｐゴシック" panose="020B0600070205080204" pitchFamily="50" charset="-128"/>
              </a:rPr>
              <a:t>事</a:t>
            </a:r>
            <a:r>
              <a:rPr lang="ja-JP" altLang="en-US" sz="2800" b="0" dirty="0" smtClean="0">
                <a:latin typeface="ＭＳ Ｐゴシック" panose="020B0600070205080204" pitchFamily="50" charset="-128"/>
                <a:ea typeface="ＭＳ Ｐゴシック" panose="020B0600070205080204" pitchFamily="50" charset="-128"/>
              </a:rPr>
              <a:t>業者担当</a:t>
            </a:r>
            <a:endParaRPr lang="ja-JP" altLang="en-US" sz="2800"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29454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10</a:t>
            </a:fld>
            <a:endParaRPr kumimoji="1" lang="ja-JP" altLang="en-US" dirty="0"/>
          </a:p>
        </p:txBody>
      </p:sp>
      <p:sp>
        <p:nvSpPr>
          <p:cNvPr id="10" name="Rectangle 2"/>
          <p:cNvSpPr txBox="1">
            <a:spLocks/>
          </p:cNvSpPr>
          <p:nvPr/>
        </p:nvSpPr>
        <p:spPr>
          <a:xfrm>
            <a:off x="694388" y="618380"/>
            <a:ext cx="7774632" cy="5809570"/>
          </a:xfrm>
          <a:prstGeom prst="rect">
            <a:avLst/>
          </a:prstGeom>
          <a:solidFill>
            <a:srgbClr val="E7FFB3">
              <a:alpha val="25098"/>
            </a:srgbClr>
          </a:solidFill>
          <a:ln>
            <a:noFill/>
          </a:ln>
        </p:spPr>
        <p:style>
          <a:lnRef idx="1">
            <a:schemeClr val="accent1"/>
          </a:lnRef>
          <a:fillRef idx="2">
            <a:schemeClr val="accent1"/>
          </a:fillRef>
          <a:effectRef idx="1">
            <a:schemeClr val="accent1"/>
          </a:effectRef>
          <a:fontRef idx="minor">
            <a:schemeClr val="dk1"/>
          </a:fontRef>
        </p:style>
        <p:txBody>
          <a:bodyPr vert="horz" rtlCol="0" anchor="t">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200" dirty="0">
              <a:latin typeface="+mn-ea"/>
            </a:endParaRPr>
          </a:p>
          <a:p>
            <a:pPr marL="0" indent="0">
              <a:spcAft>
                <a:spcPts val="0"/>
              </a:spcAft>
              <a:buFont typeface="Arial"/>
              <a:buNone/>
            </a:pPr>
            <a:r>
              <a:rPr lang="ja-JP" altLang="en-US" sz="1800" dirty="0">
                <a:latin typeface="+mn-ea"/>
              </a:rPr>
              <a:t>  </a:t>
            </a: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None/>
            </a:pPr>
            <a:r>
              <a:rPr lang="ja-JP" altLang="en-US" sz="1800" dirty="0">
                <a:latin typeface="+mn-ea"/>
              </a:rPr>
              <a:t>  </a:t>
            </a:r>
            <a:endParaRPr lang="en-US" altLang="ja-JP" sz="1800" dirty="0">
              <a:latin typeface="+mn-ea"/>
            </a:endParaRPr>
          </a:p>
          <a:p>
            <a:pPr marL="0" indent="0">
              <a:spcBef>
                <a:spcPts val="0"/>
              </a:spcBef>
              <a:spcAft>
                <a:spcPts val="0"/>
              </a:spcAft>
              <a:buNone/>
            </a:pPr>
            <a:endParaRPr lang="en-US" altLang="ja-JP" sz="1800" dirty="0">
              <a:latin typeface="+mn-ea"/>
            </a:endParaRPr>
          </a:p>
          <a:p>
            <a:pPr marL="0" indent="0">
              <a:spcBef>
                <a:spcPts val="0"/>
              </a:spcBef>
              <a:spcAft>
                <a:spcPts val="0"/>
              </a:spcAft>
              <a:buNone/>
            </a:pPr>
            <a:r>
              <a:rPr lang="ja-JP" altLang="en-US" sz="1800" dirty="0">
                <a:latin typeface="+mn-ea"/>
              </a:rPr>
              <a:t>   </a:t>
            </a:r>
            <a:endParaRPr lang="en-US" altLang="ja-JP" sz="1800" dirty="0">
              <a:latin typeface="+mn-ea"/>
            </a:endParaRPr>
          </a:p>
        </p:txBody>
      </p:sp>
      <p:grpSp>
        <p:nvGrpSpPr>
          <p:cNvPr id="5" name="グループ化 4"/>
          <p:cNvGrpSpPr/>
          <p:nvPr/>
        </p:nvGrpSpPr>
        <p:grpSpPr>
          <a:xfrm>
            <a:off x="1291138" y="2626330"/>
            <a:ext cx="7205189" cy="3849468"/>
            <a:chOff x="1228049" y="3932062"/>
            <a:chExt cx="7187131" cy="2834384"/>
          </a:xfrm>
        </p:grpSpPr>
        <p:sp>
          <p:nvSpPr>
            <p:cNvPr id="17" name="四角形: 角を丸くする 5">
              <a:extLst>
                <a:ext uri="{FF2B5EF4-FFF2-40B4-BE49-F238E27FC236}">
                  <a16:creationId xmlns:a16="http://schemas.microsoft.com/office/drawing/2014/main" id="{B35EDDBA-99E7-4707-BA7C-C42C5F7850D7}"/>
                </a:ext>
              </a:extLst>
            </p:cNvPr>
            <p:cNvSpPr/>
            <p:nvPr/>
          </p:nvSpPr>
          <p:spPr>
            <a:xfrm>
              <a:off x="1429068" y="3932062"/>
              <a:ext cx="6986112" cy="2834384"/>
            </a:xfrm>
            <a:prstGeom prst="roundRect">
              <a:avLst/>
            </a:prstGeom>
            <a:solidFill>
              <a:srgbClr val="FFFF99"/>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a:t>
              </a:r>
              <a:r>
                <a:rPr lang="ja-JP" altLang="en-US" dirty="0">
                  <a:solidFill>
                    <a:schemeClr val="tx1"/>
                  </a:solidFill>
                  <a:latin typeface="+mn-ea"/>
                </a:rPr>
                <a:t>１）</a:t>
              </a:r>
              <a:r>
                <a:rPr lang="en-US" altLang="ja-JP" dirty="0">
                  <a:solidFill>
                    <a:schemeClr val="tx1"/>
                  </a:solidFill>
                  <a:latin typeface="+mn-ea"/>
                </a:rPr>
                <a:t>『</a:t>
              </a:r>
              <a:r>
                <a:rPr lang="ja-JP" altLang="en-US" dirty="0">
                  <a:solidFill>
                    <a:schemeClr val="tx1"/>
                  </a:solidFill>
                  <a:latin typeface="+mn-ea"/>
                </a:rPr>
                <a:t>緊急やむを得ない場合</a:t>
              </a:r>
              <a:r>
                <a:rPr lang="en-US" altLang="ja-JP" dirty="0">
                  <a:solidFill>
                    <a:schemeClr val="tx1"/>
                  </a:solidFill>
                  <a:latin typeface="+mn-ea"/>
                </a:rPr>
                <a:t>』</a:t>
              </a:r>
              <a:r>
                <a:rPr lang="ja-JP" altLang="en-US" dirty="0">
                  <a:solidFill>
                    <a:schemeClr val="tx1"/>
                  </a:solidFill>
                  <a:latin typeface="+mn-ea"/>
                </a:rPr>
                <a:t>の判断は、担当の職員</a:t>
              </a:r>
              <a:r>
                <a:rPr lang="ja-JP" altLang="en-US" dirty="0" smtClean="0">
                  <a:solidFill>
                    <a:schemeClr val="tx1"/>
                  </a:solidFill>
                  <a:latin typeface="+mn-ea"/>
                </a:rPr>
                <a:t>個人</a:t>
              </a:r>
              <a:endParaRPr lang="en-US" altLang="ja-JP" dirty="0" smtClean="0">
                <a:solidFill>
                  <a:schemeClr val="tx1"/>
                </a:solidFill>
                <a:latin typeface="+mn-ea"/>
              </a:endParaRPr>
            </a:p>
            <a:p>
              <a:r>
                <a:rPr lang="ja-JP" altLang="en-US" dirty="0" smtClean="0">
                  <a:solidFill>
                    <a:schemeClr val="tx1"/>
                  </a:solidFill>
                  <a:latin typeface="+mn-ea"/>
                </a:rPr>
                <a:t>　　で</a:t>
              </a:r>
              <a:r>
                <a:rPr lang="ja-JP" altLang="en-US" dirty="0">
                  <a:solidFill>
                    <a:schemeClr val="tx1"/>
                  </a:solidFill>
                  <a:latin typeface="+mn-ea"/>
                </a:rPr>
                <a:t>行う</a:t>
              </a:r>
              <a:r>
                <a:rPr lang="ja-JP" altLang="en-US" dirty="0" smtClean="0">
                  <a:solidFill>
                    <a:schemeClr val="tx1"/>
                  </a:solidFill>
                  <a:latin typeface="+mn-ea"/>
                </a:rPr>
                <a:t>のでは</a:t>
              </a:r>
              <a:r>
                <a:rPr lang="ja-JP" altLang="en-US" dirty="0">
                  <a:solidFill>
                    <a:schemeClr val="tx1"/>
                  </a:solidFill>
                  <a:latin typeface="+mn-ea"/>
                </a:rPr>
                <a:t>なく施設全体で</a:t>
              </a:r>
              <a:r>
                <a:rPr lang="ja-JP" altLang="en-US" b="1" dirty="0">
                  <a:solidFill>
                    <a:srgbClr val="CC0000"/>
                  </a:solidFill>
                  <a:latin typeface="+mn-ea"/>
                </a:rPr>
                <a:t>組織と</a:t>
              </a:r>
              <a:r>
                <a:rPr lang="ja-JP" altLang="en-US" b="1" dirty="0" smtClean="0">
                  <a:solidFill>
                    <a:srgbClr val="CC0000"/>
                  </a:solidFill>
                  <a:latin typeface="+mn-ea"/>
                </a:rPr>
                <a:t>して</a:t>
              </a:r>
              <a:r>
                <a:rPr lang="ja-JP" altLang="en-US" b="1" dirty="0" smtClean="0">
                  <a:solidFill>
                    <a:schemeClr val="tx1"/>
                  </a:solidFill>
                  <a:latin typeface="+mn-ea"/>
                </a:rPr>
                <a:t>、</a:t>
              </a:r>
              <a:r>
                <a:rPr lang="ja-JP" altLang="en-US" b="1" dirty="0" smtClean="0">
                  <a:solidFill>
                    <a:srgbClr val="CC0000"/>
                  </a:solidFill>
                  <a:latin typeface="+mn-ea"/>
                </a:rPr>
                <a:t>３つの要件の</a:t>
              </a:r>
              <a:endParaRPr lang="en-US" altLang="ja-JP" b="1" dirty="0" smtClean="0">
                <a:solidFill>
                  <a:srgbClr val="CC0000"/>
                </a:solidFill>
                <a:latin typeface="+mn-ea"/>
              </a:endParaRPr>
            </a:p>
            <a:p>
              <a:r>
                <a:rPr lang="ja-JP" altLang="en-US" b="1" dirty="0">
                  <a:solidFill>
                    <a:srgbClr val="CC0000"/>
                  </a:solidFill>
                  <a:latin typeface="+mn-ea"/>
                </a:rPr>
                <a:t>　</a:t>
              </a:r>
              <a:r>
                <a:rPr lang="ja-JP" altLang="en-US" b="1" dirty="0" smtClean="0">
                  <a:solidFill>
                    <a:srgbClr val="CC0000"/>
                  </a:solidFill>
                  <a:latin typeface="+mn-ea"/>
                </a:rPr>
                <a:t>　確認等</a:t>
              </a:r>
              <a:r>
                <a:rPr lang="ja-JP" altLang="en-US" dirty="0" smtClean="0">
                  <a:solidFill>
                    <a:schemeClr val="tx1"/>
                  </a:solidFill>
                  <a:latin typeface="+mn-ea"/>
                </a:rPr>
                <a:t>の手続きを</a:t>
              </a:r>
              <a:r>
                <a:rPr lang="ja-JP" altLang="en-US" b="1" dirty="0" smtClean="0">
                  <a:solidFill>
                    <a:srgbClr val="CC0000"/>
                  </a:solidFill>
                  <a:latin typeface="+mn-ea"/>
                </a:rPr>
                <a:t>極めて慎重</a:t>
              </a:r>
              <a:r>
                <a:rPr lang="ja-JP" altLang="en-US" dirty="0" smtClean="0">
                  <a:solidFill>
                    <a:schemeClr val="tx1"/>
                  </a:solidFill>
                  <a:latin typeface="+mn-ea"/>
                </a:rPr>
                <a:t>に行うことが</a:t>
              </a:r>
              <a:r>
                <a:rPr lang="ja-JP" altLang="en-US" dirty="0">
                  <a:solidFill>
                    <a:schemeClr val="tx1"/>
                  </a:solidFill>
                  <a:latin typeface="+mn-ea"/>
                </a:rPr>
                <a:t>必要</a:t>
              </a:r>
              <a:endParaRPr lang="en-US" altLang="ja-JP" dirty="0">
                <a:solidFill>
                  <a:schemeClr val="tx1"/>
                </a:solidFill>
                <a:latin typeface="+mn-ea"/>
              </a:endParaRPr>
            </a:p>
            <a:p>
              <a:pPr>
                <a:spcBef>
                  <a:spcPts val="600"/>
                </a:spcBef>
              </a:pPr>
              <a:endParaRPr lang="en-US" altLang="ja-JP" dirty="0" smtClean="0">
                <a:solidFill>
                  <a:schemeClr val="tx1"/>
                </a:solidFill>
                <a:latin typeface="+mn-ea"/>
              </a:endParaRPr>
            </a:p>
            <a:p>
              <a:pPr>
                <a:spcBef>
                  <a:spcPts val="600"/>
                </a:spcBef>
              </a:pPr>
              <a:r>
                <a:rPr lang="ja-JP" altLang="en-US" dirty="0" smtClean="0">
                  <a:solidFill>
                    <a:schemeClr val="tx1"/>
                  </a:solidFill>
                  <a:latin typeface="+mn-ea"/>
                </a:rPr>
                <a:t>（</a:t>
              </a:r>
              <a:r>
                <a:rPr lang="ja-JP" altLang="en-US" dirty="0">
                  <a:solidFill>
                    <a:schemeClr val="tx1"/>
                  </a:solidFill>
                  <a:latin typeface="+mn-ea"/>
                </a:rPr>
                <a:t>２）</a:t>
              </a:r>
              <a:r>
                <a:rPr lang="ja-JP" altLang="en-US" dirty="0" smtClean="0">
                  <a:solidFill>
                    <a:schemeClr val="tx1"/>
                  </a:solidFill>
                  <a:latin typeface="+mn-ea"/>
                </a:rPr>
                <a:t>身体的拘束等の</a:t>
              </a:r>
              <a:r>
                <a:rPr lang="ja-JP" altLang="en-US" dirty="0">
                  <a:solidFill>
                    <a:schemeClr val="tx1"/>
                  </a:solidFill>
                  <a:latin typeface="+mn-ea"/>
                </a:rPr>
                <a:t>内容、目的、時間、期間などを</a:t>
              </a:r>
              <a:r>
                <a:rPr lang="ja-JP" altLang="en-US" dirty="0" smtClean="0">
                  <a:solidFill>
                    <a:schemeClr val="tx1"/>
                  </a:solidFill>
                  <a:latin typeface="+mn-ea"/>
                </a:rPr>
                <a:t>高齢者本</a:t>
              </a:r>
              <a:endParaRPr lang="en-US" altLang="ja-JP" dirty="0" smtClean="0">
                <a:solidFill>
                  <a:schemeClr val="tx1"/>
                </a:solidFill>
                <a:latin typeface="+mn-ea"/>
              </a:endParaRPr>
            </a:p>
            <a:p>
              <a:pPr>
                <a:spcBef>
                  <a:spcPts val="600"/>
                </a:spcBef>
              </a:pPr>
              <a:r>
                <a:rPr lang="ja-JP" altLang="en-US" dirty="0">
                  <a:solidFill>
                    <a:schemeClr val="tx1"/>
                  </a:solidFill>
                  <a:latin typeface="+mn-ea"/>
                </a:rPr>
                <a:t>　</a:t>
              </a:r>
              <a:r>
                <a:rPr lang="ja-JP" altLang="en-US" dirty="0" smtClean="0">
                  <a:solidFill>
                    <a:schemeClr val="tx1"/>
                  </a:solidFill>
                  <a:latin typeface="+mn-ea"/>
                </a:rPr>
                <a:t>　人や家族等に</a:t>
              </a:r>
              <a:r>
                <a:rPr lang="ja-JP" altLang="en-US" dirty="0">
                  <a:solidFill>
                    <a:schemeClr val="tx1"/>
                  </a:solidFill>
                  <a:latin typeface="+mn-ea"/>
                </a:rPr>
                <a:t>対して</a:t>
              </a:r>
              <a:r>
                <a:rPr lang="ja-JP" altLang="en-US" b="1" dirty="0" smtClean="0">
                  <a:solidFill>
                    <a:srgbClr val="CC0000"/>
                  </a:solidFill>
                  <a:latin typeface="+mn-ea"/>
                </a:rPr>
                <a:t>十分に</a:t>
              </a:r>
              <a:r>
                <a:rPr lang="ja-JP" altLang="en-US" b="1" dirty="0">
                  <a:solidFill>
                    <a:srgbClr val="CC0000"/>
                  </a:solidFill>
                  <a:latin typeface="+mn-ea"/>
                </a:rPr>
                <a:t>説明</a:t>
              </a:r>
              <a:r>
                <a:rPr lang="ja-JP" altLang="en-US" dirty="0" smtClean="0">
                  <a:solidFill>
                    <a:schemeClr val="tx1"/>
                  </a:solidFill>
                  <a:latin typeface="+mn-ea"/>
                </a:rPr>
                <a:t>し、</a:t>
              </a:r>
              <a:r>
                <a:rPr lang="ja-JP" altLang="en-US" b="1" dirty="0" smtClean="0">
                  <a:solidFill>
                    <a:srgbClr val="C00000"/>
                  </a:solidFill>
                  <a:latin typeface="+mn-ea"/>
                </a:rPr>
                <a:t>同意書等を聴取</a:t>
              </a:r>
              <a:r>
                <a:rPr lang="ja-JP" altLang="en-US" dirty="0" smtClean="0">
                  <a:solidFill>
                    <a:schemeClr val="tx1"/>
                  </a:solidFill>
                  <a:latin typeface="+mn-ea"/>
                </a:rPr>
                <a:t>する</a:t>
              </a:r>
              <a:r>
                <a:rPr lang="ja-JP" altLang="en-US" dirty="0" err="1" smtClean="0">
                  <a:solidFill>
                    <a:schemeClr val="tx1"/>
                  </a:solidFill>
                  <a:latin typeface="+mn-ea"/>
                </a:rPr>
                <a:t>こ</a:t>
              </a:r>
              <a:endParaRPr lang="en-US" altLang="ja-JP" dirty="0" smtClean="0">
                <a:solidFill>
                  <a:schemeClr val="tx1"/>
                </a:solidFill>
                <a:latin typeface="+mn-ea"/>
              </a:endParaRPr>
            </a:p>
            <a:p>
              <a:pPr>
                <a:spcBef>
                  <a:spcPts val="600"/>
                </a:spcBef>
              </a:pPr>
              <a:r>
                <a:rPr lang="ja-JP" altLang="en-US" dirty="0">
                  <a:solidFill>
                    <a:schemeClr val="tx1"/>
                  </a:solidFill>
                  <a:latin typeface="+mn-ea"/>
                </a:rPr>
                <a:t>　</a:t>
              </a:r>
              <a:r>
                <a:rPr lang="ja-JP" altLang="en-US" dirty="0" smtClean="0">
                  <a:solidFill>
                    <a:schemeClr val="tx1"/>
                  </a:solidFill>
                  <a:latin typeface="+mn-ea"/>
                </a:rPr>
                <a:t>　とが必要</a:t>
              </a:r>
              <a:endParaRPr lang="en-US" altLang="ja-JP" dirty="0" smtClean="0">
                <a:solidFill>
                  <a:schemeClr val="tx1"/>
                </a:solidFill>
                <a:latin typeface="+mn-ea"/>
              </a:endParaRPr>
            </a:p>
            <a:p>
              <a:pPr>
                <a:spcBef>
                  <a:spcPts val="600"/>
                </a:spcBef>
              </a:pPr>
              <a:r>
                <a:rPr lang="ja-JP" altLang="en-US" dirty="0" smtClean="0">
                  <a:solidFill>
                    <a:schemeClr val="tx1"/>
                  </a:solidFill>
                  <a:latin typeface="+mn-ea"/>
                </a:rPr>
                <a:t> </a:t>
              </a:r>
              <a:endParaRPr lang="en-US" altLang="ja-JP" dirty="0">
                <a:solidFill>
                  <a:schemeClr val="tx1"/>
                </a:solidFill>
                <a:latin typeface="+mn-ea"/>
              </a:endParaRPr>
            </a:p>
            <a:p>
              <a:pPr>
                <a:spcBef>
                  <a:spcPts val="600"/>
                </a:spcBef>
              </a:pPr>
              <a:r>
                <a:rPr lang="ja-JP" altLang="en-US" dirty="0">
                  <a:solidFill>
                    <a:schemeClr val="tx1"/>
                  </a:solidFill>
                  <a:latin typeface="+mn-ea"/>
                </a:rPr>
                <a:t>（３</a:t>
              </a:r>
              <a:r>
                <a:rPr lang="ja-JP" altLang="en-US" dirty="0" smtClean="0">
                  <a:solidFill>
                    <a:schemeClr val="tx1"/>
                  </a:solidFill>
                  <a:latin typeface="+mn-ea"/>
                </a:rPr>
                <a:t>）</a:t>
              </a:r>
              <a:r>
                <a:rPr lang="ja-JP" altLang="en-US" b="1" dirty="0" smtClean="0">
                  <a:solidFill>
                    <a:srgbClr val="C00000"/>
                  </a:solidFill>
                  <a:latin typeface="+mn-ea"/>
                </a:rPr>
                <a:t>身体的拘束等の態様</a:t>
              </a:r>
              <a:r>
                <a:rPr lang="ja-JP" altLang="en-US" dirty="0" smtClean="0">
                  <a:solidFill>
                    <a:schemeClr val="tx1"/>
                  </a:solidFill>
                  <a:latin typeface="+mn-ea"/>
                </a:rPr>
                <a:t>及び</a:t>
              </a:r>
              <a:r>
                <a:rPr lang="ja-JP" altLang="en-US" b="1" dirty="0" smtClean="0">
                  <a:solidFill>
                    <a:srgbClr val="C00000"/>
                  </a:solidFill>
                  <a:latin typeface="+mn-ea"/>
                </a:rPr>
                <a:t>時間</a:t>
              </a:r>
              <a:r>
                <a:rPr lang="ja-JP" altLang="en-US" dirty="0" smtClean="0">
                  <a:solidFill>
                    <a:schemeClr val="tx1"/>
                  </a:solidFill>
                  <a:latin typeface="+mn-ea"/>
                </a:rPr>
                <a:t>、その際の</a:t>
              </a:r>
              <a:r>
                <a:rPr lang="ja-JP" altLang="en-US" b="1" dirty="0" smtClean="0">
                  <a:solidFill>
                    <a:srgbClr val="C00000"/>
                  </a:solidFill>
                  <a:latin typeface="+mn-ea"/>
                </a:rPr>
                <a:t>入居者の心身の</a:t>
              </a:r>
              <a:endParaRPr lang="en-US" altLang="ja-JP" b="1" dirty="0" smtClean="0">
                <a:solidFill>
                  <a:srgbClr val="C00000"/>
                </a:solidFill>
                <a:latin typeface="+mn-ea"/>
              </a:endParaRPr>
            </a:p>
            <a:p>
              <a:pPr>
                <a:spcBef>
                  <a:spcPts val="600"/>
                </a:spcBef>
              </a:pPr>
              <a:r>
                <a:rPr lang="ja-JP" altLang="en-US" b="1" dirty="0">
                  <a:solidFill>
                    <a:srgbClr val="C00000"/>
                  </a:solidFill>
                  <a:latin typeface="+mn-ea"/>
                </a:rPr>
                <a:t>　</a:t>
              </a:r>
              <a:r>
                <a:rPr lang="ja-JP" altLang="en-US" b="1" dirty="0" smtClean="0">
                  <a:solidFill>
                    <a:srgbClr val="C00000"/>
                  </a:solidFill>
                  <a:latin typeface="+mn-ea"/>
                </a:rPr>
                <a:t>　状況</a:t>
              </a:r>
              <a:r>
                <a:rPr lang="ja-JP" altLang="en-US" dirty="0" smtClean="0">
                  <a:solidFill>
                    <a:schemeClr val="tx1"/>
                  </a:solidFill>
                  <a:latin typeface="+mn-ea"/>
                </a:rPr>
                <a:t>並びに</a:t>
              </a:r>
              <a:r>
                <a:rPr lang="ja-JP" altLang="en-US" b="1" dirty="0" smtClean="0">
                  <a:solidFill>
                    <a:srgbClr val="C00000"/>
                  </a:solidFill>
                  <a:latin typeface="+mn-ea"/>
                </a:rPr>
                <a:t>緊急やむを得ない理由</a:t>
              </a:r>
              <a:r>
                <a:rPr lang="ja-JP" altLang="en-US" dirty="0" smtClean="0">
                  <a:solidFill>
                    <a:schemeClr val="tx1"/>
                  </a:solidFill>
                  <a:latin typeface="+mn-ea"/>
                </a:rPr>
                <a:t>を</a:t>
              </a:r>
              <a:r>
                <a:rPr lang="ja-JP" altLang="en-US" b="1" dirty="0" smtClean="0">
                  <a:solidFill>
                    <a:srgbClr val="CC0000"/>
                  </a:solidFill>
                  <a:latin typeface="+mn-ea"/>
                </a:rPr>
                <a:t>記録</a:t>
              </a:r>
              <a:r>
                <a:rPr lang="ja-JP" altLang="en-US" dirty="0" smtClean="0">
                  <a:solidFill>
                    <a:schemeClr val="tx1"/>
                  </a:solidFill>
                  <a:latin typeface="+mn-ea"/>
                </a:rPr>
                <a:t>しておくことが必</a:t>
              </a:r>
              <a:endParaRPr lang="en-US" altLang="ja-JP" dirty="0" smtClean="0">
                <a:solidFill>
                  <a:schemeClr val="tx1"/>
                </a:solidFill>
                <a:latin typeface="+mn-ea"/>
              </a:endParaRPr>
            </a:p>
            <a:p>
              <a:pPr>
                <a:spcBef>
                  <a:spcPts val="600"/>
                </a:spcBef>
              </a:pPr>
              <a:r>
                <a:rPr lang="ja-JP" altLang="en-US" dirty="0">
                  <a:solidFill>
                    <a:schemeClr val="tx1"/>
                  </a:solidFill>
                  <a:latin typeface="+mn-ea"/>
                </a:rPr>
                <a:t>　</a:t>
              </a:r>
              <a:r>
                <a:rPr lang="ja-JP" altLang="en-US" dirty="0" smtClean="0">
                  <a:solidFill>
                    <a:schemeClr val="tx1"/>
                  </a:solidFill>
                  <a:latin typeface="+mn-ea"/>
                </a:rPr>
                <a:t>　要</a:t>
              </a:r>
              <a:endParaRPr kumimoji="1" lang="ja-JP" altLang="en-US" dirty="0">
                <a:solidFill>
                  <a:schemeClr val="tx1"/>
                </a:solidFill>
                <a:latin typeface="+mn-ea"/>
              </a:endParaRPr>
            </a:p>
          </p:txBody>
        </p:sp>
        <p:sp>
          <p:nvSpPr>
            <p:cNvPr id="18" name="四角形: 角を丸くする 17">
              <a:extLst>
                <a:ext uri="{FF2B5EF4-FFF2-40B4-BE49-F238E27FC236}">
                  <a16:creationId xmlns:a16="http://schemas.microsoft.com/office/drawing/2014/main" id="{80E0DB1C-C444-44C3-8E37-33832D432FCA}"/>
                </a:ext>
              </a:extLst>
            </p:cNvPr>
            <p:cNvSpPr/>
            <p:nvPr/>
          </p:nvSpPr>
          <p:spPr>
            <a:xfrm>
              <a:off x="1228049" y="4485985"/>
              <a:ext cx="402039" cy="1865279"/>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留意事項</a:t>
              </a:r>
            </a:p>
          </p:txBody>
        </p:sp>
      </p:grpSp>
      <p:sp>
        <p:nvSpPr>
          <p:cNvPr id="9" name="ホームベース 8"/>
          <p:cNvSpPr/>
          <p:nvPr/>
        </p:nvSpPr>
        <p:spPr>
          <a:xfrm flipH="1">
            <a:off x="1410338" y="692696"/>
            <a:ext cx="6973069" cy="576064"/>
          </a:xfrm>
          <a:prstGeom prst="homePlate">
            <a:avLst/>
          </a:prstGeom>
          <a:solidFill>
            <a:srgbClr val="1CADE4"/>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a:t>
            </a:r>
            <a:r>
              <a:rPr kumimoji="1" lang="ja-JP" altLang="en-US" sz="2000" b="1" dirty="0"/>
              <a:t> </a:t>
            </a:r>
            <a:r>
              <a:rPr kumimoji="1" lang="ja-JP" altLang="en-US" sz="2000" b="1" dirty="0" smtClean="0"/>
              <a:t>身体的拘束</a:t>
            </a:r>
            <a:r>
              <a:rPr kumimoji="1" lang="ja-JP" altLang="en-US" sz="2000" b="1" dirty="0"/>
              <a:t>等その他入居者の行動制限について</a:t>
            </a:r>
            <a:r>
              <a:rPr kumimoji="1" lang="ja-JP" altLang="en-US" sz="2000" b="1" dirty="0" smtClean="0"/>
              <a:t>（４）</a:t>
            </a:r>
            <a:endParaRPr kumimoji="1" lang="ja-JP" altLang="en-US" sz="2000" b="1" dirty="0"/>
          </a:p>
        </p:txBody>
      </p:sp>
      <p:sp>
        <p:nvSpPr>
          <p:cNvPr id="12" name="正方形/長方形 11"/>
          <p:cNvSpPr/>
          <p:nvPr/>
        </p:nvSpPr>
        <p:spPr>
          <a:xfrm>
            <a:off x="1137063" y="1676084"/>
            <a:ext cx="7056784" cy="950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lumMod val="95000"/>
                    <a:lumOff val="5000"/>
                  </a:schemeClr>
                </a:solidFill>
                <a:latin typeface="+mn-ea"/>
              </a:rPr>
              <a:t>緊急やむを得ず身体的拘束等を実施する場合</a:t>
            </a:r>
            <a:endParaRPr lang="en-US" altLang="ja-JP" b="1" dirty="0" smtClean="0">
              <a:solidFill>
                <a:schemeClr val="tx1">
                  <a:lumMod val="95000"/>
                  <a:lumOff val="5000"/>
                </a:schemeClr>
              </a:solidFill>
              <a:latin typeface="+mn-ea"/>
            </a:endParaRPr>
          </a:p>
          <a:p>
            <a:pPr>
              <a:spcBef>
                <a:spcPts val="600"/>
              </a:spcBef>
            </a:pPr>
            <a:r>
              <a:rPr lang="en-US" altLang="ja-JP" dirty="0" smtClean="0">
                <a:solidFill>
                  <a:schemeClr val="tx1">
                    <a:lumMod val="95000"/>
                    <a:lumOff val="5000"/>
                  </a:schemeClr>
                </a:solidFill>
                <a:latin typeface="+mn-ea"/>
              </a:rPr>
              <a:t>   </a:t>
            </a:r>
            <a:r>
              <a:rPr lang="ja-JP" altLang="en-US" dirty="0" smtClean="0">
                <a:solidFill>
                  <a:schemeClr val="tx1">
                    <a:lumMod val="95000"/>
                    <a:lumOff val="5000"/>
                  </a:schemeClr>
                </a:solidFill>
                <a:latin typeface="+mn-ea"/>
              </a:rPr>
              <a:t>以下の留意事項に基づき対応すること</a:t>
            </a:r>
            <a:endParaRPr lang="en-US" altLang="ja-JP" dirty="0">
              <a:solidFill>
                <a:schemeClr val="tx1">
                  <a:lumMod val="95000"/>
                  <a:lumOff val="5000"/>
                </a:schemeClr>
              </a:solidFill>
              <a:latin typeface="+mn-ea"/>
            </a:endParaRPr>
          </a:p>
        </p:txBody>
      </p:sp>
    </p:spTree>
    <p:extLst>
      <p:ext uri="{BB962C8B-B14F-4D97-AF65-F5344CB8AC3E}">
        <p14:creationId xmlns:p14="http://schemas.microsoft.com/office/powerpoint/2010/main" val="25251239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2809" y="171865"/>
            <a:ext cx="8354670" cy="1112838"/>
          </a:xfrm>
        </p:spPr>
        <p:txBody>
          <a:bodyPr>
            <a:noAutofit/>
          </a:bodyPr>
          <a:lstStyle/>
          <a:p>
            <a:r>
              <a:rPr lang="ja-JP" altLang="en-US" sz="2400" b="1" dirty="0"/>
              <a:t>３　</a:t>
            </a:r>
            <a:r>
              <a:rPr lang="ja-JP" altLang="en-US" sz="2400" b="1" dirty="0" smtClean="0"/>
              <a:t>令和６年４月１日以降、義務化されている事項</a:t>
            </a:r>
            <a:endParaRPr lang="en-US" sz="24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11</a:t>
            </a:fld>
            <a:endParaRPr kumimoji="1" lang="ja-JP" altLang="en-US" dirty="0"/>
          </a:p>
        </p:txBody>
      </p:sp>
      <p:sp>
        <p:nvSpPr>
          <p:cNvPr id="7" name="コンテンツ プレースホルダー 4"/>
          <p:cNvSpPr txBox="1">
            <a:spLocks/>
          </p:cNvSpPr>
          <p:nvPr/>
        </p:nvSpPr>
        <p:spPr>
          <a:xfrm>
            <a:off x="803717" y="1805534"/>
            <a:ext cx="7920880" cy="3816424"/>
          </a:xfrm>
          <a:prstGeom prst="rect">
            <a:avLst/>
          </a:prstGeom>
          <a:solidFill>
            <a:srgbClr val="F4FAFF">
              <a:alpha val="65000"/>
            </a:srgbClr>
          </a:solidFill>
          <a:ln>
            <a:no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457200" indent="-457200">
              <a:buFont typeface="+mj-lt"/>
              <a:buAutoNum type="arabicPeriod"/>
            </a:pPr>
            <a:r>
              <a:rPr lang="ja-JP" altLang="en-US" sz="2000" b="1" dirty="0"/>
              <a:t>高齢者虐待の防止</a:t>
            </a:r>
          </a:p>
          <a:p>
            <a:pPr marL="457200" indent="-457200">
              <a:buFont typeface="+mj-lt"/>
              <a:buAutoNum type="arabicPeriod"/>
            </a:pPr>
            <a:r>
              <a:rPr lang="ja-JP" altLang="en-US" sz="2000" b="1" dirty="0" smtClean="0"/>
              <a:t>衛生管理等</a:t>
            </a:r>
            <a:endParaRPr lang="en-US" altLang="ja-JP" sz="2000" b="1" dirty="0"/>
          </a:p>
          <a:p>
            <a:pPr marL="457200" indent="-457200">
              <a:buFont typeface="+mj-lt"/>
              <a:buAutoNum type="arabicPeriod"/>
            </a:pPr>
            <a:r>
              <a:rPr lang="ja-JP" altLang="ja-JP" sz="2000" b="1" dirty="0" smtClean="0"/>
              <a:t>業務</a:t>
            </a:r>
            <a:r>
              <a:rPr lang="ja-JP" altLang="ja-JP" sz="2000" b="1" dirty="0"/>
              <a:t>継続計画（</a:t>
            </a:r>
            <a:r>
              <a:rPr lang="en-US" altLang="ja-JP" sz="2000" b="1" dirty="0"/>
              <a:t>BCP</a:t>
            </a:r>
            <a:r>
              <a:rPr lang="ja-JP" altLang="ja-JP" sz="2000" b="1" dirty="0"/>
              <a:t>）の</a:t>
            </a:r>
            <a:r>
              <a:rPr lang="ja-JP" altLang="ja-JP" sz="2000" b="1" dirty="0" smtClean="0"/>
              <a:t>策定</a:t>
            </a:r>
            <a:r>
              <a:rPr lang="ja-JP" altLang="en-US" sz="2000" b="1" dirty="0" smtClean="0"/>
              <a:t>等</a:t>
            </a:r>
            <a:endParaRPr lang="en-US" altLang="ja-JP" sz="2000" b="1" dirty="0"/>
          </a:p>
          <a:p>
            <a:pPr marL="457200" indent="-457200">
              <a:buFont typeface="+mj-lt"/>
              <a:buAutoNum type="arabicPeriod"/>
            </a:pPr>
            <a:r>
              <a:rPr lang="ja-JP" altLang="ja-JP" sz="2000" b="1" dirty="0" smtClean="0"/>
              <a:t>無資格者</a:t>
            </a:r>
            <a:r>
              <a:rPr lang="ja-JP" altLang="ja-JP" sz="2000" b="1" dirty="0"/>
              <a:t>への認知症介護基礎研修受講の</a:t>
            </a:r>
            <a:r>
              <a:rPr lang="ja-JP" altLang="ja-JP" sz="2000" b="1" dirty="0" smtClean="0"/>
              <a:t>義務付け</a:t>
            </a:r>
            <a:endParaRPr lang="en-US" altLang="ja-JP" sz="2000" b="1" dirty="0"/>
          </a:p>
          <a:p>
            <a:pPr marL="0" indent="0">
              <a:buNone/>
            </a:pPr>
            <a:endParaRPr lang="en-US" altLang="ja-JP" sz="1800" dirty="0" smtClean="0">
              <a:solidFill>
                <a:srgbClr val="FF0000"/>
              </a:solidFill>
            </a:endParaRPr>
          </a:p>
          <a:p>
            <a:pPr marL="0" indent="0">
              <a:spcBef>
                <a:spcPts val="0"/>
              </a:spcBef>
              <a:spcAft>
                <a:spcPts val="0"/>
              </a:spcAft>
              <a:buNone/>
            </a:pPr>
            <a:r>
              <a:rPr lang="en-US" altLang="ja-JP" sz="1800" dirty="0">
                <a:solidFill>
                  <a:srgbClr val="C00000"/>
                </a:solidFill>
              </a:rPr>
              <a:t>※</a:t>
            </a:r>
            <a:r>
              <a:rPr lang="ja-JP" altLang="en-US" sz="1800" dirty="0" smtClean="0">
                <a:solidFill>
                  <a:srgbClr val="C00000"/>
                </a:solidFill>
              </a:rPr>
              <a:t>上記</a:t>
            </a:r>
            <a:r>
              <a:rPr lang="ja-JP" altLang="en-US" sz="1800" dirty="0">
                <a:solidFill>
                  <a:srgbClr val="C00000"/>
                </a:solidFill>
              </a:rPr>
              <a:t>の事項</a:t>
            </a:r>
            <a:r>
              <a:rPr lang="ja-JP" altLang="en-US" sz="1800" dirty="0" smtClean="0">
                <a:solidFill>
                  <a:srgbClr val="C00000"/>
                </a:solidFill>
              </a:rPr>
              <a:t>は、</a:t>
            </a:r>
            <a:r>
              <a:rPr lang="ja-JP" altLang="en-US" sz="1800" b="1" dirty="0" smtClean="0">
                <a:solidFill>
                  <a:srgbClr val="C00000"/>
                </a:solidFill>
              </a:rPr>
              <a:t>令和</a:t>
            </a:r>
            <a:r>
              <a:rPr lang="en-US" altLang="ja-JP" sz="1800" b="1" dirty="0">
                <a:solidFill>
                  <a:srgbClr val="C00000"/>
                </a:solidFill>
              </a:rPr>
              <a:t>6</a:t>
            </a:r>
            <a:r>
              <a:rPr lang="ja-JP" altLang="en-US" sz="1800" b="1" dirty="0">
                <a:solidFill>
                  <a:srgbClr val="C00000"/>
                </a:solidFill>
              </a:rPr>
              <a:t>年</a:t>
            </a:r>
            <a:r>
              <a:rPr lang="en-US" altLang="ja-JP" sz="1800" b="1" dirty="0">
                <a:solidFill>
                  <a:srgbClr val="C00000"/>
                </a:solidFill>
              </a:rPr>
              <a:t>3</a:t>
            </a:r>
            <a:r>
              <a:rPr lang="ja-JP" altLang="en-US" sz="1800" b="1" dirty="0">
                <a:solidFill>
                  <a:srgbClr val="C00000"/>
                </a:solidFill>
              </a:rPr>
              <a:t>月</a:t>
            </a:r>
            <a:r>
              <a:rPr lang="en-US" altLang="ja-JP" sz="1800" b="1" dirty="0">
                <a:solidFill>
                  <a:srgbClr val="C00000"/>
                </a:solidFill>
              </a:rPr>
              <a:t>31</a:t>
            </a:r>
            <a:r>
              <a:rPr lang="ja-JP" altLang="en-US" sz="1800" b="1" dirty="0" smtClean="0">
                <a:solidFill>
                  <a:srgbClr val="C00000"/>
                </a:solidFill>
              </a:rPr>
              <a:t>日まで努力義務</a:t>
            </a:r>
            <a:r>
              <a:rPr lang="ja-JP" altLang="en-US" sz="1800" dirty="0" smtClean="0">
                <a:solidFill>
                  <a:srgbClr val="C00000"/>
                </a:solidFill>
              </a:rPr>
              <a:t>でしたが</a:t>
            </a:r>
            <a:r>
              <a:rPr lang="ja-JP" altLang="en-US" sz="1800" dirty="0">
                <a:solidFill>
                  <a:srgbClr val="C00000"/>
                </a:solidFill>
              </a:rPr>
              <a:t>、令和</a:t>
            </a:r>
            <a:r>
              <a:rPr lang="en-US" altLang="ja-JP" sz="1800" dirty="0">
                <a:solidFill>
                  <a:srgbClr val="C00000"/>
                </a:solidFill>
              </a:rPr>
              <a:t>6</a:t>
            </a:r>
            <a:r>
              <a:rPr lang="ja-JP" altLang="en-US" sz="1800" dirty="0" smtClean="0">
                <a:solidFill>
                  <a:srgbClr val="C00000"/>
                </a:solidFill>
              </a:rPr>
              <a:t>年</a:t>
            </a:r>
            <a:r>
              <a:rPr lang="en-US" altLang="ja-JP" sz="1800" dirty="0">
                <a:solidFill>
                  <a:srgbClr val="C00000"/>
                </a:solidFill>
              </a:rPr>
              <a:t>4</a:t>
            </a:r>
            <a:r>
              <a:rPr lang="ja-JP" altLang="en-US" sz="1800" dirty="0" smtClean="0">
                <a:solidFill>
                  <a:srgbClr val="C00000"/>
                </a:solidFill>
              </a:rPr>
              <a:t>月</a:t>
            </a:r>
            <a:r>
              <a:rPr lang="en-US" altLang="ja-JP" sz="1800" dirty="0" smtClean="0">
                <a:solidFill>
                  <a:srgbClr val="C00000"/>
                </a:solidFill>
              </a:rPr>
              <a:t>1</a:t>
            </a:r>
            <a:r>
              <a:rPr lang="ja-JP" altLang="en-US" sz="1800" dirty="0" smtClean="0">
                <a:solidFill>
                  <a:srgbClr val="C00000"/>
                </a:solidFill>
              </a:rPr>
              <a:t>日</a:t>
            </a:r>
            <a:r>
              <a:rPr lang="ja-JP" altLang="en-US" sz="1800" dirty="0">
                <a:solidFill>
                  <a:srgbClr val="C00000"/>
                </a:solidFill>
              </a:rPr>
              <a:t>から</a:t>
            </a:r>
            <a:r>
              <a:rPr lang="ja-JP" altLang="en-US" sz="1800" dirty="0" smtClean="0">
                <a:solidFill>
                  <a:srgbClr val="C00000"/>
                </a:solidFill>
              </a:rPr>
              <a:t>義務化されています。</a:t>
            </a:r>
            <a:endParaRPr lang="en-US" altLang="ja-JP" sz="1800" dirty="0" smtClean="0">
              <a:solidFill>
                <a:srgbClr val="C00000"/>
              </a:solidFill>
            </a:endParaRPr>
          </a:p>
          <a:p>
            <a:pPr marL="0" indent="0">
              <a:spcBef>
                <a:spcPts val="0"/>
              </a:spcBef>
              <a:spcAft>
                <a:spcPts val="0"/>
              </a:spcAft>
              <a:buNone/>
            </a:pPr>
            <a:r>
              <a:rPr lang="ja-JP" altLang="en-US" sz="1800" dirty="0" smtClean="0">
                <a:solidFill>
                  <a:srgbClr val="C00000"/>
                </a:solidFill>
              </a:rPr>
              <a:t>　</a:t>
            </a:r>
            <a:endParaRPr lang="en-US" altLang="ja-JP" sz="1800" dirty="0">
              <a:solidFill>
                <a:srgbClr val="C00000"/>
              </a:solidFill>
            </a:endParaRPr>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　</a:t>
            </a:r>
            <a:r>
              <a:rPr lang="ja-JP" altLang="en-US" sz="2000" b="1" dirty="0" smtClean="0">
                <a:solidFill>
                  <a:schemeClr val="bg1"/>
                </a:solidFill>
                <a:latin typeface="+mn-ea"/>
              </a:rPr>
              <a:t>義務化されている</a:t>
            </a:r>
            <a:r>
              <a:rPr lang="ja-JP" altLang="en-US" sz="2000" b="1" dirty="0" smtClean="0"/>
              <a:t>事項</a:t>
            </a:r>
            <a:endParaRPr kumimoji="1" lang="ja-JP" altLang="en-US" sz="1400" b="1" dirty="0">
              <a:solidFill>
                <a:schemeClr val="bg1"/>
              </a:solidFill>
            </a:endParaRPr>
          </a:p>
        </p:txBody>
      </p:sp>
    </p:spTree>
    <p:extLst>
      <p:ext uri="{BB962C8B-B14F-4D97-AF65-F5344CB8AC3E}">
        <p14:creationId xmlns:p14="http://schemas.microsoft.com/office/powerpoint/2010/main" val="22522480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12</a:t>
            </a:fld>
            <a:endParaRPr kumimoji="1" lang="ja-JP" altLang="en-US" dirty="0"/>
          </a:p>
        </p:txBody>
      </p:sp>
      <p:sp>
        <p:nvSpPr>
          <p:cNvPr id="6" name="コンテンツ プレースホルダー 4"/>
          <p:cNvSpPr txBox="1">
            <a:spLocks/>
          </p:cNvSpPr>
          <p:nvPr/>
        </p:nvSpPr>
        <p:spPr>
          <a:xfrm>
            <a:off x="755576" y="1556792"/>
            <a:ext cx="7920880" cy="4608512"/>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b="1" dirty="0" smtClean="0">
                <a:solidFill>
                  <a:srgbClr val="FF0000"/>
                </a:solidFill>
              </a:rPr>
              <a:t>虐待の発生又はその再発防止のため</a:t>
            </a:r>
            <a:r>
              <a:rPr lang="ja-JP" altLang="en-US" sz="1800" b="1" dirty="0">
                <a:solidFill>
                  <a:srgbClr val="FF0000"/>
                </a:solidFill>
              </a:rPr>
              <a:t>に</a:t>
            </a:r>
            <a:r>
              <a:rPr lang="ja-JP" altLang="en-US" sz="1800" b="1" dirty="0" smtClean="0">
                <a:solidFill>
                  <a:srgbClr val="FF0000"/>
                </a:solidFill>
              </a:rPr>
              <a:t>講ずべき措置</a:t>
            </a:r>
            <a:endParaRPr lang="en-US" altLang="ja-JP" sz="1800" b="1" dirty="0" smtClean="0">
              <a:solidFill>
                <a:srgbClr val="FF0000"/>
              </a:solidFill>
            </a:endParaRPr>
          </a:p>
          <a:p>
            <a:pPr marL="0" indent="0">
              <a:buNone/>
            </a:pPr>
            <a:endParaRPr lang="en-US" altLang="ja-JP" sz="1800" b="1" dirty="0">
              <a:solidFill>
                <a:srgbClr val="FF0000"/>
              </a:solidFill>
            </a:endParaRPr>
          </a:p>
          <a:p>
            <a:pPr marL="0" indent="0">
              <a:spcBef>
                <a:spcPts val="0"/>
              </a:spcBef>
              <a:spcAft>
                <a:spcPts val="0"/>
              </a:spcAft>
              <a:buNone/>
            </a:pPr>
            <a:r>
              <a:rPr lang="ja-JP" altLang="en-US" sz="1800" dirty="0" smtClean="0"/>
              <a:t>（１）事業所、施設に</a:t>
            </a:r>
            <a:r>
              <a:rPr lang="ja-JP" altLang="en-US" sz="1800" dirty="0"/>
              <a:t>おける、</a:t>
            </a:r>
            <a:r>
              <a:rPr lang="ja-JP" altLang="en-US" sz="1800" b="1" u="sng" dirty="0">
                <a:solidFill>
                  <a:srgbClr val="C00000"/>
                </a:solidFill>
              </a:rPr>
              <a:t>虐待の防止のため</a:t>
            </a:r>
            <a:r>
              <a:rPr lang="ja-JP" altLang="en-US" sz="1800" b="1" u="sng" dirty="0" smtClean="0">
                <a:solidFill>
                  <a:srgbClr val="C00000"/>
                </a:solidFill>
              </a:rPr>
              <a:t>の対策を検討する委員会</a:t>
            </a:r>
            <a:endParaRPr lang="en-US" altLang="ja-JP" sz="1800" b="1" u="sng" dirty="0" smtClean="0">
              <a:solidFill>
                <a:srgbClr val="C00000"/>
              </a:solidFill>
            </a:endParaRPr>
          </a:p>
          <a:p>
            <a:pPr marL="0" indent="0">
              <a:spcBef>
                <a:spcPts val="0"/>
              </a:spcBef>
              <a:spcAft>
                <a:spcPts val="0"/>
              </a:spcAft>
              <a:buNone/>
            </a:pPr>
            <a:r>
              <a:rPr lang="ja-JP" altLang="en-US" sz="1800" b="1" dirty="0">
                <a:solidFill>
                  <a:srgbClr val="C00000"/>
                </a:solidFill>
              </a:rPr>
              <a:t>　</a:t>
            </a:r>
            <a:r>
              <a:rPr lang="ja-JP" altLang="en-US" sz="1800" b="1" dirty="0" smtClean="0">
                <a:solidFill>
                  <a:srgbClr val="C00000"/>
                </a:solidFill>
              </a:rPr>
              <a:t>　　</a:t>
            </a:r>
            <a:r>
              <a:rPr lang="ja-JP" altLang="en-US" sz="1800" b="1" u="sng" dirty="0" smtClean="0">
                <a:solidFill>
                  <a:srgbClr val="C00000"/>
                </a:solidFill>
              </a:rPr>
              <a:t>を定期的に開催</a:t>
            </a:r>
            <a:r>
              <a:rPr lang="ja-JP" altLang="en-US" sz="1800" dirty="0" smtClean="0"/>
              <a:t>するとともに、その結果について、従業者に周知徹</a:t>
            </a:r>
            <a:endParaRPr lang="en-US" altLang="ja-JP" sz="1800" dirty="0" smtClean="0"/>
          </a:p>
          <a:p>
            <a:pPr marL="0" indent="0">
              <a:spcBef>
                <a:spcPts val="0"/>
              </a:spcBef>
              <a:buNone/>
            </a:pPr>
            <a:r>
              <a:rPr lang="ja-JP" altLang="en-US" sz="1800" dirty="0"/>
              <a:t>　</a:t>
            </a:r>
            <a:r>
              <a:rPr lang="ja-JP" altLang="en-US" sz="1800" dirty="0" smtClean="0"/>
              <a:t>　　底を図ること。</a:t>
            </a:r>
            <a:endParaRPr lang="en-US" altLang="ja-JP" sz="1800" dirty="0" smtClean="0"/>
          </a:p>
          <a:p>
            <a:pPr marL="0" indent="0">
              <a:buNone/>
            </a:pPr>
            <a:r>
              <a:rPr lang="ja-JP" altLang="en-US" sz="1800" dirty="0" smtClean="0"/>
              <a:t>（２）事業所、施設における、</a:t>
            </a:r>
            <a:r>
              <a:rPr lang="ja-JP" altLang="en-US" sz="1800" b="1" u="sng" dirty="0" smtClean="0">
                <a:solidFill>
                  <a:srgbClr val="C00000"/>
                </a:solidFill>
              </a:rPr>
              <a:t>虐待の防止のための指針を整備</a:t>
            </a:r>
            <a:r>
              <a:rPr lang="ja-JP" altLang="en-US" sz="1800" dirty="0" smtClean="0"/>
              <a:t>すること。</a:t>
            </a:r>
            <a:endParaRPr lang="en-US" altLang="ja-JP" sz="1800" dirty="0" smtClean="0"/>
          </a:p>
          <a:p>
            <a:pPr marL="0" indent="0">
              <a:spcAft>
                <a:spcPts val="0"/>
              </a:spcAft>
              <a:buNone/>
            </a:pPr>
            <a:r>
              <a:rPr lang="ja-JP" altLang="en-US" sz="1800" dirty="0"/>
              <a:t>（３）</a:t>
            </a:r>
            <a:r>
              <a:rPr lang="ja-JP" altLang="en-US" sz="1800" dirty="0" smtClean="0"/>
              <a:t>事業所、施設において、</a:t>
            </a:r>
            <a:r>
              <a:rPr lang="ja-JP" altLang="en-US" sz="1800" b="1" u="sng" dirty="0" smtClean="0">
                <a:solidFill>
                  <a:srgbClr val="C00000"/>
                </a:solidFill>
              </a:rPr>
              <a:t>従業者に対し、虐待の防止のための研修を</a:t>
            </a:r>
            <a:endParaRPr lang="en-US" altLang="ja-JP" sz="1800" b="1" u="sng" dirty="0" smtClean="0">
              <a:solidFill>
                <a:srgbClr val="C00000"/>
              </a:solidFill>
            </a:endParaRPr>
          </a:p>
          <a:p>
            <a:pPr marL="0" indent="0">
              <a:spcBef>
                <a:spcPts val="0"/>
              </a:spcBef>
              <a:buNone/>
            </a:pPr>
            <a:r>
              <a:rPr lang="ja-JP" altLang="en-US" sz="1800" b="1" dirty="0">
                <a:solidFill>
                  <a:srgbClr val="C00000"/>
                </a:solidFill>
              </a:rPr>
              <a:t>　</a:t>
            </a:r>
            <a:r>
              <a:rPr lang="ja-JP" altLang="en-US" sz="1800" b="1" dirty="0" smtClean="0">
                <a:solidFill>
                  <a:srgbClr val="C00000"/>
                </a:solidFill>
              </a:rPr>
              <a:t>　　</a:t>
            </a:r>
            <a:r>
              <a:rPr lang="ja-JP" altLang="en-US" sz="1800" b="1" u="sng" dirty="0" smtClean="0">
                <a:solidFill>
                  <a:srgbClr val="C00000"/>
                </a:solidFill>
              </a:rPr>
              <a:t>定期的に（年１回以上）実施</a:t>
            </a:r>
            <a:r>
              <a:rPr lang="ja-JP" altLang="en-US" sz="1800" dirty="0" smtClean="0"/>
              <a:t>すること。</a:t>
            </a:r>
            <a:endParaRPr lang="en-US" altLang="ja-JP" sz="1800" dirty="0" smtClean="0"/>
          </a:p>
          <a:p>
            <a:pPr marL="0" indent="0">
              <a:spcAft>
                <a:spcPts val="0"/>
              </a:spcAft>
              <a:buNone/>
            </a:pPr>
            <a:r>
              <a:rPr lang="ja-JP" altLang="en-US" sz="1800" dirty="0" smtClean="0"/>
              <a:t>（４）上記１～３に掲げる、</a:t>
            </a:r>
            <a:r>
              <a:rPr lang="ja-JP" altLang="en-US" sz="1800" b="1" u="sng" dirty="0" smtClean="0">
                <a:solidFill>
                  <a:srgbClr val="C00000"/>
                </a:solidFill>
              </a:rPr>
              <a:t>虐待の防止に関する措置を適切に実施する</a:t>
            </a:r>
            <a:r>
              <a:rPr lang="ja-JP" altLang="en-US" sz="1800" b="1" u="sng" dirty="0" err="1" smtClean="0">
                <a:solidFill>
                  <a:srgbClr val="C00000"/>
                </a:solidFill>
              </a:rPr>
              <a:t>た</a:t>
            </a:r>
            <a:endParaRPr lang="en-US" altLang="ja-JP" sz="1800" b="1" u="sng" dirty="0" smtClean="0">
              <a:solidFill>
                <a:srgbClr val="C00000"/>
              </a:solidFill>
            </a:endParaRPr>
          </a:p>
          <a:p>
            <a:pPr marL="0" indent="0">
              <a:spcBef>
                <a:spcPts val="0"/>
              </a:spcBef>
              <a:spcAft>
                <a:spcPts val="0"/>
              </a:spcAft>
              <a:buNone/>
            </a:pPr>
            <a:r>
              <a:rPr lang="ja-JP" altLang="en-US" sz="1800" b="1" dirty="0">
                <a:solidFill>
                  <a:srgbClr val="C00000"/>
                </a:solidFill>
              </a:rPr>
              <a:t>　</a:t>
            </a:r>
            <a:r>
              <a:rPr lang="ja-JP" altLang="en-US" sz="1800" b="1" dirty="0" smtClean="0">
                <a:solidFill>
                  <a:srgbClr val="C00000"/>
                </a:solidFill>
              </a:rPr>
              <a:t>　　</a:t>
            </a:r>
            <a:r>
              <a:rPr lang="ja-JP" altLang="en-US" sz="1800" b="1" u="sng" dirty="0" err="1" smtClean="0">
                <a:solidFill>
                  <a:srgbClr val="C00000"/>
                </a:solidFill>
              </a:rPr>
              <a:t>めの</a:t>
            </a:r>
            <a:r>
              <a:rPr lang="ja-JP" altLang="en-US" sz="1800" b="1" u="sng" dirty="0" smtClean="0">
                <a:solidFill>
                  <a:srgbClr val="C00000"/>
                </a:solidFill>
              </a:rPr>
              <a:t>担当者</a:t>
            </a:r>
            <a:r>
              <a:rPr lang="ja-JP" altLang="en-US" sz="1800" dirty="0" smtClean="0"/>
              <a:t>を置くこと</a:t>
            </a:r>
            <a:endParaRPr lang="ja-JP" altLang="en-US" sz="1800" dirty="0"/>
          </a:p>
        </p:txBody>
      </p:sp>
      <p:sp>
        <p:nvSpPr>
          <p:cNvPr id="8" name="ホームベース 7"/>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　</a:t>
            </a:r>
            <a:r>
              <a:rPr lang="ja-JP" altLang="en-US" sz="2000" b="1" dirty="0" smtClean="0">
                <a:solidFill>
                  <a:schemeClr val="bg1"/>
                </a:solidFill>
                <a:latin typeface="+mn-ea"/>
              </a:rPr>
              <a:t>高齢者</a:t>
            </a:r>
            <a:r>
              <a:rPr lang="ja-JP" altLang="en-US" sz="2000" b="1" dirty="0" smtClean="0"/>
              <a:t>虐待</a:t>
            </a:r>
            <a:r>
              <a:rPr lang="ja-JP" altLang="en-US" sz="2000" b="1" dirty="0"/>
              <a:t>の</a:t>
            </a:r>
            <a:r>
              <a:rPr lang="ja-JP" altLang="en-US" sz="2000" b="1" dirty="0" smtClean="0"/>
              <a:t>防止</a:t>
            </a:r>
            <a:endParaRPr kumimoji="1" lang="ja-JP" altLang="en-US" sz="1400" b="1" dirty="0">
              <a:solidFill>
                <a:schemeClr val="bg1"/>
              </a:solidFill>
            </a:endParaRPr>
          </a:p>
        </p:txBody>
      </p:sp>
    </p:spTree>
    <p:extLst>
      <p:ext uri="{BB962C8B-B14F-4D97-AF65-F5344CB8AC3E}">
        <p14:creationId xmlns:p14="http://schemas.microsoft.com/office/powerpoint/2010/main" val="1077028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13</a:t>
            </a:fld>
            <a:endParaRPr kumimoji="1" lang="ja-JP" altLang="en-US" dirty="0"/>
          </a:p>
        </p:txBody>
      </p:sp>
      <p:sp>
        <p:nvSpPr>
          <p:cNvPr id="11" name="Rectangle 2"/>
          <p:cNvSpPr txBox="1">
            <a:spLocks/>
          </p:cNvSpPr>
          <p:nvPr/>
        </p:nvSpPr>
        <p:spPr>
          <a:xfrm>
            <a:off x="683568" y="4149080"/>
            <a:ext cx="8001000" cy="2296293"/>
          </a:xfrm>
          <a:prstGeom prst="rect">
            <a:avLst/>
          </a:prstGeom>
          <a:solidFill>
            <a:srgbClr val="FFFF99"/>
          </a:solidFill>
          <a:ln>
            <a:solidFill>
              <a:srgbClr val="1CADE4"/>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b="1" dirty="0" smtClean="0">
                <a:solidFill>
                  <a:srgbClr val="FF0000"/>
                </a:solidFill>
              </a:rPr>
              <a:t>● 委員会の構成員は幅広い職種で</a:t>
            </a:r>
            <a:endParaRPr lang="en-US" altLang="ja-JP" sz="1800" b="1" dirty="0" smtClean="0">
              <a:solidFill>
                <a:srgbClr val="FF0000"/>
              </a:solidFill>
            </a:endParaRPr>
          </a:p>
          <a:p>
            <a:pPr marL="0" indent="0">
              <a:spcBef>
                <a:spcPts val="0"/>
              </a:spcBef>
              <a:spcAft>
                <a:spcPts val="0"/>
              </a:spcAft>
              <a:buNone/>
            </a:pPr>
            <a:r>
              <a:rPr lang="ja-JP" altLang="en-US" sz="1800" dirty="0" smtClean="0"/>
              <a:t>例：施設長</a:t>
            </a:r>
            <a:r>
              <a:rPr lang="en-US" altLang="ja-JP" sz="1800" dirty="0" smtClean="0"/>
              <a:t>(</a:t>
            </a:r>
            <a:r>
              <a:rPr lang="ja-JP" altLang="en-US" sz="1800" dirty="0" smtClean="0"/>
              <a:t>管理者</a:t>
            </a:r>
            <a:r>
              <a:rPr lang="en-US" altLang="ja-JP" sz="1800" dirty="0" smtClean="0"/>
              <a:t>)</a:t>
            </a:r>
            <a:r>
              <a:rPr lang="ja-JP" altLang="en-US" sz="1800" dirty="0"/>
              <a:t> 、事務</a:t>
            </a:r>
            <a:r>
              <a:rPr lang="ja-JP" altLang="en-US" sz="1800" dirty="0" smtClean="0"/>
              <a:t>長、医師、看護職員、介護職員、栄養士又は管理　</a:t>
            </a:r>
            <a:endParaRPr lang="en-US" altLang="ja-JP" sz="1800" dirty="0" smtClean="0"/>
          </a:p>
          <a:p>
            <a:pPr marL="0" indent="0">
              <a:spcBef>
                <a:spcPts val="0"/>
              </a:spcBef>
              <a:spcAft>
                <a:spcPts val="0"/>
              </a:spcAft>
              <a:buNone/>
            </a:pPr>
            <a:r>
              <a:rPr lang="ja-JP" altLang="en-US" sz="1800" dirty="0"/>
              <a:t>　</a:t>
            </a:r>
            <a:r>
              <a:rPr lang="ja-JP" altLang="en-US" sz="1800" dirty="0" smtClean="0"/>
              <a:t>　栄養士、生活相談員　等</a:t>
            </a:r>
            <a:endParaRPr lang="en-US" altLang="ja-JP" sz="1800" dirty="0"/>
          </a:p>
          <a:p>
            <a:pPr marL="0" indent="0">
              <a:spcBef>
                <a:spcPts val="0"/>
              </a:spcBef>
              <a:spcAft>
                <a:spcPts val="0"/>
              </a:spcAft>
              <a:buNone/>
            </a:pPr>
            <a:endParaRPr lang="en-US" altLang="ja-JP" sz="1800" dirty="0"/>
          </a:p>
          <a:p>
            <a:pPr marL="0" indent="0">
              <a:spcBef>
                <a:spcPts val="0"/>
              </a:spcBef>
              <a:spcAft>
                <a:spcPts val="1200"/>
              </a:spcAft>
              <a:buNone/>
            </a:pPr>
            <a:r>
              <a:rPr lang="en-US" altLang="ja-JP" sz="1800" b="1" dirty="0" smtClean="0">
                <a:solidFill>
                  <a:srgbClr val="C00000"/>
                </a:solidFill>
              </a:rPr>
              <a:t>※</a:t>
            </a:r>
            <a:r>
              <a:rPr lang="ja-JP" altLang="en-US" sz="1800" b="1" dirty="0" smtClean="0">
                <a:solidFill>
                  <a:srgbClr val="C00000"/>
                </a:solidFill>
              </a:rPr>
              <a:t> 構成メンバーの責務及び役割分担を明確にすること</a:t>
            </a:r>
            <a:endParaRPr lang="en-US" altLang="ja-JP" sz="1800" b="1" dirty="0" smtClean="0">
              <a:solidFill>
                <a:srgbClr val="C00000"/>
              </a:solidFill>
            </a:endParaRPr>
          </a:p>
          <a:p>
            <a:pPr marL="0" indent="0">
              <a:spcBef>
                <a:spcPts val="0"/>
              </a:spcBef>
              <a:spcAft>
                <a:spcPts val="1200"/>
              </a:spcAft>
              <a:buNone/>
            </a:pPr>
            <a:r>
              <a:rPr lang="en-US" altLang="ja-JP" sz="1800" b="1" dirty="0" smtClean="0">
                <a:solidFill>
                  <a:srgbClr val="C00000"/>
                </a:solidFill>
                <a:latin typeface="+mn-ea"/>
              </a:rPr>
              <a:t>※ </a:t>
            </a:r>
            <a:r>
              <a:rPr lang="ja-JP" altLang="en-US" sz="1800" b="1" dirty="0" smtClean="0">
                <a:solidFill>
                  <a:srgbClr val="C00000"/>
                </a:solidFill>
                <a:latin typeface="+mn-ea"/>
              </a:rPr>
              <a:t>専任の感染対策を担当する者を決めておくこと</a:t>
            </a:r>
            <a:r>
              <a:rPr lang="ja-JP" altLang="en-US" sz="1800" dirty="0" smtClean="0"/>
              <a:t>　</a:t>
            </a:r>
            <a:endParaRPr lang="en-US" altLang="ja-JP" sz="1800" dirty="0"/>
          </a:p>
        </p:txBody>
      </p:sp>
      <p:sp>
        <p:nvSpPr>
          <p:cNvPr id="9" name="下矢印 8"/>
          <p:cNvSpPr/>
          <p:nvPr/>
        </p:nvSpPr>
        <p:spPr>
          <a:xfrm>
            <a:off x="3995936" y="3501008"/>
            <a:ext cx="1368152" cy="504056"/>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07F09"/>
              </a:solidFill>
            </a:endParaRPr>
          </a:p>
        </p:txBody>
      </p:sp>
      <p:sp>
        <p:nvSpPr>
          <p:cNvPr id="8" name="ホームベース 7"/>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　</a:t>
            </a:r>
            <a:r>
              <a:rPr lang="ja-JP" altLang="en-US" sz="2000" b="1" dirty="0">
                <a:latin typeface="メイリオ" panose="020B0604030504040204" pitchFamily="50" charset="-128"/>
              </a:rPr>
              <a:t>衛生管理等</a:t>
            </a:r>
            <a:r>
              <a:rPr kumimoji="1" lang="ja-JP" altLang="en-US" sz="2000" b="1" dirty="0" smtClean="0"/>
              <a:t>（</a:t>
            </a:r>
            <a:r>
              <a:rPr kumimoji="1" lang="ja-JP" altLang="en-US" sz="2000" b="1" dirty="0"/>
              <a:t>１）</a:t>
            </a:r>
            <a:endParaRPr kumimoji="1" lang="ja-JP" altLang="en-US" sz="1400" b="1" dirty="0">
              <a:solidFill>
                <a:schemeClr val="bg1"/>
              </a:solidFill>
            </a:endParaRPr>
          </a:p>
        </p:txBody>
      </p:sp>
      <p:sp>
        <p:nvSpPr>
          <p:cNvPr id="12" name="Rectangle 2"/>
          <p:cNvSpPr txBox="1">
            <a:spLocks/>
          </p:cNvSpPr>
          <p:nvPr/>
        </p:nvSpPr>
        <p:spPr>
          <a:xfrm>
            <a:off x="708111" y="1412777"/>
            <a:ext cx="8001000" cy="1944216"/>
          </a:xfrm>
          <a:prstGeom prst="rect">
            <a:avLst/>
          </a:prstGeom>
          <a:solidFill>
            <a:srgbClr val="F4FAFF">
              <a:alpha val="25000"/>
            </a:srgbClr>
          </a:solidFill>
          <a:ln>
            <a:solidFill>
              <a:srgbClr val="1CADE4"/>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dirty="0" smtClean="0"/>
              <a:t>　施設</a:t>
            </a:r>
            <a:r>
              <a:rPr lang="ja-JP" altLang="en-US" sz="1800" dirty="0"/>
              <a:t>における</a:t>
            </a:r>
            <a:r>
              <a:rPr lang="ja-JP" altLang="en-US" sz="1800" b="1" dirty="0"/>
              <a:t>感染症の予防又はまん延の防止のための対策</a:t>
            </a:r>
            <a:r>
              <a:rPr lang="ja-JP" altLang="en-US" sz="1800" dirty="0"/>
              <a:t>を検討する委員会（テレビ電話装置等を活用して行うことができるものとする）を</a:t>
            </a:r>
            <a:r>
              <a:rPr lang="ja-JP" altLang="en-US" sz="1800" b="1" dirty="0"/>
              <a:t>おおむね</a:t>
            </a:r>
            <a:r>
              <a:rPr lang="en-US" altLang="ja-JP" sz="1800" b="1" dirty="0"/>
              <a:t>6</a:t>
            </a:r>
            <a:r>
              <a:rPr lang="ja-JP" altLang="en-US" sz="1800" b="1" dirty="0"/>
              <a:t>か月に</a:t>
            </a:r>
            <a:r>
              <a:rPr lang="en-US" altLang="ja-JP" sz="1800" b="1" dirty="0"/>
              <a:t>1</a:t>
            </a:r>
            <a:r>
              <a:rPr lang="ja-JP" altLang="en-US" sz="1800" b="1" dirty="0"/>
              <a:t>回以上</a:t>
            </a:r>
            <a:r>
              <a:rPr lang="ja-JP" altLang="en-US" sz="1800" dirty="0"/>
              <a:t>（</a:t>
            </a:r>
            <a:r>
              <a:rPr lang="en-US" altLang="ja-JP" sz="1800" dirty="0"/>
              <a:t>※</a:t>
            </a:r>
            <a:r>
              <a:rPr lang="ja-JP" altLang="en-US" sz="1800" dirty="0"/>
              <a:t>軽費老人ホームは、</a:t>
            </a:r>
            <a:r>
              <a:rPr lang="ja-JP" altLang="en-US" sz="1800" b="1" dirty="0"/>
              <a:t>おおむね</a:t>
            </a:r>
            <a:r>
              <a:rPr lang="en-US" altLang="ja-JP" sz="1800" b="1" dirty="0"/>
              <a:t>3</a:t>
            </a:r>
            <a:r>
              <a:rPr lang="ja-JP" altLang="en-US" sz="1800" b="1" dirty="0"/>
              <a:t>か月に</a:t>
            </a:r>
            <a:r>
              <a:rPr lang="en-US" altLang="ja-JP" sz="1800" b="1" dirty="0"/>
              <a:t>1</a:t>
            </a:r>
            <a:r>
              <a:rPr lang="ja-JP" altLang="en-US" sz="1800" b="1" dirty="0"/>
              <a:t>回以上</a:t>
            </a:r>
            <a:r>
              <a:rPr lang="ja-JP" altLang="en-US" sz="1800" dirty="0"/>
              <a:t>）開催するとともに、その結果について</a:t>
            </a:r>
            <a:r>
              <a:rPr lang="ja-JP" altLang="en-US" sz="1800" b="1" dirty="0"/>
              <a:t>職員に周知徹底を図る</a:t>
            </a:r>
            <a:r>
              <a:rPr lang="ja-JP" altLang="en-US" sz="1800" dirty="0"/>
              <a:t>こと</a:t>
            </a:r>
            <a:r>
              <a:rPr lang="ja-JP" altLang="en-US" sz="1800" dirty="0" smtClean="0"/>
              <a:t>。</a:t>
            </a:r>
            <a:endParaRPr lang="en-US" altLang="ja-JP" sz="1800" dirty="0"/>
          </a:p>
        </p:txBody>
      </p:sp>
    </p:spTree>
    <p:extLst>
      <p:ext uri="{BB962C8B-B14F-4D97-AF65-F5344CB8AC3E}">
        <p14:creationId xmlns:p14="http://schemas.microsoft.com/office/powerpoint/2010/main" val="15393536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14</a:t>
            </a:fld>
            <a:endParaRPr kumimoji="1" lang="ja-JP" altLang="en-US" dirty="0"/>
          </a:p>
        </p:txBody>
      </p:sp>
      <p:sp>
        <p:nvSpPr>
          <p:cNvPr id="11" name="Rectangle 2"/>
          <p:cNvSpPr txBox="1">
            <a:spLocks/>
          </p:cNvSpPr>
          <p:nvPr/>
        </p:nvSpPr>
        <p:spPr>
          <a:xfrm>
            <a:off x="675456" y="3443084"/>
            <a:ext cx="8001000" cy="3082260"/>
          </a:xfrm>
          <a:prstGeom prst="rect">
            <a:avLst/>
          </a:prstGeom>
          <a:solidFill>
            <a:srgbClr val="FFFF99"/>
          </a:solidFill>
          <a:ln>
            <a:solidFill>
              <a:srgbClr val="1CADE4"/>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spcAft>
                <a:spcPts val="1200"/>
              </a:spcAft>
              <a:buNone/>
            </a:pPr>
            <a:r>
              <a:rPr lang="ja-JP" altLang="en-US" sz="1800" b="1" dirty="0" smtClean="0">
                <a:solidFill>
                  <a:srgbClr val="FF0000"/>
                </a:solidFill>
              </a:rPr>
              <a:t>● 平常時の対策</a:t>
            </a:r>
            <a:endParaRPr lang="en-US" altLang="ja-JP" sz="1800" b="1" dirty="0" smtClean="0">
              <a:solidFill>
                <a:srgbClr val="FF0000"/>
              </a:solidFill>
            </a:endParaRPr>
          </a:p>
          <a:p>
            <a:pPr marL="0" indent="0">
              <a:spcBef>
                <a:spcPts val="0"/>
              </a:spcBef>
              <a:spcAft>
                <a:spcPts val="0"/>
              </a:spcAft>
              <a:buNone/>
            </a:pPr>
            <a:r>
              <a:rPr lang="ja-JP" altLang="en-US" sz="1800" b="1" dirty="0">
                <a:solidFill>
                  <a:srgbClr val="FF0000"/>
                </a:solidFill>
              </a:rPr>
              <a:t>　</a:t>
            </a:r>
            <a:r>
              <a:rPr lang="ja-JP" altLang="en-US" sz="1800" dirty="0" smtClean="0"/>
              <a:t>施設内の衛生管理等、日常のケアにかかる感染対策</a:t>
            </a:r>
            <a:endParaRPr lang="en-US" altLang="ja-JP" sz="1800" dirty="0"/>
          </a:p>
          <a:p>
            <a:pPr marL="0" indent="0">
              <a:spcBef>
                <a:spcPts val="0"/>
              </a:spcBef>
              <a:spcAft>
                <a:spcPts val="0"/>
              </a:spcAft>
              <a:buNone/>
            </a:pPr>
            <a:endParaRPr lang="en-US" altLang="ja-JP" sz="1800" dirty="0"/>
          </a:p>
          <a:p>
            <a:pPr marL="0" indent="0">
              <a:spcBef>
                <a:spcPts val="0"/>
              </a:spcBef>
              <a:spcAft>
                <a:spcPts val="1200"/>
              </a:spcAft>
              <a:buNone/>
            </a:pPr>
            <a:r>
              <a:rPr lang="ja-JP" altLang="en-US" sz="1800" b="1" dirty="0">
                <a:solidFill>
                  <a:srgbClr val="FF0000"/>
                </a:solidFill>
              </a:rPr>
              <a:t>● </a:t>
            </a:r>
            <a:r>
              <a:rPr lang="ja-JP" altLang="en-US" sz="1800" b="1" dirty="0" smtClean="0">
                <a:solidFill>
                  <a:srgbClr val="FF0000"/>
                </a:solidFill>
              </a:rPr>
              <a:t>発生時の対応</a:t>
            </a:r>
            <a:endParaRPr lang="en-US" altLang="ja-JP" sz="1800" b="1" dirty="0" smtClean="0">
              <a:solidFill>
                <a:srgbClr val="FF0000"/>
              </a:solidFill>
            </a:endParaRPr>
          </a:p>
          <a:p>
            <a:pPr marL="0" indent="0">
              <a:spcBef>
                <a:spcPts val="0"/>
              </a:spcBef>
              <a:spcAft>
                <a:spcPts val="1200"/>
              </a:spcAft>
              <a:buNone/>
            </a:pPr>
            <a:r>
              <a:rPr lang="ja-JP" altLang="en-US" sz="1800" b="1" dirty="0">
                <a:solidFill>
                  <a:srgbClr val="FF0000"/>
                </a:solidFill>
              </a:rPr>
              <a:t>　</a:t>
            </a:r>
            <a:r>
              <a:rPr lang="ja-JP" altLang="en-US" sz="1800" dirty="0" smtClean="0"/>
              <a:t>発生状況の把握、感染拡大の防止、関係機関との連携、行政への報告等</a:t>
            </a:r>
            <a:endParaRPr lang="en-US" altLang="ja-JP" sz="1800" dirty="0" smtClean="0"/>
          </a:p>
          <a:p>
            <a:pPr marL="0" indent="0">
              <a:spcBef>
                <a:spcPts val="1200"/>
              </a:spcBef>
              <a:spcAft>
                <a:spcPts val="0"/>
              </a:spcAft>
              <a:buNone/>
            </a:pPr>
            <a:r>
              <a:rPr lang="ja-JP" altLang="en-US" sz="1800" dirty="0">
                <a:solidFill>
                  <a:srgbClr val="C00000"/>
                </a:solidFill>
                <a:latin typeface="+mn-ea"/>
              </a:rPr>
              <a:t>参考：厚生労働省</a:t>
            </a:r>
            <a:r>
              <a:rPr lang="en-US" altLang="ja-JP" sz="1800" dirty="0">
                <a:solidFill>
                  <a:srgbClr val="C00000"/>
                </a:solidFill>
                <a:latin typeface="+mn-ea"/>
              </a:rPr>
              <a:t>HP</a:t>
            </a:r>
          </a:p>
          <a:p>
            <a:pPr marL="0" indent="0">
              <a:lnSpc>
                <a:spcPct val="110000"/>
              </a:lnSpc>
              <a:spcBef>
                <a:spcPts val="0"/>
              </a:spcBef>
              <a:spcAft>
                <a:spcPts val="0"/>
              </a:spcAft>
              <a:buNone/>
            </a:pPr>
            <a:r>
              <a:rPr lang="ja-JP" altLang="en-US" sz="1800" dirty="0" smtClean="0">
                <a:solidFill>
                  <a:srgbClr val="C00000"/>
                </a:solidFill>
                <a:latin typeface="+mn-ea"/>
              </a:rPr>
              <a:t>　「介護現場における感染対策の手引き」</a:t>
            </a:r>
            <a:endParaRPr lang="en-US" altLang="ja-JP" sz="1800" dirty="0" smtClean="0">
              <a:solidFill>
                <a:srgbClr val="C00000"/>
              </a:solidFill>
            </a:endParaRPr>
          </a:p>
        </p:txBody>
      </p:sp>
      <p:sp>
        <p:nvSpPr>
          <p:cNvPr id="9" name="下矢印 8"/>
          <p:cNvSpPr/>
          <p:nvPr/>
        </p:nvSpPr>
        <p:spPr>
          <a:xfrm>
            <a:off x="3995936" y="2708920"/>
            <a:ext cx="1368152" cy="504056"/>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　</a:t>
            </a:r>
            <a:r>
              <a:rPr lang="ja-JP" altLang="en-US" sz="2000" b="1" dirty="0">
                <a:latin typeface="メイリオ" panose="020B0604030504040204" pitchFamily="50" charset="-128"/>
              </a:rPr>
              <a:t>衛生管理等</a:t>
            </a:r>
            <a:r>
              <a:rPr kumimoji="1" lang="ja-JP" altLang="en-US" sz="2000" b="1" dirty="0" smtClean="0"/>
              <a:t>（２）</a:t>
            </a:r>
            <a:endParaRPr kumimoji="1" lang="ja-JP" altLang="en-US" sz="1400" b="1" dirty="0">
              <a:solidFill>
                <a:schemeClr val="bg1"/>
              </a:solidFill>
            </a:endParaRPr>
          </a:p>
        </p:txBody>
      </p:sp>
      <p:sp>
        <p:nvSpPr>
          <p:cNvPr id="7" name="Rectangle 2"/>
          <p:cNvSpPr txBox="1">
            <a:spLocks/>
          </p:cNvSpPr>
          <p:nvPr/>
        </p:nvSpPr>
        <p:spPr>
          <a:xfrm>
            <a:off x="708111" y="1600756"/>
            <a:ext cx="8001000" cy="878057"/>
          </a:xfrm>
          <a:prstGeom prst="rect">
            <a:avLst/>
          </a:prstGeom>
          <a:solidFill>
            <a:srgbClr val="F4FAFF">
              <a:alpha val="25000"/>
            </a:srgbClr>
          </a:solidFill>
          <a:ln>
            <a:solidFill>
              <a:srgbClr val="1CADE4"/>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buNone/>
            </a:pPr>
            <a:r>
              <a:rPr lang="ja-JP" altLang="en-US" sz="1800" dirty="0">
                <a:solidFill>
                  <a:prstClr val="black"/>
                </a:solidFill>
              </a:rPr>
              <a:t>　</a:t>
            </a:r>
            <a:r>
              <a:rPr lang="ja-JP" altLang="en-US" sz="1800" b="1" dirty="0" smtClean="0">
                <a:solidFill>
                  <a:prstClr val="black"/>
                </a:solidFill>
              </a:rPr>
              <a:t>感染症の予防及び</a:t>
            </a:r>
            <a:r>
              <a:rPr lang="ja-JP" altLang="en-US" sz="1800" b="1" dirty="0">
                <a:solidFill>
                  <a:prstClr val="black"/>
                </a:solidFill>
              </a:rPr>
              <a:t>まん延の防止のための指針</a:t>
            </a:r>
            <a:r>
              <a:rPr lang="ja-JP" altLang="en-US" sz="1800" dirty="0">
                <a:solidFill>
                  <a:prstClr val="black"/>
                </a:solidFill>
              </a:rPr>
              <a:t>を整備すること。</a:t>
            </a:r>
            <a:endParaRPr lang="en-US" altLang="ja-JP" sz="1800" dirty="0">
              <a:solidFill>
                <a:prstClr val="black"/>
              </a:solidFill>
              <a:latin typeface="メイリオ" panose="020B0604030504040204" pitchFamily="50" charset="-128"/>
            </a:endParaRPr>
          </a:p>
        </p:txBody>
      </p:sp>
    </p:spTree>
    <p:extLst>
      <p:ext uri="{BB962C8B-B14F-4D97-AF65-F5344CB8AC3E}">
        <p14:creationId xmlns:p14="http://schemas.microsoft.com/office/powerpoint/2010/main" val="29986234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15</a:t>
            </a:fld>
            <a:endParaRPr kumimoji="1" lang="ja-JP" altLang="en-US" dirty="0"/>
          </a:p>
        </p:txBody>
      </p:sp>
      <p:sp>
        <p:nvSpPr>
          <p:cNvPr id="11" name="Rectangle 2"/>
          <p:cNvSpPr txBox="1">
            <a:spLocks/>
          </p:cNvSpPr>
          <p:nvPr/>
        </p:nvSpPr>
        <p:spPr>
          <a:xfrm>
            <a:off x="675456" y="3933056"/>
            <a:ext cx="8001000" cy="1800200"/>
          </a:xfrm>
          <a:prstGeom prst="rect">
            <a:avLst/>
          </a:prstGeom>
          <a:solidFill>
            <a:srgbClr val="FFFF99"/>
          </a:solidFill>
          <a:ln w="15875">
            <a:solidFill>
              <a:schemeClr val="accent2"/>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200"/>
              </a:spcBef>
              <a:buNone/>
            </a:pPr>
            <a:r>
              <a:rPr lang="ja-JP" altLang="en-US" sz="1800" b="1" dirty="0">
                <a:solidFill>
                  <a:srgbClr val="FF0000"/>
                </a:solidFill>
              </a:rPr>
              <a:t>● 定期的な教育の</a:t>
            </a:r>
            <a:r>
              <a:rPr lang="ja-JP" altLang="en-US" sz="1800" b="1" dirty="0" smtClean="0">
                <a:solidFill>
                  <a:srgbClr val="FF0000"/>
                </a:solidFill>
              </a:rPr>
              <a:t>開催</a:t>
            </a:r>
            <a:endParaRPr lang="en-US" altLang="ja-JP" sz="1800" b="1" dirty="0" smtClean="0">
              <a:solidFill>
                <a:srgbClr val="FF0000"/>
              </a:solidFill>
            </a:endParaRPr>
          </a:p>
          <a:p>
            <a:pPr marL="0" indent="0">
              <a:spcAft>
                <a:spcPts val="1200"/>
              </a:spcAft>
              <a:buNone/>
            </a:pPr>
            <a:r>
              <a:rPr lang="ja-JP" altLang="en-US" sz="1800" b="1" dirty="0">
                <a:solidFill>
                  <a:srgbClr val="FF0000"/>
                </a:solidFill>
              </a:rPr>
              <a:t>　</a:t>
            </a:r>
            <a:r>
              <a:rPr lang="ja-JP" altLang="en-US" sz="1800" dirty="0" smtClean="0"/>
              <a:t>指針に基づいた研修プログラムを作成し、定期的な教育（</a:t>
            </a:r>
            <a:r>
              <a:rPr lang="ja-JP" altLang="en-US" sz="1800" b="1" dirty="0" smtClean="0"/>
              <a:t>年</a:t>
            </a:r>
            <a:r>
              <a:rPr lang="en-US" altLang="ja-JP" sz="1800" b="1" dirty="0" smtClean="0"/>
              <a:t>2</a:t>
            </a:r>
            <a:r>
              <a:rPr lang="ja-JP" altLang="en-US" sz="1800" b="1" dirty="0" smtClean="0"/>
              <a:t>回以上</a:t>
            </a:r>
            <a:r>
              <a:rPr lang="ja-JP" altLang="en-US" sz="1800" dirty="0" smtClean="0"/>
              <a:t>）を行ってください。</a:t>
            </a:r>
            <a:endParaRPr lang="en-US" altLang="ja-JP" sz="1800" dirty="0" smtClean="0"/>
          </a:p>
          <a:p>
            <a:pPr marL="0" indent="0">
              <a:spcAft>
                <a:spcPts val="1200"/>
              </a:spcAft>
              <a:buNone/>
            </a:pPr>
            <a:r>
              <a:rPr lang="en-US" altLang="ja-JP" sz="1800" b="1" dirty="0" smtClean="0">
                <a:solidFill>
                  <a:srgbClr val="C00000"/>
                </a:solidFill>
              </a:rPr>
              <a:t>※</a:t>
            </a:r>
            <a:r>
              <a:rPr lang="ja-JP" altLang="en-US" sz="1800" b="1" dirty="0" smtClean="0">
                <a:solidFill>
                  <a:srgbClr val="C00000"/>
                </a:solidFill>
              </a:rPr>
              <a:t> </a:t>
            </a:r>
            <a:r>
              <a:rPr lang="ja-JP" altLang="en-US" sz="1800" b="1" dirty="0">
                <a:solidFill>
                  <a:srgbClr val="C00000"/>
                </a:solidFill>
                <a:latin typeface="+mn-ea"/>
              </a:rPr>
              <a:t>研修の実施</a:t>
            </a:r>
            <a:r>
              <a:rPr lang="ja-JP" altLang="en-US" sz="1800" b="1" dirty="0" smtClean="0">
                <a:solidFill>
                  <a:srgbClr val="C00000"/>
                </a:solidFill>
                <a:latin typeface="+mn-ea"/>
              </a:rPr>
              <a:t>内容を記録すること。</a:t>
            </a:r>
            <a:r>
              <a:rPr lang="ja-JP" altLang="en-US" sz="1800" dirty="0"/>
              <a:t>　</a:t>
            </a:r>
            <a:endParaRPr lang="en-US" altLang="ja-JP" sz="1800" dirty="0" smtClean="0"/>
          </a:p>
        </p:txBody>
      </p:sp>
      <p:sp>
        <p:nvSpPr>
          <p:cNvPr id="8" name="下矢印 7"/>
          <p:cNvSpPr/>
          <p:nvPr/>
        </p:nvSpPr>
        <p:spPr>
          <a:xfrm>
            <a:off x="3991880" y="3133288"/>
            <a:ext cx="1368152" cy="504056"/>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n-ea"/>
              </a:rPr>
              <a:t>　</a:t>
            </a:r>
            <a:r>
              <a:rPr lang="ja-JP" altLang="en-US" sz="2000" b="1" dirty="0">
                <a:latin typeface="メイリオ" panose="020B0604030504040204" pitchFamily="50" charset="-128"/>
              </a:rPr>
              <a:t>衛生管理等</a:t>
            </a:r>
            <a:r>
              <a:rPr kumimoji="1" lang="ja-JP" altLang="en-US" sz="2000" b="1" dirty="0" smtClean="0"/>
              <a:t>（３）</a:t>
            </a:r>
            <a:endParaRPr kumimoji="1" lang="ja-JP" altLang="en-US" sz="1400" b="1" dirty="0">
              <a:solidFill>
                <a:schemeClr val="bg1"/>
              </a:solidFill>
            </a:endParaRPr>
          </a:p>
        </p:txBody>
      </p:sp>
      <p:sp>
        <p:nvSpPr>
          <p:cNvPr id="7" name="Rectangle 2"/>
          <p:cNvSpPr txBox="1">
            <a:spLocks/>
          </p:cNvSpPr>
          <p:nvPr/>
        </p:nvSpPr>
        <p:spPr>
          <a:xfrm>
            <a:off x="675456" y="1564472"/>
            <a:ext cx="8001000" cy="1452964"/>
          </a:xfrm>
          <a:prstGeom prst="rect">
            <a:avLst/>
          </a:prstGeom>
          <a:solidFill>
            <a:srgbClr val="F4FAFF">
              <a:alpha val="65000"/>
            </a:srgbClr>
          </a:solidFill>
          <a:ln w="15875">
            <a:solidFill>
              <a:schemeClr val="accent2"/>
            </a:solidFill>
          </a:ln>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a:t>　職員に対し、感染症の予防及びまん延の防止のための</a:t>
            </a:r>
            <a:r>
              <a:rPr lang="ja-JP" altLang="en-US" sz="1800" b="1" dirty="0"/>
              <a:t>研修及び訓練</a:t>
            </a:r>
            <a:r>
              <a:rPr lang="ja-JP" altLang="en-US" sz="1800" dirty="0"/>
              <a:t>を</a:t>
            </a:r>
            <a:r>
              <a:rPr lang="ja-JP" altLang="en-US" sz="1800" b="1" dirty="0"/>
              <a:t>定期的に実施</a:t>
            </a:r>
            <a:r>
              <a:rPr lang="ja-JP" altLang="en-US" sz="1800" dirty="0"/>
              <a:t>すること。</a:t>
            </a:r>
            <a:endParaRPr lang="en-US" altLang="ja-JP" sz="1800" dirty="0"/>
          </a:p>
          <a:p>
            <a:pPr marL="0" indent="0" algn="ctr">
              <a:buNone/>
            </a:pPr>
            <a:r>
              <a:rPr lang="ja-JP" altLang="en-US" sz="1800" dirty="0">
                <a:latin typeface="+mn-ea"/>
              </a:rPr>
              <a:t>　　　　　</a:t>
            </a:r>
            <a:r>
              <a:rPr lang="ja-JP" altLang="en-US" sz="1800" dirty="0" smtClean="0">
                <a:latin typeface="+mn-ea"/>
              </a:rPr>
              <a:t>　　　　　　　　　　　　　　</a:t>
            </a:r>
            <a:r>
              <a:rPr lang="ja-JP" altLang="en-US" sz="1800" b="1" dirty="0" smtClean="0">
                <a:solidFill>
                  <a:srgbClr val="C00000"/>
                </a:solidFill>
                <a:latin typeface="+mn-ea"/>
              </a:rPr>
              <a:t>令和</a:t>
            </a:r>
            <a:r>
              <a:rPr lang="en-US" altLang="ja-JP" sz="1800" b="1" dirty="0">
                <a:solidFill>
                  <a:srgbClr val="C00000"/>
                </a:solidFill>
                <a:latin typeface="+mn-ea"/>
              </a:rPr>
              <a:t>6</a:t>
            </a:r>
            <a:r>
              <a:rPr lang="ja-JP" altLang="en-US" sz="1800" b="1" dirty="0">
                <a:solidFill>
                  <a:srgbClr val="C00000"/>
                </a:solidFill>
                <a:latin typeface="+mn-ea"/>
              </a:rPr>
              <a:t>年</a:t>
            </a:r>
            <a:r>
              <a:rPr lang="en-US" altLang="ja-JP" sz="1800" b="1" dirty="0">
                <a:solidFill>
                  <a:srgbClr val="C00000"/>
                </a:solidFill>
                <a:latin typeface="+mn-ea"/>
              </a:rPr>
              <a:t>4</a:t>
            </a:r>
            <a:r>
              <a:rPr lang="ja-JP" altLang="en-US" sz="1800" b="1" dirty="0">
                <a:solidFill>
                  <a:srgbClr val="C00000"/>
                </a:solidFill>
                <a:latin typeface="+mn-ea"/>
              </a:rPr>
              <a:t>月</a:t>
            </a:r>
            <a:r>
              <a:rPr lang="en-US" altLang="ja-JP" sz="1800" b="1" dirty="0">
                <a:solidFill>
                  <a:srgbClr val="C00000"/>
                </a:solidFill>
                <a:latin typeface="+mn-ea"/>
              </a:rPr>
              <a:t>1</a:t>
            </a:r>
            <a:r>
              <a:rPr lang="ja-JP" altLang="en-US" sz="1800" b="1" dirty="0">
                <a:solidFill>
                  <a:srgbClr val="C00000"/>
                </a:solidFill>
                <a:latin typeface="+mn-ea"/>
              </a:rPr>
              <a:t>日から</a:t>
            </a:r>
            <a:r>
              <a:rPr lang="ja-JP" altLang="en-US" sz="1800" b="1" dirty="0" smtClean="0">
                <a:solidFill>
                  <a:srgbClr val="C00000"/>
                </a:solidFill>
                <a:latin typeface="+mn-ea"/>
              </a:rPr>
              <a:t>義務化</a:t>
            </a:r>
            <a:endParaRPr lang="en-US" altLang="ja-JP" sz="1800" b="1" dirty="0">
              <a:solidFill>
                <a:srgbClr val="C00000"/>
              </a:solidFill>
              <a:latin typeface="+mn-ea"/>
            </a:endParaRPr>
          </a:p>
        </p:txBody>
      </p:sp>
    </p:spTree>
    <p:extLst>
      <p:ext uri="{BB962C8B-B14F-4D97-AF65-F5344CB8AC3E}">
        <p14:creationId xmlns:p14="http://schemas.microsoft.com/office/powerpoint/2010/main" val="7816324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292413300"/>
              </p:ext>
            </p:extLst>
          </p:nvPr>
        </p:nvGraphicFramePr>
        <p:xfrm>
          <a:off x="611560" y="1567637"/>
          <a:ext cx="8001000" cy="4885699"/>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885699">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1" lang="ja-JP" altLang="en-US" sz="1800" kern="1200" dirty="0" smtClean="0"/>
                        <a:t>　</a:t>
                      </a:r>
                      <a:r>
                        <a:rPr lang="en-US" altLang="ja-JP" sz="1800" b="0" dirty="0" smtClean="0">
                          <a:solidFill>
                            <a:schemeClr val="accent2">
                              <a:lumMod val="50000"/>
                            </a:schemeClr>
                          </a:solidFill>
                          <a:latin typeface="+mn-ea"/>
                        </a:rPr>
                        <a:t>※BCP</a:t>
                      </a:r>
                      <a:r>
                        <a:rPr lang="ja-JP" altLang="en-US" sz="1800" b="0" dirty="0" smtClean="0">
                          <a:solidFill>
                            <a:schemeClr val="accent2">
                              <a:lumMod val="50000"/>
                            </a:schemeClr>
                          </a:solidFill>
                          <a:latin typeface="+mn-ea"/>
                        </a:rPr>
                        <a:t>（ビー・シー・ピー）とは </a:t>
                      </a:r>
                      <a:r>
                        <a:rPr lang="en-US" altLang="ja-JP" sz="1800" b="0" dirty="0" smtClean="0">
                          <a:solidFill>
                            <a:schemeClr val="accent2">
                              <a:lumMod val="50000"/>
                            </a:schemeClr>
                          </a:solidFill>
                          <a:latin typeface="+mn-ea"/>
                        </a:rPr>
                        <a:t>Business Continuity Plan </a:t>
                      </a:r>
                      <a:r>
                        <a:rPr lang="ja-JP" altLang="en-US" sz="1800" b="0" dirty="0" smtClean="0">
                          <a:solidFill>
                            <a:schemeClr val="accent2">
                              <a:lumMod val="50000"/>
                            </a:schemeClr>
                          </a:solidFill>
                          <a:latin typeface="+mn-ea"/>
                        </a:rPr>
                        <a:t>の略称</a:t>
                      </a:r>
                      <a:endParaRPr lang="en-US" altLang="ja-JP" sz="1800" b="0" dirty="0" smtClean="0">
                        <a:solidFill>
                          <a:schemeClr val="accent2">
                            <a:lumMod val="50000"/>
                          </a:schemeClr>
                        </a:solidFill>
                        <a:latin typeface="+mn-ea"/>
                      </a:endParaRPr>
                    </a:p>
                    <a:p>
                      <a:pPr marL="0" indent="0">
                        <a:spcBef>
                          <a:spcPts val="600"/>
                        </a:spcBef>
                        <a:spcAft>
                          <a:spcPts val="600"/>
                        </a:spcAft>
                        <a:buNone/>
                      </a:pPr>
                      <a:r>
                        <a:rPr kumimoji="1" lang="ja-JP" altLang="en-US" sz="1800" b="0" kern="1200" dirty="0" smtClean="0">
                          <a:solidFill>
                            <a:schemeClr val="tx1"/>
                          </a:solidFill>
                        </a:rPr>
                        <a:t>　感染症や非常災害の発生時において、入居者に対する処遇を継続的に行うための、及び非常時の体制で早期の業務再開を図るための計画（以下「業務継続計画」という。）を策定し、当該業務継続計画に従い必要な措置を講じること。</a:t>
                      </a:r>
                      <a:r>
                        <a:rPr kumimoji="1" lang="ja-JP" altLang="en-US" sz="1800" b="0" u="none" kern="1200" dirty="0" smtClean="0">
                          <a:solidFill>
                            <a:schemeClr val="tx1"/>
                          </a:solidFill>
                          <a:latin typeface="+mn-ea"/>
                          <a:ea typeface="+mn-ea"/>
                          <a:cs typeface="+mn-cs"/>
                        </a:rPr>
                        <a:t>   </a:t>
                      </a:r>
                      <a:endParaRPr kumimoji="1" lang="en-US" altLang="ja-JP" sz="1800" b="0" u="none" kern="1200" dirty="0" smtClean="0">
                        <a:solidFill>
                          <a:schemeClr val="tx1"/>
                        </a:solidFill>
                        <a:latin typeface="+mn-ea"/>
                        <a:ea typeface="+mn-ea"/>
                        <a:cs typeface="+mn-cs"/>
                      </a:endParaRPr>
                    </a:p>
                    <a:p>
                      <a:pPr marL="0" indent="0" algn="ctr">
                        <a:spcBef>
                          <a:spcPts val="0"/>
                        </a:spcBef>
                        <a:spcAft>
                          <a:spcPts val="600"/>
                        </a:spcAft>
                        <a:buNone/>
                      </a:pPr>
                      <a:r>
                        <a:rPr kumimoji="1" lang="ja-JP" altLang="en-US" sz="1800" b="0" u="none" kern="1200" dirty="0" smtClean="0">
                          <a:solidFill>
                            <a:schemeClr val="tx1"/>
                          </a:solidFill>
                          <a:latin typeface="+mn-ea"/>
                          <a:ea typeface="+mn-ea"/>
                          <a:cs typeface="+mn-cs"/>
                        </a:rPr>
                        <a:t>　　　　　　　　　　　　　</a:t>
                      </a:r>
                      <a:r>
                        <a:rPr kumimoji="1" lang="ja-JP" altLang="en-US" sz="1800" b="1" u="none" kern="1200" dirty="0" smtClean="0">
                          <a:solidFill>
                            <a:srgbClr val="C00000"/>
                          </a:solidFill>
                          <a:latin typeface="+mn-ea"/>
                          <a:ea typeface="+mn-ea"/>
                          <a:cs typeface="+mn-cs"/>
                        </a:rPr>
                        <a:t>令和</a:t>
                      </a:r>
                      <a:r>
                        <a:rPr kumimoji="1" lang="en-US" altLang="ja-JP" sz="1800" b="1" u="none" kern="1200" dirty="0" smtClean="0">
                          <a:solidFill>
                            <a:srgbClr val="C00000"/>
                          </a:solidFill>
                          <a:latin typeface="+mn-ea"/>
                          <a:ea typeface="+mn-ea"/>
                          <a:cs typeface="+mn-cs"/>
                        </a:rPr>
                        <a:t>6</a:t>
                      </a:r>
                      <a:r>
                        <a:rPr kumimoji="1" lang="ja-JP" altLang="en-US" sz="1800" b="1" u="none" kern="1200" dirty="0" smtClean="0">
                          <a:solidFill>
                            <a:srgbClr val="C00000"/>
                          </a:solidFill>
                          <a:latin typeface="+mn-ea"/>
                          <a:ea typeface="+mn-ea"/>
                          <a:cs typeface="+mn-cs"/>
                        </a:rPr>
                        <a:t>年</a:t>
                      </a:r>
                      <a:r>
                        <a:rPr kumimoji="1" lang="en-US" altLang="ja-JP" sz="1800" b="1" u="none" kern="1200" dirty="0" smtClean="0">
                          <a:solidFill>
                            <a:srgbClr val="C00000"/>
                          </a:solidFill>
                          <a:latin typeface="+mn-ea"/>
                          <a:ea typeface="+mn-ea"/>
                          <a:cs typeface="+mn-cs"/>
                        </a:rPr>
                        <a:t>4</a:t>
                      </a:r>
                      <a:r>
                        <a:rPr kumimoji="1" lang="ja-JP" altLang="en-US" sz="1800" b="1" u="none" kern="1200" dirty="0" smtClean="0">
                          <a:solidFill>
                            <a:srgbClr val="C00000"/>
                          </a:solidFill>
                          <a:latin typeface="+mn-ea"/>
                          <a:ea typeface="+mn-ea"/>
                          <a:cs typeface="+mn-cs"/>
                        </a:rPr>
                        <a:t>月</a:t>
                      </a:r>
                      <a:r>
                        <a:rPr kumimoji="1" lang="en-US" altLang="ja-JP" sz="1800" b="1" u="none" kern="1200" dirty="0" smtClean="0">
                          <a:solidFill>
                            <a:srgbClr val="C00000"/>
                          </a:solidFill>
                          <a:latin typeface="+mn-ea"/>
                          <a:ea typeface="+mn-ea"/>
                          <a:cs typeface="+mn-cs"/>
                        </a:rPr>
                        <a:t>1</a:t>
                      </a:r>
                      <a:r>
                        <a:rPr kumimoji="1" lang="ja-JP" altLang="en-US" sz="1800" b="1" u="none" kern="1200" dirty="0" smtClean="0">
                          <a:solidFill>
                            <a:srgbClr val="C00000"/>
                          </a:solidFill>
                          <a:latin typeface="+mn-ea"/>
                          <a:ea typeface="+mn-ea"/>
                          <a:cs typeface="+mn-cs"/>
                        </a:rPr>
                        <a:t>日から義務化</a:t>
                      </a:r>
                      <a:endParaRPr kumimoji="1" lang="en-US" altLang="ja-JP" sz="1800" b="1" u="none" kern="1200" dirty="0" smtClean="0">
                        <a:solidFill>
                          <a:srgbClr val="C00000"/>
                        </a:solidFill>
                        <a:latin typeface="+mn-ea"/>
                        <a:ea typeface="+mn-ea"/>
                        <a:cs typeface="+mn-cs"/>
                      </a:endParaRPr>
                    </a:p>
                    <a:p>
                      <a:pPr marL="0" indent="0">
                        <a:spcBef>
                          <a:spcPts val="600"/>
                        </a:spcBef>
                        <a:spcAft>
                          <a:spcPts val="600"/>
                        </a:spcAft>
                        <a:buNone/>
                      </a:pPr>
                      <a:r>
                        <a:rPr kumimoji="1" lang="ja-JP" altLang="en-US" sz="1800" b="0" u="none" kern="1200" dirty="0" smtClean="0">
                          <a:solidFill>
                            <a:schemeClr val="tx1"/>
                          </a:solidFill>
                          <a:latin typeface="+mn-ea"/>
                          <a:ea typeface="+mn-ea"/>
                          <a:cs typeface="+mn-cs"/>
                        </a:rPr>
                        <a:t>　職員に対し、業務継続計画について周知するとともに、必要な研修及び訓練を定期的（</a:t>
                      </a:r>
                      <a:r>
                        <a:rPr kumimoji="1" lang="ja-JP" altLang="en-US" sz="1800" b="1" u="none" kern="1200" dirty="0" smtClean="0">
                          <a:solidFill>
                            <a:schemeClr val="tx1"/>
                          </a:solidFill>
                          <a:latin typeface="+mn-ea"/>
                          <a:ea typeface="+mn-ea"/>
                          <a:cs typeface="+mn-cs"/>
                        </a:rPr>
                        <a:t>年</a:t>
                      </a:r>
                      <a:r>
                        <a:rPr kumimoji="1" lang="en-US" altLang="ja-JP" sz="1800" b="1" u="none" kern="1200" dirty="0" smtClean="0">
                          <a:solidFill>
                            <a:schemeClr val="tx1"/>
                          </a:solidFill>
                          <a:latin typeface="+mn-ea"/>
                          <a:ea typeface="+mn-ea"/>
                          <a:cs typeface="+mn-cs"/>
                        </a:rPr>
                        <a:t>2</a:t>
                      </a:r>
                      <a:r>
                        <a:rPr kumimoji="1" lang="ja-JP" altLang="en-US" sz="1800" b="1" u="none" kern="1200" dirty="0" smtClean="0">
                          <a:solidFill>
                            <a:schemeClr val="tx1"/>
                          </a:solidFill>
                          <a:latin typeface="+mn-ea"/>
                          <a:ea typeface="+mn-ea"/>
                          <a:cs typeface="+mn-cs"/>
                        </a:rPr>
                        <a:t>回以上</a:t>
                      </a:r>
                      <a:r>
                        <a:rPr kumimoji="1" lang="ja-JP" altLang="en-US" sz="1800" b="0" u="none" kern="1200" dirty="0" smtClean="0">
                          <a:solidFill>
                            <a:schemeClr val="tx1"/>
                          </a:solidFill>
                          <a:latin typeface="+mn-ea"/>
                          <a:ea typeface="+mn-ea"/>
                          <a:cs typeface="+mn-cs"/>
                        </a:rPr>
                        <a:t>）に実施すること</a:t>
                      </a:r>
                      <a:r>
                        <a:rPr kumimoji="1" lang="ja-JP" altLang="en-US" sz="1800" kern="1200" dirty="0" smtClean="0"/>
                        <a:t>。</a:t>
                      </a:r>
                      <a:r>
                        <a:rPr kumimoji="1" lang="ja-JP" altLang="en-US" sz="1800" b="0" u="none" kern="1200" dirty="0" smtClean="0">
                          <a:solidFill>
                            <a:schemeClr val="tx1"/>
                          </a:solidFill>
                          <a:latin typeface="+mn-ea"/>
                          <a:ea typeface="+mn-ea"/>
                          <a:cs typeface="+mn-cs"/>
                        </a:rPr>
                        <a:t>   </a:t>
                      </a:r>
                      <a:endParaRPr kumimoji="1" lang="en-US" altLang="ja-JP" sz="1800" b="0" u="none" kern="1200" dirty="0" smtClean="0">
                        <a:solidFill>
                          <a:schemeClr val="tx1"/>
                        </a:solidFill>
                        <a:latin typeface="+mn-ea"/>
                        <a:ea typeface="+mn-ea"/>
                        <a:cs typeface="+mn-cs"/>
                      </a:endParaRPr>
                    </a:p>
                    <a:p>
                      <a:pPr marL="0" indent="0" algn="ctr">
                        <a:spcBef>
                          <a:spcPts val="600"/>
                        </a:spcBef>
                        <a:spcAft>
                          <a:spcPts val="600"/>
                        </a:spcAft>
                        <a:buNone/>
                      </a:pPr>
                      <a:r>
                        <a:rPr kumimoji="1" lang="ja-JP" altLang="en-US" sz="1800" b="0" u="none" kern="1200" dirty="0" smtClean="0">
                          <a:solidFill>
                            <a:schemeClr val="tx1"/>
                          </a:solidFill>
                          <a:latin typeface="+mn-ea"/>
                          <a:ea typeface="+mn-ea"/>
                          <a:cs typeface="+mn-cs"/>
                        </a:rPr>
                        <a:t>　　　　　　　　　　　　　</a:t>
                      </a:r>
                      <a:r>
                        <a:rPr kumimoji="1" lang="ja-JP" altLang="en-US" sz="1800" b="1" u="none" kern="1200" dirty="0" smtClean="0">
                          <a:solidFill>
                            <a:srgbClr val="C00000"/>
                          </a:solidFill>
                          <a:latin typeface="+mn-ea"/>
                          <a:ea typeface="+mn-ea"/>
                          <a:cs typeface="+mn-cs"/>
                        </a:rPr>
                        <a:t>令和</a:t>
                      </a:r>
                      <a:r>
                        <a:rPr kumimoji="1" lang="en-US" altLang="ja-JP" sz="1800" b="1" u="none" kern="1200" dirty="0" smtClean="0">
                          <a:solidFill>
                            <a:srgbClr val="C00000"/>
                          </a:solidFill>
                          <a:latin typeface="+mn-ea"/>
                          <a:ea typeface="+mn-ea"/>
                          <a:cs typeface="+mn-cs"/>
                        </a:rPr>
                        <a:t>6</a:t>
                      </a:r>
                      <a:r>
                        <a:rPr kumimoji="1" lang="ja-JP" altLang="en-US" sz="1800" b="1" u="none" kern="1200" dirty="0" smtClean="0">
                          <a:solidFill>
                            <a:srgbClr val="C00000"/>
                          </a:solidFill>
                          <a:latin typeface="+mn-ea"/>
                          <a:ea typeface="+mn-ea"/>
                          <a:cs typeface="+mn-cs"/>
                        </a:rPr>
                        <a:t>年</a:t>
                      </a:r>
                      <a:r>
                        <a:rPr kumimoji="1" lang="en-US" altLang="ja-JP" sz="1800" b="1" u="none" kern="1200" dirty="0" smtClean="0">
                          <a:solidFill>
                            <a:srgbClr val="C00000"/>
                          </a:solidFill>
                          <a:latin typeface="+mn-ea"/>
                          <a:ea typeface="+mn-ea"/>
                          <a:cs typeface="+mn-cs"/>
                        </a:rPr>
                        <a:t>4</a:t>
                      </a:r>
                      <a:r>
                        <a:rPr kumimoji="1" lang="ja-JP" altLang="en-US" sz="1800" b="1" u="none" kern="1200" dirty="0" smtClean="0">
                          <a:solidFill>
                            <a:srgbClr val="C00000"/>
                          </a:solidFill>
                          <a:latin typeface="+mn-ea"/>
                          <a:ea typeface="+mn-ea"/>
                          <a:cs typeface="+mn-cs"/>
                        </a:rPr>
                        <a:t>月</a:t>
                      </a:r>
                      <a:r>
                        <a:rPr kumimoji="1" lang="en-US" altLang="ja-JP" sz="1800" b="1" u="none" kern="1200" dirty="0" smtClean="0">
                          <a:solidFill>
                            <a:srgbClr val="C00000"/>
                          </a:solidFill>
                          <a:latin typeface="+mn-ea"/>
                          <a:ea typeface="+mn-ea"/>
                          <a:cs typeface="+mn-cs"/>
                        </a:rPr>
                        <a:t>1</a:t>
                      </a:r>
                      <a:r>
                        <a:rPr kumimoji="1" lang="ja-JP" altLang="en-US" sz="1800" b="1" u="none" kern="1200" dirty="0" smtClean="0">
                          <a:solidFill>
                            <a:srgbClr val="C00000"/>
                          </a:solidFill>
                          <a:latin typeface="+mn-ea"/>
                          <a:ea typeface="+mn-ea"/>
                          <a:cs typeface="+mn-cs"/>
                        </a:rPr>
                        <a:t>日から義務化</a:t>
                      </a:r>
                      <a:endParaRPr kumimoji="1" lang="en-US" altLang="ja-JP" sz="1800" b="1" u="none" kern="1200" dirty="0" smtClean="0">
                        <a:solidFill>
                          <a:srgbClr val="C00000"/>
                        </a:solidFill>
                        <a:latin typeface="+mn-ea"/>
                        <a:ea typeface="+mn-ea"/>
                        <a:cs typeface="+mn-cs"/>
                      </a:endParaRPr>
                    </a:p>
                    <a:p>
                      <a:pPr marL="0" indent="0">
                        <a:spcBef>
                          <a:spcPts val="600"/>
                        </a:spcBef>
                        <a:spcAft>
                          <a:spcPts val="600"/>
                        </a:spcAft>
                        <a:buNone/>
                      </a:pPr>
                      <a:r>
                        <a:rPr kumimoji="1" lang="ja-JP" altLang="en-US" sz="1800" b="1" u="none" kern="1200" dirty="0" smtClean="0">
                          <a:solidFill>
                            <a:schemeClr val="tx1"/>
                          </a:solidFill>
                          <a:latin typeface="+mn-ea"/>
                          <a:ea typeface="+mn-ea"/>
                          <a:cs typeface="+mn-cs"/>
                        </a:rPr>
                        <a:t>　</a:t>
                      </a:r>
                      <a:r>
                        <a:rPr kumimoji="1" lang="ja-JP" altLang="en-US" sz="1800" b="0" u="none" kern="1200" dirty="0" smtClean="0">
                          <a:solidFill>
                            <a:schemeClr val="tx1"/>
                          </a:solidFill>
                          <a:latin typeface="+mn-ea"/>
                          <a:ea typeface="+mn-ea"/>
                          <a:cs typeface="+mn-cs"/>
                        </a:rPr>
                        <a:t>定期的に業務継続計画の見直しを行い、必要に応じて業務継続計画の変更を行うものとする。</a:t>
                      </a:r>
                      <a:endParaRPr kumimoji="1" lang="en-US" altLang="ja-JP" sz="1800" b="0" u="none" kern="1200" dirty="0" smtClean="0">
                        <a:solidFill>
                          <a:schemeClr val="tx1"/>
                        </a:solidFill>
                        <a:latin typeface="+mn-ea"/>
                        <a:ea typeface="+mn-ea"/>
                        <a:cs typeface="+mn-cs"/>
                      </a:endParaRPr>
                    </a:p>
                    <a:p>
                      <a:pPr marL="0" indent="0" algn="ctr">
                        <a:spcBef>
                          <a:spcPts val="600"/>
                        </a:spcBef>
                        <a:spcAft>
                          <a:spcPts val="0"/>
                        </a:spcAft>
                        <a:buNone/>
                      </a:pPr>
                      <a:r>
                        <a:rPr kumimoji="1" lang="ja-JP" altLang="en-US" sz="1800" b="0" u="none" kern="1200" dirty="0" smtClean="0">
                          <a:solidFill>
                            <a:schemeClr val="tx1"/>
                          </a:solidFill>
                          <a:latin typeface="+mn-ea"/>
                          <a:ea typeface="+mn-ea"/>
                          <a:cs typeface="+mn-cs"/>
                        </a:rPr>
                        <a:t>　　　　　　　　　　　　</a:t>
                      </a:r>
                      <a:r>
                        <a:rPr kumimoji="1" lang="ja-JP" altLang="en-US" sz="1800" b="0" u="none" kern="1200" dirty="0" smtClean="0">
                          <a:solidFill>
                            <a:srgbClr val="C00000"/>
                          </a:solidFill>
                          <a:latin typeface="+mn-ea"/>
                          <a:ea typeface="+mn-ea"/>
                          <a:cs typeface="+mn-cs"/>
                        </a:rPr>
                        <a:t>　</a:t>
                      </a:r>
                      <a:r>
                        <a:rPr kumimoji="1" lang="ja-JP" altLang="en-US" sz="1800" b="1" u="none" kern="1200" dirty="0" smtClean="0">
                          <a:solidFill>
                            <a:srgbClr val="C00000"/>
                          </a:solidFill>
                          <a:latin typeface="+mn-ea"/>
                          <a:ea typeface="+mn-ea"/>
                          <a:cs typeface="+mn-cs"/>
                        </a:rPr>
                        <a:t>令和</a:t>
                      </a:r>
                      <a:r>
                        <a:rPr kumimoji="1" lang="en-US" altLang="ja-JP" sz="1800" b="1" u="none" kern="1200" dirty="0" smtClean="0">
                          <a:solidFill>
                            <a:srgbClr val="C00000"/>
                          </a:solidFill>
                          <a:latin typeface="+mn-ea"/>
                          <a:ea typeface="+mn-ea"/>
                          <a:cs typeface="+mn-cs"/>
                        </a:rPr>
                        <a:t>6</a:t>
                      </a:r>
                      <a:r>
                        <a:rPr kumimoji="1" lang="ja-JP" altLang="en-US" sz="1800" b="1" u="none" kern="1200" dirty="0" smtClean="0">
                          <a:solidFill>
                            <a:srgbClr val="C00000"/>
                          </a:solidFill>
                          <a:latin typeface="+mn-ea"/>
                          <a:ea typeface="+mn-ea"/>
                          <a:cs typeface="+mn-cs"/>
                        </a:rPr>
                        <a:t>年</a:t>
                      </a:r>
                      <a:r>
                        <a:rPr kumimoji="1" lang="en-US" altLang="ja-JP" sz="1800" b="1" u="none" kern="1200" dirty="0" smtClean="0">
                          <a:solidFill>
                            <a:srgbClr val="C00000"/>
                          </a:solidFill>
                          <a:latin typeface="+mn-ea"/>
                          <a:ea typeface="+mn-ea"/>
                          <a:cs typeface="+mn-cs"/>
                        </a:rPr>
                        <a:t>4</a:t>
                      </a:r>
                      <a:r>
                        <a:rPr kumimoji="1" lang="ja-JP" altLang="en-US" sz="1800" b="1" u="none" kern="1200" dirty="0" smtClean="0">
                          <a:solidFill>
                            <a:srgbClr val="C00000"/>
                          </a:solidFill>
                          <a:latin typeface="+mn-ea"/>
                          <a:ea typeface="+mn-ea"/>
                          <a:cs typeface="+mn-cs"/>
                        </a:rPr>
                        <a:t>月</a:t>
                      </a:r>
                      <a:r>
                        <a:rPr kumimoji="1" lang="en-US" altLang="ja-JP" sz="1800" b="1" u="none" kern="1200" dirty="0" smtClean="0">
                          <a:solidFill>
                            <a:srgbClr val="C00000"/>
                          </a:solidFill>
                          <a:latin typeface="+mn-ea"/>
                          <a:ea typeface="+mn-ea"/>
                          <a:cs typeface="+mn-cs"/>
                        </a:rPr>
                        <a:t>1</a:t>
                      </a:r>
                      <a:r>
                        <a:rPr kumimoji="1" lang="ja-JP" altLang="en-US" sz="1800" b="1" u="none" kern="1200" dirty="0" smtClean="0">
                          <a:solidFill>
                            <a:srgbClr val="C00000"/>
                          </a:solidFill>
                          <a:latin typeface="+mn-ea"/>
                          <a:ea typeface="+mn-ea"/>
                          <a:cs typeface="+mn-cs"/>
                        </a:rPr>
                        <a:t>日から義務化</a:t>
                      </a:r>
                      <a:endParaRPr kumimoji="1" lang="en-US" altLang="ja-JP" sz="1800" b="1" u="none" kern="1200" dirty="0" smtClean="0">
                        <a:solidFill>
                          <a:srgbClr val="C00000"/>
                        </a:solidFill>
                        <a:latin typeface="+mn-ea"/>
                        <a:ea typeface="+mn-ea"/>
                      </a:endParaRPr>
                    </a:p>
                  </a:txBody>
                  <a:tcPr anchor="ctr">
                    <a:solidFill>
                      <a:srgbClr val="F4FAFF">
                        <a:alpha val="65000"/>
                      </a:srgbClr>
                    </a:solidFill>
                  </a:tcPr>
                </a:tc>
                <a:extLst>
                  <a:ext uri="{0D108BD9-81ED-4DB2-BD59-A6C34878D82A}">
                    <a16:rowId xmlns:a16="http://schemas.microsoft.com/office/drawing/2014/main" val="2276792428"/>
                  </a:ext>
                </a:extLst>
              </a:tr>
            </a:tbl>
          </a:graphicData>
        </a:graphic>
      </p:graphicFrame>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16</a:t>
            </a:fld>
            <a:endParaRPr kumimoji="1" lang="ja-JP" altLang="en-US" dirty="0"/>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t>　</a:t>
            </a:r>
            <a:r>
              <a:rPr kumimoji="1" lang="ja-JP" altLang="en-US" sz="2000" b="1" dirty="0" smtClean="0"/>
              <a:t>業務</a:t>
            </a:r>
            <a:r>
              <a:rPr kumimoji="1" lang="ja-JP" altLang="en-US" sz="2000" b="1" dirty="0"/>
              <a:t>継続計画</a:t>
            </a:r>
            <a:r>
              <a:rPr lang="ja-JP" altLang="en-US" sz="2000" b="1" dirty="0">
                <a:latin typeface="+mn-ea"/>
              </a:rPr>
              <a:t>（</a:t>
            </a:r>
            <a:r>
              <a:rPr lang="en-US" altLang="ja-JP" sz="2000" b="1" dirty="0">
                <a:latin typeface="+mn-ea"/>
              </a:rPr>
              <a:t>BCP</a:t>
            </a:r>
            <a:r>
              <a:rPr lang="ja-JP" altLang="en-US" sz="2000" b="1" dirty="0">
                <a:latin typeface="+mn-ea"/>
              </a:rPr>
              <a:t>）</a:t>
            </a:r>
            <a:r>
              <a:rPr kumimoji="1" lang="ja-JP" altLang="en-US" sz="2000" b="1" dirty="0"/>
              <a:t>の策定等（１）</a:t>
            </a:r>
            <a:endParaRPr kumimoji="1" lang="ja-JP" altLang="en-US" sz="2000" b="1" dirty="0">
              <a:solidFill>
                <a:schemeClr val="bg1"/>
              </a:solidFill>
            </a:endParaRPr>
          </a:p>
        </p:txBody>
      </p:sp>
    </p:spTree>
    <p:extLst>
      <p:ext uri="{BB962C8B-B14F-4D97-AF65-F5344CB8AC3E}">
        <p14:creationId xmlns:p14="http://schemas.microsoft.com/office/powerpoint/2010/main" val="5311668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17</a:t>
            </a:fld>
            <a:endParaRPr kumimoji="1" lang="ja-JP" altLang="en-US" dirty="0"/>
          </a:p>
        </p:txBody>
      </p:sp>
      <p:sp>
        <p:nvSpPr>
          <p:cNvPr id="10" name="Rectangle 2"/>
          <p:cNvSpPr txBox="1">
            <a:spLocks/>
          </p:cNvSpPr>
          <p:nvPr/>
        </p:nvSpPr>
        <p:spPr>
          <a:xfrm>
            <a:off x="621514" y="1529408"/>
            <a:ext cx="7761893" cy="5328592"/>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buFont typeface="Arial"/>
              <a:buNone/>
            </a:pPr>
            <a:r>
              <a:rPr lang="ja-JP" altLang="en-US" sz="2000" b="1" dirty="0" smtClean="0">
                <a:solidFill>
                  <a:srgbClr val="FF0000"/>
                </a:solidFill>
                <a:latin typeface="+mn-ea"/>
              </a:rPr>
              <a:t>感染症に係る業務継続計画</a:t>
            </a:r>
            <a:endParaRPr lang="en-US" altLang="ja-JP" sz="2000" b="1" dirty="0" smtClean="0">
              <a:solidFill>
                <a:srgbClr val="FF0000"/>
              </a:solidFill>
              <a:latin typeface="+mn-ea"/>
            </a:endParaRPr>
          </a:p>
          <a:p>
            <a:pPr marL="0" indent="0">
              <a:spcBef>
                <a:spcPts val="0"/>
              </a:spcBef>
              <a:spcAft>
                <a:spcPts val="0"/>
              </a:spcAft>
              <a:buFont typeface="Arial"/>
              <a:buNone/>
            </a:pPr>
            <a:r>
              <a:rPr lang="ja-JP" altLang="en-US" sz="1800" dirty="0" smtClean="0">
                <a:latin typeface="+mn-ea"/>
              </a:rPr>
              <a:t>イ</a:t>
            </a:r>
            <a:r>
              <a:rPr lang="ja-JP" altLang="en-US" sz="1800" dirty="0" smtClean="0">
                <a:solidFill>
                  <a:srgbClr val="C00000"/>
                </a:solidFill>
                <a:latin typeface="+mn-ea"/>
              </a:rPr>
              <a:t>　</a:t>
            </a:r>
            <a:r>
              <a:rPr lang="ja-JP" altLang="en-US" sz="1800" b="1" dirty="0" smtClean="0">
                <a:solidFill>
                  <a:srgbClr val="C00000"/>
                </a:solidFill>
                <a:latin typeface="+mn-ea"/>
              </a:rPr>
              <a:t>平時からの備え</a:t>
            </a:r>
            <a:endParaRPr lang="en-US" altLang="ja-JP" sz="1800" b="1" dirty="0" smtClean="0">
              <a:solidFill>
                <a:srgbClr val="C00000"/>
              </a:solidFill>
              <a:latin typeface="+mn-ea"/>
            </a:endParaRPr>
          </a:p>
          <a:p>
            <a:pPr marL="0" indent="0">
              <a:spcBef>
                <a:spcPts val="0"/>
              </a:spcBef>
              <a:buFont typeface="Arial"/>
              <a:buNone/>
            </a:pPr>
            <a:r>
              <a:rPr lang="ja-JP" altLang="en-US" sz="1800" dirty="0">
                <a:latin typeface="+mn-ea"/>
              </a:rPr>
              <a:t>　　</a:t>
            </a:r>
            <a:r>
              <a:rPr lang="ja-JP" altLang="en-US" sz="1800" dirty="0" smtClean="0">
                <a:latin typeface="+mn-ea"/>
              </a:rPr>
              <a:t>体制構築・整備、感染症防止に向けた取組の実施、備蓄品の確保等</a:t>
            </a:r>
            <a:endParaRPr lang="en-US" altLang="ja-JP" sz="1800" dirty="0" smtClean="0">
              <a:latin typeface="+mn-ea"/>
            </a:endParaRPr>
          </a:p>
          <a:p>
            <a:pPr marL="0" indent="0">
              <a:spcBef>
                <a:spcPts val="0"/>
              </a:spcBef>
              <a:buFont typeface="Arial"/>
              <a:buNone/>
            </a:pPr>
            <a:r>
              <a:rPr lang="ja-JP" altLang="en-US" sz="1800" dirty="0" smtClean="0">
                <a:latin typeface="+mn-ea"/>
              </a:rPr>
              <a:t>ロ　</a:t>
            </a:r>
            <a:r>
              <a:rPr lang="ja-JP" altLang="en-US" sz="1800" b="1" dirty="0" smtClean="0">
                <a:solidFill>
                  <a:srgbClr val="C00000"/>
                </a:solidFill>
                <a:latin typeface="+mn-ea"/>
              </a:rPr>
              <a:t>初動対応</a:t>
            </a:r>
            <a:endParaRPr lang="en-US" altLang="ja-JP" sz="1800" b="1" dirty="0" smtClean="0">
              <a:solidFill>
                <a:srgbClr val="C00000"/>
              </a:solidFill>
              <a:latin typeface="+mn-ea"/>
            </a:endParaRPr>
          </a:p>
          <a:p>
            <a:pPr marL="0" indent="0">
              <a:spcBef>
                <a:spcPts val="0"/>
              </a:spcBef>
              <a:buFont typeface="Arial"/>
              <a:buNone/>
            </a:pPr>
            <a:r>
              <a:rPr lang="ja-JP" altLang="en-US" sz="1800" dirty="0" smtClean="0">
                <a:latin typeface="+mn-ea"/>
              </a:rPr>
              <a:t>ハ　</a:t>
            </a:r>
            <a:r>
              <a:rPr lang="ja-JP" altLang="en-US" sz="1800" b="1" dirty="0" smtClean="0">
                <a:solidFill>
                  <a:srgbClr val="C00000"/>
                </a:solidFill>
                <a:latin typeface="+mn-ea"/>
              </a:rPr>
              <a:t>感染拡大防止体制の確立</a:t>
            </a:r>
            <a:endParaRPr lang="en-US" altLang="ja-JP" sz="1800" b="1" dirty="0" smtClean="0">
              <a:solidFill>
                <a:srgbClr val="C00000"/>
              </a:solidFill>
              <a:latin typeface="+mn-ea"/>
            </a:endParaRPr>
          </a:p>
          <a:p>
            <a:pPr marL="0" indent="0">
              <a:spcBef>
                <a:spcPts val="0"/>
              </a:spcBef>
              <a:buFont typeface="Arial"/>
              <a:buNone/>
            </a:pPr>
            <a:r>
              <a:rPr lang="ja-JP" altLang="en-US" sz="1800" dirty="0">
                <a:latin typeface="+mn-ea"/>
              </a:rPr>
              <a:t>　</a:t>
            </a:r>
            <a:r>
              <a:rPr lang="ja-JP" altLang="en-US" sz="1800" dirty="0" smtClean="0">
                <a:latin typeface="+mn-ea"/>
              </a:rPr>
              <a:t>　保健所との連携、濃厚接触者への対応、関係者との情報共有等</a:t>
            </a:r>
            <a:endParaRPr lang="en-US" altLang="ja-JP" sz="1800" dirty="0" smtClean="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buFont typeface="Arial"/>
              <a:buNone/>
            </a:pPr>
            <a:r>
              <a:rPr lang="ja-JP" altLang="en-US" sz="2000" b="1" dirty="0" smtClean="0">
                <a:solidFill>
                  <a:srgbClr val="FF0000"/>
                </a:solidFill>
                <a:latin typeface="+mn-ea"/>
              </a:rPr>
              <a:t>非常災害に係る業務継続計画</a:t>
            </a:r>
            <a:endParaRPr lang="en-US" altLang="ja-JP" sz="2000" b="1" dirty="0" smtClean="0">
              <a:solidFill>
                <a:srgbClr val="FF0000"/>
              </a:solidFill>
              <a:latin typeface="+mn-ea"/>
            </a:endParaRPr>
          </a:p>
          <a:p>
            <a:pPr marL="0" indent="0">
              <a:spcBef>
                <a:spcPts val="0"/>
              </a:spcBef>
              <a:spcAft>
                <a:spcPts val="0"/>
              </a:spcAft>
              <a:buFont typeface="Arial"/>
              <a:buNone/>
            </a:pPr>
            <a:r>
              <a:rPr lang="ja-JP" altLang="en-US" sz="1800" dirty="0" smtClean="0">
                <a:latin typeface="+mn-ea"/>
              </a:rPr>
              <a:t>イ　</a:t>
            </a:r>
            <a:r>
              <a:rPr lang="ja-JP" altLang="en-US" sz="1800" b="1" dirty="0" smtClean="0">
                <a:solidFill>
                  <a:srgbClr val="C00000"/>
                </a:solidFill>
                <a:latin typeface="+mn-ea"/>
              </a:rPr>
              <a:t>平常時の対応</a:t>
            </a:r>
            <a:endParaRPr lang="en-US" altLang="ja-JP" sz="1800" b="1" dirty="0" smtClean="0">
              <a:solidFill>
                <a:srgbClr val="C00000"/>
              </a:solidFill>
              <a:latin typeface="+mn-ea"/>
            </a:endParaRPr>
          </a:p>
          <a:p>
            <a:pPr marL="0" indent="0">
              <a:spcBef>
                <a:spcPts val="0"/>
              </a:spcBef>
              <a:spcAft>
                <a:spcPts val="0"/>
              </a:spcAft>
              <a:buFont typeface="Arial"/>
              <a:buNone/>
            </a:pPr>
            <a:r>
              <a:rPr lang="ja-JP" altLang="en-US" sz="1800" dirty="0">
                <a:latin typeface="+mn-ea"/>
              </a:rPr>
              <a:t>　</a:t>
            </a:r>
            <a:r>
              <a:rPr lang="ja-JP" altLang="en-US" sz="1800" dirty="0" smtClean="0">
                <a:latin typeface="+mn-ea"/>
              </a:rPr>
              <a:t>　建物・設備の安全対策、電気・水道等のライフラインが停止した場合</a:t>
            </a:r>
            <a:endParaRPr lang="en-US" altLang="ja-JP" sz="1800" dirty="0" smtClean="0">
              <a:latin typeface="+mn-ea"/>
            </a:endParaRPr>
          </a:p>
          <a:p>
            <a:pPr marL="0" indent="0">
              <a:spcBef>
                <a:spcPts val="0"/>
              </a:spcBef>
              <a:buFont typeface="Arial"/>
              <a:buNone/>
            </a:pPr>
            <a:r>
              <a:rPr lang="ja-JP" altLang="en-US" sz="1800" dirty="0">
                <a:latin typeface="+mn-ea"/>
              </a:rPr>
              <a:t>　</a:t>
            </a:r>
            <a:r>
              <a:rPr lang="ja-JP" altLang="en-US" sz="1800" dirty="0" smtClean="0">
                <a:latin typeface="+mn-ea"/>
              </a:rPr>
              <a:t>の対策、必要品の備蓄等</a:t>
            </a:r>
            <a:endParaRPr lang="en-US" altLang="ja-JP" sz="1800" dirty="0" smtClean="0">
              <a:latin typeface="+mn-ea"/>
            </a:endParaRPr>
          </a:p>
          <a:p>
            <a:pPr marL="0" indent="0">
              <a:spcBef>
                <a:spcPts val="0"/>
              </a:spcBef>
              <a:spcAft>
                <a:spcPts val="0"/>
              </a:spcAft>
              <a:buFont typeface="Arial"/>
              <a:buNone/>
            </a:pPr>
            <a:r>
              <a:rPr lang="ja-JP" altLang="en-US" sz="1800" dirty="0" smtClean="0">
                <a:latin typeface="+mn-ea"/>
              </a:rPr>
              <a:t>ロ　</a:t>
            </a:r>
            <a:r>
              <a:rPr lang="ja-JP" altLang="en-US" sz="1800" b="1" dirty="0" smtClean="0">
                <a:solidFill>
                  <a:srgbClr val="C00000"/>
                </a:solidFill>
                <a:latin typeface="+mn-ea"/>
              </a:rPr>
              <a:t>緊急時の対応</a:t>
            </a:r>
            <a:endParaRPr lang="en-US" altLang="ja-JP" sz="1800" b="1" dirty="0" smtClean="0">
              <a:solidFill>
                <a:srgbClr val="C00000"/>
              </a:solidFill>
              <a:latin typeface="+mn-ea"/>
            </a:endParaRPr>
          </a:p>
          <a:p>
            <a:pPr marL="0" indent="0">
              <a:spcBef>
                <a:spcPts val="0"/>
              </a:spcBef>
              <a:buFont typeface="Arial"/>
              <a:buNone/>
            </a:pPr>
            <a:r>
              <a:rPr lang="ja-JP" altLang="en-US" sz="1800" dirty="0">
                <a:latin typeface="+mn-ea"/>
              </a:rPr>
              <a:t>　</a:t>
            </a:r>
            <a:r>
              <a:rPr lang="ja-JP" altLang="en-US" sz="1800" dirty="0" smtClean="0">
                <a:latin typeface="+mn-ea"/>
              </a:rPr>
              <a:t>　業務継続計画発動基準、対応体制等</a:t>
            </a:r>
            <a:endParaRPr lang="en-US" altLang="ja-JP" sz="1800" dirty="0" smtClean="0">
              <a:latin typeface="+mn-ea"/>
            </a:endParaRPr>
          </a:p>
          <a:p>
            <a:pPr marL="0" indent="0">
              <a:spcBef>
                <a:spcPts val="0"/>
              </a:spcBef>
              <a:spcAft>
                <a:spcPts val="1200"/>
              </a:spcAft>
              <a:buNone/>
            </a:pPr>
            <a:r>
              <a:rPr lang="ja-JP" altLang="en-US" sz="1800" dirty="0" smtClean="0">
                <a:latin typeface="+mn-ea"/>
              </a:rPr>
              <a:t>ハ　</a:t>
            </a:r>
            <a:r>
              <a:rPr lang="ja-JP" altLang="en-US" sz="1800" b="1" dirty="0" smtClean="0">
                <a:solidFill>
                  <a:srgbClr val="C00000"/>
                </a:solidFill>
                <a:latin typeface="+mn-ea"/>
              </a:rPr>
              <a:t>他施設及び地域との連携</a:t>
            </a:r>
            <a:endParaRPr lang="en-US" altLang="ja-JP" sz="1600" dirty="0"/>
          </a:p>
          <a:p>
            <a:pPr marL="0" indent="0">
              <a:spcBef>
                <a:spcPts val="1200"/>
              </a:spcBef>
              <a:spcAft>
                <a:spcPts val="0"/>
              </a:spcAft>
              <a:buNone/>
            </a:pPr>
            <a:r>
              <a:rPr lang="ja-JP" altLang="en-US" sz="1600" dirty="0">
                <a:solidFill>
                  <a:schemeClr val="accent2">
                    <a:lumMod val="50000"/>
                  </a:schemeClr>
                </a:solidFill>
                <a:latin typeface="+mn-ea"/>
              </a:rPr>
              <a:t>参考：厚生</a:t>
            </a:r>
            <a:r>
              <a:rPr lang="ja-JP" altLang="en-US" sz="1600" dirty="0" smtClean="0">
                <a:solidFill>
                  <a:schemeClr val="accent2">
                    <a:lumMod val="50000"/>
                  </a:schemeClr>
                </a:solidFill>
                <a:latin typeface="+mn-ea"/>
              </a:rPr>
              <a:t>労働省</a:t>
            </a:r>
            <a:r>
              <a:rPr lang="en-US" altLang="ja-JP" sz="1600" dirty="0" smtClean="0">
                <a:solidFill>
                  <a:schemeClr val="accent2">
                    <a:lumMod val="50000"/>
                  </a:schemeClr>
                </a:solidFill>
                <a:latin typeface="+mn-ea"/>
              </a:rPr>
              <a:t>HP</a:t>
            </a:r>
            <a:endParaRPr lang="en-US" altLang="ja-JP" sz="1600" dirty="0">
              <a:solidFill>
                <a:schemeClr val="accent2">
                  <a:lumMod val="50000"/>
                </a:schemeClr>
              </a:solidFill>
              <a:latin typeface="+mn-ea"/>
            </a:endParaRPr>
          </a:p>
          <a:p>
            <a:pPr marL="0" indent="0">
              <a:spcBef>
                <a:spcPts val="0"/>
              </a:spcBef>
              <a:spcAft>
                <a:spcPts val="0"/>
              </a:spcAft>
              <a:buNone/>
            </a:pPr>
            <a:r>
              <a:rPr lang="ja-JP" altLang="en-US" sz="1600" dirty="0">
                <a:solidFill>
                  <a:schemeClr val="accent2">
                    <a:lumMod val="50000"/>
                  </a:schemeClr>
                </a:solidFill>
                <a:latin typeface="+mn-ea"/>
              </a:rPr>
              <a:t>　</a:t>
            </a:r>
            <a:r>
              <a:rPr lang="ja-JP" altLang="en-US" sz="1600" dirty="0" smtClean="0">
                <a:solidFill>
                  <a:schemeClr val="accent2">
                    <a:lumMod val="50000"/>
                  </a:schemeClr>
                </a:solidFill>
                <a:latin typeface="+mn-ea"/>
              </a:rPr>
              <a:t>「介護施設・事業者における業務継続計画</a:t>
            </a:r>
            <a:r>
              <a:rPr lang="en-US" altLang="ja-JP" sz="1600" dirty="0" smtClean="0">
                <a:solidFill>
                  <a:schemeClr val="accent2">
                    <a:lumMod val="50000"/>
                  </a:schemeClr>
                </a:solidFill>
                <a:latin typeface="+mn-ea"/>
              </a:rPr>
              <a:t>(BCP)</a:t>
            </a:r>
            <a:r>
              <a:rPr lang="ja-JP" altLang="en-US" sz="1600" dirty="0" smtClean="0">
                <a:solidFill>
                  <a:schemeClr val="accent2">
                    <a:lumMod val="50000"/>
                  </a:schemeClr>
                </a:solidFill>
                <a:latin typeface="+mn-ea"/>
              </a:rPr>
              <a:t>作成支援に関する研修」</a:t>
            </a:r>
            <a:endParaRPr lang="en-US" altLang="ja-JP" sz="1600" b="1" dirty="0">
              <a:solidFill>
                <a:schemeClr val="accent2">
                  <a:lumMod val="50000"/>
                </a:schemeClr>
              </a:solidFill>
              <a:latin typeface="+mn-ea"/>
            </a:endParaRPr>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smtClean="0"/>
              <a:t>　業務</a:t>
            </a:r>
            <a:r>
              <a:rPr kumimoji="1" lang="ja-JP" altLang="en-US" sz="2000" b="1" dirty="0"/>
              <a:t>継続計画</a:t>
            </a:r>
            <a:r>
              <a:rPr lang="ja-JP" altLang="en-US" sz="2000" b="1" dirty="0">
                <a:latin typeface="+mn-ea"/>
              </a:rPr>
              <a:t>（</a:t>
            </a:r>
            <a:r>
              <a:rPr lang="en-US" altLang="ja-JP" sz="2000" b="1" dirty="0">
                <a:latin typeface="+mn-ea"/>
              </a:rPr>
              <a:t>BCP</a:t>
            </a:r>
            <a:r>
              <a:rPr lang="ja-JP" altLang="en-US" sz="2000" b="1" dirty="0">
                <a:latin typeface="+mn-ea"/>
              </a:rPr>
              <a:t>）</a:t>
            </a:r>
            <a:r>
              <a:rPr kumimoji="1" lang="ja-JP" altLang="en-US" sz="2000" b="1" dirty="0"/>
              <a:t>の策定等</a:t>
            </a:r>
            <a:r>
              <a:rPr kumimoji="1" lang="ja-JP" altLang="en-US" sz="2000" b="1" dirty="0" smtClean="0"/>
              <a:t>（２）</a:t>
            </a:r>
            <a:endParaRPr kumimoji="1" lang="ja-JP" altLang="en-US" sz="2000" b="1" dirty="0">
              <a:solidFill>
                <a:schemeClr val="bg1"/>
              </a:solidFill>
            </a:endParaRPr>
          </a:p>
        </p:txBody>
      </p:sp>
    </p:spTree>
    <p:extLst>
      <p:ext uri="{BB962C8B-B14F-4D97-AF65-F5344CB8AC3E}">
        <p14:creationId xmlns:p14="http://schemas.microsoft.com/office/powerpoint/2010/main" val="4778010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EAAFC-84C7-4BE1-BC5E-CE208EE20C26}" type="slidenum">
              <a:rPr kumimoji="0" lang="en-US" altLang="ja-JP"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000" b="0" i="0" u="none" strike="noStrike" kern="1200" cap="none" spc="0" normalizeH="0" baseline="0" noProof="0" dirty="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6" name="コンテンツ プレースホルダー 4"/>
          <p:cNvSpPr txBox="1">
            <a:spLocks/>
          </p:cNvSpPr>
          <p:nvPr/>
        </p:nvSpPr>
        <p:spPr>
          <a:xfrm>
            <a:off x="683568" y="1484785"/>
            <a:ext cx="7699840" cy="4320479"/>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b="1" dirty="0" smtClean="0">
                <a:solidFill>
                  <a:srgbClr val="FF0000"/>
                </a:solidFill>
              </a:rPr>
              <a:t>認知症</a:t>
            </a:r>
            <a:r>
              <a:rPr lang="ja-JP" altLang="en-US" sz="1800" b="1" dirty="0">
                <a:solidFill>
                  <a:srgbClr val="FF0000"/>
                </a:solidFill>
              </a:rPr>
              <a:t>介護に係る基礎的な</a:t>
            </a:r>
            <a:r>
              <a:rPr lang="ja-JP" altLang="en-US" sz="1800" b="1" dirty="0" smtClean="0">
                <a:solidFill>
                  <a:srgbClr val="FF0000"/>
                </a:solidFill>
              </a:rPr>
              <a:t>研修の受講</a:t>
            </a:r>
            <a:endParaRPr lang="en-US" altLang="ja-JP" sz="1800" b="1" dirty="0">
              <a:solidFill>
                <a:srgbClr val="FF0000"/>
              </a:solidFill>
            </a:endParaRPr>
          </a:p>
          <a:p>
            <a:pPr marL="216000" indent="0">
              <a:buNone/>
            </a:pPr>
            <a:r>
              <a:rPr lang="ja-JP" altLang="en-US" sz="1800" dirty="0" smtClean="0"/>
              <a:t>　認知症</a:t>
            </a:r>
            <a:r>
              <a:rPr lang="ja-JP" altLang="en-US" sz="1800" dirty="0"/>
              <a:t>についての理解の下、利用者主体の介護と尊厳の保障を実現していく観点から、介護に関わる全ての者の認知症対応力を向上させていくため、</a:t>
            </a:r>
            <a:r>
              <a:rPr lang="ja-JP" altLang="en-US" sz="1800" b="1" u="sng" dirty="0">
                <a:solidFill>
                  <a:srgbClr val="C00000"/>
                </a:solidFill>
              </a:rPr>
              <a:t>介護に直接携わる職員のうち、医療・福祉関係の資格を有しない者について、「認知症介護基礎研修を受講させるために必要な措置」</a:t>
            </a:r>
            <a:r>
              <a:rPr lang="ja-JP" altLang="en-US" sz="1800" b="1" u="sng" dirty="0" smtClean="0">
                <a:solidFill>
                  <a:srgbClr val="C00000"/>
                </a:solidFill>
              </a:rPr>
              <a:t>を義務づける</a:t>
            </a:r>
            <a:r>
              <a:rPr lang="ja-JP" altLang="en-US" sz="1800" dirty="0"/>
              <a:t>もの</a:t>
            </a:r>
            <a:r>
              <a:rPr lang="ja-JP" altLang="en-US" sz="1800" dirty="0" smtClean="0"/>
              <a:t>。</a:t>
            </a:r>
            <a:endParaRPr lang="en-US" altLang="ja-JP" sz="1800" dirty="0" smtClean="0"/>
          </a:p>
          <a:p>
            <a:pPr marL="0" indent="0">
              <a:buNone/>
            </a:pPr>
            <a:r>
              <a:rPr lang="en-US" altLang="ja-JP" sz="1800" dirty="0" smtClean="0">
                <a:solidFill>
                  <a:srgbClr val="C00000"/>
                </a:solidFill>
              </a:rPr>
              <a:t>※</a:t>
            </a:r>
            <a:r>
              <a:rPr lang="ja-JP" altLang="en-US" sz="1800" dirty="0">
                <a:solidFill>
                  <a:srgbClr val="C00000"/>
                </a:solidFill>
              </a:rPr>
              <a:t>医療・福祉関係の資格を有しない者</a:t>
            </a:r>
          </a:p>
          <a:p>
            <a:pPr marL="0" indent="0">
              <a:buNone/>
            </a:pPr>
            <a:r>
              <a:rPr lang="ja-JP" altLang="en-US" sz="1800" dirty="0"/>
              <a:t>　</a:t>
            </a:r>
            <a:r>
              <a:rPr lang="ja-JP" altLang="en-US" sz="1800" dirty="0" smtClean="0"/>
              <a:t>看護師</a:t>
            </a:r>
            <a:r>
              <a:rPr lang="ja-JP" altLang="en-US" sz="1800" dirty="0"/>
              <a:t>、准看護師、介護福祉士、介護支援専門員、介護保険</a:t>
            </a:r>
            <a:r>
              <a:rPr lang="ja-JP" altLang="en-US" sz="1800" dirty="0" smtClean="0"/>
              <a:t>法第八条</a:t>
            </a:r>
            <a:r>
              <a:rPr lang="ja-JP" altLang="en-US" sz="1800" dirty="0"/>
              <a:t>第二項に規定する政令で定める者等の資格を有する者</a:t>
            </a:r>
            <a:r>
              <a:rPr lang="ja-JP" altLang="en-US" sz="1800" dirty="0" smtClean="0"/>
              <a:t>その他これ</a:t>
            </a:r>
            <a:r>
              <a:rPr lang="ja-JP" altLang="en-US" sz="1800" dirty="0"/>
              <a:t>に類する者を</a:t>
            </a:r>
            <a:r>
              <a:rPr lang="ja-JP" altLang="en-US" sz="1800" dirty="0">
                <a:solidFill>
                  <a:srgbClr val="C00000"/>
                </a:solidFill>
              </a:rPr>
              <a:t>除いた者</a:t>
            </a:r>
            <a:r>
              <a:rPr lang="ja-JP" altLang="en-US" sz="1800" dirty="0" smtClean="0"/>
              <a:t>。</a:t>
            </a:r>
            <a:endParaRPr lang="en-US" altLang="ja-JP" sz="1800" dirty="0" smtClean="0"/>
          </a:p>
          <a:p>
            <a:pPr marL="0" indent="0">
              <a:buNone/>
            </a:pPr>
            <a:r>
              <a:rPr lang="en-US" altLang="ja-JP" sz="1800" dirty="0" smtClean="0"/>
              <a:t>※</a:t>
            </a:r>
            <a:r>
              <a:rPr lang="ja-JP" altLang="en-US" sz="1800" dirty="0" smtClean="0"/>
              <a:t>特定施設ではない有料老人ホーム等については対象外であるが、介護の質向上のために受講することは差し支えない。</a:t>
            </a:r>
            <a:endParaRPr lang="ja-JP" altLang="en-US" sz="1800" dirty="0"/>
          </a:p>
        </p:txBody>
      </p:sp>
      <p:sp>
        <p:nvSpPr>
          <p:cNvPr id="8" name="ホームベース 7"/>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lang="ja-JP" altLang="en-US" sz="2000" b="1" dirty="0"/>
              <a:t>認知症介護基礎研修受講の義務づけ</a:t>
            </a:r>
            <a:endParaRPr kumimoji="1" lang="ja-JP" altLang="en-US" sz="1400" b="1"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560775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179512" y="120996"/>
            <a:ext cx="8001000" cy="779854"/>
          </a:xfrm>
        </p:spPr>
        <p:txBody>
          <a:bodyPr>
            <a:normAutofit/>
          </a:bodyPr>
          <a:lstStyle/>
          <a:p>
            <a:r>
              <a:rPr lang="ja-JP" altLang="en-US" sz="2800" b="1" dirty="0">
                <a:solidFill>
                  <a:schemeClr val="tx1"/>
                </a:solidFill>
              </a:rPr>
              <a:t>４　非常災害</a:t>
            </a:r>
            <a:r>
              <a:rPr lang="ja-JP" altLang="en-US" sz="2800" b="1" dirty="0" smtClean="0">
                <a:solidFill>
                  <a:schemeClr val="tx1"/>
                </a:solidFill>
              </a:rPr>
              <a:t>対策</a:t>
            </a:r>
            <a:endParaRPr kumimoji="1" lang="ja-JP" sz="28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19</a:t>
            </a:fld>
            <a:endParaRPr kumimoji="1" lang="ja-JP" altLang="en-US" dirty="0"/>
          </a:p>
        </p:txBody>
      </p:sp>
      <p:sp>
        <p:nvSpPr>
          <p:cNvPr id="10" name="Rectangle 2"/>
          <p:cNvSpPr txBox="1">
            <a:spLocks/>
          </p:cNvSpPr>
          <p:nvPr/>
        </p:nvSpPr>
        <p:spPr>
          <a:xfrm>
            <a:off x="673061" y="1700808"/>
            <a:ext cx="7774632" cy="4633674"/>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1200"/>
              </a:spcAft>
              <a:buFont typeface="Arial"/>
              <a:buNone/>
            </a:pPr>
            <a:r>
              <a:rPr lang="ja-JP" altLang="en-US" sz="1600" dirty="0">
                <a:solidFill>
                  <a:schemeClr val="tx1"/>
                </a:solidFill>
                <a:latin typeface="+mn-ea"/>
              </a:rPr>
              <a:t>　</a:t>
            </a:r>
            <a:r>
              <a:rPr lang="ja-JP" altLang="en-US" sz="1600" dirty="0" smtClean="0">
                <a:latin typeface="+mn-ea"/>
              </a:rPr>
              <a:t>施設等</a:t>
            </a:r>
            <a:r>
              <a:rPr lang="ja-JP" altLang="en-US" sz="1600" dirty="0" smtClean="0">
                <a:solidFill>
                  <a:schemeClr val="tx1"/>
                </a:solidFill>
                <a:latin typeface="+mn-ea"/>
              </a:rPr>
              <a:t>は</a:t>
            </a:r>
            <a:r>
              <a:rPr lang="ja-JP" altLang="en-US" sz="1600" dirty="0">
                <a:solidFill>
                  <a:schemeClr val="tx1"/>
                </a:solidFill>
                <a:latin typeface="+mn-ea"/>
              </a:rPr>
              <a:t>、自力避難困難な方々も多く利用していることから、今後の各種</a:t>
            </a:r>
            <a:r>
              <a:rPr lang="ja-JP" altLang="en-US" sz="1600" dirty="0" smtClean="0">
                <a:solidFill>
                  <a:schemeClr val="tx1"/>
                </a:solidFill>
                <a:latin typeface="+mn-ea"/>
              </a:rPr>
              <a:t>災害</a:t>
            </a:r>
            <a:r>
              <a:rPr lang="ja-JP" altLang="en-US" sz="1600" dirty="0">
                <a:solidFill>
                  <a:schemeClr val="tx1"/>
                </a:solidFill>
                <a:latin typeface="+mn-ea"/>
              </a:rPr>
              <a:t>に備えた十分な防災対策を講ずるため、次の項目について、改めて点検、確認等を行うこと。</a:t>
            </a:r>
            <a:endParaRPr lang="en-US" altLang="ja-JP" sz="1600" dirty="0">
              <a:solidFill>
                <a:schemeClr val="tx1"/>
              </a:solidFill>
              <a:latin typeface="+mn-ea"/>
            </a:endParaRPr>
          </a:p>
          <a:p>
            <a:pPr marL="0" indent="0">
              <a:spcBef>
                <a:spcPts val="0"/>
              </a:spcBef>
              <a:spcAft>
                <a:spcPts val="0"/>
              </a:spcAft>
              <a:buFont typeface="Arial"/>
              <a:buNone/>
            </a:pPr>
            <a:r>
              <a:rPr lang="ja-JP" altLang="en-US" sz="1600" dirty="0">
                <a:solidFill>
                  <a:schemeClr val="tx1"/>
                </a:solidFill>
                <a:latin typeface="+mn-ea"/>
              </a:rPr>
              <a:t> 　「介護保険施設等における防災対策の強化について（厚生労働省老健局）」</a:t>
            </a:r>
            <a:endParaRPr lang="en-US" altLang="ja-JP" sz="1600" b="1" u="sng" dirty="0">
              <a:solidFill>
                <a:schemeClr val="tx1"/>
              </a:solidFill>
              <a:latin typeface="+mn-ea"/>
            </a:endParaRPr>
          </a:p>
          <a:p>
            <a:pPr marL="0" indent="0">
              <a:spcBef>
                <a:spcPts val="0"/>
              </a:spcBef>
              <a:spcAft>
                <a:spcPts val="0"/>
              </a:spcAft>
              <a:buFont typeface="Arial"/>
              <a:buNone/>
            </a:pPr>
            <a:endParaRPr lang="en-US" altLang="ja-JP" sz="1600" dirty="0"/>
          </a:p>
          <a:p>
            <a:pPr marL="0" indent="0">
              <a:spcBef>
                <a:spcPts val="0"/>
              </a:spcBef>
              <a:spcAft>
                <a:spcPts val="0"/>
              </a:spcAft>
              <a:buFont typeface="Arial"/>
              <a:buNone/>
            </a:pPr>
            <a:r>
              <a:rPr lang="ja-JP" altLang="en-US" sz="1600" b="1" dirty="0">
                <a:solidFill>
                  <a:srgbClr val="FF0000"/>
                </a:solidFill>
              </a:rPr>
              <a:t>（１）情報の把握</a:t>
            </a:r>
            <a:endParaRPr lang="en-US" altLang="ja-JP" sz="1600" b="1" dirty="0">
              <a:solidFill>
                <a:srgbClr val="FF0000"/>
              </a:solidFill>
            </a:endParaRPr>
          </a:p>
          <a:p>
            <a:pPr marL="0" indent="0">
              <a:spcBef>
                <a:spcPts val="0"/>
              </a:spcBef>
              <a:spcAft>
                <a:spcPts val="0"/>
              </a:spcAft>
              <a:buFont typeface="Arial"/>
              <a:buNone/>
            </a:pPr>
            <a:r>
              <a:rPr lang="ja-JP" altLang="en-US" sz="1600" dirty="0"/>
              <a:t>　・職員は、災害発生直後に情報の収集に努めること</a:t>
            </a:r>
            <a:endParaRPr lang="en-US" altLang="ja-JP" sz="1600" dirty="0"/>
          </a:p>
          <a:p>
            <a:pPr marL="0" indent="0">
              <a:spcBef>
                <a:spcPts val="0"/>
              </a:spcBef>
              <a:spcAft>
                <a:spcPts val="0"/>
              </a:spcAft>
              <a:buFont typeface="Arial"/>
              <a:buNone/>
            </a:pPr>
            <a:r>
              <a:rPr lang="ja-JP" altLang="en-US" sz="1600" dirty="0"/>
              <a:t>   ・管理者は、情報が事業所に確実に伝わるよう防災機関と連携体制を確立し、速</a:t>
            </a:r>
            <a:endParaRPr lang="en-US" altLang="ja-JP" sz="1600" dirty="0"/>
          </a:p>
          <a:p>
            <a:pPr marL="0" indent="0">
              <a:spcBef>
                <a:spcPts val="0"/>
              </a:spcBef>
              <a:spcAft>
                <a:spcPts val="0"/>
              </a:spcAft>
              <a:buFont typeface="Arial"/>
              <a:buNone/>
            </a:pPr>
            <a:r>
              <a:rPr lang="en-US" altLang="ja-JP" sz="1600" dirty="0"/>
              <a:t>      </a:t>
            </a:r>
            <a:r>
              <a:rPr lang="ja-JP" altLang="en-US" sz="1600" dirty="0"/>
              <a:t>やかに避難体制を整えること</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solidFill>
                  <a:srgbClr val="FF0000"/>
                </a:solidFill>
                <a:latin typeface="+mn-ea"/>
              </a:rPr>
              <a:t>（２）指揮組織の確立</a:t>
            </a:r>
            <a:endParaRPr lang="en-US" altLang="ja-JP" sz="1600" b="1" dirty="0">
              <a:solidFill>
                <a:srgbClr val="FF0000"/>
              </a:solidFill>
              <a:latin typeface="+mn-ea"/>
            </a:endParaRPr>
          </a:p>
          <a:p>
            <a:pPr marL="0" indent="0">
              <a:spcBef>
                <a:spcPts val="0"/>
              </a:spcBef>
              <a:spcAft>
                <a:spcPts val="0"/>
              </a:spcAft>
              <a:buFont typeface="Arial"/>
              <a:buNone/>
            </a:pPr>
            <a:r>
              <a:rPr lang="ja-JP" altLang="en-US" sz="1600" dirty="0"/>
              <a:t>   ・災害対応の指揮機能を有する組織を設置し、あらかじめ任務分担を定めておく</a:t>
            </a:r>
            <a:endParaRPr lang="en-US" altLang="ja-JP" sz="1600" dirty="0"/>
          </a:p>
          <a:p>
            <a:pPr marL="0" indent="0">
              <a:spcBef>
                <a:spcPts val="0"/>
              </a:spcBef>
              <a:spcAft>
                <a:spcPts val="0"/>
              </a:spcAft>
              <a:buFont typeface="Arial"/>
              <a:buNone/>
            </a:pPr>
            <a:r>
              <a:rPr lang="en-US" altLang="ja-JP" sz="1600" dirty="0"/>
              <a:t>      </a:t>
            </a:r>
            <a:r>
              <a:rPr lang="ja-JP" altLang="en-US" sz="1600" dirty="0"/>
              <a:t>こと</a:t>
            </a:r>
            <a:endParaRPr lang="en-US" altLang="ja-JP" sz="1600" dirty="0"/>
          </a:p>
          <a:p>
            <a:pPr marL="0" indent="0">
              <a:spcBef>
                <a:spcPts val="0"/>
              </a:spcBef>
              <a:spcAft>
                <a:spcPts val="0"/>
              </a:spcAft>
              <a:buFont typeface="Arial"/>
              <a:buNone/>
            </a:pPr>
            <a:r>
              <a:rPr lang="en-US" altLang="ja-JP" sz="1600" dirty="0"/>
              <a:t>  </a:t>
            </a:r>
            <a:r>
              <a:rPr lang="ja-JP" altLang="en-US" sz="1600" dirty="0"/>
              <a:t> ・指揮命令を行う職員が不在時の対応、通信機能が不能になった場合の対応等に</a:t>
            </a:r>
            <a:endParaRPr lang="en-US" altLang="ja-JP" sz="1600" dirty="0"/>
          </a:p>
          <a:p>
            <a:pPr marL="0" indent="0">
              <a:spcBef>
                <a:spcPts val="0"/>
              </a:spcBef>
              <a:spcAft>
                <a:spcPts val="0"/>
              </a:spcAft>
              <a:buFont typeface="Arial"/>
              <a:buNone/>
            </a:pPr>
            <a:r>
              <a:rPr lang="en-US" altLang="ja-JP" sz="1600" dirty="0"/>
              <a:t>      </a:t>
            </a:r>
            <a:r>
              <a:rPr lang="ja-JP" altLang="en-US" sz="1600" dirty="0"/>
              <a:t>ついてもあらかじめ定めて</a:t>
            </a:r>
            <a:r>
              <a:rPr lang="ja-JP" altLang="en-US" sz="1600" dirty="0" smtClean="0"/>
              <a:t>おく</a:t>
            </a:r>
            <a:r>
              <a:rPr lang="ja-JP" altLang="en-US" sz="1600" dirty="0"/>
              <a:t>こと</a:t>
            </a:r>
            <a:endParaRPr lang="en-US" altLang="ja-JP" sz="1600" b="1" u="sng" dirty="0">
              <a:solidFill>
                <a:srgbClr val="CC0000"/>
              </a:solidFill>
              <a:latin typeface="+mn-ea"/>
            </a:endParaRPr>
          </a:p>
        </p:txBody>
      </p:sp>
      <p:sp>
        <p:nvSpPr>
          <p:cNvPr id="6" name="ホームベース 5"/>
          <p:cNvSpPr/>
          <p:nvPr/>
        </p:nvSpPr>
        <p:spPr>
          <a:xfrm flipH="1">
            <a:off x="1410338" y="692696"/>
            <a:ext cx="6973069" cy="576064"/>
          </a:xfrm>
          <a:prstGeom prst="homePlate">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　</a:t>
            </a:r>
            <a:r>
              <a:rPr kumimoji="1" lang="ja-JP" altLang="en-US" sz="2000" b="1" dirty="0" smtClean="0"/>
              <a:t>非常</a:t>
            </a:r>
            <a:r>
              <a:rPr kumimoji="1" lang="ja-JP" altLang="en-US" sz="2000" b="1" dirty="0"/>
              <a:t>災害対策について（１）</a:t>
            </a:r>
            <a:endParaRPr kumimoji="1" lang="en-US" altLang="ja-JP" sz="2000" b="1" dirty="0"/>
          </a:p>
        </p:txBody>
      </p:sp>
    </p:spTree>
    <p:extLst>
      <p:ext uri="{BB962C8B-B14F-4D97-AF65-F5344CB8AC3E}">
        <p14:creationId xmlns:p14="http://schemas.microsoft.com/office/powerpoint/2010/main" val="32201190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AFF">
            <a:alpha val="73000"/>
          </a:srgbClr>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a:t>
            </a:fld>
            <a:endParaRPr kumimoji="1" lang="ja-JP" altLang="en-US" dirty="0"/>
          </a:p>
        </p:txBody>
      </p:sp>
      <p:sp>
        <p:nvSpPr>
          <p:cNvPr id="7" name="テキスト プレースホルダー 6">
            <a:extLst>
              <a:ext uri="{FF2B5EF4-FFF2-40B4-BE49-F238E27FC236}">
                <a16:creationId xmlns:a16="http://schemas.microsoft.com/office/drawing/2014/main" id="{C77144A2-10BD-4929-BD43-FFEDFA153202}"/>
              </a:ext>
            </a:extLst>
          </p:cNvPr>
          <p:cNvSpPr>
            <a:spLocks noGrp="1"/>
          </p:cNvSpPr>
          <p:nvPr>
            <p:ph type="body" idx="4294967295"/>
          </p:nvPr>
        </p:nvSpPr>
        <p:spPr>
          <a:xfrm>
            <a:off x="683568" y="1341438"/>
            <a:ext cx="7993062" cy="5111750"/>
          </a:xfrm>
          <a:solidFill>
            <a:srgbClr val="F4FAFF">
              <a:alpha val="65000"/>
            </a:srgbClr>
          </a:solidFill>
          <a:ln>
            <a:noFill/>
          </a:ln>
        </p:spPr>
        <p:txBody>
          <a:bodyPr>
            <a:noAutofit/>
          </a:bodyPr>
          <a:lstStyle/>
          <a:p>
            <a:pPr marL="0" indent="0">
              <a:spcAft>
                <a:spcPts val="2400"/>
              </a:spcAft>
              <a:buNone/>
            </a:pPr>
            <a:r>
              <a:rPr lang="ja-JP" altLang="en-US" sz="2400" dirty="0">
                <a:solidFill>
                  <a:schemeClr val="tx1"/>
                </a:solidFill>
                <a:latin typeface="+mn-ea"/>
              </a:rPr>
              <a:t>（</a:t>
            </a:r>
            <a:r>
              <a:rPr lang="ja-JP" altLang="en-US" sz="2400" dirty="0" smtClean="0">
                <a:solidFill>
                  <a:schemeClr val="tx1">
                    <a:lumMod val="95000"/>
                    <a:lumOff val="5000"/>
                  </a:schemeClr>
                </a:solidFill>
                <a:latin typeface="+mn-ea"/>
              </a:rPr>
              <a:t>目次</a:t>
            </a:r>
            <a:r>
              <a:rPr lang="en-US" altLang="ja-JP" sz="2400" dirty="0" smtClean="0">
                <a:solidFill>
                  <a:schemeClr val="tx1">
                    <a:lumMod val="95000"/>
                    <a:lumOff val="5000"/>
                  </a:schemeClr>
                </a:solidFill>
                <a:latin typeface="+mn-ea"/>
              </a:rPr>
              <a:t>〉</a:t>
            </a:r>
            <a:endParaRPr lang="en-US" altLang="ja-JP" sz="2400" dirty="0">
              <a:solidFill>
                <a:schemeClr val="tx1">
                  <a:lumMod val="95000"/>
                  <a:lumOff val="5000"/>
                </a:schemeClr>
              </a:solidFill>
              <a:latin typeface="+mn-ea"/>
            </a:endParaRPr>
          </a:p>
          <a:p>
            <a:pPr marL="0" indent="0">
              <a:buNone/>
            </a:pPr>
            <a:r>
              <a:rPr lang="ja-JP" altLang="en-US" sz="2400" dirty="0" smtClean="0">
                <a:latin typeface="+mn-ea"/>
              </a:rPr>
              <a:t>❍  有料</a:t>
            </a:r>
            <a:r>
              <a:rPr lang="ja-JP" altLang="en-US" sz="2400" dirty="0">
                <a:latin typeface="+mn-ea"/>
              </a:rPr>
              <a:t>老人ホーム等事</a:t>
            </a:r>
            <a:r>
              <a:rPr lang="ja-JP" altLang="en-US" sz="2400" dirty="0" smtClean="0">
                <a:latin typeface="+mn-ea"/>
              </a:rPr>
              <a:t>業者と軽費</a:t>
            </a:r>
            <a:r>
              <a:rPr lang="ja-JP" altLang="en-US" sz="2400" dirty="0">
                <a:latin typeface="+mn-ea"/>
              </a:rPr>
              <a:t>老人</a:t>
            </a:r>
            <a:r>
              <a:rPr lang="ja-JP" altLang="en-US" sz="2400" dirty="0" smtClean="0">
                <a:latin typeface="+mn-ea"/>
              </a:rPr>
              <a:t>ホーム事業者</a:t>
            </a:r>
            <a:endParaRPr lang="en-US" altLang="ja-JP" sz="2400" dirty="0" smtClean="0">
              <a:latin typeface="+mn-ea"/>
            </a:endParaRPr>
          </a:p>
          <a:p>
            <a:pPr marL="0" indent="0">
              <a:spcBef>
                <a:spcPts val="0"/>
              </a:spcBef>
              <a:buNone/>
            </a:pPr>
            <a:r>
              <a:rPr lang="en-US" altLang="ja-JP" sz="2400" dirty="0">
                <a:latin typeface="+mn-ea"/>
              </a:rPr>
              <a:t> </a:t>
            </a:r>
            <a:r>
              <a:rPr lang="en-US" altLang="ja-JP" sz="2400" dirty="0" smtClean="0">
                <a:latin typeface="+mn-ea"/>
              </a:rPr>
              <a:t>   </a:t>
            </a:r>
            <a:r>
              <a:rPr lang="ja-JP" altLang="en-US" sz="2400" dirty="0" smtClean="0">
                <a:latin typeface="+mn-ea"/>
              </a:rPr>
              <a:t>の</a:t>
            </a:r>
            <a:r>
              <a:rPr lang="ja-JP" altLang="en-US" sz="2400" dirty="0" smtClean="0">
                <a:solidFill>
                  <a:schemeClr val="tx1">
                    <a:lumMod val="95000"/>
                    <a:lumOff val="5000"/>
                  </a:schemeClr>
                </a:solidFill>
                <a:latin typeface="+mn-ea"/>
              </a:rPr>
              <a:t>共通事項</a:t>
            </a:r>
            <a:endParaRPr lang="en-US" altLang="ja-JP" sz="2400" dirty="0" smtClean="0">
              <a:solidFill>
                <a:schemeClr val="tx1">
                  <a:lumMod val="95000"/>
                  <a:lumOff val="5000"/>
                </a:schemeClr>
              </a:solidFill>
              <a:latin typeface="+mn-ea"/>
            </a:endParaRPr>
          </a:p>
          <a:p>
            <a:pPr marL="0" indent="0">
              <a:spcBef>
                <a:spcPts val="0"/>
              </a:spcBef>
              <a:buNone/>
            </a:pPr>
            <a:r>
              <a:rPr lang="en-US" altLang="ja-JP" sz="1400" dirty="0" smtClean="0">
                <a:solidFill>
                  <a:srgbClr val="C00000"/>
                </a:solidFill>
                <a:latin typeface="+mn-ea"/>
              </a:rPr>
              <a:t>        (</a:t>
            </a:r>
            <a:r>
              <a:rPr lang="ja-JP" altLang="en-US" sz="1400" dirty="0" smtClean="0">
                <a:solidFill>
                  <a:srgbClr val="C00000"/>
                </a:solidFill>
                <a:latin typeface="+mn-ea"/>
              </a:rPr>
              <a:t>注</a:t>
            </a:r>
            <a:r>
              <a:rPr lang="en-US" altLang="ja-JP" sz="1400" dirty="0" smtClean="0">
                <a:solidFill>
                  <a:srgbClr val="C00000"/>
                </a:solidFill>
                <a:latin typeface="+mn-ea"/>
              </a:rPr>
              <a:t>) </a:t>
            </a:r>
            <a:r>
              <a:rPr lang="ja-JP" altLang="en-US" sz="1400" b="1" dirty="0">
                <a:solidFill>
                  <a:srgbClr val="C00000"/>
                </a:solidFill>
                <a:latin typeface="+mn-ea"/>
              </a:rPr>
              <a:t>有料老人ホーム</a:t>
            </a:r>
            <a:r>
              <a:rPr lang="ja-JP" altLang="en-US" sz="1400" b="1" dirty="0" smtClean="0">
                <a:solidFill>
                  <a:srgbClr val="C00000"/>
                </a:solidFill>
                <a:latin typeface="+mn-ea"/>
              </a:rPr>
              <a:t>等：</a:t>
            </a:r>
            <a:r>
              <a:rPr lang="ja-JP" altLang="en-US" sz="1400" dirty="0" smtClean="0">
                <a:solidFill>
                  <a:srgbClr val="C00000"/>
                </a:solidFill>
                <a:latin typeface="+mn-ea"/>
              </a:rPr>
              <a:t>有料</a:t>
            </a:r>
            <a:r>
              <a:rPr lang="ja-JP" altLang="en-US" sz="1400" dirty="0">
                <a:solidFill>
                  <a:srgbClr val="C00000"/>
                </a:solidFill>
                <a:latin typeface="+mn-ea"/>
              </a:rPr>
              <a:t>老人</a:t>
            </a:r>
            <a:r>
              <a:rPr lang="ja-JP" altLang="en-US" sz="1400" dirty="0" smtClean="0">
                <a:solidFill>
                  <a:srgbClr val="C00000"/>
                </a:solidFill>
                <a:latin typeface="+mn-ea"/>
              </a:rPr>
              <a:t>ホーム</a:t>
            </a:r>
            <a:endParaRPr lang="en-US" altLang="ja-JP" sz="1400" dirty="0" smtClean="0">
              <a:solidFill>
                <a:srgbClr val="C00000"/>
              </a:solidFill>
              <a:latin typeface="+mn-ea"/>
            </a:endParaRPr>
          </a:p>
          <a:p>
            <a:pPr marL="0" indent="0">
              <a:spcBef>
                <a:spcPts val="0"/>
              </a:spcBef>
              <a:spcAft>
                <a:spcPts val="600"/>
              </a:spcAft>
              <a:buNone/>
            </a:pPr>
            <a:r>
              <a:rPr lang="ja-JP" altLang="en-US" sz="1400" dirty="0">
                <a:solidFill>
                  <a:srgbClr val="C00000"/>
                </a:solidFill>
                <a:latin typeface="+mn-ea"/>
              </a:rPr>
              <a:t>　</a:t>
            </a:r>
            <a:r>
              <a:rPr lang="ja-JP" altLang="en-US" sz="1400" dirty="0" smtClean="0">
                <a:solidFill>
                  <a:srgbClr val="C00000"/>
                </a:solidFill>
                <a:latin typeface="+mn-ea"/>
              </a:rPr>
              <a:t>　　　　　　　　　　　　   有料</a:t>
            </a:r>
            <a:r>
              <a:rPr lang="ja-JP" altLang="en-US" sz="1400" dirty="0">
                <a:solidFill>
                  <a:srgbClr val="C00000"/>
                </a:solidFill>
                <a:latin typeface="+mn-ea"/>
              </a:rPr>
              <a:t>老人ホームに該当する</a:t>
            </a:r>
            <a:r>
              <a:rPr lang="ja-JP" altLang="en-US" sz="1400" dirty="0" smtClean="0">
                <a:solidFill>
                  <a:srgbClr val="C00000"/>
                </a:solidFill>
                <a:latin typeface="+mn-ea"/>
              </a:rPr>
              <a:t>サービス付き高齢者向け</a:t>
            </a:r>
            <a:r>
              <a:rPr lang="ja-JP" altLang="en-US" sz="1400" dirty="0">
                <a:solidFill>
                  <a:srgbClr val="C00000"/>
                </a:solidFill>
                <a:latin typeface="+mn-ea"/>
              </a:rPr>
              <a:t>住宅</a:t>
            </a:r>
            <a:endParaRPr lang="en-US" altLang="ja-JP" sz="1400" dirty="0">
              <a:solidFill>
                <a:srgbClr val="C00000"/>
              </a:solidFill>
              <a:latin typeface="+mn-ea"/>
            </a:endParaRPr>
          </a:p>
          <a:p>
            <a:pPr marL="0" indent="0">
              <a:spcBef>
                <a:spcPts val="0"/>
              </a:spcBef>
              <a:buNone/>
            </a:pPr>
            <a:r>
              <a:rPr lang="ja-JP" altLang="en-US" sz="2000" dirty="0" smtClean="0">
                <a:solidFill>
                  <a:schemeClr val="tx1">
                    <a:lumMod val="95000"/>
                    <a:lumOff val="5000"/>
                  </a:schemeClr>
                </a:solidFill>
                <a:latin typeface="+mn-ea"/>
              </a:rPr>
              <a:t>　   </a:t>
            </a:r>
            <a:r>
              <a:rPr lang="en-US" altLang="ja-JP" sz="2000" dirty="0" smtClean="0">
                <a:solidFill>
                  <a:schemeClr val="tx1">
                    <a:lumMod val="95000"/>
                    <a:lumOff val="5000"/>
                  </a:schemeClr>
                </a:solidFill>
                <a:latin typeface="+mn-ea"/>
              </a:rPr>
              <a:t>1. </a:t>
            </a:r>
            <a:r>
              <a:rPr lang="ja-JP" altLang="en-US" sz="2000" dirty="0" smtClean="0">
                <a:solidFill>
                  <a:schemeClr val="tx1">
                    <a:lumMod val="95000"/>
                    <a:lumOff val="5000"/>
                  </a:schemeClr>
                </a:solidFill>
                <a:latin typeface="+mn-ea"/>
              </a:rPr>
              <a:t>吹田市からのお知らせ</a:t>
            </a:r>
            <a:endParaRPr lang="en-US" altLang="ja-JP" sz="2000" dirty="0" smtClean="0">
              <a:solidFill>
                <a:schemeClr val="tx1">
                  <a:lumMod val="95000"/>
                  <a:lumOff val="5000"/>
                </a:schemeClr>
              </a:solidFill>
              <a:latin typeface="+mn-ea"/>
            </a:endParaRPr>
          </a:p>
          <a:p>
            <a:pPr marL="0" indent="0">
              <a:spcBef>
                <a:spcPts val="0"/>
              </a:spcBef>
              <a:buNone/>
            </a:pPr>
            <a:r>
              <a:rPr lang="ja-JP" altLang="en-US" sz="2000" dirty="0">
                <a:solidFill>
                  <a:schemeClr val="tx1">
                    <a:lumMod val="95000"/>
                    <a:lumOff val="5000"/>
                  </a:schemeClr>
                </a:solidFill>
                <a:latin typeface="+mn-ea"/>
              </a:rPr>
              <a:t>　</a:t>
            </a:r>
            <a:r>
              <a:rPr lang="ja-JP" altLang="en-US" sz="2000" dirty="0" smtClean="0">
                <a:solidFill>
                  <a:schemeClr val="tx1">
                    <a:lumMod val="95000"/>
                    <a:lumOff val="5000"/>
                  </a:schemeClr>
                </a:solidFill>
                <a:latin typeface="+mn-ea"/>
              </a:rPr>
              <a:t>　</a:t>
            </a:r>
            <a:r>
              <a:rPr lang="en-US" altLang="ja-JP" sz="2000" dirty="0">
                <a:solidFill>
                  <a:schemeClr val="tx1">
                    <a:lumMod val="95000"/>
                    <a:lumOff val="5000"/>
                  </a:schemeClr>
                </a:solidFill>
                <a:latin typeface="+mn-ea"/>
              </a:rPr>
              <a:t>2</a:t>
            </a:r>
            <a:r>
              <a:rPr lang="en-US" altLang="ja-JP" sz="2000" dirty="0" smtClean="0">
                <a:solidFill>
                  <a:schemeClr val="tx1">
                    <a:lumMod val="95000"/>
                    <a:lumOff val="5000"/>
                  </a:schemeClr>
                </a:solidFill>
                <a:latin typeface="+mn-ea"/>
              </a:rPr>
              <a:t>.</a:t>
            </a:r>
            <a:r>
              <a:rPr lang="ja-JP" altLang="en-US" sz="2000" dirty="0" smtClean="0">
                <a:solidFill>
                  <a:schemeClr val="tx1">
                    <a:lumMod val="95000"/>
                    <a:lumOff val="5000"/>
                  </a:schemeClr>
                </a:solidFill>
                <a:latin typeface="+mn-ea"/>
              </a:rPr>
              <a:t> 虐待</a:t>
            </a:r>
            <a:r>
              <a:rPr lang="ja-JP" altLang="en-US" sz="2000" dirty="0">
                <a:solidFill>
                  <a:schemeClr val="tx1">
                    <a:lumMod val="95000"/>
                    <a:lumOff val="5000"/>
                  </a:schemeClr>
                </a:solidFill>
                <a:latin typeface="+mn-ea"/>
              </a:rPr>
              <a:t>防止・</a:t>
            </a:r>
            <a:r>
              <a:rPr lang="ja-JP" altLang="en-US" sz="2000" dirty="0" smtClean="0">
                <a:solidFill>
                  <a:schemeClr val="tx1">
                    <a:lumMod val="95000"/>
                    <a:lumOff val="5000"/>
                  </a:schemeClr>
                </a:solidFill>
                <a:latin typeface="+mn-ea"/>
              </a:rPr>
              <a:t>身体的拘束等の廃止</a:t>
            </a:r>
            <a:endParaRPr lang="en-US" altLang="ja-JP" sz="2000" dirty="0">
              <a:solidFill>
                <a:schemeClr val="tx1">
                  <a:lumMod val="95000"/>
                  <a:lumOff val="5000"/>
                </a:schemeClr>
              </a:solidFill>
              <a:latin typeface="+mn-ea"/>
            </a:endParaRPr>
          </a:p>
          <a:p>
            <a:pPr marL="0" indent="0">
              <a:spcBef>
                <a:spcPts val="0"/>
              </a:spcBef>
              <a:buNone/>
            </a:pPr>
            <a:r>
              <a:rPr lang="ja-JP" altLang="en-US" sz="2000" dirty="0" smtClean="0">
                <a:solidFill>
                  <a:schemeClr val="tx1">
                    <a:lumMod val="95000"/>
                    <a:lumOff val="5000"/>
                  </a:schemeClr>
                </a:solidFill>
                <a:latin typeface="+mn-ea"/>
              </a:rPr>
              <a:t> 　  </a:t>
            </a:r>
            <a:r>
              <a:rPr lang="en-US" altLang="ja-JP" sz="2000" dirty="0" smtClean="0">
                <a:solidFill>
                  <a:schemeClr val="tx1">
                    <a:lumMod val="95000"/>
                    <a:lumOff val="5000"/>
                  </a:schemeClr>
                </a:solidFill>
                <a:latin typeface="+mn-ea"/>
              </a:rPr>
              <a:t>3.</a:t>
            </a:r>
            <a:r>
              <a:rPr lang="ja-JP" altLang="en-US" sz="2000" dirty="0">
                <a:solidFill>
                  <a:schemeClr val="tx1">
                    <a:lumMod val="95000"/>
                    <a:lumOff val="5000"/>
                  </a:schemeClr>
                </a:solidFill>
                <a:latin typeface="+mn-ea"/>
              </a:rPr>
              <a:t>令和６年４月１日以降、義務化されている</a:t>
            </a:r>
            <a:r>
              <a:rPr lang="ja-JP" altLang="en-US" sz="2000" dirty="0" smtClean="0">
                <a:solidFill>
                  <a:schemeClr val="tx1">
                    <a:lumMod val="95000"/>
                    <a:lumOff val="5000"/>
                  </a:schemeClr>
                </a:solidFill>
                <a:latin typeface="+mn-ea"/>
              </a:rPr>
              <a:t>事項</a:t>
            </a:r>
            <a:endParaRPr lang="en-US" altLang="ja-JP" sz="2000" dirty="0">
              <a:solidFill>
                <a:schemeClr val="tx1">
                  <a:lumMod val="95000"/>
                  <a:lumOff val="5000"/>
                </a:schemeClr>
              </a:solidFill>
              <a:latin typeface="+mn-ea"/>
            </a:endParaRPr>
          </a:p>
          <a:p>
            <a:pPr marL="0" indent="0">
              <a:spcBef>
                <a:spcPts val="0"/>
              </a:spcBef>
              <a:buNone/>
            </a:pPr>
            <a:r>
              <a:rPr lang="ja-JP" altLang="en-US" sz="2000" dirty="0" smtClean="0">
                <a:solidFill>
                  <a:schemeClr val="tx1">
                    <a:lumMod val="95000"/>
                    <a:lumOff val="5000"/>
                  </a:schemeClr>
                </a:solidFill>
                <a:latin typeface="+mn-ea"/>
              </a:rPr>
              <a:t>　   </a:t>
            </a:r>
            <a:r>
              <a:rPr lang="en-US" altLang="ja-JP" sz="2000" dirty="0">
                <a:solidFill>
                  <a:schemeClr val="tx1">
                    <a:lumMod val="95000"/>
                    <a:lumOff val="5000"/>
                  </a:schemeClr>
                </a:solidFill>
                <a:latin typeface="+mn-ea"/>
              </a:rPr>
              <a:t>4</a:t>
            </a:r>
            <a:r>
              <a:rPr lang="en-US" altLang="ja-JP" sz="2000" dirty="0" smtClean="0">
                <a:solidFill>
                  <a:schemeClr val="tx1">
                    <a:lumMod val="95000"/>
                    <a:lumOff val="5000"/>
                  </a:schemeClr>
                </a:solidFill>
                <a:latin typeface="+mn-ea"/>
              </a:rPr>
              <a:t>.</a:t>
            </a:r>
            <a:r>
              <a:rPr lang="ja-JP" altLang="en-US" sz="2000" dirty="0">
                <a:solidFill>
                  <a:schemeClr val="tx1">
                    <a:lumMod val="95000"/>
                    <a:lumOff val="5000"/>
                  </a:schemeClr>
                </a:solidFill>
                <a:latin typeface="+mn-ea"/>
              </a:rPr>
              <a:t> </a:t>
            </a:r>
            <a:r>
              <a:rPr lang="ja-JP" altLang="en-US" sz="2000" dirty="0" smtClean="0">
                <a:solidFill>
                  <a:schemeClr val="tx1">
                    <a:lumMod val="95000"/>
                    <a:lumOff val="5000"/>
                  </a:schemeClr>
                </a:solidFill>
                <a:latin typeface="+mn-ea"/>
              </a:rPr>
              <a:t>非常災害対策</a:t>
            </a:r>
            <a:endParaRPr lang="en-US" altLang="ja-JP" sz="2000" dirty="0" smtClean="0">
              <a:solidFill>
                <a:schemeClr val="tx1">
                  <a:lumMod val="95000"/>
                  <a:lumOff val="5000"/>
                </a:schemeClr>
              </a:solidFill>
              <a:latin typeface="+mn-ea"/>
            </a:endParaRPr>
          </a:p>
          <a:p>
            <a:pPr marL="0" indent="0">
              <a:spcBef>
                <a:spcPts val="0"/>
              </a:spcBef>
              <a:buNone/>
            </a:pPr>
            <a:r>
              <a:rPr lang="ja-JP" altLang="en-US" sz="2000" dirty="0">
                <a:solidFill>
                  <a:schemeClr val="tx1">
                    <a:lumMod val="95000"/>
                    <a:lumOff val="5000"/>
                  </a:schemeClr>
                </a:solidFill>
                <a:latin typeface="+mn-ea"/>
              </a:rPr>
              <a:t>　</a:t>
            </a:r>
            <a:r>
              <a:rPr lang="ja-JP" altLang="en-US" sz="2000" dirty="0" smtClean="0">
                <a:solidFill>
                  <a:schemeClr val="tx1">
                    <a:lumMod val="95000"/>
                    <a:lumOff val="5000"/>
                  </a:schemeClr>
                </a:solidFill>
                <a:latin typeface="+mn-ea"/>
              </a:rPr>
              <a:t>　</a:t>
            </a:r>
            <a:r>
              <a:rPr lang="en-US" altLang="ja-JP" sz="2000" dirty="0" smtClean="0">
                <a:solidFill>
                  <a:schemeClr val="tx1">
                    <a:lumMod val="95000"/>
                    <a:lumOff val="5000"/>
                  </a:schemeClr>
                </a:solidFill>
                <a:latin typeface="+mn-ea"/>
              </a:rPr>
              <a:t>5.</a:t>
            </a:r>
            <a:r>
              <a:rPr lang="ja-JP" altLang="en-US" sz="2000" dirty="0" smtClean="0">
                <a:solidFill>
                  <a:schemeClr val="tx1">
                    <a:lumMod val="95000"/>
                    <a:lumOff val="5000"/>
                  </a:schemeClr>
                </a:solidFill>
                <a:latin typeface="+mn-ea"/>
              </a:rPr>
              <a:t> 協力医療機関との連携</a:t>
            </a:r>
            <a:endParaRPr lang="en-US" altLang="ja-JP" sz="2000" dirty="0" smtClean="0">
              <a:solidFill>
                <a:schemeClr val="tx1">
                  <a:lumMod val="95000"/>
                  <a:lumOff val="5000"/>
                </a:schemeClr>
              </a:solidFill>
              <a:latin typeface="+mn-ea"/>
            </a:endParaRPr>
          </a:p>
          <a:p>
            <a:pPr marL="0" indent="0">
              <a:spcBef>
                <a:spcPts val="0"/>
              </a:spcBef>
              <a:buNone/>
            </a:pPr>
            <a:endParaRPr lang="en-US" altLang="ja-JP" sz="2000" dirty="0">
              <a:solidFill>
                <a:schemeClr val="tx1">
                  <a:lumMod val="95000"/>
                  <a:lumOff val="5000"/>
                </a:schemeClr>
              </a:solidFill>
              <a:latin typeface="+mn-ea"/>
            </a:endParaRPr>
          </a:p>
          <a:p>
            <a:pPr marL="0" indent="0">
              <a:spcBef>
                <a:spcPts val="0"/>
              </a:spcBef>
              <a:buNone/>
            </a:pPr>
            <a:r>
              <a:rPr lang="ja-JP" altLang="en-US" sz="2400" dirty="0">
                <a:solidFill>
                  <a:schemeClr val="tx1">
                    <a:lumMod val="95000"/>
                    <a:lumOff val="5000"/>
                  </a:schemeClr>
                </a:solidFill>
                <a:latin typeface="+mn-ea"/>
              </a:rPr>
              <a:t>❍  </a:t>
            </a:r>
            <a:r>
              <a:rPr lang="ja-JP" altLang="en-US" sz="2400" dirty="0" smtClean="0">
                <a:solidFill>
                  <a:schemeClr val="tx1">
                    <a:lumMod val="95000"/>
                    <a:lumOff val="5000"/>
                  </a:schemeClr>
                </a:solidFill>
                <a:latin typeface="+mn-ea"/>
              </a:rPr>
              <a:t>吹田市有料</a:t>
            </a:r>
            <a:r>
              <a:rPr lang="ja-JP" altLang="en-US" sz="2400" dirty="0">
                <a:solidFill>
                  <a:schemeClr val="tx1">
                    <a:lumMod val="95000"/>
                    <a:lumOff val="5000"/>
                  </a:schemeClr>
                </a:solidFill>
                <a:latin typeface="+mn-ea"/>
              </a:rPr>
              <a:t>老人</a:t>
            </a:r>
            <a:r>
              <a:rPr lang="ja-JP" altLang="en-US" sz="2400" dirty="0" smtClean="0">
                <a:solidFill>
                  <a:schemeClr val="tx1">
                    <a:lumMod val="95000"/>
                    <a:lumOff val="5000"/>
                  </a:schemeClr>
                </a:solidFill>
                <a:latin typeface="+mn-ea"/>
              </a:rPr>
              <a:t>ホーム設置運営指導指針の改定</a:t>
            </a:r>
            <a:endParaRPr lang="en-US" altLang="ja-JP" sz="2400" dirty="0">
              <a:solidFill>
                <a:schemeClr val="tx1">
                  <a:lumMod val="95000"/>
                  <a:lumOff val="5000"/>
                </a:schemeClr>
              </a:solidFill>
              <a:latin typeface="+mn-ea"/>
            </a:endParaRPr>
          </a:p>
          <a:p>
            <a:pPr marL="0" indent="0">
              <a:spcBef>
                <a:spcPts val="1200"/>
              </a:spcBef>
              <a:buNone/>
            </a:pPr>
            <a:r>
              <a:rPr lang="ja-JP" altLang="en-US" sz="2400" dirty="0" smtClean="0">
                <a:solidFill>
                  <a:schemeClr val="tx1">
                    <a:lumMod val="95000"/>
                    <a:lumOff val="5000"/>
                  </a:schemeClr>
                </a:solidFill>
                <a:latin typeface="+mn-ea"/>
              </a:rPr>
              <a:t>❍  有料老人ホーム等事業者の主な指導事項</a:t>
            </a:r>
            <a:endParaRPr lang="en-US" altLang="ja-JP" sz="2400" dirty="0" smtClean="0">
              <a:solidFill>
                <a:schemeClr val="tx1">
                  <a:lumMod val="95000"/>
                  <a:lumOff val="5000"/>
                </a:schemeClr>
              </a:solidFill>
              <a:latin typeface="+mn-ea"/>
            </a:endParaRPr>
          </a:p>
        </p:txBody>
      </p:sp>
    </p:spTree>
    <p:extLst>
      <p:ext uri="{BB962C8B-B14F-4D97-AF65-F5344CB8AC3E}">
        <p14:creationId xmlns:p14="http://schemas.microsoft.com/office/powerpoint/2010/main" val="34905079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20</a:t>
            </a:fld>
            <a:endParaRPr kumimoji="1" lang="ja-JP" altLang="en-US" dirty="0"/>
          </a:p>
        </p:txBody>
      </p:sp>
      <p:sp>
        <p:nvSpPr>
          <p:cNvPr id="10" name="Rectangle 2"/>
          <p:cNvSpPr txBox="1">
            <a:spLocks/>
          </p:cNvSpPr>
          <p:nvPr/>
        </p:nvSpPr>
        <p:spPr>
          <a:xfrm>
            <a:off x="673061" y="1484784"/>
            <a:ext cx="7774632" cy="5156778"/>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600" dirty="0">
                <a:solidFill>
                  <a:srgbClr val="FF0000"/>
                </a:solidFill>
                <a:latin typeface="+mn-ea"/>
              </a:rPr>
              <a:t>（</a:t>
            </a:r>
            <a:r>
              <a:rPr lang="ja-JP" altLang="en-US" sz="1600" b="1" dirty="0">
                <a:solidFill>
                  <a:srgbClr val="FF0000"/>
                </a:solidFill>
                <a:latin typeface="+mn-ea"/>
              </a:rPr>
              <a:t>３）防災管理体制の整備 </a:t>
            </a:r>
            <a:endParaRPr lang="en-US" altLang="ja-JP" sz="1600" b="1" dirty="0">
              <a:solidFill>
                <a:srgbClr val="FF0000"/>
              </a:solidFill>
              <a:latin typeface="+mn-ea"/>
            </a:endParaRPr>
          </a:p>
          <a:p>
            <a:pPr marL="0" indent="0">
              <a:spcBef>
                <a:spcPts val="0"/>
              </a:spcBef>
              <a:spcAft>
                <a:spcPts val="0"/>
              </a:spcAft>
              <a:buFont typeface="Arial"/>
              <a:buNone/>
            </a:pPr>
            <a:r>
              <a:rPr lang="ja-JP" altLang="en-US" sz="1600" dirty="0">
                <a:latin typeface="+mn-ea"/>
              </a:rPr>
              <a:t>　・管理者は、防災管理体制の整備を図るとともに、全職員の責任分担を明確にし </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ておくこと </a:t>
            </a:r>
            <a:endParaRPr lang="en-US" altLang="ja-JP" sz="1600" dirty="0">
              <a:latin typeface="+mn-ea"/>
            </a:endParaRPr>
          </a:p>
          <a:p>
            <a:pPr marL="0" indent="0">
              <a:spcBef>
                <a:spcPts val="0"/>
              </a:spcBef>
              <a:spcAft>
                <a:spcPts val="0"/>
              </a:spcAft>
              <a:buFont typeface="Arial"/>
              <a:buNone/>
            </a:pPr>
            <a:endParaRPr lang="en-US" altLang="ja-JP" sz="1600" b="1" dirty="0">
              <a:latin typeface="+mn-ea"/>
            </a:endParaRPr>
          </a:p>
          <a:p>
            <a:pPr marL="0" indent="0">
              <a:spcBef>
                <a:spcPts val="0"/>
              </a:spcBef>
              <a:spcAft>
                <a:spcPts val="0"/>
              </a:spcAft>
              <a:buFont typeface="Arial"/>
              <a:buNone/>
            </a:pPr>
            <a:r>
              <a:rPr lang="ja-JP" altLang="en-US" sz="1600" b="1" dirty="0">
                <a:solidFill>
                  <a:srgbClr val="FF0000"/>
                </a:solidFill>
                <a:latin typeface="+mn-ea"/>
              </a:rPr>
              <a:t>（４）職員等の防災意識の高揚</a:t>
            </a:r>
            <a:endParaRPr lang="en-US" altLang="ja-JP" sz="1600" b="1" dirty="0">
              <a:solidFill>
                <a:srgbClr val="FF0000"/>
              </a:solidFill>
              <a:latin typeface="+mn-ea"/>
            </a:endParaRPr>
          </a:p>
          <a:p>
            <a:pPr marL="0" indent="0">
              <a:spcBef>
                <a:spcPts val="0"/>
              </a:spcBef>
              <a:spcAft>
                <a:spcPts val="0"/>
              </a:spcAft>
              <a:buFont typeface="Arial"/>
              <a:buNone/>
            </a:pPr>
            <a:r>
              <a:rPr lang="ja-JP" altLang="en-US" sz="1600" dirty="0">
                <a:latin typeface="+mn-ea"/>
              </a:rPr>
              <a:t>   ・管理者、職員、</a:t>
            </a:r>
            <a:r>
              <a:rPr lang="ja-JP" altLang="en-US" sz="1600" dirty="0" smtClean="0">
                <a:latin typeface="+mn-ea"/>
              </a:rPr>
              <a:t>入居者</a:t>
            </a:r>
            <a:r>
              <a:rPr lang="ja-JP" altLang="en-US" sz="1600" dirty="0">
                <a:latin typeface="+mn-ea"/>
              </a:rPr>
              <a:t>等が日頃から防災意識を強く持つこと</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 ・管理者は、職員、</a:t>
            </a:r>
            <a:r>
              <a:rPr lang="ja-JP" altLang="en-US" sz="1600" dirty="0" smtClean="0">
                <a:latin typeface="+mn-ea"/>
              </a:rPr>
              <a:t>入居者</a:t>
            </a:r>
            <a:r>
              <a:rPr lang="ja-JP" altLang="en-US" sz="1600" dirty="0">
                <a:latin typeface="+mn-ea"/>
              </a:rPr>
              <a:t>等に対し、防災意識の啓発・育成を行い、人為的な被</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害防止に努めること</a:t>
            </a:r>
            <a:endParaRPr lang="en-US" altLang="ja-JP" sz="1600" dirty="0">
              <a:latin typeface="+mn-ea"/>
            </a:endParaRPr>
          </a:p>
          <a:p>
            <a:pPr marL="0" indent="0">
              <a:spcBef>
                <a:spcPts val="0"/>
              </a:spcBef>
              <a:spcAft>
                <a:spcPts val="0"/>
              </a:spcAft>
              <a:buFont typeface="Arial"/>
              <a:buNone/>
            </a:pPr>
            <a:endParaRPr lang="en-US" altLang="ja-JP" sz="1600" dirty="0">
              <a:latin typeface="+mn-ea"/>
            </a:endParaRPr>
          </a:p>
          <a:p>
            <a:pPr marL="0" indent="0">
              <a:spcBef>
                <a:spcPts val="0"/>
              </a:spcBef>
              <a:spcAft>
                <a:spcPts val="0"/>
              </a:spcAft>
              <a:buFont typeface="Arial"/>
              <a:buNone/>
            </a:pPr>
            <a:r>
              <a:rPr lang="ja-JP" altLang="en-US" sz="1600" b="1" dirty="0">
                <a:solidFill>
                  <a:srgbClr val="FF0000"/>
                </a:solidFill>
                <a:latin typeface="+mn-ea"/>
              </a:rPr>
              <a:t>（５）消防用設備及び避難設備の点検</a:t>
            </a:r>
            <a:endParaRPr lang="en-US" altLang="ja-JP" sz="1600" b="1" dirty="0">
              <a:solidFill>
                <a:srgbClr val="FF0000"/>
              </a:solidFill>
              <a:latin typeface="+mn-ea"/>
            </a:endParaRPr>
          </a:p>
          <a:p>
            <a:pPr marL="0" indent="0">
              <a:spcBef>
                <a:spcPts val="0"/>
              </a:spcBef>
              <a:spcAft>
                <a:spcPts val="0"/>
              </a:spcAft>
              <a:buFont typeface="Arial"/>
              <a:buNone/>
            </a:pPr>
            <a:r>
              <a:rPr lang="ja-JP" altLang="en-US" sz="1600" dirty="0">
                <a:latin typeface="+mn-ea"/>
              </a:rPr>
              <a:t>   ・消火設備、警報設備等が常時機能するよう点検を行い適切に管理すること</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 ・非常口、避難器具付近に障害物を置かない、落下・転倒防止策の強化等、細か</a:t>
            </a:r>
            <a:endParaRPr lang="en-US" altLang="ja-JP" sz="1600" dirty="0">
              <a:latin typeface="+mn-ea"/>
            </a:endParaRPr>
          </a:p>
          <a:p>
            <a:pPr marL="0" indent="0">
              <a:spcBef>
                <a:spcPts val="0"/>
              </a:spcBef>
              <a:spcAft>
                <a:spcPts val="0"/>
              </a:spcAft>
              <a:buFont typeface="Arial"/>
              <a:buNone/>
            </a:pPr>
            <a:r>
              <a:rPr lang="en-US" altLang="ja-JP" sz="1600" dirty="0">
                <a:latin typeface="+mn-ea"/>
              </a:rPr>
              <a:t>      </a:t>
            </a:r>
            <a:r>
              <a:rPr lang="ja-JP" altLang="en-US" sz="1600" dirty="0">
                <a:latin typeface="+mn-ea"/>
              </a:rPr>
              <a:t>な防災対策を心がける</a:t>
            </a:r>
            <a:r>
              <a:rPr lang="ja-JP" altLang="en-US" sz="1600" dirty="0" smtClean="0">
                <a:latin typeface="+mn-ea"/>
              </a:rPr>
              <a:t>こと</a:t>
            </a:r>
            <a:endParaRPr lang="en-US" altLang="ja-JP" sz="1600" dirty="0" smtClean="0">
              <a:latin typeface="+mn-ea"/>
            </a:endParaRPr>
          </a:p>
          <a:p>
            <a:pPr marL="0" indent="0">
              <a:spcBef>
                <a:spcPts val="0"/>
              </a:spcBef>
              <a:spcAft>
                <a:spcPts val="0"/>
              </a:spcAft>
              <a:buFont typeface="Arial"/>
              <a:buNone/>
            </a:pPr>
            <a:endParaRPr lang="en-US" altLang="ja-JP" sz="1600" dirty="0" smtClean="0">
              <a:latin typeface="+mn-ea"/>
            </a:endParaRPr>
          </a:p>
          <a:p>
            <a:pPr marL="0" indent="0">
              <a:spcBef>
                <a:spcPts val="0"/>
              </a:spcBef>
              <a:spcAft>
                <a:spcPts val="0"/>
              </a:spcAft>
              <a:buNone/>
            </a:pPr>
            <a:r>
              <a:rPr lang="ja-JP" altLang="en-US" sz="1600" b="1" dirty="0">
                <a:solidFill>
                  <a:srgbClr val="FF0000"/>
                </a:solidFill>
                <a:latin typeface="+mn-ea"/>
              </a:rPr>
              <a:t>（６）有効な避難訓練の実施</a:t>
            </a:r>
            <a:endParaRPr lang="en-US" altLang="ja-JP" sz="1600" b="1" dirty="0">
              <a:solidFill>
                <a:srgbClr val="FF0000"/>
              </a:solidFill>
              <a:latin typeface="+mn-ea"/>
            </a:endParaRPr>
          </a:p>
          <a:p>
            <a:pPr marL="0" indent="0">
              <a:spcBef>
                <a:spcPts val="0"/>
              </a:spcBef>
              <a:spcAft>
                <a:spcPts val="0"/>
              </a:spcAft>
              <a:buNone/>
            </a:pPr>
            <a:r>
              <a:rPr lang="ja-JP" altLang="en-US" sz="1600" dirty="0">
                <a:latin typeface="+mn-ea"/>
              </a:rPr>
              <a:t>   ・災害時における対応方法を周知し、夜間想定の避難訓練を計画的に実施する</a:t>
            </a:r>
            <a:endParaRPr lang="en-US" altLang="ja-JP" sz="1600" dirty="0">
              <a:latin typeface="+mn-ea"/>
            </a:endParaRPr>
          </a:p>
          <a:p>
            <a:pPr marL="0" indent="0">
              <a:spcBef>
                <a:spcPts val="0"/>
              </a:spcBef>
              <a:spcAft>
                <a:spcPts val="0"/>
              </a:spcAft>
              <a:buNone/>
            </a:pPr>
            <a:r>
              <a:rPr lang="en-US" altLang="ja-JP" sz="1600" dirty="0">
                <a:latin typeface="+mn-ea"/>
              </a:rPr>
              <a:t>      </a:t>
            </a:r>
            <a:r>
              <a:rPr lang="ja-JP" altLang="en-US" sz="1600" dirty="0">
                <a:latin typeface="+mn-ea"/>
              </a:rPr>
              <a:t>こと</a:t>
            </a:r>
            <a:endParaRPr lang="en-US" altLang="ja-JP" sz="1600" dirty="0">
              <a:latin typeface="+mn-ea"/>
            </a:endParaRPr>
          </a:p>
          <a:p>
            <a:pPr marL="0" indent="0">
              <a:spcBef>
                <a:spcPts val="0"/>
              </a:spcBef>
              <a:spcAft>
                <a:spcPts val="0"/>
              </a:spcAft>
              <a:buNone/>
            </a:pPr>
            <a:r>
              <a:rPr lang="ja-JP" altLang="en-US" sz="1600" dirty="0">
                <a:latin typeface="+mn-ea"/>
              </a:rPr>
              <a:t>   ・特に、河川が近い、</a:t>
            </a:r>
            <a:r>
              <a:rPr lang="ja-JP" altLang="en-US" sz="1600" dirty="0"/>
              <a:t>土砂崩れの恐れがある地域である場合は、</a:t>
            </a:r>
            <a:r>
              <a:rPr lang="ja-JP" altLang="en-US" sz="1600" dirty="0">
                <a:latin typeface="+mn-ea"/>
              </a:rPr>
              <a:t>あらかじめ避難</a:t>
            </a:r>
            <a:endParaRPr lang="en-US" altLang="ja-JP" sz="1600" dirty="0">
              <a:latin typeface="+mn-ea"/>
            </a:endParaRPr>
          </a:p>
          <a:p>
            <a:pPr marL="0" indent="0">
              <a:spcBef>
                <a:spcPts val="0"/>
              </a:spcBef>
              <a:spcAft>
                <a:spcPts val="0"/>
              </a:spcAft>
              <a:buNone/>
            </a:pPr>
            <a:r>
              <a:rPr lang="ja-JP" altLang="en-US" sz="1600" dirty="0">
                <a:latin typeface="+mn-ea"/>
              </a:rPr>
              <a:t>　　場所、避難経路の確認と周知をする</a:t>
            </a:r>
            <a:r>
              <a:rPr lang="ja-JP" altLang="en-US" sz="1600" dirty="0" smtClean="0">
                <a:latin typeface="+mn-ea"/>
              </a:rPr>
              <a:t>こと</a:t>
            </a:r>
            <a:endParaRPr lang="en-US" altLang="ja-JP" sz="1600" b="1" u="sng" dirty="0">
              <a:solidFill>
                <a:srgbClr val="CC0000"/>
              </a:solidFill>
              <a:latin typeface="+mn-ea"/>
            </a:endParaRPr>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非常</a:t>
            </a:r>
            <a:r>
              <a:rPr kumimoji="1" lang="ja-JP" altLang="en-US" sz="2000" b="1" dirty="0"/>
              <a:t>災害対策について</a:t>
            </a:r>
            <a:r>
              <a:rPr kumimoji="1" lang="ja-JP" altLang="en-US" sz="2000" b="1" dirty="0" smtClean="0"/>
              <a:t>（２）</a:t>
            </a:r>
            <a:endParaRPr kumimoji="1" lang="en-US" altLang="ja-JP" sz="2000" b="1" dirty="0"/>
          </a:p>
        </p:txBody>
      </p:sp>
    </p:spTree>
    <p:extLst>
      <p:ext uri="{BB962C8B-B14F-4D97-AF65-F5344CB8AC3E}">
        <p14:creationId xmlns:p14="http://schemas.microsoft.com/office/powerpoint/2010/main" val="29679713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9"/>
          <p:cNvGraphicFramePr>
            <a:graphicFrameLocks noGrp="1"/>
          </p:cNvGraphicFramePr>
          <p:nvPr>
            <p:ph idx="1"/>
            <p:extLst>
              <p:ext uri="{D42A27DB-BD31-4B8C-83A1-F6EECF244321}">
                <p14:modId xmlns:p14="http://schemas.microsoft.com/office/powerpoint/2010/main" val="4029364250"/>
              </p:ext>
            </p:extLst>
          </p:nvPr>
        </p:nvGraphicFramePr>
        <p:xfrm>
          <a:off x="673061" y="4149080"/>
          <a:ext cx="7774632" cy="2591645"/>
        </p:xfrm>
        <a:graphic>
          <a:graphicData uri="http://schemas.openxmlformats.org/drawingml/2006/table">
            <a:tbl>
              <a:tblPr firstRow="1" bandRow="1">
                <a:tableStyleId>{B301B821-A1FF-4177-AEE7-76D212191A09}</a:tableStyleId>
              </a:tblPr>
              <a:tblGrid>
                <a:gridCol w="7774632">
                  <a:extLst>
                    <a:ext uri="{9D8B030D-6E8A-4147-A177-3AD203B41FA5}">
                      <a16:colId xmlns:a16="http://schemas.microsoft.com/office/drawing/2014/main" val="1592839817"/>
                    </a:ext>
                  </a:extLst>
                </a:gridCol>
              </a:tblGrid>
              <a:tr h="350035">
                <a:tc>
                  <a:txBody>
                    <a:bodyPr/>
                    <a:lstStyle/>
                    <a:p>
                      <a:r>
                        <a:rPr kumimoji="1" lang="ja-JP" altLang="en-US" sz="2000" b="1" dirty="0" smtClean="0"/>
                        <a:t> 非常災害対策について（４）</a:t>
                      </a:r>
                      <a:endParaRPr kumimoji="1" lang="ja-JP" altLang="en-US" sz="2000" b="1" dirty="0"/>
                    </a:p>
                  </a:txBody>
                  <a:tcPr anchor="ctr">
                    <a:solidFill>
                      <a:schemeClr val="accent1"/>
                    </a:solidFill>
                  </a:tcPr>
                </a:tc>
                <a:extLst>
                  <a:ext uri="{0D108BD9-81ED-4DB2-BD59-A6C34878D82A}">
                    <a16:rowId xmlns:a16="http://schemas.microsoft.com/office/drawing/2014/main" val="2276792428"/>
                  </a:ext>
                </a:extLst>
              </a:tr>
              <a:tr h="2195405">
                <a:tc>
                  <a:txBody>
                    <a:bodyPr/>
                    <a:lstStyle/>
                    <a:p>
                      <a:pPr marL="0" indent="0">
                        <a:spcBef>
                          <a:spcPts val="600"/>
                        </a:spcBef>
                        <a:buNone/>
                      </a:pPr>
                      <a:r>
                        <a:rPr kumimoji="1" lang="ja-JP" altLang="en-US" sz="1600" kern="1200" dirty="0" smtClean="0"/>
                        <a:t>●非常災害に関する具体的計画を立て、非常災害時の関係機関への通報及び連携体</a:t>
                      </a:r>
                    </a:p>
                    <a:p>
                      <a:pPr marL="0" indent="0">
                        <a:spcBef>
                          <a:spcPts val="0"/>
                        </a:spcBef>
                        <a:buNone/>
                      </a:pPr>
                      <a:r>
                        <a:rPr kumimoji="1" lang="ja-JP" altLang="en-US" sz="1600" kern="1200" dirty="0" smtClean="0"/>
                        <a:t> </a:t>
                      </a:r>
                      <a:r>
                        <a:rPr kumimoji="1" lang="en-US" altLang="ja-JP" sz="1600" kern="1200" dirty="0" smtClean="0"/>
                        <a:t>  </a:t>
                      </a:r>
                      <a:r>
                        <a:rPr kumimoji="1" lang="ja-JP" altLang="en-US" sz="1600" kern="1200" dirty="0" smtClean="0"/>
                        <a:t>制を整備し、それらを定期的に職員に周知するとともに、定期的に避難、救出</a:t>
                      </a:r>
                      <a:r>
                        <a:rPr kumimoji="1" lang="ja-JP" altLang="en-US" sz="1600" kern="1200" dirty="0" err="1" smtClean="0"/>
                        <a:t>そ</a:t>
                      </a:r>
                      <a:r>
                        <a:rPr kumimoji="1" lang="ja-JP" altLang="en-US" sz="1600" kern="1200" dirty="0" smtClean="0"/>
                        <a:t>　</a:t>
                      </a:r>
                      <a:endParaRPr kumimoji="1" lang="en-US" altLang="ja-JP" sz="1600" kern="1200" dirty="0" smtClean="0"/>
                    </a:p>
                    <a:p>
                      <a:pPr marL="0" indent="0">
                        <a:spcBef>
                          <a:spcPts val="0"/>
                        </a:spcBef>
                        <a:buNone/>
                      </a:pPr>
                      <a:r>
                        <a:rPr kumimoji="1" lang="ja-JP" altLang="en-US" sz="1600" kern="1200" dirty="0" smtClean="0"/>
                        <a:t>　の他必要な訓練を行うこと。</a:t>
                      </a:r>
                      <a:endParaRPr kumimoji="1" lang="en-US" altLang="ja-JP" sz="1600" kern="1200" dirty="0" smtClean="0"/>
                    </a:p>
                    <a:p>
                      <a:pPr marL="0" indent="0">
                        <a:spcBef>
                          <a:spcPts val="600"/>
                        </a:spcBef>
                        <a:buNone/>
                      </a:pPr>
                      <a:endParaRPr kumimoji="1" lang="en-US" altLang="ja-JP" sz="1400" kern="1200" dirty="0" smtClean="0">
                        <a:latin typeface="+mn-ea"/>
                        <a:ea typeface="+mn-ea"/>
                      </a:endParaRPr>
                    </a:p>
                    <a:p>
                      <a:pPr marL="0" indent="0">
                        <a:spcBef>
                          <a:spcPts val="600"/>
                        </a:spcBef>
                        <a:buNone/>
                      </a:pPr>
                      <a:r>
                        <a:rPr kumimoji="1" lang="en-US" altLang="ja-JP" sz="1400" kern="1200" dirty="0" smtClean="0">
                          <a:latin typeface="+mn-ea"/>
                          <a:ea typeface="+mn-ea"/>
                        </a:rPr>
                        <a:t>    ※ </a:t>
                      </a:r>
                      <a:r>
                        <a:rPr kumimoji="1" lang="ja-JP" altLang="en-US" sz="1400" b="1" kern="1200" dirty="0" smtClean="0">
                          <a:solidFill>
                            <a:srgbClr val="C00000"/>
                          </a:solidFill>
                          <a:latin typeface="+mn-ea"/>
                          <a:ea typeface="+mn-ea"/>
                        </a:rPr>
                        <a:t>非常災害に関する具体的計画</a:t>
                      </a:r>
                      <a:r>
                        <a:rPr kumimoji="1" lang="ja-JP" altLang="en-US" sz="1400" kern="1200" dirty="0" smtClean="0">
                          <a:latin typeface="+mn-ea"/>
                          <a:ea typeface="+mn-ea"/>
                        </a:rPr>
                        <a:t>とは、</a:t>
                      </a:r>
                      <a:endParaRPr kumimoji="1" lang="en-US" altLang="ja-JP" sz="1400" kern="1200" dirty="0" smtClean="0">
                        <a:latin typeface="+mn-ea"/>
                        <a:ea typeface="+mn-ea"/>
                      </a:endParaRPr>
                    </a:p>
                    <a:p>
                      <a:pPr marL="0" indent="0">
                        <a:spcBef>
                          <a:spcPts val="0"/>
                        </a:spcBef>
                        <a:buNone/>
                      </a:pPr>
                      <a:r>
                        <a:rPr kumimoji="1" lang="ja-JP" altLang="en-US" sz="1400" kern="1200" dirty="0" smtClean="0">
                          <a:latin typeface="+mn-ea"/>
                          <a:ea typeface="+mn-ea"/>
                        </a:rPr>
                        <a:t>        消防法施行規則第３条に規定する消防計画（これに準ずる計画を含む。）及び風水害、</a:t>
                      </a:r>
                      <a:endParaRPr kumimoji="1" lang="en-US" altLang="ja-JP" sz="1400" kern="1200" dirty="0" smtClean="0">
                        <a:latin typeface="+mn-ea"/>
                        <a:ea typeface="+mn-ea"/>
                      </a:endParaRPr>
                    </a:p>
                    <a:p>
                      <a:pPr marL="0" indent="0">
                        <a:spcBef>
                          <a:spcPts val="0"/>
                        </a:spcBef>
                        <a:buNone/>
                      </a:pPr>
                      <a:r>
                        <a:rPr kumimoji="1" lang="en-US" altLang="ja-JP" sz="1400" kern="1200" dirty="0" smtClean="0">
                          <a:latin typeface="+mn-ea"/>
                          <a:ea typeface="+mn-ea"/>
                        </a:rPr>
                        <a:t>        </a:t>
                      </a:r>
                      <a:r>
                        <a:rPr kumimoji="1" lang="ja-JP" altLang="en-US" sz="1400" kern="1200" dirty="0" smtClean="0">
                          <a:latin typeface="+mn-ea"/>
                          <a:ea typeface="+mn-ea"/>
                        </a:rPr>
                        <a:t>地震等の災害に対処するための計画をいう。</a:t>
                      </a:r>
                      <a:endParaRPr kumimoji="1" lang="en-US" altLang="ja-JP" sz="1400" kern="1200" dirty="0">
                        <a:solidFill>
                          <a:srgbClr val="C00000"/>
                        </a:solidFill>
                        <a:latin typeface="+mn-ea"/>
                        <a:ea typeface="+mn-ea"/>
                      </a:endParaRPr>
                    </a:p>
                  </a:txBody>
                  <a:tcPr anchor="ctr">
                    <a:solidFill>
                      <a:srgbClr val="F4FAFF">
                        <a:alpha val="65000"/>
                      </a:srgbClr>
                    </a:solidFill>
                  </a:tcPr>
                </a:tc>
                <a:extLst>
                  <a:ext uri="{0D108BD9-81ED-4DB2-BD59-A6C34878D82A}">
                    <a16:rowId xmlns:a16="http://schemas.microsoft.com/office/drawing/2014/main" val="2428180773"/>
                  </a:ext>
                </a:extLst>
              </a:tr>
            </a:tbl>
          </a:graphicData>
        </a:graphic>
      </p:graphicFrame>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21</a:t>
            </a:fld>
            <a:endParaRPr kumimoji="1" lang="ja-JP" altLang="en-US" dirty="0"/>
          </a:p>
        </p:txBody>
      </p:sp>
      <p:graphicFrame>
        <p:nvGraphicFramePr>
          <p:cNvPr id="9" name="コンテンツ プレースホルダー 9"/>
          <p:cNvGraphicFramePr>
            <a:graphicFrameLocks/>
          </p:cNvGraphicFramePr>
          <p:nvPr>
            <p:extLst>
              <p:ext uri="{D42A27DB-BD31-4B8C-83A1-F6EECF244321}">
                <p14:modId xmlns:p14="http://schemas.microsoft.com/office/powerpoint/2010/main" val="4253511414"/>
              </p:ext>
            </p:extLst>
          </p:nvPr>
        </p:nvGraphicFramePr>
        <p:xfrm>
          <a:off x="673061" y="1370411"/>
          <a:ext cx="7774632" cy="2591645"/>
        </p:xfrm>
        <a:graphic>
          <a:graphicData uri="http://schemas.openxmlformats.org/drawingml/2006/table">
            <a:tbl>
              <a:tblPr firstRow="1" bandRow="1">
                <a:tableStyleId>{B301B821-A1FF-4177-AEE7-76D212191A09}</a:tableStyleId>
              </a:tblPr>
              <a:tblGrid>
                <a:gridCol w="7774632">
                  <a:extLst>
                    <a:ext uri="{9D8B030D-6E8A-4147-A177-3AD203B41FA5}">
                      <a16:colId xmlns:a16="http://schemas.microsoft.com/office/drawing/2014/main" val="1592839817"/>
                    </a:ext>
                  </a:extLst>
                </a:gridCol>
              </a:tblGrid>
              <a:tr h="350035">
                <a:tc>
                  <a:txBody>
                    <a:bodyPr/>
                    <a:lstStyle/>
                    <a:p>
                      <a:r>
                        <a:rPr kumimoji="1" lang="ja-JP" altLang="en-US" sz="2000" b="1" dirty="0" smtClean="0"/>
                        <a:t> 非常災害対策について（３）</a:t>
                      </a:r>
                      <a:endParaRPr kumimoji="1" lang="ja-JP" altLang="en-US" sz="2000" b="1" dirty="0"/>
                    </a:p>
                  </a:txBody>
                  <a:tcPr anchor="ctr">
                    <a:solidFill>
                      <a:schemeClr val="accent1"/>
                    </a:solidFill>
                  </a:tcPr>
                </a:tc>
                <a:extLst>
                  <a:ext uri="{0D108BD9-81ED-4DB2-BD59-A6C34878D82A}">
                    <a16:rowId xmlns:a16="http://schemas.microsoft.com/office/drawing/2014/main" val="2276792428"/>
                  </a:ext>
                </a:extLst>
              </a:tr>
              <a:tr h="2195405">
                <a:tc>
                  <a:txBody>
                    <a:bodyPr/>
                    <a:lstStyle/>
                    <a:p>
                      <a:pPr marL="0" indent="0">
                        <a:spcBef>
                          <a:spcPts val="0"/>
                        </a:spcBef>
                        <a:spcAft>
                          <a:spcPts val="0"/>
                        </a:spcAft>
                        <a:buFont typeface="Arial"/>
                        <a:buNone/>
                      </a:pPr>
                      <a:r>
                        <a:rPr lang="ja-JP" altLang="en-US" sz="1600" b="1" dirty="0" smtClean="0">
                          <a:solidFill>
                            <a:srgbClr val="FF0000"/>
                          </a:solidFill>
                          <a:latin typeface="+mn-ea"/>
                        </a:rPr>
                        <a:t>（７）消防機関等関係諸機関との協力体制の確立</a:t>
                      </a:r>
                      <a:endParaRPr lang="en-US" altLang="ja-JP" sz="1600" b="1" dirty="0" smtClean="0">
                        <a:solidFill>
                          <a:srgbClr val="FF0000"/>
                        </a:solidFill>
                        <a:latin typeface="+mn-ea"/>
                      </a:endParaRPr>
                    </a:p>
                    <a:p>
                      <a:pPr marL="0" indent="0">
                        <a:spcBef>
                          <a:spcPts val="0"/>
                        </a:spcBef>
                        <a:spcAft>
                          <a:spcPts val="0"/>
                        </a:spcAft>
                        <a:buFont typeface="Arial"/>
                        <a:buNone/>
                      </a:pPr>
                      <a:r>
                        <a:rPr lang="ja-JP" altLang="en-US" sz="1600" dirty="0" smtClean="0">
                          <a:latin typeface="+mn-ea"/>
                        </a:rPr>
                        <a:t>　・管理者は、消防機関等との連携を密にし、施設の内部構造や入所者の状況を</a:t>
                      </a:r>
                      <a:endParaRPr lang="en-US" altLang="ja-JP" sz="1600" dirty="0" smtClean="0">
                        <a:latin typeface="+mn-ea"/>
                      </a:endParaRPr>
                    </a:p>
                    <a:p>
                      <a:pPr marL="0" indent="0">
                        <a:spcBef>
                          <a:spcPts val="0"/>
                        </a:spcBef>
                        <a:spcAft>
                          <a:spcPts val="0"/>
                        </a:spcAft>
                        <a:buFont typeface="Arial"/>
                        <a:buNone/>
                      </a:pPr>
                      <a:r>
                        <a:rPr lang="en-US" altLang="ja-JP" sz="1600" dirty="0" smtClean="0">
                          <a:latin typeface="+mn-ea"/>
                        </a:rPr>
                        <a:t>      </a:t>
                      </a:r>
                      <a:r>
                        <a:rPr lang="ja-JP" altLang="en-US" sz="1600" dirty="0" smtClean="0">
                          <a:latin typeface="+mn-ea"/>
                        </a:rPr>
                        <a:t>十分認識してもらうとともに、協力体制の確立に努めること</a:t>
                      </a:r>
                      <a:endParaRPr lang="en-US" altLang="ja-JP" sz="1600" dirty="0" smtClean="0">
                        <a:latin typeface="+mn-ea"/>
                      </a:endParaRPr>
                    </a:p>
                    <a:p>
                      <a:pPr marL="0" indent="0">
                        <a:spcBef>
                          <a:spcPts val="0"/>
                        </a:spcBef>
                        <a:spcAft>
                          <a:spcPts val="0"/>
                        </a:spcAft>
                        <a:buFont typeface="Arial"/>
                        <a:buNone/>
                      </a:pPr>
                      <a:endParaRPr lang="en-US" altLang="ja-JP" sz="1600" b="1" dirty="0" smtClean="0">
                        <a:latin typeface="+mn-ea"/>
                      </a:endParaRPr>
                    </a:p>
                    <a:p>
                      <a:pPr marL="0" indent="0">
                        <a:spcBef>
                          <a:spcPts val="0"/>
                        </a:spcBef>
                        <a:spcAft>
                          <a:spcPts val="0"/>
                        </a:spcAft>
                        <a:buFont typeface="Arial"/>
                        <a:buNone/>
                      </a:pPr>
                      <a:r>
                        <a:rPr lang="ja-JP" altLang="en-US" sz="1600" b="1" dirty="0" smtClean="0">
                          <a:solidFill>
                            <a:srgbClr val="FF0000"/>
                          </a:solidFill>
                          <a:latin typeface="+mn-ea"/>
                        </a:rPr>
                        <a:t>（８）危険物の管理</a:t>
                      </a:r>
                      <a:endParaRPr lang="en-US" altLang="ja-JP" sz="1600" b="1" dirty="0" smtClean="0">
                        <a:solidFill>
                          <a:srgbClr val="FF0000"/>
                        </a:solidFill>
                        <a:latin typeface="+mn-ea"/>
                      </a:endParaRPr>
                    </a:p>
                    <a:p>
                      <a:pPr marL="0" indent="0">
                        <a:spcBef>
                          <a:spcPts val="0"/>
                        </a:spcBef>
                        <a:spcAft>
                          <a:spcPts val="0"/>
                        </a:spcAft>
                        <a:buFont typeface="Arial"/>
                        <a:buNone/>
                      </a:pPr>
                      <a:r>
                        <a:rPr lang="ja-JP" altLang="en-US" sz="1600" dirty="0" smtClean="0">
                          <a:latin typeface="+mn-ea"/>
                        </a:rPr>
                        <a:t>　・防火管理責任者は、プロパンガス、重油等の危険物の保管状況について、十分</a:t>
                      </a:r>
                      <a:endParaRPr lang="en-US" altLang="ja-JP" sz="1600" dirty="0" smtClean="0">
                        <a:latin typeface="+mn-ea"/>
                      </a:endParaRPr>
                    </a:p>
                    <a:p>
                      <a:pPr marL="0" indent="0">
                        <a:spcBef>
                          <a:spcPts val="0"/>
                        </a:spcBef>
                        <a:spcAft>
                          <a:spcPts val="0"/>
                        </a:spcAft>
                        <a:buFont typeface="Arial"/>
                        <a:buNone/>
                      </a:pPr>
                      <a:r>
                        <a:rPr lang="ja-JP" altLang="en-US" sz="1600" dirty="0" smtClean="0">
                          <a:latin typeface="+mn-ea"/>
                        </a:rPr>
                        <a:t>　　な点検と確認を行うこと</a:t>
                      </a:r>
                      <a:endParaRPr lang="en-US" altLang="ja-JP" sz="1600" b="1" u="sng" dirty="0">
                        <a:solidFill>
                          <a:srgbClr val="CC0000"/>
                        </a:solidFill>
                        <a:latin typeface="+mn-ea"/>
                      </a:endParaRPr>
                    </a:p>
                  </a:txBody>
                  <a:tcPr anchor="ctr">
                    <a:solidFill>
                      <a:srgbClr val="F4FAFF">
                        <a:alpha val="65000"/>
                      </a:srgbClr>
                    </a:solidFill>
                  </a:tcPr>
                </a:tc>
                <a:extLst>
                  <a:ext uri="{0D108BD9-81ED-4DB2-BD59-A6C34878D82A}">
                    <a16:rowId xmlns:a16="http://schemas.microsoft.com/office/drawing/2014/main" val="2428180773"/>
                  </a:ext>
                </a:extLst>
              </a:tr>
            </a:tbl>
          </a:graphicData>
        </a:graphic>
      </p:graphicFrame>
      <p:sp>
        <p:nvSpPr>
          <p:cNvPr id="5" name="ホームベース 4"/>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非常</a:t>
            </a:r>
            <a:r>
              <a:rPr kumimoji="1" lang="ja-JP" altLang="en-US" sz="2000" b="1" dirty="0"/>
              <a:t>災害対策について</a:t>
            </a:r>
            <a:r>
              <a:rPr kumimoji="1" lang="ja-JP" altLang="en-US" sz="2000" b="1" dirty="0" smtClean="0"/>
              <a:t>（３）・（４）</a:t>
            </a:r>
            <a:endParaRPr kumimoji="1" lang="en-US" altLang="ja-JP" sz="2000" b="1" dirty="0"/>
          </a:p>
        </p:txBody>
      </p:sp>
    </p:spTree>
    <p:extLst>
      <p:ext uri="{BB962C8B-B14F-4D97-AF65-F5344CB8AC3E}">
        <p14:creationId xmlns:p14="http://schemas.microsoft.com/office/powerpoint/2010/main" val="1741437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2">
                <a:tint val="90000"/>
                <a:satMod val="92000"/>
                <a:lumMod val="120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179512" y="190491"/>
            <a:ext cx="8001000" cy="779854"/>
          </a:xfrm>
        </p:spPr>
        <p:txBody>
          <a:bodyPr>
            <a:normAutofit/>
          </a:bodyPr>
          <a:lstStyle/>
          <a:p>
            <a:r>
              <a:rPr lang="ja-JP" altLang="en-US" sz="2400" b="1" dirty="0" smtClean="0">
                <a:solidFill>
                  <a:schemeClr val="tx1"/>
                </a:solidFill>
              </a:rPr>
              <a:t>５</a:t>
            </a:r>
            <a:r>
              <a:rPr lang="ja-JP" altLang="en-US" sz="2400" b="1" dirty="0">
                <a:solidFill>
                  <a:schemeClr val="tx1"/>
                </a:solidFill>
              </a:rPr>
              <a:t>　</a:t>
            </a:r>
            <a:r>
              <a:rPr lang="ja-JP" altLang="en-US" sz="2400" b="1" dirty="0" smtClean="0">
                <a:solidFill>
                  <a:schemeClr val="tx1"/>
                </a:solidFill>
              </a:rPr>
              <a:t>協力医療機関との連携</a:t>
            </a:r>
            <a:endParaRPr kumimoji="1" lang="ja-JP" sz="2400" b="1" dirty="0">
              <a:solidFill>
                <a:schemeClr val="bg1"/>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22</a:t>
            </a:fld>
            <a:endParaRPr kumimoji="1" lang="ja-JP" altLang="en-US" dirty="0"/>
          </a:p>
        </p:txBody>
      </p:sp>
      <p:sp>
        <p:nvSpPr>
          <p:cNvPr id="10" name="Rectangle 2"/>
          <p:cNvSpPr txBox="1">
            <a:spLocks/>
          </p:cNvSpPr>
          <p:nvPr/>
        </p:nvSpPr>
        <p:spPr>
          <a:xfrm>
            <a:off x="703595" y="1750200"/>
            <a:ext cx="7730431" cy="4487112"/>
          </a:xfrm>
          <a:prstGeom prst="rect">
            <a:avLst/>
          </a:prstGeom>
          <a:solidFill>
            <a:srgbClr val="F4FAFF">
              <a:alpha val="65000"/>
            </a:srgbClr>
          </a:solidFill>
          <a:ln w="15875">
            <a:noFill/>
          </a:ln>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2100" b="1" u="sng" dirty="0" smtClean="0">
                <a:solidFill>
                  <a:srgbClr val="C00000"/>
                </a:solidFill>
                <a:latin typeface="+mn-ea"/>
              </a:rPr>
              <a:t>協力医療機関との連携強化</a:t>
            </a:r>
            <a:endParaRPr lang="en-US" altLang="ja-JP" sz="2100" b="1" u="sng" dirty="0" smtClean="0">
              <a:solidFill>
                <a:srgbClr val="C00000"/>
              </a:solidFill>
              <a:latin typeface="+mn-ea"/>
            </a:endParaRPr>
          </a:p>
          <a:p>
            <a:pPr marL="0" indent="0">
              <a:spcBef>
                <a:spcPts val="0"/>
              </a:spcBef>
              <a:spcAft>
                <a:spcPts val="0"/>
              </a:spcAft>
              <a:buNone/>
            </a:pPr>
            <a:endParaRPr lang="en-US" altLang="ja-JP" sz="2100" dirty="0" smtClean="0">
              <a:solidFill>
                <a:srgbClr val="CC0000"/>
              </a:solidFill>
              <a:latin typeface="+mn-ea"/>
            </a:endParaRPr>
          </a:p>
          <a:p>
            <a:pPr marL="0" indent="0">
              <a:spcBef>
                <a:spcPts val="0"/>
              </a:spcBef>
              <a:spcAft>
                <a:spcPts val="0"/>
              </a:spcAft>
              <a:buNone/>
            </a:pPr>
            <a:r>
              <a:rPr lang="ja-JP" altLang="en-US" sz="2100" dirty="0">
                <a:latin typeface="+mn-ea"/>
              </a:rPr>
              <a:t>以下</a:t>
            </a:r>
            <a:r>
              <a:rPr lang="ja-JP" altLang="en-US" sz="2100" dirty="0" smtClean="0">
                <a:latin typeface="+mn-ea"/>
              </a:rPr>
              <a:t>の要件を満たす協力医療機関を定めるよう</a:t>
            </a:r>
            <a:r>
              <a:rPr lang="ja-JP" altLang="en-US" sz="2100" u="sng" dirty="0" smtClean="0">
                <a:latin typeface="+mn-ea"/>
              </a:rPr>
              <a:t>努める</a:t>
            </a:r>
            <a:r>
              <a:rPr lang="ja-JP" altLang="en-US" sz="2100" u="sng" dirty="0">
                <a:latin typeface="+mn-ea"/>
              </a:rPr>
              <a:t>こと</a:t>
            </a:r>
            <a:r>
              <a:rPr lang="ja-JP" altLang="en-US" sz="2100" dirty="0" smtClean="0">
                <a:latin typeface="+mn-ea"/>
              </a:rPr>
              <a:t>。</a:t>
            </a:r>
            <a:endParaRPr lang="en-US" altLang="ja-JP" sz="2100" dirty="0" smtClean="0">
              <a:latin typeface="+mn-ea"/>
            </a:endParaRPr>
          </a:p>
          <a:p>
            <a:pPr marL="0" indent="0">
              <a:spcBef>
                <a:spcPts val="0"/>
              </a:spcBef>
              <a:spcAft>
                <a:spcPts val="0"/>
              </a:spcAft>
              <a:buNone/>
            </a:pPr>
            <a:r>
              <a:rPr lang="ja-JP" altLang="en-US" sz="2100" dirty="0" smtClean="0">
                <a:latin typeface="+mn-ea"/>
              </a:rPr>
              <a:t>ア 入所者の病状が急変した場合等において、</a:t>
            </a:r>
            <a:r>
              <a:rPr lang="ja-JP" altLang="en-US" sz="2100" dirty="0" smtClean="0">
                <a:solidFill>
                  <a:srgbClr val="C00000"/>
                </a:solidFill>
                <a:latin typeface="+mn-ea"/>
              </a:rPr>
              <a:t>医師又は看護職員が相</a:t>
            </a:r>
            <a:endParaRPr lang="en-US" altLang="ja-JP" sz="2100" dirty="0" smtClean="0">
              <a:solidFill>
                <a:srgbClr val="C00000"/>
              </a:solidFill>
              <a:latin typeface="+mn-ea"/>
            </a:endParaRPr>
          </a:p>
          <a:p>
            <a:pPr marL="0" indent="0">
              <a:spcBef>
                <a:spcPts val="0"/>
              </a:spcBef>
              <a:spcAft>
                <a:spcPts val="0"/>
              </a:spcAft>
              <a:buNone/>
            </a:pPr>
            <a:r>
              <a:rPr lang="ja-JP" altLang="en-US" sz="2100" dirty="0">
                <a:solidFill>
                  <a:srgbClr val="C00000"/>
                </a:solidFill>
                <a:latin typeface="+mn-ea"/>
              </a:rPr>
              <a:t>　</a:t>
            </a:r>
            <a:r>
              <a:rPr lang="ja-JP" altLang="en-US" sz="2100" dirty="0" smtClean="0">
                <a:solidFill>
                  <a:srgbClr val="C00000"/>
                </a:solidFill>
                <a:latin typeface="+mn-ea"/>
              </a:rPr>
              <a:t> 談対応を行う体制</a:t>
            </a:r>
            <a:r>
              <a:rPr lang="ja-JP" altLang="en-US" sz="2100" dirty="0" smtClean="0">
                <a:latin typeface="+mn-ea"/>
              </a:rPr>
              <a:t>を常時確保。</a:t>
            </a:r>
            <a:endParaRPr lang="ja-JP" altLang="en-US" sz="2100" dirty="0">
              <a:latin typeface="+mn-ea"/>
            </a:endParaRPr>
          </a:p>
          <a:p>
            <a:pPr marL="0" indent="0">
              <a:spcBef>
                <a:spcPts val="0"/>
              </a:spcBef>
              <a:spcAft>
                <a:spcPts val="0"/>
              </a:spcAft>
              <a:buNone/>
            </a:pPr>
            <a:r>
              <a:rPr lang="ja-JP" altLang="en-US" sz="2100" dirty="0">
                <a:latin typeface="+mn-ea"/>
              </a:rPr>
              <a:t>イ </a:t>
            </a:r>
            <a:r>
              <a:rPr lang="ja-JP" altLang="en-US" sz="2100" dirty="0" smtClean="0">
                <a:latin typeface="+mn-ea"/>
              </a:rPr>
              <a:t>診療の求めがあった場合において、</a:t>
            </a:r>
            <a:r>
              <a:rPr lang="ja-JP" altLang="en-US" sz="2100" dirty="0" smtClean="0">
                <a:solidFill>
                  <a:srgbClr val="C00000"/>
                </a:solidFill>
                <a:latin typeface="+mn-ea"/>
              </a:rPr>
              <a:t>診療を行う体制</a:t>
            </a:r>
            <a:r>
              <a:rPr lang="ja-JP" altLang="en-US" sz="2100" dirty="0" smtClean="0">
                <a:latin typeface="+mn-ea"/>
              </a:rPr>
              <a:t>を常時確保。</a:t>
            </a:r>
            <a:endParaRPr lang="en-US" altLang="ja-JP" sz="2100" dirty="0" smtClean="0">
              <a:latin typeface="+mn-ea"/>
            </a:endParaRPr>
          </a:p>
          <a:p>
            <a:pPr marL="0" indent="0">
              <a:spcBef>
                <a:spcPts val="0"/>
              </a:spcBef>
              <a:spcAft>
                <a:spcPts val="0"/>
              </a:spcAft>
              <a:buNone/>
            </a:pPr>
            <a:endParaRPr lang="en-US" altLang="ja-JP" sz="2100" dirty="0">
              <a:latin typeface="+mn-ea"/>
            </a:endParaRPr>
          </a:p>
          <a:p>
            <a:pPr marL="0" indent="0">
              <a:spcBef>
                <a:spcPts val="0"/>
              </a:spcBef>
              <a:spcAft>
                <a:spcPts val="0"/>
              </a:spcAft>
              <a:buNone/>
            </a:pPr>
            <a:r>
              <a:rPr lang="ja-JP" altLang="en-US" sz="2100" b="1" u="sng" dirty="0" smtClean="0">
                <a:solidFill>
                  <a:srgbClr val="C00000"/>
                </a:solidFill>
                <a:latin typeface="+mn-ea"/>
              </a:rPr>
              <a:t>新興感染症発生時等の対応を行う医療機関との連携</a:t>
            </a:r>
            <a:endParaRPr lang="en-US" altLang="ja-JP" sz="2100" b="1" u="sng" dirty="0">
              <a:solidFill>
                <a:srgbClr val="C00000"/>
              </a:solidFill>
              <a:latin typeface="+mn-ea"/>
            </a:endParaRPr>
          </a:p>
          <a:p>
            <a:pPr marL="0" indent="0">
              <a:spcBef>
                <a:spcPts val="0"/>
              </a:spcBef>
              <a:spcAft>
                <a:spcPts val="0"/>
              </a:spcAft>
              <a:buNone/>
            </a:pPr>
            <a:endParaRPr lang="en-US" altLang="ja-JP" sz="2100" b="1" u="sng" dirty="0">
              <a:solidFill>
                <a:srgbClr val="C00000"/>
              </a:solidFill>
              <a:latin typeface="+mn-ea"/>
            </a:endParaRPr>
          </a:p>
          <a:p>
            <a:pPr marL="0" indent="0">
              <a:spcBef>
                <a:spcPts val="0"/>
              </a:spcBef>
              <a:spcAft>
                <a:spcPts val="0"/>
              </a:spcAft>
              <a:buNone/>
            </a:pPr>
            <a:r>
              <a:rPr lang="ja-JP" altLang="en-US" sz="2100" dirty="0" smtClean="0">
                <a:latin typeface="+mn-ea"/>
              </a:rPr>
              <a:t>感染者の診療等を行う協定締結医療機関と連携し、</a:t>
            </a:r>
            <a:r>
              <a:rPr lang="ja-JP" altLang="en-US" sz="2100" dirty="0" smtClean="0">
                <a:solidFill>
                  <a:srgbClr val="C00000"/>
                </a:solidFill>
                <a:latin typeface="+mn-ea"/>
              </a:rPr>
              <a:t>新興感染症発生時における対応を取り決める</a:t>
            </a:r>
            <a:r>
              <a:rPr lang="ja-JP" altLang="en-US" sz="2100" dirty="0" smtClean="0">
                <a:latin typeface="+mn-ea"/>
              </a:rPr>
              <a:t>よう</a:t>
            </a:r>
            <a:r>
              <a:rPr lang="ja-JP" altLang="en-US" sz="2100" u="sng" dirty="0" smtClean="0">
                <a:latin typeface="+mn-ea"/>
              </a:rPr>
              <a:t>努めること</a:t>
            </a:r>
            <a:r>
              <a:rPr lang="ja-JP" altLang="en-US" sz="2100" dirty="0" smtClean="0">
                <a:latin typeface="+mn-ea"/>
              </a:rPr>
              <a:t>。</a:t>
            </a:r>
            <a:endParaRPr lang="en-US" altLang="ja-JP" sz="2100" dirty="0" smtClean="0">
              <a:latin typeface="+mn-ea"/>
            </a:endParaRPr>
          </a:p>
          <a:p>
            <a:pPr marL="0" indent="0">
              <a:spcBef>
                <a:spcPts val="0"/>
              </a:spcBef>
              <a:spcAft>
                <a:spcPts val="0"/>
              </a:spcAft>
              <a:buNone/>
            </a:pPr>
            <a:endParaRPr lang="en-US" altLang="ja-JP" sz="2100" dirty="0">
              <a:latin typeface="+mn-ea"/>
            </a:endParaRPr>
          </a:p>
          <a:p>
            <a:pPr marL="0" indent="0">
              <a:spcBef>
                <a:spcPts val="0"/>
              </a:spcBef>
              <a:spcAft>
                <a:spcPts val="0"/>
              </a:spcAft>
              <a:buNone/>
            </a:pPr>
            <a:r>
              <a:rPr lang="en-US" altLang="ja-JP" sz="2100" dirty="0" smtClean="0">
                <a:latin typeface="+mn-ea"/>
              </a:rPr>
              <a:t>【</a:t>
            </a:r>
            <a:r>
              <a:rPr lang="ja-JP" altLang="en-US" sz="2100" dirty="0" smtClean="0">
                <a:latin typeface="+mn-ea"/>
              </a:rPr>
              <a:t>有料老人ホームのみ</a:t>
            </a:r>
            <a:r>
              <a:rPr lang="en-US" altLang="ja-JP" sz="2100" dirty="0" smtClean="0">
                <a:latin typeface="+mn-ea"/>
              </a:rPr>
              <a:t>】</a:t>
            </a:r>
          </a:p>
          <a:p>
            <a:pPr marL="0" indent="0">
              <a:spcBef>
                <a:spcPts val="0"/>
              </a:spcBef>
              <a:spcAft>
                <a:spcPts val="0"/>
              </a:spcAft>
              <a:buNone/>
            </a:pPr>
            <a:r>
              <a:rPr lang="ja-JP" altLang="en-US" sz="2100" dirty="0" smtClean="0">
                <a:latin typeface="+mn-ea"/>
              </a:rPr>
              <a:t>・協力医療機関が第二種協定指定医療機関の場合、同医療機関と</a:t>
            </a:r>
            <a:r>
              <a:rPr lang="ja-JP" altLang="en-US" sz="2100" dirty="0" smtClean="0">
                <a:solidFill>
                  <a:srgbClr val="C00000"/>
                </a:solidFill>
                <a:latin typeface="+mn-ea"/>
              </a:rPr>
              <a:t>新興感染症発生時の対応について協議を行う</a:t>
            </a:r>
            <a:r>
              <a:rPr lang="ja-JP" altLang="en-US" sz="2100" dirty="0" smtClean="0">
                <a:latin typeface="+mn-ea"/>
              </a:rPr>
              <a:t>こと。</a:t>
            </a:r>
            <a:endParaRPr lang="en-US" altLang="ja-JP" sz="2100" dirty="0" smtClean="0">
              <a:latin typeface="+mn-ea"/>
            </a:endParaRPr>
          </a:p>
          <a:p>
            <a:pPr marL="0" indent="0">
              <a:spcBef>
                <a:spcPts val="0"/>
              </a:spcBef>
              <a:spcAft>
                <a:spcPts val="0"/>
              </a:spcAft>
              <a:buNone/>
            </a:pPr>
            <a:r>
              <a:rPr lang="ja-JP" altLang="en-US" sz="2100" dirty="0" smtClean="0">
                <a:latin typeface="+mn-ea"/>
              </a:rPr>
              <a:t>・入居者が協力医療機関から退院する場合、</a:t>
            </a:r>
            <a:r>
              <a:rPr lang="ja-JP" altLang="en-US" sz="2100" dirty="0" smtClean="0">
                <a:solidFill>
                  <a:srgbClr val="C00000"/>
                </a:solidFill>
                <a:latin typeface="+mn-ea"/>
              </a:rPr>
              <a:t>再び当該有料老人ホームに速やかに入居</a:t>
            </a:r>
            <a:r>
              <a:rPr lang="ja-JP" altLang="en-US" sz="2100" dirty="0" smtClean="0">
                <a:latin typeface="+mn-ea"/>
              </a:rPr>
              <a:t>させることができるよう</a:t>
            </a:r>
            <a:r>
              <a:rPr lang="ja-JP" altLang="en-US" sz="2100" u="sng" dirty="0" smtClean="0">
                <a:latin typeface="+mn-ea"/>
              </a:rPr>
              <a:t>努めること</a:t>
            </a:r>
            <a:r>
              <a:rPr lang="ja-JP" altLang="en-US" sz="2100" dirty="0" smtClean="0">
                <a:latin typeface="+mn-ea"/>
              </a:rPr>
              <a:t>。</a:t>
            </a:r>
            <a:endParaRPr lang="ja-JP" altLang="en-US" sz="2100" dirty="0">
              <a:latin typeface="+mn-ea"/>
            </a:endParaRPr>
          </a:p>
        </p:txBody>
      </p:sp>
      <p:sp>
        <p:nvSpPr>
          <p:cNvPr id="6" name="ホームベース 5"/>
          <p:cNvSpPr/>
          <p:nvPr/>
        </p:nvSpPr>
        <p:spPr>
          <a:xfrm flipH="1">
            <a:off x="1410338" y="692696"/>
            <a:ext cx="6973069" cy="576064"/>
          </a:xfrm>
          <a:prstGeom prst="homePlate">
            <a:avLst/>
          </a:prstGeom>
          <a:solidFill>
            <a:schemeClr val="accent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　</a:t>
            </a:r>
            <a:r>
              <a:rPr kumimoji="1" lang="ja-JP" altLang="en-US" sz="2000" b="1" dirty="0" smtClean="0">
                <a:solidFill>
                  <a:schemeClr val="bg1"/>
                </a:solidFill>
              </a:rPr>
              <a:t>協力医療機関との連携</a:t>
            </a:r>
            <a:endParaRPr kumimoji="1" lang="ja-JP" altLang="en-US" sz="2000" b="1" dirty="0">
              <a:solidFill>
                <a:schemeClr val="bg1"/>
              </a:solidFill>
            </a:endParaRPr>
          </a:p>
        </p:txBody>
      </p:sp>
    </p:spTree>
    <p:extLst>
      <p:ext uri="{BB962C8B-B14F-4D97-AF65-F5344CB8AC3E}">
        <p14:creationId xmlns:p14="http://schemas.microsoft.com/office/powerpoint/2010/main" val="4562706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0AF953-6463-45AF-8A08-7055940DB19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490" y="4035343"/>
            <a:ext cx="1621286" cy="2161715"/>
          </a:xfrm>
          <a:prstGeom prst="rect">
            <a:avLst/>
          </a:prstGeom>
          <a:noFill/>
        </p:spPr>
      </p:pic>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23</a:t>
            </a:fld>
            <a:endParaRPr kumimoji="1" lang="ja-JP" altLang="en-US" dirty="0"/>
          </a:p>
        </p:txBody>
      </p:sp>
      <p:sp>
        <p:nvSpPr>
          <p:cNvPr id="4" name="正方形/長方形 3"/>
          <p:cNvSpPr/>
          <p:nvPr/>
        </p:nvSpPr>
        <p:spPr>
          <a:xfrm>
            <a:off x="1187624" y="1844824"/>
            <a:ext cx="6840760" cy="2816156"/>
          </a:xfrm>
          <a:prstGeom prst="rect">
            <a:avLst/>
          </a:prstGeom>
        </p:spPr>
        <p:txBody>
          <a:bodyPr wrap="square">
            <a:spAutoFit/>
          </a:bodyPr>
          <a:lstStyle/>
          <a:p>
            <a:r>
              <a:rPr lang="ja-JP" altLang="en-US" sz="4000" dirty="0" smtClean="0"/>
              <a:t>吹田市有料</a:t>
            </a:r>
            <a:r>
              <a:rPr lang="ja-JP" altLang="en-US" sz="4000" dirty="0"/>
              <a:t>老人</a:t>
            </a:r>
            <a:r>
              <a:rPr lang="ja-JP" altLang="en-US" sz="4000" dirty="0" smtClean="0"/>
              <a:t>ホーム設置運営指導指針の改定</a:t>
            </a:r>
            <a:endParaRPr lang="en-US" altLang="ja-JP" sz="4000" dirty="0" smtClean="0"/>
          </a:p>
          <a:p>
            <a:pPr>
              <a:spcBef>
                <a:spcPts val="600"/>
              </a:spcBef>
            </a:pPr>
            <a:r>
              <a:rPr lang="en-US" altLang="ja-JP" sz="1400" dirty="0">
                <a:solidFill>
                  <a:schemeClr val="accent6">
                    <a:lumMod val="50000"/>
                  </a:schemeClr>
                </a:solidFill>
                <a:latin typeface="+mn-ea"/>
              </a:rPr>
              <a:t>※ </a:t>
            </a:r>
            <a:r>
              <a:rPr lang="ja-JP" altLang="en-US" sz="1400" dirty="0" smtClean="0">
                <a:solidFill>
                  <a:schemeClr val="accent6">
                    <a:lumMod val="50000"/>
                  </a:schemeClr>
                </a:solidFill>
                <a:latin typeface="+mn-ea"/>
              </a:rPr>
              <a:t>上記指針については、</a:t>
            </a:r>
            <a:endParaRPr lang="en-US" altLang="ja-JP" sz="1400" dirty="0" smtClean="0">
              <a:solidFill>
                <a:schemeClr val="accent6">
                  <a:lumMod val="50000"/>
                </a:schemeClr>
              </a:solidFill>
              <a:latin typeface="+mn-ea"/>
            </a:endParaRPr>
          </a:p>
          <a:p>
            <a:pPr>
              <a:spcBef>
                <a:spcPts val="600"/>
              </a:spcBef>
            </a:pPr>
            <a:r>
              <a:rPr lang="ja-JP" altLang="en-US" sz="1400" b="1" dirty="0">
                <a:solidFill>
                  <a:schemeClr val="accent6">
                    <a:lumMod val="50000"/>
                  </a:schemeClr>
                </a:solidFill>
                <a:latin typeface="+mn-ea"/>
              </a:rPr>
              <a:t>　</a:t>
            </a:r>
            <a:r>
              <a:rPr lang="ja-JP" altLang="en-US" sz="1400" dirty="0" smtClean="0">
                <a:solidFill>
                  <a:schemeClr val="accent6">
                    <a:lumMod val="50000"/>
                  </a:schemeClr>
                </a:solidFill>
                <a:latin typeface="+mn-ea"/>
              </a:rPr>
              <a:t> 有料</a:t>
            </a:r>
            <a:r>
              <a:rPr lang="ja-JP" altLang="en-US" sz="1400" dirty="0">
                <a:solidFill>
                  <a:schemeClr val="accent6">
                    <a:lumMod val="50000"/>
                  </a:schemeClr>
                </a:solidFill>
                <a:latin typeface="+mn-ea"/>
              </a:rPr>
              <a:t>老人</a:t>
            </a:r>
            <a:r>
              <a:rPr lang="ja-JP" altLang="en-US" sz="1400" dirty="0" smtClean="0">
                <a:solidFill>
                  <a:schemeClr val="accent6">
                    <a:lumMod val="50000"/>
                  </a:schemeClr>
                </a:solidFill>
                <a:latin typeface="+mn-ea"/>
              </a:rPr>
              <a:t>ホームはもとより、有料</a:t>
            </a:r>
            <a:r>
              <a:rPr lang="ja-JP" altLang="en-US" sz="1400" dirty="0">
                <a:solidFill>
                  <a:schemeClr val="accent6">
                    <a:lumMod val="50000"/>
                  </a:schemeClr>
                </a:solidFill>
                <a:latin typeface="+mn-ea"/>
              </a:rPr>
              <a:t>老人ホームに該当するサービス付き</a:t>
            </a:r>
            <a:r>
              <a:rPr lang="ja-JP" altLang="en-US" sz="1400" dirty="0" smtClean="0">
                <a:solidFill>
                  <a:schemeClr val="accent6">
                    <a:lumMod val="50000"/>
                  </a:schemeClr>
                </a:solidFill>
                <a:latin typeface="+mn-ea"/>
              </a:rPr>
              <a:t>高齢者向　</a:t>
            </a:r>
            <a:endParaRPr lang="en-US" altLang="ja-JP" sz="1400" dirty="0" smtClean="0">
              <a:solidFill>
                <a:schemeClr val="accent6">
                  <a:lumMod val="50000"/>
                </a:schemeClr>
              </a:solidFill>
              <a:latin typeface="+mn-ea"/>
            </a:endParaRPr>
          </a:p>
          <a:p>
            <a:pPr>
              <a:spcBef>
                <a:spcPts val="0"/>
              </a:spcBef>
              <a:spcAft>
                <a:spcPts val="600"/>
              </a:spcAft>
            </a:pPr>
            <a:r>
              <a:rPr lang="ja-JP" altLang="en-US" sz="1400" dirty="0">
                <a:solidFill>
                  <a:schemeClr val="accent6">
                    <a:lumMod val="50000"/>
                  </a:schemeClr>
                </a:solidFill>
                <a:latin typeface="+mn-ea"/>
              </a:rPr>
              <a:t>　 </a:t>
            </a:r>
            <a:r>
              <a:rPr lang="ja-JP" altLang="en-US" sz="1400" dirty="0" err="1" smtClean="0">
                <a:solidFill>
                  <a:schemeClr val="accent6">
                    <a:lumMod val="50000"/>
                  </a:schemeClr>
                </a:solidFill>
                <a:latin typeface="+mn-ea"/>
              </a:rPr>
              <a:t>け</a:t>
            </a:r>
            <a:r>
              <a:rPr lang="ja-JP" altLang="en-US" sz="1400" dirty="0" smtClean="0">
                <a:solidFill>
                  <a:schemeClr val="accent6">
                    <a:lumMod val="50000"/>
                  </a:schemeClr>
                </a:solidFill>
                <a:latin typeface="+mn-ea"/>
              </a:rPr>
              <a:t>住宅も適用対象となります。</a:t>
            </a:r>
            <a:endParaRPr lang="en-US" altLang="ja-JP" sz="1400" dirty="0">
              <a:solidFill>
                <a:schemeClr val="accent6">
                  <a:lumMod val="50000"/>
                </a:schemeClr>
              </a:solidFill>
              <a:latin typeface="+mn-ea"/>
            </a:endParaRPr>
          </a:p>
          <a:p>
            <a:endParaRPr lang="en-US" altLang="ja-JP" sz="4000" u="sng" dirty="0">
              <a:solidFill>
                <a:srgbClr val="CC0000"/>
              </a:solidFill>
              <a:latin typeface="+mn-ea"/>
            </a:endParaRPr>
          </a:p>
        </p:txBody>
      </p:sp>
    </p:spTree>
    <p:extLst>
      <p:ext uri="{BB962C8B-B14F-4D97-AF65-F5344CB8AC3E}">
        <p14:creationId xmlns:p14="http://schemas.microsoft.com/office/powerpoint/2010/main" val="7796314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24</a:t>
            </a:fld>
            <a:endParaRPr kumimoji="1" lang="ja-JP" altLang="en-US" dirty="0"/>
          </a:p>
        </p:txBody>
      </p:sp>
      <p:sp>
        <p:nvSpPr>
          <p:cNvPr id="6" name="Rectangle 2"/>
          <p:cNvSpPr txBox="1">
            <a:spLocks/>
          </p:cNvSpPr>
          <p:nvPr/>
        </p:nvSpPr>
        <p:spPr>
          <a:xfrm>
            <a:off x="664687" y="3356992"/>
            <a:ext cx="8001000" cy="3240360"/>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700" dirty="0" smtClean="0">
                <a:latin typeface="+mn-ea"/>
              </a:rPr>
              <a:t>入居募集に当たり、有料老人ホームが、</a:t>
            </a:r>
            <a:r>
              <a:rPr lang="ja-JP" altLang="en-US" sz="1700" b="1" dirty="0" smtClean="0">
                <a:latin typeface="+mn-ea"/>
              </a:rPr>
              <a:t>入居希望者に関する情報提供を行う事業者と委託契約を締結する場合</a:t>
            </a:r>
            <a:r>
              <a:rPr lang="ja-JP" altLang="en-US" sz="1700" dirty="0" smtClean="0">
                <a:latin typeface="+mn-ea"/>
              </a:rPr>
              <a:t>、次の①～④の事項に留意すること。</a:t>
            </a:r>
            <a:endParaRPr lang="en-US" altLang="ja-JP" sz="1700" dirty="0" smtClean="0">
              <a:latin typeface="+mn-ea"/>
            </a:endParaRPr>
          </a:p>
          <a:p>
            <a:pPr marL="0" indent="0">
              <a:lnSpc>
                <a:spcPct val="110000"/>
              </a:lnSpc>
              <a:spcBef>
                <a:spcPts val="0"/>
              </a:spcBef>
              <a:spcAft>
                <a:spcPts val="0"/>
              </a:spcAft>
              <a:buFont typeface="Arial"/>
              <a:buNone/>
            </a:pPr>
            <a:endParaRPr lang="en-US" altLang="ja-JP" sz="1700" dirty="0">
              <a:latin typeface="+mn-ea"/>
            </a:endParaRPr>
          </a:p>
          <a:p>
            <a:pPr marL="0" indent="0">
              <a:lnSpc>
                <a:spcPct val="110000"/>
              </a:lnSpc>
              <a:spcBef>
                <a:spcPts val="0"/>
              </a:spcBef>
              <a:spcAft>
                <a:spcPts val="0"/>
              </a:spcAft>
              <a:buNone/>
            </a:pPr>
            <a:r>
              <a:rPr lang="ja-JP" altLang="en-US" sz="1700" dirty="0">
                <a:latin typeface="+mn-ea"/>
              </a:rPr>
              <a:t>①</a:t>
            </a:r>
            <a:r>
              <a:rPr lang="ja-JP" altLang="en-US" sz="1700" dirty="0" smtClean="0">
                <a:solidFill>
                  <a:srgbClr val="FF0000"/>
                </a:solidFill>
                <a:latin typeface="+mn-ea"/>
              </a:rPr>
              <a:t>入居希望者の介護度</a:t>
            </a:r>
            <a:r>
              <a:rPr lang="ja-JP" altLang="en-US" sz="1700" dirty="0" smtClean="0">
                <a:latin typeface="+mn-ea"/>
              </a:rPr>
              <a:t>や</a:t>
            </a:r>
            <a:r>
              <a:rPr lang="ja-JP" altLang="en-US" sz="1700" dirty="0" smtClean="0">
                <a:solidFill>
                  <a:srgbClr val="FF0000"/>
                </a:solidFill>
                <a:latin typeface="+mn-ea"/>
              </a:rPr>
              <a:t>医療の必要度</a:t>
            </a:r>
            <a:r>
              <a:rPr lang="ja-JP" altLang="en-US" sz="1700" dirty="0" smtClean="0">
                <a:latin typeface="+mn-ea"/>
              </a:rPr>
              <a:t>等の</a:t>
            </a:r>
            <a:r>
              <a:rPr lang="ja-JP" altLang="en-US" sz="1700" dirty="0" smtClean="0">
                <a:solidFill>
                  <a:srgbClr val="FF0000"/>
                </a:solidFill>
                <a:latin typeface="+mn-ea"/>
              </a:rPr>
              <a:t>個人の状況・属性に応じて手数料を設定</a:t>
            </a:r>
            <a:r>
              <a:rPr lang="ja-JP" altLang="en-US" sz="1700" dirty="0" smtClean="0">
                <a:latin typeface="+mn-ea"/>
              </a:rPr>
              <a:t>するなど、</a:t>
            </a:r>
            <a:r>
              <a:rPr lang="ja-JP" altLang="en-US" sz="1700" b="1" u="sng" dirty="0" smtClean="0">
                <a:latin typeface="+mn-ea"/>
              </a:rPr>
              <a:t>社会保障費の不適切な費消を助長するとの誤解を与えるような手数料の設定を行わない</a:t>
            </a:r>
            <a:r>
              <a:rPr lang="ja-JP" altLang="en-US" sz="1700" dirty="0" smtClean="0">
                <a:latin typeface="+mn-ea"/>
              </a:rPr>
              <a:t>こと</a:t>
            </a:r>
            <a:r>
              <a:rPr lang="ja-JP" altLang="en-US" sz="1700" dirty="0">
                <a:latin typeface="+mn-ea"/>
              </a:rPr>
              <a:t>。また、上記のような</a:t>
            </a:r>
            <a:r>
              <a:rPr lang="ja-JP" altLang="en-US" sz="1700" b="1" u="sng" dirty="0">
                <a:latin typeface="+mn-ea"/>
              </a:rPr>
              <a:t>手数料の設定に応じない</a:t>
            </a:r>
            <a:r>
              <a:rPr lang="ja-JP" altLang="en-US" sz="1700" dirty="0">
                <a:latin typeface="+mn-ea"/>
              </a:rPr>
              <a:t>こと。</a:t>
            </a:r>
            <a:endParaRPr lang="en-US" altLang="ja-JP" sz="1700" dirty="0" smtClean="0">
              <a:latin typeface="+mn-ea"/>
            </a:endParaRPr>
          </a:p>
          <a:p>
            <a:pPr marL="0" indent="0">
              <a:lnSpc>
                <a:spcPct val="110000"/>
              </a:lnSpc>
              <a:spcBef>
                <a:spcPts val="0"/>
              </a:spcBef>
              <a:spcAft>
                <a:spcPts val="0"/>
              </a:spcAft>
              <a:buNone/>
            </a:pP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②</a:t>
            </a:r>
            <a:r>
              <a:rPr lang="ja-JP" altLang="en-US" sz="1700" dirty="0" smtClean="0">
                <a:latin typeface="+mn-ea"/>
              </a:rPr>
              <a:t>入居者の月額利用料等に比べて</a:t>
            </a:r>
            <a:r>
              <a:rPr lang="ja-JP" altLang="en-US" sz="1700" dirty="0" smtClean="0">
                <a:solidFill>
                  <a:srgbClr val="FF0000"/>
                </a:solidFill>
                <a:latin typeface="+mn-ea"/>
              </a:rPr>
              <a:t>高額な手数料と引き換え</a:t>
            </a:r>
            <a:r>
              <a:rPr lang="ja-JP" altLang="en-US" sz="1700" dirty="0" smtClean="0">
                <a:latin typeface="+mn-ea"/>
              </a:rPr>
              <a:t>に、</a:t>
            </a:r>
            <a:r>
              <a:rPr lang="ja-JP" altLang="en-US" sz="1700" b="1" u="sng" dirty="0" smtClean="0">
                <a:latin typeface="+mn-ea"/>
              </a:rPr>
              <a:t>優先的な入居希望者の照会を求めない</a:t>
            </a:r>
            <a:r>
              <a:rPr lang="ja-JP" altLang="en-US" sz="1700" dirty="0" smtClean="0">
                <a:latin typeface="+mn-ea"/>
              </a:rPr>
              <a:t>こと。</a:t>
            </a:r>
            <a:endParaRPr lang="en-US" altLang="ja-JP" sz="1700" dirty="0" smtClean="0">
              <a:latin typeface="+mn-ea"/>
            </a:endParaRPr>
          </a:p>
          <a:p>
            <a:pPr marL="0" indent="0">
              <a:lnSpc>
                <a:spcPct val="110000"/>
              </a:lnSpc>
              <a:spcBef>
                <a:spcPts val="0"/>
              </a:spcBef>
              <a:spcAft>
                <a:spcPts val="0"/>
              </a:spcAft>
              <a:buNone/>
            </a:pPr>
            <a:endParaRPr lang="en-US" altLang="ja-JP" sz="1700" dirty="0">
              <a:latin typeface="+mn-ea"/>
            </a:endParaRPr>
          </a:p>
        </p:txBody>
      </p:sp>
      <p:sp>
        <p:nvSpPr>
          <p:cNvPr id="7" name="下矢印 6"/>
          <p:cNvSpPr/>
          <p:nvPr/>
        </p:nvSpPr>
        <p:spPr>
          <a:xfrm>
            <a:off x="3779912" y="2873932"/>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ホームベース 8"/>
          <p:cNvSpPr/>
          <p:nvPr/>
        </p:nvSpPr>
        <p:spPr>
          <a:xfrm flipH="1">
            <a:off x="1410337" y="692696"/>
            <a:ext cx="7286992"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b="1" dirty="0"/>
              <a:t> </a:t>
            </a:r>
            <a:r>
              <a:rPr kumimoji="1" lang="ja-JP" altLang="en-US" b="1" dirty="0" smtClean="0"/>
              <a:t> </a:t>
            </a:r>
            <a:r>
              <a:rPr kumimoji="1" lang="ja-JP" altLang="en-US" sz="2000" b="1" dirty="0" smtClean="0"/>
              <a:t>吹田市有料老人ホーム設置運営指導指針の改定</a:t>
            </a:r>
            <a:endParaRPr kumimoji="1" lang="ja-JP" altLang="en-US" sz="1100" b="1" dirty="0">
              <a:solidFill>
                <a:schemeClr val="bg1"/>
              </a:solidFill>
            </a:endParaRPr>
          </a:p>
        </p:txBody>
      </p:sp>
      <p:sp>
        <p:nvSpPr>
          <p:cNvPr id="10" name="Rectangle 2"/>
          <p:cNvSpPr txBox="1">
            <a:spLocks/>
          </p:cNvSpPr>
          <p:nvPr/>
        </p:nvSpPr>
        <p:spPr>
          <a:xfrm>
            <a:off x="678684" y="1412776"/>
            <a:ext cx="7987003" cy="1252300"/>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一部の有料老人ホームが、入居する高齢者が難病等の場合に、高齢者向け住</a:t>
            </a:r>
            <a:endParaRPr lang="en-US" altLang="ja-JP" sz="1700" dirty="0" smtClean="0">
              <a:solidFill>
                <a:prstClr val="black"/>
              </a:solidFill>
              <a:latin typeface="メイリオ" panose="020B0604030504040204" pitchFamily="50" charset="-128"/>
            </a:endParaRPr>
          </a:p>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err="1" smtClean="0">
                <a:solidFill>
                  <a:prstClr val="black"/>
                </a:solidFill>
                <a:latin typeface="メイリオ" panose="020B0604030504040204" pitchFamily="50" charset="-128"/>
              </a:rPr>
              <a:t>まいの</a:t>
            </a:r>
            <a:r>
              <a:rPr lang="ja-JP" altLang="en-US" sz="1700" dirty="0" smtClean="0">
                <a:solidFill>
                  <a:prstClr val="black"/>
                </a:solidFill>
                <a:latin typeface="メイリオ" panose="020B0604030504040204" pitchFamily="50" charset="-128"/>
              </a:rPr>
              <a:t>紹介を行う事業者に対し、高額な紹介手数料を払っている事案が明らか　</a:t>
            </a:r>
            <a:endParaRPr lang="en-US" altLang="ja-JP" sz="1700" dirty="0" smtClean="0">
              <a:solidFill>
                <a:prstClr val="black"/>
              </a:solidFill>
              <a:latin typeface="メイリオ" panose="020B0604030504040204" pitchFamily="50" charset="-128"/>
            </a:endParaRPr>
          </a:p>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になった</a:t>
            </a:r>
            <a:endParaRPr lang="ja-JP" altLang="en-US" sz="1700" dirty="0">
              <a:solidFill>
                <a:prstClr val="black"/>
              </a:solidFill>
              <a:latin typeface="メイリオ" panose="020B0604030504040204" pitchFamily="50" charset="-128"/>
            </a:endParaRPr>
          </a:p>
        </p:txBody>
      </p:sp>
    </p:spTree>
    <p:extLst>
      <p:ext uri="{BB962C8B-B14F-4D97-AF65-F5344CB8AC3E}">
        <p14:creationId xmlns:p14="http://schemas.microsoft.com/office/powerpoint/2010/main" val="13922636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25</a:t>
            </a:fld>
            <a:endParaRPr kumimoji="1" lang="ja-JP" altLang="en-US" dirty="0"/>
          </a:p>
        </p:txBody>
      </p:sp>
      <p:sp>
        <p:nvSpPr>
          <p:cNvPr id="6" name="Rectangle 2"/>
          <p:cNvSpPr txBox="1">
            <a:spLocks/>
          </p:cNvSpPr>
          <p:nvPr/>
        </p:nvSpPr>
        <p:spPr>
          <a:xfrm>
            <a:off x="664687" y="3161964"/>
            <a:ext cx="8001000" cy="3435388"/>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700" dirty="0" smtClean="0">
                <a:latin typeface="+mn-ea"/>
              </a:rPr>
              <a:t>入居募集に当たり、有料老人ホームが、</a:t>
            </a:r>
            <a:r>
              <a:rPr lang="ja-JP" altLang="en-US" sz="1700" b="1" dirty="0" smtClean="0">
                <a:latin typeface="+mn-ea"/>
              </a:rPr>
              <a:t>入居希望者に関する情報提供を行う事業者と委託契約を締結する場合</a:t>
            </a:r>
            <a:r>
              <a:rPr lang="ja-JP" altLang="en-US" sz="1700" dirty="0" smtClean="0">
                <a:latin typeface="+mn-ea"/>
              </a:rPr>
              <a:t>、次の事項に留意すること。</a:t>
            </a:r>
            <a:endParaRPr lang="en-US" altLang="ja-JP" sz="1700" dirty="0" smtClean="0">
              <a:latin typeface="+mn-ea"/>
            </a:endParaRPr>
          </a:p>
          <a:p>
            <a:pPr marL="0" indent="0">
              <a:lnSpc>
                <a:spcPct val="110000"/>
              </a:lnSpc>
              <a:spcBef>
                <a:spcPts val="0"/>
              </a:spcBef>
              <a:spcAft>
                <a:spcPts val="0"/>
              </a:spcAft>
              <a:buFont typeface="Arial"/>
              <a:buNone/>
            </a:pPr>
            <a:endParaRPr lang="en-US" altLang="ja-JP" sz="1700" dirty="0">
              <a:latin typeface="+mn-ea"/>
            </a:endParaRPr>
          </a:p>
          <a:p>
            <a:pPr marL="0" indent="0">
              <a:lnSpc>
                <a:spcPct val="110000"/>
              </a:lnSpc>
              <a:spcBef>
                <a:spcPts val="0"/>
              </a:spcBef>
              <a:spcAft>
                <a:spcPts val="0"/>
              </a:spcAft>
              <a:buNone/>
            </a:pPr>
            <a:r>
              <a:rPr lang="ja-JP" altLang="en-US" sz="1700" dirty="0">
                <a:latin typeface="+mn-ea"/>
              </a:rPr>
              <a:t>③ </a:t>
            </a:r>
            <a:r>
              <a:rPr lang="ja-JP" altLang="en-US" sz="1700" dirty="0">
                <a:solidFill>
                  <a:srgbClr val="FF0000"/>
                </a:solidFill>
                <a:latin typeface="+mn-ea"/>
              </a:rPr>
              <a:t>情報提供等事業者の選定</a:t>
            </a:r>
            <a:r>
              <a:rPr lang="ja-JP" altLang="en-US" sz="1700" dirty="0">
                <a:latin typeface="+mn-ea"/>
              </a:rPr>
              <a:t>に当たっては、</a:t>
            </a:r>
            <a:r>
              <a:rPr lang="ja-JP" altLang="en-US" sz="1700" b="1" u="sng" dirty="0" smtClean="0">
                <a:latin typeface="+mn-ea"/>
              </a:rPr>
              <a:t>当該事</a:t>
            </a:r>
            <a:r>
              <a:rPr lang="ja-JP" altLang="en-US" sz="1700" b="1" u="sng" dirty="0">
                <a:latin typeface="+mn-ea"/>
              </a:rPr>
              <a:t>業者が入居希望者に提供</a:t>
            </a:r>
            <a:r>
              <a:rPr lang="ja-JP" altLang="en-US" sz="1700" b="1" u="sng" dirty="0" smtClean="0">
                <a:latin typeface="+mn-ea"/>
              </a:rPr>
              <a:t>する</a:t>
            </a:r>
            <a:endParaRPr lang="en-US" altLang="ja-JP" sz="1700" b="1" u="sng" dirty="0" smtClean="0">
              <a:latin typeface="+mn-ea"/>
            </a:endParaRPr>
          </a:p>
          <a:p>
            <a:pPr marL="0" indent="0">
              <a:lnSpc>
                <a:spcPct val="110000"/>
              </a:lnSpc>
              <a:spcBef>
                <a:spcPts val="0"/>
              </a:spcBef>
              <a:spcAft>
                <a:spcPts val="0"/>
              </a:spcAft>
              <a:buNone/>
            </a:pPr>
            <a:r>
              <a:rPr lang="ja-JP" altLang="en-US" sz="1700" b="1" dirty="0">
                <a:latin typeface="+mn-ea"/>
              </a:rPr>
              <a:t>　</a:t>
            </a:r>
            <a:r>
              <a:rPr lang="ja-JP" altLang="en-US" sz="1700" b="1" u="sng" dirty="0" smtClean="0">
                <a:latin typeface="+mn-ea"/>
              </a:rPr>
              <a:t>サービス</a:t>
            </a:r>
            <a:r>
              <a:rPr lang="ja-JP" altLang="en-US" sz="1700" b="1" u="sng" dirty="0">
                <a:latin typeface="+mn-ea"/>
              </a:rPr>
              <a:t>内容やその対価たる手数料の有無・金額についてあらかじめ把握</a:t>
            </a:r>
            <a:r>
              <a:rPr lang="ja-JP" altLang="en-US" sz="1700" b="1" u="sng" dirty="0" smtClean="0">
                <a:latin typeface="+mn-ea"/>
              </a:rPr>
              <a:t>する</a:t>
            </a:r>
            <a:r>
              <a:rPr lang="ja-JP" altLang="en-US" sz="1700" u="sng" dirty="0" smtClean="0">
                <a:latin typeface="+mn-ea"/>
              </a:rPr>
              <a:t>　</a:t>
            </a:r>
            <a:endParaRPr lang="en-US" altLang="ja-JP" sz="1700" u="sng" dirty="0" smtClean="0">
              <a:latin typeface="+mn-ea"/>
            </a:endParaRPr>
          </a:p>
          <a:p>
            <a:pPr marL="0" indent="0">
              <a:lnSpc>
                <a:spcPct val="110000"/>
              </a:lnSpc>
              <a:spcBef>
                <a:spcPts val="0"/>
              </a:spcBef>
              <a:spcAft>
                <a:spcPts val="0"/>
              </a:spcAft>
              <a:buNone/>
            </a:pPr>
            <a:r>
              <a:rPr lang="ja-JP" altLang="en-US" sz="1700" dirty="0">
                <a:latin typeface="+mn-ea"/>
              </a:rPr>
              <a:t>　</a:t>
            </a:r>
            <a:r>
              <a:rPr lang="ja-JP" altLang="en-US" sz="1700" dirty="0" smtClean="0">
                <a:latin typeface="+mn-ea"/>
              </a:rPr>
              <a:t>こと</a:t>
            </a:r>
            <a:r>
              <a:rPr lang="ja-JP" altLang="en-US" sz="1700" dirty="0">
                <a:latin typeface="+mn-ea"/>
              </a:rPr>
              <a:t>が望ましい</a:t>
            </a:r>
            <a:r>
              <a:rPr lang="ja-JP" altLang="en-US" sz="1700" dirty="0" smtClean="0">
                <a:latin typeface="+mn-ea"/>
              </a:rPr>
              <a:t>こと。</a:t>
            </a:r>
            <a:endParaRPr lang="en-US" altLang="ja-JP" sz="1700" dirty="0" smtClean="0">
              <a:latin typeface="+mn-ea"/>
            </a:endParaRPr>
          </a:p>
          <a:p>
            <a:pPr marL="0" indent="0">
              <a:lnSpc>
                <a:spcPct val="110000"/>
              </a:lnSpc>
              <a:spcBef>
                <a:spcPts val="0"/>
              </a:spcBef>
              <a:spcAft>
                <a:spcPts val="0"/>
              </a:spcAft>
              <a:buNone/>
            </a:pP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④公益社団法人全国有料老人ホーム協会、一般社団法人全国介護付きホーム</a:t>
            </a:r>
            <a:r>
              <a:rPr lang="ja-JP" altLang="en-US" sz="1700" dirty="0" smtClean="0">
                <a:latin typeface="+mn-ea"/>
              </a:rPr>
              <a:t>協会　</a:t>
            </a: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　</a:t>
            </a:r>
            <a:r>
              <a:rPr lang="ja-JP" altLang="en-US" sz="1700" dirty="0" smtClean="0">
                <a:latin typeface="+mn-ea"/>
              </a:rPr>
              <a:t>及び</a:t>
            </a:r>
            <a:r>
              <a:rPr lang="ja-JP" altLang="en-US" sz="1700" dirty="0">
                <a:latin typeface="+mn-ea"/>
              </a:rPr>
              <a:t>一般社団法人高齢者住宅協会の３団体で構成する</a:t>
            </a:r>
            <a:r>
              <a:rPr lang="ja-JP" altLang="en-US" sz="1700" u="sng" dirty="0">
                <a:latin typeface="+mn-ea"/>
              </a:rPr>
              <a:t>高齢者住まい事業者</a:t>
            </a:r>
            <a:r>
              <a:rPr lang="ja-JP" altLang="en-US" sz="1700" u="sng" dirty="0" smtClean="0">
                <a:latin typeface="+mn-ea"/>
              </a:rPr>
              <a:t>団体</a:t>
            </a:r>
            <a:endParaRPr lang="en-US" altLang="ja-JP" sz="1700" u="sng" dirty="0" smtClean="0">
              <a:latin typeface="+mn-ea"/>
            </a:endParaRPr>
          </a:p>
          <a:p>
            <a:pPr marL="0" indent="0">
              <a:lnSpc>
                <a:spcPct val="110000"/>
              </a:lnSpc>
              <a:spcBef>
                <a:spcPts val="0"/>
              </a:spcBef>
              <a:spcAft>
                <a:spcPts val="0"/>
              </a:spcAft>
              <a:buNone/>
            </a:pPr>
            <a:r>
              <a:rPr lang="ja-JP" altLang="en-US" sz="1700" u="sng" dirty="0">
                <a:latin typeface="+mn-ea"/>
              </a:rPr>
              <a:t>　</a:t>
            </a:r>
            <a:r>
              <a:rPr lang="ja-JP" altLang="en-US" sz="1700" u="sng" dirty="0" smtClean="0">
                <a:latin typeface="+mn-ea"/>
              </a:rPr>
              <a:t>連合会</a:t>
            </a:r>
            <a:r>
              <a:rPr lang="ja-JP" altLang="en-US" sz="1700" u="sng" dirty="0">
                <a:latin typeface="+mn-ea"/>
              </a:rPr>
              <a:t>が運営する</a:t>
            </a:r>
            <a:r>
              <a:rPr lang="ja-JP" altLang="en-US" sz="1700" b="1" u="sng" dirty="0">
                <a:latin typeface="+mn-ea"/>
              </a:rPr>
              <a:t>「高齢者向け住まい紹介事業者届出公表制度」に届出を行い</a:t>
            </a:r>
            <a:r>
              <a:rPr lang="ja-JP" altLang="en-US" sz="1700" b="1" u="sng" dirty="0" smtClean="0">
                <a:latin typeface="+mn-ea"/>
              </a:rPr>
              <a:t>、</a:t>
            </a:r>
            <a:endParaRPr lang="en-US" altLang="ja-JP" sz="1700" b="1" u="sng" dirty="0" smtClean="0">
              <a:latin typeface="+mn-ea"/>
            </a:endParaRPr>
          </a:p>
          <a:p>
            <a:pPr marL="0" indent="0">
              <a:lnSpc>
                <a:spcPct val="110000"/>
              </a:lnSpc>
              <a:spcBef>
                <a:spcPts val="0"/>
              </a:spcBef>
              <a:spcAft>
                <a:spcPts val="0"/>
              </a:spcAft>
              <a:buNone/>
            </a:pPr>
            <a:r>
              <a:rPr lang="ja-JP" altLang="en-US" sz="1700" b="1" u="sng" dirty="0">
                <a:latin typeface="+mn-ea"/>
              </a:rPr>
              <a:t>　</a:t>
            </a:r>
            <a:r>
              <a:rPr lang="ja-JP" altLang="en-US" sz="1700" b="1" u="sng" dirty="0" smtClean="0">
                <a:latin typeface="+mn-ea"/>
              </a:rPr>
              <a:t>行動</a:t>
            </a:r>
            <a:r>
              <a:rPr lang="ja-JP" altLang="en-US" sz="1700" b="1" u="sng" dirty="0">
                <a:latin typeface="+mn-ea"/>
              </a:rPr>
              <a:t>指針を遵守している事業者を選定する</a:t>
            </a:r>
            <a:r>
              <a:rPr lang="ja-JP" altLang="en-US" sz="1700" dirty="0">
                <a:latin typeface="+mn-ea"/>
              </a:rPr>
              <a:t>ことが望ましいこと</a:t>
            </a:r>
            <a:r>
              <a:rPr lang="ja-JP" altLang="en-US" sz="1700" dirty="0" smtClean="0">
                <a:latin typeface="+mn-ea"/>
              </a:rPr>
              <a:t>。</a:t>
            </a:r>
            <a:endParaRPr lang="en-US" altLang="ja-JP" sz="1700" dirty="0">
              <a:latin typeface="+mn-ea"/>
            </a:endParaRPr>
          </a:p>
        </p:txBody>
      </p:sp>
      <p:sp>
        <p:nvSpPr>
          <p:cNvPr id="7" name="下矢印 6"/>
          <p:cNvSpPr/>
          <p:nvPr/>
        </p:nvSpPr>
        <p:spPr>
          <a:xfrm>
            <a:off x="3707904" y="2769504"/>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ホームベース 8"/>
          <p:cNvSpPr/>
          <p:nvPr/>
        </p:nvSpPr>
        <p:spPr>
          <a:xfrm flipH="1">
            <a:off x="1410337" y="692696"/>
            <a:ext cx="7286992"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b="1" dirty="0"/>
              <a:t> </a:t>
            </a:r>
            <a:r>
              <a:rPr kumimoji="1" lang="ja-JP" altLang="en-US" b="1" dirty="0" smtClean="0"/>
              <a:t> </a:t>
            </a:r>
            <a:r>
              <a:rPr kumimoji="1" lang="ja-JP" altLang="en-US" sz="2000" b="1" dirty="0" smtClean="0"/>
              <a:t>吹田市有料老人ホーム設置運営指導指針の改定</a:t>
            </a:r>
            <a:endParaRPr kumimoji="1" lang="ja-JP" altLang="en-US" sz="1100" b="1" dirty="0">
              <a:solidFill>
                <a:schemeClr val="bg1"/>
              </a:solidFill>
            </a:endParaRPr>
          </a:p>
        </p:txBody>
      </p:sp>
      <p:sp>
        <p:nvSpPr>
          <p:cNvPr id="10" name="Rectangle 2"/>
          <p:cNvSpPr txBox="1">
            <a:spLocks/>
          </p:cNvSpPr>
          <p:nvPr/>
        </p:nvSpPr>
        <p:spPr>
          <a:xfrm>
            <a:off x="678684" y="1412776"/>
            <a:ext cx="7987003" cy="1252300"/>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一部の有料老人ホームが、入居する高齢者が難病等の場合に、高齢者向け住</a:t>
            </a:r>
            <a:endParaRPr lang="en-US" altLang="ja-JP" sz="1700" dirty="0" smtClean="0">
              <a:solidFill>
                <a:prstClr val="black"/>
              </a:solidFill>
              <a:latin typeface="メイリオ" panose="020B0604030504040204" pitchFamily="50" charset="-128"/>
            </a:endParaRPr>
          </a:p>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err="1" smtClean="0">
                <a:solidFill>
                  <a:prstClr val="black"/>
                </a:solidFill>
                <a:latin typeface="メイリオ" panose="020B0604030504040204" pitchFamily="50" charset="-128"/>
              </a:rPr>
              <a:t>まいの</a:t>
            </a:r>
            <a:r>
              <a:rPr lang="ja-JP" altLang="en-US" sz="1700" dirty="0" smtClean="0">
                <a:solidFill>
                  <a:prstClr val="black"/>
                </a:solidFill>
                <a:latin typeface="メイリオ" panose="020B0604030504040204" pitchFamily="50" charset="-128"/>
              </a:rPr>
              <a:t>紹介を行う事業者に対し、高額な紹介手数料を払っている事案が明らか　</a:t>
            </a:r>
            <a:endParaRPr lang="en-US" altLang="ja-JP" sz="1700" dirty="0" smtClean="0">
              <a:solidFill>
                <a:prstClr val="black"/>
              </a:solidFill>
              <a:latin typeface="メイリオ" panose="020B0604030504040204" pitchFamily="50" charset="-128"/>
            </a:endParaRPr>
          </a:p>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になった</a:t>
            </a:r>
            <a:endParaRPr lang="ja-JP" altLang="en-US" sz="1700" dirty="0">
              <a:solidFill>
                <a:prstClr val="black"/>
              </a:solidFill>
              <a:latin typeface="メイリオ" panose="020B0604030504040204" pitchFamily="50" charset="-128"/>
            </a:endParaRPr>
          </a:p>
        </p:txBody>
      </p:sp>
    </p:spTree>
    <p:extLst>
      <p:ext uri="{BB962C8B-B14F-4D97-AF65-F5344CB8AC3E}">
        <p14:creationId xmlns:p14="http://schemas.microsoft.com/office/powerpoint/2010/main" val="3040436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0AF953-6463-45AF-8A08-7055940DB19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490" y="4035343"/>
            <a:ext cx="1621286" cy="2161715"/>
          </a:xfrm>
          <a:prstGeom prst="rect">
            <a:avLst/>
          </a:prstGeom>
          <a:noFill/>
        </p:spPr>
      </p:pic>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26</a:t>
            </a:fld>
            <a:endParaRPr kumimoji="1" lang="ja-JP" altLang="en-US" dirty="0"/>
          </a:p>
        </p:txBody>
      </p:sp>
      <p:sp>
        <p:nvSpPr>
          <p:cNvPr id="4" name="正方形/長方形 3"/>
          <p:cNvSpPr/>
          <p:nvPr/>
        </p:nvSpPr>
        <p:spPr>
          <a:xfrm>
            <a:off x="1187624" y="1844824"/>
            <a:ext cx="6840760" cy="2523768"/>
          </a:xfrm>
          <a:prstGeom prst="rect">
            <a:avLst/>
          </a:prstGeom>
        </p:spPr>
        <p:txBody>
          <a:bodyPr wrap="square">
            <a:spAutoFit/>
          </a:bodyPr>
          <a:lstStyle/>
          <a:p>
            <a:r>
              <a:rPr lang="ja-JP" altLang="en-US" sz="4000" dirty="0" smtClean="0"/>
              <a:t>有料</a:t>
            </a:r>
            <a:r>
              <a:rPr lang="ja-JP" altLang="en-US" sz="4000" dirty="0"/>
              <a:t>老人ホーム等事業者</a:t>
            </a:r>
            <a:r>
              <a:rPr lang="ja-JP" altLang="en-US" sz="4000" dirty="0" smtClean="0"/>
              <a:t>の</a:t>
            </a:r>
            <a:endParaRPr lang="en-US" altLang="ja-JP" sz="4000" dirty="0" smtClean="0"/>
          </a:p>
          <a:p>
            <a:r>
              <a:rPr lang="ja-JP" altLang="en-US" sz="4000" dirty="0" smtClean="0"/>
              <a:t>主な指導事項</a:t>
            </a:r>
            <a:endParaRPr lang="en-US" altLang="ja-JP" sz="4000" dirty="0" smtClean="0"/>
          </a:p>
          <a:p>
            <a:pPr>
              <a:spcBef>
                <a:spcPts val="600"/>
              </a:spcBef>
            </a:pPr>
            <a:r>
              <a:rPr lang="en-US" altLang="ja-JP" sz="1400" dirty="0">
                <a:solidFill>
                  <a:schemeClr val="accent6">
                    <a:lumMod val="50000"/>
                  </a:schemeClr>
                </a:solidFill>
                <a:latin typeface="+mn-ea"/>
              </a:rPr>
              <a:t>※ </a:t>
            </a:r>
            <a:r>
              <a:rPr lang="ja-JP" altLang="en-US" sz="1400" b="1" dirty="0">
                <a:solidFill>
                  <a:schemeClr val="accent6">
                    <a:lumMod val="50000"/>
                  </a:schemeClr>
                </a:solidFill>
                <a:latin typeface="+mn-ea"/>
              </a:rPr>
              <a:t>有料老人ホーム等</a:t>
            </a:r>
            <a:endParaRPr lang="en-US" altLang="ja-JP" sz="1400" b="1" dirty="0">
              <a:solidFill>
                <a:schemeClr val="accent6">
                  <a:lumMod val="50000"/>
                </a:schemeClr>
              </a:solidFill>
              <a:latin typeface="+mn-ea"/>
            </a:endParaRPr>
          </a:p>
          <a:p>
            <a:pPr>
              <a:spcBef>
                <a:spcPts val="0"/>
              </a:spcBef>
              <a:spcAft>
                <a:spcPts val="600"/>
              </a:spcAft>
            </a:pPr>
            <a:r>
              <a:rPr lang="ja-JP" altLang="en-US" sz="1400" dirty="0">
                <a:solidFill>
                  <a:schemeClr val="accent6">
                    <a:lumMod val="50000"/>
                  </a:schemeClr>
                </a:solidFill>
                <a:latin typeface="+mn-ea"/>
              </a:rPr>
              <a:t>    </a:t>
            </a:r>
            <a:r>
              <a:rPr lang="ja-JP" altLang="en-US" sz="1400" dirty="0" smtClean="0">
                <a:solidFill>
                  <a:schemeClr val="accent6">
                    <a:lumMod val="50000"/>
                  </a:schemeClr>
                </a:solidFill>
                <a:latin typeface="+mn-ea"/>
              </a:rPr>
              <a:t>有料</a:t>
            </a:r>
            <a:r>
              <a:rPr lang="ja-JP" altLang="en-US" sz="1400" dirty="0">
                <a:solidFill>
                  <a:schemeClr val="accent6">
                    <a:lumMod val="50000"/>
                  </a:schemeClr>
                </a:solidFill>
                <a:latin typeface="+mn-ea"/>
              </a:rPr>
              <a:t>老人ホーム、有料老人ホームに該当するサービス付き高齢者向け住宅</a:t>
            </a:r>
            <a:endParaRPr lang="en-US" altLang="ja-JP" sz="1400" dirty="0">
              <a:solidFill>
                <a:schemeClr val="accent6">
                  <a:lumMod val="50000"/>
                </a:schemeClr>
              </a:solidFill>
              <a:latin typeface="+mn-ea"/>
            </a:endParaRPr>
          </a:p>
          <a:p>
            <a:endParaRPr lang="en-US" altLang="ja-JP" sz="4000" u="sng" dirty="0">
              <a:solidFill>
                <a:srgbClr val="CC0000"/>
              </a:solidFill>
              <a:latin typeface="+mn-ea"/>
            </a:endParaRPr>
          </a:p>
        </p:txBody>
      </p:sp>
      <p:pic>
        <p:nvPicPr>
          <p:cNvPr id="2" name="S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58950" y="2846388"/>
            <a:ext cx="487362" cy="487362"/>
          </a:xfrm>
          <a:prstGeom prst="rect">
            <a:avLst/>
          </a:prstGeom>
        </p:spPr>
      </p:pic>
    </p:spTree>
    <p:extLst>
      <p:ext uri="{BB962C8B-B14F-4D97-AF65-F5344CB8AC3E}">
        <p14:creationId xmlns:p14="http://schemas.microsoft.com/office/powerpoint/2010/main" val="407794567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27</a:t>
            </a:fld>
            <a:endParaRPr kumimoji="1" lang="ja-JP" altLang="en-US" dirty="0"/>
          </a:p>
        </p:txBody>
      </p:sp>
      <p:sp>
        <p:nvSpPr>
          <p:cNvPr id="6" name="Rectangle 2"/>
          <p:cNvSpPr txBox="1">
            <a:spLocks/>
          </p:cNvSpPr>
          <p:nvPr/>
        </p:nvSpPr>
        <p:spPr>
          <a:xfrm>
            <a:off x="664687" y="3789040"/>
            <a:ext cx="8001000" cy="2808312"/>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Font typeface="Arial"/>
              <a:buNone/>
            </a:pPr>
            <a:r>
              <a:rPr lang="ja-JP" altLang="en-US" sz="1700" dirty="0">
                <a:latin typeface="+mn-ea"/>
              </a:rPr>
              <a:t>● 有料老人</a:t>
            </a:r>
            <a:r>
              <a:rPr lang="ja-JP" altLang="en-US" sz="1700" dirty="0" smtClean="0">
                <a:latin typeface="+mn-ea"/>
              </a:rPr>
              <a:t>ホーム等の</a:t>
            </a:r>
            <a:r>
              <a:rPr lang="ja-JP" altLang="en-US" sz="1700" dirty="0">
                <a:latin typeface="+mn-ea"/>
              </a:rPr>
              <a:t>事業</a:t>
            </a:r>
            <a:r>
              <a:rPr lang="ja-JP" altLang="en-US" sz="1700" dirty="0" smtClean="0">
                <a:latin typeface="+mn-ea"/>
              </a:rPr>
              <a:t>と、介護保険サービスの</a:t>
            </a:r>
            <a:r>
              <a:rPr lang="ja-JP" altLang="en-US" sz="1700" dirty="0">
                <a:latin typeface="+mn-ea"/>
              </a:rPr>
              <a:t>事業は、それぞれ別の</a:t>
            </a:r>
            <a:r>
              <a:rPr lang="ja-JP" altLang="en-US" sz="1700" dirty="0" smtClean="0">
                <a:latin typeface="+mn-ea"/>
              </a:rPr>
              <a:t>事業</a:t>
            </a:r>
            <a:endParaRPr lang="en-US" altLang="ja-JP" sz="1700" dirty="0" smtClean="0">
              <a:latin typeface="+mn-ea"/>
            </a:endParaRPr>
          </a:p>
          <a:p>
            <a:pPr marL="0" indent="0">
              <a:lnSpc>
                <a:spcPct val="110000"/>
              </a:lnSpc>
              <a:spcBef>
                <a:spcPts val="0"/>
              </a:spcBef>
              <a:spcAft>
                <a:spcPts val="0"/>
              </a:spcAft>
              <a:buFont typeface="Arial"/>
              <a:buNone/>
            </a:pPr>
            <a:r>
              <a:rPr lang="ja-JP" altLang="en-US" sz="1700" dirty="0">
                <a:latin typeface="+mn-ea"/>
              </a:rPr>
              <a:t>　 </a:t>
            </a:r>
            <a:r>
              <a:rPr lang="ja-JP" altLang="en-US" sz="1700" dirty="0" smtClean="0">
                <a:latin typeface="+mn-ea"/>
              </a:rPr>
              <a:t>であるため、勤務時間</a:t>
            </a:r>
            <a:r>
              <a:rPr lang="ja-JP" altLang="en-US" sz="1700" dirty="0">
                <a:latin typeface="+mn-ea"/>
              </a:rPr>
              <a:t>・勤務内容等を明確に切り分けること</a:t>
            </a:r>
            <a:r>
              <a:rPr lang="ja-JP" altLang="en-US" sz="1700" dirty="0" smtClean="0">
                <a:latin typeface="+mn-ea"/>
              </a:rPr>
              <a:t>。</a:t>
            </a:r>
            <a:endParaRPr lang="en-US" altLang="ja-JP" sz="1700" dirty="0" smtClean="0">
              <a:latin typeface="+mn-ea"/>
            </a:endParaRPr>
          </a:p>
          <a:p>
            <a:pPr marL="0" indent="0">
              <a:lnSpc>
                <a:spcPct val="110000"/>
              </a:lnSpc>
              <a:spcBef>
                <a:spcPts val="0"/>
              </a:spcBef>
              <a:spcAft>
                <a:spcPts val="0"/>
              </a:spcAft>
              <a:buNone/>
            </a:pPr>
            <a:r>
              <a:rPr lang="ja-JP" altLang="en-US" sz="1700" dirty="0" smtClean="0">
                <a:latin typeface="+mn-ea"/>
              </a:rPr>
              <a:t>● </a:t>
            </a:r>
            <a:r>
              <a:rPr lang="ja-JP" altLang="en-US" sz="1700" dirty="0">
                <a:latin typeface="+mn-ea"/>
              </a:rPr>
              <a:t>事業ごとの区画を明確にすること。（指定を受けた区画以外での事務</a:t>
            </a:r>
            <a:r>
              <a:rPr lang="ja-JP" altLang="en-US" sz="1700" dirty="0" smtClean="0">
                <a:latin typeface="+mn-ea"/>
              </a:rPr>
              <a:t>を行う</a:t>
            </a:r>
            <a:endParaRPr lang="en-US" altLang="ja-JP" sz="1700" dirty="0" smtClean="0">
              <a:latin typeface="+mn-ea"/>
            </a:endParaRPr>
          </a:p>
          <a:p>
            <a:pPr marL="0" indent="0">
              <a:lnSpc>
                <a:spcPct val="110000"/>
              </a:lnSpc>
              <a:spcBef>
                <a:spcPts val="0"/>
              </a:spcBef>
              <a:spcAft>
                <a:spcPts val="0"/>
              </a:spcAft>
              <a:buNone/>
            </a:pPr>
            <a:r>
              <a:rPr lang="en-US" altLang="ja-JP" sz="1700" dirty="0">
                <a:latin typeface="+mn-ea"/>
              </a:rPr>
              <a:t> </a:t>
            </a:r>
            <a:r>
              <a:rPr lang="en-US" altLang="ja-JP" sz="1700" dirty="0" smtClean="0">
                <a:latin typeface="+mn-ea"/>
              </a:rPr>
              <a:t>   </a:t>
            </a:r>
            <a:r>
              <a:rPr lang="ja-JP" altLang="en-US" sz="1700" dirty="0" smtClean="0">
                <a:latin typeface="+mn-ea"/>
              </a:rPr>
              <a:t>ことは</a:t>
            </a:r>
            <a:r>
              <a:rPr lang="ja-JP" altLang="en-US" sz="1700" dirty="0">
                <a:latin typeface="+mn-ea"/>
              </a:rPr>
              <a:t>、介護保険法の指定基準違反として、行政処分を行う場合</a:t>
            </a:r>
            <a:r>
              <a:rPr lang="ja-JP" altLang="en-US" sz="1700" dirty="0" smtClean="0">
                <a:latin typeface="+mn-ea"/>
              </a:rPr>
              <a:t>がありま </a:t>
            </a:r>
            <a:endParaRPr lang="en-US" altLang="ja-JP" sz="1700" dirty="0" smtClean="0">
              <a:latin typeface="+mn-ea"/>
            </a:endParaRPr>
          </a:p>
          <a:p>
            <a:pPr marL="0" indent="0">
              <a:lnSpc>
                <a:spcPct val="110000"/>
              </a:lnSpc>
              <a:spcBef>
                <a:spcPts val="0"/>
              </a:spcBef>
              <a:spcAft>
                <a:spcPts val="0"/>
              </a:spcAft>
              <a:buNone/>
            </a:pPr>
            <a:r>
              <a:rPr lang="en-US" altLang="ja-JP" sz="1700" dirty="0">
                <a:latin typeface="+mn-ea"/>
              </a:rPr>
              <a:t> </a:t>
            </a:r>
            <a:r>
              <a:rPr lang="en-US" altLang="ja-JP" sz="1700" dirty="0" smtClean="0">
                <a:latin typeface="+mn-ea"/>
              </a:rPr>
              <a:t>   </a:t>
            </a:r>
            <a:r>
              <a:rPr lang="ja-JP" altLang="en-US" sz="1700" dirty="0" smtClean="0">
                <a:latin typeface="+mn-ea"/>
              </a:rPr>
              <a:t>す</a:t>
            </a:r>
            <a:r>
              <a:rPr lang="ja-JP" altLang="en-US" sz="1700" dirty="0">
                <a:latin typeface="+mn-ea"/>
              </a:rPr>
              <a:t>。</a:t>
            </a:r>
            <a:r>
              <a:rPr lang="en-US" altLang="ja-JP" sz="1700" dirty="0" smtClean="0">
                <a:latin typeface="+mn-ea"/>
              </a:rPr>
              <a:t>)</a:t>
            </a:r>
          </a:p>
          <a:p>
            <a:pPr marL="0" indent="0">
              <a:lnSpc>
                <a:spcPct val="110000"/>
              </a:lnSpc>
              <a:spcBef>
                <a:spcPts val="0"/>
              </a:spcBef>
              <a:spcAft>
                <a:spcPts val="0"/>
              </a:spcAft>
              <a:buNone/>
            </a:pPr>
            <a:r>
              <a:rPr lang="ja-JP" altLang="en-US" sz="1700" dirty="0" smtClean="0">
                <a:latin typeface="+mn-ea"/>
              </a:rPr>
              <a:t>●</a:t>
            </a:r>
            <a:r>
              <a:rPr lang="ja-JP" altLang="en-US" sz="1700" dirty="0">
                <a:latin typeface="+mn-ea"/>
              </a:rPr>
              <a:t>入居者の実態に即し、夜間の介護及び緊急時に対応できる職員体制とし、昼</a:t>
            </a:r>
            <a:endParaRPr lang="en-US" altLang="ja-JP" sz="1700" dirty="0">
              <a:latin typeface="+mn-ea"/>
            </a:endParaRPr>
          </a:p>
          <a:p>
            <a:pPr marL="0" indent="0">
              <a:lnSpc>
                <a:spcPct val="110000"/>
              </a:lnSpc>
              <a:spcBef>
                <a:spcPts val="0"/>
              </a:spcBef>
              <a:spcAft>
                <a:spcPts val="0"/>
              </a:spcAft>
              <a:buNone/>
            </a:pPr>
            <a:r>
              <a:rPr lang="en-US" altLang="ja-JP" sz="1700" dirty="0">
                <a:latin typeface="+mn-ea"/>
              </a:rPr>
              <a:t>    </a:t>
            </a:r>
            <a:r>
              <a:rPr lang="ja-JP" altLang="en-US" sz="1700" dirty="0">
                <a:latin typeface="+mn-ea"/>
              </a:rPr>
              <a:t>夜を問わず、１名以上の職員（有料老人ホーム等職員）が常勤していること</a:t>
            </a:r>
            <a:r>
              <a:rPr lang="ja-JP" altLang="en-US" sz="1700" dirty="0" smtClean="0">
                <a:latin typeface="+mn-ea"/>
              </a:rPr>
              <a:t>。</a:t>
            </a:r>
          </a:p>
          <a:p>
            <a:pPr marL="0" indent="0">
              <a:lnSpc>
                <a:spcPct val="110000"/>
              </a:lnSpc>
              <a:spcBef>
                <a:spcPts val="0"/>
              </a:spcBef>
              <a:spcAft>
                <a:spcPts val="0"/>
              </a:spcAft>
              <a:buNone/>
            </a:pPr>
            <a:r>
              <a:rPr lang="ja-JP" altLang="en-US" sz="1700" dirty="0" smtClean="0">
                <a:latin typeface="+mn-ea"/>
              </a:rPr>
              <a:t>    </a:t>
            </a:r>
            <a:r>
              <a:rPr lang="ja-JP" altLang="en-US" sz="1700" b="1" dirty="0" smtClean="0">
                <a:solidFill>
                  <a:srgbClr val="FF0000"/>
                </a:solidFill>
                <a:latin typeface="+mn-ea"/>
              </a:rPr>
              <a:t>➡ </a:t>
            </a:r>
            <a:r>
              <a:rPr lang="ja-JP" altLang="en-US" sz="1700" b="1" u="sng" dirty="0" smtClean="0">
                <a:solidFill>
                  <a:srgbClr val="FF0000"/>
                </a:solidFill>
                <a:latin typeface="+mn-ea"/>
              </a:rPr>
              <a:t>訪問</a:t>
            </a:r>
            <a:r>
              <a:rPr lang="ja-JP" altLang="en-US" sz="1700" b="1" u="sng" dirty="0">
                <a:solidFill>
                  <a:srgbClr val="FF0000"/>
                </a:solidFill>
                <a:latin typeface="+mn-ea"/>
              </a:rPr>
              <a:t>介護事業所の職員</a:t>
            </a:r>
            <a:r>
              <a:rPr lang="en-US" altLang="ja-JP" sz="1700" b="1" u="sng" dirty="0">
                <a:solidFill>
                  <a:srgbClr val="FF0000"/>
                </a:solidFill>
                <a:latin typeface="+mn-ea"/>
              </a:rPr>
              <a:t>1</a:t>
            </a:r>
            <a:r>
              <a:rPr lang="ja-JP" altLang="en-US" sz="1700" b="1" u="sng" dirty="0" smtClean="0">
                <a:solidFill>
                  <a:srgbClr val="FF0000"/>
                </a:solidFill>
                <a:latin typeface="+mn-ea"/>
              </a:rPr>
              <a:t>名の配置で足りると誤認</a:t>
            </a:r>
            <a:r>
              <a:rPr lang="ja-JP" altLang="en-US" sz="1700" b="1" u="sng" dirty="0">
                <a:solidFill>
                  <a:srgbClr val="FF0000"/>
                </a:solidFill>
                <a:latin typeface="+mn-ea"/>
              </a:rPr>
              <a:t>して</a:t>
            </a:r>
            <a:r>
              <a:rPr lang="ja-JP" altLang="en-US" sz="1700" b="1" u="sng" dirty="0" smtClean="0">
                <a:solidFill>
                  <a:srgbClr val="FF0000"/>
                </a:solidFill>
                <a:latin typeface="+mn-ea"/>
              </a:rPr>
              <a:t>いるケースが見受け</a:t>
            </a:r>
            <a:endParaRPr lang="en-US" altLang="ja-JP" sz="1700" b="1" u="sng" dirty="0" smtClean="0">
              <a:solidFill>
                <a:srgbClr val="FF0000"/>
              </a:solidFill>
              <a:latin typeface="+mn-ea"/>
            </a:endParaRPr>
          </a:p>
          <a:p>
            <a:pPr marL="0" indent="0">
              <a:lnSpc>
                <a:spcPct val="110000"/>
              </a:lnSpc>
              <a:spcBef>
                <a:spcPts val="0"/>
              </a:spcBef>
              <a:spcAft>
                <a:spcPts val="0"/>
              </a:spcAft>
              <a:buNone/>
            </a:pPr>
            <a:r>
              <a:rPr lang="en-US" altLang="ja-JP" sz="1700" b="1" dirty="0">
                <a:solidFill>
                  <a:srgbClr val="FF0000"/>
                </a:solidFill>
                <a:latin typeface="+mn-ea"/>
              </a:rPr>
              <a:t> </a:t>
            </a:r>
            <a:r>
              <a:rPr lang="en-US" altLang="ja-JP" sz="1700" b="1" dirty="0" smtClean="0">
                <a:solidFill>
                  <a:srgbClr val="FF0000"/>
                </a:solidFill>
                <a:latin typeface="+mn-ea"/>
              </a:rPr>
              <a:t>       </a:t>
            </a:r>
            <a:r>
              <a:rPr lang="ja-JP" altLang="en-US" sz="1700" b="1" u="sng" dirty="0" smtClean="0">
                <a:solidFill>
                  <a:srgbClr val="FF0000"/>
                </a:solidFill>
                <a:latin typeface="+mn-ea"/>
              </a:rPr>
              <a:t>られます。</a:t>
            </a:r>
            <a:r>
              <a:rPr lang="ja-JP" altLang="en-US" sz="1700" b="1" u="sng" dirty="0">
                <a:solidFill>
                  <a:srgbClr val="FF0000"/>
                </a:solidFill>
                <a:latin typeface="+mn-ea"/>
              </a:rPr>
              <a:t>有料老人</a:t>
            </a:r>
            <a:r>
              <a:rPr lang="ja-JP" altLang="en-US" sz="1700" b="1" u="sng" dirty="0" smtClean="0">
                <a:solidFill>
                  <a:srgbClr val="FF0000"/>
                </a:solidFill>
                <a:latin typeface="+mn-ea"/>
              </a:rPr>
              <a:t>ホーム等の</a:t>
            </a:r>
            <a:r>
              <a:rPr lang="ja-JP" altLang="en-US" sz="1700" b="1" u="sng" dirty="0">
                <a:solidFill>
                  <a:srgbClr val="FF0000"/>
                </a:solidFill>
                <a:latin typeface="+mn-ea"/>
              </a:rPr>
              <a:t>職員として</a:t>
            </a:r>
            <a:r>
              <a:rPr lang="en-US" altLang="ja-JP" sz="1700" b="1" u="sng" dirty="0">
                <a:solidFill>
                  <a:srgbClr val="FF0000"/>
                </a:solidFill>
                <a:latin typeface="+mn-ea"/>
              </a:rPr>
              <a:t>1</a:t>
            </a:r>
            <a:r>
              <a:rPr lang="ja-JP" altLang="en-US" sz="1700" b="1" u="sng" dirty="0">
                <a:solidFill>
                  <a:srgbClr val="FF0000"/>
                </a:solidFill>
                <a:latin typeface="+mn-ea"/>
              </a:rPr>
              <a:t>名以上の</a:t>
            </a:r>
            <a:r>
              <a:rPr lang="ja-JP" altLang="en-US" sz="1700" b="1" u="sng" dirty="0" smtClean="0">
                <a:solidFill>
                  <a:srgbClr val="FF0000"/>
                </a:solidFill>
                <a:latin typeface="+mn-ea"/>
              </a:rPr>
              <a:t>配置が必要です。</a:t>
            </a:r>
            <a:endParaRPr lang="en-US" altLang="ja-JP" sz="1700" b="1" u="sng" dirty="0">
              <a:solidFill>
                <a:srgbClr val="FF0000"/>
              </a:solidFill>
              <a:latin typeface="+mn-ea"/>
            </a:endParaRPr>
          </a:p>
        </p:txBody>
      </p:sp>
      <p:sp>
        <p:nvSpPr>
          <p:cNvPr id="7" name="下矢印 6"/>
          <p:cNvSpPr/>
          <p:nvPr/>
        </p:nvSpPr>
        <p:spPr>
          <a:xfrm>
            <a:off x="3851920" y="3356992"/>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ホームベース 8"/>
          <p:cNvSpPr/>
          <p:nvPr/>
        </p:nvSpPr>
        <p:spPr>
          <a:xfrm flipH="1">
            <a:off x="1410337" y="692696"/>
            <a:ext cx="7286992"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b="1" dirty="0"/>
              <a:t> </a:t>
            </a:r>
            <a:r>
              <a:rPr kumimoji="1" lang="ja-JP" altLang="en-US" b="1" dirty="0" smtClean="0"/>
              <a:t> </a:t>
            </a:r>
            <a:r>
              <a:rPr kumimoji="1" lang="ja-JP" altLang="en-US" sz="2000" b="1" dirty="0" smtClean="0"/>
              <a:t>① </a:t>
            </a:r>
            <a:r>
              <a:rPr kumimoji="1" lang="ja-JP" altLang="en-US" sz="2000" b="1" dirty="0"/>
              <a:t>人員に関する</a:t>
            </a:r>
            <a:r>
              <a:rPr kumimoji="1" lang="ja-JP" altLang="en-US" sz="2000" b="1" dirty="0" smtClean="0"/>
              <a:t>基準</a:t>
            </a:r>
            <a:r>
              <a:rPr kumimoji="1" lang="en-US" altLang="ja-JP" sz="1400" b="1" dirty="0" smtClean="0"/>
              <a:t>【 </a:t>
            </a:r>
            <a:r>
              <a:rPr kumimoji="1" lang="ja-JP" altLang="en-US" sz="1400" b="1" dirty="0" smtClean="0"/>
              <a:t>吹田市有料老人ホーム設置運営指導指針</a:t>
            </a:r>
            <a:r>
              <a:rPr kumimoji="1" lang="en-US" altLang="ja-JP" sz="1400" b="1" dirty="0"/>
              <a:t>9-(1) </a:t>
            </a:r>
            <a:r>
              <a:rPr kumimoji="1" lang="en-US" altLang="ja-JP" sz="1400" b="1" dirty="0" smtClean="0"/>
              <a:t>】</a:t>
            </a:r>
            <a:endParaRPr kumimoji="1" lang="ja-JP" altLang="en-US" sz="1100" b="1" dirty="0">
              <a:solidFill>
                <a:schemeClr val="bg1"/>
              </a:solidFill>
            </a:endParaRPr>
          </a:p>
        </p:txBody>
      </p:sp>
      <p:sp>
        <p:nvSpPr>
          <p:cNvPr id="10" name="Rectangle 2"/>
          <p:cNvSpPr txBox="1">
            <a:spLocks/>
          </p:cNvSpPr>
          <p:nvPr/>
        </p:nvSpPr>
        <p:spPr>
          <a:xfrm>
            <a:off x="678684" y="1412776"/>
            <a:ext cx="7987003" cy="1828364"/>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Bef>
                <a:spcPts val="0"/>
              </a:spcBef>
              <a:spcAft>
                <a:spcPts val="0"/>
              </a:spcAft>
              <a:buNone/>
            </a:pPr>
            <a:r>
              <a:rPr lang="ja-JP" altLang="en-US" sz="1700" dirty="0">
                <a:solidFill>
                  <a:prstClr val="black"/>
                </a:solidFill>
                <a:latin typeface="メイリオ" panose="020B0604030504040204" pitchFamily="50" charset="-128"/>
              </a:rPr>
              <a:t>● 有料老人ホーム等の職員が訪問介護事業者等の業務にも従事しているが、</a:t>
            </a:r>
          </a:p>
          <a:p>
            <a:pPr marL="0" lvl="0" indent="0">
              <a:spcBef>
                <a:spcPts val="0"/>
              </a:spcBef>
              <a:spcAft>
                <a:spcPts val="0"/>
              </a:spcAft>
              <a:buNone/>
            </a:pPr>
            <a:r>
              <a:rPr lang="ja-JP" altLang="en-US" sz="1700" dirty="0">
                <a:solidFill>
                  <a:prstClr val="black"/>
                </a:solidFill>
                <a:latin typeface="メイリオ" panose="020B0604030504040204" pitchFamily="50" charset="-128"/>
              </a:rPr>
              <a:t>　 日中、夜間含めて勤務表（シフト表）で勤務</a:t>
            </a:r>
            <a:r>
              <a:rPr lang="ja-JP" altLang="en-US" sz="1700">
                <a:solidFill>
                  <a:prstClr val="black"/>
                </a:solidFill>
                <a:latin typeface="メイリオ" panose="020B0604030504040204" pitchFamily="50" charset="-128"/>
              </a:rPr>
              <a:t>時間</a:t>
            </a:r>
            <a:r>
              <a:rPr lang="ja-JP" altLang="en-US" sz="1700" smtClean="0">
                <a:solidFill>
                  <a:prstClr val="black"/>
                </a:solidFill>
                <a:latin typeface="メイリオ" panose="020B0604030504040204" pitchFamily="50" charset="-128"/>
              </a:rPr>
              <a:t>・勤務内容</a:t>
            </a:r>
            <a:r>
              <a:rPr lang="ja-JP" altLang="en-US" sz="1700" dirty="0">
                <a:solidFill>
                  <a:prstClr val="black"/>
                </a:solidFill>
                <a:latin typeface="メイリオ" panose="020B0604030504040204" pitchFamily="50" charset="-128"/>
              </a:rPr>
              <a:t>が整理され</a:t>
            </a:r>
          </a:p>
          <a:p>
            <a:pPr marL="0" lvl="0" indent="0">
              <a:spcBef>
                <a:spcPts val="0"/>
              </a:spcBef>
              <a:buNone/>
            </a:pPr>
            <a:r>
              <a:rPr lang="ja-JP" altLang="en-US" sz="1700" dirty="0">
                <a:solidFill>
                  <a:prstClr val="black"/>
                </a:solidFill>
                <a:latin typeface="メイリオ" panose="020B0604030504040204" pitchFamily="50" charset="-128"/>
              </a:rPr>
              <a:t>    ていない。 </a:t>
            </a:r>
          </a:p>
          <a:p>
            <a:pPr marL="0" lvl="0" indent="0">
              <a:spcBef>
                <a:spcPts val="0"/>
              </a:spcBef>
              <a:spcAft>
                <a:spcPts val="0"/>
              </a:spcAft>
              <a:buNone/>
            </a:pPr>
            <a:r>
              <a:rPr lang="ja-JP" altLang="en-US" sz="1700" dirty="0">
                <a:solidFill>
                  <a:prstClr val="black"/>
                </a:solidFill>
                <a:latin typeface="メイリオ" panose="020B0604030504040204" pitchFamily="50" charset="-128"/>
              </a:rPr>
              <a:t>● 別の場所で指定を受けて</a:t>
            </a:r>
            <a:r>
              <a:rPr lang="ja-JP" altLang="en-US" sz="1700" dirty="0" smtClean="0">
                <a:solidFill>
                  <a:prstClr val="black"/>
                </a:solidFill>
                <a:latin typeface="メイリオ" panose="020B0604030504040204" pitchFamily="50" charset="-128"/>
              </a:rPr>
              <a:t>いる訪問介護事業所の事務所機能が</a:t>
            </a:r>
            <a:r>
              <a:rPr lang="ja-JP" altLang="en-US" sz="1700" dirty="0">
                <a:solidFill>
                  <a:prstClr val="black"/>
                </a:solidFill>
                <a:latin typeface="メイリオ" panose="020B0604030504040204" pitchFamily="50" charset="-128"/>
              </a:rPr>
              <a:t>有料老人</a:t>
            </a:r>
            <a:r>
              <a:rPr lang="ja-JP" altLang="en-US" sz="1700" dirty="0" smtClean="0">
                <a:solidFill>
                  <a:prstClr val="black"/>
                </a:solidFill>
                <a:latin typeface="メイリオ" panose="020B0604030504040204" pitchFamily="50" charset="-128"/>
              </a:rPr>
              <a:t>ホーム</a:t>
            </a:r>
            <a:endParaRPr lang="en-US" altLang="ja-JP" sz="1700" dirty="0" smtClean="0">
              <a:solidFill>
                <a:prstClr val="black"/>
              </a:solidFill>
              <a:latin typeface="メイリオ" panose="020B0604030504040204" pitchFamily="50" charset="-128"/>
            </a:endParaRPr>
          </a:p>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等内</a:t>
            </a:r>
            <a:r>
              <a:rPr lang="ja-JP" altLang="en-US" sz="1700" dirty="0">
                <a:solidFill>
                  <a:prstClr val="black"/>
                </a:solidFill>
                <a:latin typeface="メイリオ" panose="020B0604030504040204" pitchFamily="50" charset="-128"/>
              </a:rPr>
              <a:t>で稼動している。</a:t>
            </a:r>
          </a:p>
          <a:p>
            <a:pPr marL="0" lvl="0" indent="0">
              <a:spcBef>
                <a:spcPts val="0"/>
              </a:spcBef>
              <a:spcAft>
                <a:spcPts val="0"/>
              </a:spcAft>
              <a:buNone/>
            </a:pPr>
            <a:r>
              <a:rPr lang="ja-JP" altLang="en-US" sz="1700" dirty="0">
                <a:solidFill>
                  <a:prstClr val="black"/>
                </a:solidFill>
                <a:latin typeface="メイリオ" panose="020B0604030504040204" pitchFamily="50" charset="-128"/>
              </a:rPr>
              <a:t>● 有料老人ホーム等の職員が、１名以上配置されていない。</a:t>
            </a:r>
          </a:p>
        </p:txBody>
      </p:sp>
      <p:pic>
        <p:nvPicPr>
          <p:cNvPr id="2" name="S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08125" y="3074988"/>
            <a:ext cx="487362" cy="487362"/>
          </a:xfrm>
          <a:prstGeom prst="rect">
            <a:avLst/>
          </a:prstGeom>
        </p:spPr>
      </p:pic>
    </p:spTree>
    <p:extLst>
      <p:ext uri="{BB962C8B-B14F-4D97-AF65-F5344CB8AC3E}">
        <p14:creationId xmlns:p14="http://schemas.microsoft.com/office/powerpoint/2010/main" val="45496899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28</a:t>
            </a:fld>
            <a:endParaRPr kumimoji="1" lang="ja-JP" altLang="en-US" dirty="0"/>
          </a:p>
        </p:txBody>
      </p:sp>
      <p:sp>
        <p:nvSpPr>
          <p:cNvPr id="5" name="ホームベース 4"/>
          <p:cNvSpPr/>
          <p:nvPr/>
        </p:nvSpPr>
        <p:spPr>
          <a:xfrm flipH="1">
            <a:off x="1410337" y="692696"/>
            <a:ext cx="7286992" cy="576064"/>
          </a:xfrm>
          <a:prstGeom prst="homePlate">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kumimoji="1" lang="ja-JP" altLang="en-US" sz="2000" b="1" dirty="0" smtClean="0">
                <a:solidFill>
                  <a:prstClr val="white"/>
                </a:solidFill>
              </a:rPr>
              <a:t>  ① </a:t>
            </a:r>
            <a:r>
              <a:rPr kumimoji="1" lang="ja-JP" altLang="en-US" sz="2000" b="1" dirty="0">
                <a:solidFill>
                  <a:prstClr val="white"/>
                </a:solidFill>
              </a:rPr>
              <a:t>人員に関する基準</a:t>
            </a:r>
            <a:r>
              <a:rPr kumimoji="1" lang="en-US" altLang="ja-JP" sz="1400" b="1" dirty="0">
                <a:solidFill>
                  <a:prstClr val="white"/>
                </a:solidFill>
              </a:rPr>
              <a:t>【 </a:t>
            </a:r>
            <a:r>
              <a:rPr kumimoji="1" lang="ja-JP" altLang="en-US" sz="1400" b="1" dirty="0">
                <a:solidFill>
                  <a:prstClr val="white"/>
                </a:solidFill>
              </a:rPr>
              <a:t>吹田市有料老人ホーム設置運営指導指針</a:t>
            </a:r>
            <a:r>
              <a:rPr kumimoji="1" lang="en-US" altLang="ja-JP" sz="1400" b="1" dirty="0">
                <a:solidFill>
                  <a:prstClr val="white"/>
                </a:solidFill>
              </a:rPr>
              <a:t>9-(1) 】</a:t>
            </a:r>
            <a:endParaRPr kumimoji="1" lang="ja-JP" altLang="en-US" sz="1100" b="1" dirty="0">
              <a:solidFill>
                <a:prstClr val="white"/>
              </a:solidFill>
            </a:endParaRPr>
          </a:p>
        </p:txBody>
      </p:sp>
      <p:sp>
        <p:nvSpPr>
          <p:cNvPr id="8" name="下矢印 7"/>
          <p:cNvSpPr/>
          <p:nvPr/>
        </p:nvSpPr>
        <p:spPr>
          <a:xfrm>
            <a:off x="3851920" y="3379148"/>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Rectangle 2"/>
          <p:cNvSpPr txBox="1">
            <a:spLocks/>
          </p:cNvSpPr>
          <p:nvPr/>
        </p:nvSpPr>
        <p:spPr>
          <a:xfrm>
            <a:off x="664687" y="3933056"/>
            <a:ext cx="8001000" cy="2520280"/>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None/>
            </a:pPr>
            <a:r>
              <a:rPr lang="ja-JP" altLang="en-US" sz="1700" dirty="0" smtClean="0">
                <a:latin typeface="+mn-ea"/>
              </a:rPr>
              <a:t>● 有料</a:t>
            </a:r>
            <a:r>
              <a:rPr lang="ja-JP" altLang="en-US" sz="1700" dirty="0">
                <a:latin typeface="+mn-ea"/>
              </a:rPr>
              <a:t>老人ホーム等の</a:t>
            </a:r>
            <a:r>
              <a:rPr lang="ja-JP" altLang="en-US" sz="1700" dirty="0" smtClean="0">
                <a:latin typeface="+mn-ea"/>
              </a:rPr>
              <a:t>管理者として、職員</a:t>
            </a:r>
            <a:r>
              <a:rPr lang="ja-JP" altLang="en-US" sz="1700" dirty="0">
                <a:latin typeface="+mn-ea"/>
              </a:rPr>
              <a:t>の管理、業務の実施状況の把握</a:t>
            </a:r>
            <a:r>
              <a:rPr lang="ja-JP" altLang="en-US" sz="1700" dirty="0" smtClean="0">
                <a:latin typeface="+mn-ea"/>
              </a:rPr>
              <a:t>その</a:t>
            </a: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　</a:t>
            </a:r>
            <a:r>
              <a:rPr lang="ja-JP" altLang="en-US" sz="1700" dirty="0" smtClean="0">
                <a:latin typeface="+mn-ea"/>
              </a:rPr>
              <a:t>他</a:t>
            </a:r>
            <a:r>
              <a:rPr lang="ja-JP" altLang="en-US" sz="1700" dirty="0">
                <a:latin typeface="+mn-ea"/>
              </a:rPr>
              <a:t>の管理を一元的に行う立場</a:t>
            </a:r>
            <a:r>
              <a:rPr lang="ja-JP" altLang="en-US" sz="1700" dirty="0" smtClean="0">
                <a:latin typeface="+mn-ea"/>
              </a:rPr>
              <a:t>にある者を配置すること。</a:t>
            </a:r>
            <a:endParaRPr lang="en-US" altLang="ja-JP" sz="1700" dirty="0" smtClean="0">
              <a:latin typeface="+mn-ea"/>
            </a:endParaRPr>
          </a:p>
          <a:p>
            <a:pPr marL="0" indent="0">
              <a:lnSpc>
                <a:spcPct val="110000"/>
              </a:lnSpc>
              <a:spcBef>
                <a:spcPts val="0"/>
              </a:spcBef>
              <a:spcAft>
                <a:spcPts val="0"/>
              </a:spcAft>
              <a:buNone/>
            </a:pPr>
            <a:r>
              <a:rPr lang="ja-JP" altLang="en-US" sz="1700" dirty="0" smtClean="0">
                <a:latin typeface="+mn-ea"/>
              </a:rPr>
              <a:t>　 そのため、緊急時に速やかに現場に駆け付けられないなど管理業務に支障が</a:t>
            </a: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　</a:t>
            </a:r>
            <a:r>
              <a:rPr lang="ja-JP" altLang="en-US" sz="1700" dirty="0" smtClean="0">
                <a:latin typeface="+mn-ea"/>
              </a:rPr>
              <a:t>ないと認められる範囲を越えた事業所の管理者との兼務は認められない。</a:t>
            </a:r>
          </a:p>
          <a:p>
            <a:pPr marL="0" indent="0">
              <a:lnSpc>
                <a:spcPct val="110000"/>
              </a:lnSpc>
              <a:spcBef>
                <a:spcPts val="0"/>
              </a:spcBef>
              <a:spcAft>
                <a:spcPts val="0"/>
              </a:spcAft>
              <a:buNone/>
            </a:pPr>
            <a:endParaRPr lang="en-US" altLang="ja-JP" sz="1700" dirty="0" smtClean="0">
              <a:latin typeface="+mn-ea"/>
            </a:endParaRPr>
          </a:p>
          <a:p>
            <a:pPr marL="0" indent="0">
              <a:lnSpc>
                <a:spcPct val="110000"/>
              </a:lnSpc>
              <a:spcBef>
                <a:spcPts val="0"/>
              </a:spcBef>
              <a:spcAft>
                <a:spcPts val="0"/>
              </a:spcAft>
              <a:buNone/>
            </a:pPr>
            <a:r>
              <a:rPr lang="ja-JP" altLang="en-US" sz="1700" dirty="0" smtClean="0">
                <a:latin typeface="+mn-ea"/>
              </a:rPr>
              <a:t>● 管理者その他の介護サービスの責任者の地位にある者は、老人の介護につい</a:t>
            </a:r>
            <a:endParaRPr lang="en-US" altLang="ja-JP" sz="1700" dirty="0" smtClean="0">
              <a:latin typeface="+mn-ea"/>
            </a:endParaRPr>
          </a:p>
          <a:p>
            <a:pPr marL="0" indent="0">
              <a:lnSpc>
                <a:spcPct val="110000"/>
              </a:lnSpc>
              <a:spcBef>
                <a:spcPts val="0"/>
              </a:spcBef>
              <a:spcAft>
                <a:spcPts val="0"/>
              </a:spcAft>
              <a:buNone/>
            </a:pPr>
            <a:r>
              <a:rPr lang="en-US" altLang="ja-JP" sz="1700" dirty="0" smtClean="0">
                <a:latin typeface="+mn-ea"/>
              </a:rPr>
              <a:t>  </a:t>
            </a:r>
            <a:r>
              <a:rPr lang="ja-JP" altLang="en-US" sz="1700" dirty="0" smtClean="0">
                <a:latin typeface="+mn-ea"/>
              </a:rPr>
              <a:t>て知識、経験を有する者を配置すること。</a:t>
            </a:r>
            <a:endParaRPr lang="en-US" altLang="ja-JP" sz="1700" dirty="0" smtClean="0">
              <a:latin typeface="+mn-ea"/>
            </a:endParaRPr>
          </a:p>
        </p:txBody>
      </p:sp>
      <p:sp>
        <p:nvSpPr>
          <p:cNvPr id="10" name="Rectangle 2"/>
          <p:cNvSpPr txBox="1">
            <a:spLocks/>
          </p:cNvSpPr>
          <p:nvPr/>
        </p:nvSpPr>
        <p:spPr>
          <a:xfrm>
            <a:off x="678684" y="1412776"/>
            <a:ext cx="7987003" cy="1828364"/>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Bef>
                <a:spcPts val="0"/>
              </a:spcBef>
              <a:spcAft>
                <a:spcPts val="0"/>
              </a:spcAft>
              <a:buNone/>
            </a:pPr>
            <a:r>
              <a:rPr lang="ja-JP" altLang="en-US" sz="1700" dirty="0">
                <a:solidFill>
                  <a:prstClr val="black"/>
                </a:solidFill>
                <a:latin typeface="メイリオ" panose="020B0604030504040204" pitchFamily="50" charset="-128"/>
              </a:rPr>
              <a:t>● 有料老人ホーム等の管理者が、施設外で勤務することが常態化しているなど</a:t>
            </a:r>
          </a:p>
          <a:p>
            <a:pPr marL="0" lvl="0" indent="0">
              <a:spcBef>
                <a:spcPts val="0"/>
              </a:spcBef>
              <a:spcAft>
                <a:spcPts val="0"/>
              </a:spcAft>
              <a:buNone/>
            </a:pPr>
            <a:r>
              <a:rPr lang="ja-JP" altLang="en-US" sz="1700" dirty="0">
                <a:solidFill>
                  <a:prstClr val="black"/>
                </a:solidFill>
                <a:latin typeface="メイリオ" panose="020B0604030504040204" pitchFamily="50" charset="-128"/>
              </a:rPr>
              <a:t>　実質的に不在の状態であり、職員の管理、業務の実施状況の把握及びその他の　</a:t>
            </a:r>
          </a:p>
          <a:p>
            <a:pPr marL="0" lvl="0" indent="0">
              <a:spcBef>
                <a:spcPts val="0"/>
              </a:spcBef>
              <a:spcAft>
                <a:spcPts val="0"/>
              </a:spcAft>
              <a:buNone/>
            </a:pPr>
            <a:r>
              <a:rPr lang="ja-JP" altLang="en-US" sz="1700" dirty="0">
                <a:solidFill>
                  <a:prstClr val="black"/>
                </a:solidFill>
                <a:latin typeface="メイリオ" panose="020B0604030504040204" pitchFamily="50" charset="-128"/>
              </a:rPr>
              <a:t>　管理を一元的に行うことができて</a:t>
            </a:r>
            <a:r>
              <a:rPr lang="ja-JP" altLang="en-US" sz="1700" dirty="0" smtClean="0">
                <a:solidFill>
                  <a:prstClr val="black"/>
                </a:solidFill>
                <a:latin typeface="メイリオ" panose="020B0604030504040204" pitchFamily="50" charset="-128"/>
              </a:rPr>
              <a:t>いない。</a:t>
            </a:r>
            <a:endParaRPr lang="ja-JP" altLang="en-US" sz="1700" dirty="0">
              <a:solidFill>
                <a:prstClr val="black"/>
              </a:solidFill>
              <a:latin typeface="メイリオ" panose="020B0604030504040204" pitchFamily="50" charset="-128"/>
            </a:endParaRPr>
          </a:p>
          <a:p>
            <a:pPr marL="0" lvl="0" indent="0">
              <a:spcBef>
                <a:spcPts val="0"/>
              </a:spcBef>
              <a:spcAft>
                <a:spcPts val="0"/>
              </a:spcAft>
              <a:buNone/>
            </a:pPr>
            <a:endParaRPr lang="ja-JP" altLang="en-US" sz="1700" dirty="0">
              <a:solidFill>
                <a:prstClr val="black"/>
              </a:solidFill>
              <a:latin typeface="メイリオ" panose="020B0604030504040204" pitchFamily="50" charset="-128"/>
            </a:endParaRPr>
          </a:p>
          <a:p>
            <a:pPr marL="0" lvl="0" indent="0">
              <a:spcBef>
                <a:spcPts val="0"/>
              </a:spcBef>
              <a:spcAft>
                <a:spcPts val="0"/>
              </a:spcAft>
              <a:buNone/>
            </a:pPr>
            <a:r>
              <a:rPr lang="ja-JP" altLang="en-US" sz="1700" dirty="0">
                <a:solidFill>
                  <a:prstClr val="black"/>
                </a:solidFill>
                <a:latin typeface="メイリオ" panose="020B0604030504040204" pitchFamily="50" charset="-128"/>
              </a:rPr>
              <a:t>● 有料老人ホーム等の管理者その他の介護サービスの責任者の地位にある者が、　</a:t>
            </a:r>
          </a:p>
          <a:p>
            <a:pPr marL="0" lvl="0" indent="0">
              <a:spcBef>
                <a:spcPts val="0"/>
              </a:spcBef>
              <a:spcAft>
                <a:spcPts val="0"/>
              </a:spcAft>
              <a:buNone/>
            </a:pPr>
            <a:r>
              <a:rPr lang="ja-JP" altLang="en-US" sz="1700" dirty="0">
                <a:solidFill>
                  <a:prstClr val="black"/>
                </a:solidFill>
                <a:latin typeface="メイリオ" panose="020B0604030504040204" pitchFamily="50" charset="-128"/>
              </a:rPr>
              <a:t>　老人の介護について知識、経験を有していない。</a:t>
            </a:r>
          </a:p>
        </p:txBody>
      </p:sp>
    </p:spTree>
    <p:extLst>
      <p:ext uri="{BB962C8B-B14F-4D97-AF65-F5344CB8AC3E}">
        <p14:creationId xmlns:p14="http://schemas.microsoft.com/office/powerpoint/2010/main" val="34730901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29</a:t>
            </a:fld>
            <a:endParaRPr kumimoji="1" lang="ja-JP" altLang="en-US" dirty="0"/>
          </a:p>
        </p:txBody>
      </p:sp>
      <p:sp>
        <p:nvSpPr>
          <p:cNvPr id="5" name="ホームベース 4"/>
          <p:cNvSpPr/>
          <p:nvPr/>
        </p:nvSpPr>
        <p:spPr>
          <a:xfrm flipH="1">
            <a:off x="1410337" y="692696"/>
            <a:ext cx="7286992" cy="576064"/>
          </a:xfrm>
          <a:prstGeom prst="homePlate">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kumimoji="1" lang="ja-JP" altLang="en-US" sz="2000" b="1" dirty="0" smtClean="0"/>
              <a:t>  </a:t>
            </a:r>
            <a:r>
              <a:rPr kumimoji="1" lang="ja-JP" altLang="en-US" sz="2000" b="1" dirty="0" smtClean="0">
                <a:solidFill>
                  <a:prstClr val="white"/>
                </a:solidFill>
              </a:rPr>
              <a:t>① </a:t>
            </a:r>
            <a:r>
              <a:rPr kumimoji="1" lang="ja-JP" altLang="en-US" sz="2000" b="1" dirty="0">
                <a:solidFill>
                  <a:prstClr val="white"/>
                </a:solidFill>
              </a:rPr>
              <a:t>人員に関する基準</a:t>
            </a:r>
            <a:r>
              <a:rPr kumimoji="1" lang="en-US" altLang="ja-JP" sz="1400" b="1" dirty="0">
                <a:solidFill>
                  <a:prstClr val="white"/>
                </a:solidFill>
              </a:rPr>
              <a:t>【 </a:t>
            </a:r>
            <a:r>
              <a:rPr kumimoji="1" lang="ja-JP" altLang="en-US" sz="1400" b="1" dirty="0">
                <a:solidFill>
                  <a:prstClr val="white"/>
                </a:solidFill>
              </a:rPr>
              <a:t>吹田市有料老人ホーム設置運営指導指針</a:t>
            </a:r>
            <a:r>
              <a:rPr kumimoji="1" lang="en-US" altLang="ja-JP" sz="1400" b="1" dirty="0">
                <a:solidFill>
                  <a:prstClr val="white"/>
                </a:solidFill>
              </a:rPr>
              <a:t>9-</a:t>
            </a:r>
            <a:r>
              <a:rPr kumimoji="1" lang="en-US" altLang="ja-JP" sz="1400" b="1" dirty="0" smtClean="0">
                <a:solidFill>
                  <a:prstClr val="white"/>
                </a:solidFill>
              </a:rPr>
              <a:t>(2) </a:t>
            </a:r>
            <a:r>
              <a:rPr kumimoji="1" lang="en-US" altLang="ja-JP" sz="1400" b="1" dirty="0">
                <a:solidFill>
                  <a:prstClr val="white"/>
                </a:solidFill>
              </a:rPr>
              <a:t>】</a:t>
            </a:r>
            <a:endParaRPr kumimoji="1" lang="ja-JP" altLang="en-US" sz="1100" b="1" dirty="0">
              <a:solidFill>
                <a:prstClr val="white"/>
              </a:solidFill>
            </a:endParaRPr>
          </a:p>
        </p:txBody>
      </p:sp>
      <p:sp>
        <p:nvSpPr>
          <p:cNvPr id="8" name="下矢印 7"/>
          <p:cNvSpPr/>
          <p:nvPr/>
        </p:nvSpPr>
        <p:spPr>
          <a:xfrm>
            <a:off x="3851920" y="3545212"/>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Rectangle 2"/>
          <p:cNvSpPr txBox="1">
            <a:spLocks/>
          </p:cNvSpPr>
          <p:nvPr/>
        </p:nvSpPr>
        <p:spPr>
          <a:xfrm>
            <a:off x="664687" y="4149080"/>
            <a:ext cx="8001000" cy="1728192"/>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lnSpc>
                <a:spcPct val="110000"/>
              </a:lnSpc>
              <a:spcBef>
                <a:spcPts val="0"/>
              </a:spcBef>
              <a:spcAft>
                <a:spcPts val="0"/>
              </a:spcAft>
              <a:buNone/>
            </a:pPr>
            <a:r>
              <a:rPr lang="ja-JP" altLang="en-US" sz="1700" dirty="0" smtClean="0">
                <a:latin typeface="+mn-ea"/>
              </a:rPr>
              <a:t>● サービスの質の確保・向上のため、全職員を対象とする研修を定期的に実施</a:t>
            </a: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　</a:t>
            </a:r>
            <a:r>
              <a:rPr lang="ja-JP" altLang="en-US" sz="1700" dirty="0" smtClean="0">
                <a:latin typeface="+mn-ea"/>
              </a:rPr>
              <a:t>すること。</a:t>
            </a:r>
            <a:endParaRPr lang="en-US" altLang="ja-JP" sz="1700" dirty="0" smtClean="0">
              <a:latin typeface="+mn-ea"/>
            </a:endParaRPr>
          </a:p>
          <a:p>
            <a:pPr marL="0" indent="0">
              <a:lnSpc>
                <a:spcPct val="110000"/>
              </a:lnSpc>
              <a:spcBef>
                <a:spcPts val="0"/>
              </a:spcBef>
              <a:spcAft>
                <a:spcPts val="0"/>
              </a:spcAft>
              <a:buNone/>
            </a:pPr>
            <a:endParaRPr lang="en-US" altLang="ja-JP" sz="1700" dirty="0">
              <a:latin typeface="+mn-ea"/>
            </a:endParaRPr>
          </a:p>
          <a:p>
            <a:pPr marL="0" indent="0">
              <a:lnSpc>
                <a:spcPct val="110000"/>
              </a:lnSpc>
              <a:spcBef>
                <a:spcPts val="0"/>
              </a:spcBef>
              <a:spcAft>
                <a:spcPts val="0"/>
              </a:spcAft>
              <a:buNone/>
            </a:pPr>
            <a:r>
              <a:rPr lang="ja-JP" altLang="en-US" sz="1700" dirty="0" smtClean="0">
                <a:latin typeface="+mn-ea"/>
              </a:rPr>
              <a:t>●整備したマニュアルの</a:t>
            </a:r>
            <a:r>
              <a:rPr lang="ja-JP" altLang="en-US" sz="1700" dirty="0">
                <a:latin typeface="+mn-ea"/>
              </a:rPr>
              <a:t>内容を、研修等に</a:t>
            </a:r>
            <a:r>
              <a:rPr lang="ja-JP" altLang="en-US" sz="1700" dirty="0" smtClean="0">
                <a:latin typeface="+mn-ea"/>
              </a:rPr>
              <a:t>より全職員</a:t>
            </a:r>
            <a:r>
              <a:rPr lang="ja-JP" altLang="en-US" sz="1700" dirty="0">
                <a:latin typeface="+mn-ea"/>
              </a:rPr>
              <a:t>に</a:t>
            </a:r>
            <a:r>
              <a:rPr lang="ja-JP" altLang="en-US" sz="1700" dirty="0" smtClean="0">
                <a:latin typeface="+mn-ea"/>
              </a:rPr>
              <a:t>よく理解させるとともに、　</a:t>
            </a:r>
            <a:r>
              <a:rPr lang="ja-JP" altLang="en-US" sz="1700" dirty="0">
                <a:latin typeface="+mn-ea"/>
              </a:rPr>
              <a:t> </a:t>
            </a:r>
            <a:endParaRPr lang="en-US" altLang="ja-JP" sz="1700" dirty="0" smtClean="0">
              <a:latin typeface="+mn-ea"/>
            </a:endParaRPr>
          </a:p>
          <a:p>
            <a:pPr marL="0" indent="0">
              <a:lnSpc>
                <a:spcPct val="110000"/>
              </a:lnSpc>
              <a:spcBef>
                <a:spcPts val="0"/>
              </a:spcBef>
              <a:spcAft>
                <a:spcPts val="0"/>
              </a:spcAft>
              <a:buNone/>
            </a:pPr>
            <a:r>
              <a:rPr lang="ja-JP" altLang="en-US" sz="1700" dirty="0">
                <a:latin typeface="+mn-ea"/>
              </a:rPr>
              <a:t>　</a:t>
            </a:r>
            <a:r>
              <a:rPr lang="ja-JP" altLang="en-US" sz="1700" dirty="0" smtClean="0">
                <a:latin typeface="+mn-ea"/>
              </a:rPr>
              <a:t>緊急</a:t>
            </a:r>
            <a:r>
              <a:rPr lang="ja-JP" altLang="en-US" sz="1700" dirty="0">
                <a:latin typeface="+mn-ea"/>
              </a:rPr>
              <a:t>時において適切な行動がとれる体制を整えること</a:t>
            </a:r>
            <a:r>
              <a:rPr lang="ja-JP" altLang="en-US" sz="1700" dirty="0" smtClean="0">
                <a:latin typeface="+mn-ea"/>
              </a:rPr>
              <a:t>。</a:t>
            </a:r>
            <a:endParaRPr lang="en-US" altLang="ja-JP" sz="1700" dirty="0" smtClean="0">
              <a:latin typeface="+mn-ea"/>
            </a:endParaRPr>
          </a:p>
        </p:txBody>
      </p:sp>
      <p:sp>
        <p:nvSpPr>
          <p:cNvPr id="10" name="Rectangle 2"/>
          <p:cNvSpPr txBox="1">
            <a:spLocks/>
          </p:cNvSpPr>
          <p:nvPr/>
        </p:nvSpPr>
        <p:spPr>
          <a:xfrm>
            <a:off x="678684" y="1584596"/>
            <a:ext cx="7987003" cy="1484364"/>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採用時及び採用後の定期的な研修が実施されていない。</a:t>
            </a:r>
            <a:endParaRPr lang="en-US" altLang="ja-JP" sz="1700" dirty="0" smtClean="0">
              <a:solidFill>
                <a:prstClr val="black"/>
              </a:solidFill>
              <a:latin typeface="メイリオ" panose="020B0604030504040204" pitchFamily="50" charset="-128"/>
            </a:endParaRPr>
          </a:p>
          <a:p>
            <a:pPr marL="0" lvl="0" indent="0">
              <a:spcBef>
                <a:spcPts val="0"/>
              </a:spcBef>
              <a:spcAft>
                <a:spcPts val="0"/>
              </a:spcAft>
              <a:buNone/>
            </a:pPr>
            <a:endParaRPr lang="en-US" altLang="ja-JP" sz="1700" dirty="0">
              <a:solidFill>
                <a:prstClr val="black"/>
              </a:solidFill>
              <a:latin typeface="メイリオ" panose="020B0604030504040204" pitchFamily="50" charset="-128"/>
            </a:endParaRPr>
          </a:p>
          <a:p>
            <a:pPr marL="0" lvl="0" indent="0">
              <a:spcBef>
                <a:spcPts val="0"/>
              </a:spcBef>
              <a:spcAft>
                <a:spcPts val="0"/>
              </a:spcAft>
              <a:buNone/>
            </a:pPr>
            <a:r>
              <a:rPr lang="ja-JP" altLang="en-US" sz="1700" dirty="0" smtClean="0">
                <a:solidFill>
                  <a:prstClr val="black"/>
                </a:solidFill>
                <a:latin typeface="メイリオ" panose="020B0604030504040204" pitchFamily="50" charset="-128"/>
              </a:rPr>
              <a:t>●マニュアルは整備されているが、その内容が全職員に周知徹底されていない。</a:t>
            </a:r>
            <a:endParaRPr lang="ja-JP" altLang="en-US" sz="1700" dirty="0">
              <a:solidFill>
                <a:prstClr val="black"/>
              </a:solidFill>
              <a:latin typeface="+mn-ea"/>
            </a:endParaRPr>
          </a:p>
        </p:txBody>
      </p:sp>
    </p:spTree>
    <p:extLst>
      <p:ext uri="{BB962C8B-B14F-4D97-AF65-F5344CB8AC3E}">
        <p14:creationId xmlns:p14="http://schemas.microsoft.com/office/powerpoint/2010/main" val="2274918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3</a:t>
            </a:fld>
            <a:endParaRPr kumimoji="1" lang="ja-JP" altLang="en-US" dirty="0"/>
          </a:p>
        </p:txBody>
      </p:sp>
      <p:sp>
        <p:nvSpPr>
          <p:cNvPr id="4" name="正方形/長方形 3"/>
          <p:cNvSpPr/>
          <p:nvPr/>
        </p:nvSpPr>
        <p:spPr>
          <a:xfrm>
            <a:off x="683568" y="2348880"/>
            <a:ext cx="7344816" cy="1200329"/>
          </a:xfrm>
          <a:prstGeom prst="rect">
            <a:avLst/>
          </a:prstGeom>
        </p:spPr>
        <p:txBody>
          <a:bodyPr wrap="square">
            <a:spAutoFit/>
          </a:bodyPr>
          <a:lstStyle/>
          <a:p>
            <a:r>
              <a:rPr lang="ja-JP" altLang="en-US" sz="3600" dirty="0" smtClean="0">
                <a:latin typeface="+mn-ea"/>
              </a:rPr>
              <a:t>有料老人ホーム等事業者と</a:t>
            </a:r>
            <a:endParaRPr lang="en-US" altLang="ja-JP" sz="3600" dirty="0" smtClean="0">
              <a:latin typeface="+mn-ea"/>
            </a:endParaRPr>
          </a:p>
          <a:p>
            <a:r>
              <a:rPr lang="ja-JP" altLang="en-US" sz="3600" dirty="0" smtClean="0">
                <a:latin typeface="+mn-ea"/>
              </a:rPr>
              <a:t>軽費老人ホーム事業者の共通事項</a:t>
            </a:r>
            <a:endParaRPr lang="en-US" altLang="ja-JP" sz="3600" b="1" u="sng" dirty="0">
              <a:solidFill>
                <a:srgbClr val="CC0000"/>
              </a:solidFill>
              <a:latin typeface="+mn-ea"/>
            </a:endParaRPr>
          </a:p>
        </p:txBody>
      </p:sp>
      <p:pic>
        <p:nvPicPr>
          <p:cNvPr id="8" name="図 7">
            <a:extLst>
              <a:ext uri="{FF2B5EF4-FFF2-40B4-BE49-F238E27FC236}">
                <a16:creationId xmlns:a16="http://schemas.microsoft.com/office/drawing/2014/main" id="{270AF953-6463-45AF-8A08-7055940DB19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490" y="4035344"/>
            <a:ext cx="1621286" cy="2161715"/>
          </a:xfrm>
          <a:prstGeom prst="rect">
            <a:avLst/>
          </a:prstGeom>
        </p:spPr>
      </p:pic>
    </p:spTree>
    <p:extLst>
      <p:ext uri="{BB962C8B-B14F-4D97-AF65-F5344CB8AC3E}">
        <p14:creationId xmlns:p14="http://schemas.microsoft.com/office/powerpoint/2010/main" val="226961025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30</a:t>
            </a:fld>
            <a:endParaRPr kumimoji="1" lang="ja-JP" altLang="en-US" dirty="0"/>
          </a:p>
        </p:txBody>
      </p:sp>
      <p:sp>
        <p:nvSpPr>
          <p:cNvPr id="5" name="ホームベース 4"/>
          <p:cNvSpPr/>
          <p:nvPr/>
        </p:nvSpPr>
        <p:spPr>
          <a:xfrm flipH="1">
            <a:off x="1410337" y="692696"/>
            <a:ext cx="7286992" cy="576064"/>
          </a:xfrm>
          <a:prstGeom prst="homePlate">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kumimoji="1" lang="ja-JP" altLang="en-US" sz="2000" b="1" dirty="0" smtClean="0"/>
              <a:t>  </a:t>
            </a:r>
            <a:r>
              <a:rPr kumimoji="1" lang="ja-JP" altLang="en-US" sz="2000" b="1" dirty="0" smtClean="0">
                <a:solidFill>
                  <a:prstClr val="white"/>
                </a:solidFill>
              </a:rPr>
              <a:t>②運営に</a:t>
            </a:r>
            <a:r>
              <a:rPr kumimoji="1" lang="ja-JP" altLang="en-US" sz="2000" b="1" dirty="0">
                <a:solidFill>
                  <a:prstClr val="white"/>
                </a:solidFill>
              </a:rPr>
              <a:t>関する基準</a:t>
            </a:r>
            <a:r>
              <a:rPr kumimoji="1" lang="en-US" altLang="ja-JP" sz="1400" b="1" dirty="0">
                <a:solidFill>
                  <a:prstClr val="white"/>
                </a:solidFill>
              </a:rPr>
              <a:t>【 </a:t>
            </a:r>
            <a:r>
              <a:rPr kumimoji="1" lang="ja-JP" altLang="en-US" sz="1400" b="1" dirty="0">
                <a:solidFill>
                  <a:prstClr val="white"/>
                </a:solidFill>
              </a:rPr>
              <a:t>吹田市有料老人ホーム設置運営指導</a:t>
            </a:r>
            <a:r>
              <a:rPr kumimoji="1" lang="ja-JP" altLang="en-US" sz="1400" b="1" dirty="0" smtClean="0">
                <a:solidFill>
                  <a:prstClr val="white"/>
                </a:solidFill>
              </a:rPr>
              <a:t>指針</a:t>
            </a:r>
            <a:r>
              <a:rPr kumimoji="1" lang="en-US" altLang="ja-JP" sz="1400" b="1" dirty="0" smtClean="0">
                <a:solidFill>
                  <a:prstClr val="white"/>
                </a:solidFill>
              </a:rPr>
              <a:t>10-(4) </a:t>
            </a:r>
            <a:r>
              <a:rPr kumimoji="1" lang="en-US" altLang="ja-JP" sz="1400" b="1" dirty="0">
                <a:solidFill>
                  <a:prstClr val="white"/>
                </a:solidFill>
              </a:rPr>
              <a:t>】</a:t>
            </a:r>
            <a:endParaRPr kumimoji="1" lang="ja-JP" altLang="en-US" sz="1100" b="1" dirty="0">
              <a:solidFill>
                <a:prstClr val="white"/>
              </a:solidFill>
            </a:endParaRPr>
          </a:p>
        </p:txBody>
      </p:sp>
      <p:sp>
        <p:nvSpPr>
          <p:cNvPr id="8" name="下矢印 7"/>
          <p:cNvSpPr/>
          <p:nvPr/>
        </p:nvSpPr>
        <p:spPr>
          <a:xfrm>
            <a:off x="3851920" y="2680756"/>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Rectangle 2"/>
          <p:cNvSpPr txBox="1">
            <a:spLocks/>
          </p:cNvSpPr>
          <p:nvPr/>
        </p:nvSpPr>
        <p:spPr>
          <a:xfrm>
            <a:off x="664687" y="3228656"/>
            <a:ext cx="8001000" cy="3080664"/>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700" dirty="0" smtClean="0">
                <a:latin typeface="+mn-ea"/>
              </a:rPr>
              <a:t>●</a:t>
            </a:r>
            <a:r>
              <a:rPr lang="ja-JP" altLang="en-US" sz="1700" dirty="0">
                <a:solidFill>
                  <a:prstClr val="black"/>
                </a:solidFill>
                <a:latin typeface="メイリオ" panose="020B0604030504040204" pitchFamily="50" charset="-128"/>
              </a:rPr>
              <a:t>入居者及びその家族の個人情報を利用する場合に、当該入居者及びその家族</a:t>
            </a:r>
            <a:endParaRPr lang="en-US" altLang="ja-JP" sz="1700" dirty="0">
              <a:solidFill>
                <a:prstClr val="black"/>
              </a:solidFill>
              <a:latin typeface="メイリオ" panose="020B0604030504040204" pitchFamily="50" charset="-128"/>
            </a:endParaRPr>
          </a:p>
          <a:p>
            <a:pPr marL="0" indent="0">
              <a:spcBef>
                <a:spcPts val="0"/>
              </a:spcBef>
              <a:spcAft>
                <a:spcPts val="0"/>
              </a:spcAft>
              <a:buNone/>
            </a:pPr>
            <a:r>
              <a:rPr lang="ja-JP" altLang="en-US" sz="1700" dirty="0">
                <a:solidFill>
                  <a:prstClr val="black"/>
                </a:solidFill>
                <a:latin typeface="メイリオ" panose="020B0604030504040204" pitchFamily="50" charset="-128"/>
              </a:rPr>
              <a:t>　から文書等による同意を</a:t>
            </a:r>
            <a:r>
              <a:rPr lang="ja-JP" altLang="en-US" sz="1700" dirty="0" smtClean="0">
                <a:solidFill>
                  <a:prstClr val="black"/>
                </a:solidFill>
                <a:latin typeface="メイリオ" panose="020B0604030504040204" pitchFamily="50" charset="-128"/>
              </a:rPr>
              <a:t>得ること</a:t>
            </a:r>
            <a:r>
              <a:rPr lang="ja-JP" altLang="en-US" sz="1600" dirty="0" smtClean="0">
                <a:latin typeface="+mn-ea"/>
              </a:rPr>
              <a:t>。</a:t>
            </a:r>
            <a:endParaRPr lang="en-US" altLang="ja-JP" sz="1600" dirty="0">
              <a:latin typeface="+mn-ea"/>
            </a:endParaRPr>
          </a:p>
          <a:p>
            <a:pPr marL="0" indent="0">
              <a:spcBef>
                <a:spcPts val="0"/>
              </a:spcBef>
              <a:spcAft>
                <a:spcPts val="0"/>
              </a:spcAft>
              <a:buNone/>
            </a:pPr>
            <a:endParaRPr lang="en-US" altLang="ja-JP" sz="1800" dirty="0" smtClean="0">
              <a:latin typeface="+mn-ea"/>
            </a:endParaRPr>
          </a:p>
          <a:p>
            <a:pPr marL="0" indent="0">
              <a:spcBef>
                <a:spcPts val="0"/>
              </a:spcBef>
              <a:spcAft>
                <a:spcPts val="0"/>
              </a:spcAft>
              <a:buNone/>
            </a:pPr>
            <a:r>
              <a:rPr lang="ja-JP" altLang="en-US" sz="1800" dirty="0">
                <a:latin typeface="+mn-ea"/>
              </a:rPr>
              <a:t>●介護</a:t>
            </a:r>
            <a:r>
              <a:rPr lang="ja-JP" altLang="en-US" sz="1800" dirty="0" smtClean="0">
                <a:latin typeface="+mn-ea"/>
              </a:rPr>
              <a:t>分野は、他人</a:t>
            </a:r>
            <a:r>
              <a:rPr lang="ja-JP" altLang="en-US" sz="1800" dirty="0">
                <a:latin typeface="+mn-ea"/>
              </a:rPr>
              <a:t>が容易には知り得ないような個人情報を詳細に知りうる立場にあり、医療分野と</a:t>
            </a:r>
            <a:r>
              <a:rPr lang="ja-JP" altLang="en-US" sz="1800" dirty="0" smtClean="0">
                <a:latin typeface="+mn-ea"/>
              </a:rPr>
              <a:t>同様</a:t>
            </a:r>
            <a:r>
              <a:rPr lang="ja-JP" altLang="en-US" sz="1800" dirty="0">
                <a:latin typeface="+mn-ea"/>
              </a:rPr>
              <a:t>に個人情報の適正な取扱いが求められる</a:t>
            </a:r>
            <a:r>
              <a:rPr lang="ja-JP" altLang="en-US" sz="1800" dirty="0" smtClean="0">
                <a:latin typeface="+mn-ea"/>
              </a:rPr>
              <a:t>分野である。医療</a:t>
            </a:r>
            <a:r>
              <a:rPr lang="ja-JP" altLang="en-US" sz="1800" dirty="0">
                <a:latin typeface="+mn-ea"/>
              </a:rPr>
              <a:t>・介護分野における個人情報保護の精神や</a:t>
            </a:r>
            <a:r>
              <a:rPr lang="ja-JP" altLang="en-US" sz="1800" dirty="0" smtClean="0">
                <a:latin typeface="+mn-ea"/>
              </a:rPr>
              <a:t>考え方</a:t>
            </a:r>
            <a:r>
              <a:rPr lang="ja-JP" altLang="en-US" sz="1800" dirty="0">
                <a:latin typeface="+mn-ea"/>
              </a:rPr>
              <a:t>は設立主体を問わず同一であることから</a:t>
            </a:r>
            <a:r>
              <a:rPr lang="ja-JP" altLang="en-US" sz="1800" dirty="0" smtClean="0">
                <a:latin typeface="+mn-ea"/>
              </a:rPr>
              <a:t>、有料</a:t>
            </a:r>
            <a:r>
              <a:rPr lang="ja-JP" altLang="en-US" sz="1800" dirty="0">
                <a:latin typeface="+mn-ea"/>
              </a:rPr>
              <a:t>老人</a:t>
            </a:r>
            <a:r>
              <a:rPr lang="ja-JP" altLang="en-US" sz="1800" dirty="0" smtClean="0">
                <a:latin typeface="+mn-ea"/>
              </a:rPr>
              <a:t>ホームやケアハウス等においても「</a:t>
            </a:r>
            <a:r>
              <a:rPr lang="ja-JP" altLang="en-US" sz="1800" dirty="0">
                <a:latin typeface="+mn-ea"/>
              </a:rPr>
              <a:t>医療・介護関係事業者における個人情報の適切な取扱いのため</a:t>
            </a:r>
            <a:r>
              <a:rPr lang="ja-JP" altLang="en-US" sz="1800" dirty="0" smtClean="0">
                <a:latin typeface="+mn-ea"/>
              </a:rPr>
              <a:t>の</a:t>
            </a:r>
            <a:r>
              <a:rPr lang="ja-JP" altLang="en-US" sz="1800" dirty="0">
                <a:latin typeface="+mn-ea"/>
              </a:rPr>
              <a:t>ガイドライン</a:t>
            </a:r>
            <a:r>
              <a:rPr lang="ja-JP" altLang="en-US" sz="1800" dirty="0" smtClean="0">
                <a:latin typeface="+mn-ea"/>
              </a:rPr>
              <a:t>」を遵守し、適正な運営に努める</a:t>
            </a:r>
            <a:r>
              <a:rPr lang="ja-JP" altLang="en-US" sz="1800" dirty="0">
                <a:latin typeface="+mn-ea"/>
              </a:rPr>
              <a:t>こと</a:t>
            </a:r>
            <a:r>
              <a:rPr lang="ja-JP" altLang="en-US" sz="1800" dirty="0" smtClean="0">
                <a:latin typeface="+mn-ea"/>
              </a:rPr>
              <a:t>。</a:t>
            </a:r>
            <a:endParaRPr lang="en-US" altLang="ja-JP" sz="1800" dirty="0">
              <a:solidFill>
                <a:srgbClr val="CC0000"/>
              </a:solidFill>
              <a:latin typeface="+mn-ea"/>
            </a:endParaRPr>
          </a:p>
        </p:txBody>
      </p:sp>
      <p:sp>
        <p:nvSpPr>
          <p:cNvPr id="10" name="Rectangle 2"/>
          <p:cNvSpPr txBox="1">
            <a:spLocks/>
          </p:cNvSpPr>
          <p:nvPr/>
        </p:nvSpPr>
        <p:spPr>
          <a:xfrm>
            <a:off x="678684" y="1412776"/>
            <a:ext cx="7987003" cy="1008112"/>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700" dirty="0" smtClean="0">
                <a:solidFill>
                  <a:prstClr val="black"/>
                </a:solidFill>
                <a:latin typeface="メイリオ" panose="020B0604030504040204" pitchFamily="50" charset="-128"/>
              </a:rPr>
              <a:t>● 入居者及びその家族の個人情報を利用する場合に、当該入居者及びその家族</a:t>
            </a:r>
            <a:endParaRPr lang="en-US" altLang="ja-JP" sz="1700" dirty="0" smtClean="0">
              <a:solidFill>
                <a:prstClr val="black"/>
              </a:solidFill>
              <a:latin typeface="メイリオ" panose="020B0604030504040204" pitchFamily="50" charset="-128"/>
            </a:endParaRPr>
          </a:p>
          <a:p>
            <a:pPr mar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から文書等による同意を得ていない</a:t>
            </a:r>
            <a:r>
              <a:rPr lang="ja-JP" altLang="en-US" sz="1600" dirty="0" smtClean="0">
                <a:latin typeface="+mn-ea"/>
              </a:rPr>
              <a:t>。</a:t>
            </a:r>
            <a:endParaRPr lang="en-US" altLang="ja-JP" sz="1600" dirty="0" smtClean="0">
              <a:latin typeface="+mn-ea"/>
            </a:endParaRPr>
          </a:p>
        </p:txBody>
      </p:sp>
    </p:spTree>
    <p:extLst>
      <p:ext uri="{BB962C8B-B14F-4D97-AF65-F5344CB8AC3E}">
        <p14:creationId xmlns:p14="http://schemas.microsoft.com/office/powerpoint/2010/main" val="2525916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31</a:t>
            </a:fld>
            <a:endParaRPr kumimoji="1" lang="ja-JP" altLang="en-US" dirty="0"/>
          </a:p>
        </p:txBody>
      </p:sp>
      <p:sp>
        <p:nvSpPr>
          <p:cNvPr id="5" name="ホームベース 4"/>
          <p:cNvSpPr/>
          <p:nvPr/>
        </p:nvSpPr>
        <p:spPr>
          <a:xfrm flipH="1">
            <a:off x="1410337" y="692696"/>
            <a:ext cx="7286992" cy="576064"/>
          </a:xfrm>
          <a:prstGeom prst="homePlate">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kumimoji="1" lang="ja-JP" altLang="en-US" sz="2000" b="1" dirty="0" smtClean="0"/>
              <a:t>  </a:t>
            </a:r>
            <a:r>
              <a:rPr kumimoji="1" lang="ja-JP" altLang="en-US" sz="2000" b="1" dirty="0">
                <a:solidFill>
                  <a:prstClr val="white"/>
                </a:solidFill>
              </a:rPr>
              <a:t>③</a:t>
            </a:r>
            <a:r>
              <a:rPr kumimoji="1" lang="ja-JP" altLang="en-US" sz="2000" b="1" dirty="0" smtClean="0">
                <a:solidFill>
                  <a:prstClr val="white"/>
                </a:solidFill>
              </a:rPr>
              <a:t>設備に</a:t>
            </a:r>
            <a:r>
              <a:rPr kumimoji="1" lang="ja-JP" altLang="en-US" sz="2000" b="1" dirty="0">
                <a:solidFill>
                  <a:prstClr val="white"/>
                </a:solidFill>
              </a:rPr>
              <a:t>関する基準</a:t>
            </a:r>
            <a:r>
              <a:rPr kumimoji="1" lang="en-US" altLang="ja-JP" sz="1400" b="1" dirty="0">
                <a:solidFill>
                  <a:prstClr val="white"/>
                </a:solidFill>
              </a:rPr>
              <a:t>【 </a:t>
            </a:r>
            <a:r>
              <a:rPr kumimoji="1" lang="ja-JP" altLang="en-US" sz="1400" b="1" dirty="0">
                <a:solidFill>
                  <a:prstClr val="white"/>
                </a:solidFill>
              </a:rPr>
              <a:t>吹田市有料老人ホーム設置運営指導</a:t>
            </a:r>
            <a:r>
              <a:rPr kumimoji="1" lang="ja-JP" altLang="en-US" sz="1400" b="1" dirty="0" smtClean="0">
                <a:solidFill>
                  <a:prstClr val="white"/>
                </a:solidFill>
              </a:rPr>
              <a:t>指針</a:t>
            </a:r>
            <a:r>
              <a:rPr kumimoji="1" lang="en-US" altLang="ja-JP" sz="1400" b="1" dirty="0" smtClean="0">
                <a:solidFill>
                  <a:prstClr val="white"/>
                </a:solidFill>
              </a:rPr>
              <a:t>7-(9)</a:t>
            </a:r>
            <a:r>
              <a:rPr kumimoji="1" lang="ja-JP" altLang="en-US" sz="1400" b="1" dirty="0" smtClean="0">
                <a:solidFill>
                  <a:prstClr val="white"/>
                </a:solidFill>
              </a:rPr>
              <a:t>ｸ </a:t>
            </a:r>
            <a:r>
              <a:rPr kumimoji="1" lang="en-US" altLang="ja-JP" sz="1400" b="1" dirty="0" smtClean="0">
                <a:solidFill>
                  <a:prstClr val="white"/>
                </a:solidFill>
              </a:rPr>
              <a:t>】</a:t>
            </a:r>
            <a:endParaRPr kumimoji="1" lang="ja-JP" altLang="en-US" sz="1100" b="1" dirty="0">
              <a:solidFill>
                <a:prstClr val="white"/>
              </a:solidFill>
            </a:endParaRPr>
          </a:p>
        </p:txBody>
      </p:sp>
      <p:sp>
        <p:nvSpPr>
          <p:cNvPr id="8" name="下矢印 7"/>
          <p:cNvSpPr/>
          <p:nvPr/>
        </p:nvSpPr>
        <p:spPr>
          <a:xfrm>
            <a:off x="3851920" y="3379148"/>
            <a:ext cx="1584176" cy="288032"/>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Rectangle 2"/>
          <p:cNvSpPr txBox="1">
            <a:spLocks/>
          </p:cNvSpPr>
          <p:nvPr/>
        </p:nvSpPr>
        <p:spPr>
          <a:xfrm>
            <a:off x="664687" y="3933056"/>
            <a:ext cx="8001000" cy="2520280"/>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700" dirty="0">
                <a:solidFill>
                  <a:prstClr val="black"/>
                </a:solidFill>
                <a:latin typeface="メイリオ" panose="020B0604030504040204" pitchFamily="50" charset="-128"/>
              </a:rPr>
              <a:t>● 液体せっけんやマグネット等は誤飲の恐れが強いため、使用に当たっては誤　</a:t>
            </a:r>
            <a:endParaRPr lang="en-US" altLang="ja-JP" sz="1700" dirty="0">
              <a:solidFill>
                <a:prstClr val="black"/>
              </a:solidFill>
              <a:latin typeface="メイリオ" panose="020B0604030504040204" pitchFamily="50" charset="-128"/>
            </a:endParaRPr>
          </a:p>
          <a:p>
            <a:pPr marL="0" indent="0">
              <a:spcBef>
                <a:spcPts val="0"/>
              </a:spcBef>
              <a:spcAft>
                <a:spcPts val="0"/>
              </a:spcAft>
              <a:buNone/>
            </a:pPr>
            <a:r>
              <a:rPr lang="ja-JP" altLang="en-US" sz="1700" dirty="0">
                <a:solidFill>
                  <a:prstClr val="black"/>
                </a:solidFill>
                <a:latin typeface="メイリオ" panose="020B0604030504040204" pitchFamily="50" charset="-128"/>
              </a:rPr>
              <a:t>　飲防止策を講じること</a:t>
            </a:r>
            <a:r>
              <a:rPr lang="ja-JP" altLang="en-US" sz="1700" dirty="0" smtClean="0">
                <a:solidFill>
                  <a:prstClr val="black"/>
                </a:solidFill>
                <a:latin typeface="メイリオ" panose="020B0604030504040204" pitchFamily="50" charset="-128"/>
              </a:rPr>
              <a:t>。</a:t>
            </a:r>
            <a:endParaRPr lang="en-US" altLang="ja-JP" sz="1600" dirty="0">
              <a:latin typeface="+mn-ea"/>
            </a:endParaRPr>
          </a:p>
        </p:txBody>
      </p:sp>
      <p:sp>
        <p:nvSpPr>
          <p:cNvPr id="10" name="Rectangle 2"/>
          <p:cNvSpPr txBox="1">
            <a:spLocks/>
          </p:cNvSpPr>
          <p:nvPr/>
        </p:nvSpPr>
        <p:spPr>
          <a:xfrm>
            <a:off x="678684" y="1412776"/>
            <a:ext cx="7987003" cy="1828364"/>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700" dirty="0" smtClean="0">
                <a:solidFill>
                  <a:prstClr val="black"/>
                </a:solidFill>
                <a:latin typeface="メイリオ" panose="020B0604030504040204" pitchFamily="50" charset="-128"/>
              </a:rPr>
              <a:t>● 液体せっけんやマグネット等は誤飲の恐れが強いが、誤飲防止策を講じずに</a:t>
            </a:r>
            <a:endParaRPr lang="en-US" altLang="ja-JP" sz="1700" dirty="0" smtClean="0">
              <a:solidFill>
                <a:prstClr val="black"/>
              </a:solidFill>
              <a:latin typeface="メイリオ" panose="020B0604030504040204" pitchFamily="50" charset="-128"/>
            </a:endParaRPr>
          </a:p>
          <a:p>
            <a:pPr mar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使用している。</a:t>
            </a:r>
            <a:endParaRPr lang="en-US" altLang="ja-JP" sz="1600" dirty="0" smtClean="0">
              <a:latin typeface="+mn-ea"/>
            </a:endParaRPr>
          </a:p>
        </p:txBody>
      </p:sp>
    </p:spTree>
    <p:extLst>
      <p:ext uri="{BB962C8B-B14F-4D97-AF65-F5344CB8AC3E}">
        <p14:creationId xmlns:p14="http://schemas.microsoft.com/office/powerpoint/2010/main" val="335543290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32</a:t>
            </a:fld>
            <a:endParaRPr kumimoji="1" lang="ja-JP" altLang="en-US" dirty="0"/>
          </a:p>
        </p:txBody>
      </p:sp>
      <p:sp>
        <p:nvSpPr>
          <p:cNvPr id="5" name="ホームベース 4"/>
          <p:cNvSpPr/>
          <p:nvPr/>
        </p:nvSpPr>
        <p:spPr>
          <a:xfrm flipH="1">
            <a:off x="1410337" y="692696"/>
            <a:ext cx="7286992" cy="576064"/>
          </a:xfrm>
          <a:prstGeom prst="homePlate">
            <a:avLst/>
          </a:prstGeom>
          <a:solidFill>
            <a:schemeClr val="accent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kumimoji="1" lang="ja-JP" altLang="en-US" sz="2000" b="1" dirty="0" smtClean="0"/>
              <a:t>  </a:t>
            </a:r>
            <a:r>
              <a:rPr kumimoji="1" lang="ja-JP" altLang="en-US" sz="2000" b="1" dirty="0">
                <a:solidFill>
                  <a:prstClr val="white"/>
                </a:solidFill>
              </a:rPr>
              <a:t>④</a:t>
            </a:r>
            <a:r>
              <a:rPr kumimoji="1" lang="ja-JP" altLang="en-US" sz="2000" b="1" dirty="0" smtClean="0">
                <a:solidFill>
                  <a:prstClr val="white"/>
                </a:solidFill>
              </a:rPr>
              <a:t>記録保存について</a:t>
            </a:r>
            <a:r>
              <a:rPr kumimoji="1" lang="en-US" altLang="ja-JP" sz="1400" b="1" dirty="0" smtClean="0">
                <a:solidFill>
                  <a:prstClr val="white"/>
                </a:solidFill>
              </a:rPr>
              <a:t>【 </a:t>
            </a:r>
            <a:r>
              <a:rPr kumimoji="1" lang="ja-JP" altLang="en-US" sz="1400" b="1" dirty="0">
                <a:solidFill>
                  <a:prstClr val="white"/>
                </a:solidFill>
              </a:rPr>
              <a:t>吹田市有料老人ホーム設置運営指導</a:t>
            </a:r>
            <a:r>
              <a:rPr kumimoji="1" lang="ja-JP" altLang="en-US" sz="1400" b="1" dirty="0" smtClean="0">
                <a:solidFill>
                  <a:prstClr val="white"/>
                </a:solidFill>
              </a:rPr>
              <a:t>指針</a:t>
            </a:r>
            <a:r>
              <a:rPr kumimoji="1" lang="en-US" altLang="ja-JP" sz="1400" b="1" dirty="0">
                <a:solidFill>
                  <a:prstClr val="white"/>
                </a:solidFill>
              </a:rPr>
              <a:t>11</a:t>
            </a:r>
            <a:r>
              <a:rPr kumimoji="1" lang="en-US" altLang="ja-JP" sz="1400" b="1" dirty="0" smtClean="0">
                <a:solidFill>
                  <a:prstClr val="white"/>
                </a:solidFill>
              </a:rPr>
              <a:t>-(1)</a:t>
            </a:r>
            <a:r>
              <a:rPr kumimoji="1" lang="ja-JP" altLang="en-US" sz="1400" b="1" dirty="0" smtClean="0">
                <a:solidFill>
                  <a:prstClr val="white"/>
                </a:solidFill>
              </a:rPr>
              <a:t>ｷ </a:t>
            </a:r>
            <a:r>
              <a:rPr kumimoji="1" lang="en-US" altLang="ja-JP" sz="1400" b="1" dirty="0" smtClean="0">
                <a:solidFill>
                  <a:prstClr val="white"/>
                </a:solidFill>
              </a:rPr>
              <a:t>】</a:t>
            </a:r>
            <a:endParaRPr kumimoji="1" lang="ja-JP" altLang="en-US" sz="1100" b="1" dirty="0">
              <a:solidFill>
                <a:prstClr val="white"/>
              </a:solidFill>
            </a:endParaRPr>
          </a:p>
        </p:txBody>
      </p:sp>
      <p:sp>
        <p:nvSpPr>
          <p:cNvPr id="8" name="下矢印 7"/>
          <p:cNvSpPr/>
          <p:nvPr/>
        </p:nvSpPr>
        <p:spPr>
          <a:xfrm>
            <a:off x="3851920" y="2896780"/>
            <a:ext cx="1584176" cy="348519"/>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Rectangle 2"/>
          <p:cNvSpPr txBox="1">
            <a:spLocks/>
          </p:cNvSpPr>
          <p:nvPr/>
        </p:nvSpPr>
        <p:spPr>
          <a:xfrm>
            <a:off x="653307" y="3505167"/>
            <a:ext cx="8001000" cy="2948169"/>
          </a:xfrm>
          <a:prstGeom prst="rect">
            <a:avLst/>
          </a:prstGeom>
          <a:solidFill>
            <a:srgbClr val="FFFF99"/>
          </a:solidFill>
          <a:ln w="12700">
            <a:solidFill>
              <a:srgbClr val="F07F09"/>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700" dirty="0" smtClean="0">
                <a:solidFill>
                  <a:prstClr val="black"/>
                </a:solidFill>
                <a:latin typeface="メイリオ" panose="020B0604030504040204" pitchFamily="50" charset="-128"/>
              </a:rPr>
              <a:t>●速やかに帳簿を作成し、その年度の属する年度末以降</a:t>
            </a:r>
            <a:r>
              <a:rPr lang="ja-JP" altLang="en-US" sz="1700" dirty="0" smtClean="0">
                <a:solidFill>
                  <a:srgbClr val="FF0000"/>
                </a:solidFill>
                <a:latin typeface="メイリオ" panose="020B0604030504040204" pitchFamily="50" charset="-128"/>
              </a:rPr>
              <a:t>最低２年間は保存</a:t>
            </a:r>
            <a:r>
              <a:rPr lang="ja-JP" altLang="en-US" sz="1700" dirty="0" smtClean="0">
                <a:solidFill>
                  <a:prstClr val="black"/>
                </a:solidFill>
                <a:latin typeface="メイリオ" panose="020B0604030504040204" pitchFamily="50" charset="-128"/>
              </a:rPr>
              <a:t>する</a:t>
            </a:r>
            <a:r>
              <a:rPr lang="ja-JP" altLang="en-US" sz="1700" dirty="0" err="1" smtClean="0">
                <a:solidFill>
                  <a:prstClr val="black"/>
                </a:solidFill>
                <a:latin typeface="メイリオ" panose="020B0604030504040204" pitchFamily="50" charset="-128"/>
              </a:rPr>
              <a:t>こ</a:t>
            </a:r>
            <a:endParaRPr lang="en-US" altLang="ja-JP" sz="1700" dirty="0" smtClean="0">
              <a:solidFill>
                <a:prstClr val="black"/>
              </a:solidFill>
              <a:latin typeface="メイリオ" panose="020B0604030504040204" pitchFamily="50" charset="-128"/>
            </a:endParaRPr>
          </a:p>
          <a:p>
            <a:pPr mar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smtClean="0">
                <a:solidFill>
                  <a:prstClr val="black"/>
                </a:solidFill>
                <a:latin typeface="メイリオ" panose="020B0604030504040204" pitchFamily="50" charset="-128"/>
              </a:rPr>
              <a:t>と。また、サービスを提供した日から</a:t>
            </a:r>
            <a:r>
              <a:rPr lang="ja-JP" altLang="en-US" sz="1700" dirty="0" smtClean="0">
                <a:solidFill>
                  <a:srgbClr val="FF0000"/>
                </a:solidFill>
                <a:latin typeface="メイリオ" panose="020B0604030504040204" pitchFamily="50" charset="-128"/>
              </a:rPr>
              <a:t>５年間保存</a:t>
            </a:r>
            <a:r>
              <a:rPr lang="ja-JP" altLang="en-US" sz="1700" dirty="0" smtClean="0">
                <a:solidFill>
                  <a:prstClr val="black"/>
                </a:solidFill>
                <a:latin typeface="メイリオ" panose="020B0604030504040204" pitchFamily="50" charset="-128"/>
              </a:rPr>
              <a:t>するよう努めること。</a:t>
            </a:r>
            <a:endParaRPr lang="en-US" altLang="ja-JP" sz="1700" dirty="0" smtClean="0">
              <a:solidFill>
                <a:prstClr val="black"/>
              </a:solidFill>
              <a:latin typeface="メイリオ" panose="020B0604030504040204" pitchFamily="50" charset="-128"/>
            </a:endParaRPr>
          </a:p>
          <a:p>
            <a:pPr marL="0" indent="0">
              <a:spcBef>
                <a:spcPts val="0"/>
              </a:spcBef>
              <a:spcAft>
                <a:spcPts val="0"/>
              </a:spcAft>
              <a:buNone/>
            </a:pPr>
            <a:endParaRPr lang="en-US" altLang="ja-JP" sz="1700" dirty="0" smtClean="0">
              <a:solidFill>
                <a:prstClr val="black"/>
              </a:solidFill>
              <a:latin typeface="メイリオ" panose="020B0604030504040204" pitchFamily="50" charset="-128"/>
            </a:endParaRPr>
          </a:p>
          <a:p>
            <a:pPr marL="0" indent="0">
              <a:spcBef>
                <a:spcPts val="0"/>
              </a:spcBef>
              <a:spcAft>
                <a:spcPts val="0"/>
              </a:spcAft>
              <a:buNone/>
            </a:pPr>
            <a:r>
              <a:rPr lang="ja-JP" altLang="en-US" sz="1700" dirty="0" smtClean="0">
                <a:solidFill>
                  <a:prstClr val="black"/>
                </a:solidFill>
                <a:latin typeface="メイリオ" panose="020B0604030504040204" pitchFamily="50" charset="-128"/>
              </a:rPr>
              <a:t>●消防法</a:t>
            </a:r>
            <a:r>
              <a:rPr lang="ja-JP" altLang="en-US" sz="1700" dirty="0">
                <a:solidFill>
                  <a:prstClr val="black"/>
                </a:solidFill>
                <a:latin typeface="メイリオ" panose="020B0604030504040204" pitchFamily="50" charset="-128"/>
              </a:rPr>
              <a:t>関係</a:t>
            </a:r>
            <a:r>
              <a:rPr lang="ja-JP" altLang="en-US" sz="1700" dirty="0" smtClean="0">
                <a:solidFill>
                  <a:prstClr val="black"/>
                </a:solidFill>
                <a:latin typeface="メイリオ" panose="020B0604030504040204" pitchFamily="50" charset="-128"/>
              </a:rPr>
              <a:t>法令において、避難</a:t>
            </a:r>
            <a:r>
              <a:rPr lang="ja-JP" altLang="en-US" sz="1700" dirty="0">
                <a:solidFill>
                  <a:prstClr val="black"/>
                </a:solidFill>
                <a:latin typeface="メイリオ" panose="020B0604030504040204" pitchFamily="50" charset="-128"/>
              </a:rPr>
              <a:t>が困難な要介護者（要介護度３以上）を主と</a:t>
            </a:r>
            <a:r>
              <a:rPr lang="ja-JP" altLang="en-US" sz="1700" dirty="0" smtClean="0">
                <a:solidFill>
                  <a:prstClr val="black"/>
                </a:solidFill>
                <a:latin typeface="メイリオ" panose="020B0604030504040204" pitchFamily="50" charset="-128"/>
              </a:rPr>
              <a:t>し</a:t>
            </a:r>
            <a:endParaRPr lang="en-US" altLang="ja-JP" sz="1700" dirty="0" smtClean="0">
              <a:solidFill>
                <a:prstClr val="black"/>
              </a:solidFill>
              <a:latin typeface="メイリオ" panose="020B0604030504040204" pitchFamily="50" charset="-128"/>
            </a:endParaRPr>
          </a:p>
          <a:p>
            <a:pPr marL="0" indent="0">
              <a:spcBef>
                <a:spcPts val="0"/>
              </a:spcBef>
              <a:spcAft>
                <a:spcPts val="0"/>
              </a:spcAft>
              <a:buNone/>
            </a:pPr>
            <a:r>
              <a:rPr lang="ja-JP" altLang="en-US" sz="1700" dirty="0">
                <a:solidFill>
                  <a:prstClr val="black"/>
                </a:solidFill>
                <a:latin typeface="メイリオ" panose="020B0604030504040204" pitchFamily="50" charset="-128"/>
              </a:rPr>
              <a:t>　</a:t>
            </a:r>
            <a:r>
              <a:rPr lang="ja-JP" altLang="en-US" sz="1700" dirty="0" err="1" smtClean="0">
                <a:solidFill>
                  <a:prstClr val="black"/>
                </a:solidFill>
                <a:latin typeface="メイリオ" panose="020B0604030504040204" pitchFamily="50" charset="-128"/>
              </a:rPr>
              <a:t>て</a:t>
            </a:r>
            <a:r>
              <a:rPr lang="ja-JP" altLang="en-US" sz="1700" dirty="0" err="1">
                <a:solidFill>
                  <a:prstClr val="black"/>
                </a:solidFill>
                <a:latin typeface="メイリオ" panose="020B0604030504040204" pitchFamily="50" charset="-128"/>
              </a:rPr>
              <a:t>入</a:t>
            </a:r>
            <a:r>
              <a:rPr lang="ja-JP" altLang="en-US" sz="1700" dirty="0">
                <a:solidFill>
                  <a:prstClr val="black"/>
                </a:solidFill>
                <a:latin typeface="メイリオ" panose="020B0604030504040204" pitchFamily="50" charset="-128"/>
              </a:rPr>
              <a:t>居させる有料老人ホームは、次の安全確保策を行うことが</a:t>
            </a:r>
            <a:r>
              <a:rPr lang="ja-JP" altLang="en-US" sz="1700" dirty="0" smtClean="0">
                <a:solidFill>
                  <a:srgbClr val="FF0000"/>
                </a:solidFill>
                <a:latin typeface="メイリオ" panose="020B0604030504040204" pitchFamily="50" charset="-128"/>
              </a:rPr>
              <a:t>義務付けられて　</a:t>
            </a:r>
            <a:endParaRPr lang="en-US" altLang="ja-JP" sz="1700" dirty="0" smtClean="0">
              <a:solidFill>
                <a:srgbClr val="FF0000"/>
              </a:solidFill>
              <a:latin typeface="メイリオ" panose="020B0604030504040204" pitchFamily="50" charset="-128"/>
            </a:endParaRPr>
          </a:p>
          <a:p>
            <a:pPr marL="0" indent="0">
              <a:spcBef>
                <a:spcPts val="0"/>
              </a:spcBef>
              <a:spcAft>
                <a:spcPts val="0"/>
              </a:spcAft>
              <a:buNone/>
            </a:pPr>
            <a:r>
              <a:rPr lang="ja-JP" altLang="en-US" sz="1700" dirty="0">
                <a:solidFill>
                  <a:srgbClr val="FF0000"/>
                </a:solidFill>
                <a:latin typeface="メイリオ" panose="020B0604030504040204" pitchFamily="50" charset="-128"/>
              </a:rPr>
              <a:t>　</a:t>
            </a:r>
            <a:r>
              <a:rPr lang="ja-JP" altLang="en-US" sz="1700" dirty="0" smtClean="0">
                <a:solidFill>
                  <a:srgbClr val="FF0000"/>
                </a:solidFill>
                <a:latin typeface="メイリオ" panose="020B0604030504040204" pitchFamily="50" charset="-128"/>
              </a:rPr>
              <a:t>います</a:t>
            </a:r>
            <a:r>
              <a:rPr lang="ja-JP" altLang="en-US" sz="1700" dirty="0">
                <a:solidFill>
                  <a:prstClr val="black"/>
                </a:solidFill>
                <a:latin typeface="メイリオ" panose="020B0604030504040204" pitchFamily="50" charset="-128"/>
              </a:rPr>
              <a:t>。</a:t>
            </a:r>
          </a:p>
          <a:p>
            <a:pPr marL="0" indent="0">
              <a:spcBef>
                <a:spcPts val="0"/>
              </a:spcBef>
              <a:spcAft>
                <a:spcPts val="0"/>
              </a:spcAft>
              <a:buNone/>
            </a:pPr>
            <a:r>
              <a:rPr lang="ja-JP" altLang="en-US" sz="1700" dirty="0">
                <a:solidFill>
                  <a:prstClr val="black"/>
                </a:solidFill>
                <a:latin typeface="メイリオ" panose="020B0604030504040204" pitchFamily="50" charset="-128"/>
              </a:rPr>
              <a:t>　・　</a:t>
            </a:r>
            <a:r>
              <a:rPr lang="ja-JP" altLang="en-US" sz="1700" dirty="0">
                <a:solidFill>
                  <a:srgbClr val="FF0000"/>
                </a:solidFill>
                <a:latin typeface="メイリオ" panose="020B0604030504040204" pitchFamily="50" charset="-128"/>
              </a:rPr>
              <a:t>防火管理者を選任</a:t>
            </a:r>
            <a:r>
              <a:rPr lang="ja-JP" altLang="en-US" sz="1700" dirty="0">
                <a:solidFill>
                  <a:prstClr val="black"/>
                </a:solidFill>
                <a:latin typeface="メイリオ" panose="020B0604030504040204" pitchFamily="50" charset="-128"/>
              </a:rPr>
              <a:t>し、所轄の消防署に届出</a:t>
            </a:r>
          </a:p>
          <a:p>
            <a:pPr marL="0" indent="0">
              <a:spcBef>
                <a:spcPts val="0"/>
              </a:spcBef>
              <a:spcAft>
                <a:spcPts val="0"/>
              </a:spcAft>
              <a:buNone/>
            </a:pPr>
            <a:r>
              <a:rPr lang="ja-JP" altLang="en-US" sz="1700" dirty="0">
                <a:solidFill>
                  <a:prstClr val="black"/>
                </a:solidFill>
                <a:latin typeface="メイリオ" panose="020B0604030504040204" pitchFamily="50" charset="-128"/>
              </a:rPr>
              <a:t>　・　</a:t>
            </a:r>
            <a:r>
              <a:rPr lang="ja-JP" altLang="en-US" sz="1700" dirty="0">
                <a:solidFill>
                  <a:srgbClr val="FF0000"/>
                </a:solidFill>
                <a:latin typeface="メイリオ" panose="020B0604030504040204" pitchFamily="50" charset="-128"/>
              </a:rPr>
              <a:t>消防計画を作成</a:t>
            </a:r>
            <a:r>
              <a:rPr lang="ja-JP" altLang="en-US" sz="1700" dirty="0">
                <a:solidFill>
                  <a:prstClr val="black"/>
                </a:solidFill>
                <a:latin typeface="メイリオ" panose="020B0604030504040204" pitchFamily="50" charset="-128"/>
              </a:rPr>
              <a:t>し、所轄の消防署に届出</a:t>
            </a:r>
          </a:p>
          <a:p>
            <a:pPr marL="0" indent="0">
              <a:spcBef>
                <a:spcPts val="0"/>
              </a:spcBef>
              <a:spcAft>
                <a:spcPts val="0"/>
              </a:spcAft>
              <a:buNone/>
            </a:pPr>
            <a:r>
              <a:rPr lang="ja-JP" altLang="en-US" sz="1700" dirty="0">
                <a:solidFill>
                  <a:prstClr val="black"/>
                </a:solidFill>
                <a:latin typeface="メイリオ" panose="020B0604030504040204" pitchFamily="50" charset="-128"/>
              </a:rPr>
              <a:t>　・　</a:t>
            </a:r>
            <a:r>
              <a:rPr lang="ja-JP" altLang="en-US" sz="1700" dirty="0">
                <a:solidFill>
                  <a:srgbClr val="FF0000"/>
                </a:solidFill>
                <a:latin typeface="メイリオ" panose="020B0604030504040204" pitchFamily="50" charset="-128"/>
              </a:rPr>
              <a:t>年２回以上</a:t>
            </a:r>
            <a:r>
              <a:rPr lang="ja-JP" altLang="en-US" sz="1700" dirty="0">
                <a:solidFill>
                  <a:prstClr val="black"/>
                </a:solidFill>
                <a:latin typeface="メイリオ" panose="020B0604030504040204" pitchFamily="50" charset="-128"/>
              </a:rPr>
              <a:t>の避難及び消火訓練を</a:t>
            </a:r>
            <a:r>
              <a:rPr lang="ja-JP" altLang="en-US" sz="1700" dirty="0" smtClean="0">
                <a:solidFill>
                  <a:prstClr val="black"/>
                </a:solidFill>
                <a:latin typeface="メイリオ" panose="020B0604030504040204" pitchFamily="50" charset="-128"/>
              </a:rPr>
              <a:t>実施</a:t>
            </a:r>
            <a:endParaRPr lang="ja-JP" altLang="en-US" sz="1700" dirty="0">
              <a:solidFill>
                <a:prstClr val="black"/>
              </a:solidFill>
              <a:latin typeface="メイリオ" panose="020B0604030504040204" pitchFamily="50" charset="-128"/>
            </a:endParaRPr>
          </a:p>
        </p:txBody>
      </p:sp>
      <p:sp>
        <p:nvSpPr>
          <p:cNvPr id="10" name="Rectangle 2"/>
          <p:cNvSpPr txBox="1">
            <a:spLocks/>
          </p:cNvSpPr>
          <p:nvPr/>
        </p:nvSpPr>
        <p:spPr>
          <a:xfrm>
            <a:off x="710326" y="1412776"/>
            <a:ext cx="7987003" cy="1224136"/>
          </a:xfrm>
          <a:prstGeom prst="rect">
            <a:avLst/>
          </a:prstGeom>
          <a:solidFill>
            <a:schemeClr val="accent1">
              <a:lumMod val="20000"/>
              <a:lumOff val="80000"/>
              <a:alpha val="25000"/>
            </a:schemeClr>
          </a:solidFill>
          <a:ln w="12700">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700" dirty="0" smtClean="0">
                <a:solidFill>
                  <a:prstClr val="black"/>
                </a:solidFill>
                <a:latin typeface="メイリオ" panose="020B0604030504040204" pitchFamily="50" charset="-128"/>
              </a:rPr>
              <a:t>●</a:t>
            </a:r>
            <a:r>
              <a:rPr lang="ja-JP" altLang="en-US" sz="1700" dirty="0">
                <a:latin typeface="+mn-ea"/>
              </a:rPr>
              <a:t>安否確認の巡回記録を残していない。</a:t>
            </a:r>
            <a:endParaRPr lang="en-US" altLang="ja-JP" sz="1700" dirty="0">
              <a:latin typeface="+mn-ea"/>
            </a:endParaRPr>
          </a:p>
          <a:p>
            <a:pPr marL="0" indent="0">
              <a:spcBef>
                <a:spcPts val="0"/>
              </a:spcBef>
              <a:spcAft>
                <a:spcPts val="0"/>
              </a:spcAft>
              <a:buNone/>
            </a:pPr>
            <a:endParaRPr lang="en-US" altLang="ja-JP" sz="1600" dirty="0" smtClean="0">
              <a:latin typeface="+mn-ea"/>
            </a:endParaRPr>
          </a:p>
          <a:p>
            <a:pPr marL="0" indent="0">
              <a:spcBef>
                <a:spcPts val="0"/>
              </a:spcBef>
              <a:spcAft>
                <a:spcPts val="0"/>
              </a:spcAft>
              <a:buNone/>
            </a:pPr>
            <a:r>
              <a:rPr lang="ja-JP" altLang="en-US" sz="1600" dirty="0" smtClean="0">
                <a:latin typeface="+mn-ea"/>
              </a:rPr>
              <a:t>●消火設備の法定点検の記録を保存していない。</a:t>
            </a:r>
            <a:endParaRPr lang="en-US" altLang="ja-JP" sz="1600" dirty="0" smtClean="0">
              <a:latin typeface="+mn-ea"/>
            </a:endParaRPr>
          </a:p>
        </p:txBody>
      </p:sp>
    </p:spTree>
    <p:extLst>
      <p:ext uri="{BB962C8B-B14F-4D97-AF65-F5344CB8AC3E}">
        <p14:creationId xmlns:p14="http://schemas.microsoft.com/office/powerpoint/2010/main" val="396643442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33</a:t>
            </a:fld>
            <a:endParaRPr kumimoji="1" lang="ja-JP" altLang="en-US" dirty="0"/>
          </a:p>
        </p:txBody>
      </p:sp>
      <p:graphicFrame>
        <p:nvGraphicFramePr>
          <p:cNvPr id="8" name="コンテンツ プレースホルダー 9">
            <a:extLst>
              <a:ext uri="{FF2B5EF4-FFF2-40B4-BE49-F238E27FC236}">
                <a16:creationId xmlns:a16="http://schemas.microsoft.com/office/drawing/2014/main" id="{F7838387-C784-4181-86CD-8ED7C6D86F64}"/>
              </a:ext>
            </a:extLst>
          </p:cNvPr>
          <p:cNvGraphicFramePr>
            <a:graphicFrameLocks/>
          </p:cNvGraphicFramePr>
          <p:nvPr>
            <p:extLst>
              <p:ext uri="{D42A27DB-BD31-4B8C-83A1-F6EECF244321}">
                <p14:modId xmlns:p14="http://schemas.microsoft.com/office/powerpoint/2010/main" val="437153805"/>
              </p:ext>
            </p:extLst>
          </p:nvPr>
        </p:nvGraphicFramePr>
        <p:xfrm>
          <a:off x="539552" y="1274992"/>
          <a:ext cx="8001000" cy="2370031"/>
        </p:xfrm>
        <a:graphic>
          <a:graphicData uri="http://schemas.openxmlformats.org/drawingml/2006/table">
            <a:tbl>
              <a:tblPr firstRow="1" bandRow="1">
                <a:tableStyleId>{B301B821-A1FF-4177-AEE7-76D212191A09}</a:tableStyleId>
              </a:tblPr>
              <a:tblGrid>
                <a:gridCol w="8001000">
                  <a:extLst>
                    <a:ext uri="{9D8B030D-6E8A-4147-A177-3AD203B41FA5}">
                      <a16:colId xmlns:a16="http://schemas.microsoft.com/office/drawing/2014/main" val="1592839817"/>
                    </a:ext>
                  </a:extLst>
                </a:gridCol>
              </a:tblGrid>
              <a:tr h="427922">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000" dirty="0" smtClean="0"/>
                        <a:t>⑤ 金銭管理について</a:t>
                      </a:r>
                      <a:r>
                        <a:rPr kumimoji="1" lang="en-US" altLang="ja-JP" sz="1800" baseline="0" dirty="0" smtClean="0"/>
                        <a:t>【 </a:t>
                      </a:r>
                      <a:r>
                        <a:rPr kumimoji="1" lang="ja-JP" altLang="en-US" sz="1800" dirty="0" smtClean="0"/>
                        <a:t>吹田市有料老人ホーム設置運営指導指針</a:t>
                      </a:r>
                      <a:r>
                        <a:rPr kumimoji="1" lang="en-US" altLang="ja-JP" sz="1800" dirty="0" smtClean="0"/>
                        <a:t>11(1)</a:t>
                      </a:r>
                      <a:r>
                        <a:rPr kumimoji="1" lang="ja-JP" altLang="en-US" sz="1800" dirty="0" smtClean="0"/>
                        <a:t>ｻ</a:t>
                      </a:r>
                      <a:r>
                        <a:rPr kumimoji="1" lang="en-US" altLang="ja-JP" sz="1800" dirty="0" smtClean="0"/>
                        <a:t> 】</a:t>
                      </a:r>
                      <a:endParaRPr kumimoji="1" lang="ja-JP" altLang="en-US" sz="1800" dirty="0" smtClean="0">
                        <a:solidFill>
                          <a:schemeClr val="bg1"/>
                        </a:solidFill>
                      </a:endParaRPr>
                    </a:p>
                  </a:txBody>
                  <a:tcPr anchor="ctr">
                    <a:solidFill>
                      <a:schemeClr val="accent1"/>
                    </a:solidFill>
                  </a:tcPr>
                </a:tc>
                <a:extLst>
                  <a:ext uri="{0D108BD9-81ED-4DB2-BD59-A6C34878D82A}">
                    <a16:rowId xmlns:a16="http://schemas.microsoft.com/office/drawing/2014/main" val="2276792428"/>
                  </a:ext>
                </a:extLst>
              </a:tr>
              <a:tr h="1942109">
                <a:tc>
                  <a:txBody>
                    <a:bodyPr/>
                    <a:lstStyle/>
                    <a:p>
                      <a:pPr marL="0" indent="0">
                        <a:spcBef>
                          <a:spcPts val="600"/>
                        </a:spcBef>
                        <a:buNone/>
                      </a:pPr>
                      <a:r>
                        <a:rPr lang="ja-JP" altLang="en-US" sz="1700" dirty="0" smtClean="0">
                          <a:latin typeface="+mn-ea"/>
                          <a:ea typeface="+mn-ea"/>
                        </a:rPr>
                        <a:t>● 原則入居者自身が行うこと。やむを得ず</a:t>
                      </a:r>
                      <a:r>
                        <a:rPr lang="ja-JP" altLang="en-US" sz="1700" dirty="0">
                          <a:latin typeface="+mn-ea"/>
                          <a:ea typeface="+mn-ea"/>
                        </a:rPr>
                        <a:t>金銭管理を行う場合は、「</a:t>
                      </a:r>
                      <a:r>
                        <a:rPr lang="ja-JP" altLang="en-US" sz="1700" dirty="0" smtClean="0">
                          <a:latin typeface="+mn-ea"/>
                          <a:ea typeface="+mn-ea"/>
                        </a:rPr>
                        <a:t>入居者本　</a:t>
                      </a:r>
                      <a:endParaRPr lang="en-US" altLang="ja-JP" sz="1700" dirty="0" smtClean="0">
                        <a:latin typeface="+mn-ea"/>
                        <a:ea typeface="+mn-ea"/>
                      </a:endParaRPr>
                    </a:p>
                    <a:p>
                      <a:pPr marL="0" indent="0">
                        <a:spcBef>
                          <a:spcPts val="600"/>
                        </a:spcBef>
                        <a:buNone/>
                      </a:pPr>
                      <a:r>
                        <a:rPr lang="ja-JP" altLang="en-US" sz="1700" dirty="0" smtClean="0">
                          <a:latin typeface="+mn-ea"/>
                          <a:ea typeface="+mn-ea"/>
                        </a:rPr>
                        <a:t>　人が</a:t>
                      </a:r>
                      <a:r>
                        <a:rPr lang="ja-JP" altLang="en-US" sz="1700" dirty="0">
                          <a:latin typeface="+mn-ea"/>
                          <a:ea typeface="+mn-ea"/>
                        </a:rPr>
                        <a:t>特に施設</a:t>
                      </a:r>
                      <a:r>
                        <a:rPr lang="ja-JP" altLang="en-US" sz="1700" dirty="0" smtClean="0">
                          <a:latin typeface="+mn-ea"/>
                          <a:ea typeface="+mn-ea"/>
                        </a:rPr>
                        <a:t>に依頼</a:t>
                      </a:r>
                      <a:r>
                        <a:rPr lang="ja-JP" altLang="en-US" sz="1700" dirty="0">
                          <a:latin typeface="+mn-ea"/>
                          <a:ea typeface="+mn-ea"/>
                        </a:rPr>
                        <a:t>した場合</a:t>
                      </a:r>
                      <a:r>
                        <a:rPr lang="ja-JP" altLang="en-US" sz="1700" dirty="0" smtClean="0">
                          <a:latin typeface="+mn-ea"/>
                          <a:ea typeface="+mn-ea"/>
                        </a:rPr>
                        <a:t>、又は入居者本人が認知症等により十分な判断能</a:t>
                      </a:r>
                      <a:endParaRPr lang="en-US" altLang="ja-JP" sz="1700" dirty="0" smtClean="0">
                        <a:latin typeface="+mn-ea"/>
                        <a:ea typeface="+mn-ea"/>
                      </a:endParaRPr>
                    </a:p>
                    <a:p>
                      <a:pPr marL="0" indent="0">
                        <a:spcBef>
                          <a:spcPts val="600"/>
                        </a:spcBef>
                        <a:buNone/>
                      </a:pPr>
                      <a:r>
                        <a:rPr lang="ja-JP" altLang="en-US" sz="1700" dirty="0" smtClean="0">
                          <a:latin typeface="+mn-ea"/>
                          <a:ea typeface="+mn-ea"/>
                        </a:rPr>
                        <a:t>　力を有せず金銭等の適切な管理が行えないと認められる場合であって、家族又</a:t>
                      </a:r>
                      <a:endParaRPr lang="en-US" altLang="ja-JP" sz="1700" dirty="0" smtClean="0">
                        <a:latin typeface="+mn-ea"/>
                        <a:ea typeface="+mn-ea"/>
                      </a:endParaRPr>
                    </a:p>
                    <a:p>
                      <a:pPr marL="0" indent="0">
                        <a:spcBef>
                          <a:spcPts val="600"/>
                        </a:spcBef>
                        <a:buNone/>
                      </a:pPr>
                      <a:r>
                        <a:rPr lang="ja-JP" altLang="en-US" sz="1700" dirty="0" smtClean="0">
                          <a:latin typeface="+mn-ea"/>
                          <a:ea typeface="+mn-ea"/>
                        </a:rPr>
                        <a:t>　は身元引受人等の承諾を得たとき」とし、依頼</a:t>
                      </a:r>
                      <a:r>
                        <a:rPr lang="ja-JP" altLang="en-US" sz="1700" dirty="0">
                          <a:latin typeface="+mn-ea"/>
                          <a:ea typeface="+mn-ea"/>
                        </a:rPr>
                        <a:t>、</a:t>
                      </a:r>
                      <a:r>
                        <a:rPr lang="ja-JP" altLang="en-US" sz="1700" dirty="0" smtClean="0">
                          <a:latin typeface="+mn-ea"/>
                          <a:ea typeface="+mn-ea"/>
                        </a:rPr>
                        <a:t>承諾を</a:t>
                      </a:r>
                      <a:r>
                        <a:rPr lang="ja-JP" altLang="en-US" sz="1700" dirty="0">
                          <a:latin typeface="+mn-ea"/>
                          <a:ea typeface="+mn-ea"/>
                        </a:rPr>
                        <a:t>書面で交わし、</a:t>
                      </a:r>
                      <a:r>
                        <a:rPr lang="ja-JP" altLang="en-US" sz="1700" dirty="0" smtClean="0">
                          <a:latin typeface="+mn-ea"/>
                          <a:ea typeface="+mn-ea"/>
                        </a:rPr>
                        <a:t>定期報</a:t>
                      </a:r>
                      <a:endParaRPr lang="en-US" altLang="ja-JP" sz="1700" dirty="0" smtClean="0">
                        <a:latin typeface="+mn-ea"/>
                        <a:ea typeface="+mn-ea"/>
                      </a:endParaRPr>
                    </a:p>
                    <a:p>
                      <a:pPr marL="0" indent="0">
                        <a:spcBef>
                          <a:spcPts val="600"/>
                        </a:spcBef>
                        <a:buNone/>
                      </a:pPr>
                      <a:r>
                        <a:rPr lang="ja-JP" altLang="en-US" sz="1700" dirty="0" smtClean="0">
                          <a:latin typeface="+mn-ea"/>
                          <a:ea typeface="+mn-ea"/>
                        </a:rPr>
                        <a:t>　告</a:t>
                      </a:r>
                      <a:r>
                        <a:rPr lang="ja-JP" altLang="en-US" sz="1700" dirty="0">
                          <a:latin typeface="+mn-ea"/>
                          <a:ea typeface="+mn-ea"/>
                        </a:rPr>
                        <a:t>等の運用方法を</a:t>
                      </a:r>
                      <a:r>
                        <a:rPr lang="ja-JP" altLang="en-US" sz="1700" dirty="0" smtClean="0">
                          <a:latin typeface="+mn-ea"/>
                          <a:ea typeface="+mn-ea"/>
                        </a:rPr>
                        <a:t>金銭管理</a:t>
                      </a:r>
                      <a:r>
                        <a:rPr lang="ja-JP" altLang="en-US" sz="1700" dirty="0">
                          <a:latin typeface="+mn-ea"/>
                          <a:ea typeface="+mn-ea"/>
                        </a:rPr>
                        <a:t>規定等で定めること。</a:t>
                      </a:r>
                      <a:endParaRPr kumimoji="1" lang="en-US" altLang="ja-JP" sz="1700" kern="1200" dirty="0">
                        <a:solidFill>
                          <a:srgbClr val="C00000"/>
                        </a:solidFill>
                        <a:latin typeface="+mn-ea"/>
                        <a:ea typeface="+mn-ea"/>
                      </a:endParaRPr>
                    </a:p>
                  </a:txBody>
                  <a:tcPr anchor="ctr">
                    <a:solidFill>
                      <a:srgbClr val="FFFF99"/>
                    </a:solidFill>
                  </a:tcPr>
                </a:tc>
                <a:extLst>
                  <a:ext uri="{0D108BD9-81ED-4DB2-BD59-A6C34878D82A}">
                    <a16:rowId xmlns:a16="http://schemas.microsoft.com/office/drawing/2014/main" val="2428180773"/>
                  </a:ext>
                </a:extLst>
              </a:tr>
            </a:tbl>
          </a:graphicData>
        </a:graphic>
      </p:graphicFrame>
      <p:graphicFrame>
        <p:nvGraphicFramePr>
          <p:cNvPr id="6" name="コンテンツ プレースホルダー 9">
            <a:extLst>
              <a:ext uri="{FF2B5EF4-FFF2-40B4-BE49-F238E27FC236}">
                <a16:creationId xmlns:a16="http://schemas.microsoft.com/office/drawing/2014/main" id="{F7838387-C784-4181-86CD-8ED7C6D86F64}"/>
              </a:ext>
            </a:extLst>
          </p:cNvPr>
          <p:cNvGraphicFramePr>
            <a:graphicFrameLocks/>
          </p:cNvGraphicFramePr>
          <p:nvPr>
            <p:extLst>
              <p:ext uri="{D42A27DB-BD31-4B8C-83A1-F6EECF244321}">
                <p14:modId xmlns:p14="http://schemas.microsoft.com/office/powerpoint/2010/main" val="471853770"/>
              </p:ext>
            </p:extLst>
          </p:nvPr>
        </p:nvGraphicFramePr>
        <p:xfrm>
          <a:off x="539552" y="3789040"/>
          <a:ext cx="8001000" cy="2376264"/>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57186">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000" dirty="0" smtClean="0">
                          <a:solidFill>
                            <a:schemeClr val="lt1"/>
                          </a:solidFill>
                        </a:rPr>
                        <a:t>⑥ </a:t>
                      </a:r>
                      <a:r>
                        <a:rPr kumimoji="1" lang="ja-JP" altLang="en-US" sz="2000" dirty="0">
                          <a:solidFill>
                            <a:schemeClr val="lt1"/>
                          </a:solidFill>
                        </a:rPr>
                        <a:t>情報開示に</a:t>
                      </a:r>
                      <a:r>
                        <a:rPr kumimoji="1" lang="ja-JP" altLang="en-US" sz="2000" dirty="0" smtClean="0">
                          <a:solidFill>
                            <a:schemeClr val="lt1"/>
                          </a:solidFill>
                        </a:rPr>
                        <a:t>ついて</a:t>
                      </a:r>
                      <a:r>
                        <a:rPr kumimoji="1" lang="en-US" altLang="ja-JP" sz="1800" baseline="0" dirty="0" smtClean="0"/>
                        <a:t>【 </a:t>
                      </a:r>
                      <a:r>
                        <a:rPr kumimoji="1" lang="ja-JP" altLang="en-US" sz="1800" dirty="0" smtClean="0"/>
                        <a:t>吹田市有料老人ホーム設置運営指導指針</a:t>
                      </a:r>
                      <a:r>
                        <a:rPr kumimoji="1" lang="en-US" altLang="ja-JP" sz="1800" dirty="0" smtClean="0"/>
                        <a:t>15 】</a:t>
                      </a:r>
                      <a:endParaRPr kumimoji="1" lang="ja-JP" altLang="en-US" sz="1600"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276792428"/>
                  </a:ext>
                </a:extLst>
              </a:tr>
              <a:tr h="1919078">
                <a:tc>
                  <a:txBody>
                    <a:bodyPr/>
                    <a:lstStyle/>
                    <a:p>
                      <a:pPr marL="0" indent="0">
                        <a:spcBef>
                          <a:spcPts val="600"/>
                        </a:spcBef>
                        <a:buNone/>
                      </a:pPr>
                      <a:r>
                        <a:rPr lang="ja-JP" altLang="en-US" sz="1700" dirty="0">
                          <a:latin typeface="+mn-ea"/>
                          <a:ea typeface="+mn-ea"/>
                        </a:rPr>
                        <a:t>● 情報開示に資するため、情報開示事項一覧と重要事項説明書について、</a:t>
                      </a:r>
                      <a:r>
                        <a:rPr lang="ja-JP" altLang="en-US" sz="1700" dirty="0" smtClean="0">
                          <a:latin typeface="+mn-ea"/>
                          <a:ea typeface="+mn-ea"/>
                        </a:rPr>
                        <a:t>毎年</a:t>
                      </a:r>
                      <a:endParaRPr lang="en-US" altLang="ja-JP" sz="1700" dirty="0" smtClean="0">
                        <a:latin typeface="+mn-ea"/>
                        <a:ea typeface="+mn-ea"/>
                      </a:endParaRPr>
                    </a:p>
                    <a:p>
                      <a:pPr marL="0" indent="0">
                        <a:spcBef>
                          <a:spcPts val="0"/>
                        </a:spcBef>
                        <a:buNone/>
                      </a:pPr>
                      <a:r>
                        <a:rPr lang="en-US" altLang="ja-JP" sz="1700" dirty="0" smtClean="0">
                          <a:latin typeface="+mn-ea"/>
                          <a:ea typeface="+mn-ea"/>
                        </a:rPr>
                        <a:t>    7</a:t>
                      </a:r>
                      <a:r>
                        <a:rPr lang="ja-JP" altLang="en-US" sz="1700" dirty="0" smtClean="0">
                          <a:latin typeface="+mn-ea"/>
                          <a:ea typeface="+mn-ea"/>
                        </a:rPr>
                        <a:t>月</a:t>
                      </a:r>
                      <a:r>
                        <a:rPr lang="en-US" altLang="ja-JP" sz="1700" dirty="0" smtClean="0">
                          <a:latin typeface="+mn-ea"/>
                          <a:ea typeface="+mn-ea"/>
                        </a:rPr>
                        <a:t>1</a:t>
                      </a:r>
                      <a:r>
                        <a:rPr lang="ja-JP" altLang="en-US" sz="1700" dirty="0" smtClean="0">
                          <a:latin typeface="+mn-ea"/>
                          <a:ea typeface="+mn-ea"/>
                        </a:rPr>
                        <a:t>日</a:t>
                      </a:r>
                      <a:r>
                        <a:rPr lang="ja-JP" altLang="en-US" sz="1700" dirty="0">
                          <a:latin typeface="+mn-ea"/>
                          <a:ea typeface="+mn-ea"/>
                        </a:rPr>
                        <a:t>時点の情報を</a:t>
                      </a:r>
                      <a:r>
                        <a:rPr lang="ja-JP" altLang="en-US" sz="1700" dirty="0" smtClean="0">
                          <a:latin typeface="+mn-ea"/>
                          <a:ea typeface="+mn-ea"/>
                        </a:rPr>
                        <a:t>吹田市（福祉</a:t>
                      </a:r>
                      <a:r>
                        <a:rPr lang="ja-JP" altLang="en-US" sz="1700" dirty="0">
                          <a:latin typeface="+mn-ea"/>
                          <a:ea typeface="+mn-ea"/>
                        </a:rPr>
                        <a:t>指導</a:t>
                      </a:r>
                      <a:r>
                        <a:rPr lang="ja-JP" altLang="en-US" sz="1700" dirty="0" smtClean="0">
                          <a:latin typeface="+mn-ea"/>
                          <a:ea typeface="+mn-ea"/>
                        </a:rPr>
                        <a:t>監査室）に報告が必要です。</a:t>
                      </a:r>
                      <a:endParaRPr lang="en-US" altLang="ja-JP" sz="1700" dirty="0">
                        <a:latin typeface="+mn-ea"/>
                        <a:ea typeface="+mn-ea"/>
                      </a:endParaRPr>
                    </a:p>
                    <a:p>
                      <a:pPr marL="0" indent="0">
                        <a:spcBef>
                          <a:spcPts val="600"/>
                        </a:spcBef>
                        <a:buNone/>
                      </a:pPr>
                      <a:r>
                        <a:rPr lang="ja-JP" altLang="en-US" sz="1700" dirty="0" smtClean="0">
                          <a:latin typeface="+mn-ea"/>
                          <a:ea typeface="+mn-ea"/>
                        </a:rPr>
                        <a:t>●上記の重要事項説明書等の内容に変更が生じた場合は、変更が生じた日から一</a:t>
                      </a:r>
                      <a:endParaRPr lang="en-US" altLang="ja-JP" sz="1700" dirty="0" smtClean="0">
                        <a:latin typeface="+mn-ea"/>
                        <a:ea typeface="+mn-ea"/>
                      </a:endParaRPr>
                    </a:p>
                    <a:p>
                      <a:pPr marL="0" indent="0">
                        <a:spcBef>
                          <a:spcPts val="600"/>
                        </a:spcBef>
                        <a:buNone/>
                      </a:pPr>
                      <a:r>
                        <a:rPr lang="ja-JP" altLang="en-US" sz="1700" dirty="0" smtClean="0">
                          <a:latin typeface="+mn-ea"/>
                          <a:ea typeface="+mn-ea"/>
                        </a:rPr>
                        <a:t>　</a:t>
                      </a:r>
                      <a:r>
                        <a:rPr lang="ja-JP" altLang="en-US" sz="1700" dirty="0" err="1" smtClean="0">
                          <a:latin typeface="+mn-ea"/>
                          <a:ea typeface="+mn-ea"/>
                        </a:rPr>
                        <a:t>か</a:t>
                      </a:r>
                      <a:r>
                        <a:rPr lang="ja-JP" altLang="en-US" sz="1700" dirty="0" smtClean="0">
                          <a:latin typeface="+mn-ea"/>
                          <a:ea typeface="+mn-ea"/>
                        </a:rPr>
                        <a:t>月以内に吹田市（福祉指導監査室）に提出すること。なお、利用料金等の変</a:t>
                      </a:r>
                      <a:endParaRPr lang="en-US" altLang="ja-JP" sz="1700" dirty="0" smtClean="0">
                        <a:latin typeface="+mn-ea"/>
                        <a:ea typeface="+mn-ea"/>
                      </a:endParaRPr>
                    </a:p>
                    <a:p>
                      <a:pPr marL="0" indent="0">
                        <a:spcBef>
                          <a:spcPts val="600"/>
                        </a:spcBef>
                        <a:buNone/>
                      </a:pPr>
                      <a:r>
                        <a:rPr lang="ja-JP" altLang="en-US" sz="1700" dirty="0" smtClean="0">
                          <a:latin typeface="+mn-ea"/>
                          <a:ea typeface="+mn-ea"/>
                        </a:rPr>
                        <a:t>　更については、事前協議が必要です。</a:t>
                      </a:r>
                      <a:endParaRPr lang="en-US" altLang="ja-JP" sz="1700" dirty="0" smtClean="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1060616311"/>
      </p:ext>
    </p:extLst>
  </p:cSld>
  <p:clrMapOvr>
    <a:masterClrMapping/>
  </p:clrMapOvr>
  <p:transition advClick="0" advTm="1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4B6EAAFC-84C7-4BE1-BC5E-CE208EE20C26}" type="slidenum">
              <a:rPr lang="en-US" altLang="ja-JP" smtClean="0"/>
              <a:pPr/>
              <a:t>34</a:t>
            </a:fld>
            <a:endParaRPr kumimoji="1" lang="ja-JP" altLang="en-US" dirty="0"/>
          </a:p>
        </p:txBody>
      </p:sp>
      <p:sp>
        <p:nvSpPr>
          <p:cNvPr id="13" name="Rectangle 1"/>
          <p:cNvSpPr>
            <a:spLocks noGrp="1"/>
          </p:cNvSpPr>
          <p:nvPr>
            <p:ph type="title" idx="4294967295"/>
          </p:nvPr>
        </p:nvSpPr>
        <p:spPr>
          <a:xfrm>
            <a:off x="696329" y="236992"/>
            <a:ext cx="8001000" cy="511175"/>
          </a:xfrm>
        </p:spPr>
        <p:txBody>
          <a:bodyPr>
            <a:normAutofit/>
          </a:bodyPr>
          <a:lstStyle/>
          <a:p>
            <a:r>
              <a:rPr lang="ja-JP" altLang="en-US" sz="2000" b="1" dirty="0" smtClean="0">
                <a:solidFill>
                  <a:schemeClr val="accent2">
                    <a:lumMod val="50000"/>
                  </a:schemeClr>
                </a:solidFill>
                <a:latin typeface="+mn-ea"/>
                <a:ea typeface="+mn-ea"/>
              </a:rPr>
              <a:t>＜ サービス付き高齢者向け住宅事業者のみ ＞</a:t>
            </a:r>
            <a:endParaRPr kumimoji="1" lang="ja-JP" sz="2000" b="1" dirty="0">
              <a:solidFill>
                <a:schemeClr val="accent2">
                  <a:lumMod val="50000"/>
                </a:schemeClr>
              </a:solidFill>
              <a:latin typeface="+mn-ea"/>
              <a:ea typeface="+mn-ea"/>
            </a:endParaRPr>
          </a:p>
        </p:txBody>
      </p:sp>
      <p:sp>
        <p:nvSpPr>
          <p:cNvPr id="14" name="Rectangle 2"/>
          <p:cNvSpPr txBox="1">
            <a:spLocks/>
          </p:cNvSpPr>
          <p:nvPr/>
        </p:nvSpPr>
        <p:spPr>
          <a:xfrm>
            <a:off x="696330" y="3573016"/>
            <a:ext cx="8001000" cy="2366472"/>
          </a:xfrm>
          <a:prstGeom prst="rect">
            <a:avLst/>
          </a:prstGeom>
          <a:solidFill>
            <a:srgbClr val="FFFF99"/>
          </a:solidFill>
          <a:ln>
            <a:solidFill>
              <a:srgbClr val="1CADE4"/>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t>● 状況把握、生活相談の提供は、サービス付き高齢者向け住宅の登録基準</a:t>
            </a:r>
            <a:endParaRPr lang="en-US" altLang="ja-JP" sz="1800" dirty="0"/>
          </a:p>
          <a:p>
            <a:pPr marL="0" indent="0">
              <a:spcBef>
                <a:spcPts val="0"/>
              </a:spcBef>
              <a:spcAft>
                <a:spcPts val="0"/>
              </a:spcAft>
              <a:buNone/>
            </a:pPr>
            <a:r>
              <a:rPr lang="en-US" altLang="ja-JP" sz="1800" dirty="0"/>
              <a:t>    </a:t>
            </a:r>
            <a:r>
              <a:rPr lang="ja-JP" altLang="en-US" sz="1800" dirty="0"/>
              <a:t>として必要。</a:t>
            </a:r>
            <a:endParaRPr lang="en-US" altLang="ja-JP" sz="1800" dirty="0"/>
          </a:p>
          <a:p>
            <a:pPr marL="0" indent="0">
              <a:spcBef>
                <a:spcPts val="0"/>
              </a:spcBef>
              <a:spcAft>
                <a:spcPts val="0"/>
              </a:spcAft>
              <a:buNone/>
            </a:pPr>
            <a:r>
              <a:rPr lang="en-US" altLang="ja-JP" sz="1800" dirty="0"/>
              <a:t>   </a:t>
            </a:r>
            <a:r>
              <a:rPr lang="ja-JP" altLang="en-US" sz="1800" dirty="0"/>
              <a:t> </a:t>
            </a:r>
            <a:r>
              <a:rPr lang="en-US" altLang="ja-JP" sz="1300" dirty="0">
                <a:latin typeface="+mn-ea"/>
              </a:rPr>
              <a:t>※ </a:t>
            </a:r>
            <a:r>
              <a:rPr lang="ja-JP" altLang="en-US" sz="1300" dirty="0">
                <a:latin typeface="+mn-ea"/>
              </a:rPr>
              <a:t>提供しなければ、登録違反に該当し、登録取消しとなる場合があります</a:t>
            </a:r>
            <a:r>
              <a:rPr lang="ja-JP" altLang="en-US" sz="1300" dirty="0" smtClean="0">
                <a:latin typeface="+mn-ea"/>
              </a:rPr>
              <a:t>。</a:t>
            </a:r>
            <a:r>
              <a:rPr lang="ja-JP" altLang="en-US" sz="1300" dirty="0">
                <a:latin typeface="+mn-ea"/>
              </a:rPr>
              <a:t>（</a:t>
            </a:r>
            <a:r>
              <a:rPr lang="ja-JP" altLang="en-US" sz="1300" dirty="0" smtClean="0">
                <a:latin typeface="+mn-ea"/>
              </a:rPr>
              <a:t>ただし</a:t>
            </a:r>
            <a:r>
              <a:rPr lang="ja-JP" altLang="en-US" sz="1300" dirty="0">
                <a:latin typeface="+mn-ea"/>
              </a:rPr>
              <a:t>、入院等に</a:t>
            </a:r>
            <a:r>
              <a:rPr lang="ja-JP" altLang="en-US" sz="1300" dirty="0" smtClean="0">
                <a:latin typeface="+mn-ea"/>
              </a:rPr>
              <a:t>より　　</a:t>
            </a:r>
            <a:endParaRPr lang="en-US" altLang="ja-JP" sz="1300" dirty="0" smtClean="0">
              <a:latin typeface="+mn-ea"/>
            </a:endParaRPr>
          </a:p>
          <a:p>
            <a:pPr marL="0" indent="0">
              <a:spcBef>
                <a:spcPts val="0"/>
              </a:spcBef>
              <a:spcAft>
                <a:spcPts val="0"/>
              </a:spcAft>
              <a:buNone/>
            </a:pPr>
            <a:r>
              <a:rPr lang="ja-JP" altLang="en-US" sz="1300" dirty="0">
                <a:latin typeface="+mn-ea"/>
              </a:rPr>
              <a:t>　</a:t>
            </a:r>
            <a:r>
              <a:rPr lang="ja-JP" altLang="en-US" sz="1300" dirty="0" smtClean="0">
                <a:latin typeface="+mn-ea"/>
              </a:rPr>
              <a:t>　　居住</a:t>
            </a:r>
            <a:r>
              <a:rPr lang="ja-JP" altLang="en-US" sz="1300" dirty="0">
                <a:latin typeface="+mn-ea"/>
              </a:rPr>
              <a:t>していない場合等を</a:t>
            </a:r>
            <a:r>
              <a:rPr lang="ja-JP" altLang="en-US" sz="1300" dirty="0" smtClean="0">
                <a:latin typeface="+mn-ea"/>
              </a:rPr>
              <a:t>除く。）</a:t>
            </a:r>
            <a:endParaRPr lang="en-US" altLang="ja-JP" sz="1300" smtClean="0">
              <a:latin typeface="+mn-ea"/>
            </a:endParaRPr>
          </a:p>
          <a:p>
            <a:pPr marL="0" indent="0">
              <a:spcBef>
                <a:spcPts val="0"/>
              </a:spcBef>
              <a:spcAft>
                <a:spcPts val="0"/>
              </a:spcAft>
              <a:buNone/>
            </a:pPr>
            <a:endParaRPr lang="en-US" altLang="ja-JP" sz="1300" dirty="0" smtClean="0">
              <a:latin typeface="+mn-ea"/>
            </a:endParaRPr>
          </a:p>
          <a:p>
            <a:pPr marL="0" indent="0">
              <a:spcBef>
                <a:spcPts val="0"/>
              </a:spcBef>
              <a:spcAft>
                <a:spcPts val="0"/>
              </a:spcAft>
              <a:buNone/>
            </a:pPr>
            <a:r>
              <a:rPr lang="ja-JP" altLang="en-US" sz="1800" dirty="0" smtClean="0"/>
              <a:t>● </a:t>
            </a:r>
            <a:r>
              <a:rPr lang="ja-JP" altLang="en-US" sz="1800" dirty="0"/>
              <a:t>提供したサービスについては、適切に記録し、保管しておくこと。</a:t>
            </a:r>
            <a:endParaRPr lang="en-US" altLang="ja-JP" sz="1800" dirty="0"/>
          </a:p>
          <a:p>
            <a:pPr marL="0" indent="0">
              <a:spcBef>
                <a:spcPts val="0"/>
              </a:spcBef>
              <a:spcAft>
                <a:spcPts val="0"/>
              </a:spcAft>
              <a:buNone/>
            </a:pPr>
            <a:r>
              <a:rPr lang="ja-JP" altLang="en-US" sz="1800" dirty="0"/>
              <a:t>    </a:t>
            </a:r>
            <a:r>
              <a:rPr lang="en-US" altLang="ja-JP" sz="1300" dirty="0">
                <a:latin typeface="+mn-ea"/>
              </a:rPr>
              <a:t>※ </a:t>
            </a:r>
            <a:r>
              <a:rPr lang="ja-JP" altLang="en-US" sz="1300" dirty="0">
                <a:latin typeface="+mn-ea"/>
              </a:rPr>
              <a:t>記録がない日については、サービスの提供を実施したと認められない場合があります。</a:t>
            </a:r>
            <a:endParaRPr lang="en-US" altLang="ja-JP" sz="1300" dirty="0">
              <a:latin typeface="+mn-ea"/>
            </a:endParaRPr>
          </a:p>
        </p:txBody>
      </p:sp>
      <p:sp>
        <p:nvSpPr>
          <p:cNvPr id="15" name="下矢印 14"/>
          <p:cNvSpPr/>
          <p:nvPr/>
        </p:nvSpPr>
        <p:spPr>
          <a:xfrm>
            <a:off x="3923928" y="2924944"/>
            <a:ext cx="1584176" cy="421875"/>
          </a:xfrm>
          <a:prstGeom prst="downArrow">
            <a:avLst/>
          </a:prstGeom>
          <a:solidFill>
            <a:srgbClr val="F07F09"/>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ホームベース 7"/>
          <p:cNvSpPr/>
          <p:nvPr/>
        </p:nvSpPr>
        <p:spPr>
          <a:xfrm flipH="1">
            <a:off x="1410337" y="692696"/>
            <a:ext cx="7286992" cy="576064"/>
          </a:xfrm>
          <a:prstGeom prst="homePlat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b="1" dirty="0" smtClean="0"/>
              <a:t>　</a:t>
            </a:r>
            <a:r>
              <a:rPr kumimoji="1" lang="ja-JP" altLang="en-US" sz="2000" b="1" dirty="0" smtClean="0"/>
              <a:t>① </a:t>
            </a:r>
            <a:r>
              <a:rPr kumimoji="1" lang="ja-JP" altLang="en-US" sz="2000" b="1" dirty="0"/>
              <a:t>必須サービスの提供</a:t>
            </a:r>
            <a:endParaRPr kumimoji="1" lang="ja-JP" altLang="en-US" sz="2000" b="1" dirty="0">
              <a:solidFill>
                <a:schemeClr val="bg1"/>
              </a:solidFill>
            </a:endParaRPr>
          </a:p>
        </p:txBody>
      </p:sp>
      <p:sp>
        <p:nvSpPr>
          <p:cNvPr id="9" name="Rectangle 2"/>
          <p:cNvSpPr txBox="1">
            <a:spLocks/>
          </p:cNvSpPr>
          <p:nvPr/>
        </p:nvSpPr>
        <p:spPr>
          <a:xfrm>
            <a:off x="696329" y="1494957"/>
            <a:ext cx="8001000" cy="1314135"/>
          </a:xfrm>
          <a:prstGeom prst="rect">
            <a:avLst/>
          </a:prstGeom>
          <a:solidFill>
            <a:srgbClr val="F4FAFF">
              <a:alpha val="25000"/>
            </a:srgbClr>
          </a:solidFill>
          <a:ln>
            <a:solidFill>
              <a:srgbClr val="1CADE4"/>
            </a:solid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lvl="0" indent="0">
              <a:spcAft>
                <a:spcPts val="0"/>
              </a:spcAft>
              <a:buNone/>
            </a:pPr>
            <a:r>
              <a:rPr lang="ja-JP" altLang="en-US" sz="1800" dirty="0">
                <a:solidFill>
                  <a:prstClr val="black"/>
                </a:solidFill>
              </a:rPr>
              <a:t>● 状況把握や、生活相談を入居者の選択サービスに位置付けていたり、拒</a:t>
            </a:r>
            <a:endParaRPr lang="en-US" altLang="ja-JP" sz="1800" dirty="0">
              <a:solidFill>
                <a:prstClr val="black"/>
              </a:solidFill>
            </a:endParaRPr>
          </a:p>
          <a:p>
            <a:pPr marL="0" lvl="0" indent="0">
              <a:spcBef>
                <a:spcPts val="0"/>
              </a:spcBef>
              <a:spcAft>
                <a:spcPts val="0"/>
              </a:spcAft>
              <a:buNone/>
            </a:pPr>
            <a:r>
              <a:rPr lang="en-US" altLang="ja-JP" sz="1800" dirty="0">
                <a:solidFill>
                  <a:prstClr val="black"/>
                </a:solidFill>
              </a:rPr>
              <a:t>    </a:t>
            </a:r>
            <a:r>
              <a:rPr lang="ja-JP" altLang="en-US" sz="1800" dirty="0">
                <a:solidFill>
                  <a:prstClr val="black"/>
                </a:solidFill>
              </a:rPr>
              <a:t>否する入居者への提供を中止している 。</a:t>
            </a:r>
            <a:endParaRPr lang="en-US" altLang="ja-JP" sz="1800" dirty="0">
              <a:solidFill>
                <a:prstClr val="black"/>
              </a:solidFill>
            </a:endParaRPr>
          </a:p>
          <a:p>
            <a:pPr marL="0" lvl="0" indent="0">
              <a:spcAft>
                <a:spcPts val="0"/>
              </a:spcAft>
              <a:buNone/>
            </a:pPr>
            <a:r>
              <a:rPr lang="ja-JP" altLang="en-US" sz="1800" dirty="0">
                <a:solidFill>
                  <a:prstClr val="black"/>
                </a:solidFill>
              </a:rPr>
              <a:t>● 実際に提供したサービスとその記録の内容に相違がある。</a:t>
            </a:r>
            <a:endParaRPr lang="ja-JP" altLang="en-US" sz="1800" dirty="0">
              <a:solidFill>
                <a:prstClr val="black"/>
              </a:solidFill>
              <a:latin typeface="メイリオ" panose="020B0604030504040204" pitchFamily="50" charset="-128"/>
            </a:endParaRPr>
          </a:p>
        </p:txBody>
      </p:sp>
    </p:spTree>
    <p:extLst>
      <p:ext uri="{BB962C8B-B14F-4D97-AF65-F5344CB8AC3E}">
        <p14:creationId xmlns:p14="http://schemas.microsoft.com/office/powerpoint/2010/main" val="1195107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35</a:t>
            </a:fld>
            <a:endParaRPr kumimoji="1" lang="ja-JP" altLang="en-US" dirty="0"/>
          </a:p>
        </p:txBody>
      </p:sp>
      <p:sp>
        <p:nvSpPr>
          <p:cNvPr id="5" name="Rectangle 2"/>
          <p:cNvSpPr txBox="1">
            <a:spLocks/>
          </p:cNvSpPr>
          <p:nvPr/>
        </p:nvSpPr>
        <p:spPr>
          <a:xfrm>
            <a:off x="685800" y="4521620"/>
            <a:ext cx="8001000" cy="1413517"/>
          </a:xfrm>
          <a:prstGeom prst="rect">
            <a:avLst/>
          </a:prstGeom>
          <a:noFill/>
        </p:spPr>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ja-JP" altLang="en-US" dirty="0"/>
          </a:p>
        </p:txBody>
      </p:sp>
      <p:grpSp>
        <p:nvGrpSpPr>
          <p:cNvPr id="2" name="グループ化 1">
            <a:extLst>
              <a:ext uri="{FF2B5EF4-FFF2-40B4-BE49-F238E27FC236}">
                <a16:creationId xmlns:a16="http://schemas.microsoft.com/office/drawing/2014/main" id="{EC07F11C-12F4-4D08-B4F7-D5B9CAC65301}"/>
              </a:ext>
            </a:extLst>
          </p:cNvPr>
          <p:cNvGrpSpPr/>
          <p:nvPr/>
        </p:nvGrpSpPr>
        <p:grpSpPr>
          <a:xfrm>
            <a:off x="685800" y="1404883"/>
            <a:ext cx="7778931" cy="1552769"/>
            <a:chOff x="685800" y="958057"/>
            <a:chExt cx="7778931" cy="1552769"/>
          </a:xfrm>
        </p:grpSpPr>
        <p:sp>
          <p:nvSpPr>
            <p:cNvPr id="7" name="角丸四角形 6"/>
            <p:cNvSpPr/>
            <p:nvPr/>
          </p:nvSpPr>
          <p:spPr>
            <a:xfrm>
              <a:off x="685800" y="958057"/>
              <a:ext cx="7774632" cy="38271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② </a:t>
              </a:r>
              <a:r>
                <a:rPr lang="ja-JP" altLang="en-US" b="1" dirty="0"/>
                <a:t>サービス付き高齢者向け住宅情報提供システムへの登録について</a:t>
              </a:r>
              <a:endParaRPr kumimoji="1" lang="ja-JP" altLang="en-US" b="1" dirty="0"/>
            </a:p>
          </p:txBody>
        </p:sp>
        <p:sp>
          <p:nvSpPr>
            <p:cNvPr id="10" name="Rectangle 2"/>
            <p:cNvSpPr txBox="1">
              <a:spLocks/>
            </p:cNvSpPr>
            <p:nvPr/>
          </p:nvSpPr>
          <p:spPr>
            <a:xfrm>
              <a:off x="685800" y="1320907"/>
              <a:ext cx="7778931" cy="1189919"/>
            </a:xfrm>
            <a:prstGeom prst="rect">
              <a:avLst/>
            </a:prstGeom>
            <a:solidFill>
              <a:srgbClr val="FFFF99"/>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800" dirty="0"/>
                <a:t>　情報提供システムへの登録時に、水道光熱費等で別途必要な料金の項目が抜けていたり、広告等と相違している箇所が多くみられますので、登録内容に漏れ、相違が無いように注意してください。</a:t>
              </a:r>
              <a:endParaRPr lang="en-US" altLang="ja-JP" sz="1800" dirty="0">
                <a:latin typeface="+mn-ea"/>
              </a:endParaRPr>
            </a:p>
          </p:txBody>
        </p:sp>
      </p:grpSp>
      <p:sp>
        <p:nvSpPr>
          <p:cNvPr id="6" name="Rectangle 2"/>
          <p:cNvSpPr txBox="1">
            <a:spLocks/>
          </p:cNvSpPr>
          <p:nvPr/>
        </p:nvSpPr>
        <p:spPr>
          <a:xfrm>
            <a:off x="685800" y="3915126"/>
            <a:ext cx="7774633" cy="2250178"/>
          </a:xfrm>
          <a:prstGeom prst="rect">
            <a:avLst/>
          </a:prstGeom>
          <a:solidFill>
            <a:srgbClr val="FFFF99"/>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dirty="0">
                <a:latin typeface="+mn-ea"/>
              </a:rPr>
              <a:t>   有料老人ホームに該当するサービス付き高齢者向け住宅について、「吹田市有料老人ホーム設置運営指導指針」が一部適用されます。</a:t>
            </a:r>
            <a:endParaRPr lang="en-US" altLang="ja-JP" sz="1800" dirty="0">
              <a:latin typeface="+mn-ea"/>
            </a:endParaRPr>
          </a:p>
          <a:p>
            <a:pPr marL="0" indent="0">
              <a:spcBef>
                <a:spcPts val="0"/>
              </a:spcBef>
              <a:buNone/>
            </a:pPr>
            <a:r>
              <a:rPr lang="ja-JP" altLang="en-US" sz="1800" dirty="0">
                <a:latin typeface="+mn-ea"/>
              </a:rPr>
              <a:t>　 吹田市（福祉指導監査室）のホームページにて、内容を確認し、指針に沿った運営</a:t>
            </a:r>
            <a:r>
              <a:rPr lang="ja-JP" altLang="en-US" sz="1800" dirty="0" smtClean="0">
                <a:latin typeface="+mn-ea"/>
              </a:rPr>
              <a:t>をしてください。</a:t>
            </a:r>
            <a:endParaRPr lang="en-US" altLang="ja-JP" sz="1800" dirty="0">
              <a:latin typeface="+mn-ea"/>
            </a:endParaRPr>
          </a:p>
          <a:p>
            <a:pPr marL="0" indent="0">
              <a:spcBef>
                <a:spcPts val="0"/>
              </a:spcBef>
              <a:buNone/>
            </a:pPr>
            <a:r>
              <a:rPr lang="ja-JP" altLang="en-US" sz="1800" dirty="0">
                <a:latin typeface="+mn-ea"/>
              </a:rPr>
              <a:t>　</a:t>
            </a:r>
            <a:r>
              <a:rPr lang="en-US" altLang="ja-JP" sz="1500" dirty="0">
                <a:solidFill>
                  <a:srgbClr val="C00000"/>
                </a:solidFill>
                <a:latin typeface="+mn-ea"/>
              </a:rPr>
              <a:t>※</a:t>
            </a:r>
            <a:r>
              <a:rPr lang="ja-JP" altLang="en-US" sz="1500" dirty="0">
                <a:solidFill>
                  <a:srgbClr val="C00000"/>
                </a:solidFill>
                <a:latin typeface="+mn-ea"/>
              </a:rPr>
              <a:t>参考 「吹田市有料老人ホーム設置運営指導指針</a:t>
            </a:r>
            <a:r>
              <a:rPr lang="ja-JP" altLang="en-US" sz="1500" dirty="0" smtClean="0">
                <a:solidFill>
                  <a:srgbClr val="C00000"/>
                </a:solidFill>
                <a:latin typeface="+mn-ea"/>
              </a:rPr>
              <a:t>」</a:t>
            </a:r>
            <a:r>
              <a:rPr lang="ja-JP" altLang="en-US" sz="1300" dirty="0">
                <a:solidFill>
                  <a:srgbClr val="C00000"/>
                </a:solidFill>
                <a:latin typeface="+mn-ea"/>
              </a:rPr>
              <a:t>　　</a:t>
            </a:r>
            <a:r>
              <a:rPr lang="ja-JP" altLang="en-US" sz="1300" dirty="0" smtClean="0">
                <a:solidFill>
                  <a:srgbClr val="C00000"/>
                </a:solidFill>
                <a:latin typeface="+mn-ea"/>
              </a:rPr>
              <a:t>　　</a:t>
            </a:r>
            <a:endParaRPr lang="en-US" altLang="ja-JP" sz="1300" dirty="0" smtClean="0">
              <a:solidFill>
                <a:srgbClr val="C00000"/>
              </a:solidFill>
              <a:latin typeface="+mn-ea"/>
            </a:endParaRPr>
          </a:p>
          <a:p>
            <a:pPr marL="0" indent="0">
              <a:spcBef>
                <a:spcPts val="0"/>
              </a:spcBef>
              <a:buNone/>
            </a:pPr>
            <a:r>
              <a:rPr lang="en-US" altLang="ja-JP" sz="1300" dirty="0" smtClean="0">
                <a:solidFill>
                  <a:srgbClr val="C00000"/>
                </a:solidFill>
                <a:latin typeface="+mn-ea"/>
              </a:rPr>
              <a:t>https</a:t>
            </a:r>
            <a:r>
              <a:rPr lang="en-US" altLang="ja-JP" sz="1300" dirty="0">
                <a:solidFill>
                  <a:srgbClr val="C00000"/>
                </a:solidFill>
                <a:latin typeface="+mn-ea"/>
              </a:rPr>
              <a:t>://www.city.suita.osaka.jp/_res/projects/default_project/_page_/</a:t>
            </a:r>
            <a:r>
              <a:rPr lang="en-US" altLang="ja-JP" sz="1300" dirty="0" smtClean="0">
                <a:solidFill>
                  <a:srgbClr val="C00000"/>
                </a:solidFill>
                <a:latin typeface="+mn-ea"/>
              </a:rPr>
              <a:t>001/018/724/121101891938.pdf</a:t>
            </a:r>
            <a:endParaRPr lang="en-US" altLang="ja-JP" sz="1300" dirty="0">
              <a:solidFill>
                <a:srgbClr val="C00000"/>
              </a:solidFill>
              <a:latin typeface="+mn-ea"/>
            </a:endParaRPr>
          </a:p>
        </p:txBody>
      </p:sp>
      <p:sp>
        <p:nvSpPr>
          <p:cNvPr id="8" name="角丸四角形 7"/>
          <p:cNvSpPr/>
          <p:nvPr/>
        </p:nvSpPr>
        <p:spPr>
          <a:xfrm>
            <a:off x="685801" y="3495923"/>
            <a:ext cx="7774632" cy="40291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③ </a:t>
            </a:r>
            <a:r>
              <a:rPr kumimoji="1" lang="ja-JP" altLang="en-US" sz="2000" b="1" dirty="0" smtClean="0"/>
              <a:t>設置</a:t>
            </a:r>
            <a:r>
              <a:rPr lang="ja-JP" altLang="en-US" sz="2000" b="1" dirty="0" smtClean="0"/>
              <a:t>運営</a:t>
            </a:r>
            <a:r>
              <a:rPr lang="ja-JP" altLang="en-US" sz="2000" b="1" dirty="0"/>
              <a:t>指導指針の適用について</a:t>
            </a:r>
            <a:endParaRPr kumimoji="1" lang="en-US" altLang="ja-JP" sz="2000" b="1" dirty="0"/>
          </a:p>
        </p:txBody>
      </p:sp>
      <p:sp>
        <p:nvSpPr>
          <p:cNvPr id="4" name="正方形/長方形 3"/>
          <p:cNvSpPr/>
          <p:nvPr/>
        </p:nvSpPr>
        <p:spPr>
          <a:xfrm>
            <a:off x="685800" y="214527"/>
            <a:ext cx="5484194" cy="400110"/>
          </a:xfrm>
          <a:prstGeom prst="rect">
            <a:avLst/>
          </a:prstGeom>
        </p:spPr>
        <p:txBody>
          <a:bodyPr wrap="none">
            <a:spAutoFit/>
          </a:bodyPr>
          <a:lstStyle/>
          <a:p>
            <a:r>
              <a:rPr lang="ja-JP" altLang="en-US" sz="2000" b="1" dirty="0">
                <a:solidFill>
                  <a:schemeClr val="accent2">
                    <a:lumMod val="50000"/>
                  </a:schemeClr>
                </a:solidFill>
                <a:latin typeface="+mn-ea"/>
              </a:rPr>
              <a:t>＜ サービス付き高齢者向け</a:t>
            </a:r>
            <a:r>
              <a:rPr lang="ja-JP" altLang="en-US" sz="2000" b="1" dirty="0" smtClean="0">
                <a:solidFill>
                  <a:schemeClr val="accent2">
                    <a:lumMod val="50000"/>
                  </a:schemeClr>
                </a:solidFill>
                <a:latin typeface="+mn-ea"/>
              </a:rPr>
              <a:t>住宅</a:t>
            </a:r>
            <a:r>
              <a:rPr lang="ja-JP" altLang="en-US" sz="2000" b="1" dirty="0">
                <a:solidFill>
                  <a:schemeClr val="accent2">
                    <a:lumMod val="50000"/>
                  </a:schemeClr>
                </a:solidFill>
                <a:latin typeface="+mn-ea"/>
              </a:rPr>
              <a:t>事業者</a:t>
            </a:r>
            <a:r>
              <a:rPr lang="ja-JP" altLang="en-US" sz="2000" b="1" dirty="0" smtClean="0">
                <a:solidFill>
                  <a:schemeClr val="accent2">
                    <a:lumMod val="50000"/>
                  </a:schemeClr>
                </a:solidFill>
                <a:latin typeface="+mn-ea"/>
              </a:rPr>
              <a:t>のみ </a:t>
            </a:r>
            <a:r>
              <a:rPr lang="ja-JP" altLang="en-US" sz="2000" b="1" dirty="0">
                <a:solidFill>
                  <a:schemeClr val="accent2">
                    <a:lumMod val="50000"/>
                  </a:schemeClr>
                </a:solidFill>
                <a:latin typeface="+mn-ea"/>
              </a:rPr>
              <a:t>＞</a:t>
            </a:r>
            <a:endParaRPr lang="ja-JP" altLang="en-US" sz="2000" dirty="0"/>
          </a:p>
        </p:txBody>
      </p:sp>
    </p:spTree>
    <p:extLst>
      <p:ext uri="{BB962C8B-B14F-4D97-AF65-F5344CB8AC3E}">
        <p14:creationId xmlns:p14="http://schemas.microsoft.com/office/powerpoint/2010/main" val="4711416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3D6797-1016-44D1-BB10-C8BB6E5E06E8}"/>
              </a:ext>
            </a:extLst>
          </p:cNvPr>
          <p:cNvSpPr txBox="1">
            <a:spLocks/>
          </p:cNvSpPr>
          <p:nvPr/>
        </p:nvSpPr>
        <p:spPr>
          <a:xfrm>
            <a:off x="753509" y="1628800"/>
            <a:ext cx="7778931" cy="2448272"/>
          </a:xfrm>
          <a:prstGeom prst="rect">
            <a:avLst/>
          </a:prstGeom>
          <a:noFill/>
          <a:ln w="31750">
            <a:noFill/>
          </a:ln>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None/>
            </a:pPr>
            <a:r>
              <a:rPr lang="ja-JP" altLang="en-US" sz="2400" dirty="0" smtClean="0">
                <a:latin typeface="+mn-ea"/>
              </a:rPr>
              <a:t>　</a:t>
            </a:r>
            <a:r>
              <a:rPr lang="ja-JP" altLang="en-US" sz="3200" dirty="0" smtClean="0">
                <a:solidFill>
                  <a:srgbClr val="00B050"/>
                </a:solidFill>
                <a:latin typeface="+mn-ea"/>
              </a:rPr>
              <a:t>📩</a:t>
            </a:r>
            <a:r>
              <a:rPr lang="ja-JP" altLang="en-US" dirty="0" smtClean="0">
                <a:solidFill>
                  <a:srgbClr val="00B050"/>
                </a:solidFill>
                <a:latin typeface="+mn-ea"/>
              </a:rPr>
              <a:t> </a:t>
            </a:r>
            <a:r>
              <a:rPr lang="ja-JP" altLang="en-US" dirty="0" smtClean="0">
                <a:latin typeface="+mn-ea"/>
              </a:rPr>
              <a:t> </a:t>
            </a:r>
            <a:r>
              <a:rPr lang="ja-JP" altLang="en-US" sz="2400" dirty="0" smtClean="0">
                <a:latin typeface="+mn-ea"/>
              </a:rPr>
              <a:t>吹田市</a:t>
            </a:r>
            <a:r>
              <a:rPr lang="ja-JP" altLang="en-US" sz="2400" dirty="0">
                <a:latin typeface="+mn-ea"/>
              </a:rPr>
              <a:t>電子申込</a:t>
            </a:r>
            <a:r>
              <a:rPr lang="ja-JP" altLang="en-US" sz="2400" dirty="0" smtClean="0">
                <a:latin typeface="+mn-ea"/>
              </a:rPr>
              <a:t>システムにより、</a:t>
            </a:r>
            <a:r>
              <a:rPr lang="ja-JP" altLang="en-US" sz="2400" b="1" u="sng" dirty="0" smtClean="0">
                <a:solidFill>
                  <a:srgbClr val="C00000"/>
                </a:solidFill>
                <a:latin typeface="+mn-ea"/>
              </a:rPr>
              <a:t>集団指導の確</a:t>
            </a:r>
            <a:endParaRPr lang="en-US" altLang="ja-JP" sz="2400" b="1" u="sng" dirty="0" smtClean="0">
              <a:solidFill>
                <a:srgbClr val="C00000"/>
              </a:solidFill>
              <a:latin typeface="+mn-ea"/>
            </a:endParaRPr>
          </a:p>
          <a:p>
            <a:pPr marL="0" indent="0">
              <a:spcAft>
                <a:spcPts val="0"/>
              </a:spcAft>
              <a:buNone/>
            </a:pPr>
            <a:r>
              <a:rPr lang="ja-JP" altLang="en-US" sz="2400" b="1" dirty="0">
                <a:solidFill>
                  <a:srgbClr val="C00000"/>
                </a:solidFill>
                <a:latin typeface="+mn-ea"/>
              </a:rPr>
              <a:t>　</a:t>
            </a:r>
            <a:r>
              <a:rPr lang="ja-JP" altLang="en-US" sz="2400" b="1" dirty="0" smtClean="0">
                <a:solidFill>
                  <a:srgbClr val="C00000"/>
                </a:solidFill>
                <a:latin typeface="+mn-ea"/>
              </a:rPr>
              <a:t>　　</a:t>
            </a:r>
            <a:r>
              <a:rPr lang="ja-JP" altLang="en-US" sz="2400" b="1" u="sng" dirty="0" smtClean="0">
                <a:solidFill>
                  <a:srgbClr val="C00000"/>
                </a:solidFill>
                <a:latin typeface="+mn-ea"/>
              </a:rPr>
              <a:t>認報告の提出</a:t>
            </a:r>
            <a:r>
              <a:rPr lang="ja-JP" altLang="en-US" sz="2400" dirty="0" smtClean="0">
                <a:latin typeface="+mn-ea"/>
              </a:rPr>
              <a:t>をお願いします。</a:t>
            </a:r>
            <a:endParaRPr lang="en-US" altLang="ja-JP" sz="2000" dirty="0" smtClean="0">
              <a:latin typeface="+mn-ea"/>
            </a:endParaRPr>
          </a:p>
        </p:txBody>
      </p:sp>
      <p:sp>
        <p:nvSpPr>
          <p:cNvPr id="3" name="正方形/長方形 2"/>
          <p:cNvSpPr/>
          <p:nvPr/>
        </p:nvSpPr>
        <p:spPr>
          <a:xfrm>
            <a:off x="5508104" y="4077072"/>
            <a:ext cx="2646878" cy="723275"/>
          </a:xfrm>
          <a:prstGeom prst="rect">
            <a:avLst/>
          </a:prstGeom>
        </p:spPr>
        <p:txBody>
          <a:bodyPr wrap="none">
            <a:spAutoFit/>
          </a:bodyPr>
          <a:lstStyle/>
          <a:p>
            <a:pPr>
              <a:spcAft>
                <a:spcPts val="600"/>
              </a:spcAft>
            </a:pPr>
            <a:r>
              <a:rPr lang="ja-JP" altLang="ja-JP" b="1" dirty="0">
                <a:latin typeface="+mn-ea"/>
              </a:rPr>
              <a:t>以上で</a:t>
            </a:r>
            <a:r>
              <a:rPr lang="ja-JP" altLang="en-US" b="1" dirty="0">
                <a:latin typeface="+mn-ea"/>
              </a:rPr>
              <a:t>、終了</a:t>
            </a:r>
            <a:r>
              <a:rPr lang="ja-JP" altLang="en-US" b="1" dirty="0" smtClean="0">
                <a:latin typeface="+mn-ea"/>
              </a:rPr>
              <a:t>です。</a:t>
            </a:r>
            <a:endParaRPr lang="en-US" altLang="ja-JP" b="1" dirty="0" smtClean="0">
              <a:latin typeface="+mn-ea"/>
            </a:endParaRPr>
          </a:p>
          <a:p>
            <a:r>
              <a:rPr lang="ja-JP" altLang="en-US" b="1" dirty="0">
                <a:latin typeface="+mn-ea"/>
              </a:rPr>
              <a:t>おつかれさまでした。</a:t>
            </a:r>
            <a:r>
              <a:rPr lang="en-US" altLang="ja-JP" b="1" dirty="0" smtClean="0">
                <a:latin typeface="+mn-ea"/>
              </a:rPr>
              <a:t>  </a:t>
            </a:r>
            <a:endParaRPr lang="en-US" altLang="ja-JP" b="1" dirty="0">
              <a:latin typeface="+mn-ea"/>
            </a:endParaRPr>
          </a:p>
        </p:txBody>
      </p:sp>
      <p:sp>
        <p:nvSpPr>
          <p:cNvPr id="6" name="スライド番号プレースホルダー 2"/>
          <p:cNvSpPr>
            <a:spLocks noGrp="1"/>
          </p:cNvSpPr>
          <p:nvPr>
            <p:ph type="sldNum" sz="quarter" idx="12"/>
          </p:nvPr>
        </p:nvSpPr>
        <p:spPr>
          <a:xfrm>
            <a:off x="511228" y="787783"/>
            <a:ext cx="584978" cy="365125"/>
          </a:xfrm>
        </p:spPr>
        <p:txBody>
          <a:bodyPr/>
          <a:lstStyle/>
          <a:p>
            <a:fld id="{4B6EAAFC-84C7-4BE1-BC5E-CE208EE20C26}" type="slidenum">
              <a:rPr lang="en-US" altLang="ja-JP" smtClean="0"/>
              <a:pPr/>
              <a:t>36</a:t>
            </a:fld>
            <a:endParaRPr kumimoji="1" lang="ja-JP" altLang="en-US" dirty="0"/>
          </a:p>
        </p:txBody>
      </p:sp>
      <p:sp>
        <p:nvSpPr>
          <p:cNvPr id="9" name="ホームベース 8"/>
          <p:cNvSpPr/>
          <p:nvPr/>
        </p:nvSpPr>
        <p:spPr>
          <a:xfrm flipH="1">
            <a:off x="1410337" y="692696"/>
            <a:ext cx="7286992" cy="576064"/>
          </a:xfrm>
          <a:prstGeom prst="homePlat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smtClean="0">
                <a:solidFill>
                  <a:schemeClr val="bg1"/>
                </a:solidFill>
              </a:rPr>
              <a:t>　さいごに</a:t>
            </a:r>
            <a:endParaRPr kumimoji="1" lang="ja-JP" altLang="en-US" sz="2000" b="1" dirty="0">
              <a:solidFill>
                <a:schemeClr val="bg1"/>
              </a:solidFill>
            </a:endParaRPr>
          </a:p>
        </p:txBody>
      </p:sp>
    </p:spTree>
    <p:extLst>
      <p:ext uri="{BB962C8B-B14F-4D97-AF65-F5344CB8AC3E}">
        <p14:creationId xmlns:p14="http://schemas.microsoft.com/office/powerpoint/2010/main" val="1592037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2">
                <a:tint val="90000"/>
                <a:satMod val="92000"/>
                <a:lumMod val="120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179512" y="190491"/>
            <a:ext cx="8001000" cy="779854"/>
          </a:xfrm>
        </p:spPr>
        <p:txBody>
          <a:bodyPr>
            <a:normAutofit/>
          </a:bodyPr>
          <a:lstStyle/>
          <a:p>
            <a:r>
              <a:rPr lang="ja-JP" altLang="en-US" sz="2400" b="1" dirty="0">
                <a:solidFill>
                  <a:schemeClr val="tx1"/>
                </a:solidFill>
              </a:rPr>
              <a:t>１　吹田市からのお知らせ</a:t>
            </a:r>
            <a:endParaRPr kumimoji="1" lang="ja-JP" sz="2400" b="1" dirty="0">
              <a:solidFill>
                <a:schemeClr val="bg1"/>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4</a:t>
            </a:fld>
            <a:endParaRPr kumimoji="1" lang="ja-JP" altLang="en-US" dirty="0"/>
          </a:p>
        </p:txBody>
      </p:sp>
      <p:sp>
        <p:nvSpPr>
          <p:cNvPr id="10" name="Rectangle 2"/>
          <p:cNvSpPr txBox="1">
            <a:spLocks/>
          </p:cNvSpPr>
          <p:nvPr/>
        </p:nvSpPr>
        <p:spPr>
          <a:xfrm>
            <a:off x="703595" y="1750200"/>
            <a:ext cx="7730431" cy="4775144"/>
          </a:xfrm>
          <a:prstGeom prst="rect">
            <a:avLst/>
          </a:prstGeom>
          <a:solidFill>
            <a:srgbClr val="F4FAFF">
              <a:alpha val="65000"/>
            </a:srgbClr>
          </a:solidFill>
          <a:ln w="15875">
            <a:noFill/>
          </a:ln>
        </p:spPr>
        <p:style>
          <a:lnRef idx="1">
            <a:schemeClr val="accent1"/>
          </a:lnRef>
          <a:fillRef idx="2">
            <a:schemeClr val="accent1"/>
          </a:fillRef>
          <a:effectRef idx="1">
            <a:schemeClr val="accent1"/>
          </a:effectRef>
          <a:fontRef idx="minor">
            <a:schemeClr val="dk1"/>
          </a:fontRef>
        </p:style>
        <p:txBody>
          <a:bodyPr vert="horz" rtlCol="0" anchor="ctr">
            <a:normAutofit fontScale="77500" lnSpcReduction="2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2100" b="1" u="sng" dirty="0" smtClean="0">
                <a:solidFill>
                  <a:srgbClr val="C00000"/>
                </a:solidFill>
                <a:latin typeface="+mn-ea"/>
              </a:rPr>
              <a:t>事故報告の対象</a:t>
            </a:r>
            <a:endParaRPr lang="en-US" altLang="ja-JP" sz="2100" b="1" u="sng" dirty="0" smtClean="0">
              <a:solidFill>
                <a:srgbClr val="C00000"/>
              </a:solidFill>
              <a:latin typeface="+mn-ea"/>
            </a:endParaRPr>
          </a:p>
          <a:p>
            <a:pPr marL="0" indent="0">
              <a:spcBef>
                <a:spcPts val="0"/>
              </a:spcBef>
              <a:spcAft>
                <a:spcPts val="0"/>
              </a:spcAft>
              <a:buNone/>
            </a:pPr>
            <a:endParaRPr lang="en-US" altLang="ja-JP" sz="2100" dirty="0" smtClean="0">
              <a:solidFill>
                <a:srgbClr val="CC0000"/>
              </a:solidFill>
              <a:latin typeface="+mn-ea"/>
            </a:endParaRPr>
          </a:p>
          <a:p>
            <a:pPr marL="0" indent="0">
              <a:spcBef>
                <a:spcPts val="0"/>
              </a:spcBef>
              <a:spcAft>
                <a:spcPts val="0"/>
              </a:spcAft>
              <a:buNone/>
            </a:pPr>
            <a:r>
              <a:rPr lang="ja-JP" altLang="en-US" sz="2100" dirty="0" smtClean="0">
                <a:latin typeface="+mn-ea"/>
              </a:rPr>
              <a:t>ア </a:t>
            </a:r>
            <a:r>
              <a:rPr lang="ja-JP" altLang="en-US" sz="2100" dirty="0">
                <a:latin typeface="+mn-ea"/>
              </a:rPr>
              <a:t>死亡事故については、事故死の他、自殺を</a:t>
            </a:r>
            <a:r>
              <a:rPr lang="ja-JP" altLang="en-US" sz="2100" dirty="0" smtClean="0">
                <a:latin typeface="+mn-ea"/>
              </a:rPr>
              <a:t>含む</a:t>
            </a:r>
            <a:endParaRPr lang="ja-JP" altLang="en-US" sz="2100" dirty="0">
              <a:latin typeface="+mn-ea"/>
            </a:endParaRPr>
          </a:p>
          <a:p>
            <a:pPr marL="0" indent="0">
              <a:spcBef>
                <a:spcPts val="0"/>
              </a:spcBef>
              <a:spcAft>
                <a:spcPts val="0"/>
              </a:spcAft>
              <a:buNone/>
            </a:pPr>
            <a:r>
              <a:rPr lang="ja-JP" altLang="en-US" sz="2100" dirty="0" smtClean="0">
                <a:latin typeface="+mn-ea"/>
              </a:rPr>
              <a:t>       病気</a:t>
            </a:r>
            <a:r>
              <a:rPr lang="ja-JP" altLang="en-US" sz="2100" dirty="0">
                <a:latin typeface="+mn-ea"/>
              </a:rPr>
              <a:t>等による死亡で、死因等に疑義また家族等と紛争が生じる可能性が</a:t>
            </a:r>
            <a:r>
              <a:rPr lang="ja-JP" altLang="en-US" sz="2100" dirty="0" smtClean="0">
                <a:latin typeface="+mn-ea"/>
              </a:rPr>
              <a:t>ある</a:t>
            </a:r>
            <a:endParaRPr lang="en-US" altLang="ja-JP" sz="2100" dirty="0" smtClean="0">
              <a:latin typeface="+mn-ea"/>
            </a:endParaRPr>
          </a:p>
          <a:p>
            <a:pPr marL="0" indent="0">
              <a:spcBef>
                <a:spcPts val="0"/>
              </a:spcBef>
              <a:spcAft>
                <a:spcPts val="0"/>
              </a:spcAft>
              <a:buNone/>
            </a:pPr>
            <a:r>
              <a:rPr lang="en-US" altLang="ja-JP" sz="2100" dirty="0">
                <a:latin typeface="+mn-ea"/>
              </a:rPr>
              <a:t> </a:t>
            </a:r>
            <a:r>
              <a:rPr lang="en-US" altLang="ja-JP" sz="2100" dirty="0" smtClean="0">
                <a:latin typeface="+mn-ea"/>
              </a:rPr>
              <a:t>      </a:t>
            </a:r>
            <a:r>
              <a:rPr lang="ja-JP" altLang="en-US" sz="2100" dirty="0" smtClean="0">
                <a:latin typeface="+mn-ea"/>
              </a:rPr>
              <a:t>場合も含む</a:t>
            </a:r>
            <a:endParaRPr lang="ja-JP" altLang="en-US" sz="2100" dirty="0">
              <a:latin typeface="+mn-ea"/>
            </a:endParaRPr>
          </a:p>
          <a:p>
            <a:pPr marL="0" indent="0">
              <a:spcBef>
                <a:spcPts val="0"/>
              </a:spcBef>
              <a:spcAft>
                <a:spcPts val="0"/>
              </a:spcAft>
              <a:buNone/>
            </a:pPr>
            <a:r>
              <a:rPr lang="ja-JP" altLang="en-US" sz="2100" dirty="0">
                <a:latin typeface="+mn-ea"/>
              </a:rPr>
              <a:t>イ 負傷等については、入院及び医療機関で受診を要したもの</a:t>
            </a:r>
          </a:p>
          <a:p>
            <a:pPr marL="0" indent="0">
              <a:spcBef>
                <a:spcPts val="0"/>
              </a:spcBef>
              <a:spcAft>
                <a:spcPts val="0"/>
              </a:spcAft>
              <a:buNone/>
            </a:pPr>
            <a:r>
              <a:rPr lang="ja-JP" altLang="en-US" sz="2100" dirty="0" smtClean="0">
                <a:latin typeface="+mn-ea"/>
              </a:rPr>
              <a:t>ウ 食中毒</a:t>
            </a:r>
            <a:r>
              <a:rPr lang="ja-JP" altLang="en-US" sz="2100" dirty="0">
                <a:latin typeface="+mn-ea"/>
              </a:rPr>
              <a:t>、</a:t>
            </a:r>
            <a:r>
              <a:rPr lang="ja-JP" altLang="en-US" sz="2100" b="1" dirty="0">
                <a:solidFill>
                  <a:srgbClr val="C00000"/>
                </a:solidFill>
                <a:latin typeface="+mn-ea"/>
              </a:rPr>
              <a:t>感染症（新型コロナを含む）</a:t>
            </a:r>
            <a:r>
              <a:rPr lang="ja-JP" altLang="en-US" sz="2100" dirty="0">
                <a:latin typeface="+mn-ea"/>
              </a:rPr>
              <a:t>については、保健所へ届出た</a:t>
            </a:r>
            <a:r>
              <a:rPr lang="ja-JP" altLang="en-US" sz="2100" dirty="0" smtClean="0">
                <a:latin typeface="+mn-ea"/>
              </a:rPr>
              <a:t>もので</a:t>
            </a:r>
            <a:endParaRPr lang="ja-JP" altLang="en-US" sz="2100" dirty="0">
              <a:latin typeface="+mn-ea"/>
            </a:endParaRPr>
          </a:p>
          <a:p>
            <a:pPr marL="0" indent="0">
              <a:spcBef>
                <a:spcPts val="0"/>
              </a:spcBef>
              <a:spcAft>
                <a:spcPts val="0"/>
              </a:spcAft>
              <a:buNone/>
            </a:pPr>
            <a:r>
              <a:rPr lang="ja-JP" altLang="en-US" sz="2100" dirty="0" smtClean="0">
                <a:latin typeface="+mn-ea"/>
              </a:rPr>
              <a:t>    ・ 死</a:t>
            </a:r>
            <a:r>
              <a:rPr lang="ja-JP" altLang="en-US" sz="2100" dirty="0">
                <a:latin typeface="+mn-ea"/>
              </a:rPr>
              <a:t>亡者又は重篤患者が１週間内に２名以上</a:t>
            </a:r>
            <a:r>
              <a:rPr lang="ja-JP" altLang="en-US" sz="2100" dirty="0" smtClean="0">
                <a:latin typeface="+mn-ea"/>
              </a:rPr>
              <a:t>発生した場合</a:t>
            </a:r>
            <a:endParaRPr lang="ja-JP" altLang="en-US" sz="2100" dirty="0">
              <a:latin typeface="+mn-ea"/>
            </a:endParaRPr>
          </a:p>
          <a:p>
            <a:pPr marL="0" indent="0">
              <a:spcBef>
                <a:spcPts val="0"/>
              </a:spcBef>
              <a:spcAft>
                <a:spcPts val="0"/>
              </a:spcAft>
              <a:buNone/>
            </a:pPr>
            <a:r>
              <a:rPr lang="ja-JP" altLang="en-US" sz="2100" dirty="0" smtClean="0">
                <a:latin typeface="+mn-ea"/>
              </a:rPr>
              <a:t>    ・ 患者</a:t>
            </a:r>
            <a:r>
              <a:rPr lang="ja-JP" altLang="en-US" sz="2100" dirty="0">
                <a:latin typeface="+mn-ea"/>
              </a:rPr>
              <a:t>又はそれらが疑われる者が１０名以上又は全利用者の半数以上発生</a:t>
            </a:r>
            <a:r>
              <a:rPr lang="ja-JP" altLang="en-US" sz="2100" dirty="0" smtClean="0">
                <a:latin typeface="+mn-ea"/>
              </a:rPr>
              <a:t>した</a:t>
            </a:r>
            <a:endParaRPr lang="en-US" altLang="ja-JP" sz="2100" dirty="0" smtClean="0">
              <a:latin typeface="+mn-ea"/>
            </a:endParaRPr>
          </a:p>
          <a:p>
            <a:pPr marL="0" indent="0">
              <a:spcBef>
                <a:spcPts val="0"/>
              </a:spcBef>
              <a:spcAft>
                <a:spcPts val="0"/>
              </a:spcAft>
              <a:buNone/>
            </a:pPr>
            <a:r>
              <a:rPr lang="en-US" altLang="ja-JP" sz="2100" dirty="0">
                <a:latin typeface="+mn-ea"/>
              </a:rPr>
              <a:t> </a:t>
            </a:r>
            <a:r>
              <a:rPr lang="en-US" altLang="ja-JP" sz="2100" dirty="0" smtClean="0">
                <a:latin typeface="+mn-ea"/>
              </a:rPr>
              <a:t>      </a:t>
            </a:r>
            <a:r>
              <a:rPr lang="ja-JP" altLang="en-US" sz="2100" dirty="0">
                <a:latin typeface="+mn-ea"/>
              </a:rPr>
              <a:t> </a:t>
            </a:r>
            <a:r>
              <a:rPr lang="ja-JP" altLang="en-US" sz="2100" dirty="0" smtClean="0">
                <a:latin typeface="+mn-ea"/>
              </a:rPr>
              <a:t>場合</a:t>
            </a:r>
            <a:endParaRPr lang="ja-JP" altLang="en-US" sz="2100" dirty="0">
              <a:latin typeface="+mn-ea"/>
            </a:endParaRPr>
          </a:p>
          <a:p>
            <a:pPr marL="0" indent="0">
              <a:spcBef>
                <a:spcPts val="0"/>
              </a:spcBef>
              <a:spcAft>
                <a:spcPts val="0"/>
              </a:spcAft>
              <a:buNone/>
            </a:pPr>
            <a:r>
              <a:rPr lang="ja-JP" altLang="en-US" sz="2100" dirty="0">
                <a:latin typeface="+mn-ea"/>
              </a:rPr>
              <a:t>エ 職員（従業者）の法令違反・不祥事等のうち、利用者の処遇に影響がある</a:t>
            </a:r>
            <a:r>
              <a:rPr lang="ja-JP" altLang="en-US" sz="2100" dirty="0" smtClean="0">
                <a:latin typeface="+mn-ea"/>
              </a:rPr>
              <a:t>もの</a:t>
            </a:r>
            <a:endParaRPr lang="en-US" altLang="ja-JP" sz="2100" dirty="0" smtClean="0">
              <a:latin typeface="+mn-ea"/>
            </a:endParaRPr>
          </a:p>
          <a:p>
            <a:pPr marL="0" indent="0">
              <a:spcBef>
                <a:spcPts val="0"/>
              </a:spcBef>
              <a:spcAft>
                <a:spcPts val="0"/>
              </a:spcAft>
              <a:buNone/>
            </a:pPr>
            <a:endParaRPr lang="en-US" altLang="ja-JP" sz="2100" dirty="0">
              <a:latin typeface="+mn-ea"/>
            </a:endParaRPr>
          </a:p>
          <a:p>
            <a:pPr marL="0" indent="0">
              <a:spcBef>
                <a:spcPts val="0"/>
              </a:spcBef>
              <a:spcAft>
                <a:spcPts val="0"/>
              </a:spcAft>
              <a:buNone/>
            </a:pPr>
            <a:r>
              <a:rPr lang="ja-JP" altLang="en-US" sz="2100" b="1" u="sng" dirty="0" smtClean="0">
                <a:solidFill>
                  <a:srgbClr val="C00000"/>
                </a:solidFill>
                <a:latin typeface="+mn-ea"/>
              </a:rPr>
              <a:t>事故報告の時期</a:t>
            </a:r>
            <a:endParaRPr lang="en-US" altLang="ja-JP" sz="2100" b="1" u="sng" dirty="0">
              <a:solidFill>
                <a:srgbClr val="C00000"/>
              </a:solidFill>
              <a:latin typeface="+mn-ea"/>
            </a:endParaRPr>
          </a:p>
          <a:p>
            <a:pPr marL="0" indent="0">
              <a:spcBef>
                <a:spcPts val="0"/>
              </a:spcBef>
              <a:spcAft>
                <a:spcPts val="0"/>
              </a:spcAft>
              <a:buNone/>
            </a:pPr>
            <a:endParaRPr lang="en-US" altLang="ja-JP" sz="2100" b="1" u="sng" dirty="0">
              <a:solidFill>
                <a:srgbClr val="C00000"/>
              </a:solidFill>
              <a:latin typeface="+mn-ea"/>
            </a:endParaRPr>
          </a:p>
          <a:p>
            <a:pPr marL="0" indent="0">
              <a:spcBef>
                <a:spcPts val="0"/>
              </a:spcBef>
              <a:spcAft>
                <a:spcPts val="0"/>
              </a:spcAft>
              <a:buNone/>
            </a:pPr>
            <a:r>
              <a:rPr lang="ja-JP" altLang="en-US" sz="2100" dirty="0">
                <a:latin typeface="+mn-ea"/>
              </a:rPr>
              <a:t>事故発生後速やかに、遅くとも</a:t>
            </a:r>
            <a:r>
              <a:rPr lang="ja-JP" altLang="en-US" sz="2100" b="1" dirty="0">
                <a:solidFill>
                  <a:srgbClr val="C00000"/>
                </a:solidFill>
                <a:latin typeface="+mn-ea"/>
              </a:rPr>
              <a:t>５日以内</a:t>
            </a:r>
            <a:r>
              <a:rPr lang="ja-JP" altLang="en-US" sz="2100" dirty="0">
                <a:latin typeface="+mn-ea"/>
              </a:rPr>
              <a:t>を目安</a:t>
            </a:r>
            <a:r>
              <a:rPr lang="ja-JP" altLang="en-US" sz="2100" dirty="0" smtClean="0">
                <a:latin typeface="+mn-ea"/>
              </a:rPr>
              <a:t>に、</a:t>
            </a:r>
            <a:r>
              <a:rPr lang="ja-JP" altLang="en-US" sz="2100" b="1" dirty="0" smtClean="0">
                <a:solidFill>
                  <a:srgbClr val="C00000"/>
                </a:solidFill>
                <a:latin typeface="+mn-ea"/>
              </a:rPr>
              <a:t>原則電子メール</a:t>
            </a:r>
            <a:r>
              <a:rPr lang="ja-JP" altLang="en-US" sz="2100" dirty="0" smtClean="0">
                <a:latin typeface="+mn-ea"/>
              </a:rPr>
              <a:t>にて提出</a:t>
            </a:r>
            <a:endParaRPr lang="ja-JP" altLang="en-US" sz="2100" dirty="0">
              <a:latin typeface="+mn-ea"/>
            </a:endParaRPr>
          </a:p>
          <a:p>
            <a:pPr marL="0" indent="0">
              <a:spcBef>
                <a:spcPts val="0"/>
              </a:spcBef>
              <a:spcAft>
                <a:spcPts val="0"/>
              </a:spcAft>
              <a:buNone/>
            </a:pPr>
            <a:r>
              <a:rPr lang="ja-JP" altLang="en-US" sz="2100" dirty="0">
                <a:latin typeface="+mn-ea"/>
              </a:rPr>
              <a:t>（事故の原因分析や再発防止策等については、作成次第、追加報告でもよい）</a:t>
            </a:r>
          </a:p>
          <a:p>
            <a:pPr marL="0" indent="0">
              <a:spcBef>
                <a:spcPts val="0"/>
              </a:spcBef>
              <a:spcAft>
                <a:spcPts val="0"/>
              </a:spcAft>
              <a:buNone/>
            </a:pPr>
            <a:r>
              <a:rPr lang="ja-JP" altLang="en-US" sz="2100" dirty="0">
                <a:latin typeface="+mn-ea"/>
              </a:rPr>
              <a:t>緊急性・重大性の高い事故については、直ちに吹田市へ電話等により</a:t>
            </a:r>
            <a:r>
              <a:rPr lang="ja-JP" altLang="en-US" sz="2100" dirty="0" smtClean="0">
                <a:latin typeface="+mn-ea"/>
              </a:rPr>
              <a:t>報告</a:t>
            </a:r>
            <a:endParaRPr lang="en-US" altLang="ja-JP" sz="2100" dirty="0" smtClean="0">
              <a:latin typeface="+mn-ea"/>
            </a:endParaRPr>
          </a:p>
          <a:p>
            <a:pPr marL="0" indent="0">
              <a:spcBef>
                <a:spcPts val="0"/>
              </a:spcBef>
              <a:spcAft>
                <a:spcPts val="0"/>
              </a:spcAft>
              <a:buNone/>
            </a:pPr>
            <a:endParaRPr lang="en-US" altLang="ja-JP" sz="2100" dirty="0">
              <a:latin typeface="+mn-ea"/>
            </a:endParaRPr>
          </a:p>
          <a:p>
            <a:pPr marL="0" indent="0">
              <a:spcBef>
                <a:spcPts val="0"/>
              </a:spcBef>
              <a:spcAft>
                <a:spcPts val="0"/>
              </a:spcAft>
              <a:buNone/>
            </a:pPr>
            <a:r>
              <a:rPr lang="ja-JP" altLang="en-US" sz="2100" b="1" u="sng" dirty="0" smtClean="0">
                <a:solidFill>
                  <a:srgbClr val="C00000"/>
                </a:solidFill>
                <a:latin typeface="+mn-ea"/>
              </a:rPr>
              <a:t>事故報告の提出先等</a:t>
            </a:r>
            <a:endParaRPr lang="en-US" altLang="ja-JP" sz="2100" b="1" u="sng" dirty="0" smtClean="0">
              <a:solidFill>
                <a:srgbClr val="C00000"/>
              </a:solidFill>
              <a:latin typeface="+mn-ea"/>
            </a:endParaRPr>
          </a:p>
          <a:p>
            <a:pPr marL="0" indent="0">
              <a:spcBef>
                <a:spcPts val="0"/>
              </a:spcBef>
              <a:spcAft>
                <a:spcPts val="0"/>
              </a:spcAft>
              <a:buNone/>
            </a:pPr>
            <a:endParaRPr lang="en-US" altLang="ja-JP" sz="2100" b="1" u="sng" dirty="0" smtClean="0">
              <a:solidFill>
                <a:srgbClr val="C00000"/>
              </a:solidFill>
              <a:latin typeface="+mn-ea"/>
            </a:endParaRPr>
          </a:p>
          <a:p>
            <a:pPr marL="0" indent="0">
              <a:spcBef>
                <a:spcPts val="0"/>
              </a:spcBef>
              <a:spcAft>
                <a:spcPts val="0"/>
              </a:spcAft>
              <a:buNone/>
            </a:pPr>
            <a:r>
              <a:rPr lang="ja-JP" altLang="en-US" sz="2100" dirty="0" smtClean="0">
                <a:latin typeface="+mn-ea"/>
              </a:rPr>
              <a:t>　軽費老人ホーム・有料老人ホーム　→　福祉指導監査室</a:t>
            </a:r>
            <a:endParaRPr lang="en-US" altLang="ja-JP" sz="2100" dirty="0" smtClean="0">
              <a:latin typeface="+mn-ea"/>
            </a:endParaRPr>
          </a:p>
          <a:p>
            <a:pPr marL="0" indent="0">
              <a:spcBef>
                <a:spcPts val="0"/>
              </a:spcBef>
              <a:spcAft>
                <a:spcPts val="0"/>
              </a:spcAft>
              <a:buNone/>
            </a:pPr>
            <a:r>
              <a:rPr lang="ja-JP" altLang="en-US" sz="2100" dirty="0">
                <a:latin typeface="+mn-ea"/>
              </a:rPr>
              <a:t>　</a:t>
            </a:r>
            <a:r>
              <a:rPr lang="ja-JP" altLang="en-US" sz="2100" b="1" dirty="0" smtClean="0">
                <a:solidFill>
                  <a:srgbClr val="C00000"/>
                </a:solidFill>
                <a:latin typeface="+mn-ea"/>
              </a:rPr>
              <a:t>サービス付き高齢者向け住宅　　　→　住宅政策室</a:t>
            </a:r>
            <a:endParaRPr lang="ja-JP" altLang="en-US" sz="2100" b="1" dirty="0">
              <a:solidFill>
                <a:srgbClr val="C00000"/>
              </a:solidFill>
              <a:latin typeface="+mn-ea"/>
            </a:endParaRPr>
          </a:p>
        </p:txBody>
      </p:sp>
      <p:sp>
        <p:nvSpPr>
          <p:cNvPr id="6" name="ホームベース 5"/>
          <p:cNvSpPr/>
          <p:nvPr/>
        </p:nvSpPr>
        <p:spPr>
          <a:xfrm flipH="1">
            <a:off x="1410338" y="692696"/>
            <a:ext cx="6973069" cy="576064"/>
          </a:xfrm>
          <a:prstGeom prst="homePlate">
            <a:avLst/>
          </a:prstGeom>
          <a:solidFill>
            <a:schemeClr val="accent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　</a:t>
            </a:r>
            <a:r>
              <a:rPr kumimoji="1" lang="ja-JP" altLang="en-US" sz="2000" b="1" dirty="0" smtClean="0">
                <a:solidFill>
                  <a:schemeClr val="bg1"/>
                </a:solidFill>
              </a:rPr>
              <a:t>事故報告書</a:t>
            </a:r>
            <a:endParaRPr kumimoji="1" lang="ja-JP" altLang="en-US" sz="2000" b="1" dirty="0">
              <a:solidFill>
                <a:schemeClr val="bg1"/>
              </a:solidFill>
            </a:endParaRPr>
          </a:p>
        </p:txBody>
      </p:sp>
    </p:spTree>
    <p:extLst>
      <p:ext uri="{BB962C8B-B14F-4D97-AF65-F5344CB8AC3E}">
        <p14:creationId xmlns:p14="http://schemas.microsoft.com/office/powerpoint/2010/main" val="32934185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5</a:t>
            </a:fld>
            <a:endParaRPr kumimoji="1" lang="ja-JP" altLang="en-US" dirty="0"/>
          </a:p>
        </p:txBody>
      </p:sp>
      <p:sp>
        <p:nvSpPr>
          <p:cNvPr id="10" name="Rectangle 2"/>
          <p:cNvSpPr txBox="1">
            <a:spLocks/>
          </p:cNvSpPr>
          <p:nvPr/>
        </p:nvSpPr>
        <p:spPr>
          <a:xfrm>
            <a:off x="652976" y="1844824"/>
            <a:ext cx="7730431" cy="4365608"/>
          </a:xfrm>
          <a:prstGeom prst="rect">
            <a:avLst/>
          </a:prstGeom>
          <a:solidFill>
            <a:srgbClr val="F4FAFF">
              <a:alpha val="65000"/>
            </a:srgbClr>
          </a:solidFill>
          <a:ln w="15875">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None/>
            </a:pPr>
            <a:r>
              <a:rPr lang="ja-JP" altLang="en-US" sz="1800" b="1" u="sng" dirty="0">
                <a:solidFill>
                  <a:srgbClr val="C00000"/>
                </a:solidFill>
              </a:rPr>
              <a:t>月額利用料</a:t>
            </a:r>
            <a:r>
              <a:rPr lang="ja-JP" altLang="en-US" sz="1800" b="1" u="sng" dirty="0" smtClean="0">
                <a:solidFill>
                  <a:srgbClr val="C00000"/>
                </a:solidFill>
              </a:rPr>
              <a:t>等（光熱水費・共益費・食費等）を</a:t>
            </a:r>
            <a:r>
              <a:rPr lang="ja-JP" altLang="en-US" sz="1800" b="1" u="sng" dirty="0">
                <a:solidFill>
                  <a:srgbClr val="C00000"/>
                </a:solidFill>
              </a:rPr>
              <a:t>改定する</a:t>
            </a:r>
            <a:r>
              <a:rPr lang="ja-JP" altLang="en-US" sz="1800" b="1" u="sng" dirty="0" smtClean="0">
                <a:solidFill>
                  <a:srgbClr val="C00000"/>
                </a:solidFill>
              </a:rPr>
              <a:t>場合は、改定前に</a:t>
            </a:r>
            <a:r>
              <a:rPr lang="ja-JP" altLang="en-US" sz="1800" b="1" u="sng" dirty="0" smtClean="0">
                <a:solidFill>
                  <a:srgbClr val="C00000"/>
                </a:solidFill>
                <a:latin typeface="+mn-ea"/>
              </a:rPr>
              <a:t>事前協議が必要になります</a:t>
            </a:r>
            <a:endParaRPr lang="en-US" altLang="ja-JP" sz="1800" b="1" u="sng" dirty="0" smtClean="0">
              <a:solidFill>
                <a:srgbClr val="C00000"/>
              </a:solidFill>
              <a:latin typeface="+mn-ea"/>
            </a:endParaRPr>
          </a:p>
          <a:p>
            <a:pPr marL="0" indent="0">
              <a:spcBef>
                <a:spcPts val="0"/>
              </a:spcBef>
              <a:spcAft>
                <a:spcPts val="0"/>
              </a:spcAft>
              <a:buFont typeface="Arial"/>
              <a:buNone/>
            </a:pPr>
            <a:endParaRPr lang="en-US" altLang="ja-JP" sz="1800" dirty="0" smtClean="0">
              <a:latin typeface="+mn-ea"/>
            </a:endParaRPr>
          </a:p>
          <a:p>
            <a:pPr marL="0" indent="0">
              <a:spcBef>
                <a:spcPts val="0"/>
              </a:spcBef>
              <a:spcAft>
                <a:spcPts val="0"/>
              </a:spcAft>
              <a:buFont typeface="Arial"/>
              <a:buNone/>
            </a:pPr>
            <a:r>
              <a:rPr lang="ja-JP" altLang="en-US" sz="1800" dirty="0" smtClean="0">
                <a:latin typeface="+mn-ea"/>
              </a:rPr>
              <a:t>改定実施１か月以上前を目安として、電話で事前協議の日時を予約の上、以下の書類等をメール又は郵送で送付してください</a:t>
            </a:r>
            <a:endParaRPr lang="en-US" altLang="ja-JP" sz="1800" dirty="0" smtClean="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buFont typeface="Arial"/>
              <a:buNone/>
            </a:pPr>
            <a:r>
              <a:rPr lang="ja-JP" altLang="en-US" sz="1800" dirty="0" smtClean="0">
                <a:latin typeface="+mn-ea"/>
              </a:rPr>
              <a:t>・月額利用料等を改定する理由</a:t>
            </a:r>
            <a:endParaRPr lang="en-US" altLang="ja-JP" sz="1800" dirty="0" smtClean="0">
              <a:latin typeface="+mn-ea"/>
            </a:endParaRPr>
          </a:p>
          <a:p>
            <a:pPr marL="0" indent="0">
              <a:spcBef>
                <a:spcPts val="0"/>
              </a:spcBef>
              <a:buNone/>
            </a:pPr>
            <a:r>
              <a:rPr lang="ja-JP" altLang="en-US" sz="1800" dirty="0">
                <a:latin typeface="+mn-ea"/>
              </a:rPr>
              <a:t>・月額利用料</a:t>
            </a:r>
            <a:r>
              <a:rPr lang="ja-JP" altLang="en-US" sz="1800" dirty="0" smtClean="0">
                <a:latin typeface="+mn-ea"/>
              </a:rPr>
              <a:t>等改定前後の金額とその額にする根拠</a:t>
            </a:r>
            <a:endParaRPr lang="en-US" altLang="ja-JP" sz="1800" dirty="0" smtClean="0">
              <a:latin typeface="+mn-ea"/>
            </a:endParaRPr>
          </a:p>
          <a:p>
            <a:pPr marL="0" indent="0">
              <a:spcBef>
                <a:spcPts val="0"/>
              </a:spcBef>
              <a:buFont typeface="Arial"/>
              <a:buNone/>
            </a:pPr>
            <a:r>
              <a:rPr lang="ja-JP" altLang="en-US" sz="1800" dirty="0" smtClean="0">
                <a:latin typeface="+mn-ea"/>
              </a:rPr>
              <a:t>・利用者への周知方法（周知文書を含む）</a:t>
            </a:r>
            <a:endParaRPr lang="en-US" altLang="ja-JP" sz="1800" dirty="0" smtClean="0">
              <a:latin typeface="+mn-ea"/>
            </a:endParaRPr>
          </a:p>
          <a:p>
            <a:pPr marL="0" indent="0">
              <a:spcBef>
                <a:spcPts val="0"/>
              </a:spcBef>
              <a:buFont typeface="Arial"/>
              <a:buNone/>
            </a:pPr>
            <a:endParaRPr lang="en-US" altLang="ja-JP" sz="1800" dirty="0">
              <a:latin typeface="+mn-ea"/>
            </a:endParaRPr>
          </a:p>
          <a:p>
            <a:pPr marL="0" indent="0">
              <a:spcBef>
                <a:spcPts val="0"/>
              </a:spcBef>
              <a:buFont typeface="Arial"/>
              <a:buNone/>
            </a:pPr>
            <a:r>
              <a:rPr lang="ja-JP" altLang="en-US" sz="1800" dirty="0" smtClean="0">
                <a:latin typeface="+mn-ea"/>
              </a:rPr>
              <a:t>その他事前協議が必要な事項</a:t>
            </a:r>
            <a:endParaRPr lang="en-US" altLang="ja-JP" sz="1800" dirty="0" smtClean="0">
              <a:latin typeface="+mn-ea"/>
            </a:endParaRPr>
          </a:p>
          <a:p>
            <a:pPr marL="0" indent="0">
              <a:spcBef>
                <a:spcPts val="0"/>
              </a:spcBef>
              <a:buFont typeface="Arial"/>
              <a:buNone/>
            </a:pPr>
            <a:r>
              <a:rPr lang="ja-JP" altLang="en-US" sz="1800" dirty="0" smtClean="0">
                <a:latin typeface="+mn-ea"/>
              </a:rPr>
              <a:t>・</a:t>
            </a:r>
            <a:r>
              <a:rPr lang="ja-JP" altLang="en-US" sz="1800" dirty="0" smtClean="0">
                <a:solidFill>
                  <a:srgbClr val="C00000"/>
                </a:solidFill>
                <a:latin typeface="+mn-ea"/>
              </a:rPr>
              <a:t>施設の所在地（住居表示）の変更</a:t>
            </a:r>
            <a:endParaRPr lang="en-US" altLang="ja-JP" sz="1800" dirty="0" smtClean="0">
              <a:solidFill>
                <a:srgbClr val="C00000"/>
              </a:solidFill>
              <a:latin typeface="+mn-ea"/>
            </a:endParaRPr>
          </a:p>
          <a:p>
            <a:pPr marL="0" indent="0">
              <a:spcBef>
                <a:spcPts val="0"/>
              </a:spcBef>
              <a:buFont typeface="Arial"/>
              <a:buNone/>
            </a:pPr>
            <a:r>
              <a:rPr lang="ja-JP" altLang="en-US" sz="1800" dirty="0" smtClean="0">
                <a:solidFill>
                  <a:srgbClr val="C00000"/>
                </a:solidFill>
                <a:latin typeface="+mn-ea"/>
              </a:rPr>
              <a:t>・施設建物の構造・設備・専用区画の変更、用途変更</a:t>
            </a:r>
            <a:endParaRPr lang="en-US" altLang="ja-JP" sz="1800" dirty="0" smtClean="0">
              <a:solidFill>
                <a:srgbClr val="C00000"/>
              </a:solidFill>
              <a:latin typeface="+mn-ea"/>
            </a:endParaRPr>
          </a:p>
        </p:txBody>
      </p:sp>
      <p:sp>
        <p:nvSpPr>
          <p:cNvPr id="5" name="ホームベース 4"/>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　</a:t>
            </a:r>
            <a:r>
              <a:rPr kumimoji="1" lang="ja-JP" altLang="en-US" sz="2000" b="1" dirty="0" smtClean="0"/>
              <a:t>月額</a:t>
            </a:r>
            <a:r>
              <a:rPr kumimoji="1" lang="ja-JP" altLang="en-US" sz="2000" b="1" dirty="0"/>
              <a:t>利用料等を改定する場合の</a:t>
            </a:r>
            <a:r>
              <a:rPr kumimoji="1" lang="ja-JP" altLang="en-US" sz="2000" b="1" dirty="0" smtClean="0"/>
              <a:t>手続き</a:t>
            </a:r>
            <a:endParaRPr kumimoji="1" lang="en-US" altLang="ja-JP" sz="2000" b="1" dirty="0"/>
          </a:p>
        </p:txBody>
      </p:sp>
    </p:spTree>
    <p:extLst>
      <p:ext uri="{BB962C8B-B14F-4D97-AF65-F5344CB8AC3E}">
        <p14:creationId xmlns:p14="http://schemas.microsoft.com/office/powerpoint/2010/main" val="4317567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AD3597-0D85-4281-8028-5C2602BB1D87}"/>
              </a:ext>
            </a:extLst>
          </p:cNvPr>
          <p:cNvSpPr>
            <a:spLocks noGrp="1"/>
          </p:cNvSpPr>
          <p:nvPr>
            <p:ph type="title"/>
          </p:nvPr>
        </p:nvSpPr>
        <p:spPr>
          <a:xfrm>
            <a:off x="251520" y="188763"/>
            <a:ext cx="8001000" cy="779854"/>
          </a:xfrm>
        </p:spPr>
        <p:txBody>
          <a:bodyPr>
            <a:normAutofit/>
          </a:bodyPr>
          <a:lstStyle/>
          <a:p>
            <a:r>
              <a:rPr lang="ja-JP" altLang="en-US" sz="2400" b="1" dirty="0" smtClean="0">
                <a:solidFill>
                  <a:schemeClr val="tx1"/>
                </a:solidFill>
              </a:rPr>
              <a:t>２</a:t>
            </a:r>
            <a:r>
              <a:rPr lang="ja-JP" altLang="en-US" sz="2400" b="1" dirty="0">
                <a:solidFill>
                  <a:schemeClr val="tx1"/>
                </a:solidFill>
              </a:rPr>
              <a:t>　虐待防止・</a:t>
            </a:r>
            <a:r>
              <a:rPr lang="ja-JP" altLang="en-US" sz="2400" b="1" dirty="0" smtClean="0">
                <a:solidFill>
                  <a:schemeClr val="tx1"/>
                </a:solidFill>
              </a:rPr>
              <a:t>身体的拘束等の廃止</a:t>
            </a:r>
            <a:endParaRPr kumimoji="1" lang="ja-JP" sz="2400" b="1" dirty="0">
              <a:solidFill>
                <a:schemeClr val="bg1"/>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6</a:t>
            </a:fld>
            <a:endParaRPr kumimoji="1" lang="ja-JP" altLang="en-US" dirty="0"/>
          </a:p>
        </p:txBody>
      </p:sp>
      <p:sp>
        <p:nvSpPr>
          <p:cNvPr id="10" name="Rectangle 2"/>
          <p:cNvSpPr txBox="1">
            <a:spLocks/>
          </p:cNvSpPr>
          <p:nvPr/>
        </p:nvSpPr>
        <p:spPr>
          <a:xfrm>
            <a:off x="703595" y="1630780"/>
            <a:ext cx="7730431" cy="4030468"/>
          </a:xfrm>
          <a:prstGeom prst="rect">
            <a:avLst/>
          </a:prstGeom>
          <a:solidFill>
            <a:srgbClr val="F4FAFF">
              <a:alpha val="65000"/>
            </a:srgbClr>
          </a:solidFill>
          <a:ln w="15875">
            <a:noFill/>
          </a:ln>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r>
              <a:rPr lang="ja-JP" altLang="en-US" sz="1800" dirty="0">
                <a:latin typeface="+mn-ea"/>
              </a:rPr>
              <a:t>高齢者虐待には社会的</a:t>
            </a:r>
            <a:r>
              <a:rPr lang="ja-JP" altLang="en-US" sz="1800" dirty="0" smtClean="0">
                <a:latin typeface="+mn-ea"/>
              </a:rPr>
              <a:t>要因、人間</a:t>
            </a:r>
            <a:r>
              <a:rPr lang="ja-JP" altLang="en-US" sz="1800" dirty="0">
                <a:latin typeface="+mn-ea"/>
              </a:rPr>
              <a:t>関係、高齢者や虐待者の状況などさまざまな要因が考えられます。</a:t>
            </a: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None/>
            </a:pPr>
            <a:r>
              <a:rPr lang="ja-JP" altLang="en-US" sz="1800" dirty="0">
                <a:latin typeface="+mn-ea"/>
              </a:rPr>
              <a:t>（１）教育・知識・介護技術等に関する問題</a:t>
            </a:r>
            <a:endParaRPr lang="en-US" altLang="ja-JP" sz="1800" dirty="0">
              <a:latin typeface="+mn-ea"/>
            </a:endParaRPr>
          </a:p>
          <a:p>
            <a:pPr marL="0" indent="0">
              <a:spcBef>
                <a:spcPts val="0"/>
              </a:spcBef>
              <a:spcAft>
                <a:spcPts val="0"/>
              </a:spcAft>
              <a:buNone/>
            </a:pPr>
            <a:r>
              <a:rPr lang="ja-JP" altLang="en-US" sz="1800" dirty="0">
                <a:latin typeface="+mn-ea"/>
              </a:rPr>
              <a:t> 　　  十分な教育・研修を受けないまま介護に従事</a:t>
            </a:r>
            <a:endParaRPr lang="en-US" altLang="ja-JP" sz="1800" dirty="0">
              <a:latin typeface="+mn-ea"/>
            </a:endParaRPr>
          </a:p>
          <a:p>
            <a:pPr marL="0" indent="0">
              <a:spcBef>
                <a:spcPts val="0"/>
              </a:spcBef>
              <a:spcAft>
                <a:spcPts val="0"/>
              </a:spcAft>
              <a:buNone/>
            </a:pPr>
            <a:r>
              <a:rPr lang="ja-JP" altLang="en-US" sz="1800" dirty="0">
                <a:latin typeface="+mn-ea"/>
              </a:rPr>
              <a:t> 　    </a:t>
            </a:r>
            <a:r>
              <a:rPr lang="ja-JP" altLang="en-US" sz="1800" b="1" dirty="0">
                <a:solidFill>
                  <a:srgbClr val="CC0000"/>
                </a:solidFill>
                <a:latin typeface="+mn-ea"/>
              </a:rPr>
              <a:t>⇒ 虐待防止マニュアル（指針）を作成し、定期的に職員研修を</a:t>
            </a:r>
            <a:endParaRPr lang="en-US" altLang="ja-JP" sz="1800" b="1" dirty="0">
              <a:solidFill>
                <a:srgbClr val="CC0000"/>
              </a:solidFill>
              <a:latin typeface="+mn-ea"/>
            </a:endParaRPr>
          </a:p>
          <a:p>
            <a:pPr marL="0" indent="0">
              <a:spcBef>
                <a:spcPts val="0"/>
              </a:spcBef>
              <a:spcAft>
                <a:spcPts val="0"/>
              </a:spcAft>
              <a:buNone/>
            </a:pPr>
            <a:r>
              <a:rPr lang="ja-JP" altLang="en-US" sz="1800" b="1" dirty="0">
                <a:solidFill>
                  <a:srgbClr val="CC0000"/>
                </a:solidFill>
                <a:latin typeface="+mn-ea"/>
              </a:rPr>
              <a:t>　　　　実施</a:t>
            </a:r>
            <a:endParaRPr lang="en-US" altLang="ja-JP" sz="1800" dirty="0">
              <a:solidFill>
                <a:srgbClr val="CC0000"/>
              </a:solidFill>
              <a:latin typeface="+mn-ea"/>
            </a:endParaRPr>
          </a:p>
          <a:p>
            <a:pPr marL="0" indent="0">
              <a:spcBef>
                <a:spcPts val="0"/>
              </a:spcBef>
              <a:spcAft>
                <a:spcPts val="0"/>
              </a:spcAft>
              <a:buNone/>
            </a:pPr>
            <a:r>
              <a:rPr lang="ja-JP" altLang="en-US" sz="1800" dirty="0">
                <a:solidFill>
                  <a:srgbClr val="CC0000"/>
                </a:solidFill>
                <a:latin typeface="+mn-ea"/>
              </a:rPr>
              <a:t> </a:t>
            </a:r>
            <a:endParaRPr lang="en-US" altLang="ja-JP" sz="1800" dirty="0">
              <a:solidFill>
                <a:srgbClr val="CC0000"/>
              </a:solidFill>
              <a:latin typeface="+mn-ea"/>
            </a:endParaRPr>
          </a:p>
          <a:p>
            <a:pPr marL="0" indent="0">
              <a:spcBef>
                <a:spcPts val="0"/>
              </a:spcBef>
              <a:buNone/>
            </a:pPr>
            <a:r>
              <a:rPr lang="ja-JP" altLang="en-US" sz="1800" dirty="0">
                <a:latin typeface="+mn-ea"/>
              </a:rPr>
              <a:t>（２）職員のストレスや感情コントロールの問題</a:t>
            </a:r>
            <a:endParaRPr lang="en-US" altLang="ja-JP" sz="1800" dirty="0">
              <a:latin typeface="+mn-ea"/>
            </a:endParaRPr>
          </a:p>
          <a:p>
            <a:pPr marL="0" indent="0">
              <a:spcBef>
                <a:spcPts val="0"/>
              </a:spcBef>
              <a:buNone/>
            </a:pPr>
            <a:r>
              <a:rPr lang="en-US" altLang="ja-JP" sz="1800" dirty="0">
                <a:latin typeface="+mn-ea"/>
              </a:rPr>
              <a:t>       </a:t>
            </a:r>
            <a:r>
              <a:rPr lang="ja-JP" altLang="en-US" sz="1800" b="1" dirty="0">
                <a:solidFill>
                  <a:srgbClr val="CC0000"/>
                </a:solidFill>
                <a:latin typeface="+mn-ea"/>
              </a:rPr>
              <a:t>⇒ 業務負担増、閉鎖的な組織風土などが影響</a:t>
            </a:r>
            <a:endParaRPr lang="en-US" altLang="ja-JP" sz="1800" b="1" dirty="0">
              <a:solidFill>
                <a:srgbClr val="CC0000"/>
              </a:solidFill>
              <a:latin typeface="+mn-ea"/>
            </a:endParaRPr>
          </a:p>
          <a:p>
            <a:pPr marL="0" indent="0">
              <a:spcBef>
                <a:spcPts val="0"/>
              </a:spcBef>
              <a:buNone/>
            </a:pPr>
            <a:r>
              <a:rPr lang="ja-JP" altLang="en-US" sz="1800" b="1" dirty="0">
                <a:solidFill>
                  <a:srgbClr val="CC0000"/>
                </a:solidFill>
                <a:latin typeface="+mn-ea"/>
              </a:rPr>
              <a:t>　　 ⇒</a:t>
            </a:r>
            <a:r>
              <a:rPr lang="en-US" altLang="ja-JP" sz="1800" dirty="0">
                <a:latin typeface="+mn-ea"/>
              </a:rPr>
              <a:t> </a:t>
            </a:r>
            <a:r>
              <a:rPr lang="ja-JP" altLang="en-US" sz="1800" b="1" dirty="0">
                <a:solidFill>
                  <a:srgbClr val="C00000"/>
                </a:solidFill>
                <a:latin typeface="+mn-ea"/>
              </a:rPr>
              <a:t>職場の中で意見を言える風通しの良い環境が重要</a:t>
            </a:r>
            <a:endParaRPr lang="en-US" altLang="ja-JP" sz="1800" b="1" u="sng" dirty="0">
              <a:solidFill>
                <a:srgbClr val="C00000"/>
              </a:solidFill>
              <a:latin typeface="+mn-ea"/>
            </a:endParaRPr>
          </a:p>
        </p:txBody>
      </p:sp>
      <p:sp>
        <p:nvSpPr>
          <p:cNvPr id="6" name="ホームベース 5"/>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施設</a:t>
            </a:r>
            <a:r>
              <a:rPr kumimoji="1" lang="ja-JP" altLang="en-US" sz="2000" b="1" dirty="0"/>
              <a:t>における虐待について</a:t>
            </a:r>
          </a:p>
        </p:txBody>
      </p:sp>
    </p:spTree>
    <p:extLst>
      <p:ext uri="{BB962C8B-B14F-4D97-AF65-F5344CB8AC3E}">
        <p14:creationId xmlns:p14="http://schemas.microsoft.com/office/powerpoint/2010/main" val="31951694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7</a:t>
            </a:fld>
            <a:endParaRPr kumimoji="1" lang="ja-JP" altLang="en-US" dirty="0"/>
          </a:p>
        </p:txBody>
      </p:sp>
      <p:sp>
        <p:nvSpPr>
          <p:cNvPr id="10" name="Rectangle 2"/>
          <p:cNvSpPr txBox="1">
            <a:spLocks/>
          </p:cNvSpPr>
          <p:nvPr/>
        </p:nvSpPr>
        <p:spPr>
          <a:xfrm>
            <a:off x="673061" y="1484784"/>
            <a:ext cx="7774632" cy="5209736"/>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t">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0"/>
              </a:spcBef>
              <a:spcAft>
                <a:spcPts val="0"/>
              </a:spcAft>
              <a:buFont typeface="Arial"/>
              <a:buNone/>
            </a:pPr>
            <a:endParaRPr lang="en-US" altLang="ja-JP" sz="200" dirty="0">
              <a:latin typeface="+mn-ea"/>
            </a:endParaRPr>
          </a:p>
          <a:p>
            <a:pPr marL="0" indent="0">
              <a:spcAft>
                <a:spcPts val="0"/>
              </a:spcAft>
              <a:buFont typeface="Arial"/>
              <a:buNone/>
            </a:pPr>
            <a:r>
              <a:rPr lang="ja-JP" altLang="en-US" sz="1800" dirty="0">
                <a:latin typeface="+mn-ea"/>
              </a:rPr>
              <a:t>  </a:t>
            </a:r>
            <a:r>
              <a:rPr lang="ja-JP" altLang="en-US" sz="2400" b="1" u="sng" dirty="0" smtClean="0">
                <a:solidFill>
                  <a:schemeClr val="tx1">
                    <a:lumMod val="95000"/>
                    <a:lumOff val="5000"/>
                  </a:schemeClr>
                </a:solidFill>
                <a:latin typeface="+mn-ea"/>
              </a:rPr>
              <a:t>身体的拘束等は</a:t>
            </a:r>
            <a:r>
              <a:rPr lang="ja-JP" altLang="en-US" sz="2400" b="1" u="sng" dirty="0">
                <a:solidFill>
                  <a:schemeClr val="tx1">
                    <a:lumMod val="95000"/>
                    <a:lumOff val="5000"/>
                  </a:schemeClr>
                </a:solidFill>
                <a:latin typeface="+mn-ea"/>
              </a:rPr>
              <a:t>原則禁止</a:t>
            </a:r>
            <a:endParaRPr lang="en-US" altLang="ja-JP" sz="2400" b="1" u="sng" dirty="0">
              <a:solidFill>
                <a:schemeClr val="tx1">
                  <a:lumMod val="95000"/>
                  <a:lumOff val="5000"/>
                </a:schemeClr>
              </a:solidFill>
              <a:latin typeface="+mn-ea"/>
            </a:endParaRPr>
          </a:p>
          <a:p>
            <a:pPr marL="0" indent="0">
              <a:spcAft>
                <a:spcPts val="0"/>
              </a:spcAft>
              <a:buFont typeface="Arial"/>
              <a:buNone/>
            </a:pPr>
            <a:r>
              <a:rPr lang="ja-JP" altLang="en-US" sz="1800" b="1" dirty="0">
                <a:solidFill>
                  <a:schemeClr val="tx1">
                    <a:lumMod val="95000"/>
                    <a:lumOff val="5000"/>
                  </a:schemeClr>
                </a:solidFill>
                <a:latin typeface="+mn-ea"/>
              </a:rPr>
              <a:t>  </a:t>
            </a:r>
            <a:r>
              <a:rPr lang="ja-JP" altLang="en-US" sz="1800" b="1" dirty="0" smtClean="0">
                <a:solidFill>
                  <a:schemeClr val="tx1">
                    <a:lumMod val="95000"/>
                    <a:lumOff val="5000"/>
                  </a:schemeClr>
                </a:solidFill>
                <a:latin typeface="+mn-ea"/>
              </a:rPr>
              <a:t>　</a:t>
            </a:r>
            <a:r>
              <a:rPr lang="ja-JP" altLang="en-US" sz="1800" dirty="0" smtClean="0">
                <a:solidFill>
                  <a:schemeClr val="tx1">
                    <a:lumMod val="95000"/>
                    <a:lumOff val="5000"/>
                  </a:schemeClr>
                </a:solidFill>
                <a:latin typeface="+mn-ea"/>
              </a:rPr>
              <a:t>緊急</a:t>
            </a:r>
            <a:r>
              <a:rPr lang="ja-JP" altLang="en-US" sz="1800" dirty="0">
                <a:solidFill>
                  <a:schemeClr val="tx1">
                    <a:lumMod val="95000"/>
                    <a:lumOff val="5000"/>
                  </a:schemeClr>
                </a:solidFill>
                <a:latin typeface="+mn-ea"/>
              </a:rPr>
              <a:t>やむを得ず</a:t>
            </a:r>
            <a:r>
              <a:rPr lang="ja-JP" altLang="en-US" sz="1800" dirty="0" smtClean="0">
                <a:solidFill>
                  <a:schemeClr val="tx1">
                    <a:lumMod val="95000"/>
                    <a:lumOff val="5000"/>
                  </a:schemeClr>
                </a:solidFill>
                <a:latin typeface="+mn-ea"/>
              </a:rPr>
              <a:t>身体的拘束等を</a:t>
            </a:r>
            <a:r>
              <a:rPr lang="ja-JP" altLang="en-US" sz="1800" dirty="0">
                <a:solidFill>
                  <a:schemeClr val="tx1">
                    <a:lumMod val="95000"/>
                    <a:lumOff val="5000"/>
                  </a:schemeClr>
                </a:solidFill>
                <a:latin typeface="+mn-ea"/>
              </a:rPr>
              <a:t>行わざるを得ない場合</a:t>
            </a:r>
            <a:endParaRPr lang="en-US" altLang="ja-JP" sz="1800" dirty="0">
              <a:solidFill>
                <a:schemeClr val="tx1">
                  <a:lumMod val="95000"/>
                  <a:lumOff val="5000"/>
                </a:schemeClr>
              </a:solidFill>
              <a:latin typeface="+mn-ea"/>
            </a:endParaRPr>
          </a:p>
          <a:p>
            <a:pPr marL="0" indent="0">
              <a:spcAft>
                <a:spcPts val="0"/>
              </a:spcAft>
              <a:buFont typeface="Arial"/>
              <a:buNone/>
            </a:pPr>
            <a:r>
              <a:rPr lang="en-US" altLang="ja-JP" sz="1800" dirty="0">
                <a:latin typeface="+mn-ea"/>
              </a:rPr>
              <a:t>   </a:t>
            </a:r>
            <a:r>
              <a:rPr lang="ja-JP" altLang="en-US" sz="1800" dirty="0" smtClean="0">
                <a:latin typeface="+mn-ea"/>
              </a:rPr>
              <a:t>　●</a:t>
            </a:r>
            <a:r>
              <a:rPr lang="ja-JP" altLang="en-US" sz="1800" dirty="0">
                <a:latin typeface="+mn-ea"/>
              </a:rPr>
              <a:t>「</a:t>
            </a:r>
            <a:r>
              <a:rPr lang="ja-JP" altLang="en-US" sz="1800" dirty="0">
                <a:solidFill>
                  <a:schemeClr val="tx1">
                    <a:lumMod val="95000"/>
                    <a:lumOff val="5000"/>
                  </a:schemeClr>
                </a:solidFill>
                <a:latin typeface="+mn-ea"/>
              </a:rPr>
              <a:t>緊急やむを得ない場合」とは</a:t>
            </a:r>
            <a:endParaRPr lang="en-US" altLang="ja-JP" sz="1800" dirty="0">
              <a:solidFill>
                <a:schemeClr val="tx1">
                  <a:lumMod val="95000"/>
                  <a:lumOff val="5000"/>
                </a:schemeClr>
              </a:solidFill>
              <a:latin typeface="+mn-ea"/>
            </a:endParaRPr>
          </a:p>
          <a:p>
            <a:pPr marL="0" indent="0">
              <a:spcBef>
                <a:spcPts val="300"/>
              </a:spcBef>
              <a:spcAft>
                <a:spcPts val="0"/>
              </a:spcAft>
              <a:buFont typeface="Arial"/>
              <a:buNone/>
            </a:pPr>
            <a:r>
              <a:rPr lang="ja-JP" altLang="en-US" sz="1800" b="1" dirty="0">
                <a:solidFill>
                  <a:srgbClr val="C00000"/>
                </a:solidFill>
                <a:latin typeface="+mn-ea"/>
              </a:rPr>
              <a:t>　　</a:t>
            </a:r>
            <a:r>
              <a:rPr lang="ja-JP" altLang="en-US" sz="1800" b="1" dirty="0" smtClean="0">
                <a:solidFill>
                  <a:srgbClr val="C00000"/>
                </a:solidFill>
                <a:latin typeface="+mn-ea"/>
              </a:rPr>
              <a:t>　　⇒    </a:t>
            </a:r>
            <a:r>
              <a:rPr lang="ja-JP" altLang="en-US" sz="1800" dirty="0">
                <a:solidFill>
                  <a:schemeClr val="tx1">
                    <a:lumMod val="95000"/>
                    <a:lumOff val="5000"/>
                  </a:schemeClr>
                </a:solidFill>
                <a:latin typeface="+mn-ea"/>
              </a:rPr>
              <a:t>以下の</a:t>
            </a:r>
            <a:r>
              <a:rPr lang="ja-JP" altLang="en-US" sz="1800" b="1" u="sng" dirty="0">
                <a:solidFill>
                  <a:srgbClr val="C00000"/>
                </a:solidFill>
                <a:latin typeface="+mn-ea"/>
              </a:rPr>
              <a:t>３つの要件を全て満たし</a:t>
            </a:r>
            <a:r>
              <a:rPr lang="ja-JP" altLang="en-US" sz="1800" dirty="0">
                <a:latin typeface="+mn-ea"/>
              </a:rPr>
              <a:t>、要件の確認等の手続き</a:t>
            </a:r>
            <a:r>
              <a:rPr lang="ja-JP" altLang="en-US" sz="1800" dirty="0" smtClean="0">
                <a:latin typeface="+mn-ea"/>
              </a:rPr>
              <a:t>が</a:t>
            </a:r>
            <a:endParaRPr lang="en-US" altLang="ja-JP" sz="1800" dirty="0" smtClean="0">
              <a:latin typeface="+mn-ea"/>
            </a:endParaRPr>
          </a:p>
          <a:p>
            <a:pPr marL="0" indent="0">
              <a:spcBef>
                <a:spcPts val="300"/>
              </a:spcBef>
              <a:spcAft>
                <a:spcPts val="0"/>
              </a:spcAft>
              <a:buFont typeface="Arial"/>
              <a:buNone/>
            </a:pPr>
            <a:r>
              <a:rPr lang="ja-JP" altLang="en-US" sz="1800" dirty="0">
                <a:latin typeface="+mn-ea"/>
              </a:rPr>
              <a:t>　</a:t>
            </a:r>
            <a:r>
              <a:rPr lang="ja-JP" altLang="en-US" sz="1800" dirty="0" smtClean="0">
                <a:latin typeface="+mn-ea"/>
              </a:rPr>
              <a:t>　　　　極めて</a:t>
            </a:r>
            <a:r>
              <a:rPr lang="ja-JP" altLang="en-US" sz="1800" dirty="0">
                <a:latin typeface="+mn-ea"/>
              </a:rPr>
              <a:t>慎重に実施されていることが必要。</a:t>
            </a: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Font typeface="Arial"/>
              <a:buNone/>
            </a:pPr>
            <a:endParaRPr lang="en-US" altLang="ja-JP" sz="1800" dirty="0">
              <a:latin typeface="+mn-ea"/>
            </a:endParaRPr>
          </a:p>
          <a:p>
            <a:pPr marL="0" indent="0">
              <a:spcBef>
                <a:spcPts val="0"/>
              </a:spcBef>
              <a:spcAft>
                <a:spcPts val="0"/>
              </a:spcAft>
              <a:buNone/>
            </a:pPr>
            <a:r>
              <a:rPr lang="ja-JP" altLang="en-US" sz="1800" dirty="0">
                <a:latin typeface="+mn-ea"/>
              </a:rPr>
              <a:t>  </a:t>
            </a:r>
            <a:endParaRPr lang="en-US" altLang="ja-JP" sz="1800" dirty="0">
              <a:latin typeface="+mn-ea"/>
            </a:endParaRPr>
          </a:p>
          <a:p>
            <a:pPr marL="0" indent="0">
              <a:spcBef>
                <a:spcPts val="0"/>
              </a:spcBef>
              <a:spcAft>
                <a:spcPts val="0"/>
              </a:spcAft>
              <a:buNone/>
            </a:pPr>
            <a:endParaRPr lang="en-US" altLang="ja-JP" sz="1800" dirty="0">
              <a:latin typeface="+mn-ea"/>
            </a:endParaRPr>
          </a:p>
          <a:p>
            <a:pPr marL="0" indent="0">
              <a:spcBef>
                <a:spcPts val="0"/>
              </a:spcBef>
              <a:spcAft>
                <a:spcPts val="0"/>
              </a:spcAft>
              <a:buNone/>
            </a:pPr>
            <a:endParaRPr lang="en-US" altLang="ja-JP" sz="1800" dirty="0" smtClean="0">
              <a:latin typeface="+mn-ea"/>
            </a:endParaRPr>
          </a:p>
          <a:p>
            <a:pPr marL="0" indent="0">
              <a:spcBef>
                <a:spcPts val="0"/>
              </a:spcBef>
              <a:spcAft>
                <a:spcPts val="0"/>
              </a:spcAft>
              <a:buNone/>
            </a:pPr>
            <a:r>
              <a:rPr lang="ja-JP" altLang="en-US" sz="1800" dirty="0" smtClean="0">
                <a:latin typeface="+mn-ea"/>
              </a:rPr>
              <a:t>   </a:t>
            </a:r>
            <a:endParaRPr lang="en-US" altLang="ja-JP" sz="1800" dirty="0">
              <a:latin typeface="+mn-ea"/>
            </a:endParaRPr>
          </a:p>
        </p:txBody>
      </p:sp>
      <p:grpSp>
        <p:nvGrpSpPr>
          <p:cNvPr id="16" name="グループ化 15">
            <a:extLst>
              <a:ext uri="{FF2B5EF4-FFF2-40B4-BE49-F238E27FC236}">
                <a16:creationId xmlns:a16="http://schemas.microsoft.com/office/drawing/2014/main" id="{C35534B4-8383-49BC-BF03-5DB8339DEF62}"/>
              </a:ext>
            </a:extLst>
          </p:cNvPr>
          <p:cNvGrpSpPr/>
          <p:nvPr/>
        </p:nvGrpSpPr>
        <p:grpSpPr>
          <a:xfrm>
            <a:off x="1185039" y="3360352"/>
            <a:ext cx="6750675" cy="1827490"/>
            <a:chOff x="1209412" y="3230084"/>
            <a:chExt cx="6750675" cy="1495061"/>
          </a:xfrm>
        </p:grpSpPr>
        <p:sp>
          <p:nvSpPr>
            <p:cNvPr id="2" name="四角形: 角を丸くする 1">
              <a:extLst>
                <a:ext uri="{FF2B5EF4-FFF2-40B4-BE49-F238E27FC236}">
                  <a16:creationId xmlns:a16="http://schemas.microsoft.com/office/drawing/2014/main" id="{8B9CAECD-C480-4E5A-A5A9-B8616CCB76CD}"/>
                </a:ext>
              </a:extLst>
            </p:cNvPr>
            <p:cNvSpPr/>
            <p:nvPr/>
          </p:nvSpPr>
          <p:spPr>
            <a:xfrm>
              <a:off x="1209412" y="3429000"/>
              <a:ext cx="2138451" cy="1296145"/>
            </a:xfrm>
            <a:prstGeom prst="roundRect">
              <a:avLst/>
            </a:prstGeom>
            <a:solidFill>
              <a:schemeClr val="bg1"/>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400" dirty="0" smtClean="0">
                  <a:solidFill>
                    <a:schemeClr val="tx1"/>
                  </a:solidFill>
                </a:rPr>
                <a:t>入居者</a:t>
              </a:r>
              <a:r>
                <a:rPr lang="ja-JP" altLang="en-US" sz="1400" dirty="0">
                  <a:solidFill>
                    <a:schemeClr val="tx1"/>
                  </a:solidFill>
                </a:rPr>
                <a:t>本人または他</a:t>
              </a:r>
              <a:r>
                <a:rPr lang="ja-JP" altLang="en-US" sz="1400" dirty="0" smtClean="0">
                  <a:solidFill>
                    <a:schemeClr val="tx1"/>
                  </a:solidFill>
                </a:rPr>
                <a:t>の入居者の</a:t>
              </a:r>
              <a:r>
                <a:rPr lang="ja-JP" altLang="en-US" sz="1400" dirty="0">
                  <a:solidFill>
                    <a:schemeClr val="tx1"/>
                  </a:solidFill>
                </a:rPr>
                <a:t>生命または身体が危険にさらされる可能性が著しく</a:t>
              </a:r>
              <a:r>
                <a:rPr lang="ja-JP" altLang="en-US" sz="1400" dirty="0" smtClean="0">
                  <a:solidFill>
                    <a:schemeClr val="tx1"/>
                  </a:solidFill>
                </a:rPr>
                <a:t>高い場合</a:t>
              </a:r>
              <a:endParaRPr kumimoji="1" lang="ja-JP" altLang="en-US" sz="1400" dirty="0">
                <a:solidFill>
                  <a:schemeClr val="tx1"/>
                </a:solidFill>
              </a:endParaRPr>
            </a:p>
          </p:txBody>
        </p:sp>
        <p:sp>
          <p:nvSpPr>
            <p:cNvPr id="11" name="四角形: 角を丸くする 10">
              <a:extLst>
                <a:ext uri="{FF2B5EF4-FFF2-40B4-BE49-F238E27FC236}">
                  <a16:creationId xmlns:a16="http://schemas.microsoft.com/office/drawing/2014/main" id="{D9FC606A-0B48-4813-AAF3-F9DCDE64E743}"/>
                </a:ext>
              </a:extLst>
            </p:cNvPr>
            <p:cNvSpPr/>
            <p:nvPr/>
          </p:nvSpPr>
          <p:spPr>
            <a:xfrm>
              <a:off x="5821636" y="3429000"/>
              <a:ext cx="2138451" cy="1296144"/>
            </a:xfrm>
            <a:prstGeom prst="roundRect">
              <a:avLst/>
            </a:prstGeom>
            <a:solidFill>
              <a:schemeClr val="bg1"/>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身体的拘束等その他</a:t>
              </a:r>
              <a:r>
                <a:rPr lang="ja-JP" altLang="en-US" sz="1400" dirty="0">
                  <a:solidFill>
                    <a:schemeClr val="tx1"/>
                  </a:solidFill>
                </a:rPr>
                <a:t>の行動制限が一時的なものであること</a:t>
              </a:r>
              <a:endParaRPr kumimoji="1" lang="ja-JP" altLang="en-US" sz="1400" dirty="0">
                <a:solidFill>
                  <a:schemeClr val="tx1"/>
                </a:solidFill>
              </a:endParaRPr>
            </a:p>
          </p:txBody>
        </p:sp>
        <p:sp>
          <p:nvSpPr>
            <p:cNvPr id="12" name="四角形: 角を丸くする 11">
              <a:extLst>
                <a:ext uri="{FF2B5EF4-FFF2-40B4-BE49-F238E27FC236}">
                  <a16:creationId xmlns:a16="http://schemas.microsoft.com/office/drawing/2014/main" id="{76404FC2-D5B8-4F33-9246-8C84EB791F9F}"/>
                </a:ext>
              </a:extLst>
            </p:cNvPr>
            <p:cNvSpPr/>
            <p:nvPr/>
          </p:nvSpPr>
          <p:spPr>
            <a:xfrm>
              <a:off x="3502774" y="3448561"/>
              <a:ext cx="2138451" cy="1276583"/>
            </a:xfrm>
            <a:prstGeom prst="roundRect">
              <a:avLst/>
            </a:prstGeom>
            <a:solidFill>
              <a:schemeClr val="bg1"/>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endParaRPr>
            </a:p>
            <a:p>
              <a:r>
                <a:rPr lang="ja-JP" altLang="en-US" sz="1400" dirty="0" smtClean="0">
                  <a:solidFill>
                    <a:schemeClr val="tx1"/>
                  </a:solidFill>
                </a:rPr>
                <a:t>身体的拘束等その他</a:t>
              </a:r>
              <a:r>
                <a:rPr lang="ja-JP" altLang="en-US" sz="1400" dirty="0">
                  <a:solidFill>
                    <a:schemeClr val="tx1"/>
                  </a:solidFill>
                </a:rPr>
                <a:t>の行動制限を行う以外に代替</a:t>
              </a:r>
              <a:r>
                <a:rPr lang="ja-JP" altLang="en-US" sz="1400" dirty="0" smtClean="0">
                  <a:solidFill>
                    <a:schemeClr val="tx1"/>
                  </a:solidFill>
                </a:rPr>
                <a:t>する</a:t>
              </a:r>
              <a:r>
                <a:rPr lang="ja-JP" altLang="en-US" sz="1400" dirty="0">
                  <a:solidFill>
                    <a:schemeClr val="tx1"/>
                  </a:solidFill>
                </a:rPr>
                <a:t>介護方法が</a:t>
              </a:r>
              <a:r>
                <a:rPr lang="ja-JP" altLang="en-US" sz="1400" dirty="0" smtClean="0">
                  <a:solidFill>
                    <a:schemeClr val="tx1"/>
                  </a:solidFill>
                </a:rPr>
                <a:t>ないこと</a:t>
              </a:r>
              <a:endParaRPr kumimoji="1" lang="ja-JP" altLang="en-US" sz="1400" dirty="0">
                <a:solidFill>
                  <a:schemeClr val="tx1"/>
                </a:solidFill>
              </a:endParaRPr>
            </a:p>
          </p:txBody>
        </p:sp>
        <p:sp>
          <p:nvSpPr>
            <p:cNvPr id="4" name="四角形: 角を丸くする 3">
              <a:extLst>
                <a:ext uri="{FF2B5EF4-FFF2-40B4-BE49-F238E27FC236}">
                  <a16:creationId xmlns:a16="http://schemas.microsoft.com/office/drawing/2014/main" id="{EE3A1EF8-1BCF-4F9E-9326-74680DA5AB5A}"/>
                </a:ext>
              </a:extLst>
            </p:cNvPr>
            <p:cNvSpPr/>
            <p:nvPr/>
          </p:nvSpPr>
          <p:spPr>
            <a:xfrm>
              <a:off x="1835499" y="3230084"/>
              <a:ext cx="864096" cy="397830"/>
            </a:xfrm>
            <a:prstGeom prst="roundRect">
              <a:avLst/>
            </a:prstGeom>
            <a:solidFill>
              <a:schemeClr val="bg1"/>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C0000"/>
                  </a:solidFill>
                </a:rPr>
                <a:t>切迫性</a:t>
              </a:r>
            </a:p>
          </p:txBody>
        </p:sp>
        <p:sp>
          <p:nvSpPr>
            <p:cNvPr id="13" name="四角形: 角を丸くする 12">
              <a:extLst>
                <a:ext uri="{FF2B5EF4-FFF2-40B4-BE49-F238E27FC236}">
                  <a16:creationId xmlns:a16="http://schemas.microsoft.com/office/drawing/2014/main" id="{B92BC4EF-846B-45B1-BD6B-13CF2D988A1A}"/>
                </a:ext>
              </a:extLst>
            </p:cNvPr>
            <p:cNvSpPr/>
            <p:nvPr/>
          </p:nvSpPr>
          <p:spPr>
            <a:xfrm>
              <a:off x="4128329" y="3249646"/>
              <a:ext cx="864096" cy="397830"/>
            </a:xfrm>
            <a:prstGeom prst="roundRect">
              <a:avLst/>
            </a:prstGeom>
            <a:solidFill>
              <a:schemeClr val="bg1"/>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C0000"/>
                  </a:solidFill>
                </a:rPr>
                <a:t>非代替性</a:t>
              </a:r>
            </a:p>
          </p:txBody>
        </p:sp>
        <p:sp>
          <p:nvSpPr>
            <p:cNvPr id="14" name="四角形: 角を丸くする 13">
              <a:extLst>
                <a:ext uri="{FF2B5EF4-FFF2-40B4-BE49-F238E27FC236}">
                  <a16:creationId xmlns:a16="http://schemas.microsoft.com/office/drawing/2014/main" id="{F2E43688-5BBF-42A4-991E-F5B3FDA53224}"/>
                </a:ext>
              </a:extLst>
            </p:cNvPr>
            <p:cNvSpPr/>
            <p:nvPr/>
          </p:nvSpPr>
          <p:spPr>
            <a:xfrm>
              <a:off x="6421159" y="3249646"/>
              <a:ext cx="864096" cy="397830"/>
            </a:xfrm>
            <a:prstGeom prst="roundRect">
              <a:avLst/>
            </a:prstGeom>
            <a:solidFill>
              <a:schemeClr val="bg1"/>
            </a:solidFill>
            <a:ln>
              <a:solidFill>
                <a:srgbClr val="F07F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C0000"/>
                  </a:solidFill>
                </a:rPr>
                <a:t>一時性</a:t>
              </a:r>
            </a:p>
          </p:txBody>
        </p:sp>
      </p:grpSp>
      <p:sp>
        <p:nvSpPr>
          <p:cNvPr id="15" name="ホームベース 14"/>
          <p:cNvSpPr/>
          <p:nvPr/>
        </p:nvSpPr>
        <p:spPr>
          <a:xfrm flipH="1">
            <a:off x="1410338" y="692696"/>
            <a:ext cx="6973069" cy="576064"/>
          </a:xfrm>
          <a:prstGeom prst="homePlat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　</a:t>
            </a:r>
            <a:r>
              <a:rPr kumimoji="1" lang="ja-JP" altLang="en-US" sz="2000" b="1" dirty="0" smtClean="0"/>
              <a:t> 身体的拘束</a:t>
            </a:r>
            <a:r>
              <a:rPr kumimoji="1" lang="ja-JP" altLang="en-US" sz="2000" b="1" dirty="0"/>
              <a:t>等その他入居者の行動制限について（１）</a:t>
            </a:r>
          </a:p>
        </p:txBody>
      </p:sp>
    </p:spTree>
    <p:extLst>
      <p:ext uri="{BB962C8B-B14F-4D97-AF65-F5344CB8AC3E}">
        <p14:creationId xmlns:p14="http://schemas.microsoft.com/office/powerpoint/2010/main" val="3975295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8</a:t>
            </a:fld>
            <a:endParaRPr kumimoji="1" lang="ja-JP" altLang="en-US" dirty="0"/>
          </a:p>
        </p:txBody>
      </p:sp>
      <p:sp>
        <p:nvSpPr>
          <p:cNvPr id="10" name="Rectangle 2"/>
          <p:cNvSpPr txBox="1">
            <a:spLocks/>
          </p:cNvSpPr>
          <p:nvPr/>
        </p:nvSpPr>
        <p:spPr>
          <a:xfrm>
            <a:off x="511228" y="1484784"/>
            <a:ext cx="7774632" cy="5093884"/>
          </a:xfrm>
          <a:prstGeom prst="rect">
            <a:avLst/>
          </a:prstGeom>
          <a:solidFill>
            <a:srgbClr val="F4FAFF">
              <a:alpha val="65000"/>
            </a:srgbClr>
          </a:solidFill>
          <a:ln>
            <a:noFill/>
          </a:ln>
        </p:spPr>
        <p:style>
          <a:lnRef idx="1">
            <a:schemeClr val="accent1"/>
          </a:lnRef>
          <a:fillRef idx="2">
            <a:schemeClr val="accent1"/>
          </a:fillRef>
          <a:effectRef idx="1">
            <a:schemeClr val="accent1"/>
          </a:effectRef>
          <a:fontRef idx="minor">
            <a:schemeClr val="dk1"/>
          </a:fontRef>
        </p:style>
        <p:txBody>
          <a:bodyPr vert="horz" rtlCol="0" anchor="t">
            <a:normAutofit fontScale="925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Font typeface="Arial"/>
              <a:buNone/>
            </a:pPr>
            <a:endParaRPr lang="en-US" altLang="ja-JP" sz="800" dirty="0" smtClean="0">
              <a:latin typeface="+mn-ea"/>
            </a:endParaRPr>
          </a:p>
          <a:p>
            <a:pPr marL="0" indent="0">
              <a:spcAft>
                <a:spcPts val="0"/>
              </a:spcAft>
              <a:buNone/>
            </a:pPr>
            <a:r>
              <a:rPr lang="ja-JP" altLang="en-US" sz="1800" dirty="0" smtClean="0">
                <a:latin typeface="+mn-ea"/>
              </a:rPr>
              <a:t>   身体的拘束等の実施・未実施に関わらず、以下の内容を実施</a:t>
            </a:r>
            <a:endParaRPr lang="en-US" altLang="ja-JP" sz="1800" dirty="0" smtClean="0">
              <a:latin typeface="+mn-ea"/>
            </a:endParaRPr>
          </a:p>
          <a:p>
            <a:pPr marL="0" indent="0">
              <a:spcAft>
                <a:spcPts val="0"/>
              </a:spcAft>
              <a:buFont typeface="Arial"/>
              <a:buNone/>
            </a:pPr>
            <a:endParaRPr lang="en-US" altLang="ja-JP" sz="1800" dirty="0">
              <a:latin typeface="+mn-ea"/>
            </a:endParaRPr>
          </a:p>
          <a:p>
            <a:pPr marL="0" indent="0">
              <a:spcAft>
                <a:spcPts val="0"/>
              </a:spcAft>
              <a:buFont typeface="Arial"/>
              <a:buNone/>
            </a:pPr>
            <a:r>
              <a:rPr lang="ja-JP" altLang="en-US" sz="1800" dirty="0" smtClean="0">
                <a:latin typeface="+mn-ea"/>
              </a:rPr>
              <a:t>   （１</a:t>
            </a:r>
            <a:r>
              <a:rPr lang="ja-JP" altLang="en-US" sz="1600" dirty="0" smtClean="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身体的拘束等の適正化のための対策を検討する委員会</a:t>
            </a:r>
            <a:endParaRPr lang="en-US" altLang="ja-JP" sz="1600" b="1" dirty="0">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Font typeface="Arial"/>
              <a:buNone/>
            </a:pPr>
            <a:r>
              <a:rPr lang="en-US" altLang="ja-JP" sz="1600" b="1" dirty="0">
                <a:solidFill>
                  <a:srgbClr val="C00000"/>
                </a:solidFill>
                <a:latin typeface="メイリオ" panose="020B0604030504040204" pitchFamily="50" charset="-128"/>
                <a:ea typeface="メイリオ" panose="020B0604030504040204" pitchFamily="50" charset="-128"/>
              </a:rPr>
              <a:t>         </a:t>
            </a:r>
            <a:r>
              <a:rPr lang="ja-JP" altLang="en-US" sz="1600" b="1" dirty="0" smtClean="0">
                <a:solidFill>
                  <a:srgbClr val="C00000"/>
                </a:solidFill>
                <a:latin typeface="メイリオ" panose="020B0604030504040204" pitchFamily="50" charset="-128"/>
                <a:ea typeface="メイリオ" panose="020B0604030504040204" pitchFamily="50" charset="-128"/>
              </a:rPr>
              <a:t>　</a:t>
            </a:r>
            <a:r>
              <a:rPr lang="en-US" altLang="ja-JP" sz="1600" b="1" dirty="0" smtClean="0">
                <a:solidFill>
                  <a:srgbClr val="C00000"/>
                </a:solidFill>
                <a:latin typeface="メイリオ" panose="020B0604030504040204" pitchFamily="50" charset="-128"/>
                <a:ea typeface="メイリオ" panose="020B0604030504040204" pitchFamily="50" charset="-128"/>
              </a:rPr>
              <a:t>  </a:t>
            </a:r>
            <a:r>
              <a:rPr lang="ja-JP" altLang="en-US" sz="1600" b="1" u="sng" dirty="0" smtClean="0">
                <a:solidFill>
                  <a:srgbClr val="C00000"/>
                </a:solidFill>
                <a:latin typeface="メイリオ" panose="020B0604030504040204" pitchFamily="50" charset="-128"/>
                <a:ea typeface="メイリオ" panose="020B0604030504040204" pitchFamily="50" charset="-128"/>
              </a:rPr>
              <a:t> </a:t>
            </a:r>
            <a:r>
              <a:rPr lang="ja-JP" altLang="en-US" sz="1600" b="1" u="sng" dirty="0">
                <a:solidFill>
                  <a:srgbClr val="C00000"/>
                </a:solidFill>
                <a:latin typeface="メイリオ" panose="020B0604030504040204" pitchFamily="50" charset="-128"/>
                <a:ea typeface="メイリオ" panose="020B0604030504040204" pitchFamily="50" charset="-128"/>
              </a:rPr>
              <a:t>３か月に１回以上開催</a:t>
            </a:r>
            <a:r>
              <a:rPr lang="ja-JP" altLang="en-US" sz="1600" dirty="0">
                <a:latin typeface="メイリオ" panose="020B0604030504040204" pitchFamily="50" charset="-128"/>
                <a:ea typeface="メイリオ" panose="020B0604030504040204" pitchFamily="50" charset="-128"/>
              </a:rPr>
              <a:t>し、その結果を介護職員その他</a:t>
            </a:r>
            <a:r>
              <a:rPr lang="ja-JP" altLang="en-US" sz="1600" dirty="0" smtClean="0">
                <a:latin typeface="メイリオ" panose="020B0604030504040204" pitchFamily="50" charset="-128"/>
                <a:ea typeface="メイリオ" panose="020B0604030504040204" pitchFamily="50" charset="-128"/>
              </a:rPr>
              <a:t>の職員に</a:t>
            </a:r>
            <a:r>
              <a:rPr lang="ja-JP" altLang="en-US" sz="1600" b="1" u="sng" dirty="0" smtClean="0">
                <a:solidFill>
                  <a:srgbClr val="C00000"/>
                </a:solidFill>
                <a:latin typeface="メイリオ" panose="020B0604030504040204" pitchFamily="50" charset="-128"/>
                <a:ea typeface="メイリオ" panose="020B0604030504040204" pitchFamily="50" charset="-128"/>
              </a:rPr>
              <a:t>周知徹底</a:t>
            </a:r>
            <a:r>
              <a:rPr lang="ja-JP" altLang="en-US" sz="1600" dirty="0" smtClean="0">
                <a:latin typeface="メイリオ" panose="020B0604030504040204" pitchFamily="50" charset="-128"/>
                <a:ea typeface="メイリオ" panose="020B0604030504040204" pitchFamily="50" charset="-128"/>
              </a:rPr>
              <a:t>する</a:t>
            </a:r>
            <a:endParaRPr lang="en-US" altLang="ja-JP" sz="1600" dirty="0" smtClean="0">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Font typeface="Arial"/>
              <a:buNone/>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こと</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構成</a:t>
            </a:r>
            <a:r>
              <a:rPr lang="ja-JP" altLang="en-US" sz="1600" dirty="0" smtClean="0">
                <a:latin typeface="メイリオ" panose="020B0604030504040204" pitchFamily="50" charset="-128"/>
                <a:ea typeface="メイリオ" panose="020B0604030504040204" pitchFamily="50" charset="-128"/>
              </a:rPr>
              <a:t>メンバーは、施設</a:t>
            </a:r>
            <a:r>
              <a:rPr lang="ja-JP" altLang="en-US" sz="1600" dirty="0">
                <a:latin typeface="メイリオ" panose="020B0604030504040204" pitchFamily="50" charset="-128"/>
                <a:ea typeface="メイリオ" panose="020B0604030504040204" pitchFamily="50" charset="-128"/>
              </a:rPr>
              <a:t>長、介護支援専門員、介護職員、医師・</a:t>
            </a:r>
            <a:r>
              <a:rPr lang="ja-JP" altLang="en-US" sz="1600" dirty="0" smtClean="0">
                <a:latin typeface="メイリオ" panose="020B0604030504040204" pitchFamily="50" charset="-128"/>
                <a:ea typeface="メイリオ" panose="020B0604030504040204" pitchFamily="50" charset="-128"/>
              </a:rPr>
              <a:t>看護師</a:t>
            </a:r>
            <a:r>
              <a:rPr lang="ja-JP" altLang="en-US"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作業</a:t>
            </a:r>
            <a:endParaRPr lang="en-US" altLang="ja-JP" sz="1600" dirty="0" smtClean="0">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r>
              <a:rPr lang="ja-JP" altLang="en-US" sz="1600" dirty="0" smtClean="0">
                <a:latin typeface="メイリオ" panose="020B0604030504040204" pitchFamily="50" charset="-128"/>
                <a:ea typeface="メイリオ" panose="020B0604030504040204" pitchFamily="50" charset="-128"/>
              </a:rPr>
              <a:t>　　　　療法士・</a:t>
            </a:r>
            <a:r>
              <a:rPr lang="ja-JP" altLang="en-US" sz="1600" dirty="0">
                <a:latin typeface="メイリオ" panose="020B0604030504040204" pitchFamily="50" charset="-128"/>
                <a:ea typeface="メイリオ" panose="020B0604030504040204" pitchFamily="50" charset="-128"/>
              </a:rPr>
              <a:t>理学療法士等を構成員と</a:t>
            </a:r>
            <a:r>
              <a:rPr lang="ja-JP" altLang="en-US" sz="1600" dirty="0" smtClean="0">
                <a:latin typeface="メイリオ" panose="020B0604030504040204" pitchFamily="50" charset="-128"/>
                <a:ea typeface="メイリオ" panose="020B0604030504040204" pitchFamily="50" charset="-128"/>
              </a:rPr>
              <a:t>するこ</a:t>
            </a:r>
            <a:r>
              <a:rPr lang="ja-JP" altLang="en-US" sz="1600" dirty="0">
                <a:latin typeface="メイリオ" panose="020B0604030504040204" pitchFamily="50" charset="-128"/>
                <a:ea typeface="メイリオ" panose="020B0604030504040204" pitchFamily="50" charset="-128"/>
              </a:rPr>
              <a:t>と</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marL="0" indent="0">
              <a:spcBef>
                <a:spcPts val="2400"/>
              </a:spcBef>
              <a:spcAft>
                <a:spcPts val="0"/>
              </a:spcAft>
              <a:buNone/>
            </a:pPr>
            <a:r>
              <a:rPr lang="ja-JP" altLang="en-US" sz="1600" dirty="0" smtClean="0">
                <a:latin typeface="メイリオ" panose="020B0604030504040204" pitchFamily="50" charset="-128"/>
                <a:ea typeface="メイリオ" panose="020B0604030504040204" pitchFamily="50" charset="-128"/>
              </a:rPr>
              <a:t>　（２）</a:t>
            </a:r>
            <a:r>
              <a:rPr lang="ja-JP" altLang="en-US" sz="1600" b="1" dirty="0">
                <a:latin typeface="メイリオ" panose="020B0604030504040204" pitchFamily="50" charset="-128"/>
                <a:ea typeface="メイリオ" panose="020B0604030504040204" pitchFamily="50" charset="-128"/>
              </a:rPr>
              <a:t>指針の整備</a:t>
            </a:r>
            <a:endParaRPr lang="en-US" altLang="ja-JP" sz="1600" b="1" dirty="0">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身体的拘束等の適正化のための</a:t>
            </a:r>
            <a:r>
              <a:rPr lang="ja-JP" altLang="en-US" sz="1600" b="1" u="sng" dirty="0">
                <a:solidFill>
                  <a:srgbClr val="C00000"/>
                </a:solidFill>
                <a:latin typeface="メイリオ" panose="020B0604030504040204" pitchFamily="50" charset="-128"/>
                <a:ea typeface="メイリオ" panose="020B0604030504040204" pitchFamily="50" charset="-128"/>
              </a:rPr>
              <a:t>指針を整備</a:t>
            </a:r>
            <a:r>
              <a:rPr lang="ja-JP" altLang="en-US" sz="1600" dirty="0">
                <a:latin typeface="メイリオ" panose="020B0604030504040204" pitchFamily="50" charset="-128"/>
                <a:ea typeface="メイリオ" panose="020B0604030504040204" pitchFamily="50" charset="-128"/>
              </a:rPr>
              <a:t>すること。</a:t>
            </a:r>
            <a:endParaRPr lang="en-US" altLang="ja-JP" sz="1600" dirty="0">
              <a:latin typeface="メイリオ" panose="020B0604030504040204" pitchFamily="50" charset="-128"/>
              <a:ea typeface="メイリオ" panose="020B0604030504040204" pitchFamily="50" charset="-128"/>
            </a:endParaRPr>
          </a:p>
          <a:p>
            <a:pPr marL="0" indent="0">
              <a:spcBef>
                <a:spcPts val="2400"/>
              </a:spcBef>
              <a:spcAft>
                <a:spcPts val="0"/>
              </a:spcAft>
              <a:buNone/>
            </a:pPr>
            <a:r>
              <a:rPr lang="ja-JP" altLang="en-US" sz="1600" dirty="0" smtClean="0">
                <a:latin typeface="メイリオ" panose="020B0604030504040204" pitchFamily="50" charset="-128"/>
                <a:ea typeface="メイリオ" panose="020B0604030504040204" pitchFamily="50" charset="-128"/>
              </a:rPr>
              <a:t>　（３）</a:t>
            </a:r>
            <a:r>
              <a:rPr lang="ja-JP" altLang="en-US" sz="1600" b="1" dirty="0">
                <a:latin typeface="メイリオ" panose="020B0604030504040204" pitchFamily="50" charset="-128"/>
                <a:ea typeface="メイリオ" panose="020B0604030504040204" pitchFamily="50" charset="-128"/>
              </a:rPr>
              <a:t>研修の実施</a:t>
            </a:r>
            <a:endParaRPr lang="en-US" altLang="ja-JP" sz="1600" b="1" dirty="0">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介護職員その他</a:t>
            </a:r>
            <a:r>
              <a:rPr lang="ja-JP" altLang="en-US" sz="1600" dirty="0" smtClean="0">
                <a:latin typeface="メイリオ" panose="020B0604030504040204" pitchFamily="50" charset="-128"/>
                <a:ea typeface="メイリオ" panose="020B0604030504040204" pitchFamily="50" charset="-128"/>
              </a:rPr>
              <a:t>の職員に</a:t>
            </a:r>
            <a:r>
              <a:rPr lang="ja-JP" altLang="en-US" sz="1600" dirty="0">
                <a:latin typeface="メイリオ" panose="020B0604030504040204" pitchFamily="50" charset="-128"/>
                <a:ea typeface="メイリオ" panose="020B0604030504040204" pitchFamily="50" charset="-128"/>
              </a:rPr>
              <a:t>対し、身体的拘束等の適正化のため</a:t>
            </a:r>
            <a:r>
              <a:rPr lang="ja-JP" altLang="en-US" sz="1600" dirty="0" smtClean="0">
                <a:latin typeface="メイリオ" panose="020B0604030504040204" pitchFamily="50" charset="-128"/>
                <a:ea typeface="メイリオ" panose="020B0604030504040204" pitchFamily="50" charset="-128"/>
              </a:rPr>
              <a:t>の</a:t>
            </a:r>
            <a:r>
              <a:rPr lang="ja-JP" altLang="en-US" sz="1600" b="1" u="sng" dirty="0" smtClean="0">
                <a:solidFill>
                  <a:srgbClr val="C00000"/>
                </a:solidFill>
                <a:latin typeface="メイリオ" panose="020B0604030504040204" pitchFamily="50" charset="-128"/>
                <a:ea typeface="メイリオ" panose="020B0604030504040204" pitchFamily="50" charset="-128"/>
              </a:rPr>
              <a:t>研修を定期</a:t>
            </a:r>
            <a:endParaRPr lang="en-US" altLang="ja-JP" sz="1600" b="1" u="sng" dirty="0" smtClean="0">
              <a:solidFill>
                <a:srgbClr val="C00000"/>
              </a:solidFill>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r>
              <a:rPr lang="ja-JP" altLang="en-US" sz="1600" b="1" dirty="0">
                <a:solidFill>
                  <a:srgbClr val="C00000"/>
                </a:solidFill>
                <a:latin typeface="メイリオ" panose="020B0604030504040204" pitchFamily="50" charset="-128"/>
                <a:ea typeface="メイリオ" panose="020B0604030504040204" pitchFamily="50" charset="-128"/>
              </a:rPr>
              <a:t>　</a:t>
            </a:r>
            <a:r>
              <a:rPr lang="ja-JP" altLang="en-US" sz="1600" b="1" dirty="0" smtClean="0">
                <a:solidFill>
                  <a:srgbClr val="C00000"/>
                </a:solidFill>
                <a:latin typeface="メイリオ" panose="020B0604030504040204" pitchFamily="50" charset="-128"/>
                <a:ea typeface="メイリオ" panose="020B0604030504040204" pitchFamily="50" charset="-128"/>
              </a:rPr>
              <a:t>　　　</a:t>
            </a:r>
            <a:r>
              <a:rPr lang="ja-JP" altLang="en-US" sz="1600" b="1" u="sng" dirty="0" smtClean="0">
                <a:solidFill>
                  <a:srgbClr val="C00000"/>
                </a:solidFill>
                <a:latin typeface="メイリオ" panose="020B0604030504040204" pitchFamily="50" charset="-128"/>
                <a:ea typeface="メイリオ" panose="020B0604030504040204" pitchFamily="50" charset="-128"/>
              </a:rPr>
              <a:t>的（年２回以上）に</a:t>
            </a:r>
            <a:r>
              <a:rPr lang="ja-JP" altLang="en-US" sz="1600" b="1" u="sng" dirty="0">
                <a:solidFill>
                  <a:srgbClr val="C00000"/>
                </a:solidFill>
                <a:latin typeface="メイリオ" panose="020B0604030504040204" pitchFamily="50" charset="-128"/>
                <a:ea typeface="メイリオ" panose="020B0604030504040204" pitchFamily="50" charset="-128"/>
              </a:rPr>
              <a:t>実施</a:t>
            </a:r>
            <a:r>
              <a:rPr lang="ja-JP" altLang="en-US" sz="1600" dirty="0">
                <a:latin typeface="メイリオ" panose="020B0604030504040204" pitchFamily="50" charset="-128"/>
                <a:ea typeface="メイリオ" panose="020B0604030504040204" pitchFamily="50" charset="-128"/>
              </a:rPr>
              <a:t>する</a:t>
            </a:r>
            <a:r>
              <a:rPr lang="ja-JP" altLang="en-US" sz="1600" dirty="0" smtClean="0">
                <a:latin typeface="メイリオ" panose="020B0604030504040204" pitchFamily="50" charset="-128"/>
                <a:ea typeface="メイリオ" panose="020B0604030504040204" pitchFamily="50" charset="-128"/>
              </a:rPr>
              <a:t>こと。</a:t>
            </a:r>
            <a:endParaRPr lang="en-US" altLang="ja-JP" sz="1600" dirty="0">
              <a:latin typeface="メイリオ" panose="020B0604030504040204" pitchFamily="50" charset="-128"/>
              <a:ea typeface="メイリオ" panose="020B0604030504040204" pitchFamily="50" charset="-128"/>
            </a:endParaRPr>
          </a:p>
          <a:p>
            <a:pPr marL="0" indent="0">
              <a:spcAft>
                <a:spcPts val="0"/>
              </a:spcAft>
              <a:buNone/>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・研修の実施</a:t>
            </a:r>
            <a:r>
              <a:rPr lang="ja-JP" altLang="en-US" sz="1600" dirty="0" smtClean="0">
                <a:latin typeface="メイリオ" panose="020B0604030504040204" pitchFamily="50" charset="-128"/>
                <a:ea typeface="メイリオ" panose="020B0604030504040204" pitchFamily="50" charset="-128"/>
              </a:rPr>
              <a:t>内容・受講職員の修了報告書等の</a:t>
            </a:r>
            <a:r>
              <a:rPr lang="ja-JP" altLang="en-US" sz="1600" b="1" u="sng" dirty="0" smtClean="0">
                <a:solidFill>
                  <a:srgbClr val="C00000"/>
                </a:solidFill>
                <a:latin typeface="メイリオ" panose="020B0604030504040204" pitchFamily="50" charset="-128"/>
                <a:ea typeface="メイリオ" panose="020B0604030504040204" pitchFamily="50" charset="-128"/>
              </a:rPr>
              <a:t>記録の保管</a:t>
            </a:r>
            <a:r>
              <a:rPr lang="ja-JP" altLang="en-US" sz="1600" dirty="0" smtClean="0">
                <a:latin typeface="メイリオ" panose="020B0604030504040204" pitchFamily="50" charset="-128"/>
                <a:ea typeface="メイリオ" panose="020B0604030504040204" pitchFamily="50" charset="-128"/>
              </a:rPr>
              <a:t>が必要</a:t>
            </a:r>
            <a:endParaRPr lang="en-US" altLang="ja-JP" sz="1600" dirty="0" smtClean="0">
              <a:latin typeface="メイリオ" panose="020B0604030504040204" pitchFamily="50" charset="-128"/>
              <a:ea typeface="メイリオ" panose="020B0604030504040204" pitchFamily="50" charset="-128"/>
            </a:endParaRPr>
          </a:p>
          <a:p>
            <a:pPr marL="0" indent="0">
              <a:spcAft>
                <a:spcPts val="0"/>
              </a:spcAft>
              <a:buNone/>
            </a:pPr>
            <a:endParaRPr lang="en-US" altLang="ja-JP" sz="1800" b="1" dirty="0">
              <a:solidFill>
                <a:srgbClr val="CC0000"/>
              </a:solidFill>
              <a:latin typeface="+mn-ea"/>
            </a:endParaRPr>
          </a:p>
        </p:txBody>
      </p:sp>
      <p:sp>
        <p:nvSpPr>
          <p:cNvPr id="5" name="ホームベース 4"/>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a:t>
            </a:r>
            <a:r>
              <a:rPr kumimoji="1" lang="ja-JP" altLang="en-US" sz="2000" b="1" dirty="0"/>
              <a:t> </a:t>
            </a:r>
            <a:r>
              <a:rPr kumimoji="1" lang="ja-JP" altLang="en-US" sz="2000" b="1" dirty="0" smtClean="0"/>
              <a:t>身体的拘束</a:t>
            </a:r>
            <a:r>
              <a:rPr kumimoji="1" lang="ja-JP" altLang="en-US" sz="2000" b="1" dirty="0"/>
              <a:t>等その他入居者の行動制限について</a:t>
            </a:r>
            <a:r>
              <a:rPr kumimoji="1" lang="ja-JP" altLang="en-US" sz="2000" b="1" dirty="0" smtClean="0"/>
              <a:t>（２）</a:t>
            </a:r>
            <a:endParaRPr kumimoji="1" lang="ja-JP" altLang="en-US" sz="2000" b="1" dirty="0"/>
          </a:p>
        </p:txBody>
      </p:sp>
    </p:spTree>
    <p:extLst>
      <p:ext uri="{BB962C8B-B14F-4D97-AF65-F5344CB8AC3E}">
        <p14:creationId xmlns:p14="http://schemas.microsoft.com/office/powerpoint/2010/main" val="12523140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9</a:t>
            </a:fld>
            <a:endParaRPr kumimoji="1" lang="ja-JP" altLang="en-US" dirty="0"/>
          </a:p>
        </p:txBody>
      </p:sp>
      <p:sp>
        <p:nvSpPr>
          <p:cNvPr id="5" name="ホームベース 4"/>
          <p:cNvSpPr/>
          <p:nvPr/>
        </p:nvSpPr>
        <p:spPr>
          <a:xfrm flipH="1">
            <a:off x="1410338" y="692696"/>
            <a:ext cx="6973069" cy="576064"/>
          </a:xfrm>
          <a:prstGeom prst="homePlate">
            <a:avLst/>
          </a:prstGeom>
          <a:solidFill>
            <a:schemeClr val="accent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　 </a:t>
            </a:r>
            <a:r>
              <a:rPr kumimoji="1" lang="ja-JP" altLang="en-US" sz="2000" b="1" dirty="0" smtClean="0"/>
              <a:t>身体的拘束</a:t>
            </a:r>
            <a:r>
              <a:rPr kumimoji="1" lang="ja-JP" altLang="en-US" sz="2000" b="1" dirty="0"/>
              <a:t>等その他入居者の行動制限について</a:t>
            </a:r>
            <a:r>
              <a:rPr kumimoji="1" lang="ja-JP" altLang="en-US" sz="2000" b="1" dirty="0" smtClean="0"/>
              <a:t>（３）</a:t>
            </a:r>
            <a:endParaRPr kumimoji="1" lang="ja-JP" altLang="en-US" sz="2000" b="1" dirty="0"/>
          </a:p>
        </p:txBody>
      </p:sp>
      <p:graphicFrame>
        <p:nvGraphicFramePr>
          <p:cNvPr id="6" name="コンテンツ プレースホルダー 9"/>
          <p:cNvGraphicFramePr>
            <a:graphicFrameLocks/>
          </p:cNvGraphicFramePr>
          <p:nvPr>
            <p:extLst>
              <p:ext uri="{D42A27DB-BD31-4B8C-83A1-F6EECF244321}">
                <p14:modId xmlns:p14="http://schemas.microsoft.com/office/powerpoint/2010/main" val="2831713780"/>
              </p:ext>
            </p:extLst>
          </p:nvPr>
        </p:nvGraphicFramePr>
        <p:xfrm>
          <a:off x="608775" y="1988840"/>
          <a:ext cx="7774632" cy="3384376"/>
        </p:xfrm>
        <a:graphic>
          <a:graphicData uri="http://schemas.openxmlformats.org/drawingml/2006/table">
            <a:tbl>
              <a:tblPr firstRow="1" bandRow="1">
                <a:tableStyleId>{B301B821-A1FF-4177-AEE7-76D212191A09}</a:tableStyleId>
              </a:tblPr>
              <a:tblGrid>
                <a:gridCol w="7774632">
                  <a:extLst>
                    <a:ext uri="{9D8B030D-6E8A-4147-A177-3AD203B41FA5}">
                      <a16:colId xmlns:a16="http://schemas.microsoft.com/office/drawing/2014/main" val="1592839817"/>
                    </a:ext>
                  </a:extLst>
                </a:gridCol>
              </a:tblGrid>
              <a:tr h="429762">
                <a:tc>
                  <a:txBody>
                    <a:bodyPr/>
                    <a:lstStyle/>
                    <a:p>
                      <a:r>
                        <a:rPr lang="ja-JP" altLang="en-US" b="1" dirty="0" smtClean="0">
                          <a:latin typeface="+mn-ea"/>
                        </a:rPr>
                        <a:t>　身体的拘束等の適正化のための指針</a:t>
                      </a:r>
                      <a:endParaRPr kumimoji="1" lang="ja-JP" altLang="en-US" sz="1200" b="1" dirty="0"/>
                    </a:p>
                  </a:txBody>
                  <a:tcPr anchor="ctr">
                    <a:solidFill>
                      <a:schemeClr val="accent1"/>
                    </a:solidFill>
                  </a:tcPr>
                </a:tc>
                <a:extLst>
                  <a:ext uri="{0D108BD9-81ED-4DB2-BD59-A6C34878D82A}">
                    <a16:rowId xmlns:a16="http://schemas.microsoft.com/office/drawing/2014/main" val="2276792428"/>
                  </a:ext>
                </a:extLst>
              </a:tr>
              <a:tr h="2954614">
                <a:tc>
                  <a:txBody>
                    <a:bodyPr/>
                    <a:lstStyle/>
                    <a:p>
                      <a:pPr marL="0" indent="0">
                        <a:spcBef>
                          <a:spcPts val="0"/>
                        </a:spcBef>
                        <a:spcAft>
                          <a:spcPts val="1800"/>
                        </a:spcAft>
                        <a:buNone/>
                      </a:pPr>
                      <a:r>
                        <a:rPr lang="ja-JP" altLang="en-US" sz="1800" dirty="0" smtClean="0">
                          <a:solidFill>
                            <a:schemeClr val="tx1">
                              <a:lumMod val="85000"/>
                              <a:lumOff val="15000"/>
                            </a:schemeClr>
                          </a:solidFill>
                          <a:latin typeface="+mn-ea"/>
                        </a:rPr>
                        <a:t>　</a:t>
                      </a:r>
                      <a:r>
                        <a:rPr kumimoji="1" lang="ja-JP" altLang="en-US" sz="1800" b="1" dirty="0" smtClean="0">
                          <a:solidFill>
                            <a:schemeClr val="tx1">
                              <a:lumMod val="85000"/>
                              <a:lumOff val="15000"/>
                            </a:schemeClr>
                          </a:solidFill>
                          <a:latin typeface="+mn-ea"/>
                        </a:rPr>
                        <a:t>指針には次の７項目を盛り込むこと。</a:t>
                      </a:r>
                      <a:endParaRPr lang="en-US" altLang="ja-JP" sz="1800" b="1" dirty="0" smtClean="0">
                        <a:solidFill>
                          <a:schemeClr val="tx1">
                            <a:lumMod val="85000"/>
                            <a:lumOff val="15000"/>
                          </a:schemeClr>
                        </a:solidFill>
                        <a:latin typeface="+mn-ea"/>
                      </a:endParaRPr>
                    </a:p>
                    <a:p>
                      <a:pPr marL="0" indent="0">
                        <a:spcBef>
                          <a:spcPts val="0"/>
                        </a:spcBef>
                        <a:buNone/>
                      </a:pPr>
                      <a:r>
                        <a:rPr kumimoji="1" lang="ja-JP" altLang="en-US" sz="1800" dirty="0" smtClean="0">
                          <a:solidFill>
                            <a:schemeClr val="tx1">
                              <a:lumMod val="85000"/>
                              <a:lumOff val="15000"/>
                            </a:schemeClr>
                          </a:solidFill>
                          <a:latin typeface="+mn-ea"/>
                        </a:rPr>
                        <a:t>１ 施設における身体的拘束等の適正化に関する基本的考え方</a:t>
                      </a:r>
                      <a:endParaRPr kumimoji="1" lang="en-US" altLang="ja-JP" sz="1800" dirty="0" smtClean="0">
                        <a:solidFill>
                          <a:schemeClr val="tx1">
                            <a:lumMod val="85000"/>
                            <a:lumOff val="15000"/>
                          </a:schemeClr>
                        </a:solidFill>
                        <a:latin typeface="+mn-ea"/>
                      </a:endParaRPr>
                    </a:p>
                    <a:p>
                      <a:pPr marL="0" indent="0">
                        <a:spcBef>
                          <a:spcPts val="0"/>
                        </a:spcBef>
                        <a:buNone/>
                      </a:pPr>
                      <a:r>
                        <a:rPr kumimoji="1" lang="ja-JP" altLang="en-US" sz="1800" dirty="0" smtClean="0">
                          <a:solidFill>
                            <a:schemeClr val="tx1">
                              <a:lumMod val="85000"/>
                              <a:lumOff val="15000"/>
                            </a:schemeClr>
                          </a:solidFill>
                          <a:latin typeface="+mn-ea"/>
                        </a:rPr>
                        <a:t>２ 身体的拘束等適正化検討委員会その他施設内の組織に関する事項</a:t>
                      </a:r>
                      <a:endParaRPr kumimoji="1" lang="en-US" altLang="ja-JP" sz="1800" dirty="0" smtClean="0">
                        <a:solidFill>
                          <a:schemeClr val="tx1">
                            <a:lumMod val="85000"/>
                            <a:lumOff val="15000"/>
                          </a:schemeClr>
                        </a:solidFill>
                        <a:latin typeface="+mn-ea"/>
                      </a:endParaRPr>
                    </a:p>
                    <a:p>
                      <a:pPr marL="0" indent="0">
                        <a:spcBef>
                          <a:spcPts val="0"/>
                        </a:spcBef>
                        <a:buNone/>
                      </a:pPr>
                      <a:r>
                        <a:rPr kumimoji="1" lang="ja-JP" altLang="en-US" sz="1800" dirty="0" smtClean="0">
                          <a:solidFill>
                            <a:schemeClr val="tx1">
                              <a:lumMod val="85000"/>
                              <a:lumOff val="15000"/>
                            </a:schemeClr>
                          </a:solidFill>
                          <a:latin typeface="+mn-ea"/>
                        </a:rPr>
                        <a:t>３ 身体的拘束等の適正化のための職員研修に関する基本方針</a:t>
                      </a:r>
                      <a:endParaRPr kumimoji="1" lang="en-US" altLang="ja-JP" sz="1800" dirty="0" smtClean="0">
                        <a:solidFill>
                          <a:schemeClr val="tx1">
                            <a:lumMod val="85000"/>
                            <a:lumOff val="15000"/>
                          </a:schemeClr>
                        </a:solidFill>
                        <a:latin typeface="+mn-ea"/>
                      </a:endParaRPr>
                    </a:p>
                    <a:p>
                      <a:pPr marL="0" indent="0">
                        <a:spcBef>
                          <a:spcPts val="0"/>
                        </a:spcBef>
                        <a:spcAft>
                          <a:spcPts val="0"/>
                        </a:spcAft>
                        <a:buNone/>
                      </a:pPr>
                      <a:r>
                        <a:rPr kumimoji="1" lang="ja-JP" altLang="en-US" sz="1800" dirty="0" smtClean="0">
                          <a:solidFill>
                            <a:schemeClr val="tx1">
                              <a:lumMod val="85000"/>
                              <a:lumOff val="15000"/>
                            </a:schemeClr>
                          </a:solidFill>
                          <a:latin typeface="+mn-ea"/>
                        </a:rPr>
                        <a:t>４ 施設内で発生した身体的拘束等の報告方法等のための方策に関する</a:t>
                      </a:r>
                      <a:endParaRPr kumimoji="1" lang="en-US" altLang="ja-JP" sz="1800" dirty="0" smtClean="0">
                        <a:solidFill>
                          <a:schemeClr val="tx1">
                            <a:lumMod val="85000"/>
                            <a:lumOff val="15000"/>
                          </a:schemeClr>
                        </a:solidFill>
                        <a:latin typeface="+mn-ea"/>
                      </a:endParaRPr>
                    </a:p>
                    <a:p>
                      <a:pPr marL="0" indent="0">
                        <a:spcBef>
                          <a:spcPts val="0"/>
                        </a:spcBef>
                        <a:spcAft>
                          <a:spcPts val="0"/>
                        </a:spcAft>
                        <a:buNone/>
                      </a:pPr>
                      <a:r>
                        <a:rPr lang="en-US" altLang="ja-JP" sz="1800" dirty="0" smtClean="0">
                          <a:solidFill>
                            <a:schemeClr val="tx1">
                              <a:lumMod val="85000"/>
                              <a:lumOff val="15000"/>
                            </a:schemeClr>
                          </a:solidFill>
                          <a:latin typeface="+mn-ea"/>
                        </a:rPr>
                        <a:t>    </a:t>
                      </a:r>
                      <a:r>
                        <a:rPr kumimoji="1" lang="ja-JP" altLang="en-US" sz="1800" dirty="0" smtClean="0">
                          <a:solidFill>
                            <a:schemeClr val="tx1">
                              <a:lumMod val="85000"/>
                              <a:lumOff val="15000"/>
                            </a:schemeClr>
                          </a:solidFill>
                          <a:latin typeface="+mn-ea"/>
                        </a:rPr>
                        <a:t>基本方針</a:t>
                      </a:r>
                      <a:endParaRPr kumimoji="1" lang="en-US" altLang="ja-JP" sz="1800" dirty="0" smtClean="0">
                        <a:solidFill>
                          <a:schemeClr val="tx1">
                            <a:lumMod val="85000"/>
                            <a:lumOff val="15000"/>
                          </a:schemeClr>
                        </a:solidFill>
                        <a:latin typeface="+mn-ea"/>
                      </a:endParaRPr>
                    </a:p>
                    <a:p>
                      <a:pPr marL="0" indent="0">
                        <a:buNone/>
                      </a:pPr>
                      <a:r>
                        <a:rPr kumimoji="1" lang="ja-JP" altLang="en-US" sz="1800" dirty="0" smtClean="0">
                          <a:solidFill>
                            <a:schemeClr val="tx1">
                              <a:lumMod val="85000"/>
                              <a:lumOff val="15000"/>
                            </a:schemeClr>
                          </a:solidFill>
                          <a:latin typeface="+mn-ea"/>
                        </a:rPr>
                        <a:t>５ 身体的拘束等発生時の対応に関する基本方針</a:t>
                      </a:r>
                      <a:endParaRPr kumimoji="1" lang="en-US" altLang="ja-JP" sz="1800" dirty="0" smtClean="0">
                        <a:solidFill>
                          <a:schemeClr val="tx1">
                            <a:lumMod val="85000"/>
                            <a:lumOff val="15000"/>
                          </a:schemeClr>
                        </a:solidFill>
                        <a:latin typeface="+mn-ea"/>
                      </a:endParaRPr>
                    </a:p>
                    <a:p>
                      <a:pPr marL="0" indent="0">
                        <a:spcBef>
                          <a:spcPts val="0"/>
                        </a:spcBef>
                        <a:buNone/>
                      </a:pPr>
                      <a:r>
                        <a:rPr kumimoji="1" lang="ja-JP" altLang="en-US" sz="1800" dirty="0" smtClean="0">
                          <a:solidFill>
                            <a:schemeClr val="tx1">
                              <a:lumMod val="85000"/>
                              <a:lumOff val="15000"/>
                            </a:schemeClr>
                          </a:solidFill>
                          <a:latin typeface="+mn-ea"/>
                        </a:rPr>
                        <a:t>６ 入居者等に対する当該指針の閲覧に関する基本方針</a:t>
                      </a:r>
                      <a:endParaRPr kumimoji="1" lang="en-US" altLang="ja-JP" sz="1800" dirty="0" smtClean="0">
                        <a:solidFill>
                          <a:schemeClr val="tx1">
                            <a:lumMod val="85000"/>
                            <a:lumOff val="15000"/>
                          </a:schemeClr>
                        </a:solidFill>
                        <a:latin typeface="+mn-ea"/>
                      </a:endParaRPr>
                    </a:p>
                    <a:p>
                      <a:pPr marL="0" indent="0">
                        <a:spcBef>
                          <a:spcPts val="0"/>
                        </a:spcBef>
                        <a:buNone/>
                      </a:pPr>
                      <a:r>
                        <a:rPr kumimoji="1" lang="ja-JP" altLang="en-US" sz="1800" dirty="0" smtClean="0">
                          <a:solidFill>
                            <a:schemeClr val="tx1">
                              <a:lumMod val="85000"/>
                              <a:lumOff val="15000"/>
                            </a:schemeClr>
                          </a:solidFill>
                          <a:latin typeface="+mn-ea"/>
                        </a:rPr>
                        <a:t>７ その他身体的拘束等の適正化の推進のために必要な基本方針</a:t>
                      </a:r>
                      <a:endParaRPr lang="en-US" altLang="ja-JP" sz="1800" dirty="0">
                        <a:latin typeface="+mn-ea"/>
                      </a:endParaRPr>
                    </a:p>
                  </a:txBody>
                  <a:tcPr anchor="ctr">
                    <a:solidFill>
                      <a:srgbClr val="FFFF99"/>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40252886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ウィスプ">
  <a:themeElements>
    <a:clrScheme name="ユーザー定義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FF0000"/>
      </a:hlink>
      <a:folHlink>
        <a:srgbClr val="C00000"/>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53F5DD-A01A-4DC6-80A9-674443BFA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5660</Words>
  <Application>Microsoft Office PowerPoint</Application>
  <PresentationFormat>画面に合わせる (4:3)</PresentationFormat>
  <Paragraphs>493</Paragraphs>
  <Slides>36</Slides>
  <Notes>36</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ＭＳ Ｐゴシック</vt:lpstr>
      <vt:lpstr>メイリオ</vt:lpstr>
      <vt:lpstr>Arial</vt:lpstr>
      <vt:lpstr>Calibri</vt:lpstr>
      <vt:lpstr>Century Gothic</vt:lpstr>
      <vt:lpstr>Wingdings 3</vt:lpstr>
      <vt:lpstr>ウィスプ</vt:lpstr>
      <vt:lpstr>有料老人ホーム等事業者 　(有料老人ホーム、有料老人ホームに該当するサービス付き高齢者向け住宅)  軽費老人ホーム事業者</vt:lpstr>
      <vt:lpstr>PowerPoint プレゼンテーション</vt:lpstr>
      <vt:lpstr>PowerPoint プレゼンテーション</vt:lpstr>
      <vt:lpstr>１　吹田市からのお知らせ</vt:lpstr>
      <vt:lpstr>PowerPoint プレゼンテーション</vt:lpstr>
      <vt:lpstr>２　虐待防止・身体的拘束等の廃止</vt:lpstr>
      <vt:lpstr>PowerPoint プレゼンテーション</vt:lpstr>
      <vt:lpstr>PowerPoint プレゼンテーション</vt:lpstr>
      <vt:lpstr>PowerPoint プレゼンテーション</vt:lpstr>
      <vt:lpstr>PowerPoint プレゼンテーション</vt:lpstr>
      <vt:lpstr>３　令和６年４月１日以降、義務化されている事項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非常災害対策</vt:lpstr>
      <vt:lpstr>PowerPoint プレゼンテーション</vt:lpstr>
      <vt:lpstr>PowerPoint プレゼンテーション</vt:lpstr>
      <vt:lpstr>５　協力医療機関との連携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サービス付き高齢者向け住宅事業者のみ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2025-08-12T07:05:23Z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