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notesMasterIdLst>
    <p:notesMasterId r:id="rId30"/>
  </p:notesMasterIdLst>
  <p:handoutMasterIdLst>
    <p:handoutMasterId r:id="rId31"/>
  </p:handoutMasterIdLst>
  <p:sldIdLst>
    <p:sldId id="303" r:id="rId2"/>
    <p:sldId id="305" r:id="rId3"/>
    <p:sldId id="304" r:id="rId4"/>
    <p:sldId id="351" r:id="rId5"/>
    <p:sldId id="352" r:id="rId6"/>
    <p:sldId id="411" r:id="rId7"/>
    <p:sldId id="412" r:id="rId8"/>
    <p:sldId id="413" r:id="rId9"/>
    <p:sldId id="414" r:id="rId10"/>
    <p:sldId id="391" r:id="rId11"/>
    <p:sldId id="392" r:id="rId12"/>
    <p:sldId id="417" r:id="rId13"/>
    <p:sldId id="383" r:id="rId14"/>
    <p:sldId id="400" r:id="rId15"/>
    <p:sldId id="401" r:id="rId16"/>
    <p:sldId id="402" r:id="rId17"/>
    <p:sldId id="403" r:id="rId18"/>
    <p:sldId id="419" r:id="rId19"/>
    <p:sldId id="418" r:id="rId20"/>
    <p:sldId id="385" r:id="rId21"/>
    <p:sldId id="422" r:id="rId22"/>
    <p:sldId id="420" r:id="rId23"/>
    <p:sldId id="423" r:id="rId24"/>
    <p:sldId id="424" r:id="rId25"/>
    <p:sldId id="386" r:id="rId26"/>
    <p:sldId id="415" r:id="rId27"/>
    <p:sldId id="416" r:id="rId28"/>
    <p:sldId id="421" r:id="rId2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5320" autoAdjust="0"/>
  </p:normalViewPr>
  <p:slideViewPr>
    <p:cSldViewPr>
      <p:cViewPr varScale="1">
        <p:scale>
          <a:sx n="84" d="100"/>
          <a:sy n="84" d="100"/>
        </p:scale>
        <p:origin x="131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2150" y="-15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8/12/2025</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2025/8/12</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8875" cy="3727450"/>
          </a:xfrm>
        </p:spPr>
      </p:sp>
      <p:sp>
        <p:nvSpPr>
          <p:cNvPr id="3" name="Notes Placeholder 2"/>
          <p:cNvSpPr>
            <a:spLocks noGrp="1"/>
          </p:cNvSpPr>
          <p:nvPr>
            <p:ph type="body" idx="1"/>
          </p:nvPr>
        </p:nvSpPr>
        <p:spPr/>
        <p:txBody>
          <a:bodyPr>
            <a:normAutofit/>
          </a:bodyPr>
          <a:lstStyle/>
          <a:p>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a:t>
            </a:fld>
            <a:endParaRPr kumimoji="1" lang="ja-JP" dirty="0"/>
          </a:p>
        </p:txBody>
      </p:sp>
    </p:spTree>
    <p:extLst>
      <p:ext uri="{BB962C8B-B14F-4D97-AF65-F5344CB8AC3E}">
        <p14:creationId xmlns:p14="http://schemas.microsoft.com/office/powerpoint/2010/main" val="102151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10</a:t>
            </a:fld>
            <a:endParaRPr kumimoji="1" lang="ja-JP" altLang="en-US" dirty="0"/>
          </a:p>
        </p:txBody>
      </p:sp>
    </p:spTree>
    <p:extLst>
      <p:ext uri="{BB962C8B-B14F-4D97-AF65-F5344CB8AC3E}">
        <p14:creationId xmlns:p14="http://schemas.microsoft.com/office/powerpoint/2010/main" val="318908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11</a:t>
            </a:fld>
            <a:endParaRPr kumimoji="1" lang="ja-JP" altLang="en-US" dirty="0"/>
          </a:p>
        </p:txBody>
      </p:sp>
    </p:spTree>
    <p:extLst>
      <p:ext uri="{BB962C8B-B14F-4D97-AF65-F5344CB8AC3E}">
        <p14:creationId xmlns:p14="http://schemas.microsoft.com/office/powerpoint/2010/main" val="235184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12</a:t>
            </a:fld>
            <a:endParaRPr kumimoji="1" lang="ja-JP" dirty="0"/>
          </a:p>
        </p:txBody>
      </p:sp>
    </p:spTree>
    <p:extLst>
      <p:ext uri="{BB962C8B-B14F-4D97-AF65-F5344CB8AC3E}">
        <p14:creationId xmlns:p14="http://schemas.microsoft.com/office/powerpoint/2010/main" val="140337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13</a:t>
            </a:fld>
            <a:endParaRPr kumimoji="1" lang="ja-JP" dirty="0"/>
          </a:p>
        </p:txBody>
      </p:sp>
    </p:spTree>
    <p:extLst>
      <p:ext uri="{BB962C8B-B14F-4D97-AF65-F5344CB8AC3E}">
        <p14:creationId xmlns:p14="http://schemas.microsoft.com/office/powerpoint/2010/main" val="261687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14</a:t>
            </a:fld>
            <a:endParaRPr lang="en-US" dirty="0"/>
          </a:p>
        </p:txBody>
      </p:sp>
    </p:spTree>
    <p:extLst>
      <p:ext uri="{BB962C8B-B14F-4D97-AF65-F5344CB8AC3E}">
        <p14:creationId xmlns:p14="http://schemas.microsoft.com/office/powerpoint/2010/main" val="75378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200" b="0" dirty="0" smtClean="0">
              <a:solidFill>
                <a:schemeClr val="tx1"/>
              </a:solidFill>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15</a:t>
            </a:fld>
            <a:endParaRPr lang="en-US" dirty="0"/>
          </a:p>
        </p:txBody>
      </p:sp>
    </p:spTree>
    <p:extLst>
      <p:ext uri="{BB962C8B-B14F-4D97-AF65-F5344CB8AC3E}">
        <p14:creationId xmlns:p14="http://schemas.microsoft.com/office/powerpoint/2010/main" val="381734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16</a:t>
            </a:fld>
            <a:endParaRPr lang="en-US" dirty="0"/>
          </a:p>
        </p:txBody>
      </p:sp>
    </p:spTree>
    <p:extLst>
      <p:ext uri="{BB962C8B-B14F-4D97-AF65-F5344CB8AC3E}">
        <p14:creationId xmlns:p14="http://schemas.microsoft.com/office/powerpoint/2010/main" val="67942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b="0"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17</a:t>
            </a:fld>
            <a:endParaRPr lang="en-US" dirty="0"/>
          </a:p>
        </p:txBody>
      </p:sp>
    </p:spTree>
    <p:extLst>
      <p:ext uri="{BB962C8B-B14F-4D97-AF65-F5344CB8AC3E}">
        <p14:creationId xmlns:p14="http://schemas.microsoft.com/office/powerpoint/2010/main" val="201336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18</a:t>
            </a:fld>
            <a:endParaRPr lang="en-US" dirty="0"/>
          </a:p>
        </p:txBody>
      </p:sp>
    </p:spTree>
    <p:extLst>
      <p:ext uri="{BB962C8B-B14F-4D97-AF65-F5344CB8AC3E}">
        <p14:creationId xmlns:p14="http://schemas.microsoft.com/office/powerpoint/2010/main" val="385305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19</a:t>
            </a:fld>
            <a:endParaRPr lang="en-US" dirty="0"/>
          </a:p>
        </p:txBody>
      </p:sp>
    </p:spTree>
    <p:extLst>
      <p:ext uri="{BB962C8B-B14F-4D97-AF65-F5344CB8AC3E}">
        <p14:creationId xmlns:p14="http://schemas.microsoft.com/office/powerpoint/2010/main" val="8485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a:t>
            </a:fld>
            <a:endParaRPr kumimoji="1" lang="ja-JP" dirty="0"/>
          </a:p>
        </p:txBody>
      </p:sp>
    </p:spTree>
    <p:extLst>
      <p:ext uri="{BB962C8B-B14F-4D97-AF65-F5344CB8AC3E}">
        <p14:creationId xmlns:p14="http://schemas.microsoft.com/office/powerpoint/2010/main" val="74319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20</a:t>
            </a:fld>
            <a:endParaRPr lang="en-US" dirty="0"/>
          </a:p>
        </p:txBody>
      </p:sp>
    </p:spTree>
    <p:extLst>
      <p:ext uri="{BB962C8B-B14F-4D97-AF65-F5344CB8AC3E}">
        <p14:creationId xmlns:p14="http://schemas.microsoft.com/office/powerpoint/2010/main" val="302865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21</a:t>
            </a:fld>
            <a:endParaRPr lang="en-US" dirty="0"/>
          </a:p>
        </p:txBody>
      </p:sp>
    </p:spTree>
    <p:extLst>
      <p:ext uri="{BB962C8B-B14F-4D97-AF65-F5344CB8AC3E}">
        <p14:creationId xmlns:p14="http://schemas.microsoft.com/office/powerpoint/2010/main" val="24926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b="0"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22</a:t>
            </a:fld>
            <a:endParaRPr lang="en-US" dirty="0"/>
          </a:p>
        </p:txBody>
      </p:sp>
    </p:spTree>
    <p:extLst>
      <p:ext uri="{BB962C8B-B14F-4D97-AF65-F5344CB8AC3E}">
        <p14:creationId xmlns:p14="http://schemas.microsoft.com/office/powerpoint/2010/main" val="290446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23</a:t>
            </a:fld>
            <a:endParaRPr lang="en-US" dirty="0"/>
          </a:p>
        </p:txBody>
      </p:sp>
    </p:spTree>
    <p:extLst>
      <p:ext uri="{BB962C8B-B14F-4D97-AF65-F5344CB8AC3E}">
        <p14:creationId xmlns:p14="http://schemas.microsoft.com/office/powerpoint/2010/main" val="279750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24</a:t>
            </a:fld>
            <a:endParaRPr lang="en-US" dirty="0"/>
          </a:p>
        </p:txBody>
      </p:sp>
    </p:spTree>
    <p:extLst>
      <p:ext uri="{BB962C8B-B14F-4D97-AF65-F5344CB8AC3E}">
        <p14:creationId xmlns:p14="http://schemas.microsoft.com/office/powerpoint/2010/main" val="668056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25</a:t>
            </a:fld>
            <a:endParaRPr lang="en-US" dirty="0"/>
          </a:p>
        </p:txBody>
      </p:sp>
    </p:spTree>
    <p:extLst>
      <p:ext uri="{BB962C8B-B14F-4D97-AF65-F5344CB8AC3E}">
        <p14:creationId xmlns:p14="http://schemas.microsoft.com/office/powerpoint/2010/main" val="171974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26</a:t>
            </a:fld>
            <a:endParaRPr kumimoji="1" lang="ja-JP" altLang="en-US" dirty="0"/>
          </a:p>
        </p:txBody>
      </p:sp>
    </p:spTree>
    <p:extLst>
      <p:ext uri="{BB962C8B-B14F-4D97-AF65-F5344CB8AC3E}">
        <p14:creationId xmlns:p14="http://schemas.microsoft.com/office/powerpoint/2010/main" val="1260596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27</a:t>
            </a:fld>
            <a:endParaRPr kumimoji="1" lang="ja-JP" altLang="en-US" dirty="0"/>
          </a:p>
        </p:txBody>
      </p:sp>
    </p:spTree>
    <p:extLst>
      <p:ext uri="{BB962C8B-B14F-4D97-AF65-F5344CB8AC3E}">
        <p14:creationId xmlns:p14="http://schemas.microsoft.com/office/powerpoint/2010/main" val="3847887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40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a:t>
            </a:fld>
            <a:endParaRPr kumimoji="1" lang="ja-JP" dirty="0"/>
          </a:p>
        </p:txBody>
      </p:sp>
    </p:spTree>
    <p:extLst>
      <p:ext uri="{BB962C8B-B14F-4D97-AF65-F5344CB8AC3E}">
        <p14:creationId xmlns:p14="http://schemas.microsoft.com/office/powerpoint/2010/main" val="360407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a:t>
            </a:fld>
            <a:endParaRPr kumimoji="1" lang="ja-JP" dirty="0"/>
          </a:p>
        </p:txBody>
      </p:sp>
    </p:spTree>
    <p:extLst>
      <p:ext uri="{BB962C8B-B14F-4D97-AF65-F5344CB8AC3E}">
        <p14:creationId xmlns:p14="http://schemas.microsoft.com/office/powerpoint/2010/main" val="36759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5</a:t>
            </a:fld>
            <a:endParaRPr kumimoji="1" lang="ja-JP" dirty="0"/>
          </a:p>
        </p:txBody>
      </p:sp>
    </p:spTree>
    <p:extLst>
      <p:ext uri="{BB962C8B-B14F-4D97-AF65-F5344CB8AC3E}">
        <p14:creationId xmlns:p14="http://schemas.microsoft.com/office/powerpoint/2010/main" val="152572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6</a:t>
            </a:fld>
            <a:endParaRPr kumimoji="1" lang="ja-JP" dirty="0"/>
          </a:p>
        </p:txBody>
      </p:sp>
    </p:spTree>
    <p:extLst>
      <p:ext uri="{BB962C8B-B14F-4D97-AF65-F5344CB8AC3E}">
        <p14:creationId xmlns:p14="http://schemas.microsoft.com/office/powerpoint/2010/main" val="38803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7</a:t>
            </a:fld>
            <a:endParaRPr kumimoji="1" lang="ja-JP" dirty="0"/>
          </a:p>
        </p:txBody>
      </p:sp>
    </p:spTree>
    <p:extLst>
      <p:ext uri="{BB962C8B-B14F-4D97-AF65-F5344CB8AC3E}">
        <p14:creationId xmlns:p14="http://schemas.microsoft.com/office/powerpoint/2010/main" val="214771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8</a:t>
            </a:fld>
            <a:endParaRPr kumimoji="1" lang="ja-JP" dirty="0"/>
          </a:p>
        </p:txBody>
      </p:sp>
    </p:spTree>
    <p:extLst>
      <p:ext uri="{BB962C8B-B14F-4D97-AF65-F5344CB8AC3E}">
        <p14:creationId xmlns:p14="http://schemas.microsoft.com/office/powerpoint/2010/main" val="300173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9</a:t>
            </a:fld>
            <a:endParaRPr kumimoji="1" lang="ja-JP" dirty="0"/>
          </a:p>
        </p:txBody>
      </p:sp>
    </p:spTree>
    <p:extLst>
      <p:ext uri="{BB962C8B-B14F-4D97-AF65-F5344CB8AC3E}">
        <p14:creationId xmlns:p14="http://schemas.microsoft.com/office/powerpoint/2010/main" val="124054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51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80827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1613479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4765168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270317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190175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937655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05727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994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3134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460126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5486504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fsk-kaigo@city.suita.osaka.j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5" name="タイトル 4"/>
          <p:cNvSpPr>
            <a:spLocks noGrp="1"/>
          </p:cNvSpPr>
          <p:nvPr>
            <p:ph type="title"/>
          </p:nvPr>
        </p:nvSpPr>
        <p:spPr>
          <a:xfrm>
            <a:off x="1115616" y="476672"/>
            <a:ext cx="7052320" cy="3589036"/>
          </a:xfrm>
        </p:spPr>
        <p:txBody>
          <a:bodyPr anchor="ctr">
            <a:normAutofit/>
          </a:bodyPr>
          <a:lstStyle/>
          <a:p>
            <a:r>
              <a:rPr kumimoji="1"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令和</a:t>
            </a:r>
            <a:r>
              <a:rPr lang="en-US" altLang="ja-JP" sz="4800" dirty="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7</a:t>
            </a: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年度</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介護事業者等集団指導</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r>
              <a:rPr lang="ja-JP" altLang="en-US"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（各サービス共通）</a:t>
            </a:r>
            <a: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
            </a:r>
            <a:br>
              <a:rPr lang="en-US" altLang="ja-JP" sz="4800" dirty="0" smtClean="0">
                <a:ln w="0"/>
                <a:solidFill>
                  <a:srgbClr val="0070C0"/>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b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4B6EAAFC-84C7-4BE1-BC5E-CE208EE20C26}" type="slidenum">
              <a:rPr lang="en-US" altLang="ja-JP" smtClean="0"/>
              <a:pPr/>
              <a:t>1</a:t>
            </a:fld>
            <a:endParaRPr kumimoji="1" lang="ja-JP" altLang="en-US" dirty="0"/>
          </a:p>
        </p:txBody>
      </p:sp>
      <p:sp>
        <p:nvSpPr>
          <p:cNvPr id="4" name="タイトル 4"/>
          <p:cNvSpPr txBox="1">
            <a:spLocks/>
          </p:cNvSpPr>
          <p:nvPr/>
        </p:nvSpPr>
        <p:spPr>
          <a:xfrm>
            <a:off x="2984799" y="5027107"/>
            <a:ext cx="6159201" cy="1325796"/>
          </a:xfrm>
          <a:prstGeom prst="rect">
            <a:avLst/>
          </a:prstGeom>
        </p:spPr>
        <p:txBody>
          <a:bodyPr vert="horz" rtlCol="0" anchor="t" anchorCtr="0">
            <a:normAutofit/>
          </a:bodyPr>
          <a:lstStyle>
            <a:lvl1pPr algn="l" rtl="0" eaLnBrk="1" latinLnBrk="0" hangingPunct="1">
              <a:spcBef>
                <a:spcPct val="0"/>
              </a:spcBef>
              <a:buNone/>
              <a:defRPr kumimoji="1" lang="ja-JP" sz="4000" b="1" kern="1200" cap="all" baseline="0">
                <a:solidFill>
                  <a:schemeClr val="tx1"/>
                </a:solidFill>
                <a:latin typeface="+mj-lt"/>
                <a:ea typeface="+mj-ea"/>
                <a:cs typeface="+mj-cs"/>
              </a:defRPr>
            </a:lvl1pPr>
          </a:lstStyle>
          <a:p>
            <a:r>
              <a:rPr lang="ja-JP" altLang="en-US" sz="2800" dirty="0" smtClean="0">
                <a:solidFill>
                  <a:srgbClr val="00B0F0"/>
                </a:solidFill>
                <a:latin typeface="ＭＳ Ｐゴシック" panose="020B0600070205080204" pitchFamily="50" charset="-128"/>
                <a:ea typeface="ＭＳ Ｐゴシック" panose="020B0600070205080204" pitchFamily="50" charset="-128"/>
              </a:rPr>
              <a:t>吹田</a:t>
            </a:r>
            <a:r>
              <a:rPr lang="ja-JP" altLang="en-US" sz="2800" dirty="0">
                <a:solidFill>
                  <a:srgbClr val="00B0F0"/>
                </a:solidFill>
                <a:latin typeface="ＭＳ Ｐゴシック" panose="020B0600070205080204" pitchFamily="50" charset="-128"/>
                <a:ea typeface="ＭＳ Ｐゴシック" panose="020B0600070205080204" pitchFamily="50" charset="-128"/>
              </a:rPr>
              <a:t>市</a:t>
            </a:r>
            <a:r>
              <a:rPr lang="ja-JP" altLang="en-US" sz="2800" dirty="0" smtClean="0">
                <a:solidFill>
                  <a:srgbClr val="00B0F0"/>
                </a:solidFill>
                <a:latin typeface="ＭＳ Ｐゴシック" panose="020B0600070205080204" pitchFamily="50" charset="-128"/>
                <a:ea typeface="ＭＳ Ｐゴシック" panose="020B0600070205080204" pitchFamily="50" charset="-128"/>
              </a:rPr>
              <a:t>　福祉部　福祉指導監査</a:t>
            </a:r>
            <a:r>
              <a:rPr lang="ja-JP" altLang="en-US" sz="2800" dirty="0">
                <a:solidFill>
                  <a:srgbClr val="00B0F0"/>
                </a:solidFill>
                <a:latin typeface="ＭＳ Ｐゴシック" panose="020B0600070205080204" pitchFamily="50" charset="-128"/>
                <a:ea typeface="ＭＳ Ｐゴシック" panose="020B0600070205080204" pitchFamily="50" charset="-128"/>
              </a:rPr>
              <a:t>室</a:t>
            </a:r>
            <a:endParaRPr lang="en-US" altLang="ja-JP" sz="2800" dirty="0" smtClean="0">
              <a:solidFill>
                <a:srgbClr val="00B0F0"/>
              </a:solidFill>
              <a:latin typeface="ＭＳ Ｐゴシック" panose="020B0600070205080204" pitchFamily="50" charset="-128"/>
              <a:ea typeface="ＭＳ Ｐゴシック" panose="020B0600070205080204" pitchFamily="50" charset="-128"/>
            </a:endParaRPr>
          </a:p>
          <a:p>
            <a:r>
              <a:rPr lang="ja-JP" altLang="en-US" sz="2800" dirty="0" smtClean="0">
                <a:solidFill>
                  <a:srgbClr val="00B0F0"/>
                </a:solidFill>
                <a:latin typeface="ＭＳ Ｐゴシック" panose="020B0600070205080204" pitchFamily="50" charset="-128"/>
                <a:ea typeface="ＭＳ Ｐゴシック" panose="020B0600070205080204" pitchFamily="50" charset="-128"/>
              </a:rPr>
              <a:t>　介護</a:t>
            </a:r>
            <a:r>
              <a:rPr lang="ja-JP" altLang="en-US" sz="2800" dirty="0">
                <a:solidFill>
                  <a:srgbClr val="00B0F0"/>
                </a:solidFill>
                <a:latin typeface="ＭＳ Ｐゴシック" panose="020B0600070205080204" pitchFamily="50" charset="-128"/>
                <a:ea typeface="ＭＳ Ｐゴシック" panose="020B0600070205080204" pitchFamily="50" charset="-128"/>
              </a:rPr>
              <a:t>事</a:t>
            </a:r>
            <a:r>
              <a:rPr lang="ja-JP" altLang="en-US" sz="2800" dirty="0" smtClean="0">
                <a:solidFill>
                  <a:srgbClr val="00B0F0"/>
                </a:solidFill>
                <a:latin typeface="ＭＳ Ｐゴシック" panose="020B0600070205080204" pitchFamily="50" charset="-128"/>
                <a:ea typeface="ＭＳ Ｐゴシック" panose="020B0600070205080204" pitchFamily="50" charset="-128"/>
              </a:rPr>
              <a:t>業者担当</a:t>
            </a:r>
            <a:endParaRPr lang="ja-JP" altLang="en-US" sz="2800" dirty="0">
              <a:solidFill>
                <a:srgbClr val="00B0F0"/>
              </a:solidFill>
              <a:latin typeface="ＭＳ Ｐゴシック" panose="020B0600070205080204" pitchFamily="50" charset="-128"/>
              <a:ea typeface="ＭＳ Ｐゴシック" panose="020B0600070205080204" pitchFamily="50" charset="-128"/>
            </a:endParaRPr>
          </a:p>
        </p:txBody>
      </p:sp>
      <p:sp>
        <p:nvSpPr>
          <p:cNvPr id="6" name="タイトル 4"/>
          <p:cNvSpPr txBox="1">
            <a:spLocks/>
          </p:cNvSpPr>
          <p:nvPr/>
        </p:nvSpPr>
        <p:spPr>
          <a:xfrm>
            <a:off x="3851920" y="266906"/>
            <a:ext cx="4824536" cy="752032"/>
          </a:xfrm>
          <a:prstGeom prst="rect">
            <a:avLst/>
          </a:prstGeom>
        </p:spPr>
        <p:txBody>
          <a:bodyPr vert="horz" rtlCol="0" anchor="ctr" anchorCtr="0">
            <a:noAutofit/>
          </a:bodyPr>
          <a:lstStyle>
            <a:lvl1pPr algn="l" rtl="0" eaLnBrk="1" latinLnBrk="0" hangingPunct="1">
              <a:spcBef>
                <a:spcPct val="0"/>
              </a:spcBef>
              <a:buNone/>
              <a:defRPr kumimoji="1" lang="ja-JP" sz="4000" b="1" kern="1200" cap="all" baseline="0">
                <a:solidFill>
                  <a:schemeClr val="tx1"/>
                </a:solidFill>
                <a:latin typeface="+mj-lt"/>
                <a:ea typeface="+mj-ea"/>
                <a:cs typeface="+mj-cs"/>
              </a:defRPr>
            </a:lvl1pPr>
          </a:lstStyle>
          <a:p>
            <a:pPr algn="ctr"/>
            <a:endParaRPr lang="ja-JP" altLang="en-US" sz="3200" dirty="0">
              <a:latin typeface="ＭＳ Ｐゴシック" panose="020B0600070205080204" pitchFamily="50" charset="-128"/>
              <a:ea typeface="ＭＳ Ｐゴシック" panose="020B060007020508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5027107"/>
            <a:ext cx="1064025" cy="1080120"/>
          </a:xfrm>
          <a:prstGeom prst="rect">
            <a:avLst/>
          </a:prstGeom>
        </p:spPr>
      </p:pic>
    </p:spTree>
    <p:extLst>
      <p:ext uri="{BB962C8B-B14F-4D97-AF65-F5344CB8AC3E}">
        <p14:creationId xmlns:p14="http://schemas.microsoft.com/office/powerpoint/2010/main" val="110184574"/>
      </p:ext>
    </p:extLst>
  </p:cSld>
  <p:clrMapOvr>
    <a:masterClrMapping/>
  </p:clrMapOvr>
  <p:transition advClick="0" advTm="14150"/>
  <p:timing>
    <p:tnLst>
      <p:par>
        <p:cTn id="1" dur="indefinite" restart="never" nodeType="tmRoot"/>
      </p:par>
    </p:tnLst>
  </p:timing>
  <p:extLst mod="1">
    <p:ext uri="{E180D4A7-C9FB-4DFB-919C-405C955672EB}">
      <p14:showEvtLst xmlns:p14="http://schemas.microsoft.com/office/powerpoint/2010/main">
        <p14:playEvt time="292" objId="7"/>
        <p14:stopEvt time="9251"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3</a:t>
            </a:r>
            <a:r>
              <a:rPr lang="ja-JP" altLang="en-US" sz="3600" dirty="0" smtClean="0"/>
              <a:t>　兼務</a:t>
            </a:r>
            <a:r>
              <a:rPr lang="ja-JP" altLang="en-US" sz="3600" dirty="0"/>
              <a:t>・専従の考え方に</a:t>
            </a:r>
            <a:r>
              <a:rPr lang="ja-JP" altLang="en-US" sz="3600" dirty="0" smtClean="0"/>
              <a:t>ついて①</a:t>
            </a:r>
            <a:endParaRPr kumimoji="1" lang="ja-JP" altLang="en-US" sz="3600"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一覧表変更届</a:t>
            </a:r>
            <a:r>
              <a:rPr kumimoji="1" lang="ja-JP" altLang="en-US" dirty="0" smtClean="0"/>
              <a:t>や更新申請で提出される「指定に係る記載事項（付表）」や「勤務形態」等における従業員の勤務区分の考え方について、吹田市では以下の</a:t>
            </a:r>
            <a:r>
              <a:rPr lang="ja-JP" altLang="en-US" dirty="0"/>
              <a:t>とおり</a:t>
            </a:r>
            <a:r>
              <a:rPr kumimoji="1" lang="ja-JP" altLang="en-US" dirty="0" smtClean="0"/>
              <a:t>取り扱っておりますので、ご留意ください</a:t>
            </a:r>
            <a:r>
              <a:rPr lang="ja-JP" altLang="en-US" dirty="0" smtClean="0"/>
              <a:t>。</a:t>
            </a:r>
            <a:endParaRPr lang="en-US" altLang="ja-JP" dirty="0" smtClean="0"/>
          </a:p>
          <a:p>
            <a:endParaRPr lang="en-US" altLang="ja-JP" dirty="0" smtClean="0"/>
          </a:p>
          <a:p>
            <a:r>
              <a:rPr kumimoji="1" lang="ja-JP" altLang="en-US" dirty="0"/>
              <a:t>介護</a:t>
            </a:r>
            <a:r>
              <a:rPr kumimoji="1" lang="ja-JP" altLang="en-US" dirty="0" smtClean="0"/>
              <a:t>事業と介護予防事業、訪問介護</a:t>
            </a:r>
            <a:r>
              <a:rPr lang="ja-JP" altLang="en-US" dirty="0" smtClean="0"/>
              <a:t>と総合事業、</a:t>
            </a:r>
            <a:r>
              <a:rPr lang="ja-JP" altLang="en-US" dirty="0" err="1" smtClean="0"/>
              <a:t>障がい</a:t>
            </a:r>
            <a:r>
              <a:rPr lang="ja-JP" altLang="en-US" dirty="0" smtClean="0"/>
              <a:t>事業と介護事業でも兼務とは考えません。</a:t>
            </a:r>
            <a:endParaRPr lang="en-US" altLang="ja-JP" dirty="0" smtClean="0"/>
          </a:p>
          <a:p>
            <a:r>
              <a:rPr lang="ja-JP" altLang="en-US" dirty="0" smtClean="0"/>
              <a:t>一つの事業所内で一つの職務に従事し、常勤の従業者の勤務すべき時間数に達している場合は常勤専従</a:t>
            </a:r>
            <a:endParaRPr lang="en-US" altLang="ja-JP" dirty="0" smtClean="0"/>
          </a:p>
          <a:p>
            <a:r>
              <a:rPr lang="ja-JP" altLang="en-US" dirty="0" smtClean="0"/>
              <a:t>一つの事業所内で二つの職務に従事し、常勤の従業者の勤務すべき時間数に達している場合は常勤兼務</a:t>
            </a:r>
            <a:endParaRPr lang="en-US" altLang="ja-JP" dirty="0" smtClean="0"/>
          </a:p>
          <a:p>
            <a:r>
              <a:rPr lang="ja-JP" altLang="en-US" dirty="0" smtClean="0"/>
              <a:t>一つの事業所内で一つの</a:t>
            </a:r>
            <a:r>
              <a:rPr lang="ja-JP" altLang="en-US" dirty="0"/>
              <a:t>職務</a:t>
            </a:r>
            <a:r>
              <a:rPr lang="ja-JP" altLang="en-US" dirty="0" smtClean="0"/>
              <a:t>に従事し、常勤の従業者の勤務すべき時間数に達していない場合は非常勤専従</a:t>
            </a:r>
            <a:endParaRPr lang="en-US" altLang="ja-JP" dirty="0" smtClean="0"/>
          </a:p>
          <a:p>
            <a:r>
              <a:rPr lang="ja-JP" altLang="en-US" dirty="0"/>
              <a:t>一つ</a:t>
            </a:r>
            <a:r>
              <a:rPr lang="ja-JP" altLang="en-US" dirty="0" smtClean="0"/>
              <a:t>の事業所内で二つの</a:t>
            </a:r>
            <a:r>
              <a:rPr lang="ja-JP" altLang="en-US" dirty="0"/>
              <a:t>職務</a:t>
            </a:r>
            <a:r>
              <a:rPr lang="ja-JP" altLang="en-US" dirty="0" smtClean="0"/>
              <a:t>に従事し、常勤の従業者が勤務すべき時間数に達していない場合は非常勤兼務</a:t>
            </a:r>
            <a:endParaRPr lang="en-US" altLang="ja-JP" dirty="0" smtClean="0"/>
          </a:p>
        </p:txBody>
      </p:sp>
    </p:spTree>
    <p:extLst>
      <p:ext uri="{BB962C8B-B14F-4D97-AF65-F5344CB8AC3E}">
        <p14:creationId xmlns:p14="http://schemas.microsoft.com/office/powerpoint/2010/main" val="3149166041"/>
      </p:ext>
    </p:extLst>
  </p:cSld>
  <p:clrMapOvr>
    <a:masterClrMapping/>
  </p:clrMapOvr>
  <p:transition advClick="0" advTm="7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1095336" y="1439142"/>
            <a:ext cx="7420014" cy="4074466"/>
          </a:xfrm>
          <a:prstGeom prst="rect">
            <a:avLst/>
          </a:prstGeom>
        </p:spPr>
      </p:pic>
      <p:sp>
        <p:nvSpPr>
          <p:cNvPr id="4" name="タイトル 1"/>
          <p:cNvSpPr>
            <a:spLocks noGrp="1"/>
          </p:cNvSpPr>
          <p:nvPr>
            <p:ph type="title"/>
          </p:nvPr>
        </p:nvSpPr>
        <p:spPr>
          <a:xfrm>
            <a:off x="628650" y="365126"/>
            <a:ext cx="7886700" cy="1325563"/>
          </a:xfrm>
        </p:spPr>
        <p:txBody>
          <a:bodyPr>
            <a:normAutofit/>
          </a:bodyPr>
          <a:lstStyle/>
          <a:p>
            <a:r>
              <a:rPr lang="en-US" altLang="ja-JP" sz="3600" dirty="0" smtClean="0"/>
              <a:t>3</a:t>
            </a:r>
            <a:r>
              <a:rPr lang="ja-JP" altLang="en-US" sz="3600" dirty="0" smtClean="0"/>
              <a:t>　兼務</a:t>
            </a:r>
            <a:r>
              <a:rPr lang="ja-JP" altLang="en-US" sz="3600" dirty="0"/>
              <a:t>・専従の考え方に</a:t>
            </a:r>
            <a:r>
              <a:rPr lang="ja-JP" altLang="en-US" sz="3600" dirty="0" smtClean="0"/>
              <a:t>ついて②</a:t>
            </a:r>
            <a:endParaRPr kumimoji="1" lang="ja-JP" altLang="en-US" sz="3600" dirty="0"/>
          </a:p>
        </p:txBody>
      </p:sp>
    </p:spTree>
    <p:extLst>
      <p:ext uri="{BB962C8B-B14F-4D97-AF65-F5344CB8AC3E}">
        <p14:creationId xmlns:p14="http://schemas.microsoft.com/office/powerpoint/2010/main" val="2173234146"/>
      </p:ext>
    </p:extLst>
  </p:cSld>
  <p:clrMapOvr>
    <a:masterClrMapping/>
  </p:clrMapOvr>
  <p:transition advTm="3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131182"/>
            <a:ext cx="7829550" cy="1872207"/>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p>
            <a:pPr marL="0" indent="0">
              <a:buNone/>
            </a:pPr>
            <a:r>
              <a:rPr lang="ja-JP" altLang="en-US" sz="3200" dirty="0">
                <a:solidFill>
                  <a:srgbClr val="FF0000"/>
                </a:solidFill>
              </a:rPr>
              <a:t>①一般検査</a:t>
            </a:r>
          </a:p>
          <a:p>
            <a:pPr marL="0" indent="0">
              <a:buNone/>
            </a:pPr>
            <a:r>
              <a:rPr lang="ja-JP" altLang="en-US" sz="3200" dirty="0" smtClean="0"/>
              <a:t>　事</a:t>
            </a:r>
            <a:r>
              <a:rPr lang="ja-JP" altLang="en-US" sz="3200" dirty="0"/>
              <a:t>業者の業務管理体制の整備・運用状況について</a:t>
            </a:r>
          </a:p>
          <a:p>
            <a:pPr marL="0" indent="0">
              <a:buNone/>
            </a:pPr>
            <a:r>
              <a:rPr lang="ja-JP" altLang="en-US" sz="3200" dirty="0"/>
              <a:t>報告を求め、整備された業務管理体制が有効に機</a:t>
            </a:r>
          </a:p>
          <a:p>
            <a:pPr marL="0" indent="0">
              <a:buNone/>
            </a:pPr>
            <a:r>
              <a:rPr lang="ja-JP" altLang="en-US" sz="3200" dirty="0"/>
              <a:t>能する仕組みとなっているかを確認するものです。</a:t>
            </a:r>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12</a:t>
            </a:fld>
            <a:endParaRPr kumimoji="1" lang="ja-JP" altLang="en-US" dirty="0"/>
          </a:p>
        </p:txBody>
      </p:sp>
      <p:sp>
        <p:nvSpPr>
          <p:cNvPr id="9" name="Rectangle 1"/>
          <p:cNvSpPr txBox="1">
            <a:spLocks/>
          </p:cNvSpPr>
          <p:nvPr/>
        </p:nvSpPr>
        <p:spPr>
          <a:xfrm>
            <a:off x="685056" y="3284984"/>
            <a:ext cx="7830294" cy="324036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rgbClr val="FF0000"/>
                </a:solidFill>
              </a:rPr>
              <a:t>②特別検査</a:t>
            </a:r>
          </a:p>
          <a:p>
            <a:r>
              <a:rPr lang="ja-JP" altLang="en-US" sz="2800" dirty="0" smtClean="0"/>
              <a:t>　事業所</a:t>
            </a:r>
            <a:r>
              <a:rPr lang="ja-JP" altLang="en-US" sz="2800" dirty="0"/>
              <a:t>が指定取消等の行政処分を受けた際、役</a:t>
            </a:r>
          </a:p>
          <a:p>
            <a:r>
              <a:rPr lang="ja-JP" altLang="en-US" sz="2800" dirty="0"/>
              <a:t>員等の組織的関与の有無等について確認し、必要</a:t>
            </a:r>
          </a:p>
          <a:p>
            <a:r>
              <a:rPr lang="ja-JP" altLang="en-US" sz="2800" dirty="0"/>
              <a:t>な場合は、勧告や命令を行うものです。</a:t>
            </a:r>
          </a:p>
          <a:p>
            <a:r>
              <a:rPr lang="ja-JP" altLang="en-US" sz="2800" dirty="0" smtClean="0"/>
              <a:t>　組織的</a:t>
            </a:r>
            <a:r>
              <a:rPr lang="ja-JP" altLang="en-US" sz="2800" dirty="0"/>
              <a:t>関与が認められた場合、原則として、当該</a:t>
            </a:r>
          </a:p>
          <a:p>
            <a:r>
              <a:rPr lang="ja-JP" altLang="en-US" sz="2800" dirty="0"/>
              <a:t>取消事業所の法人役員及び管理者は、以後５年間</a:t>
            </a:r>
          </a:p>
          <a:p>
            <a:r>
              <a:rPr lang="ja-JP" altLang="en-US" sz="2800" dirty="0"/>
              <a:t>は他の事業所の更新や新規指定に関わることがで</a:t>
            </a:r>
          </a:p>
          <a:p>
            <a:r>
              <a:rPr lang="ja-JP" altLang="en-US" sz="2800" dirty="0"/>
              <a:t>きなくなります。（＝連座制</a:t>
            </a:r>
            <a:r>
              <a:rPr lang="ja-JP" altLang="en-US" sz="2800" dirty="0" smtClean="0"/>
              <a:t>）</a:t>
            </a:r>
            <a:endParaRPr lang="ja-JP" altLang="en-US" sz="2800" dirty="0"/>
          </a:p>
        </p:txBody>
      </p:sp>
      <p:sp>
        <p:nvSpPr>
          <p:cNvPr id="6" name="タイトル 1"/>
          <p:cNvSpPr>
            <a:spLocks noGrp="1"/>
          </p:cNvSpPr>
          <p:nvPr>
            <p:ph type="title"/>
          </p:nvPr>
        </p:nvSpPr>
        <p:spPr>
          <a:xfrm>
            <a:off x="382178" y="234745"/>
            <a:ext cx="8436049" cy="755639"/>
          </a:xfrm>
        </p:spPr>
        <p:txBody>
          <a:bodyPr>
            <a:noAutofit/>
          </a:bodyPr>
          <a:lstStyle/>
          <a:p>
            <a:r>
              <a:rPr lang="en-US" altLang="ja-JP" sz="3600" dirty="0" smtClean="0"/>
              <a:t>4</a:t>
            </a:r>
            <a:r>
              <a:rPr lang="ja-JP" altLang="en-US" sz="3600" dirty="0" smtClean="0"/>
              <a:t>　業務管理体制と整備と検査について</a:t>
            </a:r>
            <a:endParaRPr kumimoji="1" lang="ja-JP" altLang="en-US" sz="3600" dirty="0"/>
          </a:p>
        </p:txBody>
      </p:sp>
    </p:spTree>
    <p:extLst>
      <p:ext uri="{BB962C8B-B14F-4D97-AF65-F5344CB8AC3E}">
        <p14:creationId xmlns:p14="http://schemas.microsoft.com/office/powerpoint/2010/main" val="2097543883"/>
      </p:ext>
    </p:extLst>
  </p:cSld>
  <p:clrMapOvr>
    <a:masterClrMapping/>
  </p:clrMapOvr>
  <p:transition advTm="1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556792"/>
            <a:ext cx="8001000" cy="4896544"/>
          </a:xfrm>
          <a:solidFill>
            <a:srgbClr val="CCECFF"/>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a:t>☆</a:t>
            </a:r>
            <a:r>
              <a:rPr lang="ja-JP" altLang="en-US" b="1" u="sng" dirty="0" smtClean="0">
                <a:solidFill>
                  <a:srgbClr val="FF0000"/>
                </a:solidFill>
              </a:rPr>
              <a:t>利用者</a:t>
            </a:r>
            <a:r>
              <a:rPr lang="ja-JP" altLang="ja-JP" b="1" u="sng" dirty="0" smtClean="0">
                <a:solidFill>
                  <a:srgbClr val="FF0000"/>
                </a:solidFill>
              </a:rPr>
              <a:t>が</a:t>
            </a:r>
            <a:r>
              <a:rPr lang="ja-JP" altLang="ja-JP" b="1" u="sng" dirty="0">
                <a:solidFill>
                  <a:srgbClr val="FF0000"/>
                </a:solidFill>
              </a:rPr>
              <a:t>適切にサービス事業者を選択</a:t>
            </a:r>
            <a:r>
              <a:rPr lang="ja-JP" altLang="ja-JP" dirty="0"/>
              <a:t>できるよう、事業者の皆様からご報告いただいた情報を、</a:t>
            </a:r>
            <a:r>
              <a:rPr lang="ja-JP" altLang="ja-JP" dirty="0" smtClean="0"/>
              <a:t>国</a:t>
            </a:r>
            <a:r>
              <a:rPr lang="ja-JP" altLang="en-US" dirty="0" smtClean="0"/>
              <a:t>の</a:t>
            </a:r>
            <a:r>
              <a:rPr lang="ja-JP" altLang="ja-JP" dirty="0" smtClean="0"/>
              <a:t>「</a:t>
            </a:r>
            <a:r>
              <a:rPr lang="ja-JP" altLang="ja-JP" dirty="0"/>
              <a:t>介護サービス情報公表システム」において公表するものです</a:t>
            </a:r>
            <a:r>
              <a:rPr lang="ja-JP" altLang="ja-JP" dirty="0" smtClean="0"/>
              <a:t>。</a:t>
            </a:r>
            <a:endParaRPr lang="en-US" altLang="ja-JP" dirty="0" smtClean="0"/>
          </a:p>
          <a:p>
            <a:pPr marL="0" indent="0">
              <a:lnSpc>
                <a:spcPts val="300"/>
              </a:lnSpc>
              <a:buNone/>
            </a:pPr>
            <a:endParaRPr lang="ja-JP" altLang="ja-JP" dirty="0" smtClean="0"/>
          </a:p>
          <a:p>
            <a:pPr marL="0" indent="0">
              <a:buNone/>
            </a:pPr>
            <a:r>
              <a:rPr lang="ja-JP" altLang="en-US" dirty="0" smtClean="0"/>
              <a:t>☆</a:t>
            </a:r>
            <a:r>
              <a:rPr lang="ja-JP" altLang="en-US" dirty="0"/>
              <a:t>毎年</a:t>
            </a:r>
            <a:r>
              <a:rPr lang="en-US" altLang="ja-JP" dirty="0"/>
              <a:t>7</a:t>
            </a:r>
            <a:r>
              <a:rPr lang="ja-JP" altLang="en-US" dirty="0"/>
              <a:t>月以降、対象事業者に対し、大阪府指定情報公表センターから郵送により、介護サービス情報の報告依頼・手数料の納付依頼を行っています</a:t>
            </a:r>
            <a:r>
              <a:rPr lang="ja-JP" altLang="en-US" dirty="0" smtClean="0"/>
              <a:t>。</a:t>
            </a:r>
            <a:endParaRPr lang="en-US" altLang="ja-JP" dirty="0" smtClean="0"/>
          </a:p>
          <a:p>
            <a:pPr marL="0" indent="0">
              <a:lnSpc>
                <a:spcPts val="300"/>
              </a:lnSpc>
              <a:buNone/>
            </a:pPr>
            <a:endParaRPr lang="en-US" altLang="ja-JP" dirty="0" smtClean="0"/>
          </a:p>
          <a:p>
            <a:pPr marL="0" indent="0">
              <a:buNone/>
            </a:pPr>
            <a:r>
              <a:rPr lang="ja-JP" altLang="en-US" dirty="0" smtClean="0"/>
              <a:t>☆</a:t>
            </a:r>
            <a:r>
              <a:rPr lang="ja-JP" altLang="ja-JP" dirty="0" smtClean="0"/>
              <a:t>報告と併せて、必ず</a:t>
            </a:r>
            <a:r>
              <a:rPr lang="ja-JP" altLang="ja-JP" b="1" u="sng" dirty="0" smtClean="0">
                <a:solidFill>
                  <a:srgbClr val="FF0000"/>
                </a:solidFill>
              </a:rPr>
              <a:t>手数料</a:t>
            </a:r>
            <a:r>
              <a:rPr lang="en-US" altLang="ja-JP" b="1" u="sng" dirty="0" smtClean="0">
                <a:solidFill>
                  <a:srgbClr val="FF0000"/>
                </a:solidFill>
              </a:rPr>
              <a:t>2,000</a:t>
            </a:r>
            <a:r>
              <a:rPr lang="ja-JP" altLang="ja-JP" b="1" u="sng" dirty="0" smtClean="0">
                <a:solidFill>
                  <a:srgbClr val="FF0000"/>
                </a:solidFill>
              </a:rPr>
              <a:t>円</a:t>
            </a:r>
            <a:r>
              <a:rPr lang="ja-JP" altLang="ja-JP" dirty="0" smtClean="0"/>
              <a:t>のお支払をお願いします。</a:t>
            </a:r>
            <a:endParaRPr lang="ja-JP" altLang="en-US" dirty="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13</a:t>
            </a:fld>
            <a:endParaRPr kumimoji="1" lang="ja-JP" altLang="en-US" dirty="0"/>
          </a:p>
        </p:txBody>
      </p:sp>
      <p:sp>
        <p:nvSpPr>
          <p:cNvPr id="7" name="タイトル 1"/>
          <p:cNvSpPr>
            <a:spLocks noGrp="1"/>
          </p:cNvSpPr>
          <p:nvPr>
            <p:ph type="title"/>
          </p:nvPr>
        </p:nvSpPr>
        <p:spPr>
          <a:xfrm>
            <a:off x="382178" y="234745"/>
            <a:ext cx="8436049" cy="755639"/>
          </a:xfrm>
        </p:spPr>
        <p:txBody>
          <a:bodyPr>
            <a:noAutofit/>
          </a:bodyPr>
          <a:lstStyle/>
          <a:p>
            <a:r>
              <a:rPr lang="en-US" altLang="ja-JP" sz="3600" dirty="0"/>
              <a:t>5</a:t>
            </a:r>
            <a:r>
              <a:rPr lang="ja-JP" altLang="en-US" sz="3600" dirty="0" smtClean="0"/>
              <a:t>　介護サービス情報の公表制度</a:t>
            </a:r>
            <a:endParaRPr kumimoji="1" lang="ja-JP" altLang="en-US" sz="3600" dirty="0"/>
          </a:p>
        </p:txBody>
      </p:sp>
    </p:spTree>
    <p:extLst>
      <p:ext uri="{BB962C8B-B14F-4D97-AF65-F5344CB8AC3E}">
        <p14:creationId xmlns:p14="http://schemas.microsoft.com/office/powerpoint/2010/main" val="3486689416"/>
      </p:ext>
    </p:extLst>
  </p:cSld>
  <p:clrMapOvr>
    <a:masterClrMapping/>
  </p:clrMapOvr>
  <p:transition advTm="6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227930"/>
            <a:ext cx="8221250" cy="680790"/>
          </a:xfrm>
        </p:spPr>
        <p:txBody>
          <a:bodyPr>
            <a:noAutofit/>
          </a:bodyPr>
          <a:lstStyle/>
          <a:p>
            <a:pPr algn="ctr"/>
            <a:r>
              <a:rPr lang="en-US" altLang="ja-JP" sz="2800" b="1" dirty="0" smtClean="0"/>
              <a:t>6</a:t>
            </a:r>
            <a:r>
              <a:rPr lang="ja-JP" altLang="en-US" sz="2800" b="1" dirty="0" smtClean="0"/>
              <a:t>　高齢者虐待</a:t>
            </a:r>
            <a:r>
              <a:rPr lang="ja-JP" altLang="en-US" sz="2800" b="1" dirty="0"/>
              <a:t>の</a:t>
            </a:r>
            <a:r>
              <a:rPr lang="ja-JP" altLang="en-US" sz="2800" b="1" dirty="0" smtClean="0"/>
              <a:t>防止に関する措置①</a:t>
            </a:r>
            <a:r>
              <a:rPr lang="en-US" altLang="ja-JP" sz="2400" b="1" dirty="0" smtClean="0"/>
              <a:t/>
            </a:r>
            <a:br>
              <a:rPr lang="en-US" altLang="ja-JP" sz="2400" b="1" dirty="0" smtClean="0"/>
            </a:br>
            <a:r>
              <a:rPr lang="ja-JP" altLang="en-US" sz="2400" b="1" dirty="0"/>
              <a:t>　</a:t>
            </a:r>
            <a:endParaRPr lang="en-US" sz="24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14</a:t>
            </a:fld>
            <a:endParaRPr kumimoji="1" lang="ja-JP" altLang="en-US" dirty="0"/>
          </a:p>
        </p:txBody>
      </p:sp>
      <p:sp>
        <p:nvSpPr>
          <p:cNvPr id="7" name="コンテンツ プレースホルダー 4"/>
          <p:cNvSpPr txBox="1">
            <a:spLocks/>
          </p:cNvSpPr>
          <p:nvPr/>
        </p:nvSpPr>
        <p:spPr>
          <a:xfrm>
            <a:off x="539552" y="1340768"/>
            <a:ext cx="8191822" cy="5112568"/>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gn="ctr">
              <a:buNone/>
            </a:pPr>
            <a:endParaRPr lang="en-US" altLang="ja-JP" sz="2000" b="1" dirty="0" smtClean="0"/>
          </a:p>
          <a:p>
            <a:pPr marL="0" indent="0">
              <a:buNone/>
            </a:pPr>
            <a:r>
              <a:rPr lang="ja-JP" altLang="en-US" sz="1800" b="1" dirty="0" smtClean="0">
                <a:solidFill>
                  <a:srgbClr val="FF0000"/>
                </a:solidFill>
              </a:rPr>
              <a:t>１虐待防止検討委員会</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、施設における、</a:t>
            </a:r>
            <a:r>
              <a:rPr lang="ja-JP" altLang="en-US" sz="1800" b="1" u="sng" dirty="0"/>
              <a:t>虐待の防止のための対策</a:t>
            </a:r>
            <a:r>
              <a:rPr lang="ja-JP" altLang="en-US" sz="1800" b="1" u="sng" dirty="0" smtClean="0"/>
              <a:t>を検討する委員会</a:t>
            </a:r>
            <a:r>
              <a:rPr lang="ja-JP" altLang="en-US" sz="1800" b="1" u="sng" dirty="0"/>
              <a:t>を</a:t>
            </a:r>
            <a:r>
              <a:rPr lang="ja-JP" altLang="en-US" sz="1800" b="1" u="sng" dirty="0" smtClean="0"/>
              <a:t>定期</a:t>
            </a:r>
            <a:endParaRPr lang="en-US" altLang="ja-JP" sz="1800" b="1" u="sng" dirty="0" smtClean="0"/>
          </a:p>
          <a:p>
            <a:pPr marL="0" indent="0">
              <a:buNone/>
            </a:pPr>
            <a:r>
              <a:rPr lang="ja-JP" altLang="en-US" sz="1800" b="1" dirty="0"/>
              <a:t>　</a:t>
            </a:r>
            <a:r>
              <a:rPr lang="ja-JP" altLang="en-US" sz="1800" b="1" u="sng" dirty="0" smtClean="0"/>
              <a:t>的（年</a:t>
            </a:r>
            <a:r>
              <a:rPr lang="en-US" altLang="ja-JP" sz="1800" b="1" u="sng" dirty="0" smtClean="0"/>
              <a:t>1</a:t>
            </a:r>
            <a:r>
              <a:rPr lang="ja-JP" altLang="en-US" sz="1800" b="1" u="sng" dirty="0" smtClean="0"/>
              <a:t>回以上）に</a:t>
            </a:r>
            <a:r>
              <a:rPr lang="ja-JP" altLang="en-US" sz="1800" b="1" u="sng" dirty="0"/>
              <a:t>開催</a:t>
            </a:r>
            <a:r>
              <a:rPr lang="ja-JP" altLang="en-US" sz="1800" dirty="0"/>
              <a:t>するとともに、その</a:t>
            </a:r>
            <a:r>
              <a:rPr lang="ja-JP" altLang="en-US" sz="1800" dirty="0" smtClean="0"/>
              <a:t>結果に</a:t>
            </a:r>
            <a:r>
              <a:rPr lang="ja-JP" altLang="en-US" sz="1800" dirty="0"/>
              <a:t>ついて、</a:t>
            </a:r>
            <a:r>
              <a:rPr lang="ja-JP" altLang="en-US" sz="1800" dirty="0" smtClean="0"/>
              <a:t>従業者</a:t>
            </a:r>
            <a:r>
              <a:rPr lang="ja-JP" altLang="en-US" sz="1800" dirty="0"/>
              <a:t>に周知</a:t>
            </a:r>
            <a:r>
              <a:rPr lang="ja-JP" altLang="en-US" sz="1800" dirty="0" smtClean="0"/>
              <a:t>徹</a:t>
            </a:r>
            <a:endParaRPr lang="en-US" altLang="ja-JP" sz="1800" dirty="0" smtClean="0"/>
          </a:p>
          <a:p>
            <a:pPr marL="0" indent="0">
              <a:buNone/>
            </a:pPr>
            <a:r>
              <a:rPr lang="ja-JP" altLang="en-US" sz="1800" dirty="0"/>
              <a:t>　</a:t>
            </a:r>
            <a:r>
              <a:rPr lang="ja-JP" altLang="en-US" sz="1800" dirty="0" smtClean="0"/>
              <a:t>底</a:t>
            </a:r>
            <a:r>
              <a:rPr lang="ja-JP" altLang="en-US" sz="1800" dirty="0"/>
              <a:t>を図ること。</a:t>
            </a:r>
            <a:endParaRPr lang="en-US" altLang="ja-JP" sz="1800" dirty="0"/>
          </a:p>
          <a:p>
            <a:pPr marL="0" indent="0">
              <a:buNone/>
            </a:pPr>
            <a:r>
              <a:rPr lang="ja-JP" altLang="en-US" sz="1800" b="1" dirty="0" smtClean="0">
                <a:solidFill>
                  <a:srgbClr val="FF0000"/>
                </a:solidFill>
              </a:rPr>
              <a:t>２指針の整備</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、施設における、</a:t>
            </a:r>
            <a:r>
              <a:rPr lang="ja-JP" altLang="en-US" sz="1800" b="1" u="sng" dirty="0"/>
              <a:t>虐待の防止のための指針</a:t>
            </a:r>
            <a:r>
              <a:rPr lang="ja-JP" altLang="en-US" sz="1800" b="1" u="sng" dirty="0" smtClean="0"/>
              <a:t>を</a:t>
            </a:r>
            <a:r>
              <a:rPr lang="ja-JP" altLang="en-US" sz="1800" b="1" u="sng" dirty="0" smtClean="0">
                <a:effectLst>
                  <a:outerShdw blurRad="38100" dist="38100" dir="2700000" algn="tl">
                    <a:srgbClr val="000000">
                      <a:alpha val="43137"/>
                    </a:srgbClr>
                  </a:outerShdw>
                </a:effectLst>
              </a:rPr>
              <a:t>整備</a:t>
            </a:r>
            <a:r>
              <a:rPr lang="ja-JP" altLang="en-US" sz="1800" dirty="0" smtClean="0"/>
              <a:t>すること。</a:t>
            </a:r>
            <a:endParaRPr lang="en-US" altLang="ja-JP" sz="1800" dirty="0"/>
          </a:p>
          <a:p>
            <a:pPr marL="0" indent="0">
              <a:buNone/>
            </a:pPr>
            <a:r>
              <a:rPr lang="ja-JP" altLang="en-US" sz="1800" b="1" dirty="0" smtClean="0">
                <a:solidFill>
                  <a:srgbClr val="FF0000"/>
                </a:solidFill>
              </a:rPr>
              <a:t>３定期的な研修の実施</a:t>
            </a:r>
            <a:endParaRPr lang="en-US" altLang="ja-JP" sz="1800" b="1" dirty="0" smtClean="0">
              <a:solidFill>
                <a:srgbClr val="FF0000"/>
              </a:solidFill>
            </a:endParaRPr>
          </a:p>
          <a:p>
            <a:pPr marL="0" indent="0">
              <a:buNone/>
            </a:pPr>
            <a:r>
              <a:rPr lang="ja-JP" altLang="en-US" sz="1800" dirty="0"/>
              <a:t>　</a:t>
            </a:r>
            <a:r>
              <a:rPr lang="ja-JP" altLang="en-US" sz="1800" dirty="0" smtClean="0"/>
              <a:t>事業所</a:t>
            </a:r>
            <a:r>
              <a:rPr lang="ja-JP" altLang="en-US" sz="1800" dirty="0"/>
              <a:t>、施設において、</a:t>
            </a:r>
            <a:r>
              <a:rPr lang="ja-JP" altLang="en-US" sz="1800" b="1" u="sng" dirty="0"/>
              <a:t>従業者に対し、虐待の防止</a:t>
            </a:r>
            <a:r>
              <a:rPr lang="ja-JP" altLang="en-US" sz="1800" b="1" u="sng" dirty="0" smtClean="0"/>
              <a:t>のための　研修</a:t>
            </a:r>
            <a:r>
              <a:rPr lang="ja-JP" altLang="en-US" sz="1800" b="1" u="sng" dirty="0"/>
              <a:t>を</a:t>
            </a:r>
            <a:r>
              <a:rPr lang="ja-JP" altLang="en-US" sz="1800" b="1" u="sng" dirty="0" smtClean="0"/>
              <a:t>定期</a:t>
            </a:r>
            <a:endParaRPr lang="en-US" altLang="ja-JP" sz="1800" b="1" u="sng" dirty="0" smtClean="0"/>
          </a:p>
          <a:p>
            <a:pPr marL="0" indent="0">
              <a:buNone/>
            </a:pPr>
            <a:r>
              <a:rPr lang="ja-JP" altLang="en-US" sz="1800" b="1" dirty="0"/>
              <a:t>　</a:t>
            </a:r>
            <a:r>
              <a:rPr lang="ja-JP" altLang="en-US" sz="1800" b="1" u="sng" dirty="0" smtClean="0"/>
              <a:t>的</a:t>
            </a:r>
            <a:r>
              <a:rPr lang="ja-JP" altLang="en-US" sz="1800" b="1" u="sng" dirty="0"/>
              <a:t>に（年１回以上）実施</a:t>
            </a:r>
            <a:r>
              <a:rPr lang="ja-JP" altLang="en-US" sz="1800" dirty="0"/>
              <a:t>すること。</a:t>
            </a:r>
            <a:endParaRPr lang="en-US" altLang="ja-JP" sz="1800" dirty="0"/>
          </a:p>
          <a:p>
            <a:pPr marL="0" indent="0">
              <a:buNone/>
            </a:pPr>
            <a:r>
              <a:rPr lang="ja-JP" altLang="en-US" sz="1800" b="1" dirty="0" smtClean="0">
                <a:solidFill>
                  <a:srgbClr val="FF0000"/>
                </a:solidFill>
              </a:rPr>
              <a:t>４担当者</a:t>
            </a:r>
            <a:endParaRPr lang="en-US" altLang="ja-JP" sz="1800" b="1" dirty="0" smtClean="0">
              <a:solidFill>
                <a:srgbClr val="FF0000"/>
              </a:solidFill>
            </a:endParaRPr>
          </a:p>
          <a:p>
            <a:pPr marL="0" indent="0">
              <a:buNone/>
            </a:pPr>
            <a:r>
              <a:rPr lang="ja-JP" altLang="en-US" sz="1800" dirty="0"/>
              <a:t>　</a:t>
            </a:r>
            <a:r>
              <a:rPr lang="ja-JP" altLang="en-US" sz="1800" dirty="0" smtClean="0"/>
              <a:t>上記</a:t>
            </a:r>
            <a:r>
              <a:rPr lang="ja-JP" altLang="en-US" sz="1800" dirty="0"/>
              <a:t>１～３に掲げる、</a:t>
            </a:r>
            <a:r>
              <a:rPr lang="ja-JP" altLang="en-US" sz="1800" b="1" u="sng" dirty="0"/>
              <a:t>虐待の防止に関する措置</a:t>
            </a:r>
            <a:r>
              <a:rPr lang="ja-JP" altLang="en-US" sz="1800" b="1" u="sng" dirty="0" smtClean="0"/>
              <a:t>を適切</a:t>
            </a:r>
            <a:r>
              <a:rPr lang="ja-JP" altLang="en-US" sz="1800" b="1" u="sng" dirty="0"/>
              <a:t>に</a:t>
            </a:r>
            <a:r>
              <a:rPr lang="ja-JP" altLang="en-US" sz="1800" b="1" u="sng" dirty="0" smtClean="0"/>
              <a:t>実施する</a:t>
            </a:r>
            <a:r>
              <a:rPr lang="ja-JP" altLang="en-US" sz="1800" b="1" u="sng" dirty="0"/>
              <a:t>ための</a:t>
            </a:r>
            <a:r>
              <a:rPr lang="ja-JP" altLang="en-US" sz="1800" b="1" u="sng" dirty="0" smtClean="0"/>
              <a:t>担</a:t>
            </a:r>
            <a:endParaRPr lang="en-US" altLang="ja-JP" sz="1800" b="1" u="sng" dirty="0" smtClean="0"/>
          </a:p>
          <a:p>
            <a:pPr marL="0" indent="0">
              <a:buNone/>
            </a:pPr>
            <a:r>
              <a:rPr lang="ja-JP" altLang="en-US" sz="1800" b="1" dirty="0"/>
              <a:t>　</a:t>
            </a:r>
            <a:r>
              <a:rPr lang="ja-JP" altLang="en-US" sz="1800" b="1" u="sng" dirty="0" smtClean="0"/>
              <a:t>当者</a:t>
            </a:r>
            <a:r>
              <a:rPr lang="ja-JP" altLang="en-US" sz="1800" dirty="0"/>
              <a:t>を置く</a:t>
            </a:r>
            <a:r>
              <a:rPr lang="ja-JP" altLang="en-US" sz="1800" dirty="0" smtClean="0"/>
              <a:t>こと</a:t>
            </a:r>
            <a:endParaRPr lang="en-US" altLang="ja-JP" sz="1800" dirty="0"/>
          </a:p>
          <a:p>
            <a:pPr marL="0" indent="0">
              <a:buNone/>
            </a:pPr>
            <a:endParaRPr lang="en-US" altLang="ja-JP" sz="2400" dirty="0"/>
          </a:p>
        </p:txBody>
      </p:sp>
      <p:sp>
        <p:nvSpPr>
          <p:cNvPr id="5" name="角丸四角形 4"/>
          <p:cNvSpPr/>
          <p:nvPr/>
        </p:nvSpPr>
        <p:spPr>
          <a:xfrm>
            <a:off x="6156176" y="1072628"/>
            <a:ext cx="235917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未実施の場合は減算</a:t>
            </a:r>
            <a:endParaRPr kumimoji="1" lang="ja-JP" altLang="en-US" dirty="0"/>
          </a:p>
        </p:txBody>
      </p:sp>
    </p:spTree>
    <p:extLst>
      <p:ext uri="{BB962C8B-B14F-4D97-AF65-F5344CB8AC3E}">
        <p14:creationId xmlns:p14="http://schemas.microsoft.com/office/powerpoint/2010/main" val="4044539800"/>
      </p:ext>
    </p:extLst>
  </p:cSld>
  <p:clrMapOvr>
    <a:masterClrMapping/>
  </p:clrMapOvr>
  <p:transition advTm="4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861223"/>
            <a:ext cx="8134672" cy="432000"/>
          </a:xfrm>
        </p:spPr>
        <p:txBody>
          <a:bodyPr>
            <a:noAutofit/>
          </a:bodyPr>
          <a:lstStyle/>
          <a:p>
            <a:r>
              <a:rPr lang="en-US" altLang="ja-JP" sz="2400" b="1" dirty="0" smtClean="0">
                <a:solidFill>
                  <a:srgbClr val="FF0000"/>
                </a:solidFill>
              </a:rPr>
              <a:t>1</a:t>
            </a:r>
            <a:r>
              <a:rPr lang="ja-JP" altLang="en-US" sz="2400" b="1" dirty="0" smtClean="0">
                <a:solidFill>
                  <a:srgbClr val="FF0000"/>
                </a:solidFill>
              </a:rPr>
              <a:t>虐待防止検討委員会</a:t>
            </a:r>
            <a:endParaRPr lang="en-US"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15</a:t>
            </a:fld>
            <a:endParaRPr kumimoji="1" lang="ja-JP" altLang="en-US" dirty="0"/>
          </a:p>
        </p:txBody>
      </p:sp>
      <p:sp>
        <p:nvSpPr>
          <p:cNvPr id="7" name="コンテンツ プレースホルダー 4"/>
          <p:cNvSpPr txBox="1">
            <a:spLocks/>
          </p:cNvSpPr>
          <p:nvPr/>
        </p:nvSpPr>
        <p:spPr>
          <a:xfrm>
            <a:off x="302392" y="3392447"/>
            <a:ext cx="8191822" cy="237096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t>　</a:t>
            </a:r>
            <a:r>
              <a:rPr lang="ja-JP" altLang="en-US" sz="1800" dirty="0" smtClean="0"/>
              <a:t>〇 </a:t>
            </a:r>
            <a:r>
              <a:rPr lang="ja-JP" altLang="en-US" sz="1800" dirty="0"/>
              <a:t>虐待防止検討委員会その他事業所内の組織に関する事項</a:t>
            </a:r>
          </a:p>
          <a:p>
            <a:pPr marL="0" indent="0">
              <a:buNone/>
            </a:pPr>
            <a:r>
              <a:rPr lang="ja-JP" altLang="en-US" sz="1800" dirty="0"/>
              <a:t>　</a:t>
            </a:r>
            <a:r>
              <a:rPr lang="ja-JP" altLang="en-US" sz="1800" dirty="0" smtClean="0"/>
              <a:t>〇 </a:t>
            </a:r>
            <a:r>
              <a:rPr lang="ja-JP" altLang="en-US" sz="1800" dirty="0"/>
              <a:t>虐待の防止のための職員研修に関する基本方針</a:t>
            </a:r>
          </a:p>
          <a:p>
            <a:pPr marL="0" indent="0">
              <a:buNone/>
            </a:pPr>
            <a:r>
              <a:rPr lang="ja-JP" altLang="en-US" sz="1800" dirty="0"/>
              <a:t>　</a:t>
            </a:r>
            <a:r>
              <a:rPr lang="ja-JP" altLang="en-US" sz="1800" dirty="0" smtClean="0"/>
              <a:t>〇</a:t>
            </a:r>
            <a:r>
              <a:rPr lang="ja-JP" altLang="en-US" sz="1800" b="1" dirty="0" smtClean="0">
                <a:solidFill>
                  <a:srgbClr val="FF0000"/>
                </a:solidFill>
              </a:rPr>
              <a:t>虐待</a:t>
            </a:r>
            <a:r>
              <a:rPr lang="ja-JP" altLang="en-US" sz="1800" b="1" dirty="0">
                <a:solidFill>
                  <a:srgbClr val="FF0000"/>
                </a:solidFill>
              </a:rPr>
              <a:t>等が発生した場合の対応方法</a:t>
            </a:r>
            <a:r>
              <a:rPr lang="ja-JP" altLang="en-US" sz="1800" dirty="0"/>
              <a:t>に関する基本方針</a:t>
            </a:r>
          </a:p>
          <a:p>
            <a:pPr marL="0" indent="0">
              <a:buNone/>
            </a:pPr>
            <a:r>
              <a:rPr lang="ja-JP" altLang="en-US" sz="1800" dirty="0"/>
              <a:t>　</a:t>
            </a:r>
            <a:r>
              <a:rPr lang="ja-JP" altLang="en-US" sz="1800" dirty="0" smtClean="0"/>
              <a:t>〇 </a:t>
            </a:r>
            <a:r>
              <a:rPr lang="ja-JP" altLang="en-US" sz="1800" dirty="0"/>
              <a:t>虐待等が発生した場合の相談・報告体制に関する事項</a:t>
            </a:r>
          </a:p>
          <a:p>
            <a:pPr marL="0" indent="0">
              <a:buNone/>
            </a:pPr>
            <a:r>
              <a:rPr lang="ja-JP" altLang="en-US" sz="1800" dirty="0"/>
              <a:t>　</a:t>
            </a:r>
            <a:r>
              <a:rPr lang="ja-JP" altLang="en-US" sz="1800" dirty="0" smtClean="0"/>
              <a:t>〇 </a:t>
            </a:r>
            <a:r>
              <a:rPr lang="ja-JP" altLang="en-US" sz="1800" dirty="0"/>
              <a:t>虐待等に係る苦情解決方法に関する</a:t>
            </a:r>
            <a:r>
              <a:rPr lang="ja-JP" altLang="en-US" sz="1800" dirty="0" smtClean="0"/>
              <a:t>事項　等</a:t>
            </a:r>
          </a:p>
        </p:txBody>
      </p:sp>
      <p:sp>
        <p:nvSpPr>
          <p:cNvPr id="5" name="コンテンツ プレースホルダー 4"/>
          <p:cNvSpPr txBox="1">
            <a:spLocks/>
          </p:cNvSpPr>
          <p:nvPr/>
        </p:nvSpPr>
        <p:spPr>
          <a:xfrm>
            <a:off x="298069" y="1484769"/>
            <a:ext cx="8191822" cy="153646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　〇</a:t>
            </a:r>
            <a:r>
              <a:rPr lang="ja-JP" altLang="en-US" sz="1800" b="1" dirty="0" smtClean="0">
                <a:solidFill>
                  <a:srgbClr val="FF0000"/>
                </a:solidFill>
              </a:rPr>
              <a:t>管理職を含む幅広い職種</a:t>
            </a:r>
            <a:r>
              <a:rPr lang="ja-JP" altLang="en-US" sz="1800" dirty="0" smtClean="0"/>
              <a:t>で構成</a:t>
            </a:r>
            <a:endParaRPr lang="en-US" altLang="ja-JP" sz="1800" dirty="0" smtClean="0"/>
          </a:p>
          <a:p>
            <a:pPr marL="0" indent="0">
              <a:buNone/>
            </a:pPr>
            <a:r>
              <a:rPr lang="ja-JP" altLang="en-US" sz="1800" dirty="0" smtClean="0"/>
              <a:t>　〇虐待防止の専門家を委員として積極的に活用することが望ましい</a:t>
            </a:r>
            <a:endParaRPr lang="en-US" altLang="ja-JP" sz="1800" dirty="0" smtClean="0"/>
          </a:p>
          <a:p>
            <a:pPr marL="0" indent="0">
              <a:buNone/>
            </a:pPr>
            <a:r>
              <a:rPr lang="ja-JP" altLang="en-US" sz="1800" dirty="0" smtClean="0"/>
              <a:t>　〇他の</a:t>
            </a:r>
            <a:r>
              <a:rPr lang="ja-JP" altLang="en-US" sz="1800" dirty="0"/>
              <a:t>会議体</a:t>
            </a:r>
            <a:r>
              <a:rPr lang="ja-JP" altLang="en-US" sz="1800" dirty="0" smtClean="0"/>
              <a:t>と一体的に実施することはできる</a:t>
            </a:r>
            <a:endParaRPr lang="ja-JP" altLang="en-US" sz="1800" dirty="0"/>
          </a:p>
        </p:txBody>
      </p:sp>
      <p:sp>
        <p:nvSpPr>
          <p:cNvPr id="6" name="角丸四角形 5"/>
          <p:cNvSpPr/>
          <p:nvPr/>
        </p:nvSpPr>
        <p:spPr>
          <a:xfrm>
            <a:off x="3366073" y="1243114"/>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メンバー</a:t>
            </a:r>
            <a:endParaRPr lang="en-US" altLang="ja-JP" b="1" dirty="0"/>
          </a:p>
        </p:txBody>
      </p:sp>
      <p:sp>
        <p:nvSpPr>
          <p:cNvPr id="8" name="角丸四角形 7"/>
          <p:cNvSpPr/>
          <p:nvPr/>
        </p:nvSpPr>
        <p:spPr>
          <a:xfrm>
            <a:off x="3366072" y="3139460"/>
            <a:ext cx="1901923" cy="43204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検討内容</a:t>
            </a:r>
            <a:endParaRPr lang="en-US" altLang="ja-JP" b="1" dirty="0"/>
          </a:p>
        </p:txBody>
      </p:sp>
      <p:sp>
        <p:nvSpPr>
          <p:cNvPr id="10" name="コンテンツ プレースホルダー 4"/>
          <p:cNvSpPr txBox="1">
            <a:spLocks/>
          </p:cNvSpPr>
          <p:nvPr/>
        </p:nvSpPr>
        <p:spPr>
          <a:xfrm>
            <a:off x="298069" y="6013422"/>
            <a:ext cx="8191822" cy="636156"/>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b="1" dirty="0" smtClean="0">
                <a:solidFill>
                  <a:srgbClr val="FF0000"/>
                </a:solidFill>
              </a:rPr>
              <a:t>　年</a:t>
            </a:r>
            <a:r>
              <a:rPr lang="en-US" altLang="ja-JP" sz="1800" b="1" dirty="0" smtClean="0">
                <a:solidFill>
                  <a:srgbClr val="FF0000"/>
                </a:solidFill>
              </a:rPr>
              <a:t>1</a:t>
            </a:r>
            <a:r>
              <a:rPr lang="ja-JP" altLang="en-US" sz="1800" b="1" dirty="0" smtClean="0">
                <a:solidFill>
                  <a:srgbClr val="FF0000"/>
                </a:solidFill>
              </a:rPr>
              <a:t>回以上</a:t>
            </a:r>
          </a:p>
        </p:txBody>
      </p:sp>
      <p:sp>
        <p:nvSpPr>
          <p:cNvPr id="11" name="角丸四角形 10"/>
          <p:cNvSpPr/>
          <p:nvPr/>
        </p:nvSpPr>
        <p:spPr>
          <a:xfrm>
            <a:off x="3366071" y="5835306"/>
            <a:ext cx="1901923" cy="356231"/>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実施回数</a:t>
            </a:r>
            <a:endParaRPr lang="en-US" altLang="ja-JP" b="1" dirty="0"/>
          </a:p>
        </p:txBody>
      </p:sp>
      <p:sp>
        <p:nvSpPr>
          <p:cNvPr id="13" name="Rectangle 1"/>
          <p:cNvSpPr txBox="1">
            <a:spLocks/>
          </p:cNvSpPr>
          <p:nvPr/>
        </p:nvSpPr>
        <p:spPr>
          <a:xfrm>
            <a:off x="539552" y="227930"/>
            <a:ext cx="8221250" cy="680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smtClean="0"/>
              <a:t>6</a:t>
            </a:r>
            <a:r>
              <a:rPr lang="ja-JP" altLang="en-US" sz="2800" b="1" dirty="0" smtClean="0"/>
              <a:t>　高齢者虐待の防止に関する措置②</a:t>
            </a:r>
            <a:r>
              <a:rPr lang="en-US" altLang="ja-JP" sz="2400" b="1" dirty="0" smtClean="0"/>
              <a:t/>
            </a:r>
            <a:br>
              <a:rPr lang="en-US" altLang="ja-JP" sz="2400" b="1" dirty="0" smtClean="0"/>
            </a:br>
            <a:r>
              <a:rPr lang="ja-JP" altLang="en-US" sz="2400" b="1" dirty="0" smtClean="0"/>
              <a:t>　</a:t>
            </a:r>
            <a:endParaRPr lang="en-US" sz="2400" b="1" dirty="0"/>
          </a:p>
        </p:txBody>
      </p:sp>
    </p:spTree>
    <p:extLst>
      <p:ext uri="{BB962C8B-B14F-4D97-AF65-F5344CB8AC3E}">
        <p14:creationId xmlns:p14="http://schemas.microsoft.com/office/powerpoint/2010/main" val="1013375245"/>
      </p:ext>
    </p:extLst>
  </p:cSld>
  <p:clrMapOvr>
    <a:masterClrMapping/>
  </p:clrMapOvr>
  <p:transition advTm="4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1340768"/>
            <a:ext cx="8134672" cy="432000"/>
          </a:xfrm>
        </p:spPr>
        <p:txBody>
          <a:bodyPr>
            <a:noAutofit/>
          </a:bodyPr>
          <a:lstStyle/>
          <a:p>
            <a:r>
              <a:rPr lang="ja-JP" altLang="en-US" sz="2400" b="1" dirty="0">
                <a:solidFill>
                  <a:srgbClr val="FF0000"/>
                </a:solidFill>
              </a:rPr>
              <a:t>２指針の整備</a:t>
            </a:r>
            <a:endParaRPr lang="en-US" altLang="ja-JP"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16</a:t>
            </a:fld>
            <a:endParaRPr kumimoji="1" lang="ja-JP" altLang="en-US" dirty="0"/>
          </a:p>
        </p:txBody>
      </p:sp>
      <p:sp>
        <p:nvSpPr>
          <p:cNvPr id="7" name="コンテンツ プレースホルダー 4"/>
          <p:cNvSpPr txBox="1">
            <a:spLocks/>
          </p:cNvSpPr>
          <p:nvPr/>
        </p:nvSpPr>
        <p:spPr>
          <a:xfrm>
            <a:off x="467544" y="2035870"/>
            <a:ext cx="8191822" cy="4320481"/>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solidFill>
                  <a:srgbClr val="FF0000"/>
                </a:solidFill>
              </a:rPr>
              <a:t>　</a:t>
            </a:r>
            <a:r>
              <a:rPr lang="ja-JP" altLang="en-US" sz="1800" dirty="0" smtClean="0"/>
              <a:t>〇</a:t>
            </a:r>
            <a:r>
              <a:rPr lang="ja-JP" altLang="en-US" sz="1800" b="1" dirty="0">
                <a:solidFill>
                  <a:srgbClr val="FF0000"/>
                </a:solidFill>
              </a:rPr>
              <a:t>事業所</a:t>
            </a:r>
            <a:r>
              <a:rPr lang="ja-JP" altLang="en-US" sz="1800" b="1" dirty="0" smtClean="0">
                <a:solidFill>
                  <a:srgbClr val="FF0000"/>
                </a:solidFill>
              </a:rPr>
              <a:t>等に</a:t>
            </a:r>
            <a:r>
              <a:rPr lang="ja-JP" altLang="en-US" sz="1800" b="1" dirty="0">
                <a:solidFill>
                  <a:srgbClr val="FF0000"/>
                </a:solidFill>
              </a:rPr>
              <a:t>おける虐待の防止に関する基本的</a:t>
            </a:r>
            <a:r>
              <a:rPr lang="ja-JP" altLang="en-US" sz="1800" b="1" dirty="0" smtClean="0">
                <a:solidFill>
                  <a:srgbClr val="FF0000"/>
                </a:solidFill>
              </a:rPr>
              <a:t>考え方</a:t>
            </a:r>
            <a:endParaRPr lang="en-US" altLang="ja-JP" sz="1800" b="1" dirty="0" smtClean="0">
              <a:solidFill>
                <a:srgbClr val="FF0000"/>
              </a:solidFill>
            </a:endParaRPr>
          </a:p>
          <a:p>
            <a:pPr marL="0" indent="0">
              <a:buNone/>
            </a:pPr>
            <a:r>
              <a:rPr lang="ja-JP" altLang="en-US" sz="1800" dirty="0"/>
              <a:t>　〇虐待防止検討委員会その他施設内の組織に関する</a:t>
            </a:r>
            <a:r>
              <a:rPr lang="ja-JP" altLang="en-US" sz="1800" dirty="0" smtClean="0"/>
              <a:t>事項</a:t>
            </a:r>
            <a:endParaRPr lang="en-US" altLang="ja-JP" sz="1800" dirty="0" smtClean="0"/>
          </a:p>
          <a:p>
            <a:pPr marL="0" indent="0">
              <a:buNone/>
            </a:pPr>
            <a:r>
              <a:rPr lang="ja-JP" altLang="en-US" sz="1800" dirty="0"/>
              <a:t>　〇</a:t>
            </a:r>
            <a:r>
              <a:rPr lang="ja-JP" altLang="en-US" sz="1800" b="1" dirty="0">
                <a:solidFill>
                  <a:srgbClr val="FF0000"/>
                </a:solidFill>
              </a:rPr>
              <a:t>虐待の防止のための職員研修に関する基本</a:t>
            </a:r>
            <a:r>
              <a:rPr lang="ja-JP" altLang="en-US" sz="1800" b="1" dirty="0" smtClean="0">
                <a:solidFill>
                  <a:srgbClr val="FF0000"/>
                </a:solidFill>
              </a:rPr>
              <a:t>方針</a:t>
            </a:r>
            <a:endParaRPr lang="en-US" altLang="ja-JP" sz="1800" b="1" dirty="0" smtClean="0">
              <a:solidFill>
                <a:srgbClr val="FF0000"/>
              </a:solidFill>
            </a:endParaRPr>
          </a:p>
          <a:p>
            <a:pPr marL="0" indent="0">
              <a:buNone/>
            </a:pPr>
            <a:r>
              <a:rPr lang="ja-JP" altLang="en-US" sz="1800" dirty="0"/>
              <a:t>　〇</a:t>
            </a:r>
            <a:r>
              <a:rPr lang="ja-JP" altLang="en-US" sz="1800" b="1" dirty="0">
                <a:solidFill>
                  <a:srgbClr val="FF0000"/>
                </a:solidFill>
              </a:rPr>
              <a:t>虐待等が発生した場合の対応方法に関する基本</a:t>
            </a:r>
            <a:r>
              <a:rPr lang="ja-JP" altLang="en-US" sz="1800" b="1" dirty="0" smtClean="0">
                <a:solidFill>
                  <a:srgbClr val="FF0000"/>
                </a:solidFill>
              </a:rPr>
              <a:t>方針</a:t>
            </a:r>
            <a:endParaRPr lang="en-US" altLang="ja-JP" sz="1800" b="1" dirty="0" smtClean="0">
              <a:solidFill>
                <a:srgbClr val="FF0000"/>
              </a:solidFill>
            </a:endParaRPr>
          </a:p>
          <a:p>
            <a:pPr marL="0" indent="0">
              <a:buNone/>
            </a:pPr>
            <a:r>
              <a:rPr lang="ja-JP" altLang="en-US" sz="1800" dirty="0"/>
              <a:t>　〇虐待等が発生した場合の相談・報告体制に関する</a:t>
            </a:r>
            <a:r>
              <a:rPr lang="ja-JP" altLang="en-US" sz="1800" dirty="0" smtClean="0"/>
              <a:t>事項</a:t>
            </a:r>
            <a:endParaRPr lang="en-US" altLang="ja-JP" sz="1800" dirty="0" smtClean="0"/>
          </a:p>
          <a:p>
            <a:pPr marL="0" indent="0">
              <a:buNone/>
            </a:pPr>
            <a:r>
              <a:rPr lang="ja-JP" altLang="en-US" sz="1800" dirty="0"/>
              <a:t>　〇成年後見制度の利用支援に関する</a:t>
            </a:r>
            <a:r>
              <a:rPr lang="ja-JP" altLang="en-US" sz="1800" dirty="0" smtClean="0"/>
              <a:t>事項</a:t>
            </a:r>
            <a:endParaRPr lang="en-US" altLang="ja-JP" sz="1800" dirty="0" smtClean="0"/>
          </a:p>
          <a:p>
            <a:pPr marL="0" indent="0">
              <a:buNone/>
            </a:pPr>
            <a:r>
              <a:rPr lang="ja-JP" altLang="en-US" sz="1800" dirty="0"/>
              <a:t>　〇</a:t>
            </a:r>
            <a:r>
              <a:rPr lang="ja-JP" altLang="en-US" sz="1800" b="1" dirty="0">
                <a:solidFill>
                  <a:srgbClr val="FF0000"/>
                </a:solidFill>
              </a:rPr>
              <a:t>虐待等に係る苦情解決方法に関する</a:t>
            </a:r>
            <a:r>
              <a:rPr lang="ja-JP" altLang="en-US" sz="1800" b="1" dirty="0" smtClean="0">
                <a:solidFill>
                  <a:srgbClr val="FF0000"/>
                </a:solidFill>
              </a:rPr>
              <a:t>事項</a:t>
            </a:r>
            <a:endParaRPr lang="en-US" altLang="ja-JP" sz="1800" b="1" dirty="0" smtClean="0">
              <a:solidFill>
                <a:srgbClr val="FF0000"/>
              </a:solidFill>
            </a:endParaRPr>
          </a:p>
          <a:p>
            <a:pPr marL="0" indent="0">
              <a:buNone/>
            </a:pPr>
            <a:r>
              <a:rPr lang="ja-JP" altLang="en-US" sz="1800" dirty="0"/>
              <a:t>　〇入所者等に対する当該指針の閲覧に関する</a:t>
            </a:r>
            <a:r>
              <a:rPr lang="ja-JP" altLang="en-US" sz="1800" dirty="0" smtClean="0"/>
              <a:t>事項</a:t>
            </a:r>
            <a:endParaRPr lang="en-US" altLang="ja-JP" sz="1800" dirty="0" smtClean="0"/>
          </a:p>
          <a:p>
            <a:pPr marL="0" indent="0">
              <a:buNone/>
            </a:pPr>
            <a:r>
              <a:rPr lang="ja-JP" altLang="en-US" sz="1800" dirty="0"/>
              <a:t>　〇その他虐待の防止の推進のために必要な事項</a:t>
            </a:r>
            <a:endParaRPr lang="ja-JP" altLang="en-US" sz="1800" dirty="0" smtClean="0"/>
          </a:p>
        </p:txBody>
      </p:sp>
      <p:sp>
        <p:nvSpPr>
          <p:cNvPr id="8" name="Rectangle 1"/>
          <p:cNvSpPr txBox="1">
            <a:spLocks/>
          </p:cNvSpPr>
          <p:nvPr/>
        </p:nvSpPr>
        <p:spPr>
          <a:xfrm>
            <a:off x="539552" y="227930"/>
            <a:ext cx="8221250" cy="680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smtClean="0"/>
              <a:t>6</a:t>
            </a:r>
            <a:r>
              <a:rPr lang="ja-JP" altLang="en-US" sz="2800" b="1" dirty="0" smtClean="0"/>
              <a:t>　高齢者虐待の防止に関する措置③</a:t>
            </a:r>
            <a:r>
              <a:rPr lang="ja-JP" altLang="en-US" sz="2400" b="1" dirty="0" smtClean="0"/>
              <a:t>　</a:t>
            </a:r>
            <a:endParaRPr lang="en-US" sz="2400" b="1" dirty="0"/>
          </a:p>
        </p:txBody>
      </p:sp>
    </p:spTree>
    <p:extLst>
      <p:ext uri="{BB962C8B-B14F-4D97-AF65-F5344CB8AC3E}">
        <p14:creationId xmlns:p14="http://schemas.microsoft.com/office/powerpoint/2010/main" val="602586189"/>
      </p:ext>
    </p:extLst>
  </p:cSld>
  <p:clrMapOvr>
    <a:masterClrMapping/>
  </p:clrMapOvr>
  <p:transition advTm="2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60000" y="943810"/>
            <a:ext cx="8134672" cy="432493"/>
          </a:xfrm>
        </p:spPr>
        <p:txBody>
          <a:bodyPr>
            <a:noAutofit/>
          </a:bodyPr>
          <a:lstStyle/>
          <a:p>
            <a:r>
              <a:rPr lang="ja-JP" altLang="en-US" sz="2400" b="1" dirty="0">
                <a:solidFill>
                  <a:srgbClr val="FF0000"/>
                </a:solidFill>
              </a:rPr>
              <a:t>３定期的な研修の実施</a:t>
            </a:r>
            <a:endParaRPr lang="en-US" sz="24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sp>
        <p:nvSpPr>
          <p:cNvPr id="7" name="コンテンツ プレースホルダー 4"/>
          <p:cNvSpPr txBox="1">
            <a:spLocks/>
          </p:cNvSpPr>
          <p:nvPr/>
        </p:nvSpPr>
        <p:spPr>
          <a:xfrm>
            <a:off x="362390" y="4257686"/>
            <a:ext cx="8191822" cy="648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182563" indent="0">
              <a:buNone/>
            </a:pPr>
            <a:r>
              <a:rPr lang="ja-JP" altLang="en-US" sz="1800" b="1" dirty="0" smtClean="0">
                <a:solidFill>
                  <a:srgbClr val="FF0000"/>
                </a:solidFill>
              </a:rPr>
              <a:t>年</a:t>
            </a:r>
            <a:r>
              <a:rPr lang="en-US" altLang="ja-JP" sz="1800" b="1" dirty="0" smtClean="0">
                <a:solidFill>
                  <a:srgbClr val="FF0000"/>
                </a:solidFill>
              </a:rPr>
              <a:t>1</a:t>
            </a:r>
            <a:r>
              <a:rPr lang="ja-JP" altLang="en-US" sz="1800" b="1" dirty="0" smtClean="0">
                <a:solidFill>
                  <a:srgbClr val="FF0000"/>
                </a:solidFill>
              </a:rPr>
              <a:t>回以上</a:t>
            </a:r>
            <a:r>
              <a:rPr lang="ja-JP" altLang="en-US" sz="1800" b="1" dirty="0" smtClean="0"/>
              <a:t>（居住系、施設系は</a:t>
            </a:r>
            <a:r>
              <a:rPr lang="ja-JP" altLang="en-US" sz="1800" b="1" dirty="0" smtClean="0">
                <a:solidFill>
                  <a:srgbClr val="FF0000"/>
                </a:solidFill>
              </a:rPr>
              <a:t>年</a:t>
            </a:r>
            <a:r>
              <a:rPr lang="en-US" altLang="ja-JP" sz="1800" b="1" dirty="0" smtClean="0">
                <a:solidFill>
                  <a:srgbClr val="FF0000"/>
                </a:solidFill>
              </a:rPr>
              <a:t>2</a:t>
            </a:r>
            <a:r>
              <a:rPr lang="ja-JP" altLang="en-US" sz="1800" b="1" dirty="0" smtClean="0">
                <a:solidFill>
                  <a:srgbClr val="FF0000"/>
                </a:solidFill>
              </a:rPr>
              <a:t>回以上</a:t>
            </a:r>
            <a:r>
              <a:rPr lang="ja-JP" altLang="en-US" sz="1800" b="1" dirty="0" smtClean="0"/>
              <a:t>）</a:t>
            </a:r>
          </a:p>
        </p:txBody>
      </p:sp>
      <p:sp>
        <p:nvSpPr>
          <p:cNvPr id="5" name="コンテンツ プレースホルダー 4"/>
          <p:cNvSpPr txBox="1">
            <a:spLocks/>
          </p:cNvSpPr>
          <p:nvPr/>
        </p:nvSpPr>
        <p:spPr>
          <a:xfrm>
            <a:off x="353135" y="1799730"/>
            <a:ext cx="8191822" cy="864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　指針</a:t>
            </a:r>
            <a:r>
              <a:rPr lang="ja-JP" altLang="en-US" sz="1800" dirty="0"/>
              <a:t>に基づいた研修</a:t>
            </a:r>
            <a:r>
              <a:rPr lang="ja-JP" altLang="en-US" sz="1800" dirty="0" smtClean="0"/>
              <a:t>プログラムを作成し、内部研修として実施で良い</a:t>
            </a:r>
            <a:endParaRPr lang="en-US" altLang="ja-JP" sz="1800" dirty="0" smtClean="0"/>
          </a:p>
          <a:p>
            <a:pPr marL="0" indent="0">
              <a:buNone/>
            </a:pPr>
            <a:r>
              <a:rPr lang="ja-JP" altLang="en-US" sz="1800" dirty="0"/>
              <a:t>　</a:t>
            </a:r>
            <a:r>
              <a:rPr lang="en-US" altLang="ja-JP" sz="1800" dirty="0" smtClean="0"/>
              <a:t>※</a:t>
            </a:r>
            <a:r>
              <a:rPr lang="ja-JP" altLang="en-US" sz="1800" b="1" dirty="0" smtClean="0">
                <a:solidFill>
                  <a:srgbClr val="FF0000"/>
                </a:solidFill>
              </a:rPr>
              <a:t>新規採用職員には必ず実施</a:t>
            </a:r>
            <a:r>
              <a:rPr lang="ja-JP" altLang="en-US" sz="1800" dirty="0" smtClean="0"/>
              <a:t>すること</a:t>
            </a:r>
            <a:endParaRPr lang="ja-JP" altLang="en-US" sz="1800" dirty="0"/>
          </a:p>
        </p:txBody>
      </p:sp>
      <p:sp>
        <p:nvSpPr>
          <p:cNvPr id="6" name="角丸四角形 5"/>
          <p:cNvSpPr/>
          <p:nvPr/>
        </p:nvSpPr>
        <p:spPr>
          <a:xfrm>
            <a:off x="3275410" y="1457240"/>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方法</a:t>
            </a:r>
            <a:endParaRPr lang="en-US" altLang="ja-JP" b="1" dirty="0"/>
          </a:p>
        </p:txBody>
      </p:sp>
      <p:sp>
        <p:nvSpPr>
          <p:cNvPr id="8" name="角丸四角形 7"/>
          <p:cNvSpPr/>
          <p:nvPr/>
        </p:nvSpPr>
        <p:spPr>
          <a:xfrm>
            <a:off x="3275410" y="4001128"/>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実施回数</a:t>
            </a:r>
            <a:endParaRPr lang="en-US" altLang="ja-JP" b="1" dirty="0"/>
          </a:p>
        </p:txBody>
      </p:sp>
      <p:sp>
        <p:nvSpPr>
          <p:cNvPr id="9" name="コンテンツ プレースホルダー 4"/>
          <p:cNvSpPr txBox="1">
            <a:spLocks/>
          </p:cNvSpPr>
          <p:nvPr/>
        </p:nvSpPr>
        <p:spPr>
          <a:xfrm>
            <a:off x="353135" y="3137128"/>
            <a:ext cx="8191822" cy="648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182563" indent="0">
              <a:buNone/>
            </a:pPr>
            <a:r>
              <a:rPr lang="ja-JP" altLang="en-US" sz="1800" dirty="0"/>
              <a:t>虐待等の防止に関する基礎的内容等の適切な知識を</a:t>
            </a:r>
            <a:r>
              <a:rPr lang="ja-JP" altLang="en-US" sz="1800" b="1" dirty="0">
                <a:solidFill>
                  <a:srgbClr val="FF0000"/>
                </a:solidFill>
              </a:rPr>
              <a:t>普及・啓発</a:t>
            </a:r>
            <a:r>
              <a:rPr lang="ja-JP" altLang="en-US" sz="1800" dirty="0"/>
              <a:t>する</a:t>
            </a:r>
            <a:r>
              <a:rPr lang="ja-JP" altLang="en-US" sz="1800" dirty="0" smtClean="0"/>
              <a:t>もの</a:t>
            </a:r>
          </a:p>
        </p:txBody>
      </p:sp>
      <p:sp>
        <p:nvSpPr>
          <p:cNvPr id="10" name="角丸四角形 9"/>
          <p:cNvSpPr/>
          <p:nvPr/>
        </p:nvSpPr>
        <p:spPr>
          <a:xfrm>
            <a:off x="3275410" y="2825777"/>
            <a:ext cx="1901923" cy="3960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内容</a:t>
            </a:r>
            <a:endParaRPr lang="en-US" altLang="ja-JP" b="1" dirty="0"/>
          </a:p>
        </p:txBody>
      </p:sp>
      <p:sp>
        <p:nvSpPr>
          <p:cNvPr id="11" name="Rectangle 1"/>
          <p:cNvSpPr txBox="1">
            <a:spLocks/>
          </p:cNvSpPr>
          <p:nvPr/>
        </p:nvSpPr>
        <p:spPr>
          <a:xfrm>
            <a:off x="289288" y="5121439"/>
            <a:ext cx="8134672" cy="432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rgbClr val="FF0000"/>
                </a:solidFill>
              </a:rPr>
              <a:t>4</a:t>
            </a:r>
            <a:r>
              <a:rPr lang="ja-JP" altLang="en-US" sz="2400" b="1" dirty="0" smtClean="0">
                <a:solidFill>
                  <a:srgbClr val="FF0000"/>
                </a:solidFill>
              </a:rPr>
              <a:t>　担当者</a:t>
            </a:r>
            <a:endParaRPr lang="en-US" sz="2400" b="1" dirty="0">
              <a:solidFill>
                <a:srgbClr val="FF0000"/>
              </a:solidFill>
            </a:endParaRPr>
          </a:p>
        </p:txBody>
      </p:sp>
      <p:sp>
        <p:nvSpPr>
          <p:cNvPr id="12" name="コンテンツ プレースホルダー 4"/>
          <p:cNvSpPr txBox="1">
            <a:spLocks/>
          </p:cNvSpPr>
          <p:nvPr/>
        </p:nvSpPr>
        <p:spPr>
          <a:xfrm>
            <a:off x="362390" y="5562795"/>
            <a:ext cx="8191822" cy="8640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182563">
              <a:buNone/>
            </a:pPr>
            <a:r>
              <a:rPr lang="ja-JP" altLang="en-US" sz="1800" b="1" dirty="0" smtClean="0"/>
              <a:t>高齢者虐待防止の措置を適切に実施するための</a:t>
            </a:r>
            <a:r>
              <a:rPr lang="ja-JP" altLang="en-US" sz="1800" b="1" dirty="0" smtClean="0">
                <a:solidFill>
                  <a:srgbClr val="FF0000"/>
                </a:solidFill>
              </a:rPr>
              <a:t>担当者</a:t>
            </a:r>
            <a:r>
              <a:rPr lang="ja-JP" altLang="en-US" sz="1800" b="1" dirty="0" smtClean="0"/>
              <a:t>を配置する</a:t>
            </a:r>
          </a:p>
        </p:txBody>
      </p:sp>
      <p:sp>
        <p:nvSpPr>
          <p:cNvPr id="15" name="Rectangle 1"/>
          <p:cNvSpPr txBox="1">
            <a:spLocks/>
          </p:cNvSpPr>
          <p:nvPr/>
        </p:nvSpPr>
        <p:spPr>
          <a:xfrm>
            <a:off x="539552" y="227930"/>
            <a:ext cx="8221250" cy="680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smtClean="0"/>
              <a:t>6</a:t>
            </a:r>
            <a:r>
              <a:rPr lang="ja-JP" altLang="en-US" sz="2800" b="1" dirty="0" smtClean="0"/>
              <a:t>　高齢者虐待の防止に関する措置④</a:t>
            </a:r>
            <a:r>
              <a:rPr lang="ja-JP" altLang="en-US" sz="2400" b="1" dirty="0" smtClean="0"/>
              <a:t>　</a:t>
            </a:r>
            <a:endParaRPr lang="en-US" sz="2400" b="1" dirty="0"/>
          </a:p>
        </p:txBody>
      </p:sp>
    </p:spTree>
    <p:extLst>
      <p:ext uri="{BB962C8B-B14F-4D97-AF65-F5344CB8AC3E}">
        <p14:creationId xmlns:p14="http://schemas.microsoft.com/office/powerpoint/2010/main" val="1556154885"/>
      </p:ext>
    </p:extLst>
  </p:cSld>
  <p:clrMapOvr>
    <a:masterClrMapping/>
  </p:clrMapOvr>
  <p:transition advTm="4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pPr algn="ctr"/>
            <a:r>
              <a:rPr lang="en-US" altLang="ja-JP" sz="2800" b="1" dirty="0" smtClean="0"/>
              <a:t>7</a:t>
            </a:r>
            <a:r>
              <a:rPr lang="ja-JP" altLang="en-US" sz="2800" b="1" dirty="0" smtClean="0"/>
              <a:t>　業務</a:t>
            </a:r>
            <a:r>
              <a:rPr lang="ja-JP" altLang="en-US" sz="2800" b="1" dirty="0"/>
              <a:t>継続計画</a:t>
            </a:r>
            <a:r>
              <a:rPr lang="ja-JP" altLang="en-US" sz="2800" b="1" dirty="0" smtClean="0"/>
              <a:t>未策定減算</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18</a:t>
            </a:fld>
            <a:endParaRPr kumimoji="1" lang="ja-JP" altLang="en-US" dirty="0"/>
          </a:p>
        </p:txBody>
      </p:sp>
      <p:sp>
        <p:nvSpPr>
          <p:cNvPr id="7" name="コンテンツ プレースホルダー 4"/>
          <p:cNvSpPr txBox="1">
            <a:spLocks/>
          </p:cNvSpPr>
          <p:nvPr/>
        </p:nvSpPr>
        <p:spPr>
          <a:xfrm>
            <a:off x="323529" y="4581128"/>
            <a:ext cx="8352928" cy="1775223"/>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・業務継続計画を未策定の場合</a:t>
            </a:r>
            <a:endParaRPr lang="en-US" altLang="ja-JP" sz="1800" dirty="0" smtClean="0"/>
          </a:p>
          <a:p>
            <a:pPr marL="0" indent="0">
              <a:buNone/>
            </a:pPr>
            <a:r>
              <a:rPr lang="ja-JP" altLang="en-US" sz="1800" dirty="0" smtClean="0"/>
              <a:t>・業務継続計画に従い必要な措置を講じられていない場合</a:t>
            </a:r>
            <a:endParaRPr lang="en-US" altLang="ja-JP" sz="1800" dirty="0"/>
          </a:p>
        </p:txBody>
      </p:sp>
      <p:sp>
        <p:nvSpPr>
          <p:cNvPr id="8" name="正方形/長方形 7"/>
          <p:cNvSpPr/>
          <p:nvPr/>
        </p:nvSpPr>
        <p:spPr>
          <a:xfrm>
            <a:off x="323528" y="2942946"/>
            <a:ext cx="8352928" cy="1494166"/>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施設・居住系サービス　：　所定単位数の</a:t>
            </a:r>
            <a:r>
              <a:rPr kumimoji="1" lang="en-US" altLang="ja-JP" dirty="0" smtClean="0">
                <a:solidFill>
                  <a:schemeClr val="tx1"/>
                </a:solidFill>
              </a:rPr>
              <a:t>100</a:t>
            </a:r>
            <a:r>
              <a:rPr kumimoji="1" lang="ja-JP" altLang="en-US" dirty="0" smtClean="0">
                <a:solidFill>
                  <a:schemeClr val="tx1"/>
                </a:solidFill>
              </a:rPr>
              <a:t>分の３に相当する単位数</a:t>
            </a:r>
            <a:endParaRPr kumimoji="1" lang="en-US" altLang="ja-JP" dirty="0" smtClean="0">
              <a:solidFill>
                <a:schemeClr val="tx1"/>
              </a:solidFill>
            </a:endParaRPr>
          </a:p>
          <a:p>
            <a:r>
              <a:rPr kumimoji="1" lang="ja-JP" altLang="en-US" dirty="0" smtClean="0">
                <a:solidFill>
                  <a:schemeClr val="tx1"/>
                </a:solidFill>
              </a:rPr>
              <a:t>その他サービス　　　　：　所定単位数の</a:t>
            </a:r>
            <a:r>
              <a:rPr kumimoji="1" lang="en-US" altLang="ja-JP" dirty="0" smtClean="0">
                <a:solidFill>
                  <a:schemeClr val="tx1"/>
                </a:solidFill>
              </a:rPr>
              <a:t>100</a:t>
            </a:r>
            <a:r>
              <a:rPr kumimoji="1" lang="ja-JP" altLang="en-US" dirty="0" smtClean="0">
                <a:solidFill>
                  <a:schemeClr val="tx1"/>
                </a:solidFill>
              </a:rPr>
              <a:t>分の１に相当する単位数</a:t>
            </a:r>
            <a:endParaRPr kumimoji="1" lang="ja-JP" altLang="en-US" dirty="0">
              <a:solidFill>
                <a:schemeClr val="tx1"/>
              </a:solidFill>
            </a:endParaRPr>
          </a:p>
        </p:txBody>
      </p:sp>
      <p:pic>
        <p:nvPicPr>
          <p:cNvPr id="9" name="図 8"/>
          <p:cNvPicPr>
            <a:picLocks noChangeAspect="1"/>
          </p:cNvPicPr>
          <p:nvPr/>
        </p:nvPicPr>
        <p:blipFill rotWithShape="1">
          <a:blip r:embed="rId3"/>
          <a:srcRect l="100000" t="66639" r="-19863"/>
          <a:stretch/>
        </p:blipFill>
        <p:spPr>
          <a:xfrm>
            <a:off x="3708770" y="3573016"/>
            <a:ext cx="71142" cy="167794"/>
          </a:xfrm>
          <a:prstGeom prst="rect">
            <a:avLst/>
          </a:prstGeom>
        </p:spPr>
      </p:pic>
      <p:sp>
        <p:nvSpPr>
          <p:cNvPr id="12" name="正方形/長方形 11"/>
          <p:cNvSpPr/>
          <p:nvPr/>
        </p:nvSpPr>
        <p:spPr>
          <a:xfrm>
            <a:off x="323528" y="1268759"/>
            <a:ext cx="8352928" cy="153714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smtClean="0">
              <a:solidFill>
                <a:schemeClr val="tx1"/>
              </a:solidFill>
            </a:endParaRPr>
          </a:p>
          <a:p>
            <a:r>
              <a:rPr kumimoji="1" lang="ja-JP" altLang="en-US" dirty="0" smtClean="0">
                <a:solidFill>
                  <a:schemeClr val="tx1"/>
                </a:solidFill>
              </a:rPr>
              <a:t>感染症</a:t>
            </a:r>
            <a:r>
              <a:rPr kumimoji="1" lang="ja-JP" altLang="en-US" dirty="0">
                <a:solidFill>
                  <a:schemeClr val="tx1"/>
                </a:solidFill>
              </a:rPr>
              <a:t>や</a:t>
            </a:r>
            <a:r>
              <a:rPr kumimoji="1" lang="ja-JP" altLang="en-US" dirty="0" smtClean="0">
                <a:solidFill>
                  <a:schemeClr val="tx1"/>
                </a:solidFill>
              </a:rPr>
              <a:t>災害</a:t>
            </a:r>
            <a:r>
              <a:rPr kumimoji="1" lang="ja-JP" altLang="en-US" dirty="0">
                <a:solidFill>
                  <a:schemeClr val="tx1"/>
                </a:solidFill>
              </a:rPr>
              <a:t>時</a:t>
            </a:r>
            <a:r>
              <a:rPr kumimoji="1" lang="ja-JP" altLang="en-US" dirty="0" smtClean="0">
                <a:solidFill>
                  <a:schemeClr val="tx1"/>
                </a:solidFill>
              </a:rPr>
              <a:t>でも</a:t>
            </a:r>
            <a:r>
              <a:rPr kumimoji="1" lang="ja-JP" altLang="en-US" dirty="0">
                <a:solidFill>
                  <a:schemeClr val="tx1"/>
                </a:solidFill>
              </a:rPr>
              <a:t>、必要な介護サービスを継続的に提供できる体制を構築するため、業務継続に向けた計画の策定の徹底を求める観点から、感染症もしくは災害のいずれかまたは両方の業務継続計画が策定出来ていない場合、</a:t>
            </a:r>
            <a:r>
              <a:rPr kumimoji="1" lang="ja-JP" altLang="en-US" dirty="0" smtClean="0">
                <a:solidFill>
                  <a:schemeClr val="tx1"/>
                </a:solidFill>
              </a:rPr>
              <a:t>基本報酬を減算</a:t>
            </a:r>
            <a:r>
              <a:rPr kumimoji="1" lang="ja-JP" altLang="en-US" dirty="0">
                <a:solidFill>
                  <a:schemeClr val="tx1"/>
                </a:solidFill>
              </a:rPr>
              <a:t>。</a:t>
            </a:r>
          </a:p>
          <a:p>
            <a:pPr algn="ctr"/>
            <a:endParaRPr kumimoji="1" lang="ja-JP" altLang="en-US" dirty="0"/>
          </a:p>
        </p:txBody>
      </p:sp>
      <p:sp>
        <p:nvSpPr>
          <p:cNvPr id="14" name="角丸四角形 13"/>
          <p:cNvSpPr/>
          <p:nvPr/>
        </p:nvSpPr>
        <p:spPr>
          <a:xfrm>
            <a:off x="2843808" y="1086297"/>
            <a:ext cx="288032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概要</a:t>
            </a:r>
            <a:endParaRPr kumimoji="1" lang="ja-JP" altLang="en-US" dirty="0"/>
          </a:p>
        </p:txBody>
      </p:sp>
      <p:sp>
        <p:nvSpPr>
          <p:cNvPr id="15" name="角丸四角形 14"/>
          <p:cNvSpPr/>
          <p:nvPr/>
        </p:nvSpPr>
        <p:spPr>
          <a:xfrm>
            <a:off x="2860576" y="2708809"/>
            <a:ext cx="2910586" cy="4623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減算</a:t>
            </a:r>
            <a:endParaRPr kumimoji="1" lang="ja-JP" altLang="en-US" dirty="0"/>
          </a:p>
        </p:txBody>
      </p:sp>
      <p:sp>
        <p:nvSpPr>
          <p:cNvPr id="16" name="角丸四角形 15"/>
          <p:cNvSpPr/>
          <p:nvPr/>
        </p:nvSpPr>
        <p:spPr>
          <a:xfrm>
            <a:off x="2890842" y="4358545"/>
            <a:ext cx="2880320" cy="445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算定要件</a:t>
            </a:r>
            <a:endParaRPr kumimoji="1" lang="ja-JP" altLang="en-US" dirty="0"/>
          </a:p>
        </p:txBody>
      </p:sp>
    </p:spTree>
    <p:extLst>
      <p:ext uri="{BB962C8B-B14F-4D97-AF65-F5344CB8AC3E}">
        <p14:creationId xmlns:p14="http://schemas.microsoft.com/office/powerpoint/2010/main" val="1051326064"/>
      </p:ext>
    </p:extLst>
  </p:cSld>
  <p:clrMapOvr>
    <a:masterClrMapping/>
  </p:clrMapOvr>
  <p:transition advTm="7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953558"/>
          </a:xfrm>
        </p:spPr>
        <p:txBody>
          <a:bodyPr>
            <a:normAutofit/>
          </a:bodyPr>
          <a:lstStyle/>
          <a:p>
            <a:pPr algn="ctr"/>
            <a:r>
              <a:rPr lang="en-US" altLang="ja-JP" sz="3600" b="1" dirty="0" smtClean="0">
                <a:latin typeface="+mj-ea"/>
              </a:rPr>
              <a:t>8</a:t>
            </a:r>
            <a:r>
              <a:rPr lang="ja-JP" altLang="en-US" sz="3600" b="1" dirty="0" smtClean="0">
                <a:latin typeface="+mj-ea"/>
              </a:rPr>
              <a:t>　主な指導事項①</a:t>
            </a:r>
            <a:endParaRPr lang="en-US" sz="2400" b="1" dirty="0">
              <a:latin typeface="+mj-ea"/>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6" name="コンテンツ プレースホルダー 4"/>
          <p:cNvSpPr txBox="1">
            <a:spLocks/>
          </p:cNvSpPr>
          <p:nvPr/>
        </p:nvSpPr>
        <p:spPr>
          <a:xfrm>
            <a:off x="323528" y="1386477"/>
            <a:ext cx="8496944" cy="218653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zh-TW" altLang="en-US" b="1" dirty="0" smtClean="0"/>
              <a:t>基準等（要旨）</a:t>
            </a:r>
            <a:r>
              <a:rPr lang="en-US" altLang="ja-JP" b="1" dirty="0" smtClean="0"/>
              <a:t>】</a:t>
            </a:r>
          </a:p>
          <a:p>
            <a:pPr marL="0" indent="0">
              <a:buNone/>
            </a:pPr>
            <a:r>
              <a:rPr lang="ja-JP" altLang="en-US" dirty="0">
                <a:solidFill>
                  <a:srgbClr val="FF0000"/>
                </a:solidFill>
              </a:rPr>
              <a:t>　</a:t>
            </a:r>
            <a:r>
              <a:rPr lang="ja-JP" altLang="en-US" b="1" u="sng" dirty="0" smtClean="0">
                <a:solidFill>
                  <a:srgbClr val="FF0000"/>
                </a:solidFill>
              </a:rPr>
              <a:t>専用</a:t>
            </a:r>
            <a:r>
              <a:rPr lang="ja-JP" altLang="en-US" b="1" u="sng" dirty="0">
                <a:solidFill>
                  <a:srgbClr val="FF0000"/>
                </a:solidFill>
              </a:rPr>
              <a:t>区画</a:t>
            </a:r>
            <a:r>
              <a:rPr lang="ja-JP" altLang="en-US" dirty="0"/>
              <a:t>（事務室、相談室、静養室等）</a:t>
            </a:r>
            <a:r>
              <a:rPr lang="ja-JP" altLang="en-US" b="1" u="sng" dirty="0">
                <a:solidFill>
                  <a:srgbClr val="FF0000"/>
                </a:solidFill>
              </a:rPr>
              <a:t>に変更がある</a:t>
            </a:r>
            <a:r>
              <a:rPr lang="ja-JP" altLang="en-US" b="1" u="sng" dirty="0" smtClean="0">
                <a:solidFill>
                  <a:srgbClr val="FF0000"/>
                </a:solidFill>
              </a:rPr>
              <a:t>場合や、事業所の所在地が変わった場合は</a:t>
            </a:r>
            <a:r>
              <a:rPr lang="ja-JP" altLang="en-US" b="1" u="sng" dirty="0">
                <a:solidFill>
                  <a:srgbClr val="FF0000"/>
                </a:solidFill>
              </a:rPr>
              <a:t>、遅滞なく変更届出書の提出を行わなければならない。</a:t>
            </a:r>
            <a:endParaRPr lang="en-US" altLang="ja-JP" b="1" u="sng" dirty="0" smtClean="0">
              <a:solidFill>
                <a:srgbClr val="FF0000"/>
              </a:solidFill>
            </a:endParaRPr>
          </a:p>
        </p:txBody>
      </p:sp>
      <p:sp>
        <p:nvSpPr>
          <p:cNvPr id="12" name="下矢印 11"/>
          <p:cNvSpPr/>
          <p:nvPr/>
        </p:nvSpPr>
        <p:spPr>
          <a:xfrm>
            <a:off x="4031940" y="3749191"/>
            <a:ext cx="1080120" cy="52569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636394"/>
            <a:ext cx="8496944" cy="1960958"/>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ja-JP" altLang="en-US" b="1" dirty="0" smtClean="0"/>
              <a:t>指導事項（ポイント）</a:t>
            </a:r>
            <a:r>
              <a:rPr lang="en-US" altLang="ja-JP" b="1" dirty="0" smtClean="0"/>
              <a:t>】</a:t>
            </a:r>
          </a:p>
          <a:p>
            <a:pPr marL="0" indent="0">
              <a:buNone/>
            </a:pPr>
            <a:r>
              <a:rPr lang="ja-JP" altLang="en-US" dirty="0"/>
              <a:t>　</a:t>
            </a:r>
            <a:r>
              <a:rPr lang="ja-JP" altLang="en-US" dirty="0" smtClean="0"/>
              <a:t>事業所</a:t>
            </a:r>
            <a:r>
              <a:rPr lang="ja-JP" altLang="en-US" dirty="0"/>
              <a:t>の</a:t>
            </a:r>
            <a:r>
              <a:rPr lang="ja-JP" altLang="en-US" dirty="0" smtClean="0"/>
              <a:t>改築等に</a:t>
            </a:r>
            <a:r>
              <a:rPr lang="ja-JP" altLang="en-US" dirty="0"/>
              <a:t>より、専用区画の配置等を変更した</a:t>
            </a:r>
            <a:r>
              <a:rPr lang="ja-JP" altLang="en-US" dirty="0" smtClean="0"/>
              <a:t>場合や、事業所が移転した場合は</a:t>
            </a:r>
            <a:r>
              <a:rPr lang="ja-JP" altLang="en-US" dirty="0"/>
              <a:t>、</a:t>
            </a:r>
            <a:r>
              <a:rPr lang="ja-JP" altLang="en-US" b="1" u="sng" dirty="0">
                <a:solidFill>
                  <a:srgbClr val="FF0000"/>
                </a:solidFill>
              </a:rPr>
              <a:t>速やかに所管庁へ届け出ること</a:t>
            </a:r>
            <a:r>
              <a:rPr lang="ja-JP" altLang="en-US" b="1" u="sng" dirty="0" smtClean="0">
                <a:solidFill>
                  <a:srgbClr val="FF0000"/>
                </a:solidFill>
              </a:rPr>
              <a:t>。</a:t>
            </a:r>
            <a:endParaRPr lang="en-US" altLang="ja-JP" b="1" u="sng" dirty="0" smtClean="0">
              <a:solidFill>
                <a:srgbClr val="FF0000"/>
              </a:solidFill>
            </a:endParaRPr>
          </a:p>
        </p:txBody>
      </p:sp>
    </p:spTree>
    <p:extLst>
      <p:ext uri="{BB962C8B-B14F-4D97-AF65-F5344CB8AC3E}">
        <p14:creationId xmlns:p14="http://schemas.microsoft.com/office/powerpoint/2010/main" val="4291374802"/>
      </p:ext>
    </p:extLst>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1112838"/>
          </a:xfrm>
        </p:spPr>
        <p:txBody>
          <a:bodyPr>
            <a:normAutofit/>
          </a:bodyPr>
          <a:lstStyle/>
          <a:p>
            <a:r>
              <a:rPr lang="ja-JP" altLang="en-US" b="1" dirty="0" smtClean="0"/>
              <a:t>もく</a:t>
            </a:r>
            <a:r>
              <a:rPr lang="ja-JP" altLang="en-US" b="1" dirty="0"/>
              <a:t>じ</a:t>
            </a:r>
            <a:endParaRPr kumimoji="1" lang="ja-JP" b="1" dirty="0"/>
          </a:p>
        </p:txBody>
      </p:sp>
      <p:sp>
        <p:nvSpPr>
          <p:cNvPr id="3" name="Rectangle 2"/>
          <p:cNvSpPr>
            <a:spLocks noGrp="1"/>
          </p:cNvSpPr>
          <p:nvPr>
            <p:ph idx="1"/>
          </p:nvPr>
        </p:nvSpPr>
        <p:spPr>
          <a:xfrm>
            <a:off x="467544" y="1196752"/>
            <a:ext cx="8352928" cy="5524724"/>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latin typeface="+mn-ea"/>
              </a:rPr>
              <a:t>１</a:t>
            </a:r>
            <a:r>
              <a:rPr lang="ja-JP" altLang="en-US" dirty="0">
                <a:latin typeface="+mn-ea"/>
              </a:rPr>
              <a:t>　</a:t>
            </a:r>
            <a:r>
              <a:rPr lang="ja-JP" altLang="ja-JP" dirty="0" smtClean="0">
                <a:solidFill>
                  <a:schemeClr val="tx1"/>
                </a:solidFill>
              </a:rPr>
              <a:t>介護</a:t>
            </a:r>
            <a:r>
              <a:rPr lang="ja-JP" altLang="ja-JP" dirty="0">
                <a:solidFill>
                  <a:schemeClr val="tx1"/>
                </a:solidFill>
              </a:rPr>
              <a:t>保険</a:t>
            </a:r>
            <a:r>
              <a:rPr lang="ja-JP" altLang="en-US" dirty="0">
                <a:solidFill>
                  <a:schemeClr val="tx1"/>
                </a:solidFill>
              </a:rPr>
              <a:t>法</a:t>
            </a:r>
            <a:r>
              <a:rPr lang="ja-JP" altLang="ja-JP" dirty="0">
                <a:solidFill>
                  <a:schemeClr val="tx1"/>
                </a:solidFill>
              </a:rPr>
              <a:t>の</a:t>
            </a:r>
            <a:r>
              <a:rPr lang="ja-JP" altLang="en-US" dirty="0" smtClean="0">
                <a:solidFill>
                  <a:schemeClr val="tx1"/>
                </a:solidFill>
              </a:rPr>
              <a:t>目的等</a:t>
            </a:r>
            <a:endParaRPr lang="en-US" altLang="ja-JP" dirty="0" smtClean="0">
              <a:solidFill>
                <a:schemeClr val="tx1"/>
              </a:solidFill>
            </a:endParaRPr>
          </a:p>
          <a:p>
            <a:pPr marL="0" indent="0">
              <a:buNone/>
            </a:pPr>
            <a:r>
              <a:rPr lang="ja-JP" altLang="en-US" dirty="0" smtClean="0">
                <a:latin typeface="+mn-ea"/>
              </a:rPr>
              <a:t>２　</a:t>
            </a:r>
            <a:r>
              <a:rPr lang="ja-JP" altLang="en-US" dirty="0" smtClean="0">
                <a:solidFill>
                  <a:schemeClr val="tx1"/>
                </a:solidFill>
              </a:rPr>
              <a:t>変更・加算の届出</a:t>
            </a:r>
            <a:r>
              <a:rPr lang="ja-JP" altLang="en-US" dirty="0" smtClean="0">
                <a:latin typeface="+mn-ea"/>
              </a:rPr>
              <a:t>　　</a:t>
            </a:r>
            <a:endParaRPr lang="en-US" altLang="ja-JP" dirty="0" smtClean="0">
              <a:latin typeface="+mn-ea"/>
            </a:endParaRPr>
          </a:p>
          <a:p>
            <a:pPr marL="0" indent="0">
              <a:buNone/>
            </a:pPr>
            <a:r>
              <a:rPr lang="ja-JP" altLang="en-US" dirty="0" smtClean="0">
                <a:latin typeface="+mn-ea"/>
              </a:rPr>
              <a:t>３</a:t>
            </a:r>
            <a:r>
              <a:rPr lang="ja-JP" altLang="en-US" dirty="0">
                <a:latin typeface="+mn-ea"/>
              </a:rPr>
              <a:t>　</a:t>
            </a:r>
            <a:r>
              <a:rPr lang="ja-JP" altLang="en-US" dirty="0" smtClean="0">
                <a:latin typeface="+mn-ea"/>
              </a:rPr>
              <a:t>業務・専従の考え方について</a:t>
            </a:r>
            <a:endParaRPr lang="en-US" altLang="ja-JP" dirty="0" smtClean="0">
              <a:latin typeface="+mn-ea"/>
            </a:endParaRPr>
          </a:p>
          <a:p>
            <a:pPr marL="0" indent="0">
              <a:buNone/>
            </a:pPr>
            <a:r>
              <a:rPr lang="ja-JP" altLang="en-US" dirty="0" smtClean="0">
                <a:latin typeface="+mn-ea"/>
              </a:rPr>
              <a:t>４</a:t>
            </a:r>
            <a:r>
              <a:rPr lang="ja-JP" altLang="en-US" dirty="0">
                <a:latin typeface="+mn-ea"/>
              </a:rPr>
              <a:t>　</a:t>
            </a:r>
            <a:r>
              <a:rPr lang="ja-JP" altLang="en-US" dirty="0" smtClean="0">
                <a:latin typeface="+mn-ea"/>
              </a:rPr>
              <a:t>業務管理体制と整備と検査について</a:t>
            </a:r>
            <a:endParaRPr lang="en-US" altLang="ja-JP" dirty="0" smtClean="0">
              <a:latin typeface="+mn-ea"/>
            </a:endParaRPr>
          </a:p>
          <a:p>
            <a:pPr marL="0" indent="0">
              <a:buNone/>
            </a:pPr>
            <a:r>
              <a:rPr lang="ja-JP" altLang="en-US" dirty="0" smtClean="0">
                <a:latin typeface="+mn-ea"/>
              </a:rPr>
              <a:t>５</a:t>
            </a:r>
            <a:r>
              <a:rPr lang="ja-JP" altLang="en-US" dirty="0">
                <a:latin typeface="+mn-ea"/>
              </a:rPr>
              <a:t>　</a:t>
            </a:r>
            <a:r>
              <a:rPr lang="ja-JP" altLang="en-US" dirty="0" smtClean="0">
                <a:latin typeface="+mn-ea"/>
              </a:rPr>
              <a:t>介護</a:t>
            </a:r>
            <a:r>
              <a:rPr lang="ja-JP" altLang="en-US" dirty="0">
                <a:latin typeface="+mn-ea"/>
              </a:rPr>
              <a:t>サービス情報の公表</a:t>
            </a:r>
            <a:r>
              <a:rPr lang="ja-JP" altLang="en-US" dirty="0" smtClean="0">
                <a:latin typeface="+mn-ea"/>
              </a:rPr>
              <a:t>制度</a:t>
            </a:r>
            <a:endParaRPr lang="en-US" altLang="ja-JP" dirty="0" smtClean="0">
              <a:latin typeface="+mn-ea"/>
            </a:endParaRPr>
          </a:p>
          <a:p>
            <a:pPr marL="0" indent="0">
              <a:buNone/>
            </a:pPr>
            <a:r>
              <a:rPr lang="ja-JP" altLang="en-US" dirty="0" smtClean="0">
                <a:latin typeface="+mn-ea"/>
              </a:rPr>
              <a:t>６　高齢者虐待防止に関する措置</a:t>
            </a:r>
            <a:endParaRPr lang="en-US" altLang="ja-JP" dirty="0" smtClean="0">
              <a:latin typeface="+mn-ea"/>
            </a:endParaRPr>
          </a:p>
          <a:p>
            <a:pPr marL="0" indent="0">
              <a:buNone/>
            </a:pPr>
            <a:r>
              <a:rPr lang="ja-JP" altLang="en-US" dirty="0" smtClean="0">
                <a:latin typeface="+mn-ea"/>
              </a:rPr>
              <a:t>７</a:t>
            </a:r>
            <a:r>
              <a:rPr lang="ja-JP" altLang="en-US" dirty="0">
                <a:latin typeface="+mn-ea"/>
              </a:rPr>
              <a:t>　</a:t>
            </a:r>
            <a:r>
              <a:rPr lang="ja-JP" altLang="en-US" dirty="0" smtClean="0">
                <a:latin typeface="+mn-ea"/>
              </a:rPr>
              <a:t>業務継続未策定減算</a:t>
            </a:r>
            <a:endParaRPr lang="en-US" altLang="ja-JP" dirty="0" smtClean="0">
              <a:latin typeface="+mn-ea"/>
            </a:endParaRPr>
          </a:p>
          <a:p>
            <a:pPr marL="0" indent="0">
              <a:buNone/>
            </a:pPr>
            <a:r>
              <a:rPr lang="ja-JP" altLang="en-US" dirty="0" smtClean="0">
                <a:latin typeface="+mn-ea"/>
              </a:rPr>
              <a:t>８　主</a:t>
            </a:r>
            <a:r>
              <a:rPr lang="ja-JP" altLang="en-US" dirty="0">
                <a:latin typeface="+mn-ea"/>
              </a:rPr>
              <a:t>な指導</a:t>
            </a:r>
            <a:r>
              <a:rPr lang="ja-JP" altLang="en-US" dirty="0" smtClean="0">
                <a:latin typeface="+mn-ea"/>
              </a:rPr>
              <a:t>事項</a:t>
            </a:r>
            <a:r>
              <a:rPr lang="ja-JP" altLang="en-US" sz="2000" dirty="0" smtClean="0">
                <a:latin typeface="+mn-ea"/>
              </a:rPr>
              <a:t>　</a:t>
            </a:r>
            <a:endParaRPr lang="en-US" altLang="ja-JP" sz="2000" dirty="0" smtClean="0">
              <a:latin typeface="+mn-ea"/>
            </a:endParaRPr>
          </a:p>
          <a:p>
            <a:pPr marL="0" indent="0">
              <a:buNone/>
            </a:pPr>
            <a:r>
              <a:rPr lang="ja-JP" altLang="en-US" dirty="0" smtClean="0">
                <a:latin typeface="+mn-ea"/>
              </a:rPr>
              <a:t>９</a:t>
            </a:r>
            <a:r>
              <a:rPr lang="ja-JP" altLang="en-US" dirty="0">
                <a:latin typeface="+mn-ea"/>
              </a:rPr>
              <a:t>　お問い合わせ</a:t>
            </a:r>
            <a:r>
              <a:rPr lang="ja-JP" altLang="en-US" dirty="0" smtClean="0">
                <a:latin typeface="+mn-ea"/>
              </a:rPr>
              <a:t>に</a:t>
            </a:r>
            <a:r>
              <a:rPr lang="ja-JP" altLang="en-US" dirty="0">
                <a:latin typeface="+mn-ea"/>
              </a:rPr>
              <a:t>ついて</a:t>
            </a:r>
            <a:endParaRPr lang="en-US" altLang="ja-JP" dirty="0">
              <a:latin typeface="+mn-ea"/>
            </a:endParaRPr>
          </a:p>
          <a:p>
            <a:pPr marL="0" indent="0">
              <a:buNone/>
            </a:pPr>
            <a:endParaRPr lang="en-US" altLang="ja-JP" sz="2000" dirty="0" smtClean="0">
              <a:latin typeface="+mn-ea"/>
            </a:endParaRPr>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Tree>
    <p:extLst>
      <p:ext uri="{BB962C8B-B14F-4D97-AF65-F5344CB8AC3E}">
        <p14:creationId xmlns:p14="http://schemas.microsoft.com/office/powerpoint/2010/main" val="3267478838"/>
      </p:ext>
    </p:extLst>
  </p:cSld>
  <p:clrMapOvr>
    <a:masterClrMapping/>
  </p:clrMapOvr>
  <p:transition advTm="6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95457" y="260648"/>
            <a:ext cx="8134672" cy="833674"/>
          </a:xfrm>
        </p:spPr>
        <p:txBody>
          <a:bodyPr>
            <a:normAutofit/>
          </a:bodyPr>
          <a:lstStyle/>
          <a:p>
            <a:pPr algn="ctr"/>
            <a:r>
              <a:rPr lang="en-US" altLang="ja-JP" sz="4000" b="1" dirty="0" smtClean="0"/>
              <a:t>8  </a:t>
            </a:r>
            <a:r>
              <a:rPr lang="ja-JP" altLang="en-US" sz="4000" b="1" dirty="0" smtClean="0"/>
              <a:t>主な指導事項②</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20</a:t>
            </a:fld>
            <a:endParaRPr kumimoji="1" lang="ja-JP" altLang="en-US" dirty="0"/>
          </a:p>
        </p:txBody>
      </p:sp>
      <p:sp>
        <p:nvSpPr>
          <p:cNvPr id="6" name="コンテンツ プレースホルダー 4"/>
          <p:cNvSpPr txBox="1">
            <a:spLocks/>
          </p:cNvSpPr>
          <p:nvPr/>
        </p:nvSpPr>
        <p:spPr>
          <a:xfrm>
            <a:off x="323528" y="1287027"/>
            <a:ext cx="8496944" cy="247046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zh-TW" altLang="en-US" b="1" dirty="0" smtClean="0"/>
              <a:t>基準等（要旨）</a:t>
            </a:r>
            <a:r>
              <a:rPr lang="en-US" altLang="ja-JP" b="1" dirty="0" smtClean="0"/>
              <a:t>】</a:t>
            </a:r>
          </a:p>
          <a:p>
            <a:pPr marL="0" indent="0">
              <a:buNone/>
            </a:pPr>
            <a:r>
              <a:rPr lang="ja-JP" altLang="en-US" dirty="0">
                <a:solidFill>
                  <a:srgbClr val="FF0000"/>
                </a:solidFill>
              </a:rPr>
              <a:t>　</a:t>
            </a:r>
            <a:r>
              <a:rPr lang="ja-JP" altLang="en-US" dirty="0" smtClean="0"/>
              <a:t>サービス</a:t>
            </a:r>
            <a:r>
              <a:rPr lang="ja-JP" altLang="en-US" dirty="0"/>
              <a:t>の</a:t>
            </a:r>
            <a:r>
              <a:rPr lang="ja-JP" altLang="en-US" dirty="0" smtClean="0"/>
              <a:t>提供開始</a:t>
            </a:r>
            <a:r>
              <a:rPr lang="ja-JP" altLang="en-US" dirty="0"/>
              <a:t>に際し、</a:t>
            </a:r>
            <a:r>
              <a:rPr lang="ja-JP" altLang="en-US" b="1" u="sng" dirty="0">
                <a:solidFill>
                  <a:srgbClr val="FF0000"/>
                </a:solidFill>
              </a:rPr>
              <a:t>あらかじめ</a:t>
            </a:r>
            <a:r>
              <a:rPr lang="ja-JP" altLang="en-US" dirty="0"/>
              <a:t>、利用申込者又はその家族に対し</a:t>
            </a:r>
            <a:r>
              <a:rPr lang="ja-JP" altLang="en-US" dirty="0" smtClean="0"/>
              <a:t>、重要</a:t>
            </a:r>
            <a:r>
              <a:rPr lang="ja-JP" altLang="en-US" dirty="0"/>
              <a:t>事項を記した</a:t>
            </a:r>
            <a:r>
              <a:rPr lang="ja-JP" altLang="en-US" dirty="0" smtClean="0"/>
              <a:t>文書（重要事項説明書など）を</a:t>
            </a:r>
            <a:r>
              <a:rPr lang="ja-JP" altLang="en-US" b="1" u="sng" dirty="0">
                <a:solidFill>
                  <a:srgbClr val="FF0000"/>
                </a:solidFill>
              </a:rPr>
              <a:t>交付</a:t>
            </a:r>
            <a:r>
              <a:rPr lang="ja-JP" altLang="en-US" dirty="0"/>
              <a:t>して</a:t>
            </a:r>
            <a:r>
              <a:rPr lang="ja-JP" altLang="en-US" b="1" u="sng" dirty="0">
                <a:solidFill>
                  <a:srgbClr val="FF0000"/>
                </a:solidFill>
              </a:rPr>
              <a:t>説明</a:t>
            </a:r>
            <a:r>
              <a:rPr lang="ja-JP" altLang="en-US" dirty="0"/>
              <a:t>を行い</a:t>
            </a:r>
            <a:r>
              <a:rPr lang="ja-JP" altLang="en-US" dirty="0" smtClean="0"/>
              <a:t>、利用</a:t>
            </a:r>
            <a:r>
              <a:rPr lang="ja-JP" altLang="en-US" dirty="0"/>
              <a:t>申込者の</a:t>
            </a:r>
            <a:r>
              <a:rPr lang="ja-JP" altLang="en-US" b="1" u="sng" dirty="0">
                <a:solidFill>
                  <a:srgbClr val="FF0000"/>
                </a:solidFill>
              </a:rPr>
              <a:t>同意</a:t>
            </a:r>
            <a:r>
              <a:rPr lang="ja-JP" altLang="en-US" dirty="0"/>
              <a:t>を得なければならない。</a:t>
            </a:r>
            <a:endParaRPr lang="en-US" altLang="ja-JP" dirty="0" smtClean="0"/>
          </a:p>
        </p:txBody>
      </p:sp>
      <p:sp>
        <p:nvSpPr>
          <p:cNvPr id="12" name="下矢印 11"/>
          <p:cNvSpPr/>
          <p:nvPr/>
        </p:nvSpPr>
        <p:spPr>
          <a:xfrm>
            <a:off x="4031940" y="3862007"/>
            <a:ext cx="1080120" cy="52569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492215"/>
            <a:ext cx="8496944" cy="2134979"/>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t>【</a:t>
            </a:r>
            <a:r>
              <a:rPr lang="ja-JP" altLang="en-US" b="1" dirty="0" smtClean="0"/>
              <a:t>指導事項（ポ</a:t>
            </a:r>
            <a:r>
              <a:rPr lang="ja-JP" altLang="en-US" b="1" dirty="0"/>
              <a:t>イント</a:t>
            </a:r>
            <a:r>
              <a:rPr lang="ja-JP" altLang="en-US" b="1" dirty="0" smtClean="0"/>
              <a:t>）</a:t>
            </a:r>
            <a:r>
              <a:rPr lang="en-US" altLang="ja-JP" b="1" dirty="0"/>
              <a:t>】</a:t>
            </a:r>
          </a:p>
          <a:p>
            <a:pPr marL="0" indent="0">
              <a:buNone/>
            </a:pPr>
            <a:r>
              <a:rPr lang="ja-JP" altLang="en-US" dirty="0"/>
              <a:t>　</a:t>
            </a:r>
            <a:r>
              <a:rPr lang="ja-JP" altLang="ja-JP" dirty="0"/>
              <a:t>利用申込者が</a:t>
            </a:r>
            <a:r>
              <a:rPr lang="ja-JP" altLang="ja-JP" dirty="0" smtClean="0"/>
              <a:t>事業所を</a:t>
            </a:r>
            <a:r>
              <a:rPr lang="ja-JP" altLang="ja-JP" dirty="0"/>
              <a:t>選択するために重要な事項を説明するもの</a:t>
            </a:r>
            <a:r>
              <a:rPr lang="ja-JP" altLang="ja-JP" dirty="0" smtClean="0"/>
              <a:t>であ</a:t>
            </a:r>
            <a:r>
              <a:rPr lang="ja-JP" altLang="en-US" dirty="0" smtClean="0"/>
              <a:t>るため</a:t>
            </a:r>
            <a:r>
              <a:rPr lang="ja-JP" altLang="ja-JP" dirty="0" smtClean="0"/>
              <a:t>、</a:t>
            </a:r>
            <a:r>
              <a:rPr lang="ja-JP" altLang="ja-JP" b="1" u="sng" dirty="0" smtClean="0">
                <a:solidFill>
                  <a:srgbClr val="FF0000"/>
                </a:solidFill>
              </a:rPr>
              <a:t>契約前</a:t>
            </a:r>
            <a:r>
              <a:rPr lang="ja-JP" altLang="ja-JP" dirty="0" smtClean="0"/>
              <a:t>に説明</a:t>
            </a:r>
            <a:r>
              <a:rPr lang="ja-JP" altLang="ja-JP" dirty="0"/>
              <a:t>を</a:t>
            </a:r>
            <a:r>
              <a:rPr lang="ja-JP" altLang="ja-JP" dirty="0" smtClean="0"/>
              <a:t>行う</a:t>
            </a:r>
            <a:r>
              <a:rPr lang="ja-JP" altLang="en-US" dirty="0" smtClean="0"/>
              <a:t>こと。</a:t>
            </a:r>
            <a:endParaRPr lang="en-US" altLang="ja-JP" b="1" u="sng" dirty="0" smtClean="0">
              <a:solidFill>
                <a:srgbClr val="FF0000"/>
              </a:solidFill>
            </a:endParaRPr>
          </a:p>
        </p:txBody>
      </p:sp>
    </p:spTree>
    <p:extLst>
      <p:ext uri="{BB962C8B-B14F-4D97-AF65-F5344CB8AC3E}">
        <p14:creationId xmlns:p14="http://schemas.microsoft.com/office/powerpoint/2010/main" val="447207360"/>
      </p:ext>
    </p:extLst>
  </p:cSld>
  <p:clrMapOvr>
    <a:masterClrMapping/>
  </p:clrMapOvr>
  <p:transition advTm="3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323528" y="1088709"/>
            <a:ext cx="8496944" cy="161831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zh-TW" altLang="en-US" sz="2400" b="1" dirty="0" smtClean="0"/>
              <a:t>基準等（要旨）</a:t>
            </a:r>
            <a:r>
              <a:rPr lang="en-US" altLang="ja-JP" sz="2400" b="1" dirty="0" smtClean="0"/>
              <a:t>】</a:t>
            </a:r>
            <a:endParaRPr lang="en-US" altLang="ja-JP" sz="2400" b="1" dirty="0"/>
          </a:p>
          <a:p>
            <a:pPr marL="0" indent="0">
              <a:buNone/>
            </a:pPr>
            <a:r>
              <a:rPr lang="ja-JP" altLang="en-US" sz="2400" dirty="0" smtClean="0"/>
              <a:t>　サービス</a:t>
            </a:r>
            <a:r>
              <a:rPr lang="ja-JP" altLang="en-US" sz="2400" dirty="0"/>
              <a:t>を提供した際には</a:t>
            </a:r>
            <a:r>
              <a:rPr lang="ja-JP" altLang="en-US" sz="2400" dirty="0" smtClean="0"/>
              <a:t>、</a:t>
            </a:r>
            <a:r>
              <a:rPr lang="ja-JP" altLang="en-US" sz="2400" b="1" u="sng" dirty="0" smtClean="0">
                <a:solidFill>
                  <a:srgbClr val="FF0000"/>
                </a:solidFill>
              </a:rPr>
              <a:t>具体的</a:t>
            </a:r>
            <a:r>
              <a:rPr lang="ja-JP" altLang="en-US" sz="2400" b="1" u="sng" dirty="0">
                <a:solidFill>
                  <a:srgbClr val="FF0000"/>
                </a:solidFill>
              </a:rPr>
              <a:t>なサービスの内容等を記録する</a:t>
            </a:r>
            <a:r>
              <a:rPr lang="ja-JP" altLang="en-US" sz="2400" dirty="0"/>
              <a:t>とともに、利用者からの申出があった場合には</a:t>
            </a:r>
            <a:r>
              <a:rPr lang="ja-JP" altLang="en-US" sz="2400" dirty="0" smtClean="0"/>
              <a:t>、その</a:t>
            </a:r>
            <a:r>
              <a:rPr lang="ja-JP" altLang="en-US" sz="2400" dirty="0"/>
              <a:t>情報を利用者に対して提供しなければならない。</a:t>
            </a:r>
          </a:p>
        </p:txBody>
      </p:sp>
      <p:sp>
        <p:nvSpPr>
          <p:cNvPr id="12" name="下矢印 11"/>
          <p:cNvSpPr/>
          <p:nvPr/>
        </p:nvSpPr>
        <p:spPr>
          <a:xfrm>
            <a:off x="4031940" y="2707026"/>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3232724"/>
            <a:ext cx="8496944" cy="3508646"/>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ja-JP" altLang="en-US" sz="2400" b="1" dirty="0" smtClean="0"/>
              <a:t>指導事項（ポイント）</a:t>
            </a:r>
            <a:r>
              <a:rPr lang="en-US" altLang="ja-JP" sz="2400" b="1" dirty="0" smtClean="0"/>
              <a:t>】</a:t>
            </a:r>
          </a:p>
          <a:p>
            <a:pPr marL="0" indent="0">
              <a:buNone/>
            </a:pPr>
            <a:r>
              <a:rPr lang="ja-JP" altLang="en-US" sz="2400" dirty="0" smtClean="0"/>
              <a:t>☆</a:t>
            </a:r>
            <a:r>
              <a:rPr lang="ja-JP" altLang="en-US" sz="2400" dirty="0"/>
              <a:t>サービスの</a:t>
            </a:r>
            <a:r>
              <a:rPr lang="ja-JP" altLang="en-US" sz="2400" dirty="0" smtClean="0"/>
              <a:t>開始・</a:t>
            </a:r>
            <a:r>
              <a:rPr lang="ja-JP" altLang="en-US" sz="2400" dirty="0"/>
              <a:t>終了</a:t>
            </a:r>
            <a:r>
              <a:rPr lang="ja-JP" altLang="en-US" sz="2400" dirty="0" smtClean="0"/>
              <a:t>時刻は、</a:t>
            </a:r>
            <a:r>
              <a:rPr lang="ja-JP" altLang="en-US" sz="2400" dirty="0"/>
              <a:t>個別サービス計画に位置付けられている標準的な</a:t>
            </a:r>
            <a:r>
              <a:rPr lang="ja-JP" altLang="en-US" sz="2400" dirty="0" smtClean="0"/>
              <a:t>時間で</a:t>
            </a:r>
            <a:r>
              <a:rPr lang="ja-JP" altLang="en-US" sz="2400" dirty="0"/>
              <a:t>はなく</a:t>
            </a:r>
            <a:r>
              <a:rPr lang="ja-JP" altLang="en-US" sz="2400" dirty="0" smtClean="0"/>
              <a:t>、</a:t>
            </a:r>
            <a:r>
              <a:rPr lang="ja-JP" altLang="en-US" sz="2400" b="1" u="sng" dirty="0">
                <a:solidFill>
                  <a:srgbClr val="FF0000"/>
                </a:solidFill>
              </a:rPr>
              <a:t>実際の</a:t>
            </a:r>
            <a:r>
              <a:rPr lang="ja-JP" altLang="en-US" sz="2400" b="1" u="sng" dirty="0" smtClean="0">
                <a:solidFill>
                  <a:srgbClr val="FF0000"/>
                </a:solidFill>
              </a:rPr>
              <a:t>時間</a:t>
            </a:r>
            <a:r>
              <a:rPr lang="ja-JP" altLang="en-US" sz="2400" dirty="0" smtClean="0"/>
              <a:t>を記録すること。</a:t>
            </a:r>
            <a:endParaRPr lang="en-US" altLang="ja-JP" sz="2400" dirty="0" smtClean="0"/>
          </a:p>
          <a:p>
            <a:pPr marL="0" indent="0">
              <a:buNone/>
            </a:pPr>
            <a:r>
              <a:rPr lang="ja-JP" altLang="en-US" sz="2400" dirty="0" smtClean="0"/>
              <a:t>☆</a:t>
            </a:r>
            <a:r>
              <a:rPr lang="ja-JP" altLang="en-US" sz="2400" b="1" u="sng" dirty="0" smtClean="0">
                <a:solidFill>
                  <a:srgbClr val="FF0000"/>
                </a:solidFill>
              </a:rPr>
              <a:t>提供</a:t>
            </a:r>
            <a:r>
              <a:rPr lang="ja-JP" altLang="en-US" sz="2400" b="1" u="sng" dirty="0">
                <a:solidFill>
                  <a:srgbClr val="FF0000"/>
                </a:solidFill>
              </a:rPr>
              <a:t>日</a:t>
            </a:r>
            <a:r>
              <a:rPr lang="ja-JP" altLang="en-US" sz="2400" dirty="0" smtClean="0">
                <a:solidFill>
                  <a:srgbClr val="FF0000"/>
                </a:solidFill>
              </a:rPr>
              <a:t>、</a:t>
            </a:r>
            <a:r>
              <a:rPr lang="ja-JP" altLang="en-US" sz="2400" b="1" u="sng" dirty="0" smtClean="0">
                <a:solidFill>
                  <a:srgbClr val="FF0000"/>
                </a:solidFill>
              </a:rPr>
              <a:t>具体的</a:t>
            </a:r>
            <a:r>
              <a:rPr lang="ja-JP" altLang="en-US" sz="2400" b="1" u="sng" dirty="0">
                <a:solidFill>
                  <a:srgbClr val="FF0000"/>
                </a:solidFill>
              </a:rPr>
              <a:t>なサービスの内容</a:t>
            </a:r>
            <a:r>
              <a:rPr lang="ja-JP" altLang="en-US" sz="2400" dirty="0">
                <a:solidFill>
                  <a:srgbClr val="FF0000"/>
                </a:solidFill>
              </a:rPr>
              <a:t>、</a:t>
            </a:r>
            <a:r>
              <a:rPr lang="ja-JP" altLang="en-US" sz="2400" b="1" u="sng" dirty="0">
                <a:solidFill>
                  <a:srgbClr val="FF0000"/>
                </a:solidFill>
              </a:rPr>
              <a:t>利用者の心身の</a:t>
            </a:r>
            <a:r>
              <a:rPr lang="ja-JP" altLang="en-US" sz="2400" b="1" u="sng" dirty="0" smtClean="0">
                <a:solidFill>
                  <a:srgbClr val="FF0000"/>
                </a:solidFill>
              </a:rPr>
              <a:t>状況</a:t>
            </a:r>
            <a:r>
              <a:rPr lang="ja-JP" altLang="en-US" sz="2400" dirty="0" smtClean="0"/>
              <a:t>（体調の変化等）、その他</a:t>
            </a:r>
            <a:r>
              <a:rPr lang="ja-JP" altLang="en-US" sz="2400" dirty="0"/>
              <a:t>必要な</a:t>
            </a:r>
            <a:r>
              <a:rPr lang="ja-JP" altLang="en-US" sz="2400" dirty="0" smtClean="0"/>
              <a:t>事項を</a:t>
            </a:r>
            <a:r>
              <a:rPr lang="ja-JP" altLang="en-US" sz="2400" dirty="0"/>
              <a:t>記録すること。 </a:t>
            </a:r>
            <a:endParaRPr lang="en-US" altLang="ja-JP" sz="2400" dirty="0" smtClean="0"/>
          </a:p>
          <a:p>
            <a:pPr marL="0" indent="0">
              <a:buNone/>
            </a:pPr>
            <a:r>
              <a:rPr lang="ja-JP" altLang="en-US" sz="2400" dirty="0" smtClean="0"/>
              <a:t>☆サービス提供</a:t>
            </a:r>
            <a:r>
              <a:rPr lang="ja-JP" altLang="ja-JP" sz="2400" dirty="0" smtClean="0"/>
              <a:t>後</a:t>
            </a:r>
            <a:r>
              <a:rPr lang="ja-JP" altLang="en-US" sz="2400" dirty="0"/>
              <a:t>に</a:t>
            </a:r>
            <a:r>
              <a:rPr lang="ja-JP" altLang="ja-JP" sz="2400" dirty="0" smtClean="0"/>
              <a:t>まとめて</a:t>
            </a:r>
            <a:r>
              <a:rPr lang="ja-JP" altLang="en-US" sz="2400" dirty="0" smtClean="0"/>
              <a:t>記録するのではなく、</a:t>
            </a:r>
            <a:r>
              <a:rPr lang="ja-JP" altLang="ja-JP" sz="2400" dirty="0" smtClean="0"/>
              <a:t>必ず</a:t>
            </a:r>
            <a:r>
              <a:rPr lang="ja-JP" altLang="ja-JP" sz="2400" b="1" u="sng" dirty="0">
                <a:solidFill>
                  <a:srgbClr val="FF0000"/>
                </a:solidFill>
              </a:rPr>
              <a:t>サービス提供を行った際に記録</a:t>
            </a:r>
            <a:r>
              <a:rPr lang="ja-JP" altLang="ja-JP" sz="2400" b="1" u="sng" dirty="0" smtClean="0">
                <a:solidFill>
                  <a:srgbClr val="FF0000"/>
                </a:solidFill>
              </a:rPr>
              <a:t>する</a:t>
            </a:r>
            <a:r>
              <a:rPr lang="ja-JP" altLang="en-US" sz="2400" b="1" u="sng" dirty="0" smtClean="0">
                <a:solidFill>
                  <a:srgbClr val="FF0000"/>
                </a:solidFill>
              </a:rPr>
              <a:t>こと</a:t>
            </a:r>
            <a:r>
              <a:rPr lang="ja-JP" altLang="ja-JP" sz="2400" b="1" u="sng" dirty="0" smtClean="0">
                <a:solidFill>
                  <a:srgbClr val="FF0000"/>
                </a:solidFill>
              </a:rPr>
              <a:t>。</a:t>
            </a:r>
            <a:endParaRPr lang="en-US" altLang="ja-JP" sz="2400" b="1" u="sng" dirty="0" smtClean="0">
              <a:solidFill>
                <a:srgbClr val="FF0000"/>
              </a:solidFill>
            </a:endParaRPr>
          </a:p>
        </p:txBody>
      </p:sp>
      <p:pic>
        <p:nvPicPr>
          <p:cNvPr id="3" name="01　主な指導事項3_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9024" y="216260"/>
            <a:ext cx="609600" cy="609600"/>
          </a:xfrm>
          <a:prstGeom prst="rect">
            <a:avLst/>
          </a:prstGeom>
        </p:spPr>
      </p:pic>
      <p:sp>
        <p:nvSpPr>
          <p:cNvPr id="8" name="Rectangle 1"/>
          <p:cNvSpPr txBox="1">
            <a:spLocks/>
          </p:cNvSpPr>
          <p:nvPr/>
        </p:nvSpPr>
        <p:spPr>
          <a:xfrm>
            <a:off x="685800" y="71414"/>
            <a:ext cx="8134672" cy="953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smtClean="0">
                <a:latin typeface="+mj-ea"/>
              </a:rPr>
              <a:t>8</a:t>
            </a:r>
            <a:r>
              <a:rPr lang="ja-JP" altLang="en-US" sz="3600" b="1" dirty="0" smtClean="0">
                <a:latin typeface="+mj-ea"/>
              </a:rPr>
              <a:t>　主な指導事項③</a:t>
            </a:r>
            <a:endParaRPr lang="en-US" sz="2400" b="1" dirty="0">
              <a:latin typeface="+mj-ea"/>
            </a:endParaRPr>
          </a:p>
        </p:txBody>
      </p:sp>
    </p:spTree>
    <p:extLst>
      <p:ext uri="{BB962C8B-B14F-4D97-AF65-F5344CB8AC3E}">
        <p14:creationId xmlns:p14="http://schemas.microsoft.com/office/powerpoint/2010/main" val="44359646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7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22</a:t>
            </a:fld>
            <a:endParaRPr kumimoji="1" lang="ja-JP" altLang="en-US" dirty="0"/>
          </a:p>
        </p:txBody>
      </p:sp>
      <p:sp>
        <p:nvSpPr>
          <p:cNvPr id="6" name="コンテンツ プレースホルダー 4"/>
          <p:cNvSpPr txBox="1">
            <a:spLocks/>
          </p:cNvSpPr>
          <p:nvPr/>
        </p:nvSpPr>
        <p:spPr>
          <a:xfrm>
            <a:off x="323528" y="1052736"/>
            <a:ext cx="8496944" cy="248640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zh-TW" altLang="en-US" sz="2400" b="1" dirty="0" smtClean="0"/>
              <a:t>基準等（要旨）</a:t>
            </a:r>
            <a:r>
              <a:rPr lang="en-US" altLang="ja-JP" sz="2400" b="1" dirty="0" smtClean="0"/>
              <a:t>】</a:t>
            </a:r>
            <a:endParaRPr lang="en-US" altLang="ja-JP" sz="2400" b="1" dirty="0">
              <a:solidFill>
                <a:srgbClr val="FF0000"/>
              </a:solidFill>
            </a:endParaRPr>
          </a:p>
          <a:p>
            <a:pPr marL="0" indent="0">
              <a:buNone/>
            </a:pPr>
            <a:r>
              <a:rPr lang="ja-JP" altLang="en-US" sz="2400" dirty="0" smtClean="0"/>
              <a:t>　サービスの提供に</a:t>
            </a:r>
            <a:r>
              <a:rPr lang="ja-JP" altLang="en-US" sz="2400" dirty="0"/>
              <a:t>当たって</a:t>
            </a:r>
            <a:r>
              <a:rPr lang="ja-JP" altLang="en-US" sz="2400" dirty="0" smtClean="0"/>
              <a:t>は、居宅介護支援事業者が開催するサービス担当者会議等を通じて、</a:t>
            </a:r>
            <a:r>
              <a:rPr lang="ja-JP" altLang="en-US" sz="2400" b="1" u="sng" dirty="0" smtClean="0">
                <a:solidFill>
                  <a:srgbClr val="FF0000"/>
                </a:solidFill>
              </a:rPr>
              <a:t>利用者の心身の状況等の把握に努めなければならない。</a:t>
            </a:r>
            <a:endParaRPr lang="ja-JP" altLang="en-US" sz="2400" b="1" u="sng" dirty="0">
              <a:solidFill>
                <a:srgbClr val="FF0000"/>
              </a:solidFill>
            </a:endParaRPr>
          </a:p>
        </p:txBody>
      </p:sp>
      <p:sp>
        <p:nvSpPr>
          <p:cNvPr id="12" name="下矢印 11"/>
          <p:cNvSpPr/>
          <p:nvPr/>
        </p:nvSpPr>
        <p:spPr>
          <a:xfrm>
            <a:off x="3923928" y="3573016"/>
            <a:ext cx="1080120" cy="47152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044545"/>
            <a:ext cx="8496944" cy="2696826"/>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ja-JP" altLang="en-US" sz="2400" b="1" dirty="0" smtClean="0"/>
              <a:t>指導事項（ポイント）</a:t>
            </a:r>
            <a:r>
              <a:rPr lang="en-US" altLang="ja-JP" sz="2400" b="1" dirty="0" smtClean="0"/>
              <a:t>】</a:t>
            </a:r>
          </a:p>
          <a:p>
            <a:pPr marL="0" indent="0">
              <a:buNone/>
            </a:pPr>
            <a:r>
              <a:rPr lang="ja-JP" altLang="en-US" sz="2400" b="1" dirty="0"/>
              <a:t>　</a:t>
            </a:r>
            <a:r>
              <a:rPr lang="ja-JP" altLang="en-US" sz="2400" dirty="0" smtClean="0"/>
              <a:t>サービス担当者会議の記録について、居宅介護支援事業者から提供がなかった場合にあっては、</a:t>
            </a:r>
            <a:r>
              <a:rPr lang="ja-JP" altLang="en-US" sz="2400" b="1" dirty="0" smtClean="0">
                <a:solidFill>
                  <a:srgbClr val="FF0000"/>
                </a:solidFill>
              </a:rPr>
              <a:t>自ら記録を作成し、保管しておくこと。</a:t>
            </a:r>
            <a:endParaRPr lang="en-US" altLang="ja-JP" sz="2400" b="1" dirty="0" smtClean="0">
              <a:solidFill>
                <a:srgbClr val="FF0000"/>
              </a:solidFill>
            </a:endParaRPr>
          </a:p>
        </p:txBody>
      </p:sp>
      <p:sp>
        <p:nvSpPr>
          <p:cNvPr id="8" name="Rectangle 1"/>
          <p:cNvSpPr txBox="1">
            <a:spLocks/>
          </p:cNvSpPr>
          <p:nvPr/>
        </p:nvSpPr>
        <p:spPr>
          <a:xfrm>
            <a:off x="396652" y="171969"/>
            <a:ext cx="8134672" cy="645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b="1" dirty="0" smtClean="0"/>
              <a:t>8</a:t>
            </a:r>
            <a:r>
              <a:rPr lang="ja-JP" altLang="en-US" sz="4000" b="1" dirty="0" smtClean="0"/>
              <a:t>　主な指導事項</a:t>
            </a:r>
            <a:r>
              <a:rPr lang="ja-JP" altLang="en-US" sz="4000" b="1" dirty="0"/>
              <a:t>④</a:t>
            </a:r>
            <a:endParaRPr lang="en-US" sz="2800" b="1" dirty="0"/>
          </a:p>
        </p:txBody>
      </p:sp>
    </p:spTree>
    <p:extLst>
      <p:ext uri="{BB962C8B-B14F-4D97-AF65-F5344CB8AC3E}">
        <p14:creationId xmlns:p14="http://schemas.microsoft.com/office/powerpoint/2010/main" val="1515181979"/>
      </p:ext>
    </p:extLst>
  </p:cSld>
  <p:clrMapOvr>
    <a:masterClrMapping/>
  </p:clrMapOvr>
  <p:transition advTm="4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323528" y="1088710"/>
            <a:ext cx="8496944" cy="181908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rmAutofit fontScale="700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dirty="0" smtClean="0"/>
          </a:p>
          <a:p>
            <a:pPr marL="0" indent="0">
              <a:buNone/>
            </a:pPr>
            <a:r>
              <a:rPr lang="en-US" altLang="ja-JP" sz="2400" b="1" dirty="0" smtClean="0"/>
              <a:t>【</a:t>
            </a:r>
            <a:r>
              <a:rPr lang="zh-TW" altLang="en-US" sz="2400" b="1" dirty="0" smtClean="0"/>
              <a:t>基準等（要旨）</a:t>
            </a:r>
            <a:r>
              <a:rPr lang="en-US" altLang="ja-JP" sz="2400" b="1" dirty="0" smtClean="0"/>
              <a:t>】</a:t>
            </a:r>
          </a:p>
          <a:p>
            <a:pPr marL="0" indent="0">
              <a:buNone/>
            </a:pPr>
            <a:r>
              <a:rPr lang="ja-JP" altLang="en-US" sz="2600" dirty="0"/>
              <a:t>☆</a:t>
            </a:r>
            <a:r>
              <a:rPr lang="ja-JP" altLang="en-US" sz="2600" dirty="0" smtClean="0">
                <a:latin typeface="游ゴシック" panose="020B0400000000000000" pitchFamily="50" charset="-128"/>
              </a:rPr>
              <a:t>緊急</a:t>
            </a:r>
            <a:r>
              <a:rPr lang="ja-JP" altLang="en-US" sz="2600" dirty="0">
                <a:latin typeface="游ゴシック" panose="020B0400000000000000" pitchFamily="50" charset="-128"/>
              </a:rPr>
              <a:t>時の対応、事故発生時等の対応、苦情に対する処理方法、</a:t>
            </a:r>
            <a:r>
              <a:rPr lang="ja-JP" altLang="en-US" sz="2600" dirty="0" smtClean="0">
                <a:latin typeface="游ゴシック" panose="020B0400000000000000" pitchFamily="50" charset="-128"/>
              </a:rPr>
              <a:t>高齢者虐待</a:t>
            </a:r>
            <a:r>
              <a:rPr lang="ja-JP" altLang="en-US" sz="2600" dirty="0">
                <a:latin typeface="游ゴシック" panose="020B0400000000000000" pitchFamily="50" charset="-128"/>
              </a:rPr>
              <a:t>防止、身体拘束、感染予防対策、非常災害対策（火災、水害、</a:t>
            </a:r>
            <a:r>
              <a:rPr lang="ja-JP" altLang="en-US" sz="2600" dirty="0" smtClean="0">
                <a:latin typeface="游ゴシック" panose="020B0400000000000000" pitchFamily="50" charset="-128"/>
              </a:rPr>
              <a:t>土砂　災害</a:t>
            </a:r>
            <a:r>
              <a:rPr lang="ja-JP" altLang="en-US" sz="2600" dirty="0">
                <a:latin typeface="游ゴシック" panose="020B0400000000000000" pitchFamily="50" charset="-128"/>
              </a:rPr>
              <a:t>、地震等）等の</a:t>
            </a:r>
            <a:r>
              <a:rPr lang="ja-JP" altLang="en-US" sz="2600" b="1" dirty="0">
                <a:solidFill>
                  <a:srgbClr val="FF0000"/>
                </a:solidFill>
                <a:latin typeface="游ゴシック" panose="020B0400000000000000" pitchFamily="50" charset="-128"/>
              </a:rPr>
              <a:t>マニュアルを整備し、事業所に設置するとともに</a:t>
            </a:r>
            <a:r>
              <a:rPr lang="ja-JP" altLang="en-US" sz="2600" b="1" u="sng" dirty="0">
                <a:solidFill>
                  <a:srgbClr val="FF0000"/>
                </a:solidFill>
                <a:latin typeface="游ゴシック" panose="020B0400000000000000" pitchFamily="50" charset="-128"/>
              </a:rPr>
              <a:t>従業者に周知すること</a:t>
            </a:r>
            <a:r>
              <a:rPr lang="ja-JP" altLang="en-US" sz="2600" b="1" dirty="0" smtClean="0">
                <a:solidFill>
                  <a:srgbClr val="FF0000"/>
                </a:solidFill>
                <a:latin typeface="游ゴシック" panose="020B0400000000000000" pitchFamily="50" charset="-128"/>
              </a:rPr>
              <a:t>。</a:t>
            </a:r>
            <a:endParaRPr lang="en-US" altLang="ja-JP" sz="2600" b="1" dirty="0" smtClean="0">
              <a:solidFill>
                <a:srgbClr val="FF0000"/>
              </a:solidFill>
              <a:latin typeface="游ゴシック" panose="020B0400000000000000" pitchFamily="50" charset="-128"/>
            </a:endParaRPr>
          </a:p>
          <a:p>
            <a:pPr marL="0" indent="0">
              <a:buNone/>
            </a:pPr>
            <a:endParaRPr lang="en-US" altLang="ja-JP" sz="2000" dirty="0">
              <a:solidFill>
                <a:schemeClr val="tx1">
                  <a:lumMod val="85000"/>
                  <a:lumOff val="15000"/>
                </a:schemeClr>
              </a:solidFill>
              <a:latin typeface="游ゴシック" panose="020B0400000000000000" pitchFamily="50" charset="-128"/>
            </a:endParaRPr>
          </a:p>
          <a:p>
            <a:pPr marL="0" indent="0">
              <a:buNone/>
            </a:pPr>
            <a:endParaRPr lang="ja-JP" altLang="en-US" sz="2400" dirty="0"/>
          </a:p>
        </p:txBody>
      </p:sp>
      <p:sp>
        <p:nvSpPr>
          <p:cNvPr id="12" name="下矢印 11"/>
          <p:cNvSpPr/>
          <p:nvPr/>
        </p:nvSpPr>
        <p:spPr>
          <a:xfrm>
            <a:off x="4082731" y="3060199"/>
            <a:ext cx="1080120" cy="43552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124502" y="3484120"/>
            <a:ext cx="8695970" cy="3229940"/>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400" dirty="0" smtClean="0">
              <a:solidFill>
                <a:schemeClr val="tx1">
                  <a:lumMod val="85000"/>
                  <a:lumOff val="15000"/>
                </a:schemeClr>
              </a:solidFill>
              <a:latin typeface="游ゴシック" panose="020B0400000000000000" pitchFamily="50" charset="-128"/>
            </a:endParaRPr>
          </a:p>
          <a:p>
            <a:pPr marL="0" indent="0">
              <a:buNone/>
            </a:pPr>
            <a:endParaRPr lang="en-US" altLang="ja-JP" sz="2400" dirty="0">
              <a:solidFill>
                <a:schemeClr val="tx1">
                  <a:lumMod val="85000"/>
                  <a:lumOff val="15000"/>
                </a:schemeClr>
              </a:solidFill>
              <a:latin typeface="游ゴシック" panose="020B0400000000000000" pitchFamily="50" charset="-128"/>
            </a:endParaRPr>
          </a:p>
          <a:p>
            <a:pPr marL="0" indent="0">
              <a:buNone/>
            </a:pPr>
            <a:endParaRPr lang="en-US" altLang="ja-JP" sz="2000" dirty="0" smtClean="0">
              <a:latin typeface="+mj-ea"/>
              <a:ea typeface="+mj-ea"/>
            </a:endParaRPr>
          </a:p>
          <a:p>
            <a:pPr marL="0" indent="0">
              <a:buNone/>
            </a:pPr>
            <a:r>
              <a:rPr lang="ja-JP" altLang="en-US" sz="2000" dirty="0" smtClean="0">
                <a:latin typeface="+mj-ea"/>
                <a:ea typeface="+mj-ea"/>
              </a:rPr>
              <a:t>　　☆介護</a:t>
            </a:r>
            <a:r>
              <a:rPr lang="ja-JP" altLang="en-US" sz="2000" dirty="0">
                <a:latin typeface="+mj-ea"/>
                <a:ea typeface="+mj-ea"/>
              </a:rPr>
              <a:t>現場におけるハラスメント対策（厚生労働省</a:t>
            </a:r>
            <a:r>
              <a:rPr lang="ja-JP" altLang="en-US" sz="2000" dirty="0" smtClean="0">
                <a:latin typeface="+mj-ea"/>
                <a:ea typeface="+mj-ea"/>
              </a:rPr>
              <a:t>）</a:t>
            </a:r>
            <a:endParaRPr lang="en-US" altLang="ja-JP" sz="2000" dirty="0" smtClean="0">
              <a:latin typeface="+mj-ea"/>
              <a:ea typeface="+mj-ea"/>
            </a:endParaRPr>
          </a:p>
          <a:p>
            <a:pPr marL="0" indent="0">
              <a:buNone/>
            </a:pPr>
            <a:r>
              <a:rPr lang="ja-JP" altLang="en-US" sz="2000" dirty="0">
                <a:latin typeface="+mj-ea"/>
                <a:ea typeface="+mj-ea"/>
              </a:rPr>
              <a:t>　</a:t>
            </a:r>
            <a:r>
              <a:rPr lang="ja-JP" altLang="en-US" sz="2000" dirty="0" smtClean="0">
                <a:latin typeface="+mj-ea"/>
                <a:ea typeface="+mj-ea"/>
              </a:rPr>
              <a:t>　☆介護</a:t>
            </a:r>
            <a:r>
              <a:rPr lang="ja-JP" altLang="en-US" sz="2000" dirty="0">
                <a:latin typeface="+mj-ea"/>
                <a:ea typeface="+mj-ea"/>
              </a:rPr>
              <a:t>現場における感染対策の手引き、業務継続</a:t>
            </a:r>
            <a:r>
              <a:rPr lang="ja-JP" altLang="en-US" sz="2000" dirty="0" smtClean="0">
                <a:latin typeface="+mj-ea"/>
                <a:ea typeface="+mj-ea"/>
              </a:rPr>
              <a:t>ガイドライン　　　</a:t>
            </a:r>
            <a:endParaRPr lang="en-US" altLang="ja-JP" sz="2000" dirty="0" smtClean="0">
              <a:latin typeface="+mj-ea"/>
              <a:ea typeface="+mj-ea"/>
            </a:endParaRPr>
          </a:p>
          <a:p>
            <a:pPr marL="0" indent="0">
              <a:buNone/>
            </a:pPr>
            <a:r>
              <a:rPr lang="ja-JP" altLang="en-US" sz="2000" dirty="0" smtClean="0">
                <a:latin typeface="+mj-ea"/>
                <a:ea typeface="+mj-ea"/>
              </a:rPr>
              <a:t>　　（</a:t>
            </a:r>
            <a:r>
              <a:rPr lang="ja-JP" altLang="en-US" sz="2000" dirty="0">
                <a:latin typeface="+mj-ea"/>
                <a:ea typeface="+mj-ea"/>
              </a:rPr>
              <a:t>厚生労働省）</a:t>
            </a:r>
            <a:endParaRPr lang="en-US" altLang="ja-JP" sz="2000" dirty="0">
              <a:latin typeface="+mj-ea"/>
              <a:ea typeface="+mj-ea"/>
            </a:endParaRPr>
          </a:p>
          <a:p>
            <a:pPr marL="0" indent="0">
              <a:buNone/>
            </a:pPr>
            <a:r>
              <a:rPr lang="ja-JP" altLang="en-US" sz="2000" dirty="0">
                <a:latin typeface="+mj-ea"/>
                <a:ea typeface="+mj-ea"/>
              </a:rPr>
              <a:t>　</a:t>
            </a:r>
            <a:r>
              <a:rPr lang="ja-JP" altLang="en-US" sz="2000" dirty="0" smtClean="0">
                <a:latin typeface="+mj-ea"/>
                <a:ea typeface="+mj-ea"/>
              </a:rPr>
              <a:t>　☆要配慮者</a:t>
            </a:r>
            <a:r>
              <a:rPr lang="ja-JP" altLang="en-US" sz="2000" dirty="0">
                <a:latin typeface="+mj-ea"/>
                <a:ea typeface="+mj-ea"/>
              </a:rPr>
              <a:t>施設における避難確保計画の作成・避難訓練の</a:t>
            </a:r>
            <a:r>
              <a:rPr lang="ja-JP" altLang="en-US" sz="2000" dirty="0" smtClean="0">
                <a:latin typeface="+mj-ea"/>
                <a:ea typeface="+mj-ea"/>
              </a:rPr>
              <a:t>実施</a:t>
            </a:r>
            <a:endParaRPr lang="en-US" altLang="ja-JP" sz="2000" dirty="0">
              <a:latin typeface="+mj-ea"/>
              <a:ea typeface="+mj-ea"/>
            </a:endParaRPr>
          </a:p>
          <a:p>
            <a:pPr marL="0" indent="0">
              <a:buNone/>
            </a:pPr>
            <a:r>
              <a:rPr lang="ja-JP" altLang="en-US" sz="2000" dirty="0" smtClean="0">
                <a:latin typeface="+mj-ea"/>
                <a:ea typeface="+mj-ea"/>
              </a:rPr>
              <a:t>　　に</a:t>
            </a:r>
            <a:r>
              <a:rPr lang="ja-JP" altLang="en-US" sz="2000" dirty="0">
                <a:latin typeface="+mj-ea"/>
                <a:ea typeface="+mj-ea"/>
              </a:rPr>
              <a:t>ついて（吹田市危機管理室）</a:t>
            </a:r>
            <a:endParaRPr lang="en-US" altLang="ja-JP" sz="2000" dirty="0">
              <a:latin typeface="+mj-ea"/>
              <a:ea typeface="+mj-ea"/>
            </a:endParaRPr>
          </a:p>
          <a:p>
            <a:endParaRPr lang="en-US" altLang="ja-JP" sz="2400" dirty="0">
              <a:solidFill>
                <a:schemeClr val="tx1">
                  <a:lumMod val="85000"/>
                  <a:lumOff val="15000"/>
                </a:schemeClr>
              </a:solidFill>
              <a:latin typeface="游ゴシック" panose="020B0400000000000000" pitchFamily="50" charset="-128"/>
            </a:endParaRPr>
          </a:p>
          <a:p>
            <a:pPr marL="0" indent="0">
              <a:buNone/>
            </a:pPr>
            <a:endParaRPr lang="en-US" altLang="ja-JP" sz="2400" dirty="0">
              <a:solidFill>
                <a:schemeClr val="tx1">
                  <a:lumMod val="85000"/>
                  <a:lumOff val="15000"/>
                </a:schemeClr>
              </a:solidFill>
              <a:latin typeface="游ゴシック" panose="020B0400000000000000" pitchFamily="50"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2650" y="3780279"/>
            <a:ext cx="594000" cy="59400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4307" y="4338498"/>
            <a:ext cx="648000" cy="648000"/>
          </a:xfrm>
          <a:prstGeom prst="rect">
            <a:avLst/>
          </a:prstGeom>
        </p:spPr>
      </p:pic>
      <p:pic>
        <p:nvPicPr>
          <p:cNvPr id="5" name="図 4"/>
          <p:cNvPicPr>
            <a:picLocks noChangeAspect="1"/>
          </p:cNvPicPr>
          <p:nvPr/>
        </p:nvPicPr>
        <p:blipFill>
          <a:blip r:embed="rId7"/>
          <a:stretch>
            <a:fillRect/>
          </a:stretch>
        </p:blipFill>
        <p:spPr>
          <a:xfrm>
            <a:off x="8114307" y="5425236"/>
            <a:ext cx="596052" cy="596052"/>
          </a:xfrm>
          <a:prstGeom prst="rect">
            <a:avLst/>
          </a:prstGeom>
        </p:spPr>
      </p:pic>
      <p:sp>
        <p:nvSpPr>
          <p:cNvPr id="11" name="角丸四角形 10"/>
          <p:cNvSpPr/>
          <p:nvPr/>
        </p:nvSpPr>
        <p:spPr>
          <a:xfrm>
            <a:off x="323528" y="3540453"/>
            <a:ext cx="1296144" cy="3918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350" b="1" dirty="0" smtClean="0">
                <a:solidFill>
                  <a:schemeClr val="bg1"/>
                </a:solidFill>
                <a:latin typeface="游ゴシック" panose="020B0400000000000000" pitchFamily="50" charset="-128"/>
                <a:ea typeface="游ゴシック" panose="020B0400000000000000" pitchFamily="50" charset="-128"/>
              </a:rPr>
              <a:t>参　　考</a:t>
            </a:r>
            <a:endParaRPr kumimoji="1" lang="en-US" altLang="ja-JP" sz="1350" b="1" dirty="0">
              <a:solidFill>
                <a:schemeClr val="bg1"/>
              </a:solidFill>
              <a:latin typeface="游ゴシック" panose="020B0400000000000000" pitchFamily="50" charset="-128"/>
              <a:ea typeface="游ゴシック" panose="020B0400000000000000" pitchFamily="50" charset="-128"/>
            </a:endParaRPr>
          </a:p>
        </p:txBody>
      </p:sp>
      <p:pic>
        <p:nvPicPr>
          <p:cNvPr id="3" name="01　主な指導事項4_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63000" y="259741"/>
            <a:ext cx="609600" cy="609600"/>
          </a:xfrm>
          <a:prstGeom prst="rect">
            <a:avLst/>
          </a:prstGeom>
        </p:spPr>
      </p:pic>
      <p:sp>
        <p:nvSpPr>
          <p:cNvPr id="13" name="Rectangle 1"/>
          <p:cNvSpPr txBox="1">
            <a:spLocks/>
          </p:cNvSpPr>
          <p:nvPr/>
        </p:nvSpPr>
        <p:spPr>
          <a:xfrm>
            <a:off x="405151" y="443183"/>
            <a:ext cx="8134672" cy="645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b="1" dirty="0" smtClean="0"/>
              <a:t>8</a:t>
            </a:r>
            <a:r>
              <a:rPr lang="ja-JP" altLang="en-US" sz="4000" b="1" dirty="0" smtClean="0"/>
              <a:t>　主な指導事項⑤</a:t>
            </a:r>
            <a:endParaRPr lang="en-US" sz="2800" b="1" dirty="0"/>
          </a:p>
        </p:txBody>
      </p:sp>
    </p:spTree>
    <p:extLst>
      <p:ext uri="{BB962C8B-B14F-4D97-AF65-F5344CB8AC3E}">
        <p14:creationId xmlns:p14="http://schemas.microsoft.com/office/powerpoint/2010/main" val="60626608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349329" y="1078684"/>
            <a:ext cx="8496944" cy="3452332"/>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t>【</a:t>
            </a:r>
            <a:r>
              <a:rPr lang="zh-TW" altLang="en-US" sz="2000" b="1" dirty="0" smtClean="0"/>
              <a:t>基準等（要旨）</a:t>
            </a:r>
            <a:r>
              <a:rPr lang="en-US" altLang="ja-JP" sz="2000" b="1" dirty="0" smtClean="0"/>
              <a:t>】</a:t>
            </a:r>
          </a:p>
          <a:p>
            <a:pPr marL="0" indent="0">
              <a:buNone/>
            </a:pPr>
            <a:r>
              <a:rPr lang="ja-JP" altLang="en-US" sz="2000" dirty="0" smtClean="0"/>
              <a:t>個別サービス計画には、</a:t>
            </a:r>
            <a:endParaRPr lang="en-US" altLang="ja-JP" sz="2000" dirty="0" smtClean="0"/>
          </a:p>
          <a:p>
            <a:pPr marL="0" indent="0">
              <a:buNone/>
            </a:pPr>
            <a:r>
              <a:rPr lang="ja-JP" altLang="en-US" sz="2000" dirty="0" smtClean="0"/>
              <a:t>☆目標・</a:t>
            </a:r>
            <a:r>
              <a:rPr lang="ja-JP" altLang="en-US" sz="2000" b="1" u="sng" dirty="0" smtClean="0">
                <a:solidFill>
                  <a:srgbClr val="FF0000"/>
                </a:solidFill>
              </a:rPr>
              <a:t>具体的</a:t>
            </a:r>
            <a:r>
              <a:rPr lang="ja-JP" altLang="en-US" sz="2000" b="1" u="sng" dirty="0">
                <a:solidFill>
                  <a:srgbClr val="FF0000"/>
                </a:solidFill>
              </a:rPr>
              <a:t>な</a:t>
            </a:r>
            <a:r>
              <a:rPr lang="ja-JP" altLang="en-US" sz="2000" b="1" u="sng" dirty="0" smtClean="0">
                <a:solidFill>
                  <a:srgbClr val="FF0000"/>
                </a:solidFill>
              </a:rPr>
              <a:t>サービス内容</a:t>
            </a:r>
            <a:r>
              <a:rPr lang="ja-JP" altLang="en-US" sz="2000" dirty="0"/>
              <a:t>等を</a:t>
            </a:r>
            <a:r>
              <a:rPr lang="ja-JP" altLang="en-US" sz="2000" dirty="0" smtClean="0"/>
              <a:t>記載しなければ</a:t>
            </a:r>
            <a:r>
              <a:rPr lang="ja-JP" altLang="en-US" sz="2000" dirty="0"/>
              <a:t>ならない。 </a:t>
            </a:r>
            <a:endParaRPr lang="en-US" altLang="ja-JP" sz="2000" dirty="0" smtClean="0"/>
          </a:p>
          <a:p>
            <a:pPr marL="0" indent="0">
              <a:buNone/>
            </a:pPr>
            <a:r>
              <a:rPr lang="ja-JP" altLang="en-US" sz="2000" dirty="0" smtClean="0"/>
              <a:t>☆</a:t>
            </a:r>
            <a:r>
              <a:rPr lang="ja-JP" altLang="en-US" sz="2000" b="1" u="sng" dirty="0" smtClean="0">
                <a:solidFill>
                  <a:srgbClr val="FF0000"/>
                </a:solidFill>
              </a:rPr>
              <a:t>居宅</a:t>
            </a:r>
            <a:r>
              <a:rPr lang="ja-JP" altLang="en-US" sz="2000" b="1" u="sng" dirty="0">
                <a:solidFill>
                  <a:srgbClr val="FF0000"/>
                </a:solidFill>
              </a:rPr>
              <a:t>サービス</a:t>
            </a:r>
            <a:r>
              <a:rPr lang="ja-JP" altLang="en-US" sz="2000" b="1" u="sng" dirty="0" smtClean="0">
                <a:solidFill>
                  <a:srgbClr val="FF0000"/>
                </a:solidFill>
              </a:rPr>
              <a:t>計画に適合</a:t>
            </a:r>
            <a:r>
              <a:rPr lang="ja-JP" altLang="en-US" sz="2000" dirty="0" smtClean="0"/>
              <a:t>するよう作成</a:t>
            </a:r>
            <a:r>
              <a:rPr lang="ja-JP" altLang="en-US" sz="2000" dirty="0"/>
              <a:t>しなければならない。 </a:t>
            </a:r>
            <a:endParaRPr lang="en-US" altLang="ja-JP" sz="2000" dirty="0" smtClean="0"/>
          </a:p>
          <a:p>
            <a:pPr marL="0" indent="0">
              <a:buNone/>
            </a:pPr>
            <a:r>
              <a:rPr lang="ja-JP" altLang="en-US" sz="2000" dirty="0" smtClean="0"/>
              <a:t>☆利用者</a:t>
            </a:r>
            <a:r>
              <a:rPr lang="ja-JP" altLang="en-US" sz="2000" dirty="0"/>
              <a:t>又はその家族に対して</a:t>
            </a:r>
            <a:r>
              <a:rPr lang="ja-JP" altLang="en-US" sz="2000" b="1" u="sng" dirty="0">
                <a:solidFill>
                  <a:srgbClr val="FF0000"/>
                </a:solidFill>
              </a:rPr>
              <a:t>説明</a:t>
            </a:r>
            <a:r>
              <a:rPr lang="ja-JP" altLang="en-US" sz="2000" dirty="0"/>
              <a:t>し、利用者の</a:t>
            </a:r>
            <a:r>
              <a:rPr lang="ja-JP" altLang="en-US" sz="2000" b="1" u="sng" dirty="0">
                <a:solidFill>
                  <a:srgbClr val="FF0000"/>
                </a:solidFill>
              </a:rPr>
              <a:t>同意</a:t>
            </a:r>
            <a:r>
              <a:rPr lang="ja-JP" altLang="en-US" sz="2000" dirty="0"/>
              <a:t>を</a:t>
            </a:r>
            <a:r>
              <a:rPr lang="ja-JP" altLang="en-US" sz="2000" dirty="0" smtClean="0"/>
              <a:t>得て、利用者に</a:t>
            </a:r>
            <a:r>
              <a:rPr lang="ja-JP" altLang="en-US" sz="2000" b="1" u="sng" dirty="0" smtClean="0">
                <a:solidFill>
                  <a:srgbClr val="FF0000"/>
                </a:solidFill>
              </a:rPr>
              <a:t>交付</a:t>
            </a:r>
            <a:r>
              <a:rPr lang="ja-JP" altLang="en-US" sz="2000" dirty="0" smtClean="0"/>
              <a:t>しなければならない。</a:t>
            </a:r>
            <a:endParaRPr lang="en-US" altLang="ja-JP" sz="2000" dirty="0"/>
          </a:p>
          <a:p>
            <a:pPr marL="0" indent="0">
              <a:buNone/>
            </a:pPr>
            <a:r>
              <a:rPr lang="ja-JP" altLang="en-US" sz="2000" dirty="0"/>
              <a:t>☆利用者の同意を得て、利用者に</a:t>
            </a:r>
            <a:r>
              <a:rPr lang="ja-JP" altLang="en-US" sz="2000" b="1" u="sng" dirty="0">
                <a:solidFill>
                  <a:srgbClr val="FF0000"/>
                </a:solidFill>
              </a:rPr>
              <a:t>交付してから</a:t>
            </a:r>
            <a:r>
              <a:rPr lang="ja-JP" altLang="en-US" sz="2000" dirty="0"/>
              <a:t>サービスを提供する</a:t>
            </a:r>
            <a:r>
              <a:rPr lang="ja-JP" altLang="en-US" sz="2400" dirty="0" smtClean="0"/>
              <a:t>。</a:t>
            </a:r>
            <a:endParaRPr lang="en-US" altLang="ja-JP" sz="2000" dirty="0" smtClean="0"/>
          </a:p>
          <a:p>
            <a:pPr marL="0" indent="0">
              <a:buNone/>
            </a:pPr>
            <a:r>
              <a:rPr lang="ja-JP" altLang="en-US" sz="2000" dirty="0"/>
              <a:t>☆必要に</a:t>
            </a:r>
            <a:r>
              <a:rPr lang="ja-JP" altLang="en-US" sz="2000" dirty="0" smtClean="0"/>
              <a:t>応じて</a:t>
            </a:r>
            <a:r>
              <a:rPr lang="ja-JP" altLang="en-US" sz="2000" b="1" u="sng" dirty="0" smtClean="0">
                <a:solidFill>
                  <a:srgbClr val="FF0000"/>
                </a:solidFill>
              </a:rPr>
              <a:t>変更</a:t>
            </a:r>
            <a:r>
              <a:rPr lang="ja-JP" altLang="en-US" sz="2000" dirty="0"/>
              <a:t>を行うものとする。 </a:t>
            </a:r>
            <a:endParaRPr lang="en-US" altLang="ja-JP" sz="2000" dirty="0" smtClean="0"/>
          </a:p>
        </p:txBody>
      </p:sp>
      <p:sp>
        <p:nvSpPr>
          <p:cNvPr id="7" name="コンテンツ プレースホルダー 4"/>
          <p:cNvSpPr txBox="1">
            <a:spLocks/>
          </p:cNvSpPr>
          <p:nvPr/>
        </p:nvSpPr>
        <p:spPr>
          <a:xfrm>
            <a:off x="323528" y="4831425"/>
            <a:ext cx="8496944" cy="2026575"/>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t>【</a:t>
            </a:r>
            <a:r>
              <a:rPr lang="ja-JP" altLang="en-US" sz="2000" b="1" dirty="0" smtClean="0"/>
              <a:t>指導事項（ポイント）</a:t>
            </a:r>
            <a:r>
              <a:rPr lang="en-US" altLang="ja-JP" sz="2000" b="1" dirty="0" smtClean="0"/>
              <a:t>】</a:t>
            </a:r>
          </a:p>
          <a:p>
            <a:pPr marL="0" indent="0">
              <a:buNone/>
            </a:pPr>
            <a:r>
              <a:rPr lang="ja-JP" altLang="en-US" sz="2000" dirty="0"/>
              <a:t>　</a:t>
            </a:r>
            <a:r>
              <a:rPr lang="ja-JP" altLang="en-US" sz="2000" dirty="0" smtClean="0"/>
              <a:t>サービス</a:t>
            </a:r>
            <a:r>
              <a:rPr lang="ja-JP" altLang="en-US" sz="2000" dirty="0"/>
              <a:t>内容に変更が生じた場合は</a:t>
            </a:r>
            <a:r>
              <a:rPr lang="ja-JP" altLang="en-US" sz="2000" dirty="0" smtClean="0"/>
              <a:t>、</a:t>
            </a:r>
            <a:r>
              <a:rPr lang="ja-JP" altLang="en-US" sz="2000" b="1" u="sng" dirty="0" smtClean="0">
                <a:solidFill>
                  <a:srgbClr val="FF0000"/>
                </a:solidFill>
              </a:rPr>
              <a:t>居宅</a:t>
            </a:r>
            <a:r>
              <a:rPr lang="ja-JP" altLang="en-US" sz="2000" b="1" u="sng" dirty="0">
                <a:solidFill>
                  <a:srgbClr val="FF0000"/>
                </a:solidFill>
              </a:rPr>
              <a:t>介護支援事業者へ情報提供</a:t>
            </a:r>
            <a:r>
              <a:rPr lang="ja-JP" altLang="en-US" sz="2000" dirty="0"/>
              <a:t>し、居宅サービス計画の変更の提案を行い、</a:t>
            </a:r>
            <a:r>
              <a:rPr lang="ja-JP" altLang="en-US" sz="2000" b="1" u="sng" dirty="0">
                <a:solidFill>
                  <a:srgbClr val="FF0000"/>
                </a:solidFill>
              </a:rPr>
              <a:t>変更後の居宅サービス計画に</a:t>
            </a:r>
            <a:r>
              <a:rPr lang="ja-JP" altLang="en-US" sz="2000" b="1" u="sng" dirty="0" smtClean="0">
                <a:solidFill>
                  <a:srgbClr val="FF0000"/>
                </a:solidFill>
              </a:rPr>
              <a:t>基づき個別サービス計画</a:t>
            </a:r>
            <a:r>
              <a:rPr lang="ja-JP" altLang="en-US" sz="2000" b="1" u="sng" dirty="0">
                <a:solidFill>
                  <a:srgbClr val="FF0000"/>
                </a:solidFill>
              </a:rPr>
              <a:t>の変更を行うこと。</a:t>
            </a:r>
            <a:endParaRPr lang="en-US" altLang="ja-JP" sz="2000" b="1" u="sng" dirty="0" smtClean="0">
              <a:solidFill>
                <a:srgbClr val="FF0000"/>
              </a:solidFill>
            </a:endParaRPr>
          </a:p>
        </p:txBody>
      </p:sp>
      <p:sp>
        <p:nvSpPr>
          <p:cNvPr id="8" name="下矢印 7"/>
          <p:cNvSpPr/>
          <p:nvPr/>
        </p:nvSpPr>
        <p:spPr>
          <a:xfrm>
            <a:off x="4057741" y="4505068"/>
            <a:ext cx="1080120" cy="32635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Rectangle 1"/>
          <p:cNvSpPr txBox="1">
            <a:spLocks/>
          </p:cNvSpPr>
          <p:nvPr/>
        </p:nvSpPr>
        <p:spPr>
          <a:xfrm>
            <a:off x="396652" y="171969"/>
            <a:ext cx="8134672" cy="645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smtClean="0"/>
              <a:t>8</a:t>
            </a:r>
            <a:r>
              <a:rPr lang="ja-JP" altLang="en-US" sz="3600" b="1" dirty="0" smtClean="0"/>
              <a:t>　主な指導事項⑥</a:t>
            </a:r>
            <a:endParaRPr lang="en-US" sz="2400" b="1" dirty="0"/>
          </a:p>
        </p:txBody>
      </p:sp>
    </p:spTree>
    <p:extLst>
      <p:ext uri="{BB962C8B-B14F-4D97-AF65-F5344CB8AC3E}">
        <p14:creationId xmlns:p14="http://schemas.microsoft.com/office/powerpoint/2010/main" val="27588379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04664" y="404664"/>
            <a:ext cx="8134672" cy="569222"/>
          </a:xfrm>
        </p:spPr>
        <p:txBody>
          <a:bodyPr>
            <a:noAutofit/>
          </a:bodyPr>
          <a:lstStyle/>
          <a:p>
            <a:pPr algn="ctr"/>
            <a:r>
              <a:rPr lang="ja-JP" altLang="en-US" sz="4000" b="1" dirty="0" smtClean="0"/>
              <a:t>　</a:t>
            </a:r>
            <a:r>
              <a:rPr lang="en-US" altLang="ja-JP" sz="4000" b="1" dirty="0" smtClean="0"/>
              <a:t>8</a:t>
            </a:r>
            <a:r>
              <a:rPr lang="ja-JP" altLang="en-US" sz="4000" b="1" dirty="0"/>
              <a:t>　</a:t>
            </a:r>
            <a:r>
              <a:rPr lang="ja-JP" altLang="en-US" sz="4000" b="1" dirty="0" smtClean="0"/>
              <a:t>主な指導事項⑦</a:t>
            </a:r>
            <a:r>
              <a:rPr lang="en-US" altLang="ja-JP" sz="4000" b="1" dirty="0" smtClean="0"/>
              <a:t/>
            </a:r>
            <a:br>
              <a:rPr lang="en-US" altLang="ja-JP" sz="4000" b="1" dirty="0" smtClean="0"/>
            </a:b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25</a:t>
            </a:fld>
            <a:endParaRPr kumimoji="1" lang="ja-JP" altLang="en-US" dirty="0"/>
          </a:p>
        </p:txBody>
      </p:sp>
      <p:sp>
        <p:nvSpPr>
          <p:cNvPr id="6" name="コンテンツ プレースホルダー 4"/>
          <p:cNvSpPr txBox="1">
            <a:spLocks/>
          </p:cNvSpPr>
          <p:nvPr/>
        </p:nvSpPr>
        <p:spPr>
          <a:xfrm>
            <a:off x="323528" y="1052736"/>
            <a:ext cx="8496944" cy="248640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zh-TW" altLang="en-US" sz="2400" b="1" dirty="0" smtClean="0"/>
              <a:t>基準等（要旨）</a:t>
            </a:r>
            <a:r>
              <a:rPr lang="en-US" altLang="ja-JP" sz="2400" b="1" dirty="0" smtClean="0"/>
              <a:t>】</a:t>
            </a:r>
            <a:endParaRPr lang="en-US" altLang="ja-JP" sz="2400" b="1" dirty="0">
              <a:solidFill>
                <a:srgbClr val="FF0000"/>
              </a:solidFill>
            </a:endParaRPr>
          </a:p>
          <a:p>
            <a:pPr marL="0" indent="0">
              <a:buNone/>
            </a:pPr>
            <a:r>
              <a:rPr lang="ja-JP" altLang="en-US" sz="2400" dirty="0" smtClean="0"/>
              <a:t>☆従業者等</a:t>
            </a:r>
            <a:r>
              <a:rPr lang="ja-JP" altLang="en-US" sz="2400" dirty="0"/>
              <a:t>の</a:t>
            </a:r>
            <a:r>
              <a:rPr lang="ja-JP" altLang="en-US" sz="2400" b="1" u="sng" dirty="0">
                <a:solidFill>
                  <a:srgbClr val="FF0000"/>
                </a:solidFill>
              </a:rPr>
              <a:t>勤務の体制</a:t>
            </a:r>
            <a:r>
              <a:rPr lang="ja-JP" altLang="en-US" sz="2400" dirty="0"/>
              <a:t>を整備しておかなければならない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b="1" u="sng" dirty="0" smtClean="0">
                <a:solidFill>
                  <a:srgbClr val="FF0000"/>
                </a:solidFill>
              </a:rPr>
              <a:t>事業所</a:t>
            </a:r>
            <a:r>
              <a:rPr lang="ja-JP" altLang="en-US" sz="2400" b="1" u="sng" dirty="0">
                <a:solidFill>
                  <a:srgbClr val="FF0000"/>
                </a:solidFill>
              </a:rPr>
              <a:t>の</a:t>
            </a:r>
            <a:r>
              <a:rPr lang="ja-JP" altLang="en-US" sz="2400" b="1" u="sng" dirty="0" smtClean="0">
                <a:solidFill>
                  <a:srgbClr val="FF0000"/>
                </a:solidFill>
              </a:rPr>
              <a:t>従業者等</a:t>
            </a:r>
            <a:r>
              <a:rPr lang="ja-JP" altLang="en-US" sz="2400" b="1" u="sng" dirty="0">
                <a:solidFill>
                  <a:srgbClr val="FF0000"/>
                </a:solidFill>
              </a:rPr>
              <a:t>に</a:t>
            </a:r>
            <a:r>
              <a:rPr lang="ja-JP" altLang="en-US" sz="2400" b="1" u="sng" dirty="0" smtClean="0">
                <a:solidFill>
                  <a:srgbClr val="FF0000"/>
                </a:solidFill>
              </a:rPr>
              <a:t>よって</a:t>
            </a:r>
            <a:r>
              <a:rPr lang="ja-JP" altLang="en-US" sz="2400" dirty="0" smtClean="0"/>
              <a:t>サービス提供</a:t>
            </a:r>
            <a:r>
              <a:rPr lang="ja-JP" altLang="en-US" sz="2400" dirty="0"/>
              <a:t>しなければならない</a:t>
            </a:r>
            <a:r>
              <a:rPr lang="ja-JP" altLang="en-US" sz="2400" dirty="0" smtClean="0"/>
              <a:t>。</a:t>
            </a:r>
            <a:endParaRPr lang="en-US" altLang="ja-JP" sz="2400" dirty="0" smtClean="0"/>
          </a:p>
          <a:p>
            <a:pPr marL="0" indent="0">
              <a:buNone/>
            </a:pPr>
            <a:r>
              <a:rPr lang="ja-JP" altLang="en-US" sz="2400" dirty="0"/>
              <a:t>☆</a:t>
            </a:r>
            <a:r>
              <a:rPr lang="ja-JP" altLang="en-US" sz="2400" b="1" u="sng" dirty="0">
                <a:solidFill>
                  <a:srgbClr val="FF0000"/>
                </a:solidFill>
              </a:rPr>
              <a:t>研修の機会</a:t>
            </a:r>
            <a:r>
              <a:rPr lang="ja-JP" altLang="en-US" sz="2400" dirty="0"/>
              <a:t>を確保しなければならない。</a:t>
            </a:r>
          </a:p>
        </p:txBody>
      </p:sp>
      <p:sp>
        <p:nvSpPr>
          <p:cNvPr id="12" name="下矢印 11"/>
          <p:cNvSpPr/>
          <p:nvPr/>
        </p:nvSpPr>
        <p:spPr>
          <a:xfrm>
            <a:off x="3923928" y="3573016"/>
            <a:ext cx="1080120" cy="47152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4044545"/>
            <a:ext cx="8496944" cy="2696826"/>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t>【</a:t>
            </a:r>
            <a:r>
              <a:rPr lang="ja-JP" altLang="en-US" sz="2400" b="1" dirty="0" smtClean="0"/>
              <a:t>指導事項（ポイント）</a:t>
            </a:r>
            <a:r>
              <a:rPr lang="en-US" altLang="ja-JP" sz="2400" b="1" dirty="0" smtClean="0"/>
              <a:t>】</a:t>
            </a:r>
          </a:p>
          <a:p>
            <a:pPr marL="0" indent="0">
              <a:buNone/>
            </a:pPr>
            <a:r>
              <a:rPr lang="ja-JP" altLang="en-US" sz="2400" dirty="0"/>
              <a:t>☆</a:t>
            </a:r>
            <a:r>
              <a:rPr lang="ja-JP" altLang="en-US" sz="2400" b="1" u="sng" dirty="0" smtClean="0">
                <a:solidFill>
                  <a:srgbClr val="FF0000"/>
                </a:solidFill>
              </a:rPr>
              <a:t>勤務表</a:t>
            </a:r>
            <a:r>
              <a:rPr lang="ja-JP" altLang="en-US" sz="2400" dirty="0" smtClean="0"/>
              <a:t>を作成するなど、</a:t>
            </a:r>
            <a:r>
              <a:rPr lang="ja-JP" altLang="en-US" sz="2400" b="1" u="sng" dirty="0" smtClean="0">
                <a:solidFill>
                  <a:srgbClr val="FF0000"/>
                </a:solidFill>
              </a:rPr>
              <a:t>従業者等の管理に努めること。</a:t>
            </a:r>
            <a:endParaRPr lang="en-US" altLang="ja-JP" sz="2400" b="1" u="sng" dirty="0" smtClean="0">
              <a:solidFill>
                <a:srgbClr val="FF0000"/>
              </a:solidFill>
            </a:endParaRPr>
          </a:p>
          <a:p>
            <a:pPr marL="0" indent="0">
              <a:buNone/>
            </a:pPr>
            <a:r>
              <a:rPr lang="ja-JP" altLang="en-US" sz="2400" dirty="0"/>
              <a:t>☆雇用</a:t>
            </a:r>
            <a:r>
              <a:rPr lang="ja-JP" altLang="en-US" sz="2400" dirty="0" smtClean="0"/>
              <a:t>契約書・労働</a:t>
            </a:r>
            <a:r>
              <a:rPr lang="ja-JP" altLang="en-US" sz="2400" dirty="0"/>
              <a:t>条件通知書等に</a:t>
            </a:r>
            <a:r>
              <a:rPr lang="ja-JP" altLang="en-US" sz="2400" dirty="0" smtClean="0"/>
              <a:t>より、従業者等が</a:t>
            </a:r>
            <a:r>
              <a:rPr lang="ja-JP" altLang="en-US" sz="2400" b="1" u="sng" dirty="0" smtClean="0">
                <a:solidFill>
                  <a:srgbClr val="FF0000"/>
                </a:solidFill>
              </a:rPr>
              <a:t>事業所の</a:t>
            </a:r>
            <a:r>
              <a:rPr lang="ja-JP" altLang="en-US" sz="2400" b="1" u="sng" dirty="0">
                <a:solidFill>
                  <a:srgbClr val="FF0000"/>
                </a:solidFill>
              </a:rPr>
              <a:t>指揮命令下にある</a:t>
            </a:r>
            <a:r>
              <a:rPr lang="ja-JP" altLang="en-US" sz="2400" b="1" u="sng" dirty="0" smtClean="0">
                <a:solidFill>
                  <a:srgbClr val="FF0000"/>
                </a:solidFill>
              </a:rPr>
              <a:t>こと</a:t>
            </a:r>
            <a:r>
              <a:rPr lang="ja-JP" altLang="en-US" sz="2400" b="1" u="sng" dirty="0">
                <a:solidFill>
                  <a:srgbClr val="FF0000"/>
                </a:solidFill>
              </a:rPr>
              <a:t>・</a:t>
            </a:r>
            <a:r>
              <a:rPr lang="ja-JP" altLang="en-US" sz="2400" b="1" u="sng" dirty="0" smtClean="0">
                <a:solidFill>
                  <a:srgbClr val="FF0000"/>
                </a:solidFill>
              </a:rPr>
              <a:t>職務内容を明確にすること。</a:t>
            </a:r>
            <a:endParaRPr lang="en-US" altLang="ja-JP" sz="2400" b="1" u="sng" dirty="0" smtClean="0">
              <a:solidFill>
                <a:srgbClr val="FF0000"/>
              </a:solidFill>
            </a:endParaRPr>
          </a:p>
          <a:p>
            <a:pPr marL="0" indent="0">
              <a:buNone/>
            </a:pPr>
            <a:r>
              <a:rPr lang="ja-JP" altLang="en-US" sz="2400" dirty="0"/>
              <a:t>☆</a:t>
            </a:r>
            <a:r>
              <a:rPr lang="ja-JP" altLang="en-US" sz="2400" dirty="0" smtClean="0"/>
              <a:t>従業者等</a:t>
            </a:r>
            <a:r>
              <a:rPr lang="ja-JP" altLang="en-US" sz="2400" dirty="0"/>
              <a:t>の</a:t>
            </a:r>
            <a:r>
              <a:rPr lang="ja-JP" altLang="en-US" sz="2400" dirty="0" smtClean="0"/>
              <a:t>資質の向上</a:t>
            </a:r>
            <a:r>
              <a:rPr lang="ja-JP" altLang="en-US" sz="2400" dirty="0"/>
              <a:t>のために</a:t>
            </a:r>
            <a:r>
              <a:rPr lang="ja-JP" altLang="en-US" sz="2400" dirty="0" smtClean="0"/>
              <a:t>、</a:t>
            </a:r>
            <a:r>
              <a:rPr lang="ja-JP" altLang="en-US" sz="2400" b="1" u="sng" dirty="0" smtClean="0">
                <a:solidFill>
                  <a:srgbClr val="FF0000"/>
                </a:solidFill>
              </a:rPr>
              <a:t>研修</a:t>
            </a:r>
            <a:r>
              <a:rPr lang="ja-JP" altLang="en-US" sz="2400" b="1" u="sng" dirty="0">
                <a:solidFill>
                  <a:srgbClr val="FF0000"/>
                </a:solidFill>
              </a:rPr>
              <a:t>の機会を</a:t>
            </a:r>
            <a:r>
              <a:rPr lang="ja-JP" altLang="en-US" sz="2400" b="1" u="sng" dirty="0" smtClean="0">
                <a:solidFill>
                  <a:srgbClr val="FF0000"/>
                </a:solidFill>
              </a:rPr>
              <a:t>確保すること。</a:t>
            </a:r>
            <a:endParaRPr lang="en-US" altLang="ja-JP" sz="2400" b="1" u="sng" dirty="0" smtClean="0">
              <a:solidFill>
                <a:srgbClr val="FF0000"/>
              </a:solidFill>
            </a:endParaRPr>
          </a:p>
        </p:txBody>
      </p:sp>
    </p:spTree>
    <p:extLst>
      <p:ext uri="{BB962C8B-B14F-4D97-AF65-F5344CB8AC3E}">
        <p14:creationId xmlns:p14="http://schemas.microsoft.com/office/powerpoint/2010/main" val="2227854067"/>
      </p:ext>
    </p:extLst>
  </p:cSld>
  <p:clrMapOvr>
    <a:masterClrMapping/>
  </p:clrMapOvr>
  <p:transition advTm="4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268760"/>
            <a:ext cx="7477111" cy="3922713"/>
          </a:xfrm>
        </p:spPr>
      </p:pic>
      <p:sp>
        <p:nvSpPr>
          <p:cNvPr id="5" name="角丸四角形 4"/>
          <p:cNvSpPr/>
          <p:nvPr/>
        </p:nvSpPr>
        <p:spPr>
          <a:xfrm>
            <a:off x="1043608" y="3255459"/>
            <a:ext cx="2129936" cy="292802"/>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6" name="テキスト ボックス 5"/>
          <p:cNvSpPr txBox="1"/>
          <p:nvPr/>
        </p:nvSpPr>
        <p:spPr>
          <a:xfrm>
            <a:off x="46160" y="5413864"/>
            <a:ext cx="9097841" cy="923330"/>
          </a:xfrm>
          <a:prstGeom prst="rect">
            <a:avLst/>
          </a:prstGeom>
          <a:noFill/>
        </p:spPr>
        <p:txBody>
          <a:bodyPr wrap="square" rtlCol="0">
            <a:spAutoFit/>
          </a:bodyPr>
          <a:lstStyle/>
          <a:p>
            <a:r>
              <a:rPr kumimoji="1" lang="ja-JP" altLang="en-US" b="1" dirty="0"/>
              <a:t>「介護保険サービス事業者」⇒「お問い合わせ及び来庁での申請（相談）」をクリック</a:t>
            </a:r>
            <a:endParaRPr kumimoji="1" lang="en-US" altLang="ja-JP" b="1" dirty="0"/>
          </a:p>
          <a:p>
            <a:endParaRPr kumimoji="1" lang="ja-JP" altLang="en-US" dirty="0"/>
          </a:p>
        </p:txBody>
      </p:sp>
      <p:sp>
        <p:nvSpPr>
          <p:cNvPr id="7" name="下矢印 6"/>
          <p:cNvSpPr/>
          <p:nvPr/>
        </p:nvSpPr>
        <p:spPr>
          <a:xfrm rot="8081675">
            <a:off x="3872742" y="3740823"/>
            <a:ext cx="330712" cy="572791"/>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 name="スライド番号プレースホルダー 1"/>
          <p:cNvSpPr>
            <a:spLocks noGrp="1"/>
          </p:cNvSpPr>
          <p:nvPr>
            <p:ph type="sldNum" sz="quarter" idx="12"/>
          </p:nvPr>
        </p:nvSpPr>
        <p:spPr/>
        <p:txBody>
          <a:bodyPr/>
          <a:lstStyle/>
          <a:p>
            <a:fld id="{C2BA8E01-D3F6-4F98-965E-DFE4A64A58C1}" type="slidenum">
              <a:rPr kumimoji="1" lang="ja-JP" altLang="en-US" smtClean="0"/>
              <a:t>26</a:t>
            </a:fld>
            <a:endParaRPr kumimoji="1" lang="ja-JP" altLang="en-US" dirty="0"/>
          </a:p>
        </p:txBody>
      </p:sp>
      <p:sp>
        <p:nvSpPr>
          <p:cNvPr id="8" name="タイトル 1"/>
          <p:cNvSpPr>
            <a:spLocks noGrp="1"/>
          </p:cNvSpPr>
          <p:nvPr>
            <p:ph type="title"/>
          </p:nvPr>
        </p:nvSpPr>
        <p:spPr>
          <a:xfrm>
            <a:off x="628650" y="365127"/>
            <a:ext cx="7886700" cy="759618"/>
          </a:xfrm>
        </p:spPr>
        <p:txBody>
          <a:bodyPr>
            <a:normAutofit/>
          </a:bodyPr>
          <a:lstStyle/>
          <a:p>
            <a:pPr algn="ctr"/>
            <a:r>
              <a:rPr lang="en-US" altLang="ja-JP" sz="3200" dirty="0" smtClean="0"/>
              <a:t>9</a:t>
            </a:r>
            <a:r>
              <a:rPr lang="ja-JP" altLang="en-US" sz="3200" dirty="0" smtClean="0"/>
              <a:t>　お</a:t>
            </a:r>
            <a:r>
              <a:rPr kumimoji="1" lang="ja-JP" altLang="en-US" sz="3200" dirty="0" smtClean="0"/>
              <a:t>問い合わせについて①</a:t>
            </a:r>
            <a:endParaRPr kumimoji="1" lang="ja-JP" altLang="en-US" sz="3200" dirty="0"/>
          </a:p>
        </p:txBody>
      </p:sp>
    </p:spTree>
    <p:extLst>
      <p:ext uri="{BB962C8B-B14F-4D97-AF65-F5344CB8AC3E}">
        <p14:creationId xmlns:p14="http://schemas.microsoft.com/office/powerpoint/2010/main" val="2231732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79206" y="1318846"/>
            <a:ext cx="3884002" cy="3686176"/>
          </a:xfrm>
        </p:spPr>
      </p:pic>
      <p:graphicFrame>
        <p:nvGraphicFramePr>
          <p:cNvPr id="8" name="表 7"/>
          <p:cNvGraphicFramePr>
            <a:graphicFrameLocks noGrp="1"/>
          </p:cNvGraphicFramePr>
          <p:nvPr>
            <p:extLst/>
          </p:nvPr>
        </p:nvGraphicFramePr>
        <p:xfrm>
          <a:off x="5387479" y="1447436"/>
          <a:ext cx="3831256" cy="4180745"/>
        </p:xfrm>
        <a:graphic>
          <a:graphicData uri="http://schemas.openxmlformats.org/drawingml/2006/table">
            <a:tbl>
              <a:tblPr/>
              <a:tblGrid>
                <a:gridCol w="96774">
                  <a:extLst>
                    <a:ext uri="{9D8B030D-6E8A-4147-A177-3AD203B41FA5}">
                      <a16:colId xmlns:a16="http://schemas.microsoft.com/office/drawing/2014/main" val="3146117834"/>
                    </a:ext>
                  </a:extLst>
                </a:gridCol>
                <a:gridCol w="96774">
                  <a:extLst>
                    <a:ext uri="{9D8B030D-6E8A-4147-A177-3AD203B41FA5}">
                      <a16:colId xmlns:a16="http://schemas.microsoft.com/office/drawing/2014/main" val="1072761767"/>
                    </a:ext>
                  </a:extLst>
                </a:gridCol>
                <a:gridCol w="96774">
                  <a:extLst>
                    <a:ext uri="{9D8B030D-6E8A-4147-A177-3AD203B41FA5}">
                      <a16:colId xmlns:a16="http://schemas.microsoft.com/office/drawing/2014/main" val="2862217939"/>
                    </a:ext>
                  </a:extLst>
                </a:gridCol>
                <a:gridCol w="96774">
                  <a:extLst>
                    <a:ext uri="{9D8B030D-6E8A-4147-A177-3AD203B41FA5}">
                      <a16:colId xmlns:a16="http://schemas.microsoft.com/office/drawing/2014/main" val="2063889910"/>
                    </a:ext>
                  </a:extLst>
                </a:gridCol>
                <a:gridCol w="96774">
                  <a:extLst>
                    <a:ext uri="{9D8B030D-6E8A-4147-A177-3AD203B41FA5}">
                      <a16:colId xmlns:a16="http://schemas.microsoft.com/office/drawing/2014/main" val="2127217676"/>
                    </a:ext>
                  </a:extLst>
                </a:gridCol>
                <a:gridCol w="96774">
                  <a:extLst>
                    <a:ext uri="{9D8B030D-6E8A-4147-A177-3AD203B41FA5}">
                      <a16:colId xmlns:a16="http://schemas.microsoft.com/office/drawing/2014/main" val="502127166"/>
                    </a:ext>
                  </a:extLst>
                </a:gridCol>
                <a:gridCol w="96774">
                  <a:extLst>
                    <a:ext uri="{9D8B030D-6E8A-4147-A177-3AD203B41FA5}">
                      <a16:colId xmlns:a16="http://schemas.microsoft.com/office/drawing/2014/main" val="3234442894"/>
                    </a:ext>
                  </a:extLst>
                </a:gridCol>
                <a:gridCol w="96774">
                  <a:extLst>
                    <a:ext uri="{9D8B030D-6E8A-4147-A177-3AD203B41FA5}">
                      <a16:colId xmlns:a16="http://schemas.microsoft.com/office/drawing/2014/main" val="132847800"/>
                    </a:ext>
                  </a:extLst>
                </a:gridCol>
                <a:gridCol w="96774">
                  <a:extLst>
                    <a:ext uri="{9D8B030D-6E8A-4147-A177-3AD203B41FA5}">
                      <a16:colId xmlns:a16="http://schemas.microsoft.com/office/drawing/2014/main" val="3845486895"/>
                    </a:ext>
                  </a:extLst>
                </a:gridCol>
                <a:gridCol w="96774">
                  <a:extLst>
                    <a:ext uri="{9D8B030D-6E8A-4147-A177-3AD203B41FA5}">
                      <a16:colId xmlns:a16="http://schemas.microsoft.com/office/drawing/2014/main" val="2985438648"/>
                    </a:ext>
                  </a:extLst>
                </a:gridCol>
                <a:gridCol w="96774">
                  <a:extLst>
                    <a:ext uri="{9D8B030D-6E8A-4147-A177-3AD203B41FA5}">
                      <a16:colId xmlns:a16="http://schemas.microsoft.com/office/drawing/2014/main" val="1967327723"/>
                    </a:ext>
                  </a:extLst>
                </a:gridCol>
                <a:gridCol w="96774">
                  <a:extLst>
                    <a:ext uri="{9D8B030D-6E8A-4147-A177-3AD203B41FA5}">
                      <a16:colId xmlns:a16="http://schemas.microsoft.com/office/drawing/2014/main" val="4230171308"/>
                    </a:ext>
                  </a:extLst>
                </a:gridCol>
                <a:gridCol w="96774">
                  <a:extLst>
                    <a:ext uri="{9D8B030D-6E8A-4147-A177-3AD203B41FA5}">
                      <a16:colId xmlns:a16="http://schemas.microsoft.com/office/drawing/2014/main" val="4274840207"/>
                    </a:ext>
                  </a:extLst>
                </a:gridCol>
                <a:gridCol w="96774">
                  <a:extLst>
                    <a:ext uri="{9D8B030D-6E8A-4147-A177-3AD203B41FA5}">
                      <a16:colId xmlns:a16="http://schemas.microsoft.com/office/drawing/2014/main" val="4112036251"/>
                    </a:ext>
                  </a:extLst>
                </a:gridCol>
                <a:gridCol w="96774">
                  <a:extLst>
                    <a:ext uri="{9D8B030D-6E8A-4147-A177-3AD203B41FA5}">
                      <a16:colId xmlns:a16="http://schemas.microsoft.com/office/drawing/2014/main" val="3138333752"/>
                    </a:ext>
                  </a:extLst>
                </a:gridCol>
                <a:gridCol w="96774">
                  <a:extLst>
                    <a:ext uri="{9D8B030D-6E8A-4147-A177-3AD203B41FA5}">
                      <a16:colId xmlns:a16="http://schemas.microsoft.com/office/drawing/2014/main" val="3485757759"/>
                    </a:ext>
                  </a:extLst>
                </a:gridCol>
                <a:gridCol w="96774">
                  <a:extLst>
                    <a:ext uri="{9D8B030D-6E8A-4147-A177-3AD203B41FA5}">
                      <a16:colId xmlns:a16="http://schemas.microsoft.com/office/drawing/2014/main" val="1875879847"/>
                    </a:ext>
                  </a:extLst>
                </a:gridCol>
                <a:gridCol w="96774">
                  <a:extLst>
                    <a:ext uri="{9D8B030D-6E8A-4147-A177-3AD203B41FA5}">
                      <a16:colId xmlns:a16="http://schemas.microsoft.com/office/drawing/2014/main" val="1582100413"/>
                    </a:ext>
                  </a:extLst>
                </a:gridCol>
                <a:gridCol w="96774">
                  <a:extLst>
                    <a:ext uri="{9D8B030D-6E8A-4147-A177-3AD203B41FA5}">
                      <a16:colId xmlns:a16="http://schemas.microsoft.com/office/drawing/2014/main" val="2683017348"/>
                    </a:ext>
                  </a:extLst>
                </a:gridCol>
                <a:gridCol w="96774">
                  <a:extLst>
                    <a:ext uri="{9D8B030D-6E8A-4147-A177-3AD203B41FA5}">
                      <a16:colId xmlns:a16="http://schemas.microsoft.com/office/drawing/2014/main" val="733951841"/>
                    </a:ext>
                  </a:extLst>
                </a:gridCol>
                <a:gridCol w="96774">
                  <a:extLst>
                    <a:ext uri="{9D8B030D-6E8A-4147-A177-3AD203B41FA5}">
                      <a16:colId xmlns:a16="http://schemas.microsoft.com/office/drawing/2014/main" val="261790489"/>
                    </a:ext>
                  </a:extLst>
                </a:gridCol>
                <a:gridCol w="96774">
                  <a:extLst>
                    <a:ext uri="{9D8B030D-6E8A-4147-A177-3AD203B41FA5}">
                      <a16:colId xmlns:a16="http://schemas.microsoft.com/office/drawing/2014/main" val="3479288309"/>
                    </a:ext>
                  </a:extLst>
                </a:gridCol>
                <a:gridCol w="96774">
                  <a:extLst>
                    <a:ext uri="{9D8B030D-6E8A-4147-A177-3AD203B41FA5}">
                      <a16:colId xmlns:a16="http://schemas.microsoft.com/office/drawing/2014/main" val="1247780143"/>
                    </a:ext>
                  </a:extLst>
                </a:gridCol>
                <a:gridCol w="96774">
                  <a:extLst>
                    <a:ext uri="{9D8B030D-6E8A-4147-A177-3AD203B41FA5}">
                      <a16:colId xmlns:a16="http://schemas.microsoft.com/office/drawing/2014/main" val="3269497687"/>
                    </a:ext>
                  </a:extLst>
                </a:gridCol>
                <a:gridCol w="96774">
                  <a:extLst>
                    <a:ext uri="{9D8B030D-6E8A-4147-A177-3AD203B41FA5}">
                      <a16:colId xmlns:a16="http://schemas.microsoft.com/office/drawing/2014/main" val="1190101134"/>
                    </a:ext>
                  </a:extLst>
                </a:gridCol>
                <a:gridCol w="96774">
                  <a:extLst>
                    <a:ext uri="{9D8B030D-6E8A-4147-A177-3AD203B41FA5}">
                      <a16:colId xmlns:a16="http://schemas.microsoft.com/office/drawing/2014/main" val="3881790845"/>
                    </a:ext>
                  </a:extLst>
                </a:gridCol>
                <a:gridCol w="328783">
                  <a:extLst>
                    <a:ext uri="{9D8B030D-6E8A-4147-A177-3AD203B41FA5}">
                      <a16:colId xmlns:a16="http://schemas.microsoft.com/office/drawing/2014/main" val="469946879"/>
                    </a:ext>
                  </a:extLst>
                </a:gridCol>
                <a:gridCol w="328783">
                  <a:extLst>
                    <a:ext uri="{9D8B030D-6E8A-4147-A177-3AD203B41FA5}">
                      <a16:colId xmlns:a16="http://schemas.microsoft.com/office/drawing/2014/main" val="2037961188"/>
                    </a:ext>
                  </a:extLst>
                </a:gridCol>
                <a:gridCol w="328783">
                  <a:extLst>
                    <a:ext uri="{9D8B030D-6E8A-4147-A177-3AD203B41FA5}">
                      <a16:colId xmlns:a16="http://schemas.microsoft.com/office/drawing/2014/main" val="3332489149"/>
                    </a:ext>
                  </a:extLst>
                </a:gridCol>
                <a:gridCol w="328783">
                  <a:extLst>
                    <a:ext uri="{9D8B030D-6E8A-4147-A177-3AD203B41FA5}">
                      <a16:colId xmlns:a16="http://schemas.microsoft.com/office/drawing/2014/main" val="1489433287"/>
                    </a:ext>
                  </a:extLst>
                </a:gridCol>
              </a:tblGrid>
              <a:tr h="174827">
                <a:tc gridSpan="26">
                  <a:txBody>
                    <a:bodyPr/>
                    <a:lstStyle/>
                    <a:p>
                      <a:pPr algn="ctr" fontAlgn="ctr"/>
                      <a:r>
                        <a:rPr lang="zh-TW" altLang="en-US" sz="500" b="1" i="0" u="none" strike="noStrike">
                          <a:solidFill>
                            <a:srgbClr val="000000"/>
                          </a:solidFill>
                          <a:effectLst/>
                          <a:latin typeface="游ゴシック" panose="020B0400000000000000" pitchFamily="50" charset="-128"/>
                          <a:ea typeface="游ゴシック" panose="020B0400000000000000" pitchFamily="50" charset="-128"/>
                        </a:rPr>
                        <a:t>事業者質問票（吹田市）</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866592873"/>
                  </a:ext>
                </a:extLst>
              </a:tr>
              <a:tr h="460908">
                <a:tc gridSpan="26">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厚生労働省告示、留意事項通知、Ｑ</a:t>
                      </a: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&amp;A</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等をお読みになり、ご不明な点について、質問票に記入の上、メールにて送付してください。</a:t>
                      </a:r>
                      <a:b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回答については、電話又は電子メールでの回答とさせていただきます。</a:t>
                      </a:r>
                    </a:p>
                  </a:txBody>
                  <a:tcPr marL="37426"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069935716"/>
                  </a:ext>
                </a:extLst>
              </a:tr>
              <a:tr h="148798">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gridSpan="5">
                  <a:txBody>
                    <a:bodyPr/>
                    <a:lstStyle/>
                    <a:p>
                      <a:pPr algn="l" fontAlgn="ct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&lt;</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メールアドレス</a:t>
                      </a: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&gt;</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gridSpan="8">
                  <a:txBody>
                    <a:bodyPr/>
                    <a:lstStyle/>
                    <a:p>
                      <a:pPr algn="l" fontAlgn="ctr"/>
                      <a:r>
                        <a:rPr lang="en-US" sz="400" b="0" i="0" u="sng" strike="noStrike" dirty="0">
                          <a:solidFill>
                            <a:srgbClr val="0563C1"/>
                          </a:solidFill>
                          <a:effectLst/>
                          <a:latin typeface="游ゴシック" panose="020B0400000000000000" pitchFamily="50" charset="-128"/>
                          <a:ea typeface="游ゴシック" panose="020B0400000000000000" pitchFamily="50" charset="-128"/>
                          <a:hlinkClick r:id="rId4"/>
                        </a:rPr>
                        <a:t>fsk-kaigo@city.suita.osaka.jp</a:t>
                      </a:r>
                      <a:endParaRPr lang="en-US" sz="400" b="0" i="0" u="sng" strike="noStrike" dirty="0">
                        <a:solidFill>
                          <a:srgbClr val="0563C1"/>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9">
                  <a:txBody>
                    <a:bodyPr/>
                    <a:lstStyle/>
                    <a:p>
                      <a:pPr algn="l" fontAlgn="ctr"/>
                      <a:r>
                        <a:rPr lang="zh-TW" altLang="en-US" sz="400" b="0" i="0" u="none" strike="noStrike" dirty="0">
                          <a:solidFill>
                            <a:srgbClr val="000000"/>
                          </a:solidFill>
                          <a:effectLst/>
                          <a:latin typeface="游ゴシック" panose="020B0400000000000000" pitchFamily="50" charset="-128"/>
                          <a:ea typeface="游ゴシック" panose="020B0400000000000000" pitchFamily="50" charset="-128"/>
                        </a:rPr>
                        <a:t>福祉指導監査室　介護事業者宛</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826416250"/>
                  </a:ext>
                </a:extLst>
              </a:tr>
              <a:tr h="148798">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gridSpan="18">
                  <a:txBody>
                    <a:bodyPr/>
                    <a:lstStyle/>
                    <a:p>
                      <a:pPr algn="l" fontAlgn="ct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&lt;</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メールの件名（タイトル）</a:t>
                      </a: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&gt;</a:t>
                      </a:r>
                      <a:r>
                        <a:rPr lang="ja-JP" altLang="en-US" sz="400" b="1" i="0" u="none" strike="noStrike" dirty="0">
                          <a:solidFill>
                            <a:srgbClr val="FF0000"/>
                          </a:solidFill>
                          <a:effectLst/>
                          <a:latin typeface="游ゴシック" panose="020B0400000000000000" pitchFamily="50" charset="-128"/>
                          <a:ea typeface="游ゴシック" panose="020B0400000000000000" pitchFamily="50" charset="-128"/>
                        </a:rPr>
                        <a:t>「事業者質問票」</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と記載してください。</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466954702"/>
                  </a:ext>
                </a:extLst>
              </a:tr>
              <a:tr h="98539">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172132854"/>
                  </a:ext>
                </a:extLst>
              </a:tr>
              <a:tr h="103307">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記入日</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9">
                  <a:txBody>
                    <a:bodyPr/>
                    <a:lstStyle/>
                    <a:p>
                      <a:pPr algn="ctr"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令和　　年　　月　　日</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9">
                  <a:txBody>
                    <a:bodyPr/>
                    <a:lstStyle/>
                    <a:p>
                      <a:pPr algn="ctr"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197338051"/>
                  </a:ext>
                </a:extLst>
              </a:tr>
              <a:tr h="107280">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事業所番号</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8">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7426"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657922245"/>
                  </a:ext>
                </a:extLst>
              </a:tr>
              <a:tr h="119201">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事業所名</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8">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7426"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64001564"/>
                  </a:ext>
                </a:extLst>
              </a:tr>
              <a:tr h="95361">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w="12700" cap="flat" cmpd="sng" algn="ctr">
                      <a:solidFill>
                        <a:srgbClr val="000000"/>
                      </a:solidFill>
                      <a:prstDash val="solid"/>
                      <a:round/>
                      <a:headEnd type="none" w="med" len="med"/>
                      <a:tailEnd type="none" w="med" len="med"/>
                    </a:lnR>
                    <a:lnT>
                      <a:noFill/>
                    </a:lnT>
                    <a:lnB>
                      <a:noFill/>
                    </a:lnB>
                  </a:tcPr>
                </a:tc>
                <a:tc rowSpan="2" gridSpan="4">
                  <a:txBody>
                    <a:bodyPr/>
                    <a:lstStyle/>
                    <a:p>
                      <a:pPr algn="ctr"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担当者</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氏名</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7">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電話</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7">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608728619"/>
                  </a:ext>
                </a:extLst>
              </a:tr>
              <a:tr h="98539">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w="12700" cap="flat" cmpd="sng" algn="ctr">
                      <a:solidFill>
                        <a:srgbClr val="000000"/>
                      </a:solidFill>
                      <a:prstDash val="solid"/>
                      <a:round/>
                      <a:headEnd type="none" w="med" len="med"/>
                      <a:tailEnd type="none" w="med" len="med"/>
                    </a:lnR>
                    <a:lnT>
                      <a:noFill/>
                    </a:lnT>
                    <a:lnB>
                      <a:noFill/>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メールアドレス</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822244251"/>
                  </a:ext>
                </a:extLst>
              </a:tr>
              <a:tr h="98539">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736774285"/>
                  </a:ext>
                </a:extLst>
              </a:tr>
              <a:tr h="131121">
                <a:tc gridSpan="4">
                  <a:txBody>
                    <a:bodyPr/>
                    <a:lstStyle/>
                    <a:p>
                      <a:pPr algn="l" fontAlgn="ct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サービス種別</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613641820"/>
                  </a:ext>
                </a:extLst>
              </a:tr>
              <a:tr h="119201">
                <a:tc gridSpan="4">
                  <a:txBody>
                    <a:bodyPr/>
                    <a:lstStyle/>
                    <a:p>
                      <a:pPr algn="l" fontAlgn="ct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（予防含む）</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プルダウンで選択してください。（</a:t>
                      </a: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Alt+↓</a:t>
                      </a: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でリスト表示可能）</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73829669"/>
                  </a:ext>
                </a:extLst>
              </a:tr>
              <a:tr h="143040">
                <a:tc gridSpan="4">
                  <a:txBody>
                    <a:bodyPr/>
                    <a:lstStyle/>
                    <a:p>
                      <a:pPr algn="l" fontAlgn="ct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区分</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8">
                  <a:txBody>
                    <a:bodyPr/>
                    <a:lstStyle/>
                    <a:p>
                      <a:pPr algn="l" fontAlgn="b"/>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プルダウン（報酬・運営・人員・設備・その他）で選択してください。</a:t>
                      </a:r>
                    </a:p>
                  </a:txBody>
                  <a:tcPr marL="2495" marR="2495" marT="24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875752894"/>
                  </a:ext>
                </a:extLst>
              </a:tr>
              <a:tr h="154961">
                <a:tc gridSpan="4">
                  <a:txBody>
                    <a:bodyPr/>
                    <a:lstStyle/>
                    <a:p>
                      <a:pPr algn="l" fontAlgn="ct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質問項目</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（○○について）</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139054855"/>
                  </a:ext>
                </a:extLst>
              </a:tr>
              <a:tr h="278135">
                <a:tc gridSpan="4">
                  <a:txBody>
                    <a:bodyPr/>
                    <a:lstStyle/>
                    <a:p>
                      <a:pPr algn="l" fontAlgn="ct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参照した関係</a:t>
                      </a:r>
                      <a:b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資料名とページ</a:t>
                      </a: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（必ずご記入ください）</a:t>
                      </a:r>
                    </a:p>
                  </a:txBody>
                  <a:tcPr marL="2495" marR="2495" marT="24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4162107096"/>
                  </a:ext>
                </a:extLst>
              </a:tr>
              <a:tr h="1263526">
                <a:tc gridSpan="4">
                  <a:txBody>
                    <a:bodyPr/>
                    <a:lstStyle/>
                    <a:p>
                      <a:pPr algn="l" fontAlgn="ctr"/>
                      <a:r>
                        <a:rPr lang="ja-JP" altLang="en-US" sz="400" b="1" i="0" u="none" strike="noStrike" dirty="0">
                          <a:solidFill>
                            <a:srgbClr val="000000"/>
                          </a:solidFill>
                          <a:effectLst/>
                          <a:latin typeface="游ゴシック" panose="020B0400000000000000" pitchFamily="50" charset="-128"/>
                          <a:ea typeface="游ゴシック" panose="020B0400000000000000" pitchFamily="50" charset="-128"/>
                        </a:rPr>
                        <a:t>質問内容</a:t>
                      </a:r>
                      <a:br>
                        <a:rPr lang="ja-JP" altLang="en-US" sz="4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（加算名称等</a:t>
                      </a:r>
                      <a:b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300" b="1" i="0" u="none" strike="noStrike" dirty="0">
                          <a:solidFill>
                            <a:srgbClr val="000000"/>
                          </a:solidFill>
                          <a:effectLst/>
                          <a:latin typeface="游ゴシック" panose="020B0400000000000000" pitchFamily="50" charset="-128"/>
                          <a:ea typeface="游ゴシック" panose="020B0400000000000000" pitchFamily="50" charset="-128"/>
                        </a:rPr>
                        <a:t>は正確にご記入ください。）</a:t>
                      </a:r>
                      <a:endParaRPr lang="ja-JP" altLang="en-US" sz="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l" fontAlgn="t"/>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95" marR="2495" marT="2495" marB="0" anchor="ctr">
                    <a:lnL>
                      <a:noFill/>
                    </a:lnL>
                    <a:lnR>
                      <a:noFill/>
                    </a:lnR>
                    <a:lnT>
                      <a:noFill/>
                    </a:lnT>
                    <a:lnB>
                      <a:noFill/>
                    </a:lnB>
                  </a:tcPr>
                </a:tc>
                <a:extLst>
                  <a:ext uri="{0D108BD9-81ED-4DB2-BD59-A6C34878D82A}">
                    <a16:rowId xmlns:a16="http://schemas.microsoft.com/office/drawing/2014/main" val="2423481234"/>
                  </a:ext>
                </a:extLst>
              </a:tr>
              <a:tr h="139068">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352683786"/>
                  </a:ext>
                </a:extLst>
              </a:tr>
              <a:tr h="148798">
                <a:tc gridSpan="25">
                  <a:txBody>
                    <a:bodyPr/>
                    <a:lstStyle/>
                    <a:p>
                      <a:pPr algn="l" fontAlgn="ct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質問票をいただいた後、内容により告示や解釈通知の確認、厚生労働省への問合せ等を行います</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2603626192"/>
                  </a:ext>
                </a:extLst>
              </a:tr>
              <a:tr h="148798">
                <a:tc gridSpan="19">
                  <a:txBody>
                    <a:body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ので、回答までに時間を要する場合がございます。予めご了承ください。</a:t>
                      </a:r>
                    </a:p>
                  </a:txBody>
                  <a:tcPr marL="2495" marR="2495" marT="249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5" marR="2495" marT="2495" marB="0" anchor="ctr">
                    <a:lnL>
                      <a:noFill/>
                    </a:lnL>
                    <a:lnR>
                      <a:noFill/>
                    </a:lnR>
                    <a:lnT>
                      <a:noFill/>
                    </a:lnT>
                    <a:lnB>
                      <a:noFill/>
                    </a:lnB>
                  </a:tcPr>
                </a:tc>
                <a:extLst>
                  <a:ext uri="{0D108BD9-81ED-4DB2-BD59-A6C34878D82A}">
                    <a16:rowId xmlns:a16="http://schemas.microsoft.com/office/drawing/2014/main" val="3999645415"/>
                  </a:ext>
                </a:extLst>
              </a:tr>
            </a:tbl>
          </a:graphicData>
        </a:graphic>
      </p:graphicFrame>
      <p:sp>
        <p:nvSpPr>
          <p:cNvPr id="10" name="テキスト ボックス 9"/>
          <p:cNvSpPr txBox="1"/>
          <p:nvPr/>
        </p:nvSpPr>
        <p:spPr>
          <a:xfrm>
            <a:off x="880327" y="5204461"/>
            <a:ext cx="4095017" cy="646331"/>
          </a:xfrm>
          <a:prstGeom prst="rect">
            <a:avLst/>
          </a:prstGeom>
          <a:noFill/>
        </p:spPr>
        <p:txBody>
          <a:bodyPr wrap="square" rtlCol="0">
            <a:spAutoFit/>
          </a:bodyPr>
          <a:lstStyle/>
          <a:p>
            <a:r>
              <a:rPr kumimoji="1" lang="ja-JP" altLang="en-US" b="1"/>
              <a:t>質問票に必要項目を入力</a:t>
            </a:r>
            <a:r>
              <a:rPr kumimoji="1" lang="ja-JP" altLang="en-US" b="1" dirty="0"/>
              <a:t>の上、</a:t>
            </a:r>
            <a:endParaRPr kumimoji="1" lang="en-US" altLang="ja-JP" b="1" dirty="0"/>
          </a:p>
          <a:p>
            <a:r>
              <a:rPr kumimoji="1" lang="ja-JP" altLang="en-US" b="1" dirty="0"/>
              <a:t>上記メールアドレスにお送りください</a:t>
            </a:r>
            <a:r>
              <a:rPr kumimoji="1" lang="ja-JP" altLang="en-US" sz="1500" b="1" dirty="0"/>
              <a:t>。</a:t>
            </a:r>
          </a:p>
        </p:txBody>
      </p:sp>
      <p:sp>
        <p:nvSpPr>
          <p:cNvPr id="11" name="角丸四角形 10"/>
          <p:cNvSpPr/>
          <p:nvPr/>
        </p:nvSpPr>
        <p:spPr>
          <a:xfrm>
            <a:off x="903410" y="2565156"/>
            <a:ext cx="3659798" cy="243986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 name="正方形/長方形 1"/>
          <p:cNvSpPr/>
          <p:nvPr/>
        </p:nvSpPr>
        <p:spPr>
          <a:xfrm>
            <a:off x="5103935" y="1318846"/>
            <a:ext cx="3178419" cy="44181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 name="スライド番号プレースホルダー 2"/>
          <p:cNvSpPr>
            <a:spLocks noGrp="1"/>
          </p:cNvSpPr>
          <p:nvPr>
            <p:ph type="sldNum" sz="quarter" idx="12"/>
          </p:nvPr>
        </p:nvSpPr>
        <p:spPr/>
        <p:txBody>
          <a:bodyPr/>
          <a:lstStyle/>
          <a:p>
            <a:fld id="{C2BA8E01-D3F6-4F98-965E-DFE4A64A58C1}" type="slidenum">
              <a:rPr kumimoji="1" lang="ja-JP" altLang="en-US" smtClean="0"/>
              <a:t>27</a:t>
            </a:fld>
            <a:endParaRPr kumimoji="1" lang="ja-JP" altLang="en-US" dirty="0"/>
          </a:p>
        </p:txBody>
      </p:sp>
      <p:sp>
        <p:nvSpPr>
          <p:cNvPr id="9" name="タイトル 1"/>
          <p:cNvSpPr>
            <a:spLocks noGrp="1"/>
          </p:cNvSpPr>
          <p:nvPr>
            <p:ph type="title"/>
          </p:nvPr>
        </p:nvSpPr>
        <p:spPr>
          <a:xfrm>
            <a:off x="628650" y="365127"/>
            <a:ext cx="7886700" cy="759618"/>
          </a:xfrm>
        </p:spPr>
        <p:txBody>
          <a:bodyPr>
            <a:normAutofit/>
          </a:bodyPr>
          <a:lstStyle/>
          <a:p>
            <a:pPr algn="ctr"/>
            <a:r>
              <a:rPr lang="en-US" altLang="ja-JP" sz="3200" dirty="0" smtClean="0"/>
              <a:t>9</a:t>
            </a:r>
            <a:r>
              <a:rPr lang="ja-JP" altLang="en-US" sz="3200" dirty="0" smtClean="0"/>
              <a:t>　お</a:t>
            </a:r>
            <a:r>
              <a:rPr kumimoji="1" lang="ja-JP" altLang="en-US" sz="3200" dirty="0" smtClean="0"/>
              <a:t>問い合わせについて②</a:t>
            </a:r>
            <a:endParaRPr kumimoji="1" lang="ja-JP" altLang="en-US" sz="3200" dirty="0"/>
          </a:p>
        </p:txBody>
      </p:sp>
      <p:sp>
        <p:nvSpPr>
          <p:cNvPr id="5" name="角丸四角形 4"/>
          <p:cNvSpPr/>
          <p:nvPr/>
        </p:nvSpPr>
        <p:spPr>
          <a:xfrm>
            <a:off x="903410" y="5831728"/>
            <a:ext cx="6048672" cy="524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メール確認後、原則、２週間以内に回答します。</a:t>
            </a:r>
          </a:p>
          <a:p>
            <a:pPr algn="ctr"/>
            <a:endParaRPr kumimoji="1" lang="ja-JP" altLang="en-US" dirty="0"/>
          </a:p>
        </p:txBody>
      </p:sp>
    </p:spTree>
    <p:extLst>
      <p:ext uri="{BB962C8B-B14F-4D97-AF65-F5344CB8AC3E}">
        <p14:creationId xmlns:p14="http://schemas.microsoft.com/office/powerpoint/2010/main" val="3498184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115616" y="1236382"/>
            <a:ext cx="7055380" cy="1400530"/>
          </a:xfrm>
        </p:spPr>
        <p:txBody>
          <a:bodyPr>
            <a:normAutofit fontScale="90000"/>
          </a:bodyPr>
          <a:lstStyle/>
          <a:p>
            <a:r>
              <a:rPr kumimoji="1" lang="ja-JP" altLang="en-US" dirty="0" smtClean="0">
                <a:solidFill>
                  <a:schemeClr val="bg1"/>
                </a:solidFill>
              </a:rPr>
              <a:t>以上で、居宅サービスの集団指導を終わります。</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御視聴いただき、ありがとうございました。</a:t>
            </a:r>
            <a:endParaRPr kumimoji="1" lang="ja-JP" altLang="en-US" dirty="0">
              <a:solidFill>
                <a:schemeClr val="bg1"/>
              </a:solidFill>
            </a:endParaRPr>
          </a:p>
        </p:txBody>
      </p:sp>
      <p:sp>
        <p:nvSpPr>
          <p:cNvPr id="3" name="Rectangle 2"/>
          <p:cNvSpPr>
            <a:spLocks noGrp="1"/>
          </p:cNvSpPr>
          <p:nvPr>
            <p:ph idx="1"/>
          </p:nvPr>
        </p:nvSpPr>
        <p:spPr>
          <a:xfrm>
            <a:off x="0" y="0"/>
            <a:ext cx="9144000" cy="6858000"/>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latin typeface="+mn-ea"/>
              </a:rPr>
              <a:t>以上で、各サービス共通の集団指導動画を終わります。</a:t>
            </a:r>
            <a:endParaRPr lang="en-US" altLang="ja-JP" dirty="0" smtClean="0">
              <a:latin typeface="+mn-ea"/>
            </a:endParaRPr>
          </a:p>
          <a:p>
            <a:pPr marL="0" indent="0">
              <a:buNone/>
            </a:pPr>
            <a:endParaRPr lang="en-US" altLang="ja-JP" dirty="0">
              <a:latin typeface="+mn-ea"/>
            </a:endParaRPr>
          </a:p>
          <a:p>
            <a:pPr marL="0" indent="0">
              <a:buNone/>
            </a:pPr>
            <a:r>
              <a:rPr lang="ja-JP" altLang="en-US" dirty="0" smtClean="0">
                <a:latin typeface="+mn-ea"/>
              </a:rPr>
              <a:t>引き続いて、</a:t>
            </a:r>
            <a:endParaRPr lang="en-US" altLang="ja-JP" dirty="0" smtClean="0">
              <a:latin typeface="+mn-ea"/>
            </a:endParaRPr>
          </a:p>
          <a:p>
            <a:pPr marL="0" indent="0">
              <a:buNone/>
            </a:pPr>
            <a:r>
              <a:rPr lang="ja-JP" altLang="en-US" dirty="0">
                <a:latin typeface="+mn-ea"/>
              </a:rPr>
              <a:t>　</a:t>
            </a:r>
            <a:r>
              <a:rPr lang="ja-JP" altLang="en-US" dirty="0" smtClean="0">
                <a:solidFill>
                  <a:srgbClr val="FF0000"/>
                </a:solidFill>
                <a:latin typeface="+mn-ea"/>
              </a:rPr>
              <a:t>①居宅サービス</a:t>
            </a:r>
            <a:endParaRPr lang="en-US" altLang="ja-JP" dirty="0" smtClean="0">
              <a:solidFill>
                <a:srgbClr val="FF0000"/>
              </a:solidFill>
              <a:latin typeface="+mn-ea"/>
            </a:endParaRPr>
          </a:p>
          <a:p>
            <a:pPr marL="0" indent="0">
              <a:buNone/>
            </a:pPr>
            <a:r>
              <a:rPr lang="ja-JP" altLang="en-US" dirty="0">
                <a:solidFill>
                  <a:srgbClr val="FF0000"/>
                </a:solidFill>
                <a:latin typeface="+mn-ea"/>
              </a:rPr>
              <a:t>　</a:t>
            </a:r>
            <a:r>
              <a:rPr lang="ja-JP" altLang="en-US" dirty="0" smtClean="0">
                <a:solidFill>
                  <a:srgbClr val="FF0000"/>
                </a:solidFill>
                <a:latin typeface="+mn-ea"/>
              </a:rPr>
              <a:t>②地域密着サービス</a:t>
            </a:r>
            <a:endParaRPr lang="en-US" altLang="ja-JP" dirty="0" smtClean="0">
              <a:solidFill>
                <a:srgbClr val="FF0000"/>
              </a:solidFill>
              <a:latin typeface="+mn-ea"/>
            </a:endParaRPr>
          </a:p>
          <a:p>
            <a:pPr marL="0" indent="0">
              <a:buNone/>
            </a:pPr>
            <a:r>
              <a:rPr lang="ja-JP" altLang="en-US" dirty="0" smtClean="0">
                <a:solidFill>
                  <a:srgbClr val="FF0000"/>
                </a:solidFill>
                <a:latin typeface="+mn-ea"/>
              </a:rPr>
              <a:t>　</a:t>
            </a:r>
            <a:r>
              <a:rPr lang="ja-JP" altLang="en-US" dirty="0">
                <a:solidFill>
                  <a:srgbClr val="FF0000"/>
                </a:solidFill>
                <a:latin typeface="+mn-ea"/>
              </a:rPr>
              <a:t>③</a:t>
            </a:r>
            <a:r>
              <a:rPr lang="ja-JP" altLang="en-US" dirty="0" smtClean="0">
                <a:solidFill>
                  <a:srgbClr val="FF0000"/>
                </a:solidFill>
                <a:latin typeface="+mn-ea"/>
              </a:rPr>
              <a:t>居宅介護支援・介護予防支援</a:t>
            </a:r>
            <a:endParaRPr lang="en-US" altLang="ja-JP" dirty="0" smtClean="0">
              <a:solidFill>
                <a:srgbClr val="FF0000"/>
              </a:solidFill>
              <a:latin typeface="+mn-ea"/>
            </a:endParaRPr>
          </a:p>
          <a:p>
            <a:pPr marL="0" indent="0">
              <a:buNone/>
            </a:pPr>
            <a:r>
              <a:rPr lang="ja-JP" altLang="en-US" dirty="0">
                <a:solidFill>
                  <a:srgbClr val="FF0000"/>
                </a:solidFill>
                <a:latin typeface="+mn-ea"/>
              </a:rPr>
              <a:t>　④</a:t>
            </a:r>
            <a:r>
              <a:rPr lang="ja-JP" altLang="en-US" dirty="0" smtClean="0">
                <a:solidFill>
                  <a:srgbClr val="FF0000"/>
                </a:solidFill>
                <a:latin typeface="+mn-ea"/>
              </a:rPr>
              <a:t>施設サービス</a:t>
            </a:r>
            <a:endParaRPr lang="en-US" altLang="ja-JP" dirty="0" smtClean="0">
              <a:solidFill>
                <a:srgbClr val="FF0000"/>
              </a:solidFill>
              <a:latin typeface="+mn-ea"/>
            </a:endParaRPr>
          </a:p>
          <a:p>
            <a:pPr marL="0" indent="0">
              <a:buNone/>
            </a:pPr>
            <a:r>
              <a:rPr lang="ja-JP" altLang="en-US" dirty="0">
                <a:solidFill>
                  <a:srgbClr val="FF0000"/>
                </a:solidFill>
                <a:latin typeface="+mn-ea"/>
              </a:rPr>
              <a:t>　</a:t>
            </a:r>
            <a:r>
              <a:rPr lang="ja-JP" altLang="en-US" dirty="0" smtClean="0">
                <a:solidFill>
                  <a:srgbClr val="FF0000"/>
                </a:solidFill>
                <a:latin typeface="+mn-ea"/>
              </a:rPr>
              <a:t>（介護老人保健施設・介護老人福祉施設）</a:t>
            </a:r>
            <a:endParaRPr lang="en-US" altLang="ja-JP" dirty="0" smtClean="0">
              <a:solidFill>
                <a:srgbClr val="FF0000"/>
              </a:solidFill>
              <a:latin typeface="+mn-ea"/>
            </a:endParaRPr>
          </a:p>
          <a:p>
            <a:pPr marL="0" indent="0">
              <a:buNone/>
            </a:pPr>
            <a:r>
              <a:rPr lang="ja-JP" altLang="en-US" dirty="0">
                <a:solidFill>
                  <a:srgbClr val="FF0000"/>
                </a:solidFill>
                <a:latin typeface="+mn-ea"/>
              </a:rPr>
              <a:t>　⑤</a:t>
            </a:r>
            <a:r>
              <a:rPr lang="ja-JP" altLang="en-US" dirty="0" smtClean="0">
                <a:solidFill>
                  <a:srgbClr val="FF0000"/>
                </a:solidFill>
                <a:latin typeface="+mn-ea"/>
              </a:rPr>
              <a:t>有料老人ホーム・</a:t>
            </a:r>
            <a:r>
              <a:rPr lang="ja-JP" altLang="en-US" smtClean="0">
                <a:solidFill>
                  <a:srgbClr val="FF0000"/>
                </a:solidFill>
                <a:latin typeface="+mn-ea"/>
              </a:rPr>
              <a:t>サ高住・軽費老人ホーム</a:t>
            </a:r>
            <a:endParaRPr lang="en-US" altLang="ja-JP" dirty="0" smtClean="0">
              <a:solidFill>
                <a:srgbClr val="FF0000"/>
              </a:solidFill>
              <a:latin typeface="+mn-ea"/>
            </a:endParaRPr>
          </a:p>
          <a:p>
            <a:pPr marL="0" indent="0">
              <a:buNone/>
            </a:pPr>
            <a:endParaRPr lang="en-US" altLang="ja-JP" dirty="0" smtClean="0">
              <a:latin typeface="+mn-ea"/>
            </a:endParaRPr>
          </a:p>
          <a:p>
            <a:pPr marL="0" indent="0">
              <a:buNone/>
            </a:pPr>
            <a:r>
              <a:rPr lang="ja-JP" altLang="en-US" dirty="0" smtClean="0">
                <a:latin typeface="+mn-ea"/>
              </a:rPr>
              <a:t>の事業所が該当するいずれかのサービスの動画を受講してください。</a:t>
            </a:r>
            <a:endParaRPr lang="en-US" altLang="ja-JP" dirty="0" smtClean="0">
              <a:latin typeface="+mn-ea"/>
            </a:endParaRPr>
          </a:p>
        </p:txBody>
      </p:sp>
    </p:spTree>
    <p:extLst>
      <p:ext uri="{BB962C8B-B14F-4D97-AF65-F5344CB8AC3E}">
        <p14:creationId xmlns:p14="http://schemas.microsoft.com/office/powerpoint/2010/main" val="22126536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1112838"/>
          </a:xfrm>
        </p:spPr>
        <p:txBody>
          <a:bodyPr>
            <a:normAutofit/>
          </a:bodyPr>
          <a:lstStyle/>
          <a:p>
            <a:pPr algn="ctr"/>
            <a:r>
              <a:rPr lang="en-US" altLang="ja-JP" sz="3600" b="1" dirty="0" smtClean="0"/>
              <a:t>1</a:t>
            </a:r>
            <a:r>
              <a:rPr lang="ja-JP" altLang="en-US" sz="3600" b="1" dirty="0"/>
              <a:t>　</a:t>
            </a:r>
            <a:r>
              <a:rPr lang="ja-JP" altLang="en-US" sz="3600" b="1" dirty="0" smtClean="0"/>
              <a:t>介護保険法の目的等①</a:t>
            </a:r>
            <a:endParaRPr kumimoji="1" lang="ja-JP" sz="3600" b="1" dirty="0"/>
          </a:p>
        </p:txBody>
      </p:sp>
      <p:sp>
        <p:nvSpPr>
          <p:cNvPr id="3" name="Rectangle 2"/>
          <p:cNvSpPr>
            <a:spLocks noGrp="1"/>
          </p:cNvSpPr>
          <p:nvPr>
            <p:ph idx="1"/>
          </p:nvPr>
        </p:nvSpPr>
        <p:spPr>
          <a:xfrm>
            <a:off x="685800" y="1918771"/>
            <a:ext cx="7829550" cy="2158301"/>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t>「要介護</a:t>
            </a:r>
            <a:r>
              <a:rPr lang="ja-JP" altLang="en-US" dirty="0"/>
              <a:t>状態の軽減・悪化の防止及び</a:t>
            </a:r>
            <a:r>
              <a:rPr lang="ja-JP" altLang="en-US" dirty="0" smtClean="0"/>
              <a:t>予防」</a:t>
            </a:r>
            <a:endParaRPr lang="en-US" altLang="ja-JP" dirty="0" smtClean="0"/>
          </a:p>
          <a:p>
            <a:pPr marL="0" indent="0">
              <a:buNone/>
            </a:pPr>
            <a:r>
              <a:rPr lang="ja-JP" altLang="en-US" dirty="0" smtClean="0"/>
              <a:t>「</a:t>
            </a:r>
            <a:r>
              <a:rPr lang="ja-JP" altLang="en-US" dirty="0"/>
              <a:t>利用者の選択に基づくサービスの提供</a:t>
            </a:r>
            <a:r>
              <a:rPr lang="ja-JP" altLang="en-US" dirty="0" smtClean="0"/>
              <a:t>」</a:t>
            </a:r>
            <a:endParaRPr lang="en-US" altLang="ja-JP" dirty="0"/>
          </a:p>
          <a:p>
            <a:pPr marL="0" indent="0">
              <a:buNone/>
            </a:pPr>
            <a:r>
              <a:rPr lang="ja-JP" altLang="en-US" dirty="0" smtClean="0"/>
              <a:t>「</a:t>
            </a:r>
            <a:r>
              <a:rPr lang="ja-JP" altLang="en-US" dirty="0"/>
              <a:t>利用者の自立した日常生活の確保</a:t>
            </a:r>
            <a:r>
              <a:rPr lang="ja-JP" altLang="en-US" dirty="0" smtClean="0"/>
              <a:t>」</a:t>
            </a:r>
            <a:endParaRPr lang="en-US" altLang="ja-JP"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4" name="角丸四角形 3"/>
          <p:cNvSpPr/>
          <p:nvPr/>
        </p:nvSpPr>
        <p:spPr>
          <a:xfrm>
            <a:off x="365820" y="1354902"/>
            <a:ext cx="3918149" cy="777954"/>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介護保険法の</a:t>
            </a:r>
            <a:r>
              <a:rPr lang="ja-JP" altLang="en-US" sz="2800" b="1" dirty="0" smtClean="0"/>
              <a:t>目的</a:t>
            </a:r>
            <a:endParaRPr lang="en-US" altLang="ja-JP" sz="2800" b="1" dirty="0"/>
          </a:p>
        </p:txBody>
      </p:sp>
      <p:sp>
        <p:nvSpPr>
          <p:cNvPr id="7" name="角丸四角形 6"/>
          <p:cNvSpPr/>
          <p:nvPr/>
        </p:nvSpPr>
        <p:spPr>
          <a:xfrm>
            <a:off x="685800" y="5091336"/>
            <a:ext cx="2866578" cy="8579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「指定基準</a:t>
            </a:r>
            <a:r>
              <a:rPr lang="ja-JP" altLang="en-US" sz="2800" b="1" dirty="0" smtClean="0"/>
              <a:t>」</a:t>
            </a:r>
            <a:endParaRPr lang="en-US" altLang="ja-JP" sz="2800" b="1" dirty="0"/>
          </a:p>
        </p:txBody>
      </p:sp>
      <p:sp>
        <p:nvSpPr>
          <p:cNvPr id="8" name="角丸四角形 7"/>
          <p:cNvSpPr/>
          <p:nvPr/>
        </p:nvSpPr>
        <p:spPr>
          <a:xfrm>
            <a:off x="4283969" y="5085184"/>
            <a:ext cx="4231381"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t>「報酬算定のルール」</a:t>
            </a:r>
          </a:p>
        </p:txBody>
      </p:sp>
      <p:sp>
        <p:nvSpPr>
          <p:cNvPr id="9" name="Rectangle 1"/>
          <p:cNvSpPr txBox="1">
            <a:spLocks/>
          </p:cNvSpPr>
          <p:nvPr/>
        </p:nvSpPr>
        <p:spPr>
          <a:xfrm>
            <a:off x="685056" y="4232930"/>
            <a:ext cx="7830294" cy="852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その実現のために遵守すべき基準</a:t>
            </a:r>
            <a:endParaRPr lang="ja-JP" sz="3200" b="1" dirty="0"/>
          </a:p>
        </p:txBody>
      </p:sp>
    </p:spTree>
    <p:extLst>
      <p:ext uri="{BB962C8B-B14F-4D97-AF65-F5344CB8AC3E}">
        <p14:creationId xmlns:p14="http://schemas.microsoft.com/office/powerpoint/2010/main" val="913631812"/>
      </p:ext>
    </p:extLst>
  </p:cSld>
  <p:clrMapOvr>
    <a:masterClrMapping/>
  </p:clrMapOvr>
  <p:transition advClick="0" advTm="5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299938"/>
            <a:ext cx="8001000" cy="752798"/>
          </a:xfrm>
        </p:spPr>
        <p:txBody>
          <a:bodyPr>
            <a:normAutofit/>
          </a:bodyPr>
          <a:lstStyle/>
          <a:p>
            <a:pPr algn="ctr"/>
            <a:r>
              <a:rPr lang="en-US" altLang="ja-JP" sz="3600" b="1" dirty="0"/>
              <a:t>1</a:t>
            </a:r>
            <a:r>
              <a:rPr lang="ja-JP" altLang="en-US" sz="3600" b="1" dirty="0"/>
              <a:t>　介護保険法の目的</a:t>
            </a:r>
            <a:r>
              <a:rPr lang="ja-JP" altLang="en-US" sz="3600" b="1" dirty="0" smtClean="0"/>
              <a:t>等②</a:t>
            </a:r>
            <a:endParaRPr kumimoji="1" lang="ja-JP" sz="3600" b="1" dirty="0">
              <a:solidFill>
                <a:srgbClr val="FF0000"/>
              </a:solidFill>
            </a:endParaRPr>
          </a:p>
        </p:txBody>
      </p:sp>
      <p:sp>
        <p:nvSpPr>
          <p:cNvPr id="3" name="Rectangle 2"/>
          <p:cNvSpPr>
            <a:spLocks noGrp="1"/>
          </p:cNvSpPr>
          <p:nvPr>
            <p:ph idx="1"/>
          </p:nvPr>
        </p:nvSpPr>
        <p:spPr>
          <a:xfrm>
            <a:off x="833702" y="1052736"/>
            <a:ext cx="7829550" cy="3180194"/>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marL="0" indent="0">
              <a:buNone/>
            </a:pPr>
            <a:r>
              <a:rPr lang="ja-JP" altLang="en-US" dirty="0" smtClean="0"/>
              <a:t>人員配置の欠如等、算定要件を満たしていないにもかかわらず加算を算定したり、関係法令や、運営に関する基準を遵守していない等により介護報酬の返還を求める事例が増えています。数年に遡り返還を要する事例もあり、多額の返還金が発生する場合もあります。</a:t>
            </a:r>
            <a:endParaRPr lang="en-US" altLang="ja-JP" dirty="0" smtClean="0"/>
          </a:p>
          <a:p>
            <a:pPr marL="0" indent="0">
              <a:buNone/>
            </a:pPr>
            <a:r>
              <a:rPr lang="ja-JP" altLang="en-US" dirty="0"/>
              <a:t>また</a:t>
            </a:r>
            <a:r>
              <a:rPr lang="ja-JP" altLang="en-US" dirty="0" smtClean="0"/>
              <a:t>、指定の取消しや全部又は一部の</a:t>
            </a:r>
            <a:r>
              <a:rPr lang="ja-JP" altLang="en-US" dirty="0"/>
              <a:t>効力</a:t>
            </a:r>
            <a:r>
              <a:rPr lang="ja-JP" altLang="en-US" dirty="0" smtClean="0"/>
              <a:t>停止などの行政処分となることがあります。</a:t>
            </a:r>
            <a:endParaRPr lang="en-US" altLang="ja-JP"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sp>
        <p:nvSpPr>
          <p:cNvPr id="9" name="Rectangle 1"/>
          <p:cNvSpPr txBox="1">
            <a:spLocks/>
          </p:cNvSpPr>
          <p:nvPr/>
        </p:nvSpPr>
        <p:spPr>
          <a:xfrm>
            <a:off x="685056" y="4232930"/>
            <a:ext cx="7830294" cy="2292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t>【</a:t>
            </a:r>
            <a:r>
              <a:rPr lang="ja-JP" altLang="en-US" sz="2400" b="1" dirty="0" smtClean="0"/>
              <a:t>返還事例</a:t>
            </a:r>
            <a:r>
              <a:rPr lang="en-US" altLang="ja-JP" sz="2400" b="1" dirty="0" smtClean="0"/>
              <a:t>】</a:t>
            </a:r>
          </a:p>
          <a:p>
            <a:r>
              <a:rPr lang="ja-JP" altLang="en-US" sz="2400" dirty="0" smtClean="0"/>
              <a:t>〇特定施設入居者生活介護において、個別機能訓練加算　の算定要件である常勤専従の機能訓練指導員が配置されていなかった。</a:t>
            </a:r>
            <a:endParaRPr lang="en-US" altLang="ja-JP" sz="2400" dirty="0" smtClean="0"/>
          </a:p>
          <a:p>
            <a:r>
              <a:rPr lang="ja-JP" altLang="en-US" sz="2400" dirty="0" smtClean="0"/>
              <a:t>〇居宅介護支援において、特段の事情がないにも関わらず、モニタリング・訪問を行っていなかった。</a:t>
            </a:r>
            <a:endParaRPr lang="ja-JP" sz="2400" dirty="0"/>
          </a:p>
        </p:txBody>
      </p:sp>
    </p:spTree>
    <p:extLst>
      <p:ext uri="{BB962C8B-B14F-4D97-AF65-F5344CB8AC3E}">
        <p14:creationId xmlns:p14="http://schemas.microsoft.com/office/powerpoint/2010/main" val="2779723392"/>
      </p:ext>
    </p:extLst>
  </p:cSld>
  <p:clrMapOvr>
    <a:masterClrMapping/>
  </p:clrMapOvr>
  <p:transition advClick="0" advTm="5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918771"/>
            <a:ext cx="7829550" cy="2158301"/>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3200" dirty="0" smtClean="0"/>
              <a:t>少なくとも１年に１回は、事業所ごとに、自主点検を行い、基準に適合しているかを、必ずご確認ください。</a:t>
            </a:r>
            <a:endParaRPr lang="en-US" altLang="ja-JP" sz="3200"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5</a:t>
            </a:fld>
            <a:endParaRPr kumimoji="1" lang="ja-JP" altLang="en-US" dirty="0"/>
          </a:p>
        </p:txBody>
      </p:sp>
      <p:sp>
        <p:nvSpPr>
          <p:cNvPr id="4" name="角丸四角形 3"/>
          <p:cNvSpPr/>
          <p:nvPr/>
        </p:nvSpPr>
        <p:spPr>
          <a:xfrm>
            <a:off x="685057" y="1140510"/>
            <a:ext cx="8001743" cy="700390"/>
          </a:xfrm>
          <a:prstGeom prst="roundRect">
            <a:avLst>
              <a:gd name="adj" fmla="val 5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b="1" dirty="0"/>
              <a:t>人員・設備・運営及び</a:t>
            </a:r>
            <a:r>
              <a:rPr lang="ja-JP" altLang="en-US" sz="2800" b="1" dirty="0" smtClean="0"/>
              <a:t>加算の自主点検について</a:t>
            </a:r>
            <a:endParaRPr lang="en-US" altLang="ja-JP" sz="2800" b="1" dirty="0"/>
          </a:p>
        </p:txBody>
      </p:sp>
      <p:sp>
        <p:nvSpPr>
          <p:cNvPr id="9" name="Rectangle 1"/>
          <p:cNvSpPr txBox="1">
            <a:spLocks/>
          </p:cNvSpPr>
          <p:nvPr/>
        </p:nvSpPr>
        <p:spPr>
          <a:xfrm>
            <a:off x="685056" y="4232929"/>
            <a:ext cx="7830294" cy="212342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市福祉指導監査室のホームページよりダウンロードしてお使いください。</a:t>
            </a:r>
            <a:endParaRPr lang="en-US" altLang="ja-JP" sz="2800" dirty="0" smtClean="0"/>
          </a:p>
          <a:p>
            <a:r>
              <a:rPr lang="en-US" altLang="ja-JP" sz="2800" dirty="0"/>
              <a:t>https://www.city.suita.osaka.jp/kenko/1018719/1022113/1032412.html</a:t>
            </a:r>
            <a:endParaRPr lang="ja-JP" sz="2800" dirty="0"/>
          </a:p>
        </p:txBody>
      </p:sp>
      <p:sp>
        <p:nvSpPr>
          <p:cNvPr id="7" name="Rectangle 1"/>
          <p:cNvSpPr>
            <a:spLocks noGrp="1"/>
          </p:cNvSpPr>
          <p:nvPr>
            <p:ph type="title"/>
          </p:nvPr>
        </p:nvSpPr>
        <p:spPr>
          <a:xfrm>
            <a:off x="685800" y="299938"/>
            <a:ext cx="8001000" cy="1112838"/>
          </a:xfrm>
        </p:spPr>
        <p:txBody>
          <a:bodyPr>
            <a:normAutofit/>
          </a:bodyPr>
          <a:lstStyle/>
          <a:p>
            <a:pPr algn="ctr"/>
            <a:r>
              <a:rPr lang="en-US" altLang="ja-JP" sz="3600" b="1" dirty="0" smtClean="0"/>
              <a:t>1</a:t>
            </a:r>
            <a:r>
              <a:rPr lang="ja-JP" altLang="en-US" sz="3600" b="1" dirty="0"/>
              <a:t>　</a:t>
            </a:r>
            <a:r>
              <a:rPr lang="ja-JP" altLang="en-US" sz="3600" b="1" dirty="0" smtClean="0"/>
              <a:t>介護保険法の目的等③</a:t>
            </a:r>
            <a:endParaRPr kumimoji="1" lang="ja-JP" sz="3600" b="1" dirty="0"/>
          </a:p>
        </p:txBody>
      </p:sp>
    </p:spTree>
    <p:extLst>
      <p:ext uri="{BB962C8B-B14F-4D97-AF65-F5344CB8AC3E}">
        <p14:creationId xmlns:p14="http://schemas.microsoft.com/office/powerpoint/2010/main" val="698309228"/>
      </p:ext>
    </p:extLst>
  </p:cSld>
  <p:clrMapOvr>
    <a:masterClrMapping/>
  </p:clrMapOvr>
  <p:transition advTm="1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052737"/>
            <a:ext cx="7829550" cy="3528392"/>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2400" dirty="0" smtClean="0"/>
              <a:t>（</a:t>
            </a:r>
            <a:r>
              <a:rPr lang="en-US" altLang="ja-JP" sz="2400" dirty="0" smtClean="0"/>
              <a:t>1</a:t>
            </a:r>
            <a:r>
              <a:rPr lang="ja-JP" altLang="en-US" sz="2400" dirty="0" smtClean="0"/>
              <a:t>）変更届出書の提出</a:t>
            </a:r>
            <a:endParaRPr lang="en-US" altLang="ja-JP" sz="2400" dirty="0" smtClean="0"/>
          </a:p>
          <a:p>
            <a:pPr marL="0" indent="0">
              <a:buNone/>
            </a:pPr>
            <a:r>
              <a:rPr lang="en-US" altLang="ja-JP" sz="2400" dirty="0" smtClean="0"/>
              <a:t>【</a:t>
            </a:r>
            <a:r>
              <a:rPr lang="ja-JP" altLang="en-US" sz="2400" dirty="0" smtClean="0"/>
              <a:t>全サービス共通</a:t>
            </a:r>
            <a:r>
              <a:rPr lang="en-US" altLang="ja-JP" sz="2400" dirty="0" smtClean="0"/>
              <a:t>】</a:t>
            </a:r>
          </a:p>
          <a:p>
            <a:pPr marL="0" indent="0">
              <a:buNone/>
            </a:pPr>
            <a:r>
              <a:rPr lang="ja-JP" altLang="en-US" sz="2400" dirty="0" smtClean="0"/>
              <a:t>「事業所の名称又は所在地」</a:t>
            </a:r>
            <a:r>
              <a:rPr lang="en-US" altLang="ja-JP" sz="2400" dirty="0" smtClean="0"/>
              <a:t>､</a:t>
            </a:r>
            <a:r>
              <a:rPr lang="ja-JP" altLang="en-US" sz="2400" dirty="0" smtClean="0"/>
              <a:t>「法人情報」</a:t>
            </a:r>
            <a:r>
              <a:rPr lang="en-US" altLang="ja-JP" sz="2400" dirty="0" smtClean="0"/>
              <a:t>､</a:t>
            </a:r>
            <a:r>
              <a:rPr lang="ja-JP" altLang="en-US" sz="2400" dirty="0" smtClean="0"/>
              <a:t>「管理者の氏名若しくは住所」、「運営規程（営業日の変更等）」等の変更</a:t>
            </a:r>
            <a:endParaRPr lang="en-US" altLang="ja-JP" sz="2400" dirty="0" smtClean="0"/>
          </a:p>
          <a:p>
            <a:pPr marL="0" indent="0">
              <a:buNone/>
            </a:pPr>
            <a:r>
              <a:rPr lang="en-US" altLang="ja-JP" sz="2400" dirty="0" smtClean="0"/>
              <a:t>【</a:t>
            </a:r>
            <a:r>
              <a:rPr lang="ja-JP" altLang="en-US" sz="2400" dirty="0" smtClean="0"/>
              <a:t>サービスによっては届出が必要</a:t>
            </a:r>
            <a:r>
              <a:rPr lang="en-US" altLang="ja-JP" sz="2400" dirty="0" smtClean="0"/>
              <a:t>】</a:t>
            </a:r>
          </a:p>
          <a:p>
            <a:pPr marL="0" indent="0">
              <a:buNone/>
            </a:pPr>
            <a:r>
              <a:rPr lang="ja-JP" altLang="en-US" sz="2400" dirty="0" smtClean="0"/>
              <a:t>「定員」</a:t>
            </a:r>
            <a:r>
              <a:rPr lang="en-US" altLang="ja-JP" sz="2400" dirty="0" smtClean="0"/>
              <a:t>､</a:t>
            </a:r>
            <a:r>
              <a:rPr lang="ja-JP" altLang="en-US" sz="2400" dirty="0" smtClean="0"/>
              <a:t>「協力医療機関」、「サービス提供責任者」等の変更</a:t>
            </a:r>
            <a:endParaRPr lang="en-US" altLang="ja-JP" sz="2400"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6</a:t>
            </a:fld>
            <a:endParaRPr kumimoji="1" lang="ja-JP" altLang="en-US" dirty="0"/>
          </a:p>
        </p:txBody>
      </p:sp>
      <p:sp>
        <p:nvSpPr>
          <p:cNvPr id="9" name="Rectangle 1"/>
          <p:cNvSpPr txBox="1">
            <a:spLocks/>
          </p:cNvSpPr>
          <p:nvPr/>
        </p:nvSpPr>
        <p:spPr>
          <a:xfrm>
            <a:off x="685056" y="5589240"/>
            <a:ext cx="7830294" cy="68326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0000"/>
                </a:solidFill>
              </a:rPr>
              <a:t>変更のあった日から</a:t>
            </a:r>
            <a:r>
              <a:rPr lang="en-US" altLang="ja-JP" sz="2400" dirty="0" smtClean="0">
                <a:solidFill>
                  <a:srgbClr val="FF0000"/>
                </a:solidFill>
              </a:rPr>
              <a:t>10</a:t>
            </a:r>
            <a:r>
              <a:rPr lang="ja-JP" altLang="en-US" sz="2400" dirty="0" smtClean="0">
                <a:solidFill>
                  <a:srgbClr val="FF0000"/>
                </a:solidFill>
              </a:rPr>
              <a:t>日以内に届出</a:t>
            </a:r>
            <a:r>
              <a:rPr lang="ja-JP" altLang="en-US" sz="2400" dirty="0" smtClean="0"/>
              <a:t>が必要</a:t>
            </a:r>
            <a:endParaRPr lang="en-US" altLang="ja-JP" sz="2400" dirty="0" smtClean="0"/>
          </a:p>
        </p:txBody>
      </p:sp>
      <p:sp>
        <p:nvSpPr>
          <p:cNvPr id="2" name="下矢印 1"/>
          <p:cNvSpPr/>
          <p:nvPr/>
        </p:nvSpPr>
        <p:spPr>
          <a:xfrm>
            <a:off x="4060143" y="4716615"/>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1"/>
          <p:cNvSpPr>
            <a:spLocks noGrp="1"/>
          </p:cNvSpPr>
          <p:nvPr>
            <p:ph type="title"/>
          </p:nvPr>
        </p:nvSpPr>
        <p:spPr>
          <a:xfrm>
            <a:off x="685800" y="299938"/>
            <a:ext cx="8001000" cy="752798"/>
          </a:xfrm>
        </p:spPr>
        <p:txBody>
          <a:bodyPr>
            <a:normAutofit/>
          </a:bodyPr>
          <a:lstStyle/>
          <a:p>
            <a:pPr algn="ctr"/>
            <a:r>
              <a:rPr lang="en-US" altLang="ja-JP" sz="3600" b="1" dirty="0" smtClean="0"/>
              <a:t>2</a:t>
            </a:r>
            <a:r>
              <a:rPr lang="ja-JP" altLang="en-US" sz="3600" b="1" dirty="0" smtClean="0"/>
              <a:t>　変更・加算の届出①</a:t>
            </a:r>
            <a:endParaRPr kumimoji="1" lang="ja-JP" sz="3600" b="1" dirty="0"/>
          </a:p>
        </p:txBody>
      </p:sp>
    </p:spTree>
    <p:extLst>
      <p:ext uri="{BB962C8B-B14F-4D97-AF65-F5344CB8AC3E}">
        <p14:creationId xmlns:p14="http://schemas.microsoft.com/office/powerpoint/2010/main" val="3083508392"/>
      </p:ext>
    </p:extLst>
  </p:cSld>
  <p:clrMapOvr>
    <a:masterClrMapping/>
  </p:clrMapOvr>
  <p:transition advTm="1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556792"/>
            <a:ext cx="7829550" cy="1728193"/>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dirty="0" smtClean="0"/>
              <a:t>（</a:t>
            </a:r>
            <a:r>
              <a:rPr lang="en-US" altLang="ja-JP" dirty="0" smtClean="0"/>
              <a:t>2</a:t>
            </a:r>
            <a:r>
              <a:rPr lang="ja-JP" altLang="en-US" dirty="0" smtClean="0"/>
              <a:t>）加算の届出</a:t>
            </a:r>
            <a:endParaRPr lang="en-US" altLang="ja-JP" dirty="0" smtClean="0"/>
          </a:p>
          <a:p>
            <a:pPr marL="0" indent="0">
              <a:buNone/>
            </a:pPr>
            <a:r>
              <a:rPr lang="ja-JP" altLang="en-US" dirty="0" smtClean="0">
                <a:solidFill>
                  <a:schemeClr val="tx1"/>
                </a:solidFill>
              </a:rPr>
              <a:t>サービスによって、</a:t>
            </a:r>
            <a:r>
              <a:rPr lang="ja-JP" altLang="en-US" dirty="0" smtClean="0">
                <a:solidFill>
                  <a:srgbClr val="FF0000"/>
                </a:solidFill>
              </a:rPr>
              <a:t>締切日が異なる</a:t>
            </a:r>
            <a:r>
              <a:rPr lang="ja-JP" altLang="en-US" dirty="0" smtClean="0">
                <a:solidFill>
                  <a:schemeClr val="tx1"/>
                </a:solidFill>
              </a:rPr>
              <a:t>のでご注意ください。</a:t>
            </a:r>
            <a:endParaRPr lang="en-US" altLang="ja-JP" dirty="0" smtClean="0">
              <a:solidFill>
                <a:srgbClr val="FF0000"/>
              </a:solidFill>
            </a:endParaRPr>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7</a:t>
            </a:fld>
            <a:endParaRPr kumimoji="1" lang="ja-JP" altLang="en-US" dirty="0"/>
          </a:p>
        </p:txBody>
      </p:sp>
      <p:sp>
        <p:nvSpPr>
          <p:cNvPr id="9" name="Rectangle 1"/>
          <p:cNvSpPr txBox="1">
            <a:spLocks/>
          </p:cNvSpPr>
          <p:nvPr/>
        </p:nvSpPr>
        <p:spPr>
          <a:xfrm>
            <a:off x="685056" y="3933056"/>
            <a:ext cx="7830294" cy="233944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a:t>
            </a:r>
            <a:r>
              <a:rPr lang="en-US" altLang="ja-JP" sz="3200" dirty="0" smtClean="0"/>
              <a:t>3</a:t>
            </a:r>
            <a:r>
              <a:rPr lang="ja-JP" altLang="en-US" sz="3200" dirty="0" smtClean="0"/>
              <a:t>）処遇改善加算の届出</a:t>
            </a:r>
            <a:endParaRPr lang="en-US" altLang="ja-JP" sz="3200" dirty="0" smtClean="0"/>
          </a:p>
          <a:p>
            <a:r>
              <a:rPr lang="ja-JP" altLang="en-US" sz="2800" dirty="0" smtClean="0"/>
              <a:t>・</a:t>
            </a:r>
            <a:r>
              <a:rPr lang="ja-JP" altLang="en-US" sz="2800" dirty="0" smtClean="0">
                <a:solidFill>
                  <a:srgbClr val="FF0000"/>
                </a:solidFill>
              </a:rPr>
              <a:t>加算を取得しようとする月の前々月末</a:t>
            </a:r>
            <a:r>
              <a:rPr lang="ja-JP" altLang="en-US" sz="2800" dirty="0" smtClean="0"/>
              <a:t>までに計画書等を提出してください。</a:t>
            </a:r>
            <a:endParaRPr lang="en-US" altLang="ja-JP" sz="2800" dirty="0" smtClean="0"/>
          </a:p>
          <a:p>
            <a:r>
              <a:rPr lang="ja-JP" altLang="en-US" sz="2800" dirty="0" smtClean="0"/>
              <a:t>・毎年度、実績報告書を提出する必要があります。</a:t>
            </a:r>
            <a:endParaRPr lang="en-US" altLang="ja-JP" sz="2800" dirty="0" smtClean="0"/>
          </a:p>
        </p:txBody>
      </p:sp>
      <p:sp>
        <p:nvSpPr>
          <p:cNvPr id="6" name="Rectangle 1"/>
          <p:cNvSpPr>
            <a:spLocks noGrp="1"/>
          </p:cNvSpPr>
          <p:nvPr>
            <p:ph type="title"/>
          </p:nvPr>
        </p:nvSpPr>
        <p:spPr>
          <a:xfrm>
            <a:off x="685800" y="299938"/>
            <a:ext cx="8001000" cy="752798"/>
          </a:xfrm>
        </p:spPr>
        <p:txBody>
          <a:bodyPr>
            <a:normAutofit/>
          </a:bodyPr>
          <a:lstStyle/>
          <a:p>
            <a:pPr algn="ctr"/>
            <a:r>
              <a:rPr lang="en-US" altLang="ja-JP" sz="3600" b="1" dirty="0" smtClean="0"/>
              <a:t>2</a:t>
            </a:r>
            <a:r>
              <a:rPr lang="ja-JP" altLang="en-US" sz="3600" b="1" dirty="0" smtClean="0"/>
              <a:t>　変更・加算の届出②</a:t>
            </a:r>
            <a:endParaRPr kumimoji="1" lang="ja-JP" sz="3600" b="1" dirty="0"/>
          </a:p>
        </p:txBody>
      </p:sp>
    </p:spTree>
    <p:extLst>
      <p:ext uri="{BB962C8B-B14F-4D97-AF65-F5344CB8AC3E}">
        <p14:creationId xmlns:p14="http://schemas.microsoft.com/office/powerpoint/2010/main" val="4187749048"/>
      </p:ext>
    </p:extLst>
  </p:cSld>
  <p:clrMapOvr>
    <a:masterClrMapping/>
  </p:clrMapOvr>
  <p:transition advTm="1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85800" y="1268761"/>
            <a:ext cx="7829550" cy="2016224"/>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3200" dirty="0" smtClean="0"/>
              <a:t>原則、</a:t>
            </a:r>
            <a:r>
              <a:rPr lang="ja-JP" altLang="en-US" sz="3200" dirty="0" smtClean="0">
                <a:solidFill>
                  <a:srgbClr val="FF0000"/>
                </a:solidFill>
              </a:rPr>
              <a:t>「電子申請・届出システム」</a:t>
            </a:r>
            <a:r>
              <a:rPr lang="ja-JP" altLang="en-US" sz="3200" dirty="0" smtClean="0"/>
              <a:t>を</a:t>
            </a:r>
            <a:r>
              <a:rPr lang="ja-JP" altLang="en-US" sz="3200" dirty="0"/>
              <a:t>利用</a:t>
            </a:r>
            <a:r>
              <a:rPr lang="ja-JP" altLang="en-US" sz="3200" dirty="0" smtClean="0"/>
              <a:t>し、届出を行ってください。</a:t>
            </a:r>
            <a:endParaRPr lang="en-US" altLang="ja-JP" sz="3200" dirty="0" smtClean="0"/>
          </a:p>
          <a:p>
            <a:pPr marL="0" indent="0">
              <a:buNone/>
            </a:pPr>
            <a:r>
              <a:rPr lang="ja-JP" altLang="en-US" sz="3200" dirty="0" smtClean="0"/>
              <a:t>（</a:t>
            </a:r>
            <a:r>
              <a:rPr lang="en-US" altLang="ja-JP" sz="3200" dirty="0" smtClean="0"/>
              <a:t>※</a:t>
            </a:r>
            <a:r>
              <a:rPr lang="ja-JP" altLang="en-US" sz="3200" dirty="0" smtClean="0"/>
              <a:t>処遇改善加算に係る届出は除く）</a:t>
            </a:r>
            <a:endParaRPr lang="en-US" altLang="ja-JP" sz="3200"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8</a:t>
            </a:fld>
            <a:endParaRPr kumimoji="1" lang="ja-JP" altLang="en-US" dirty="0"/>
          </a:p>
        </p:txBody>
      </p:sp>
      <p:sp>
        <p:nvSpPr>
          <p:cNvPr id="9" name="Rectangle 1"/>
          <p:cNvSpPr txBox="1">
            <a:spLocks/>
          </p:cNvSpPr>
          <p:nvPr/>
        </p:nvSpPr>
        <p:spPr>
          <a:xfrm>
            <a:off x="685056" y="3284984"/>
            <a:ext cx="7830294" cy="2987517"/>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smtClean="0"/>
              <a:t>メリット</a:t>
            </a:r>
            <a:r>
              <a:rPr lang="en-US" altLang="ja-JP" sz="2800" dirty="0" smtClean="0"/>
              <a:t>】</a:t>
            </a:r>
          </a:p>
          <a:p>
            <a:r>
              <a:rPr lang="ja-JP" altLang="en-US" sz="2400" dirty="0"/>
              <a:t>・提出書類の</a:t>
            </a:r>
            <a:r>
              <a:rPr lang="ja-JP" altLang="en-US" sz="2400" dirty="0" smtClean="0"/>
              <a:t>印刷・郵送等</a:t>
            </a:r>
            <a:r>
              <a:rPr lang="ja-JP" altLang="en-US" sz="2400" dirty="0"/>
              <a:t>の手間なく、ウェブ上で申請・届出を完結させることができます</a:t>
            </a:r>
            <a:r>
              <a:rPr lang="ja-JP" altLang="en-US" sz="2400" dirty="0" smtClean="0"/>
              <a:t>。</a:t>
            </a:r>
            <a:endParaRPr lang="en-US" altLang="ja-JP" sz="2400" dirty="0" smtClean="0"/>
          </a:p>
          <a:p>
            <a:r>
              <a:rPr lang="ja-JP" altLang="en-US" sz="2400" dirty="0"/>
              <a:t>・添付書類について電子ファイルでの提出が可能なため、複数の申請・届出の際に同じファイル</a:t>
            </a:r>
            <a:r>
              <a:rPr lang="ja-JP" altLang="en-US" sz="2400" dirty="0" smtClean="0"/>
              <a:t>を活用できます。</a:t>
            </a:r>
            <a:endParaRPr lang="en-US" altLang="ja-JP" sz="2400" dirty="0" smtClean="0"/>
          </a:p>
          <a:p>
            <a:r>
              <a:rPr lang="ja-JP" altLang="en-US" sz="2400" dirty="0"/>
              <a:t>・申請・届出の受付状況や結果について、システム上で確認</a:t>
            </a:r>
            <a:r>
              <a:rPr lang="ja-JP" altLang="en-US" sz="2400" dirty="0" smtClean="0"/>
              <a:t>が可能です。</a:t>
            </a:r>
            <a:endParaRPr lang="ja-JP" sz="2400" dirty="0"/>
          </a:p>
        </p:txBody>
      </p:sp>
      <p:sp>
        <p:nvSpPr>
          <p:cNvPr id="6" name="Rectangle 1"/>
          <p:cNvSpPr>
            <a:spLocks noGrp="1"/>
          </p:cNvSpPr>
          <p:nvPr>
            <p:ph type="title"/>
          </p:nvPr>
        </p:nvSpPr>
        <p:spPr>
          <a:xfrm>
            <a:off x="685800" y="299938"/>
            <a:ext cx="8001000" cy="752798"/>
          </a:xfrm>
        </p:spPr>
        <p:txBody>
          <a:bodyPr>
            <a:normAutofit/>
          </a:bodyPr>
          <a:lstStyle/>
          <a:p>
            <a:pPr algn="ctr"/>
            <a:r>
              <a:rPr lang="en-US" altLang="ja-JP" sz="3600" b="1" dirty="0" smtClean="0"/>
              <a:t>2</a:t>
            </a:r>
            <a:r>
              <a:rPr lang="ja-JP" altLang="en-US" sz="3600" b="1" dirty="0" smtClean="0"/>
              <a:t>　変更・加算の届出③</a:t>
            </a:r>
            <a:endParaRPr kumimoji="1" lang="ja-JP" sz="3600" b="1" dirty="0"/>
          </a:p>
        </p:txBody>
      </p:sp>
    </p:spTree>
    <p:extLst>
      <p:ext uri="{BB962C8B-B14F-4D97-AF65-F5344CB8AC3E}">
        <p14:creationId xmlns:p14="http://schemas.microsoft.com/office/powerpoint/2010/main" val="1005956748"/>
      </p:ext>
    </p:extLst>
  </p:cSld>
  <p:clrMapOvr>
    <a:masterClrMapping/>
  </p:clrMapOvr>
  <p:transition advTm="1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670342" y="1017352"/>
            <a:ext cx="7829550" cy="936103"/>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3200" dirty="0" smtClean="0">
                <a:solidFill>
                  <a:srgbClr val="FF0000"/>
                </a:solidFill>
              </a:rPr>
              <a:t>「電子申請・届出システム」利用方法</a:t>
            </a:r>
            <a:endParaRPr lang="en-US" altLang="ja-JP" sz="3200" dirty="0" smtClean="0"/>
          </a:p>
        </p:txBody>
      </p:sp>
      <p:sp>
        <p:nvSpPr>
          <p:cNvPr id="5" name="スライド番号プレースホルダー 4"/>
          <p:cNvSpPr>
            <a:spLocks noGrp="1"/>
          </p:cNvSpPr>
          <p:nvPr>
            <p:ph type="sldNum" sz="quarter" idx="12"/>
          </p:nvPr>
        </p:nvSpPr>
        <p:spPr/>
        <p:txBody>
          <a:bodyPr/>
          <a:lstStyle/>
          <a:p>
            <a:fld id="{4B6EAAFC-84C7-4BE1-BC5E-CE208EE20C26}" type="slidenum">
              <a:rPr lang="en-US" altLang="ja-JP" smtClean="0"/>
              <a:pPr/>
              <a:t>9</a:t>
            </a:fld>
            <a:endParaRPr kumimoji="1" lang="ja-JP" altLang="en-US" dirty="0"/>
          </a:p>
        </p:txBody>
      </p:sp>
      <p:sp>
        <p:nvSpPr>
          <p:cNvPr id="4" name="角丸四角形 3"/>
          <p:cNvSpPr/>
          <p:nvPr/>
        </p:nvSpPr>
        <p:spPr>
          <a:xfrm>
            <a:off x="439713" y="184809"/>
            <a:ext cx="8320980" cy="867927"/>
          </a:xfrm>
          <a:prstGeom prst="roundRect">
            <a:avLst>
              <a:gd name="adj" fmla="val 5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a:t>変更・加算の</a:t>
            </a:r>
            <a:r>
              <a:rPr lang="ja-JP" altLang="en-US" sz="3600" dirty="0" smtClean="0"/>
              <a:t>届出④</a:t>
            </a:r>
            <a:endParaRPr lang="en-US" altLang="ja-JP" sz="3600" dirty="0"/>
          </a:p>
        </p:txBody>
      </p:sp>
      <p:sp>
        <p:nvSpPr>
          <p:cNvPr id="9" name="Rectangle 1"/>
          <p:cNvSpPr txBox="1">
            <a:spLocks/>
          </p:cNvSpPr>
          <p:nvPr/>
        </p:nvSpPr>
        <p:spPr>
          <a:xfrm>
            <a:off x="685056" y="2204865"/>
            <a:ext cx="7830294" cy="432048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t>【</a:t>
            </a:r>
            <a:r>
              <a:rPr lang="ja-JP" altLang="en-US" sz="2800" dirty="0"/>
              <a:t>準備</a:t>
            </a:r>
            <a:r>
              <a:rPr lang="en-US" altLang="ja-JP" sz="2800" dirty="0" smtClean="0"/>
              <a:t>】</a:t>
            </a:r>
          </a:p>
          <a:p>
            <a:r>
              <a:rPr lang="ja-JP" altLang="en-US" sz="2400" dirty="0" smtClean="0"/>
              <a:t>・あらかじめＧビズ</a:t>
            </a:r>
            <a:r>
              <a:rPr lang="en-US" altLang="ja-JP" sz="2400" dirty="0" smtClean="0"/>
              <a:t>ID</a:t>
            </a:r>
            <a:r>
              <a:rPr lang="ja-JP" altLang="en-US" sz="2400" dirty="0" smtClean="0"/>
              <a:t>の取得が必要です。</a:t>
            </a:r>
            <a:endParaRPr lang="en-US" altLang="ja-JP" sz="2400" dirty="0" smtClean="0"/>
          </a:p>
          <a:p>
            <a:r>
              <a:rPr lang="ja-JP" altLang="en-US" sz="2400" dirty="0" smtClean="0"/>
              <a:t>・</a:t>
            </a:r>
            <a:r>
              <a:rPr lang="ja-JP" altLang="en-US" sz="2400" dirty="0"/>
              <a:t>Ｇビズ</a:t>
            </a:r>
            <a:r>
              <a:rPr lang="en-US" altLang="ja-JP" sz="2400" dirty="0" smtClean="0"/>
              <a:t>ID</a:t>
            </a:r>
            <a:r>
              <a:rPr lang="ja-JP" altLang="en-US" sz="2400" dirty="0" smtClean="0"/>
              <a:t>の取得には、</a:t>
            </a:r>
            <a:r>
              <a:rPr lang="en-US" altLang="ja-JP" sz="2400" dirty="0" smtClean="0"/>
              <a:t>2</a:t>
            </a:r>
            <a:r>
              <a:rPr lang="ja-JP" altLang="en-US" sz="2400" dirty="0" smtClean="0"/>
              <a:t>週間ほどかかります。</a:t>
            </a:r>
            <a:endParaRPr lang="en-US" altLang="ja-JP" sz="2400" dirty="0" smtClean="0"/>
          </a:p>
          <a:p>
            <a:r>
              <a:rPr lang="ja-JP" altLang="en-US" sz="2400" dirty="0" smtClean="0"/>
              <a:t>　</a:t>
            </a:r>
            <a:r>
              <a:rPr lang="en-US" altLang="ja-JP" sz="2400" dirty="0" smtClean="0"/>
              <a:t>※</a:t>
            </a:r>
            <a:r>
              <a:rPr lang="ja-JP" altLang="en-US" sz="2400" dirty="0" smtClean="0"/>
              <a:t>Ｇビズ</a:t>
            </a:r>
            <a:r>
              <a:rPr lang="en-US" altLang="ja-JP" sz="2400" dirty="0" smtClean="0"/>
              <a:t>ID</a:t>
            </a:r>
            <a:r>
              <a:rPr lang="ja-JP" altLang="en-US" sz="2400" dirty="0" smtClean="0"/>
              <a:t>の取得ページ　</a:t>
            </a:r>
            <a:r>
              <a:rPr lang="en-US" altLang="ja-JP" sz="2400" dirty="0" smtClean="0"/>
              <a:t>https</a:t>
            </a:r>
            <a:r>
              <a:rPr lang="en-US" altLang="ja-JP" sz="2400" dirty="0"/>
              <a:t>://gbiz-id.go.jp/top/</a:t>
            </a:r>
            <a:endParaRPr lang="en-US" altLang="ja-JP" sz="2400" dirty="0" smtClean="0"/>
          </a:p>
          <a:p>
            <a:endParaRPr lang="en-US" altLang="ja-JP" sz="2800" dirty="0" smtClean="0"/>
          </a:p>
          <a:p>
            <a:r>
              <a:rPr lang="en-US" altLang="ja-JP" sz="2800" dirty="0" smtClean="0"/>
              <a:t>【</a:t>
            </a:r>
            <a:r>
              <a:rPr lang="ja-JP" altLang="en-US" sz="2800" dirty="0" smtClean="0"/>
              <a:t>マニュアル</a:t>
            </a:r>
            <a:r>
              <a:rPr lang="en-US" altLang="ja-JP" sz="2800" dirty="0" smtClean="0"/>
              <a:t>】</a:t>
            </a:r>
          </a:p>
          <a:p>
            <a:r>
              <a:rPr lang="ja-JP" altLang="en-US" sz="2400" dirty="0" smtClean="0"/>
              <a:t>吹田市ＨＰ</a:t>
            </a:r>
            <a:r>
              <a:rPr lang="en-US" altLang="ja-JP" sz="2400" dirty="0"/>
              <a:t>&gt;</a:t>
            </a:r>
            <a:r>
              <a:rPr lang="ja-JP" altLang="en-US" sz="2400" dirty="0" smtClean="0"/>
              <a:t>トップページ </a:t>
            </a:r>
            <a:r>
              <a:rPr lang="en-US" altLang="ja-JP" sz="2400" dirty="0"/>
              <a:t>&gt; </a:t>
            </a:r>
            <a:r>
              <a:rPr lang="ja-JP" altLang="en-US" sz="2400" dirty="0"/>
              <a:t>健康・福祉 </a:t>
            </a:r>
            <a:r>
              <a:rPr lang="en-US" altLang="ja-JP" sz="2400" dirty="0"/>
              <a:t>&gt; </a:t>
            </a:r>
            <a:r>
              <a:rPr lang="ja-JP" altLang="en-US" sz="2400" dirty="0"/>
              <a:t>社会福祉法人等の認可・指導監査 </a:t>
            </a:r>
            <a:r>
              <a:rPr lang="en-US" altLang="ja-JP" sz="2400" dirty="0"/>
              <a:t>&gt; </a:t>
            </a:r>
            <a:r>
              <a:rPr lang="ja-JP" altLang="en-US" sz="2400" dirty="0"/>
              <a:t>介護保険サービス事業者 </a:t>
            </a:r>
            <a:r>
              <a:rPr lang="en-US" altLang="ja-JP" sz="2400" dirty="0"/>
              <a:t>&gt; </a:t>
            </a:r>
            <a:r>
              <a:rPr lang="ja-JP" altLang="en-US" sz="2400" dirty="0"/>
              <a:t>介護事業所等の指定申請等に係る「電子申請・届出システム」の運用開始について</a:t>
            </a:r>
            <a:r>
              <a:rPr lang="en-US" altLang="ja-JP" sz="2400" dirty="0" smtClean="0"/>
              <a:t>https</a:t>
            </a:r>
            <a:r>
              <a:rPr lang="en-US" altLang="ja-JP" sz="2400" dirty="0"/>
              <a:t>://www.city.suita.osaka.jp/kenko/1018719/1022113/1036109.html</a:t>
            </a:r>
            <a:endParaRPr lang="en-US" altLang="ja-JP" sz="2400" dirty="0" smtClean="0"/>
          </a:p>
        </p:txBody>
      </p:sp>
    </p:spTree>
    <p:extLst>
      <p:ext uri="{BB962C8B-B14F-4D97-AF65-F5344CB8AC3E}">
        <p14:creationId xmlns:p14="http://schemas.microsoft.com/office/powerpoint/2010/main" val="3098821546"/>
      </p:ext>
    </p:extLst>
  </p:cSld>
  <p:clrMapOvr>
    <a:masterClrMapping/>
  </p:clrMapOvr>
  <p:transition advTm="18000"/>
  <p:timing>
    <p:tnLst>
      <p:par>
        <p:cTn id="1" dur="indefinite" restart="never" nodeType="tmRoot"/>
      </p:par>
    </p:tnLst>
  </p:timing>
</p:sld>
</file>

<file path=ppt/theme/theme1.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3148</Words>
  <Application>Microsoft Office PowerPoint</Application>
  <PresentationFormat>画面に合わせる (4:3)</PresentationFormat>
  <Paragraphs>308</Paragraphs>
  <Slides>28</Slides>
  <Notes>28</Notes>
  <HiddenSlides>0</HiddenSlides>
  <MMClips>2</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ＭＳ Ｐゴシック</vt:lpstr>
      <vt:lpstr>新細明體</vt:lpstr>
      <vt:lpstr>游ゴシック</vt:lpstr>
      <vt:lpstr>游ゴシック Light</vt:lpstr>
      <vt:lpstr>Arial</vt:lpstr>
      <vt:lpstr>Calibri</vt:lpstr>
      <vt:lpstr>Calibri Light</vt:lpstr>
      <vt:lpstr>Office Theme</vt:lpstr>
      <vt:lpstr>令和7年度 介護事業者等集団指導 （各サービス共通） </vt:lpstr>
      <vt:lpstr>もくじ</vt:lpstr>
      <vt:lpstr>1　介護保険法の目的等①</vt:lpstr>
      <vt:lpstr>1　介護保険法の目的等②</vt:lpstr>
      <vt:lpstr>1　介護保険法の目的等③</vt:lpstr>
      <vt:lpstr>2　変更・加算の届出①</vt:lpstr>
      <vt:lpstr>2　変更・加算の届出②</vt:lpstr>
      <vt:lpstr>2　変更・加算の届出③</vt:lpstr>
      <vt:lpstr>PowerPoint プレゼンテーション</vt:lpstr>
      <vt:lpstr>3　兼務・専従の考え方について①</vt:lpstr>
      <vt:lpstr>3　兼務・専従の考え方について②</vt:lpstr>
      <vt:lpstr>4　業務管理体制と整備と検査について</vt:lpstr>
      <vt:lpstr>5　介護サービス情報の公表制度</vt:lpstr>
      <vt:lpstr>6　高齢者虐待の防止に関する措置① 　</vt:lpstr>
      <vt:lpstr>1虐待防止検討委員会</vt:lpstr>
      <vt:lpstr>２指針の整備</vt:lpstr>
      <vt:lpstr>３定期的な研修の実施</vt:lpstr>
      <vt:lpstr>7　業務継続計画未策定減算</vt:lpstr>
      <vt:lpstr>8　主な指導事項①</vt:lpstr>
      <vt:lpstr>8  主な指導事項②</vt:lpstr>
      <vt:lpstr>PowerPoint プレゼンテーション</vt:lpstr>
      <vt:lpstr>PowerPoint プレゼンテーション</vt:lpstr>
      <vt:lpstr>PowerPoint プレゼンテーション</vt:lpstr>
      <vt:lpstr>PowerPoint プレゼンテーション</vt:lpstr>
      <vt:lpstr>　8　主な指導事項⑦ </vt:lpstr>
      <vt:lpstr>9　お問い合わせについて①</vt:lpstr>
      <vt:lpstr>9　お問い合わせについて②</vt:lpstr>
      <vt:lpstr>以上で、居宅サービスの集団指導を終わります。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2025-08-12T07:04:55Z</dcterms:modified>
</cp:coreProperties>
</file>