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79" r:id="rId2"/>
    <p:sldMasterId id="2147484497" r:id="rId3"/>
  </p:sldMasterIdLst>
  <p:notesMasterIdLst>
    <p:notesMasterId r:id="rId52"/>
  </p:notesMasterIdLst>
  <p:handoutMasterIdLst>
    <p:handoutMasterId r:id="rId53"/>
  </p:handoutMasterIdLst>
  <p:sldIdLst>
    <p:sldId id="354" r:id="rId4"/>
    <p:sldId id="355" r:id="rId5"/>
    <p:sldId id="279" r:id="rId6"/>
    <p:sldId id="281" r:id="rId7"/>
    <p:sldId id="340" r:id="rId8"/>
    <p:sldId id="286" r:id="rId9"/>
    <p:sldId id="287" r:id="rId10"/>
    <p:sldId id="288" r:id="rId11"/>
    <p:sldId id="357" r:id="rId12"/>
    <p:sldId id="289" r:id="rId13"/>
    <p:sldId id="359" r:id="rId14"/>
    <p:sldId id="360" r:id="rId15"/>
    <p:sldId id="361" r:id="rId16"/>
    <p:sldId id="362" r:id="rId17"/>
    <p:sldId id="363" r:id="rId18"/>
    <p:sldId id="293" r:id="rId19"/>
    <p:sldId id="348" r:id="rId20"/>
    <p:sldId id="349" r:id="rId21"/>
    <p:sldId id="342" r:id="rId22"/>
    <p:sldId id="364" r:id="rId23"/>
    <p:sldId id="365" r:id="rId24"/>
    <p:sldId id="352" r:id="rId25"/>
    <p:sldId id="296" r:id="rId26"/>
    <p:sldId id="356" r:id="rId27"/>
    <p:sldId id="300" r:id="rId28"/>
    <p:sldId id="301" r:id="rId29"/>
    <p:sldId id="377" r:id="rId30"/>
    <p:sldId id="383" r:id="rId31"/>
    <p:sldId id="312" r:id="rId32"/>
    <p:sldId id="313" r:id="rId33"/>
    <p:sldId id="325" r:id="rId34"/>
    <p:sldId id="314" r:id="rId35"/>
    <p:sldId id="324" r:id="rId36"/>
    <p:sldId id="316" r:id="rId37"/>
    <p:sldId id="368" r:id="rId38"/>
    <p:sldId id="369" r:id="rId39"/>
    <p:sldId id="370" r:id="rId40"/>
    <p:sldId id="378" r:id="rId41"/>
    <p:sldId id="371" r:id="rId42"/>
    <p:sldId id="319" r:id="rId43"/>
    <p:sldId id="380" r:id="rId44"/>
    <p:sldId id="351" r:id="rId45"/>
    <p:sldId id="372" r:id="rId46"/>
    <p:sldId id="373" r:id="rId47"/>
    <p:sldId id="374" r:id="rId48"/>
    <p:sldId id="375" r:id="rId49"/>
    <p:sldId id="384" r:id="rId50"/>
    <p:sldId id="382" r:id="rId51"/>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主な指導事項" id="{E64B33AB-46B6-4067-8100-A7B5FAB75C55}">
          <p14:sldIdLst>
            <p14:sldId id="354"/>
            <p14:sldId id="355"/>
            <p14:sldId id="279"/>
            <p14:sldId id="281"/>
            <p14:sldId id="340"/>
            <p14:sldId id="286"/>
            <p14:sldId id="287"/>
            <p14:sldId id="288"/>
            <p14:sldId id="357"/>
            <p14:sldId id="289"/>
            <p14:sldId id="359"/>
            <p14:sldId id="360"/>
            <p14:sldId id="361"/>
            <p14:sldId id="362"/>
            <p14:sldId id="363"/>
            <p14:sldId id="293"/>
            <p14:sldId id="348"/>
            <p14:sldId id="349"/>
            <p14:sldId id="342"/>
            <p14:sldId id="364"/>
            <p14:sldId id="365"/>
            <p14:sldId id="352"/>
            <p14:sldId id="296"/>
            <p14:sldId id="356"/>
            <p14:sldId id="300"/>
            <p14:sldId id="301"/>
            <p14:sldId id="377"/>
            <p14:sldId id="383"/>
            <p14:sldId id="312"/>
            <p14:sldId id="313"/>
            <p14:sldId id="325"/>
            <p14:sldId id="314"/>
            <p14:sldId id="324"/>
            <p14:sldId id="316"/>
            <p14:sldId id="368"/>
            <p14:sldId id="369"/>
            <p14:sldId id="370"/>
            <p14:sldId id="378"/>
            <p14:sldId id="371"/>
            <p14:sldId id="319"/>
            <p14:sldId id="380"/>
            <p14:sldId id="351"/>
            <p14:sldId id="372"/>
            <p14:sldId id="373"/>
            <p14:sldId id="374"/>
            <p14:sldId id="375"/>
            <p14:sldId id="384"/>
            <p14:sldId id="38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DBF"/>
    <a:srgbClr val="FDE89D"/>
    <a:srgbClr val="FED2EC"/>
    <a:srgbClr val="E3FECA"/>
    <a:srgbClr val="CCFF99"/>
    <a:srgbClr val="FFFFCC"/>
    <a:srgbClr val="CCFFCC"/>
    <a:srgbClr val="CCECFF"/>
    <a:srgbClr val="A0C9FA"/>
    <a:srgbClr val="C4DD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61330" autoAdjust="0"/>
  </p:normalViewPr>
  <p:slideViewPr>
    <p:cSldViewPr>
      <p:cViewPr varScale="1">
        <p:scale>
          <a:sx n="87" d="100"/>
          <a:sy n="87" d="100"/>
        </p:scale>
        <p:origin x="1416" y="77"/>
      </p:cViewPr>
      <p:guideLst>
        <p:guide orient="horz" pos="2160"/>
        <p:guide pos="2880"/>
      </p:guideLst>
    </p:cSldViewPr>
  </p:slideViewPr>
  <p:outlineViewPr>
    <p:cViewPr>
      <p:scale>
        <a:sx n="33" d="100"/>
        <a:sy n="33" d="100"/>
      </p:scale>
      <p:origin x="0" y="-7218"/>
    </p:cViewPr>
  </p:outlineViewPr>
  <p:notesTextViewPr>
    <p:cViewPr>
      <p:scale>
        <a:sx n="75" d="100"/>
        <a:sy n="75" d="100"/>
      </p:scale>
      <p:origin x="0" y="0"/>
    </p:cViewPr>
  </p:notesTextViewPr>
  <p:sorterViewPr>
    <p:cViewPr>
      <p:scale>
        <a:sx n="100" d="100"/>
        <a:sy n="100" d="100"/>
      </p:scale>
      <p:origin x="0" y="-906"/>
    </p:cViewPr>
  </p:sorterViewPr>
  <p:notesViewPr>
    <p:cSldViewPr>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sz="quarter"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010A63A4-3572-4B27-B383-84D7D9E3D83F}" type="datetimeFigureOut">
              <a:rPr kumimoji="1" lang="en-US" altLang="ja-JP" smtClean="0"/>
              <a:pPr/>
              <a:t>8/19/2024</a:t>
            </a:fld>
            <a:endParaRPr kumimoji="1" lang="ja-JP" dirty="0"/>
          </a:p>
        </p:txBody>
      </p:sp>
      <p:sp>
        <p:nvSpPr>
          <p:cNvPr id="4" name="Rectangle 3"/>
          <p:cNvSpPr>
            <a:spLocks noGrp="1"/>
          </p:cNvSpPr>
          <p:nvPr>
            <p:ph type="ftr" sz="quarter" idx="2"/>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5" name="Rectangle 4"/>
          <p:cNvSpPr>
            <a:spLocks noGrp="1"/>
          </p:cNvSpPr>
          <p:nvPr>
            <p:ph type="sldNum" sz="quarter" idx="3"/>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E10D0F4D-A9BC-4899-8372-3ED277D83E2A}" type="slidenum">
              <a:rPr kumimoji="1" lang="en-US" altLang="ja-JP" smtClean="0"/>
              <a:pPr/>
              <a:t>‹#›</a:t>
            </a:fld>
            <a:endParaRPr kumimoji="1" 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18831" cy="493316"/>
          </a:xfrm>
          <a:prstGeom prst="rect">
            <a:avLst/>
          </a:prstGeom>
        </p:spPr>
        <p:txBody>
          <a:bodyPr vert="horz" lIns="90690" tIns="45345" rIns="90690" bIns="45345" rtlCol="0"/>
          <a:lstStyle>
            <a:lvl1pPr algn="l" latinLnBrk="0">
              <a:defRPr kumimoji="1" lang="ja-JP" sz="1200"/>
            </a:lvl1pPr>
          </a:lstStyle>
          <a:p>
            <a:endParaRPr kumimoji="1" lang="ja-JP" dirty="0"/>
          </a:p>
        </p:txBody>
      </p:sp>
      <p:sp>
        <p:nvSpPr>
          <p:cNvPr id="3" name="Rectangle 2"/>
          <p:cNvSpPr>
            <a:spLocks noGrp="1"/>
          </p:cNvSpPr>
          <p:nvPr>
            <p:ph type="dt" idx="1"/>
          </p:nvPr>
        </p:nvSpPr>
        <p:spPr>
          <a:xfrm>
            <a:off x="3815374" y="0"/>
            <a:ext cx="2918831" cy="493316"/>
          </a:xfrm>
          <a:prstGeom prst="rect">
            <a:avLst/>
          </a:prstGeom>
        </p:spPr>
        <p:txBody>
          <a:bodyPr vert="horz" lIns="90690" tIns="45345" rIns="90690" bIns="45345" rtlCol="0"/>
          <a:lstStyle>
            <a:lvl1pPr algn="r" latinLnBrk="0">
              <a:defRPr kumimoji="1" lang="ja-JP" sz="1200"/>
            </a:lvl1pPr>
          </a:lstStyle>
          <a:p>
            <a:fld id="{FE58EE69-A876-4E74-86C2-628494CDF3AA}" type="datetimeFigureOut">
              <a:rPr lang="ja-JP" altLang="en-US"/>
              <a:pPr/>
              <a:t>2024/8/19</a:t>
            </a:fld>
            <a:endParaRPr kumimoji="1" lang="ja-JP" dirty="0"/>
          </a:p>
        </p:txBody>
      </p:sp>
      <p:sp>
        <p:nvSpPr>
          <p:cNvPr id="4" name="Rectangle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90" tIns="45345" rIns="90690" bIns="45345" rtlCol="0" anchor="ctr"/>
          <a:lstStyle/>
          <a:p>
            <a:endParaRPr kumimoji="1" lang="ja-JP" dirty="0"/>
          </a:p>
        </p:txBody>
      </p:sp>
      <p:sp>
        <p:nvSpPr>
          <p:cNvPr id="5" name="Rectangle 4"/>
          <p:cNvSpPr>
            <a:spLocks noGrp="1"/>
          </p:cNvSpPr>
          <p:nvPr>
            <p:ph type="body" sz="quarter" idx="3"/>
          </p:nvPr>
        </p:nvSpPr>
        <p:spPr>
          <a:xfrm>
            <a:off x="673577" y="4686499"/>
            <a:ext cx="5388610" cy="4439841"/>
          </a:xfrm>
          <a:prstGeom prst="rect">
            <a:avLst/>
          </a:prstGeom>
        </p:spPr>
        <p:txBody>
          <a:bodyPr vert="horz" lIns="90690" tIns="45345" rIns="90690" bIns="45345" rtlCol="0">
            <a:normAutofit/>
          </a:bodyPr>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Rectangle 5"/>
          <p:cNvSpPr>
            <a:spLocks noGrp="1"/>
          </p:cNvSpPr>
          <p:nvPr>
            <p:ph type="ftr" sz="quarter" idx="4"/>
          </p:nvPr>
        </p:nvSpPr>
        <p:spPr>
          <a:xfrm>
            <a:off x="0" y="9371286"/>
            <a:ext cx="2918831" cy="493316"/>
          </a:xfrm>
          <a:prstGeom prst="rect">
            <a:avLst/>
          </a:prstGeom>
        </p:spPr>
        <p:txBody>
          <a:bodyPr vert="horz" lIns="90690" tIns="45345" rIns="90690" bIns="45345" rtlCol="0" anchor="b"/>
          <a:lstStyle>
            <a:lvl1pPr algn="l" latinLnBrk="0">
              <a:defRPr kumimoji="1" lang="ja-JP" sz="1200"/>
            </a:lvl1pPr>
          </a:lstStyle>
          <a:p>
            <a:endParaRPr kumimoji="1" lang="ja-JP" dirty="0"/>
          </a:p>
        </p:txBody>
      </p:sp>
      <p:sp>
        <p:nvSpPr>
          <p:cNvPr id="7" name="Rectangle 6"/>
          <p:cNvSpPr>
            <a:spLocks noGrp="1"/>
          </p:cNvSpPr>
          <p:nvPr>
            <p:ph type="sldNum" sz="quarter" idx="5"/>
          </p:nvPr>
        </p:nvSpPr>
        <p:spPr>
          <a:xfrm>
            <a:off x="3815374" y="9371286"/>
            <a:ext cx="2918831" cy="493316"/>
          </a:xfrm>
          <a:prstGeom prst="rect">
            <a:avLst/>
          </a:prstGeom>
        </p:spPr>
        <p:txBody>
          <a:bodyPr vert="horz" lIns="90690" tIns="45345" rIns="90690" bIns="45345" rtlCol="0" anchor="b"/>
          <a:lstStyle>
            <a:lvl1pPr algn="r" latinLnBrk="0">
              <a:defRPr kumimoji="1" lang="ja-JP" sz="1200"/>
            </a:lvl1pPr>
          </a:lstStyle>
          <a:p>
            <a:fld id="{FE16532C-7DFC-4EC2-AFA5-3731AA0E8AFA}" type="slidenum">
              <a:rPr/>
              <a:pPr/>
              <a:t>‹#›</a:t>
            </a:fld>
            <a:endParaRPr kumimoji="1" 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a:defRPr kumimoji="1" lang="ja-JP" sz="1200" kern="1200">
        <a:solidFill>
          <a:schemeClr val="tx1"/>
        </a:solidFill>
        <a:latin typeface="+mn-lt"/>
        <a:ea typeface="+mn-ea"/>
        <a:cs typeface="+mn-cs"/>
      </a:defRPr>
    </a:lvl2pPr>
    <a:lvl3pPr marL="914400" algn="l" rtl="0">
      <a:defRPr kumimoji="1" lang="ja-JP" sz="1200" kern="1200">
        <a:solidFill>
          <a:schemeClr val="tx1"/>
        </a:solidFill>
        <a:latin typeface="+mn-lt"/>
        <a:ea typeface="+mn-ea"/>
        <a:cs typeface="+mn-cs"/>
      </a:defRPr>
    </a:lvl3pPr>
    <a:lvl4pPr marL="1371600" algn="l" rtl="0">
      <a:defRPr kumimoji="1" lang="ja-JP" sz="1200" kern="1200">
        <a:solidFill>
          <a:schemeClr val="tx1"/>
        </a:solidFill>
        <a:latin typeface="+mn-lt"/>
        <a:ea typeface="+mn-ea"/>
        <a:cs typeface="+mn-cs"/>
      </a:defRPr>
    </a:lvl4pPr>
    <a:lvl5pPr marL="1828800" algn="l" rtl="0">
      <a:defRPr kumimoji="1" lang="ja-JP" sz="1200" kern="1200">
        <a:solidFill>
          <a:schemeClr val="tx1"/>
        </a:solidFill>
        <a:latin typeface="+mn-lt"/>
        <a:ea typeface="+mn-ea"/>
        <a:cs typeface="+mn-cs"/>
      </a:defRPr>
    </a:lvl5pPr>
    <a:lvl6pPr marL="2286000" algn="l" rtl="0">
      <a:defRPr kumimoji="1" lang="ja-JP" sz="1200" kern="1200">
        <a:solidFill>
          <a:schemeClr val="tx1"/>
        </a:solidFill>
        <a:latin typeface="+mn-lt"/>
        <a:ea typeface="+mn-ea"/>
        <a:cs typeface="+mn-cs"/>
      </a:defRPr>
    </a:lvl6pPr>
    <a:lvl7pPr marL="2743200" algn="l" rtl="0">
      <a:defRPr kumimoji="1" lang="ja-JP" sz="1200" kern="1200">
        <a:solidFill>
          <a:schemeClr val="tx1"/>
        </a:solidFill>
        <a:latin typeface="+mn-lt"/>
        <a:ea typeface="+mn-ea"/>
        <a:cs typeface="+mn-cs"/>
      </a:defRPr>
    </a:lvl7pPr>
    <a:lvl8pPr marL="3200400" algn="l" rtl="0">
      <a:defRPr kumimoji="1" lang="ja-JP" sz="1200" kern="1200">
        <a:solidFill>
          <a:schemeClr val="tx1"/>
        </a:solidFill>
        <a:latin typeface="+mn-lt"/>
        <a:ea typeface="+mn-ea"/>
        <a:cs typeface="+mn-cs"/>
      </a:defRPr>
    </a:lvl8pPr>
    <a:lvl9pPr marL="3657600" algn="l" rtl="0">
      <a:defRPr kumimoji="1" lang="ja-JP"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FBA24F-AD98-44ED-8860-2F1C69847EBE}" type="slidenum">
              <a:rPr kumimoji="1" lang="ja-JP" altLang="en-US" smtClean="0"/>
              <a:t>1</a:t>
            </a:fld>
            <a:endParaRPr kumimoji="1" lang="ja-JP" altLang="en-US" dirty="0"/>
          </a:p>
        </p:txBody>
      </p:sp>
    </p:spTree>
    <p:extLst>
      <p:ext uri="{BB962C8B-B14F-4D97-AF65-F5344CB8AC3E}">
        <p14:creationId xmlns:p14="http://schemas.microsoft.com/office/powerpoint/2010/main" val="687461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10</a:t>
            </a:fld>
            <a:endParaRPr lang="en-US" dirty="0"/>
          </a:p>
        </p:txBody>
      </p:sp>
    </p:spTree>
    <p:extLst>
      <p:ext uri="{BB962C8B-B14F-4D97-AF65-F5344CB8AC3E}">
        <p14:creationId xmlns:p14="http://schemas.microsoft.com/office/powerpoint/2010/main" val="315601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11</a:t>
            </a:fld>
            <a:endParaRPr lang="en-US" dirty="0"/>
          </a:p>
        </p:txBody>
      </p:sp>
    </p:spTree>
    <p:extLst>
      <p:ext uri="{BB962C8B-B14F-4D97-AF65-F5344CB8AC3E}">
        <p14:creationId xmlns:p14="http://schemas.microsoft.com/office/powerpoint/2010/main" val="188010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12</a:t>
            </a:fld>
            <a:endParaRPr lang="en-US" dirty="0"/>
          </a:p>
        </p:txBody>
      </p:sp>
    </p:spTree>
    <p:extLst>
      <p:ext uri="{BB962C8B-B14F-4D97-AF65-F5344CB8AC3E}">
        <p14:creationId xmlns:p14="http://schemas.microsoft.com/office/powerpoint/2010/main" val="1993553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13</a:t>
            </a:fld>
            <a:endParaRPr lang="en-US" dirty="0"/>
          </a:p>
        </p:txBody>
      </p:sp>
    </p:spTree>
    <p:extLst>
      <p:ext uri="{BB962C8B-B14F-4D97-AF65-F5344CB8AC3E}">
        <p14:creationId xmlns:p14="http://schemas.microsoft.com/office/powerpoint/2010/main" val="578097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14</a:t>
            </a:fld>
            <a:endParaRPr lang="en-US" dirty="0"/>
          </a:p>
        </p:txBody>
      </p:sp>
    </p:spTree>
    <p:extLst>
      <p:ext uri="{BB962C8B-B14F-4D97-AF65-F5344CB8AC3E}">
        <p14:creationId xmlns:p14="http://schemas.microsoft.com/office/powerpoint/2010/main" val="35023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15</a:t>
            </a:fld>
            <a:endParaRPr lang="en-US" dirty="0"/>
          </a:p>
        </p:txBody>
      </p:sp>
    </p:spTree>
    <p:extLst>
      <p:ext uri="{BB962C8B-B14F-4D97-AF65-F5344CB8AC3E}">
        <p14:creationId xmlns:p14="http://schemas.microsoft.com/office/powerpoint/2010/main" val="59301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16</a:t>
            </a:fld>
            <a:endParaRPr lang="en-US" dirty="0"/>
          </a:p>
        </p:txBody>
      </p:sp>
    </p:spTree>
    <p:extLst>
      <p:ext uri="{BB962C8B-B14F-4D97-AF65-F5344CB8AC3E}">
        <p14:creationId xmlns:p14="http://schemas.microsoft.com/office/powerpoint/2010/main" val="1064821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17</a:t>
            </a:fld>
            <a:endParaRPr lang="en-US" dirty="0"/>
          </a:p>
        </p:txBody>
      </p:sp>
    </p:spTree>
    <p:extLst>
      <p:ext uri="{BB962C8B-B14F-4D97-AF65-F5344CB8AC3E}">
        <p14:creationId xmlns:p14="http://schemas.microsoft.com/office/powerpoint/2010/main" val="3053051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18</a:t>
            </a:fld>
            <a:endParaRPr lang="en-US" dirty="0"/>
          </a:p>
        </p:txBody>
      </p:sp>
    </p:spTree>
    <p:extLst>
      <p:ext uri="{BB962C8B-B14F-4D97-AF65-F5344CB8AC3E}">
        <p14:creationId xmlns:p14="http://schemas.microsoft.com/office/powerpoint/2010/main" val="3875971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19</a:t>
            </a:fld>
            <a:endParaRPr lang="en-US" dirty="0"/>
          </a:p>
        </p:txBody>
      </p:sp>
    </p:spTree>
    <p:extLst>
      <p:ext uri="{BB962C8B-B14F-4D97-AF65-F5344CB8AC3E}">
        <p14:creationId xmlns:p14="http://schemas.microsoft.com/office/powerpoint/2010/main" val="1202817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a:xfrm>
            <a:off x="673576" y="4685047"/>
            <a:ext cx="5388610" cy="4439841"/>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a:t>
            </a:fld>
            <a:endParaRPr lang="en-US" dirty="0"/>
          </a:p>
        </p:txBody>
      </p:sp>
    </p:spTree>
    <p:extLst>
      <p:ext uri="{BB962C8B-B14F-4D97-AF65-F5344CB8AC3E}">
        <p14:creationId xmlns:p14="http://schemas.microsoft.com/office/powerpoint/2010/main" val="46987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20</a:t>
            </a:fld>
            <a:endParaRPr lang="en-US" dirty="0"/>
          </a:p>
        </p:txBody>
      </p:sp>
    </p:spTree>
    <p:extLst>
      <p:ext uri="{BB962C8B-B14F-4D97-AF65-F5344CB8AC3E}">
        <p14:creationId xmlns:p14="http://schemas.microsoft.com/office/powerpoint/2010/main" val="137716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21</a:t>
            </a:fld>
            <a:endParaRPr lang="en-US" dirty="0"/>
          </a:p>
        </p:txBody>
      </p:sp>
    </p:spTree>
    <p:extLst>
      <p:ext uri="{BB962C8B-B14F-4D97-AF65-F5344CB8AC3E}">
        <p14:creationId xmlns:p14="http://schemas.microsoft.com/office/powerpoint/2010/main" val="242795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22</a:t>
            </a:fld>
            <a:endParaRPr lang="en-US" dirty="0"/>
          </a:p>
        </p:txBody>
      </p:sp>
    </p:spTree>
    <p:extLst>
      <p:ext uri="{BB962C8B-B14F-4D97-AF65-F5344CB8AC3E}">
        <p14:creationId xmlns:p14="http://schemas.microsoft.com/office/powerpoint/2010/main" val="283543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23</a:t>
            </a:fld>
            <a:endParaRPr lang="en-US" dirty="0"/>
          </a:p>
        </p:txBody>
      </p:sp>
    </p:spTree>
    <p:extLst>
      <p:ext uri="{BB962C8B-B14F-4D97-AF65-F5344CB8AC3E}">
        <p14:creationId xmlns:p14="http://schemas.microsoft.com/office/powerpoint/2010/main" val="23087714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E16532C-7DFC-4EC2-AFA5-3731AA0E8AFA}" type="slidenum">
              <a:rPr lang="en-US" altLang="ja-JP" smtClean="0"/>
              <a:pPr/>
              <a:t>24</a:t>
            </a:fld>
            <a:endParaRPr kumimoji="1" lang="ja-JP" altLang="en-US" dirty="0"/>
          </a:p>
        </p:txBody>
      </p:sp>
    </p:spTree>
    <p:extLst>
      <p:ext uri="{BB962C8B-B14F-4D97-AF65-F5344CB8AC3E}">
        <p14:creationId xmlns:p14="http://schemas.microsoft.com/office/powerpoint/2010/main" val="213112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25</a:t>
            </a:fld>
            <a:endParaRPr lang="en-US" dirty="0"/>
          </a:p>
        </p:txBody>
      </p:sp>
    </p:spTree>
    <p:extLst>
      <p:ext uri="{BB962C8B-B14F-4D97-AF65-F5344CB8AC3E}">
        <p14:creationId xmlns:p14="http://schemas.microsoft.com/office/powerpoint/2010/main" val="3501718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26</a:t>
            </a:fld>
            <a:endParaRPr lang="en-US" dirty="0"/>
          </a:p>
        </p:txBody>
      </p:sp>
    </p:spTree>
    <p:extLst>
      <p:ext uri="{BB962C8B-B14F-4D97-AF65-F5344CB8AC3E}">
        <p14:creationId xmlns:p14="http://schemas.microsoft.com/office/powerpoint/2010/main" val="1778308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27</a:t>
            </a:fld>
            <a:endParaRPr lang="en-US" dirty="0"/>
          </a:p>
        </p:txBody>
      </p:sp>
    </p:spTree>
    <p:extLst>
      <p:ext uri="{BB962C8B-B14F-4D97-AF65-F5344CB8AC3E}">
        <p14:creationId xmlns:p14="http://schemas.microsoft.com/office/powerpoint/2010/main" val="2465049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28</a:t>
            </a:fld>
            <a:endParaRPr lang="en-US" dirty="0"/>
          </a:p>
        </p:txBody>
      </p:sp>
    </p:spTree>
    <p:extLst>
      <p:ext uri="{BB962C8B-B14F-4D97-AF65-F5344CB8AC3E}">
        <p14:creationId xmlns:p14="http://schemas.microsoft.com/office/powerpoint/2010/main" val="39689543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29</a:t>
            </a:fld>
            <a:endParaRPr lang="en-US" dirty="0"/>
          </a:p>
        </p:txBody>
      </p:sp>
    </p:spTree>
    <p:extLst>
      <p:ext uri="{BB962C8B-B14F-4D97-AF65-F5344CB8AC3E}">
        <p14:creationId xmlns:p14="http://schemas.microsoft.com/office/powerpoint/2010/main" val="43928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a:t>
            </a:fld>
            <a:endParaRPr lang="en-US" dirty="0"/>
          </a:p>
        </p:txBody>
      </p:sp>
    </p:spTree>
    <p:extLst>
      <p:ext uri="{BB962C8B-B14F-4D97-AF65-F5344CB8AC3E}">
        <p14:creationId xmlns:p14="http://schemas.microsoft.com/office/powerpoint/2010/main" val="2954524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30</a:t>
            </a:fld>
            <a:endParaRPr lang="en-US" dirty="0"/>
          </a:p>
        </p:txBody>
      </p:sp>
    </p:spTree>
    <p:extLst>
      <p:ext uri="{BB962C8B-B14F-4D97-AF65-F5344CB8AC3E}">
        <p14:creationId xmlns:p14="http://schemas.microsoft.com/office/powerpoint/2010/main" val="3863076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altLang="ja-JP"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31</a:t>
            </a:fld>
            <a:endParaRPr lang="en-US" dirty="0"/>
          </a:p>
        </p:txBody>
      </p:sp>
    </p:spTree>
    <p:extLst>
      <p:ext uri="{BB962C8B-B14F-4D97-AF65-F5344CB8AC3E}">
        <p14:creationId xmlns:p14="http://schemas.microsoft.com/office/powerpoint/2010/main" val="2964367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32</a:t>
            </a:fld>
            <a:endParaRPr lang="en-US" dirty="0"/>
          </a:p>
        </p:txBody>
      </p:sp>
    </p:spTree>
    <p:extLst>
      <p:ext uri="{BB962C8B-B14F-4D97-AF65-F5344CB8AC3E}">
        <p14:creationId xmlns:p14="http://schemas.microsoft.com/office/powerpoint/2010/main" val="2010865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33</a:t>
            </a:fld>
            <a:endParaRPr lang="en-US" dirty="0"/>
          </a:p>
        </p:txBody>
      </p:sp>
    </p:spTree>
    <p:extLst>
      <p:ext uri="{BB962C8B-B14F-4D97-AF65-F5344CB8AC3E}">
        <p14:creationId xmlns:p14="http://schemas.microsoft.com/office/powerpoint/2010/main" val="1550309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34</a:t>
            </a:fld>
            <a:endParaRPr lang="en-US" dirty="0"/>
          </a:p>
        </p:txBody>
      </p:sp>
    </p:spTree>
    <p:extLst>
      <p:ext uri="{BB962C8B-B14F-4D97-AF65-F5344CB8AC3E}">
        <p14:creationId xmlns:p14="http://schemas.microsoft.com/office/powerpoint/2010/main" val="1488330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8000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5509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kumimoji="1" lang="ja-JP" altLang="ja-JP"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562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548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571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a:t>
            </a:fld>
            <a:endParaRPr lang="en-US" dirty="0"/>
          </a:p>
        </p:txBody>
      </p:sp>
    </p:spTree>
    <p:extLst>
      <p:ext uri="{BB962C8B-B14F-4D97-AF65-F5344CB8AC3E}">
        <p14:creationId xmlns:p14="http://schemas.microsoft.com/office/powerpoint/2010/main" val="3311744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40</a:t>
            </a:fld>
            <a:endParaRPr lang="en-US" dirty="0"/>
          </a:p>
        </p:txBody>
      </p:sp>
    </p:spTree>
    <p:extLst>
      <p:ext uri="{BB962C8B-B14F-4D97-AF65-F5344CB8AC3E}">
        <p14:creationId xmlns:p14="http://schemas.microsoft.com/office/powerpoint/2010/main" val="22812614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41</a:t>
            </a:fld>
            <a:endParaRPr lang="en-US" dirty="0"/>
          </a:p>
        </p:txBody>
      </p:sp>
    </p:spTree>
    <p:extLst>
      <p:ext uri="{BB962C8B-B14F-4D97-AF65-F5344CB8AC3E}">
        <p14:creationId xmlns:p14="http://schemas.microsoft.com/office/powerpoint/2010/main" val="4173996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42</a:t>
            </a:fld>
            <a:endParaRPr lang="en-US" dirty="0"/>
          </a:p>
        </p:txBody>
      </p:sp>
    </p:spTree>
    <p:extLst>
      <p:ext uri="{BB962C8B-B14F-4D97-AF65-F5344CB8AC3E}">
        <p14:creationId xmlns:p14="http://schemas.microsoft.com/office/powerpoint/2010/main" val="3945300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733100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01436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0566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668434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alt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441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ja-JP"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16532C-7DFC-4EC2-AFA5-3731AA0E8AFA}"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0659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5</a:t>
            </a:fld>
            <a:endParaRPr lang="en-US" dirty="0"/>
          </a:p>
        </p:txBody>
      </p:sp>
    </p:spTree>
    <p:extLst>
      <p:ext uri="{BB962C8B-B14F-4D97-AF65-F5344CB8AC3E}">
        <p14:creationId xmlns:p14="http://schemas.microsoft.com/office/powerpoint/2010/main" val="1651932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6</a:t>
            </a:fld>
            <a:endParaRPr lang="en-US" dirty="0"/>
          </a:p>
        </p:txBody>
      </p:sp>
    </p:spTree>
    <p:extLst>
      <p:ext uri="{BB962C8B-B14F-4D97-AF65-F5344CB8AC3E}">
        <p14:creationId xmlns:p14="http://schemas.microsoft.com/office/powerpoint/2010/main" val="330132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7</a:t>
            </a:fld>
            <a:endParaRPr lang="en-US" dirty="0"/>
          </a:p>
        </p:txBody>
      </p:sp>
    </p:spTree>
    <p:extLst>
      <p:ext uri="{BB962C8B-B14F-4D97-AF65-F5344CB8AC3E}">
        <p14:creationId xmlns:p14="http://schemas.microsoft.com/office/powerpoint/2010/main" val="4233481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8</a:t>
            </a:fld>
            <a:endParaRPr lang="en-US" dirty="0"/>
          </a:p>
        </p:txBody>
      </p:sp>
    </p:spTree>
    <p:extLst>
      <p:ext uri="{BB962C8B-B14F-4D97-AF65-F5344CB8AC3E}">
        <p14:creationId xmlns:p14="http://schemas.microsoft.com/office/powerpoint/2010/main" val="214287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16532C-7DFC-4EC2-AFA5-3731AA0E8AFA}" type="slidenum">
              <a:rPr lang="en-US" smtClean="0"/>
              <a:pPr/>
              <a:t>9</a:t>
            </a:fld>
            <a:endParaRPr lang="en-US" dirty="0"/>
          </a:p>
        </p:txBody>
      </p:sp>
    </p:spTree>
    <p:extLst>
      <p:ext uri="{BB962C8B-B14F-4D97-AF65-F5344CB8AC3E}">
        <p14:creationId xmlns:p14="http://schemas.microsoft.com/office/powerpoint/2010/main" val="40530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9615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23880414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06867968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130774465"/>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418166601"/>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422801628"/>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4"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274361488"/>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542461991"/>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702055497"/>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52986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525E24-3A22-4797-98A3-092E7E66133D}" type="datetime1">
              <a:rPr lang="ja-JP" altLang="en-US" smtClean="0"/>
              <a:t>2024/8/19</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2980390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0525E24-3A22-4797-98A3-092E7E66133D}" type="datetime1">
              <a:rPr lang="ja-JP" altLang="en-US" smtClean="0"/>
              <a:t>2024/8/19</a:t>
            </a:fld>
            <a:endParaRPr kumimoji="1" lang="ja-JP" dirty="0"/>
          </a:p>
        </p:txBody>
      </p:sp>
      <p:sp>
        <p:nvSpPr>
          <p:cNvPr id="5" name="Footer Placeholder 4"/>
          <p:cNvSpPr>
            <a:spLocks noGrp="1"/>
          </p:cNvSpPr>
          <p:nvPr>
            <p:ph type="ftr" sz="quarter" idx="11"/>
          </p:nvPr>
        </p:nvSpPr>
        <p:spPr/>
        <p:txBody>
          <a:bodyPr/>
          <a:lstStyle/>
          <a:p>
            <a:endParaRPr kumimoji="1" lang="ja-JP" dirty="0"/>
          </a:p>
        </p:txBody>
      </p:sp>
      <p:sp>
        <p:nvSpPr>
          <p:cNvPr id="6" name="Slide Number Placeholder 5"/>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414612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90360464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DA85A3B-40A2-4A4C-8705-5964F6129D33}" type="datetime1">
              <a:rPr lang="ja-JP" altLang="en-US" smtClean="0"/>
              <a:t>2024/8/19</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24084798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2024/8/19</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0256264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B1706AA-7451-4483-9C58-5A67D3F9A48B}" type="datetime1">
              <a:rPr lang="ja-JP" altLang="en-US" smtClean="0"/>
              <a:t>2024/8/19</a:t>
            </a:fld>
            <a:endParaRPr kumimoji="1" lang="ja-JP" dirty="0"/>
          </a:p>
        </p:txBody>
      </p:sp>
      <p:sp>
        <p:nvSpPr>
          <p:cNvPr id="4" name="Footer Placeholder 3"/>
          <p:cNvSpPr>
            <a:spLocks noGrp="1"/>
          </p:cNvSpPr>
          <p:nvPr>
            <p:ph type="ftr" sz="quarter" idx="11"/>
          </p:nvPr>
        </p:nvSpPr>
        <p:spPr/>
        <p:txBody>
          <a:bodyPr/>
          <a:lstStyle/>
          <a:p>
            <a:endParaRPr kumimoji="1" lang="ja-JP" dirty="0"/>
          </a:p>
        </p:txBody>
      </p:sp>
      <p:sp>
        <p:nvSpPr>
          <p:cNvPr id="5"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5037878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320928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621738530"/>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BF52AD-E1DB-48A7-AA16-25C354F7E027}" type="datetime1">
              <a:rPr lang="ja-JP" altLang="en-US" smtClean="0"/>
              <a:t>2024/8/19</a:t>
            </a:fld>
            <a:endParaRPr kumimoji="1" lang="ja-JP" dirty="0"/>
          </a:p>
        </p:txBody>
      </p:sp>
      <p:sp>
        <p:nvSpPr>
          <p:cNvPr id="6" name="Footer Placeholder 5"/>
          <p:cNvSpPr>
            <a:spLocks noGrp="1"/>
          </p:cNvSpPr>
          <p:nvPr>
            <p:ph type="ftr" sz="quarter" idx="11"/>
          </p:nvPr>
        </p:nvSpPr>
        <p:spPr/>
        <p:txBody>
          <a:bodyPr/>
          <a:lstStyle/>
          <a:p>
            <a:endParaRPr kumimoji="1" lang="ja-JP" dirty="0"/>
          </a:p>
        </p:txBody>
      </p:sp>
      <p:sp>
        <p:nvSpPr>
          <p:cNvPr id="7" name="Slide Number Placeholder 6"/>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6110557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765613585"/>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428750516"/>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11"/>
          </p:nvPr>
        </p:nvSpPr>
        <p:spPr/>
        <p:txBody>
          <a:bodyPr/>
          <a:lstStyle/>
          <a:p>
            <a:endParaRPr kumimoji="1" lang="ja-JP" dirty="0">
              <a:solidFill>
                <a:schemeClr val="tx1"/>
              </a:solidFill>
            </a:endParaRPr>
          </a:p>
        </p:txBody>
      </p:sp>
      <p:sp>
        <p:nvSpPr>
          <p:cNvPr id="6" name="Slide Number Placeholder 5"/>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13702225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172053881"/>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4180A85-4B8C-4093-954F-EC6C317FEA6D}" type="datetime1">
              <a:rPr lang="ja-JP" altLang="en-US" smtClean="0"/>
              <a:t>2024/8/19</a:t>
            </a:fld>
            <a:endParaRPr kumimoji="1" lang="ja-JP" dirty="0"/>
          </a:p>
        </p:txBody>
      </p:sp>
      <p:sp>
        <p:nvSpPr>
          <p:cNvPr id="8" name="Footer Placeholder 7"/>
          <p:cNvSpPr>
            <a:spLocks noGrp="1"/>
          </p:cNvSpPr>
          <p:nvPr>
            <p:ph type="ftr" sz="quarter" idx="11"/>
          </p:nvPr>
        </p:nvSpPr>
        <p:spPr/>
        <p:txBody>
          <a:bodyPr/>
          <a:lstStyle/>
          <a:p>
            <a:endParaRPr kumimoji="1" lang="ja-JP" dirty="0"/>
          </a:p>
        </p:txBody>
      </p:sp>
      <p:sp>
        <p:nvSpPr>
          <p:cNvPr id="9" name="Slide Number Placeholder 8"/>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10542745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BB1706AA-7451-4483-9C58-5A67D3F9A48B}" type="datetime1">
              <a:rPr lang="ja-JP" altLang="en-US" smtClean="0"/>
              <a:t>2024/8/19</a:t>
            </a:fld>
            <a:endParaRPr kumimoji="1" lang="ja-JP" dirty="0"/>
          </a:p>
        </p:txBody>
      </p:sp>
      <p:sp>
        <p:nvSpPr>
          <p:cNvPr id="5" name="Footer Placeholder 3"/>
          <p:cNvSpPr>
            <a:spLocks noGrp="1"/>
          </p:cNvSpPr>
          <p:nvPr>
            <p:ph type="ftr" sz="quarter" idx="11"/>
          </p:nvPr>
        </p:nvSpPr>
        <p:spPr/>
        <p:txBody>
          <a:bodyPr/>
          <a:lstStyle/>
          <a:p>
            <a:endParaRPr kumimoji="1" lang="ja-JP" dirty="0"/>
          </a:p>
        </p:txBody>
      </p:sp>
      <p:sp>
        <p:nvSpPr>
          <p:cNvPr id="6" name="Slide Number Placeholder 4"/>
          <p:cNvSpPr>
            <a:spLocks noGrp="1"/>
          </p:cNvSpPr>
          <p:nvPr>
            <p:ph type="sldNum" sz="quarter" idx="12"/>
          </p:nvPr>
        </p:nvSpPr>
        <p:spPr/>
        <p:txBody>
          <a:bodyPr/>
          <a:lstStyle/>
          <a:p>
            <a:fld id="{4B6EAAFC-84C7-4BE1-BC5E-CE208EE20C26}" type="slidenum">
              <a:rPr lang="en-US" altLang="ja-JP" smtClean="0"/>
              <a:pPr/>
              <a:t>‹#›</a:t>
            </a:fld>
            <a:endParaRPr kumimoji="1" lang="ja-JP" altLang="en-US" dirty="0"/>
          </a:p>
        </p:txBody>
      </p:sp>
    </p:spTree>
    <p:extLst>
      <p:ext uri="{BB962C8B-B14F-4D97-AF65-F5344CB8AC3E}">
        <p14:creationId xmlns:p14="http://schemas.microsoft.com/office/powerpoint/2010/main" val="31030321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8/19/2024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4623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5"/>
          <p:cNvSpPr>
            <a:spLocks noGrp="1"/>
          </p:cNvSpPr>
          <p:nvPr>
            <p:ph type="ftr" sz="quarter" idx="11"/>
          </p:nvPr>
        </p:nvSpPr>
        <p:spPr/>
        <p:txBody>
          <a:bodyPr/>
          <a:lstStyle/>
          <a:p>
            <a:endParaRPr kumimoji="1" lang="ja-JP" dirty="0">
              <a:solidFill>
                <a:schemeClr val="tx1"/>
              </a:solidFill>
            </a:endParaRPr>
          </a:p>
        </p:txBody>
      </p:sp>
      <p:sp>
        <p:nvSpPr>
          <p:cNvPr id="6"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326474420"/>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6" name="Footer Placeholder 5"/>
          <p:cNvSpPr>
            <a:spLocks noGrp="1"/>
          </p:cNvSpPr>
          <p:nvPr>
            <p:ph type="ftr" sz="quarter" idx="11"/>
          </p:nvPr>
        </p:nvSpPr>
        <p:spPr/>
        <p:txBody>
          <a:bodyPr/>
          <a:lstStyle/>
          <a:p>
            <a:endParaRPr kumimoji="1" lang="ja-JP" dirty="0">
              <a:solidFill>
                <a:schemeClr val="tx1"/>
              </a:solidFill>
            </a:endParaRPr>
          </a:p>
        </p:txBody>
      </p:sp>
      <p:sp>
        <p:nvSpPr>
          <p:cNvPr id="7" name="Slide Number Placeholder 6"/>
          <p:cNvSpPr>
            <a:spLocks noGrp="1"/>
          </p:cNvSpPr>
          <p:nvPr>
            <p:ph type="sldNum" sz="quarter" idx="12"/>
          </p:nvPr>
        </p:nvSpPr>
        <p:spPr/>
        <p:txBody>
          <a:body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2058504574"/>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4117069073"/>
      </p:ext>
    </p:extLst>
  </p:cSld>
  <p:clrMap bg1="dk1" tx1="lt1" bg2="dk2" tx2="lt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 id="2147484491" r:id="rId12"/>
    <p:sldLayoutId id="2147484492" r:id="rId13"/>
    <p:sldLayoutId id="2147484493" r:id="rId14"/>
    <p:sldLayoutId id="2147484494" r:id="rId15"/>
    <p:sldLayoutId id="2147484495" r:id="rId16"/>
    <p:sldLayoutId id="2147484496" r:id="rId17"/>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493D5-7D79-4D49-BF15-7A5097767888}" type="datetime1">
              <a:rPr kumimoji="1" lang="ja-JP" altLang="en-US" smtClean="0">
                <a:solidFill>
                  <a:schemeClr val="tx1"/>
                </a:solidFill>
              </a:rPr>
              <a:t>2024/8/19</a:t>
            </a:fld>
            <a:endParaRPr kumimoji="1" lang="ja-JP" dirty="0">
              <a:solidFill>
                <a:schemeClr val="tx1"/>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dirty="0">
              <a:solidFill>
                <a:schemeClr val="tx1"/>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EAAFC-84C7-4BE1-BC5E-CE208EE20C26}" type="slidenum">
              <a:rPr kumimoji="1" lang="en-US" altLang="ja-JP" smtClean="0">
                <a:solidFill>
                  <a:schemeClr val="tx1"/>
                </a:solidFill>
              </a:rPr>
              <a:pPr/>
              <a:t>‹#›</a:t>
            </a:fld>
            <a:endParaRPr kumimoji="1" lang="ja-JP" dirty="0">
              <a:solidFill>
                <a:schemeClr val="tx1"/>
              </a:solidFill>
            </a:endParaRPr>
          </a:p>
        </p:txBody>
      </p:sp>
    </p:spTree>
    <p:extLst>
      <p:ext uri="{BB962C8B-B14F-4D97-AF65-F5344CB8AC3E}">
        <p14:creationId xmlns:p14="http://schemas.microsoft.com/office/powerpoint/2010/main" val="1672454212"/>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ransition>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ref.osaka.lg.jp/koreishisetsu/tan/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www.mhlw.go.jp/stf/seisakunitsuite/bunya/hukushi_kaigo/seikatsuhogo/tannokyuuin/index.html"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7FDBF"/>
            </a:gs>
            <a:gs pos="100000">
              <a:schemeClr val="bg2">
                <a:lumMod val="40000"/>
                <a:lumOff val="60000"/>
              </a:schemeClr>
            </a:gs>
          </a:gsLst>
          <a:path path="circle">
            <a:fillToRect b="100000"/>
          </a:path>
        </a:gra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076398"/>
            <a:ext cx="3888432" cy="3997308"/>
          </a:xfrm>
          <a:prstGeom prst="rect">
            <a:avLst/>
          </a:prstGeom>
        </p:spPr>
      </p:pic>
      <p:sp>
        <p:nvSpPr>
          <p:cNvPr id="2" name="タイトル 1"/>
          <p:cNvSpPr>
            <a:spLocks noGrp="1"/>
          </p:cNvSpPr>
          <p:nvPr>
            <p:ph type="ctrTitle"/>
          </p:nvPr>
        </p:nvSpPr>
        <p:spPr>
          <a:xfrm>
            <a:off x="755576" y="3621362"/>
            <a:ext cx="8064896" cy="1452344"/>
          </a:xfrm>
        </p:spPr>
        <p:txBody>
          <a:bodyPr>
            <a:noAutofit/>
          </a:bodyPr>
          <a:lstStyle/>
          <a:p>
            <a:pPr algn="l"/>
            <a:r>
              <a:rPr lang="ja-JP" altLang="en-US" sz="3600" dirty="0">
                <a:solidFill>
                  <a:schemeClr val="bg1"/>
                </a:solidFill>
              </a:rPr>
              <a:t>　</a:t>
            </a:r>
            <a:r>
              <a:rPr lang="ja-JP" altLang="en-US" sz="3600" dirty="0" smtClean="0">
                <a:solidFill>
                  <a:schemeClr val="bg1"/>
                </a:solidFill>
              </a:rPr>
              <a:t>　</a:t>
            </a:r>
            <a:r>
              <a:rPr lang="en-US" altLang="ja-JP" sz="3600" dirty="0" smtClean="0">
                <a:solidFill>
                  <a:schemeClr val="bg1"/>
                </a:solidFill>
              </a:rPr>
              <a:t/>
            </a:r>
            <a:br>
              <a:rPr lang="en-US" altLang="ja-JP" sz="3600" dirty="0" smtClean="0">
                <a:solidFill>
                  <a:schemeClr val="bg1"/>
                </a:solidFill>
              </a:rPr>
            </a:br>
            <a:r>
              <a:rPr lang="en-US" altLang="ja-JP" sz="3600" dirty="0">
                <a:solidFill>
                  <a:schemeClr val="bg1"/>
                </a:solidFill>
              </a:rPr>
              <a:t/>
            </a:r>
            <a:br>
              <a:rPr lang="en-US" altLang="ja-JP" sz="3600" dirty="0">
                <a:solidFill>
                  <a:schemeClr val="bg1"/>
                </a:solidFill>
              </a:rPr>
            </a:br>
            <a:r>
              <a:rPr lang="en-US" altLang="ja-JP" sz="3600" dirty="0" smtClean="0">
                <a:solidFill>
                  <a:schemeClr val="bg1"/>
                </a:solidFill>
              </a:rPr>
              <a:t/>
            </a:r>
            <a:br>
              <a:rPr lang="en-US" altLang="ja-JP" sz="3600" dirty="0" smtClean="0">
                <a:solidFill>
                  <a:schemeClr val="bg1"/>
                </a:solidFill>
              </a:rPr>
            </a:br>
            <a:r>
              <a:rPr lang="en-US" altLang="ja-JP" sz="3600" dirty="0">
                <a:solidFill>
                  <a:schemeClr val="bg1"/>
                </a:solidFill>
              </a:rPr>
              <a:t/>
            </a:r>
            <a:br>
              <a:rPr lang="en-US" altLang="ja-JP" sz="3600" dirty="0">
                <a:solidFill>
                  <a:schemeClr val="bg1"/>
                </a:solidFill>
              </a:rPr>
            </a:br>
            <a:r>
              <a:rPr lang="ja-JP" altLang="en-US" sz="3600" dirty="0" smtClean="0">
                <a:solidFill>
                  <a:schemeClr val="bg1"/>
                </a:solidFill>
              </a:rPr>
              <a:t>　　主な指摘事項（居宅サービス）</a:t>
            </a:r>
            <a:r>
              <a:rPr lang="en-US" altLang="ja-JP" sz="3600" dirty="0" smtClean="0">
                <a:solidFill>
                  <a:schemeClr val="bg1"/>
                </a:solidFill>
              </a:rPr>
              <a:t/>
            </a:r>
            <a:br>
              <a:rPr lang="en-US" altLang="ja-JP" sz="3600" dirty="0" smtClean="0">
                <a:solidFill>
                  <a:schemeClr val="bg1"/>
                </a:solidFill>
              </a:rPr>
            </a:br>
            <a:r>
              <a:rPr lang="en-US" altLang="ja-JP" sz="3600" dirty="0">
                <a:solidFill>
                  <a:schemeClr val="bg1"/>
                </a:solidFill>
              </a:rPr>
              <a:t/>
            </a:r>
            <a:br>
              <a:rPr lang="en-US" altLang="ja-JP" sz="3600" dirty="0">
                <a:solidFill>
                  <a:schemeClr val="bg1"/>
                </a:solidFill>
              </a:rPr>
            </a:br>
            <a:r>
              <a:rPr lang="ja-JP" altLang="en-US" sz="4106" dirty="0">
                <a:solidFill>
                  <a:schemeClr val="bg1"/>
                </a:solidFill>
              </a:rPr>
              <a:t>　</a:t>
            </a:r>
            <a:r>
              <a:rPr lang="ja-JP" altLang="en-US" sz="4106" dirty="0" smtClean="0">
                <a:solidFill>
                  <a:schemeClr val="bg1"/>
                </a:solidFill>
              </a:rPr>
              <a:t>　</a:t>
            </a:r>
            <a:r>
              <a:rPr lang="ja-JP" altLang="en-US" sz="2000" dirty="0" smtClean="0">
                <a:solidFill>
                  <a:schemeClr val="bg1"/>
                </a:solidFill>
              </a:rPr>
              <a:t>もくじ</a:t>
            </a:r>
            <a:r>
              <a:rPr lang="en-US" altLang="ja-JP" sz="2000" dirty="0" smtClean="0">
                <a:solidFill>
                  <a:schemeClr val="bg1"/>
                </a:solidFill>
              </a:rPr>
              <a:t/>
            </a:r>
            <a:br>
              <a:rPr lang="en-US" altLang="ja-JP" sz="2000" dirty="0" smtClean="0">
                <a:solidFill>
                  <a:schemeClr val="bg1"/>
                </a:solidFill>
              </a:rPr>
            </a:br>
            <a:r>
              <a:rPr lang="ja-JP" altLang="en-US" sz="2000" dirty="0">
                <a:solidFill>
                  <a:schemeClr val="bg1"/>
                </a:solidFill>
              </a:rPr>
              <a:t>　</a:t>
            </a:r>
            <a:r>
              <a:rPr lang="ja-JP" altLang="en-US" sz="2000" dirty="0" smtClean="0">
                <a:solidFill>
                  <a:schemeClr val="bg1"/>
                </a:solidFill>
              </a:rPr>
              <a:t>　　　１　主な</a:t>
            </a:r>
            <a:r>
              <a:rPr lang="ja-JP" altLang="en-US" sz="2000" dirty="0">
                <a:solidFill>
                  <a:schemeClr val="bg1"/>
                </a:solidFill>
              </a:rPr>
              <a:t>指導</a:t>
            </a:r>
            <a:r>
              <a:rPr lang="ja-JP" altLang="en-US" sz="2000" dirty="0" smtClean="0">
                <a:solidFill>
                  <a:schemeClr val="bg1"/>
                </a:solidFill>
              </a:rPr>
              <a:t>事項（居宅サービス）</a:t>
            </a:r>
            <a:r>
              <a:rPr lang="en-US" altLang="ja-JP" sz="2000" dirty="0" smtClean="0">
                <a:solidFill>
                  <a:schemeClr val="bg1"/>
                </a:solidFill>
              </a:rPr>
              <a:t/>
            </a:r>
            <a:br>
              <a:rPr lang="en-US" altLang="ja-JP" sz="2000" dirty="0" smtClean="0">
                <a:solidFill>
                  <a:schemeClr val="bg1"/>
                </a:solidFill>
              </a:rPr>
            </a:br>
            <a:r>
              <a:rPr lang="ja-JP" altLang="en-US" sz="2000" dirty="0">
                <a:solidFill>
                  <a:schemeClr val="bg1"/>
                </a:solidFill>
              </a:rPr>
              <a:t>　</a:t>
            </a:r>
            <a:r>
              <a:rPr lang="ja-JP" altLang="en-US" sz="2000" dirty="0" smtClean="0">
                <a:solidFill>
                  <a:schemeClr val="bg1"/>
                </a:solidFill>
              </a:rPr>
              <a:t>　　　２　大阪府内令和元年度～令和５年度の処分事例</a:t>
            </a:r>
            <a:r>
              <a:rPr lang="en-US" altLang="ja-JP" sz="3600" dirty="0" smtClean="0">
                <a:solidFill>
                  <a:schemeClr val="bg1"/>
                </a:solidFill>
              </a:rPr>
              <a:t/>
            </a:r>
            <a:br>
              <a:rPr lang="en-US" altLang="ja-JP" sz="3600" dirty="0" smtClean="0">
                <a:solidFill>
                  <a:schemeClr val="bg1"/>
                </a:solidFill>
              </a:rPr>
            </a:br>
            <a:r>
              <a:rPr lang="ja-JP" altLang="en-US" sz="3600" dirty="0" smtClean="0">
                <a:solidFill>
                  <a:schemeClr val="bg1"/>
                </a:solidFill>
              </a:rPr>
              <a:t>　　　　　　</a:t>
            </a:r>
            <a:endParaRPr lang="ja-JP" altLang="en-US" sz="4106" dirty="0">
              <a:solidFill>
                <a:schemeClr val="bg1"/>
              </a:solidFill>
            </a:endParaRPr>
          </a:p>
        </p:txBody>
      </p:sp>
    </p:spTree>
    <p:extLst>
      <p:ext uri="{BB962C8B-B14F-4D97-AF65-F5344CB8AC3E}">
        <p14:creationId xmlns:p14="http://schemas.microsoft.com/office/powerpoint/2010/main" val="164489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主な指導</a:t>
            </a:r>
            <a:r>
              <a:rPr lang="ja-JP" altLang="en-US" sz="4000" b="1" dirty="0" smtClean="0">
                <a:solidFill>
                  <a:schemeClr val="bg1"/>
                </a:solidFill>
              </a:rPr>
              <a:t>事項⑨</a:t>
            </a:r>
            <a:r>
              <a:rPr lang="en-US" altLang="ja-JP" sz="4000" b="1" dirty="0">
                <a:solidFill>
                  <a:schemeClr val="bg1"/>
                </a:solidFill>
              </a:rPr>
              <a:t/>
            </a:r>
            <a:br>
              <a:rPr lang="en-US" altLang="ja-JP" sz="4000" b="1" dirty="0">
                <a:solidFill>
                  <a:schemeClr val="bg1"/>
                </a:solidFill>
              </a:rPr>
            </a:br>
            <a:r>
              <a:rPr lang="ja-JP" altLang="en-US" sz="2800" b="1" dirty="0">
                <a:solidFill>
                  <a:schemeClr val="bg1"/>
                </a:solidFill>
              </a:rPr>
              <a:t>（（参考）施設等に併設する訪問介護事業所）</a:t>
            </a:r>
            <a:endParaRPr lang="en-US" sz="2800" b="1" dirty="0">
              <a:solidFill>
                <a:schemeClr val="bg1"/>
              </a:solidFill>
            </a:endParaRPr>
          </a:p>
        </p:txBody>
      </p:sp>
      <p:sp>
        <p:nvSpPr>
          <p:cNvPr id="6" name="コンテンツ プレースホルダー 4"/>
          <p:cNvSpPr txBox="1">
            <a:spLocks/>
          </p:cNvSpPr>
          <p:nvPr/>
        </p:nvSpPr>
        <p:spPr>
          <a:xfrm>
            <a:off x="323528" y="1197065"/>
            <a:ext cx="8496944" cy="3743056"/>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a:solidFill>
                  <a:schemeClr val="bg1"/>
                </a:solidFill>
              </a:rPr>
              <a:t>以下のように有料老人ホーム等を</a:t>
            </a:r>
            <a:r>
              <a:rPr lang="ja-JP" altLang="en-US" sz="2400" b="1" u="sng" dirty="0">
                <a:solidFill>
                  <a:srgbClr val="FF0000"/>
                </a:solidFill>
              </a:rPr>
              <a:t>サービス提供の実質的な拠点</a:t>
            </a:r>
            <a:r>
              <a:rPr lang="ja-JP" altLang="en-US" sz="2400" dirty="0">
                <a:solidFill>
                  <a:schemeClr val="bg1"/>
                </a:solidFill>
              </a:rPr>
              <a:t>としている。</a:t>
            </a:r>
            <a:endParaRPr lang="en-US" altLang="ja-JP" sz="2400" dirty="0">
              <a:solidFill>
                <a:schemeClr val="bg1"/>
              </a:solidFill>
            </a:endParaRPr>
          </a:p>
          <a:p>
            <a:pPr marL="0" indent="0">
              <a:buNone/>
            </a:pPr>
            <a:r>
              <a:rPr lang="ja-JP" altLang="en-US" sz="2400" dirty="0" smtClean="0">
                <a:solidFill>
                  <a:schemeClr val="bg1"/>
                </a:solidFill>
              </a:rPr>
              <a:t>☆</a:t>
            </a:r>
            <a:r>
              <a:rPr lang="ja-JP" altLang="en-US" sz="2400" dirty="0">
                <a:solidFill>
                  <a:schemeClr val="bg1"/>
                </a:solidFill>
              </a:rPr>
              <a:t>訪問介護員が有料老人ホーム等に常駐している。</a:t>
            </a:r>
            <a:endParaRPr lang="en-US" altLang="ja-JP" sz="2400" dirty="0">
              <a:solidFill>
                <a:schemeClr val="bg1"/>
              </a:solidFill>
            </a:endParaRPr>
          </a:p>
          <a:p>
            <a:pPr marL="0" indent="0">
              <a:buNone/>
            </a:pPr>
            <a:r>
              <a:rPr lang="ja-JP" altLang="en-US" sz="2400" dirty="0">
                <a:solidFill>
                  <a:schemeClr val="bg1"/>
                </a:solidFill>
              </a:rPr>
              <a:t>☆書類の保管、サービス提供状況の把握、従業者の勤務管理等の一部の業務処理を有料老人ホーム等で行って</a:t>
            </a:r>
            <a:r>
              <a:rPr lang="ja-JP" altLang="en-US" sz="2400" dirty="0" smtClean="0">
                <a:solidFill>
                  <a:schemeClr val="bg1"/>
                </a:solidFill>
              </a:rPr>
              <a:t>いる。</a:t>
            </a:r>
            <a:endParaRPr lang="en-US" altLang="ja-JP" sz="2400" dirty="0" smtClean="0">
              <a:solidFill>
                <a:schemeClr val="bg1"/>
              </a:solidFill>
            </a:endParaRPr>
          </a:p>
        </p:txBody>
      </p:sp>
      <p:sp>
        <p:nvSpPr>
          <p:cNvPr id="7" name="コンテンツ プレースホルダー 4"/>
          <p:cNvSpPr txBox="1">
            <a:spLocks/>
          </p:cNvSpPr>
          <p:nvPr/>
        </p:nvSpPr>
        <p:spPr>
          <a:xfrm>
            <a:off x="323528" y="5616522"/>
            <a:ext cx="8496944" cy="1031857"/>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a:solidFill>
                  <a:schemeClr val="bg1"/>
                </a:solidFill>
              </a:rPr>
              <a:t>その拠点としている区画で事業所の</a:t>
            </a:r>
            <a:r>
              <a:rPr lang="ja-JP" altLang="en-US" sz="2400" b="1" u="sng" dirty="0">
                <a:solidFill>
                  <a:srgbClr val="FF0000"/>
                </a:solidFill>
              </a:rPr>
              <a:t>指定を受けること</a:t>
            </a:r>
            <a:r>
              <a:rPr lang="ja-JP" altLang="en-US" sz="2400" dirty="0">
                <a:solidFill>
                  <a:schemeClr val="bg1"/>
                </a:solidFill>
              </a:rPr>
              <a:t>。</a:t>
            </a:r>
            <a:endParaRPr lang="en-US" altLang="ja-JP" sz="2400" dirty="0">
              <a:solidFill>
                <a:schemeClr val="bg1"/>
              </a:solidFill>
            </a:endParaRPr>
          </a:p>
        </p:txBody>
      </p:sp>
      <p:sp>
        <p:nvSpPr>
          <p:cNvPr id="8" name="下矢印 7"/>
          <p:cNvSpPr/>
          <p:nvPr/>
        </p:nvSpPr>
        <p:spPr>
          <a:xfrm>
            <a:off x="4044819" y="4968397"/>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9537332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主な指導事項⑩</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（訪問看護－訪問看護計画書・報告書）</a:t>
            </a:r>
            <a:endParaRPr lang="en-US" sz="2800" b="1" dirty="0">
              <a:solidFill>
                <a:schemeClr val="bg1"/>
              </a:solidFill>
            </a:endParaRPr>
          </a:p>
        </p:txBody>
      </p:sp>
      <p:sp>
        <p:nvSpPr>
          <p:cNvPr id="6" name="コンテンツ プレースホルダー 4"/>
          <p:cNvSpPr txBox="1">
            <a:spLocks/>
          </p:cNvSpPr>
          <p:nvPr/>
        </p:nvSpPr>
        <p:spPr>
          <a:xfrm>
            <a:off x="323528" y="1197065"/>
            <a:ext cx="8496944" cy="3312055"/>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solidFill>
                  <a:schemeClr val="bg1"/>
                </a:solidFill>
              </a:rPr>
              <a:t>【</a:t>
            </a:r>
            <a:r>
              <a:rPr lang="zh-TW" altLang="en-US" sz="2000" b="1" dirty="0" smtClean="0">
                <a:solidFill>
                  <a:schemeClr val="bg1"/>
                </a:solidFill>
              </a:rPr>
              <a:t>基準等（要旨）</a:t>
            </a:r>
            <a:r>
              <a:rPr lang="en-US" altLang="ja-JP" sz="2000" b="1" dirty="0" smtClean="0">
                <a:solidFill>
                  <a:schemeClr val="bg1"/>
                </a:solidFill>
              </a:rPr>
              <a:t>】</a:t>
            </a:r>
          </a:p>
          <a:p>
            <a:pPr marL="0" indent="0">
              <a:buNone/>
            </a:pPr>
            <a:r>
              <a:rPr lang="ja-JP" altLang="en-US" sz="2000" dirty="0" smtClean="0">
                <a:solidFill>
                  <a:schemeClr val="bg1"/>
                </a:solidFill>
              </a:rPr>
              <a:t>看護師等は、</a:t>
            </a:r>
            <a:endParaRPr lang="en-US" altLang="ja-JP" sz="2000" dirty="0" smtClean="0">
              <a:solidFill>
                <a:schemeClr val="bg1"/>
              </a:solidFill>
            </a:endParaRPr>
          </a:p>
          <a:p>
            <a:pPr marL="0" indent="0">
              <a:buNone/>
            </a:pPr>
            <a:r>
              <a:rPr lang="ja-JP" altLang="en-US" sz="2000" dirty="0" smtClean="0">
                <a:solidFill>
                  <a:schemeClr val="bg1"/>
                </a:solidFill>
              </a:rPr>
              <a:t>☆</a:t>
            </a:r>
            <a:r>
              <a:rPr lang="ja-JP" altLang="en-US" sz="2000" b="1" u="sng" dirty="0" smtClean="0">
                <a:solidFill>
                  <a:srgbClr val="FF0000"/>
                </a:solidFill>
              </a:rPr>
              <a:t>主治医に訪問</a:t>
            </a:r>
            <a:r>
              <a:rPr lang="ja-JP" altLang="en-US" sz="2000" b="1" u="sng" dirty="0">
                <a:solidFill>
                  <a:srgbClr val="FF0000"/>
                </a:solidFill>
              </a:rPr>
              <a:t>看護計画書・報告書</a:t>
            </a:r>
            <a:r>
              <a:rPr lang="ja-JP" altLang="en-US" sz="2000" b="1" u="sng" dirty="0" smtClean="0">
                <a:solidFill>
                  <a:srgbClr val="FF0000"/>
                </a:solidFill>
              </a:rPr>
              <a:t>を提出</a:t>
            </a:r>
            <a:r>
              <a:rPr lang="ja-JP" altLang="en-US" sz="2000" dirty="0">
                <a:solidFill>
                  <a:schemeClr val="bg1"/>
                </a:solidFill>
              </a:rPr>
              <a:t>しなければならない。 </a:t>
            </a:r>
            <a:endParaRPr lang="en-US" altLang="ja-JP" sz="2000" dirty="0" smtClean="0">
              <a:solidFill>
                <a:schemeClr val="bg1"/>
              </a:solidFill>
            </a:endParaRPr>
          </a:p>
          <a:p>
            <a:pPr marL="0" indent="0">
              <a:buNone/>
            </a:pPr>
            <a:r>
              <a:rPr lang="ja-JP" altLang="en-US" sz="2000" dirty="0" smtClean="0">
                <a:solidFill>
                  <a:schemeClr val="bg1"/>
                </a:solidFill>
              </a:rPr>
              <a:t>☆</a:t>
            </a:r>
            <a:r>
              <a:rPr lang="ja-JP" altLang="en-US" sz="2000" dirty="0">
                <a:solidFill>
                  <a:schemeClr val="bg1"/>
                </a:solidFill>
              </a:rPr>
              <a:t>目標・</a:t>
            </a:r>
            <a:r>
              <a:rPr lang="ja-JP" altLang="en-US" sz="2000" b="1" u="sng" dirty="0">
                <a:solidFill>
                  <a:srgbClr val="FF0000"/>
                </a:solidFill>
              </a:rPr>
              <a:t>具体的な</a:t>
            </a:r>
            <a:r>
              <a:rPr lang="ja-JP" altLang="en-US" sz="2000" b="1" u="sng" dirty="0" smtClean="0">
                <a:solidFill>
                  <a:srgbClr val="FF0000"/>
                </a:solidFill>
              </a:rPr>
              <a:t>サービス内容</a:t>
            </a:r>
            <a:r>
              <a:rPr lang="ja-JP" altLang="en-US" sz="2000" dirty="0">
                <a:solidFill>
                  <a:schemeClr val="bg1"/>
                </a:solidFill>
              </a:rPr>
              <a:t>等を記載しなければならない。 </a:t>
            </a:r>
            <a:endParaRPr lang="en-US" altLang="ja-JP" sz="2000" dirty="0">
              <a:solidFill>
                <a:schemeClr val="bg1"/>
              </a:solidFill>
            </a:endParaRPr>
          </a:p>
          <a:p>
            <a:pPr marL="0" indent="0">
              <a:buNone/>
            </a:pPr>
            <a:r>
              <a:rPr lang="ja-JP" altLang="en-US" sz="2000" dirty="0">
                <a:solidFill>
                  <a:schemeClr val="bg1"/>
                </a:solidFill>
              </a:rPr>
              <a:t>☆</a:t>
            </a:r>
            <a:r>
              <a:rPr lang="ja-JP" altLang="en-US" sz="2000" b="1" u="sng" dirty="0">
                <a:solidFill>
                  <a:srgbClr val="FF0000"/>
                </a:solidFill>
              </a:rPr>
              <a:t>居宅サービス計画に適合</a:t>
            </a:r>
            <a:r>
              <a:rPr lang="ja-JP" altLang="en-US" sz="2000" dirty="0">
                <a:solidFill>
                  <a:schemeClr val="bg1"/>
                </a:solidFill>
              </a:rPr>
              <a:t>するよう作成しなければならない。 </a:t>
            </a:r>
            <a:endParaRPr lang="en-US" altLang="ja-JP" sz="2000" dirty="0">
              <a:solidFill>
                <a:schemeClr val="bg1"/>
              </a:solidFill>
            </a:endParaRPr>
          </a:p>
          <a:p>
            <a:pPr marL="0" indent="0">
              <a:buNone/>
            </a:pPr>
            <a:r>
              <a:rPr lang="ja-JP" altLang="en-US" sz="2000" dirty="0">
                <a:solidFill>
                  <a:schemeClr val="bg1"/>
                </a:solidFill>
              </a:rPr>
              <a:t>☆利用者又はその家族に対して</a:t>
            </a:r>
            <a:r>
              <a:rPr lang="ja-JP" altLang="en-US" sz="2000" b="1" u="sng" dirty="0">
                <a:solidFill>
                  <a:srgbClr val="FF0000"/>
                </a:solidFill>
              </a:rPr>
              <a:t>説明</a:t>
            </a:r>
            <a:r>
              <a:rPr lang="ja-JP" altLang="en-US" sz="2000" dirty="0">
                <a:solidFill>
                  <a:schemeClr val="bg1"/>
                </a:solidFill>
              </a:rPr>
              <a:t>し、利用者の</a:t>
            </a:r>
            <a:r>
              <a:rPr lang="ja-JP" altLang="en-US" sz="2000" b="1" u="sng" dirty="0">
                <a:solidFill>
                  <a:srgbClr val="FF0000"/>
                </a:solidFill>
              </a:rPr>
              <a:t>同意</a:t>
            </a:r>
            <a:r>
              <a:rPr lang="ja-JP" altLang="en-US" sz="2000" dirty="0">
                <a:solidFill>
                  <a:schemeClr val="bg1"/>
                </a:solidFill>
              </a:rPr>
              <a:t>を得て、利用者に</a:t>
            </a:r>
            <a:r>
              <a:rPr lang="ja-JP" altLang="en-US" sz="2000" b="1" u="sng" dirty="0">
                <a:solidFill>
                  <a:srgbClr val="FF0000"/>
                </a:solidFill>
              </a:rPr>
              <a:t>交付</a:t>
            </a:r>
            <a:r>
              <a:rPr lang="ja-JP" altLang="en-US" sz="2000" dirty="0">
                <a:solidFill>
                  <a:schemeClr val="bg1"/>
                </a:solidFill>
              </a:rPr>
              <a:t>しなければならない</a:t>
            </a:r>
            <a:r>
              <a:rPr lang="ja-JP" altLang="en-US" sz="2000" dirty="0" smtClean="0">
                <a:solidFill>
                  <a:schemeClr val="bg1"/>
                </a:solidFill>
              </a:rPr>
              <a:t>。</a:t>
            </a:r>
            <a:endParaRPr lang="en-US" altLang="ja-JP" sz="2000" dirty="0">
              <a:solidFill>
                <a:schemeClr val="bg1"/>
              </a:solidFill>
            </a:endParaRPr>
          </a:p>
        </p:txBody>
      </p:sp>
      <p:sp>
        <p:nvSpPr>
          <p:cNvPr id="7" name="コンテンツ プレースホルダー 4"/>
          <p:cNvSpPr txBox="1">
            <a:spLocks/>
          </p:cNvSpPr>
          <p:nvPr/>
        </p:nvSpPr>
        <p:spPr>
          <a:xfrm>
            <a:off x="338808" y="5322849"/>
            <a:ext cx="8496944" cy="1535151"/>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2400" dirty="0"/>
              <a:t>　</a:t>
            </a:r>
            <a:r>
              <a:rPr lang="ja-JP" altLang="en-US" sz="2000" b="1" u="sng" dirty="0" smtClean="0">
                <a:solidFill>
                  <a:srgbClr val="FF0000"/>
                </a:solidFill>
              </a:rPr>
              <a:t>主治の医師と密接</a:t>
            </a:r>
            <a:r>
              <a:rPr lang="ja-JP" altLang="en-US" sz="2000" b="1" u="sng" dirty="0">
                <a:solidFill>
                  <a:srgbClr val="FF0000"/>
                </a:solidFill>
              </a:rPr>
              <a:t>かつ適切な連携を図ること</a:t>
            </a:r>
            <a:r>
              <a:rPr lang="ja-JP" altLang="en-US" sz="2000" b="1" u="sng" dirty="0" smtClean="0">
                <a:solidFill>
                  <a:srgbClr val="FF0000"/>
                </a:solidFill>
              </a:rPr>
              <a:t>。</a:t>
            </a:r>
            <a:endParaRPr lang="en-US" altLang="ja-JP" sz="2000" b="1" u="sng" dirty="0" smtClean="0">
              <a:solidFill>
                <a:srgbClr val="FF0000"/>
              </a:solidFill>
            </a:endParaRPr>
          </a:p>
          <a:p>
            <a:pPr marL="0" indent="0">
              <a:buNone/>
            </a:pPr>
            <a:r>
              <a:rPr lang="ja-JP" altLang="en-US" sz="2000" b="1" dirty="0" smtClean="0">
                <a:solidFill>
                  <a:srgbClr val="FF0000"/>
                </a:solidFill>
              </a:rPr>
              <a:t>　</a:t>
            </a:r>
            <a:r>
              <a:rPr lang="ja-JP" altLang="en-US" sz="2000" b="1" u="sng" dirty="0" smtClean="0">
                <a:solidFill>
                  <a:srgbClr val="FF0000"/>
                </a:solidFill>
              </a:rPr>
              <a:t>主治の医師以外から指示書の交付を受けることはできない。</a:t>
            </a:r>
            <a:endParaRPr lang="en-US" altLang="ja-JP" sz="2000" b="1" u="sng" dirty="0" smtClean="0">
              <a:solidFill>
                <a:srgbClr val="FF0000"/>
              </a:solidFill>
            </a:endParaRPr>
          </a:p>
        </p:txBody>
      </p:sp>
      <p:sp>
        <p:nvSpPr>
          <p:cNvPr id="8" name="下矢印 7"/>
          <p:cNvSpPr/>
          <p:nvPr/>
        </p:nvSpPr>
        <p:spPr>
          <a:xfrm>
            <a:off x="4044819" y="4653136"/>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843216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7558608" cy="609600"/>
          </a:xfrm>
        </p:spPr>
        <p:txBody>
          <a:bodyPr>
            <a:noAutofit/>
          </a:bodyPr>
          <a:lstStyle/>
          <a:p>
            <a:r>
              <a:rPr lang="ja-JP" altLang="en-US" sz="2400" b="1" dirty="0">
                <a:solidFill>
                  <a:schemeClr val="bg1"/>
                </a:solidFill>
              </a:rPr>
              <a:t>１　</a:t>
            </a:r>
            <a:r>
              <a:rPr lang="ja-JP" altLang="en-US" sz="2400" b="1" dirty="0" smtClean="0">
                <a:solidFill>
                  <a:schemeClr val="bg1"/>
                </a:solidFill>
              </a:rPr>
              <a:t>主な指導事項⑪</a:t>
            </a:r>
            <a:r>
              <a:rPr lang="en-US" altLang="ja-JP" sz="2400" b="1" dirty="0" smtClean="0">
                <a:solidFill>
                  <a:schemeClr val="bg1"/>
                </a:solidFill>
              </a:rPr>
              <a:t/>
            </a:r>
            <a:br>
              <a:rPr lang="en-US" altLang="ja-JP" sz="2400" b="1" dirty="0" smtClean="0">
                <a:solidFill>
                  <a:schemeClr val="bg1"/>
                </a:solidFill>
              </a:rPr>
            </a:br>
            <a:r>
              <a:rPr lang="ja-JP" altLang="en-US" sz="2400" b="1" dirty="0" smtClean="0">
                <a:solidFill>
                  <a:schemeClr val="bg1"/>
                </a:solidFill>
              </a:rPr>
              <a:t>（訪問看護－その他留意すべき事項）</a:t>
            </a:r>
            <a:endParaRPr lang="en-US" sz="2400" b="1" dirty="0">
              <a:solidFill>
                <a:schemeClr val="bg1"/>
              </a:solidFill>
            </a:endParaRPr>
          </a:p>
        </p:txBody>
      </p:sp>
      <p:sp>
        <p:nvSpPr>
          <p:cNvPr id="5" name="正方形/長方形 4"/>
          <p:cNvSpPr/>
          <p:nvPr/>
        </p:nvSpPr>
        <p:spPr>
          <a:xfrm>
            <a:off x="685800" y="1052736"/>
            <a:ext cx="7416824" cy="2308324"/>
          </a:xfrm>
          <a:prstGeom prst="rect">
            <a:avLst/>
          </a:prstGeom>
        </p:spPr>
        <p:txBody>
          <a:bodyPr wrap="square">
            <a:spAutoFit/>
          </a:bodyPr>
          <a:lstStyle/>
          <a:p>
            <a:r>
              <a:rPr lang="ja-JP" altLang="en-US" dirty="0" smtClean="0">
                <a:solidFill>
                  <a:schemeClr val="bg1"/>
                </a:solidFill>
              </a:rPr>
              <a:t>（</a:t>
            </a:r>
            <a:r>
              <a:rPr lang="en-US" altLang="ja-JP" dirty="0" smtClean="0">
                <a:solidFill>
                  <a:schemeClr val="bg1"/>
                </a:solidFill>
              </a:rPr>
              <a:t>1</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dirty="0" smtClean="0">
                <a:solidFill>
                  <a:schemeClr val="bg1"/>
                </a:solidFill>
              </a:rPr>
              <a:t>当該</a:t>
            </a:r>
            <a:r>
              <a:rPr lang="ja-JP" altLang="en-US" dirty="0">
                <a:solidFill>
                  <a:schemeClr val="bg1"/>
                </a:solidFill>
              </a:rPr>
              <a:t>指定訪問看護事業所の理学療法士ではなく、委託先の理学療法士によるサービス提供が行われている。</a:t>
            </a:r>
            <a:endParaRPr lang="en-US" altLang="ja-JP" dirty="0">
              <a:solidFill>
                <a:schemeClr val="bg1"/>
              </a:solidFill>
            </a:endParaRPr>
          </a:p>
          <a:p>
            <a:endParaRPr lang="en-US" altLang="ja-JP" dirty="0" smtClean="0">
              <a:solidFill>
                <a:schemeClr val="bg1"/>
              </a:solidFill>
            </a:endParaRPr>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endParaRPr lang="en-US" altLang="ja-JP" dirty="0">
              <a:solidFill>
                <a:schemeClr val="bg1"/>
              </a:solidFill>
            </a:endParaRPr>
          </a:p>
          <a:p>
            <a:r>
              <a:rPr lang="ja-JP" altLang="en-US" dirty="0">
                <a:solidFill>
                  <a:schemeClr val="bg1"/>
                </a:solidFill>
              </a:rPr>
              <a:t>指定訪問看護事業者は、</a:t>
            </a:r>
            <a:r>
              <a:rPr lang="ja-JP" altLang="en-US" b="1" u="sng" dirty="0">
                <a:solidFill>
                  <a:srgbClr val="FF0000"/>
                </a:solidFill>
              </a:rPr>
              <a:t>当該指定訪問看護事業所の看護師等によって</a:t>
            </a:r>
            <a:r>
              <a:rPr lang="ja-JP" altLang="en-US" dirty="0">
                <a:solidFill>
                  <a:schemeClr val="bg1"/>
                </a:solidFill>
              </a:rPr>
              <a:t>サービスを提供しなければならない。</a:t>
            </a:r>
            <a:endParaRPr lang="en-US" altLang="ja-JP" dirty="0">
              <a:solidFill>
                <a:schemeClr val="bg1"/>
              </a:solidFill>
            </a:endParaRPr>
          </a:p>
        </p:txBody>
      </p:sp>
      <p:sp>
        <p:nvSpPr>
          <p:cNvPr id="9" name="正方形/長方形 8"/>
          <p:cNvSpPr/>
          <p:nvPr/>
        </p:nvSpPr>
        <p:spPr>
          <a:xfrm>
            <a:off x="685800" y="3605116"/>
            <a:ext cx="7416824" cy="2862322"/>
          </a:xfrm>
          <a:prstGeom prst="rect">
            <a:avLst/>
          </a:prstGeom>
        </p:spPr>
        <p:txBody>
          <a:bodyPr wrap="square">
            <a:spAutoFit/>
          </a:bodyPr>
          <a:lstStyle/>
          <a:p>
            <a:r>
              <a:rPr lang="ja-JP" altLang="en-US" dirty="0" smtClean="0">
                <a:solidFill>
                  <a:schemeClr val="bg1"/>
                </a:solidFill>
              </a:rPr>
              <a:t>（</a:t>
            </a:r>
            <a:r>
              <a:rPr lang="en-US" altLang="ja-JP" dirty="0" smtClean="0">
                <a:solidFill>
                  <a:schemeClr val="bg1"/>
                </a:solidFill>
              </a:rPr>
              <a:t>2</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smtClean="0">
                <a:solidFill>
                  <a:schemeClr val="bg1"/>
                </a:solidFill>
              </a:rPr>
              <a:t>指導対象</a:t>
            </a:r>
            <a:r>
              <a:rPr lang="en-US" altLang="ja-JP" dirty="0" smtClean="0">
                <a:solidFill>
                  <a:schemeClr val="bg1"/>
                </a:solidFill>
              </a:rPr>
              <a:t>】</a:t>
            </a:r>
          </a:p>
          <a:p>
            <a:r>
              <a:rPr lang="ja-JP" altLang="en-US" dirty="0">
                <a:solidFill>
                  <a:schemeClr val="bg1"/>
                </a:solidFill>
              </a:rPr>
              <a:t>利用者から衛生</a:t>
            </a:r>
            <a:r>
              <a:rPr lang="ja-JP" altLang="en-US" dirty="0" smtClean="0">
                <a:solidFill>
                  <a:schemeClr val="bg1"/>
                </a:solidFill>
              </a:rPr>
              <a:t>材料費を徴収していた。</a:t>
            </a:r>
            <a:endParaRPr lang="en-US" altLang="ja-JP" dirty="0" smtClean="0">
              <a:solidFill>
                <a:schemeClr val="bg1"/>
              </a:solidFill>
            </a:endParaRPr>
          </a:p>
          <a:p>
            <a:endParaRPr lang="en-US" altLang="ja-JP" dirty="0" smtClean="0">
              <a:solidFill>
                <a:schemeClr val="bg1"/>
              </a:solidFill>
            </a:endParaRPr>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endParaRPr lang="en-US" altLang="ja-JP" dirty="0">
              <a:solidFill>
                <a:schemeClr val="bg1"/>
              </a:solidFill>
            </a:endParaRPr>
          </a:p>
          <a:p>
            <a:r>
              <a:rPr lang="ja-JP" altLang="en-US" dirty="0" smtClean="0">
                <a:solidFill>
                  <a:schemeClr val="bg1"/>
                </a:solidFill>
              </a:rPr>
              <a:t>指定</a:t>
            </a:r>
            <a:r>
              <a:rPr lang="ja-JP" altLang="en-US" dirty="0">
                <a:solidFill>
                  <a:schemeClr val="bg1"/>
                </a:solidFill>
              </a:rPr>
              <a:t>訪問看護の提供に係る衛生</a:t>
            </a:r>
            <a:r>
              <a:rPr lang="ja-JP" altLang="en-US" dirty="0" smtClean="0">
                <a:solidFill>
                  <a:schemeClr val="bg1"/>
                </a:solidFill>
              </a:rPr>
              <a:t>材料費を、</a:t>
            </a:r>
            <a:r>
              <a:rPr lang="ja-JP" altLang="en-US" b="1" u="sng" dirty="0" smtClean="0">
                <a:solidFill>
                  <a:srgbClr val="FF0000"/>
                </a:solidFill>
              </a:rPr>
              <a:t>利用者から徴収することはできません。</a:t>
            </a:r>
            <a:endParaRPr lang="ja-JP" altLang="en-US" b="1" u="sng" dirty="0">
              <a:solidFill>
                <a:srgbClr val="FF0000"/>
              </a:solidFill>
            </a:endParaRPr>
          </a:p>
          <a:p>
            <a:r>
              <a:rPr lang="ja-JP" altLang="en-US" dirty="0" smtClean="0">
                <a:solidFill>
                  <a:schemeClr val="bg1"/>
                </a:solidFill>
              </a:rPr>
              <a:t>「</a:t>
            </a:r>
            <a:r>
              <a:rPr lang="ja-JP" altLang="en-US" dirty="0">
                <a:solidFill>
                  <a:schemeClr val="bg1"/>
                </a:solidFill>
              </a:rPr>
              <a:t>指定訪問看護事業所が卸売販売業者から購入できる医薬品等の取扱いについて」（平成</a:t>
            </a:r>
            <a:r>
              <a:rPr lang="en-US" altLang="ja-JP" dirty="0">
                <a:solidFill>
                  <a:schemeClr val="bg1"/>
                </a:solidFill>
              </a:rPr>
              <a:t>23</a:t>
            </a:r>
            <a:r>
              <a:rPr lang="ja-JP" altLang="en-US" dirty="0">
                <a:solidFill>
                  <a:schemeClr val="bg1"/>
                </a:solidFill>
              </a:rPr>
              <a:t>年</a:t>
            </a:r>
            <a:r>
              <a:rPr lang="en-US" altLang="ja-JP" dirty="0">
                <a:solidFill>
                  <a:schemeClr val="bg1"/>
                </a:solidFill>
              </a:rPr>
              <a:t>5</a:t>
            </a:r>
            <a:r>
              <a:rPr lang="ja-JP" altLang="en-US" dirty="0">
                <a:solidFill>
                  <a:schemeClr val="bg1"/>
                </a:solidFill>
              </a:rPr>
              <a:t>月</a:t>
            </a:r>
            <a:r>
              <a:rPr lang="en-US" altLang="ja-JP" dirty="0">
                <a:solidFill>
                  <a:schemeClr val="bg1"/>
                </a:solidFill>
              </a:rPr>
              <a:t>13</a:t>
            </a:r>
            <a:r>
              <a:rPr lang="ja-JP" altLang="en-US" dirty="0">
                <a:solidFill>
                  <a:schemeClr val="bg1"/>
                </a:solidFill>
              </a:rPr>
              <a:t>日厚生労働省医薬食品局総務課／老健局老人保健課／保健局医療課　事務連絡）を確認すること。</a:t>
            </a:r>
            <a:endParaRPr lang="en-US" altLang="ja-JP" dirty="0">
              <a:solidFill>
                <a:schemeClr val="bg1"/>
              </a:solidFill>
            </a:endParaRPr>
          </a:p>
        </p:txBody>
      </p:sp>
    </p:spTree>
    <p:extLst>
      <p:ext uri="{BB962C8B-B14F-4D97-AF65-F5344CB8AC3E}">
        <p14:creationId xmlns:p14="http://schemas.microsoft.com/office/powerpoint/2010/main" val="12587567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7558608" cy="609600"/>
          </a:xfrm>
        </p:spPr>
        <p:txBody>
          <a:bodyPr>
            <a:noAutofit/>
          </a:bodyPr>
          <a:lstStyle/>
          <a:p>
            <a:r>
              <a:rPr lang="ja-JP" altLang="en-US" sz="2400" b="1" dirty="0">
                <a:solidFill>
                  <a:schemeClr val="bg1"/>
                </a:solidFill>
              </a:rPr>
              <a:t>１　</a:t>
            </a:r>
            <a:r>
              <a:rPr lang="ja-JP" altLang="en-US" sz="2400" b="1" dirty="0" smtClean="0">
                <a:solidFill>
                  <a:schemeClr val="bg1"/>
                </a:solidFill>
              </a:rPr>
              <a:t>主な指導事項⑪</a:t>
            </a:r>
            <a:r>
              <a:rPr lang="en-US" altLang="ja-JP" sz="2400" b="1" dirty="0" smtClean="0">
                <a:solidFill>
                  <a:schemeClr val="bg1"/>
                </a:solidFill>
              </a:rPr>
              <a:t/>
            </a:r>
            <a:br>
              <a:rPr lang="en-US" altLang="ja-JP" sz="2400" b="1" dirty="0" smtClean="0">
                <a:solidFill>
                  <a:schemeClr val="bg1"/>
                </a:solidFill>
              </a:rPr>
            </a:br>
            <a:r>
              <a:rPr lang="ja-JP" altLang="en-US" sz="2400" b="1" dirty="0" smtClean="0">
                <a:solidFill>
                  <a:schemeClr val="bg1"/>
                </a:solidFill>
              </a:rPr>
              <a:t>（訪問看護－その他留意すべき事項）</a:t>
            </a:r>
            <a:endParaRPr lang="en-US" sz="2400" b="1" dirty="0">
              <a:solidFill>
                <a:schemeClr val="bg1"/>
              </a:solidFill>
            </a:endParaRPr>
          </a:p>
        </p:txBody>
      </p:sp>
      <p:sp>
        <p:nvSpPr>
          <p:cNvPr id="5" name="正方形/長方形 4"/>
          <p:cNvSpPr/>
          <p:nvPr/>
        </p:nvSpPr>
        <p:spPr>
          <a:xfrm>
            <a:off x="685800" y="1052736"/>
            <a:ext cx="7416824" cy="2308324"/>
          </a:xfrm>
          <a:prstGeom prst="rect">
            <a:avLst/>
          </a:prstGeom>
        </p:spPr>
        <p:txBody>
          <a:bodyPr wrap="square">
            <a:spAutoFit/>
          </a:bodyPr>
          <a:lstStyle/>
          <a:p>
            <a:r>
              <a:rPr lang="ja-JP" altLang="en-US" dirty="0" smtClean="0">
                <a:solidFill>
                  <a:schemeClr val="bg1"/>
                </a:solidFill>
              </a:rPr>
              <a:t>（</a:t>
            </a:r>
            <a:r>
              <a:rPr lang="en-US" altLang="ja-JP" dirty="0">
                <a:solidFill>
                  <a:schemeClr val="bg1"/>
                </a:solidFill>
              </a:rPr>
              <a:t>3</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dirty="0">
                <a:solidFill>
                  <a:schemeClr val="bg1"/>
                </a:solidFill>
              </a:rPr>
              <a:t>通院によるリハビリが困難な利用者ではないのにサービス提供をしていた。（別の病院には通うなどしている</a:t>
            </a:r>
            <a:r>
              <a:rPr lang="ja-JP" altLang="en-US" dirty="0" smtClean="0">
                <a:solidFill>
                  <a:schemeClr val="bg1"/>
                </a:solidFill>
              </a:rPr>
              <a:t>）</a:t>
            </a:r>
            <a:endParaRPr lang="en-US" altLang="ja-JP" dirty="0" smtClean="0">
              <a:solidFill>
                <a:schemeClr val="bg1"/>
              </a:solidFill>
            </a:endParaRPr>
          </a:p>
          <a:p>
            <a:endParaRPr lang="en-US" altLang="ja-JP" dirty="0" smtClean="0">
              <a:solidFill>
                <a:schemeClr val="bg1"/>
              </a:solidFill>
            </a:endParaRPr>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endParaRPr lang="en-US" altLang="ja-JP" dirty="0">
              <a:solidFill>
                <a:schemeClr val="bg1"/>
              </a:solidFill>
            </a:endParaRPr>
          </a:p>
          <a:p>
            <a:r>
              <a:rPr lang="ja-JP" altLang="en-US" dirty="0" smtClean="0">
                <a:solidFill>
                  <a:schemeClr val="bg1"/>
                </a:solidFill>
              </a:rPr>
              <a:t>通院</a:t>
            </a:r>
            <a:r>
              <a:rPr lang="ja-JP" altLang="en-US" dirty="0">
                <a:solidFill>
                  <a:schemeClr val="bg1"/>
                </a:solidFill>
              </a:rPr>
              <a:t>により同様のサービスが担保されるのであれば、</a:t>
            </a:r>
            <a:r>
              <a:rPr lang="ja-JP" altLang="en-US" b="1" u="sng" dirty="0">
                <a:solidFill>
                  <a:srgbClr val="FF0000"/>
                </a:solidFill>
              </a:rPr>
              <a:t>通院サービスを優先</a:t>
            </a:r>
            <a:r>
              <a:rPr lang="ja-JP" altLang="en-US" dirty="0">
                <a:solidFill>
                  <a:schemeClr val="bg1"/>
                </a:solidFill>
              </a:rPr>
              <a:t>すること。</a:t>
            </a:r>
            <a:endParaRPr lang="en-US" altLang="ja-JP" dirty="0">
              <a:solidFill>
                <a:schemeClr val="bg1"/>
              </a:solidFill>
            </a:endParaRPr>
          </a:p>
        </p:txBody>
      </p:sp>
      <p:sp>
        <p:nvSpPr>
          <p:cNvPr id="9" name="正方形/長方形 8"/>
          <p:cNvSpPr/>
          <p:nvPr/>
        </p:nvSpPr>
        <p:spPr>
          <a:xfrm>
            <a:off x="685800" y="3605116"/>
            <a:ext cx="7416824" cy="2031325"/>
          </a:xfrm>
          <a:prstGeom prst="rect">
            <a:avLst/>
          </a:prstGeom>
        </p:spPr>
        <p:txBody>
          <a:bodyPr wrap="square">
            <a:spAutoFit/>
          </a:bodyPr>
          <a:lstStyle/>
          <a:p>
            <a:r>
              <a:rPr lang="ja-JP" altLang="en-US" dirty="0" smtClean="0">
                <a:solidFill>
                  <a:schemeClr val="bg1"/>
                </a:solidFill>
              </a:rPr>
              <a:t>（</a:t>
            </a:r>
            <a:r>
              <a:rPr lang="en-US" altLang="ja-JP" dirty="0" smtClean="0">
                <a:solidFill>
                  <a:schemeClr val="bg1"/>
                </a:solidFill>
              </a:rPr>
              <a:t>4</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b="1" u="sng" dirty="0">
                <a:solidFill>
                  <a:srgbClr val="FF0000"/>
                </a:solidFill>
              </a:rPr>
              <a:t>准看護師が訪問</a:t>
            </a:r>
            <a:r>
              <a:rPr lang="ja-JP" altLang="en-US" dirty="0">
                <a:solidFill>
                  <a:schemeClr val="bg1"/>
                </a:solidFill>
              </a:rPr>
              <a:t>したにもかかわらず、</a:t>
            </a:r>
            <a:r>
              <a:rPr lang="ja-JP" altLang="en-US" b="1" u="sng" dirty="0">
                <a:solidFill>
                  <a:srgbClr val="FF0000"/>
                </a:solidFill>
              </a:rPr>
              <a:t>所定単位数に</a:t>
            </a:r>
            <a:r>
              <a:rPr lang="en-US" altLang="ja-JP" b="1" u="sng" dirty="0">
                <a:solidFill>
                  <a:srgbClr val="FF0000"/>
                </a:solidFill>
              </a:rPr>
              <a:t>100</a:t>
            </a:r>
            <a:r>
              <a:rPr lang="ja-JP" altLang="en-US" b="1" u="sng" dirty="0">
                <a:solidFill>
                  <a:srgbClr val="FF0000"/>
                </a:solidFill>
              </a:rPr>
              <a:t>分の</a:t>
            </a:r>
            <a:r>
              <a:rPr lang="en-US" altLang="ja-JP" b="1" u="sng" dirty="0">
                <a:solidFill>
                  <a:srgbClr val="FF0000"/>
                </a:solidFill>
              </a:rPr>
              <a:t>90</a:t>
            </a:r>
            <a:r>
              <a:rPr lang="ja-JP" altLang="en-US" dirty="0">
                <a:solidFill>
                  <a:schemeClr val="bg1"/>
                </a:solidFill>
              </a:rPr>
              <a:t>を乗じて得た単位数を算定して</a:t>
            </a:r>
            <a:r>
              <a:rPr lang="ja-JP" altLang="en-US" dirty="0" smtClean="0">
                <a:solidFill>
                  <a:schemeClr val="bg1"/>
                </a:solidFill>
              </a:rPr>
              <a:t>いない。</a:t>
            </a:r>
            <a:endParaRPr lang="en-US" altLang="ja-JP" dirty="0" smtClean="0">
              <a:solidFill>
                <a:schemeClr val="bg1"/>
              </a:solidFill>
            </a:endParaRPr>
          </a:p>
          <a:p>
            <a:endParaRPr lang="en-US" altLang="ja-JP" dirty="0" smtClean="0"/>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p>
          <a:p>
            <a:r>
              <a:rPr lang="ja-JP" altLang="en-US" dirty="0" smtClean="0">
                <a:solidFill>
                  <a:schemeClr val="bg1"/>
                </a:solidFill>
              </a:rPr>
              <a:t>適切</a:t>
            </a:r>
            <a:r>
              <a:rPr lang="ja-JP" altLang="en-US" dirty="0">
                <a:solidFill>
                  <a:schemeClr val="bg1"/>
                </a:solidFill>
              </a:rPr>
              <a:t>に算定する</a:t>
            </a:r>
            <a:r>
              <a:rPr lang="ja-JP" altLang="en-US" dirty="0" smtClean="0">
                <a:solidFill>
                  <a:schemeClr val="bg1"/>
                </a:solidFill>
              </a:rPr>
              <a:t>こと。</a:t>
            </a:r>
            <a:endParaRPr lang="en-US" altLang="ja-JP" dirty="0">
              <a:solidFill>
                <a:schemeClr val="bg1"/>
              </a:solidFill>
            </a:endParaRPr>
          </a:p>
        </p:txBody>
      </p:sp>
    </p:spTree>
    <p:extLst>
      <p:ext uri="{BB962C8B-B14F-4D97-AF65-F5344CB8AC3E}">
        <p14:creationId xmlns:p14="http://schemas.microsoft.com/office/powerpoint/2010/main" val="39366615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7558608" cy="609600"/>
          </a:xfrm>
        </p:spPr>
        <p:txBody>
          <a:bodyPr>
            <a:noAutofit/>
          </a:bodyPr>
          <a:lstStyle/>
          <a:p>
            <a:r>
              <a:rPr lang="ja-JP" altLang="en-US" sz="2400" b="1" dirty="0">
                <a:solidFill>
                  <a:schemeClr val="bg1"/>
                </a:solidFill>
              </a:rPr>
              <a:t>１　</a:t>
            </a:r>
            <a:r>
              <a:rPr lang="ja-JP" altLang="en-US" sz="2400" b="1" dirty="0" smtClean="0">
                <a:solidFill>
                  <a:schemeClr val="bg1"/>
                </a:solidFill>
              </a:rPr>
              <a:t>主な指導事項⑪</a:t>
            </a:r>
            <a:r>
              <a:rPr lang="en-US" altLang="ja-JP" sz="2400" b="1" dirty="0" smtClean="0">
                <a:solidFill>
                  <a:schemeClr val="bg1"/>
                </a:solidFill>
              </a:rPr>
              <a:t/>
            </a:r>
            <a:br>
              <a:rPr lang="en-US" altLang="ja-JP" sz="2400" b="1" dirty="0" smtClean="0">
                <a:solidFill>
                  <a:schemeClr val="bg1"/>
                </a:solidFill>
              </a:rPr>
            </a:br>
            <a:r>
              <a:rPr lang="ja-JP" altLang="en-US" sz="2400" b="1" dirty="0" smtClean="0">
                <a:solidFill>
                  <a:schemeClr val="bg1"/>
                </a:solidFill>
              </a:rPr>
              <a:t>（訪問看護－その他留意すべき事項）</a:t>
            </a:r>
            <a:endParaRPr lang="en-US" sz="2400" b="1" dirty="0">
              <a:solidFill>
                <a:schemeClr val="bg1"/>
              </a:solidFill>
            </a:endParaRPr>
          </a:p>
        </p:txBody>
      </p:sp>
      <p:sp>
        <p:nvSpPr>
          <p:cNvPr id="5" name="正方形/長方形 4"/>
          <p:cNvSpPr/>
          <p:nvPr/>
        </p:nvSpPr>
        <p:spPr>
          <a:xfrm>
            <a:off x="395536" y="1052736"/>
            <a:ext cx="7632848" cy="2862322"/>
          </a:xfrm>
          <a:prstGeom prst="rect">
            <a:avLst/>
          </a:prstGeom>
        </p:spPr>
        <p:txBody>
          <a:bodyPr wrap="square">
            <a:spAutoFit/>
          </a:bodyPr>
          <a:lstStyle/>
          <a:p>
            <a:r>
              <a:rPr lang="ja-JP" altLang="en-US" dirty="0" smtClean="0">
                <a:solidFill>
                  <a:schemeClr val="bg1"/>
                </a:solidFill>
              </a:rPr>
              <a:t>（</a:t>
            </a:r>
            <a:r>
              <a:rPr lang="en-US" altLang="ja-JP" dirty="0" smtClean="0">
                <a:solidFill>
                  <a:schemeClr val="bg1"/>
                </a:solidFill>
              </a:rPr>
              <a:t>5</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b="1" u="sng" dirty="0">
                <a:solidFill>
                  <a:srgbClr val="FF0000"/>
                </a:solidFill>
              </a:rPr>
              <a:t>理学療法士、作業療法士又は言語聴覚士による</a:t>
            </a:r>
            <a:r>
              <a:rPr lang="ja-JP" altLang="en-US" dirty="0">
                <a:solidFill>
                  <a:schemeClr val="bg1"/>
                </a:solidFill>
              </a:rPr>
              <a:t>訪問看護について、その訪問が看護業務の一環としての</a:t>
            </a:r>
            <a:r>
              <a:rPr lang="ja-JP" altLang="en-US" b="1" u="sng" dirty="0">
                <a:solidFill>
                  <a:srgbClr val="FF0000"/>
                </a:solidFill>
              </a:rPr>
              <a:t>リハビリテーションを中心としたものである場合に</a:t>
            </a:r>
            <a:r>
              <a:rPr lang="ja-JP" altLang="en-US" dirty="0">
                <a:solidFill>
                  <a:schemeClr val="bg1"/>
                </a:solidFill>
              </a:rPr>
              <a:t>、看護職員（准看護師を除く）の代わりに訪問させるものであること等を利用者に説明した上で同意を得ていない</a:t>
            </a:r>
            <a:r>
              <a:rPr lang="ja-JP" altLang="en-US" dirty="0" smtClean="0">
                <a:solidFill>
                  <a:schemeClr val="bg1"/>
                </a:solidFill>
              </a:rPr>
              <a:t>。</a:t>
            </a:r>
            <a:endParaRPr lang="en-US" altLang="ja-JP" dirty="0" smtClean="0">
              <a:solidFill>
                <a:schemeClr val="bg1"/>
              </a:solidFill>
            </a:endParaRPr>
          </a:p>
          <a:p>
            <a:endParaRPr lang="en-US" altLang="ja-JP" dirty="0" smtClean="0">
              <a:solidFill>
                <a:schemeClr val="bg1"/>
              </a:solidFill>
            </a:endParaRPr>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endParaRPr lang="en-US" altLang="ja-JP" dirty="0">
              <a:solidFill>
                <a:schemeClr val="bg1"/>
              </a:solidFill>
            </a:endParaRPr>
          </a:p>
          <a:p>
            <a:r>
              <a:rPr lang="ja-JP" altLang="en-US" b="1" u="sng" dirty="0" smtClean="0">
                <a:solidFill>
                  <a:srgbClr val="FF0000"/>
                </a:solidFill>
              </a:rPr>
              <a:t>同意を得ること。</a:t>
            </a:r>
            <a:r>
              <a:rPr lang="ja-JP" altLang="en-US" dirty="0" smtClean="0">
                <a:solidFill>
                  <a:schemeClr val="bg1"/>
                </a:solidFill>
              </a:rPr>
              <a:t>同意</a:t>
            </a:r>
            <a:r>
              <a:rPr lang="ja-JP" altLang="en-US" dirty="0">
                <a:solidFill>
                  <a:schemeClr val="bg1"/>
                </a:solidFill>
              </a:rPr>
              <a:t>に係る様式や方法は問わないが、</a:t>
            </a:r>
            <a:r>
              <a:rPr lang="ja-JP" altLang="en-US" b="1" u="sng" dirty="0">
                <a:solidFill>
                  <a:srgbClr val="FF0000"/>
                </a:solidFill>
              </a:rPr>
              <a:t>口頭で得た場合には同意を得た旨の記録</a:t>
            </a:r>
            <a:r>
              <a:rPr lang="ja-JP" altLang="en-US" dirty="0">
                <a:solidFill>
                  <a:schemeClr val="bg1"/>
                </a:solidFill>
              </a:rPr>
              <a:t>を行うこと。</a:t>
            </a:r>
            <a:endParaRPr lang="en-US" altLang="ja-JP" dirty="0">
              <a:solidFill>
                <a:schemeClr val="bg1"/>
              </a:solidFill>
            </a:endParaRPr>
          </a:p>
        </p:txBody>
      </p:sp>
      <p:sp>
        <p:nvSpPr>
          <p:cNvPr id="9" name="正方形/長方形 8"/>
          <p:cNvSpPr/>
          <p:nvPr/>
        </p:nvSpPr>
        <p:spPr>
          <a:xfrm>
            <a:off x="394742" y="4017336"/>
            <a:ext cx="7848872" cy="2585323"/>
          </a:xfrm>
          <a:prstGeom prst="rect">
            <a:avLst/>
          </a:prstGeom>
        </p:spPr>
        <p:txBody>
          <a:bodyPr wrap="square">
            <a:spAutoFit/>
          </a:bodyPr>
          <a:lstStyle/>
          <a:p>
            <a:r>
              <a:rPr lang="ja-JP" altLang="en-US" dirty="0" smtClean="0">
                <a:solidFill>
                  <a:schemeClr val="bg1"/>
                </a:solidFill>
              </a:rPr>
              <a:t>（</a:t>
            </a:r>
            <a:r>
              <a:rPr lang="en-US" altLang="ja-JP" dirty="0">
                <a:solidFill>
                  <a:schemeClr val="bg1"/>
                </a:solidFill>
              </a:rPr>
              <a:t>6</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dirty="0">
                <a:solidFill>
                  <a:schemeClr val="bg1"/>
                </a:solidFill>
              </a:rPr>
              <a:t>理学療法士、作業療法士又は言語聴覚士による訪問看護について、</a:t>
            </a:r>
            <a:r>
              <a:rPr lang="ja-JP" altLang="en-US" b="1" u="sng" dirty="0">
                <a:solidFill>
                  <a:srgbClr val="FF0000"/>
                </a:solidFill>
              </a:rPr>
              <a:t>看護職員が定期的な訪問</a:t>
            </a:r>
            <a:r>
              <a:rPr lang="ja-JP" altLang="en-US" dirty="0">
                <a:solidFill>
                  <a:schemeClr val="bg1"/>
                </a:solidFill>
              </a:rPr>
              <a:t>により利用者の状態の適切な評価を行っていない</a:t>
            </a:r>
            <a:r>
              <a:rPr lang="ja-JP" altLang="en-US" dirty="0" smtClean="0">
                <a:solidFill>
                  <a:schemeClr val="bg1"/>
                </a:solidFill>
              </a:rPr>
              <a:t>。</a:t>
            </a:r>
            <a:endParaRPr lang="en-US" altLang="ja-JP" dirty="0" smtClean="0">
              <a:solidFill>
                <a:schemeClr val="bg1"/>
              </a:solidFill>
            </a:endParaRPr>
          </a:p>
          <a:p>
            <a:endParaRPr lang="en-US" altLang="ja-JP" dirty="0" smtClean="0"/>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p>
          <a:p>
            <a:r>
              <a:rPr lang="ja-JP" altLang="en-US" dirty="0">
                <a:solidFill>
                  <a:schemeClr val="bg1"/>
                </a:solidFill>
              </a:rPr>
              <a:t>「定期的な看護職員による訪問」については、</a:t>
            </a:r>
            <a:r>
              <a:rPr lang="ja-JP" altLang="en-US" b="1" u="sng" dirty="0">
                <a:solidFill>
                  <a:srgbClr val="FF0000"/>
                </a:solidFill>
              </a:rPr>
              <a:t>少なくとも概ね</a:t>
            </a:r>
            <a:r>
              <a:rPr lang="en-US" altLang="ja-JP" b="1" u="sng" dirty="0">
                <a:solidFill>
                  <a:srgbClr val="FF0000"/>
                </a:solidFill>
              </a:rPr>
              <a:t>3</a:t>
            </a:r>
            <a:r>
              <a:rPr lang="ja-JP" altLang="en-US" b="1" u="sng" dirty="0">
                <a:solidFill>
                  <a:srgbClr val="FF0000"/>
                </a:solidFill>
              </a:rPr>
              <a:t>ヶ月に１回</a:t>
            </a:r>
            <a:r>
              <a:rPr lang="ja-JP" altLang="en-US" dirty="0">
                <a:solidFill>
                  <a:schemeClr val="bg1"/>
                </a:solidFill>
              </a:rPr>
              <a:t>程度行うこと</a:t>
            </a:r>
            <a:r>
              <a:rPr lang="ja-JP" altLang="en-US" dirty="0" smtClean="0">
                <a:solidFill>
                  <a:schemeClr val="bg1"/>
                </a:solidFill>
              </a:rPr>
              <a:t>。また、</a:t>
            </a:r>
            <a:r>
              <a:rPr lang="ja-JP" altLang="en-US" b="1" u="sng" dirty="0" smtClean="0">
                <a:solidFill>
                  <a:srgbClr val="FF0000"/>
                </a:solidFill>
              </a:rPr>
              <a:t>初回</a:t>
            </a:r>
            <a:r>
              <a:rPr lang="ja-JP" altLang="en-US" b="1" u="sng" dirty="0">
                <a:solidFill>
                  <a:srgbClr val="FF0000"/>
                </a:solidFill>
              </a:rPr>
              <a:t>の訪問</a:t>
            </a:r>
            <a:r>
              <a:rPr lang="ja-JP" altLang="en-US" dirty="0">
                <a:solidFill>
                  <a:schemeClr val="bg1"/>
                </a:solidFill>
              </a:rPr>
              <a:t>は理学療法士、作業療法士又は言語聴覚士の所属する訪問看護事業所の</a:t>
            </a:r>
            <a:r>
              <a:rPr lang="ja-JP" altLang="en-US" b="1" u="sng" dirty="0">
                <a:solidFill>
                  <a:srgbClr val="FF0000"/>
                </a:solidFill>
              </a:rPr>
              <a:t>看護職員が行う</a:t>
            </a:r>
            <a:r>
              <a:rPr lang="ja-JP" altLang="en-US" dirty="0">
                <a:solidFill>
                  <a:schemeClr val="bg1"/>
                </a:solidFill>
              </a:rPr>
              <a:t>ことを原則と</a:t>
            </a:r>
            <a:r>
              <a:rPr lang="ja-JP" altLang="en-US" dirty="0" smtClean="0">
                <a:solidFill>
                  <a:schemeClr val="bg1"/>
                </a:solidFill>
              </a:rPr>
              <a:t>する。</a:t>
            </a:r>
            <a:endParaRPr lang="en-US" altLang="ja-JP" dirty="0">
              <a:solidFill>
                <a:schemeClr val="bg1"/>
              </a:solidFill>
            </a:endParaRPr>
          </a:p>
        </p:txBody>
      </p:sp>
    </p:spTree>
    <p:extLst>
      <p:ext uri="{BB962C8B-B14F-4D97-AF65-F5344CB8AC3E}">
        <p14:creationId xmlns:p14="http://schemas.microsoft.com/office/powerpoint/2010/main" val="237234051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7558608" cy="609600"/>
          </a:xfrm>
        </p:spPr>
        <p:txBody>
          <a:bodyPr>
            <a:noAutofit/>
          </a:bodyPr>
          <a:lstStyle/>
          <a:p>
            <a:r>
              <a:rPr lang="ja-JP" altLang="en-US" sz="2400" b="1" dirty="0">
                <a:solidFill>
                  <a:schemeClr val="bg1"/>
                </a:solidFill>
              </a:rPr>
              <a:t>１　</a:t>
            </a:r>
            <a:r>
              <a:rPr lang="ja-JP" altLang="en-US" sz="2400" b="1" dirty="0" smtClean="0">
                <a:solidFill>
                  <a:schemeClr val="bg1"/>
                </a:solidFill>
              </a:rPr>
              <a:t>主な指導事項⑪</a:t>
            </a:r>
            <a:r>
              <a:rPr lang="en-US" altLang="ja-JP" sz="2400" b="1" dirty="0" smtClean="0">
                <a:solidFill>
                  <a:schemeClr val="bg1"/>
                </a:solidFill>
              </a:rPr>
              <a:t/>
            </a:r>
            <a:br>
              <a:rPr lang="en-US" altLang="ja-JP" sz="2400" b="1" dirty="0" smtClean="0">
                <a:solidFill>
                  <a:schemeClr val="bg1"/>
                </a:solidFill>
              </a:rPr>
            </a:br>
            <a:r>
              <a:rPr lang="ja-JP" altLang="en-US" sz="2400" b="1" dirty="0" smtClean="0">
                <a:solidFill>
                  <a:schemeClr val="bg1"/>
                </a:solidFill>
              </a:rPr>
              <a:t>（訪問看護－その他留意すべき事項）</a:t>
            </a:r>
            <a:endParaRPr lang="en-US" sz="2400" b="1" dirty="0">
              <a:solidFill>
                <a:schemeClr val="bg1"/>
              </a:solidFill>
            </a:endParaRPr>
          </a:p>
        </p:txBody>
      </p:sp>
      <p:sp>
        <p:nvSpPr>
          <p:cNvPr id="5" name="正方形/長方形 4"/>
          <p:cNvSpPr/>
          <p:nvPr/>
        </p:nvSpPr>
        <p:spPr>
          <a:xfrm>
            <a:off x="395536" y="1052736"/>
            <a:ext cx="7632848" cy="3970318"/>
          </a:xfrm>
          <a:prstGeom prst="rect">
            <a:avLst/>
          </a:prstGeom>
        </p:spPr>
        <p:txBody>
          <a:bodyPr wrap="square">
            <a:spAutoFit/>
          </a:bodyPr>
          <a:lstStyle/>
          <a:p>
            <a:r>
              <a:rPr lang="ja-JP" altLang="en-US" dirty="0" smtClean="0">
                <a:solidFill>
                  <a:schemeClr val="bg1"/>
                </a:solidFill>
              </a:rPr>
              <a:t>（</a:t>
            </a:r>
            <a:r>
              <a:rPr lang="en-US" altLang="ja-JP" dirty="0">
                <a:solidFill>
                  <a:schemeClr val="bg1"/>
                </a:solidFill>
              </a:rPr>
              <a:t>7</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dirty="0">
                <a:solidFill>
                  <a:schemeClr val="bg1"/>
                </a:solidFill>
              </a:rPr>
              <a:t>訪問看護計画書にターミナルケアの内容が記載されていない</a:t>
            </a:r>
            <a:r>
              <a:rPr lang="ja-JP" altLang="en-US" dirty="0" smtClean="0">
                <a:solidFill>
                  <a:schemeClr val="bg1"/>
                </a:solidFill>
              </a:rPr>
              <a:t>。</a:t>
            </a:r>
            <a:endParaRPr lang="en-US" altLang="ja-JP" dirty="0" smtClean="0">
              <a:solidFill>
                <a:schemeClr val="bg1"/>
              </a:solidFill>
            </a:endParaRPr>
          </a:p>
          <a:p>
            <a:endParaRPr lang="en-US" altLang="ja-JP" dirty="0" smtClean="0">
              <a:solidFill>
                <a:schemeClr val="bg1"/>
              </a:solidFill>
            </a:endParaRPr>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p>
          <a:p>
            <a:r>
              <a:rPr lang="ja-JP" altLang="en-US" dirty="0">
                <a:solidFill>
                  <a:schemeClr val="bg1"/>
                </a:solidFill>
              </a:rPr>
              <a:t>訪問看護計画書にターミナルケアの</a:t>
            </a:r>
            <a:r>
              <a:rPr lang="ja-JP" altLang="en-US" dirty="0" smtClean="0">
                <a:solidFill>
                  <a:schemeClr val="bg1"/>
                </a:solidFill>
              </a:rPr>
              <a:t>内容を記載すること。</a:t>
            </a:r>
            <a:endParaRPr lang="en-US" altLang="ja-JP" dirty="0">
              <a:solidFill>
                <a:schemeClr val="bg1"/>
              </a:solidFill>
            </a:endParaRPr>
          </a:p>
          <a:p>
            <a:endParaRPr lang="en-US" altLang="ja-JP" dirty="0" smtClean="0">
              <a:solidFill>
                <a:schemeClr val="bg1"/>
              </a:solidFill>
            </a:endParaRPr>
          </a:p>
          <a:p>
            <a:r>
              <a:rPr lang="ja-JP" altLang="en-US" dirty="0" smtClean="0">
                <a:solidFill>
                  <a:schemeClr val="bg1"/>
                </a:solidFill>
              </a:rPr>
              <a:t>また、次</a:t>
            </a:r>
            <a:r>
              <a:rPr lang="ja-JP" altLang="en-US" dirty="0">
                <a:solidFill>
                  <a:schemeClr val="bg1"/>
                </a:solidFill>
              </a:rPr>
              <a:t>に掲げる事項を</a:t>
            </a:r>
            <a:r>
              <a:rPr lang="ja-JP" altLang="en-US" b="1" u="sng" dirty="0">
                <a:solidFill>
                  <a:srgbClr val="FF0000"/>
                </a:solidFill>
              </a:rPr>
              <a:t>訪問看護記録書に</a:t>
            </a:r>
            <a:r>
              <a:rPr lang="ja-JP" altLang="en-US" dirty="0">
                <a:solidFill>
                  <a:schemeClr val="bg1"/>
                </a:solidFill>
              </a:rPr>
              <a:t>記録すること。</a:t>
            </a:r>
          </a:p>
          <a:p>
            <a:r>
              <a:rPr lang="ja-JP" altLang="en-US" dirty="0">
                <a:solidFill>
                  <a:schemeClr val="bg1"/>
                </a:solidFill>
              </a:rPr>
              <a:t>①</a:t>
            </a:r>
            <a:r>
              <a:rPr lang="ja-JP" altLang="en-US" dirty="0" smtClean="0">
                <a:solidFill>
                  <a:schemeClr val="bg1"/>
                </a:solidFill>
              </a:rPr>
              <a:t>終末期</a:t>
            </a:r>
            <a:r>
              <a:rPr lang="ja-JP" altLang="en-US" dirty="0">
                <a:solidFill>
                  <a:schemeClr val="bg1"/>
                </a:solidFill>
              </a:rPr>
              <a:t>の身体症状の変化及びこれに対する看護についての記録</a:t>
            </a:r>
          </a:p>
          <a:p>
            <a:r>
              <a:rPr lang="ja-JP" altLang="en-US" dirty="0">
                <a:solidFill>
                  <a:schemeClr val="bg1"/>
                </a:solidFill>
              </a:rPr>
              <a:t>②</a:t>
            </a:r>
            <a:r>
              <a:rPr lang="ja-JP" altLang="en-US" dirty="0" smtClean="0">
                <a:solidFill>
                  <a:schemeClr val="bg1"/>
                </a:solidFill>
              </a:rPr>
              <a:t>療養</a:t>
            </a:r>
            <a:r>
              <a:rPr lang="ja-JP" altLang="en-US" dirty="0">
                <a:solidFill>
                  <a:schemeClr val="bg1"/>
                </a:solidFill>
              </a:rPr>
              <a:t>や死別に関する利用者及び家族の精神的な状況の変化及びこれに対するケアの経過についての記録</a:t>
            </a:r>
          </a:p>
          <a:p>
            <a:r>
              <a:rPr lang="ja-JP" altLang="en-US" dirty="0">
                <a:solidFill>
                  <a:schemeClr val="bg1"/>
                </a:solidFill>
              </a:rPr>
              <a:t>③</a:t>
            </a:r>
            <a:r>
              <a:rPr lang="ja-JP" altLang="en-US" dirty="0" smtClean="0">
                <a:solidFill>
                  <a:schemeClr val="bg1"/>
                </a:solidFill>
              </a:rPr>
              <a:t>看取り</a:t>
            </a:r>
            <a:r>
              <a:rPr lang="ja-JP" altLang="en-US" dirty="0">
                <a:solidFill>
                  <a:schemeClr val="bg1"/>
                </a:solidFill>
              </a:rPr>
              <a:t>を含めたターミナルケアの各プロセスにおいて利用者及び家族の意向を把握し、それに</a:t>
            </a:r>
            <a:r>
              <a:rPr lang="ja-JP" altLang="en-US" dirty="0" smtClean="0">
                <a:solidFill>
                  <a:schemeClr val="bg1"/>
                </a:solidFill>
              </a:rPr>
              <a:t>基づいて行ったアセスメント</a:t>
            </a:r>
            <a:r>
              <a:rPr lang="ja-JP" altLang="en-US" dirty="0">
                <a:solidFill>
                  <a:schemeClr val="bg1"/>
                </a:solidFill>
              </a:rPr>
              <a:t>及び対応の経過の記録</a:t>
            </a:r>
            <a:endParaRPr lang="en-US" altLang="ja-JP" dirty="0">
              <a:solidFill>
                <a:schemeClr val="bg1"/>
              </a:solidFill>
            </a:endParaRPr>
          </a:p>
        </p:txBody>
      </p:sp>
    </p:spTree>
    <p:extLst>
      <p:ext uri="{BB962C8B-B14F-4D97-AF65-F5344CB8AC3E}">
        <p14:creationId xmlns:p14="http://schemas.microsoft.com/office/powerpoint/2010/main" val="305951159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主な指導事項⑫</a:t>
            </a:r>
            <a:r>
              <a:rPr lang="en-US" altLang="ja-JP" sz="4000" b="1" dirty="0" smtClean="0">
                <a:solidFill>
                  <a:schemeClr val="bg1"/>
                </a:solidFill>
              </a:rPr>
              <a:t/>
            </a:r>
            <a:br>
              <a:rPr lang="en-US" altLang="ja-JP" sz="4000" b="1" dirty="0" smtClean="0">
                <a:solidFill>
                  <a:schemeClr val="bg1"/>
                </a:solidFill>
              </a:rPr>
            </a:br>
            <a:r>
              <a:rPr lang="ja-JP" altLang="en-US" sz="2800" b="1" dirty="0">
                <a:solidFill>
                  <a:schemeClr val="bg1"/>
                </a:solidFill>
              </a:rPr>
              <a:t>（</a:t>
            </a:r>
            <a:r>
              <a:rPr lang="ja-JP" altLang="en-US" sz="2800" b="1" dirty="0" smtClean="0">
                <a:solidFill>
                  <a:schemeClr val="bg1"/>
                </a:solidFill>
              </a:rPr>
              <a:t>通所介護－人員基準</a:t>
            </a:r>
            <a:r>
              <a:rPr lang="ja-JP" altLang="en-US" sz="2800" b="1" dirty="0">
                <a:solidFill>
                  <a:schemeClr val="bg1"/>
                </a:solidFill>
              </a:rPr>
              <a:t>）</a:t>
            </a:r>
            <a:endParaRPr lang="en-US" sz="2800" b="1" dirty="0">
              <a:solidFill>
                <a:schemeClr val="bg1"/>
              </a:solidFill>
            </a:endParaRPr>
          </a:p>
        </p:txBody>
      </p:sp>
      <p:sp>
        <p:nvSpPr>
          <p:cNvPr id="6" name="コンテンツ プレースホルダー 4"/>
          <p:cNvSpPr txBox="1">
            <a:spLocks/>
          </p:cNvSpPr>
          <p:nvPr/>
        </p:nvSpPr>
        <p:spPr>
          <a:xfrm>
            <a:off x="323528" y="1084583"/>
            <a:ext cx="8496944" cy="2288805"/>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2400" dirty="0" smtClean="0">
                <a:solidFill>
                  <a:schemeClr val="bg1"/>
                </a:solidFill>
              </a:rPr>
              <a:t>☆事業所ごとに置くべき従業者の員数は、次のとおりとする。</a:t>
            </a:r>
            <a:endParaRPr lang="en-US" altLang="ja-JP" sz="2400" dirty="0" smtClean="0">
              <a:solidFill>
                <a:schemeClr val="bg1"/>
              </a:solidFill>
            </a:endParaRPr>
          </a:p>
          <a:p>
            <a:pPr marL="0" indent="0">
              <a:buNone/>
            </a:pPr>
            <a:r>
              <a:rPr lang="ja-JP" altLang="en-US" sz="2400" dirty="0" smtClean="0">
                <a:solidFill>
                  <a:schemeClr val="bg1"/>
                </a:solidFill>
              </a:rPr>
              <a:t>☆</a:t>
            </a:r>
            <a:r>
              <a:rPr lang="ja-JP" altLang="ja-JP" sz="2400" b="1" u="sng" dirty="0" smtClean="0">
                <a:solidFill>
                  <a:srgbClr val="FF0000"/>
                </a:solidFill>
              </a:rPr>
              <a:t>病院</a:t>
            </a:r>
            <a:r>
              <a:rPr lang="ja-JP" altLang="en-US" sz="2400" b="1" u="sng" dirty="0" smtClean="0">
                <a:solidFill>
                  <a:srgbClr val="FF0000"/>
                </a:solidFill>
              </a:rPr>
              <a:t>・</a:t>
            </a:r>
            <a:r>
              <a:rPr lang="ja-JP" altLang="ja-JP" sz="2400" b="1" u="sng" dirty="0" smtClean="0">
                <a:solidFill>
                  <a:srgbClr val="FF0000"/>
                </a:solidFill>
              </a:rPr>
              <a:t>診療所</a:t>
            </a:r>
            <a:r>
              <a:rPr lang="ja-JP" altLang="en-US" sz="2400" b="1" u="sng" dirty="0" smtClean="0">
                <a:solidFill>
                  <a:srgbClr val="FF0000"/>
                </a:solidFill>
              </a:rPr>
              <a:t>・</a:t>
            </a:r>
            <a:r>
              <a:rPr lang="ja-JP" altLang="ja-JP" sz="2400" b="1" u="sng" dirty="0" smtClean="0">
                <a:solidFill>
                  <a:srgbClr val="FF0000"/>
                </a:solidFill>
              </a:rPr>
              <a:t>訪問看護ステーションと</a:t>
            </a:r>
            <a:r>
              <a:rPr lang="ja-JP" altLang="en-US" sz="2400" dirty="0" smtClean="0">
                <a:solidFill>
                  <a:schemeClr val="bg1"/>
                </a:solidFill>
              </a:rPr>
              <a:t>提供時間帯を通じて</a:t>
            </a:r>
            <a:r>
              <a:rPr lang="ja-JP" altLang="ja-JP" sz="2400" b="1" u="sng" dirty="0" smtClean="0">
                <a:solidFill>
                  <a:srgbClr val="FF0000"/>
                </a:solidFill>
              </a:rPr>
              <a:t>密接かつ適切な連携</a:t>
            </a:r>
            <a:r>
              <a:rPr lang="ja-JP" altLang="en-US" sz="2400" dirty="0" smtClean="0">
                <a:solidFill>
                  <a:schemeClr val="bg1"/>
                </a:solidFill>
              </a:rPr>
              <a:t>を図っている場合、看護職員が確保されているものとする。</a:t>
            </a:r>
            <a:endParaRPr lang="en-US" altLang="ja-JP" sz="2400" dirty="0">
              <a:solidFill>
                <a:schemeClr val="bg1"/>
              </a:solidFill>
            </a:endParaRPr>
          </a:p>
        </p:txBody>
      </p:sp>
      <p:sp>
        <p:nvSpPr>
          <p:cNvPr id="7" name="コンテンツ プレースホルダー 4"/>
          <p:cNvSpPr txBox="1">
            <a:spLocks/>
          </p:cNvSpPr>
          <p:nvPr/>
        </p:nvSpPr>
        <p:spPr>
          <a:xfrm>
            <a:off x="323528" y="3896709"/>
            <a:ext cx="8496944" cy="2902329"/>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2400" dirty="0" smtClean="0">
                <a:solidFill>
                  <a:schemeClr val="bg1"/>
                </a:solidFill>
              </a:rPr>
              <a:t>☆看護職員・介護職員の配置数が、</a:t>
            </a:r>
            <a:r>
              <a:rPr lang="ja-JP" altLang="en-US" sz="2400" b="1" u="sng" dirty="0" smtClean="0">
                <a:solidFill>
                  <a:srgbClr val="FF0000"/>
                </a:solidFill>
              </a:rPr>
              <a:t>人員基準欠如</a:t>
            </a:r>
            <a:r>
              <a:rPr lang="ja-JP" altLang="en-US" sz="2400" dirty="0" smtClean="0">
                <a:solidFill>
                  <a:schemeClr val="bg1"/>
                </a:solidFill>
              </a:rPr>
              <a:t>に該当する場合は、</a:t>
            </a:r>
            <a:r>
              <a:rPr lang="ja-JP" altLang="en-US" sz="2400" b="1" u="sng" dirty="0" smtClean="0">
                <a:solidFill>
                  <a:srgbClr val="FF0000"/>
                </a:solidFill>
              </a:rPr>
              <a:t>減算</a:t>
            </a:r>
            <a:r>
              <a:rPr lang="ja-JP" altLang="en-US" sz="2400" dirty="0" smtClean="0">
                <a:solidFill>
                  <a:schemeClr val="bg1"/>
                </a:solidFill>
              </a:rPr>
              <a:t>すること</a:t>
            </a:r>
            <a:r>
              <a:rPr lang="ja-JP" altLang="en-US" sz="2400" dirty="0">
                <a:solidFill>
                  <a:schemeClr val="bg1"/>
                </a:solidFill>
              </a:rPr>
              <a:t>に</a:t>
            </a:r>
            <a:r>
              <a:rPr lang="ja-JP" altLang="en-US" sz="2400" dirty="0" smtClean="0">
                <a:solidFill>
                  <a:schemeClr val="bg1"/>
                </a:solidFill>
              </a:rPr>
              <a:t>なるため、</a:t>
            </a:r>
            <a:r>
              <a:rPr lang="ja-JP" altLang="en-US" sz="2400" b="1" u="sng" dirty="0" smtClean="0">
                <a:solidFill>
                  <a:srgbClr val="FF0000"/>
                </a:solidFill>
              </a:rPr>
              <a:t>適正な人員配置を行うこと。</a:t>
            </a:r>
            <a:endParaRPr lang="en-US" altLang="ja-JP" sz="2400" b="1" u="sng" dirty="0" smtClean="0">
              <a:solidFill>
                <a:srgbClr val="FF0000"/>
              </a:solidFill>
            </a:endParaRPr>
          </a:p>
          <a:p>
            <a:pPr marL="0" indent="0">
              <a:buNone/>
            </a:pPr>
            <a:r>
              <a:rPr lang="ja-JP" altLang="en-US" sz="2400" dirty="0" smtClean="0">
                <a:solidFill>
                  <a:schemeClr val="bg1"/>
                </a:solidFill>
              </a:rPr>
              <a:t>☆</a:t>
            </a:r>
            <a:r>
              <a:rPr lang="ja-JP" altLang="ja-JP" sz="2400" dirty="0" smtClean="0">
                <a:solidFill>
                  <a:schemeClr val="bg1"/>
                </a:solidFill>
              </a:rPr>
              <a:t>病院</a:t>
            </a:r>
            <a:r>
              <a:rPr lang="ja-JP" altLang="en-US" sz="2400" dirty="0" smtClean="0">
                <a:solidFill>
                  <a:schemeClr val="bg1"/>
                </a:solidFill>
              </a:rPr>
              <a:t>・</a:t>
            </a:r>
            <a:r>
              <a:rPr lang="ja-JP" altLang="ja-JP" sz="2400" dirty="0" smtClean="0">
                <a:solidFill>
                  <a:schemeClr val="bg1"/>
                </a:solidFill>
              </a:rPr>
              <a:t>診療所</a:t>
            </a:r>
            <a:r>
              <a:rPr lang="ja-JP" altLang="en-US" sz="2400" dirty="0" smtClean="0">
                <a:solidFill>
                  <a:schemeClr val="bg1"/>
                </a:solidFill>
              </a:rPr>
              <a:t>・</a:t>
            </a:r>
            <a:r>
              <a:rPr lang="ja-JP" altLang="ja-JP" sz="2400" dirty="0" smtClean="0">
                <a:solidFill>
                  <a:schemeClr val="bg1"/>
                </a:solidFill>
              </a:rPr>
              <a:t>訪問</a:t>
            </a:r>
            <a:r>
              <a:rPr lang="ja-JP" altLang="ja-JP" sz="2400" dirty="0">
                <a:solidFill>
                  <a:schemeClr val="bg1"/>
                </a:solidFill>
              </a:rPr>
              <a:t>看護ステーションと</a:t>
            </a:r>
            <a:r>
              <a:rPr lang="ja-JP" altLang="ja-JP" sz="2400" dirty="0" smtClean="0">
                <a:solidFill>
                  <a:schemeClr val="bg1"/>
                </a:solidFill>
              </a:rPr>
              <a:t>連携</a:t>
            </a:r>
            <a:r>
              <a:rPr lang="ja-JP" altLang="ja-JP" sz="2400" dirty="0">
                <a:solidFill>
                  <a:schemeClr val="bg1"/>
                </a:solidFill>
              </a:rPr>
              <a:t>する</a:t>
            </a:r>
            <a:r>
              <a:rPr lang="ja-JP" altLang="ja-JP" sz="2400" dirty="0" smtClean="0">
                <a:solidFill>
                  <a:schemeClr val="bg1"/>
                </a:solidFill>
              </a:rPr>
              <a:t>場合、あらかじめ</a:t>
            </a:r>
            <a:r>
              <a:rPr lang="ja-JP" altLang="ja-JP" sz="2400" b="1" u="sng" dirty="0" smtClean="0">
                <a:solidFill>
                  <a:srgbClr val="FF0000"/>
                </a:solidFill>
              </a:rPr>
              <a:t>具体的</a:t>
            </a:r>
            <a:r>
              <a:rPr lang="ja-JP" altLang="ja-JP" sz="2400" b="1" u="sng" dirty="0">
                <a:solidFill>
                  <a:srgbClr val="FF0000"/>
                </a:solidFill>
              </a:rPr>
              <a:t>な連携内容の取り決め</a:t>
            </a:r>
            <a:r>
              <a:rPr lang="ja-JP" altLang="ja-JP" sz="2400" dirty="0">
                <a:solidFill>
                  <a:schemeClr val="bg1"/>
                </a:solidFill>
              </a:rPr>
              <a:t>を</a:t>
            </a:r>
            <a:r>
              <a:rPr lang="ja-JP" altLang="ja-JP" sz="2400" dirty="0" smtClean="0">
                <a:solidFill>
                  <a:schemeClr val="bg1"/>
                </a:solidFill>
              </a:rPr>
              <a:t>文書</a:t>
            </a:r>
            <a:r>
              <a:rPr lang="ja-JP" altLang="en-US" sz="2400" dirty="0" smtClean="0">
                <a:solidFill>
                  <a:schemeClr val="bg1"/>
                </a:solidFill>
              </a:rPr>
              <a:t>等</a:t>
            </a:r>
            <a:r>
              <a:rPr lang="ja-JP" altLang="ja-JP" sz="2400" dirty="0" smtClean="0">
                <a:solidFill>
                  <a:schemeClr val="bg1"/>
                </a:solidFill>
              </a:rPr>
              <a:t>に</a:t>
            </a:r>
            <a:r>
              <a:rPr lang="ja-JP" altLang="ja-JP" sz="2400" dirty="0">
                <a:solidFill>
                  <a:schemeClr val="bg1"/>
                </a:solidFill>
              </a:rPr>
              <a:t>より</a:t>
            </a:r>
            <a:r>
              <a:rPr lang="ja-JP" altLang="ja-JP" sz="2400" dirty="0" smtClean="0">
                <a:solidFill>
                  <a:schemeClr val="bg1"/>
                </a:solidFill>
              </a:rPr>
              <a:t>行</a:t>
            </a:r>
            <a:r>
              <a:rPr lang="ja-JP" altLang="en-US" sz="2400" dirty="0" smtClean="0">
                <a:solidFill>
                  <a:schemeClr val="bg1"/>
                </a:solidFill>
              </a:rPr>
              <a:t>うこと。</a:t>
            </a:r>
            <a:endParaRPr lang="en-US" altLang="ja-JP" sz="2400" dirty="0" smtClean="0">
              <a:solidFill>
                <a:schemeClr val="bg1"/>
              </a:solidFill>
            </a:endParaRPr>
          </a:p>
        </p:txBody>
      </p:sp>
      <p:sp>
        <p:nvSpPr>
          <p:cNvPr id="8" name="下矢印 7"/>
          <p:cNvSpPr/>
          <p:nvPr/>
        </p:nvSpPr>
        <p:spPr>
          <a:xfrm>
            <a:off x="4031940" y="3373388"/>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632339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主な指導事項⑬</a:t>
            </a:r>
            <a:r>
              <a:rPr lang="en-US" altLang="ja-JP" sz="4000" b="1" dirty="0" smtClean="0">
                <a:solidFill>
                  <a:schemeClr val="bg1"/>
                </a:solidFill>
              </a:rPr>
              <a:t/>
            </a:r>
            <a:br>
              <a:rPr lang="en-US" altLang="ja-JP" sz="4000" b="1" dirty="0" smtClean="0">
                <a:solidFill>
                  <a:schemeClr val="bg1"/>
                </a:solidFill>
              </a:rPr>
            </a:br>
            <a:r>
              <a:rPr lang="ja-JP" altLang="en-US" sz="2000" b="1" dirty="0" smtClean="0">
                <a:solidFill>
                  <a:schemeClr val="bg1"/>
                </a:solidFill>
              </a:rPr>
              <a:t>（</a:t>
            </a:r>
            <a:r>
              <a:rPr lang="ja-JP" altLang="en-US" sz="2000" dirty="0">
                <a:solidFill>
                  <a:schemeClr val="bg1"/>
                </a:solidFill>
                <a:latin typeface="游ゴシック" panose="020B0400000000000000" pitchFamily="50" charset="-128"/>
                <a:ea typeface="游ゴシック" panose="020B0400000000000000" pitchFamily="50" charset="-128"/>
              </a:rPr>
              <a:t>事業所外におけるサービスの提供について</a:t>
            </a:r>
            <a:r>
              <a:rPr lang="ja-JP" altLang="en-US" sz="1600" dirty="0">
                <a:solidFill>
                  <a:schemeClr val="bg1"/>
                </a:solidFill>
                <a:latin typeface="游ゴシック" panose="020B0400000000000000" pitchFamily="50" charset="-128"/>
                <a:ea typeface="游ゴシック" panose="020B0400000000000000" pitchFamily="50" charset="-128"/>
              </a:rPr>
              <a:t>（通いサービス共通</a:t>
            </a:r>
            <a:r>
              <a:rPr lang="ja-JP" altLang="en-US" sz="2000" b="1" dirty="0" smtClean="0">
                <a:solidFill>
                  <a:schemeClr val="bg1"/>
                </a:solidFill>
                <a:latin typeface="游ゴシック" panose="020B0400000000000000" pitchFamily="50" charset="-128"/>
                <a:ea typeface="游ゴシック" panose="020B0400000000000000" pitchFamily="50" charset="-128"/>
              </a:rPr>
              <a:t>）</a:t>
            </a:r>
            <a:r>
              <a:rPr lang="ja-JP" altLang="en-US" sz="2000" b="1" dirty="0" smtClean="0">
                <a:solidFill>
                  <a:schemeClr val="bg1"/>
                </a:solidFill>
              </a:rPr>
              <a:t>）</a:t>
            </a:r>
            <a:endParaRPr lang="en-US" sz="2800" b="1" dirty="0">
              <a:solidFill>
                <a:schemeClr val="bg1"/>
              </a:solidFill>
            </a:endParaRPr>
          </a:p>
        </p:txBody>
      </p:sp>
      <p:sp>
        <p:nvSpPr>
          <p:cNvPr id="7" name="コンテンツ プレースホルダー 4"/>
          <p:cNvSpPr txBox="1">
            <a:spLocks/>
          </p:cNvSpPr>
          <p:nvPr/>
        </p:nvSpPr>
        <p:spPr>
          <a:xfrm>
            <a:off x="323528" y="1268760"/>
            <a:ext cx="8496944" cy="52565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000" dirty="0" smtClean="0">
              <a:latin typeface="游ゴシック" panose="020B0400000000000000" pitchFamily="50" charset="-128"/>
            </a:endParaRPr>
          </a:p>
          <a:p>
            <a:pPr marL="0" indent="0">
              <a:buNone/>
            </a:pPr>
            <a:r>
              <a:rPr lang="ja-JP" altLang="en-US" sz="2000" dirty="0" smtClean="0">
                <a:solidFill>
                  <a:schemeClr val="bg1"/>
                </a:solidFill>
                <a:latin typeface="游ゴシック" panose="020B0400000000000000" pitchFamily="50" charset="-128"/>
              </a:rPr>
              <a:t>☆通所</a:t>
            </a:r>
            <a:r>
              <a:rPr lang="ja-JP" altLang="en-US" sz="2000" dirty="0">
                <a:solidFill>
                  <a:schemeClr val="bg1"/>
                </a:solidFill>
                <a:latin typeface="游ゴシック" panose="020B0400000000000000" pitchFamily="50" charset="-128"/>
              </a:rPr>
              <a:t>サービスについては、基本的に事業所内において行われるものではあるが、例外的に事業所外でのサービス提供については、以下のアとイの２つの要件を満たす場合に限り、算定の対象とすること</a:t>
            </a:r>
            <a:r>
              <a:rPr lang="ja-JP" altLang="en-US" sz="2000" dirty="0" smtClean="0">
                <a:solidFill>
                  <a:schemeClr val="bg1"/>
                </a:solidFill>
                <a:latin typeface="游ゴシック" panose="020B0400000000000000" pitchFamily="50" charset="-128"/>
              </a:rPr>
              <a:t>。</a:t>
            </a:r>
            <a:endParaRPr lang="en-US" altLang="ja-JP" sz="2000" dirty="0" smtClean="0">
              <a:solidFill>
                <a:schemeClr val="bg1"/>
              </a:solidFill>
              <a:latin typeface="游ゴシック" panose="020B0400000000000000" pitchFamily="50" charset="-128"/>
            </a:endParaRPr>
          </a:p>
          <a:p>
            <a:pPr marL="457200" lvl="1" indent="0">
              <a:buNone/>
            </a:pPr>
            <a:r>
              <a:rPr lang="ja-JP" altLang="en-US" sz="2000" dirty="0">
                <a:solidFill>
                  <a:schemeClr val="bg1"/>
                </a:solidFill>
                <a:latin typeface="游ゴシック" panose="020B0400000000000000" pitchFamily="50" charset="-128"/>
              </a:rPr>
              <a:t>ア　</a:t>
            </a:r>
            <a:r>
              <a:rPr lang="ja-JP" altLang="en-US" sz="2000" dirty="0" smtClean="0">
                <a:solidFill>
                  <a:schemeClr val="bg1"/>
                </a:solidFill>
                <a:latin typeface="游ゴシック" panose="020B0400000000000000" pitchFamily="50" charset="-128"/>
              </a:rPr>
              <a:t>あらかじめ</a:t>
            </a:r>
            <a:r>
              <a:rPr lang="ja-JP" altLang="en-US" sz="2000" b="1" dirty="0" smtClean="0">
                <a:solidFill>
                  <a:srgbClr val="FF0000"/>
                </a:solidFill>
                <a:latin typeface="游ゴシック" panose="020B0400000000000000" pitchFamily="50" charset="-128"/>
              </a:rPr>
              <a:t>通所</a:t>
            </a:r>
            <a:r>
              <a:rPr lang="ja-JP" altLang="en-US" sz="2000" b="1" dirty="0">
                <a:solidFill>
                  <a:srgbClr val="FF0000"/>
                </a:solidFill>
                <a:latin typeface="游ゴシック" panose="020B0400000000000000" pitchFamily="50" charset="-128"/>
              </a:rPr>
              <a:t>介護計画に</a:t>
            </a:r>
            <a:r>
              <a:rPr lang="ja-JP" altLang="en-US" sz="2000" dirty="0">
                <a:solidFill>
                  <a:schemeClr val="bg1"/>
                </a:solidFill>
                <a:latin typeface="游ゴシック" panose="020B0400000000000000" pitchFamily="50" charset="-128"/>
              </a:rPr>
              <a:t>、その必要性及び具体的なサービスの内容が</a:t>
            </a:r>
            <a:r>
              <a:rPr lang="ja-JP" altLang="en-US" sz="2000" b="1" dirty="0">
                <a:solidFill>
                  <a:srgbClr val="FF0000"/>
                </a:solidFill>
                <a:latin typeface="游ゴシック" panose="020B0400000000000000" pitchFamily="50" charset="-128"/>
              </a:rPr>
              <a:t>位置付けられていること</a:t>
            </a:r>
            <a:r>
              <a:rPr lang="ja-JP" altLang="en-US" sz="2000" dirty="0">
                <a:solidFill>
                  <a:schemeClr val="bg1"/>
                </a:solidFill>
                <a:latin typeface="游ゴシック" panose="020B0400000000000000" pitchFamily="50" charset="-128"/>
              </a:rPr>
              <a:t>。</a:t>
            </a:r>
          </a:p>
          <a:p>
            <a:pPr marL="457200" lvl="1" indent="0">
              <a:buNone/>
            </a:pPr>
            <a:r>
              <a:rPr lang="ja-JP" altLang="en-US" sz="2000" dirty="0">
                <a:solidFill>
                  <a:schemeClr val="bg1"/>
                </a:solidFill>
                <a:latin typeface="游ゴシック" panose="020B0400000000000000" pitchFamily="50" charset="-128"/>
              </a:rPr>
              <a:t>イ　</a:t>
            </a:r>
            <a:r>
              <a:rPr lang="ja-JP" altLang="en-US" sz="2000" b="1" dirty="0">
                <a:solidFill>
                  <a:srgbClr val="FF0000"/>
                </a:solidFill>
                <a:latin typeface="游ゴシック" panose="020B0400000000000000" pitchFamily="50" charset="-128"/>
              </a:rPr>
              <a:t>効果的な機能訓練等</a:t>
            </a:r>
            <a:r>
              <a:rPr lang="ja-JP" altLang="en-US" sz="2000" dirty="0">
                <a:solidFill>
                  <a:schemeClr val="bg1"/>
                </a:solidFill>
                <a:latin typeface="游ゴシック" panose="020B0400000000000000" pitchFamily="50" charset="-128"/>
              </a:rPr>
              <a:t>のサービスが提供できること</a:t>
            </a:r>
            <a:r>
              <a:rPr lang="ja-JP" altLang="en-US" sz="2000" dirty="0" smtClean="0">
                <a:solidFill>
                  <a:schemeClr val="bg1"/>
                </a:solidFill>
                <a:latin typeface="游ゴシック" panose="020B0400000000000000" pitchFamily="50" charset="-128"/>
              </a:rPr>
              <a:t>。</a:t>
            </a:r>
            <a:endParaRPr lang="en-US" altLang="ja-JP" sz="2000" dirty="0">
              <a:solidFill>
                <a:schemeClr val="bg1"/>
              </a:solidFill>
              <a:latin typeface="游ゴシック" panose="020B0400000000000000" pitchFamily="50" charset="-128"/>
            </a:endParaRPr>
          </a:p>
          <a:p>
            <a:pPr marL="0" indent="0">
              <a:buNone/>
            </a:pPr>
            <a:r>
              <a:rPr lang="ja-JP" altLang="en-US" sz="2000" dirty="0" smtClean="0">
                <a:solidFill>
                  <a:schemeClr val="bg1"/>
                </a:solidFill>
                <a:latin typeface="游ゴシック" panose="020B0400000000000000" pitchFamily="50" charset="-128"/>
              </a:rPr>
              <a:t>☆事業所外</a:t>
            </a:r>
            <a:r>
              <a:rPr lang="ja-JP" altLang="en-US" sz="2000" dirty="0">
                <a:solidFill>
                  <a:schemeClr val="bg1"/>
                </a:solidFill>
                <a:latin typeface="游ゴシック" panose="020B0400000000000000" pitchFamily="50" charset="-128"/>
              </a:rPr>
              <a:t>でサービスを行う際の場所の選定や時間については、利用者が参加しやすい場所で、</a:t>
            </a:r>
            <a:r>
              <a:rPr lang="ja-JP" altLang="en-US" sz="2000" b="1" dirty="0">
                <a:solidFill>
                  <a:srgbClr val="FF0000"/>
                </a:solidFill>
                <a:latin typeface="游ゴシック" panose="020B0400000000000000" pitchFamily="50" charset="-128"/>
              </a:rPr>
              <a:t>機能訓練等の見込める場所であるか</a:t>
            </a:r>
            <a:r>
              <a:rPr lang="ja-JP" altLang="en-US" sz="2000" dirty="0">
                <a:latin typeface="游ゴシック" panose="020B0400000000000000" pitchFamily="50" charset="-128"/>
              </a:rPr>
              <a:t>、</a:t>
            </a:r>
            <a:r>
              <a:rPr lang="ja-JP" altLang="en-US" sz="2000" b="1" dirty="0">
                <a:solidFill>
                  <a:srgbClr val="FF0000"/>
                </a:solidFill>
                <a:latin typeface="游ゴシック" panose="020B0400000000000000" pitchFamily="50" charset="-128"/>
              </a:rPr>
              <a:t>利用者に負担の生じない時間であるか</a:t>
            </a:r>
            <a:r>
              <a:rPr lang="ja-JP" altLang="en-US" sz="2000" dirty="0">
                <a:solidFill>
                  <a:schemeClr val="bg1"/>
                </a:solidFill>
                <a:latin typeface="游ゴシック" panose="020B0400000000000000" pitchFamily="50" charset="-128"/>
              </a:rPr>
              <a:t>などを検討すること。遠方に移動してのサービス提供や日帰りの小旅行は、移動時間が長時間になり、機能訓練等が適正に行えないため通所サービスとしての目的が達成できないので保険外サービスとすること。</a:t>
            </a:r>
            <a:endParaRPr lang="en-US" altLang="ja-JP" sz="2000" dirty="0">
              <a:solidFill>
                <a:schemeClr val="bg1"/>
              </a:solidFill>
              <a:latin typeface="游ゴシック" panose="020B0400000000000000" pitchFamily="50" charset="-128"/>
            </a:endParaRPr>
          </a:p>
          <a:p>
            <a:pPr marL="0" indent="0">
              <a:buNone/>
            </a:pPr>
            <a:endParaRPr lang="ja-JP" altLang="en-US" sz="2400" dirty="0">
              <a:latin typeface="游ゴシック" panose="020B0400000000000000" pitchFamily="50" charset="-128"/>
            </a:endParaRPr>
          </a:p>
        </p:txBody>
      </p:sp>
    </p:spTree>
    <p:extLst>
      <p:ext uri="{BB962C8B-B14F-4D97-AF65-F5344CB8AC3E}">
        <p14:creationId xmlns:p14="http://schemas.microsoft.com/office/powerpoint/2010/main" val="34368141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a:t>
            </a:r>
            <a:r>
              <a:rPr lang="ja-JP" altLang="en-US" sz="4000" b="1" dirty="0">
                <a:solidFill>
                  <a:schemeClr val="bg1"/>
                </a:solidFill>
              </a:rPr>
              <a:t>⑭</a:t>
            </a:r>
            <a:r>
              <a:rPr lang="en-US" altLang="ja-JP" sz="4000" b="1" dirty="0" smtClean="0">
                <a:solidFill>
                  <a:schemeClr val="bg1"/>
                </a:solidFill>
              </a:rPr>
              <a:t/>
            </a:r>
            <a:br>
              <a:rPr lang="en-US" altLang="ja-JP" sz="4000" b="1" dirty="0" smtClean="0">
                <a:solidFill>
                  <a:schemeClr val="bg1"/>
                </a:solidFill>
              </a:rPr>
            </a:br>
            <a:r>
              <a:rPr lang="ja-JP" altLang="en-US" sz="2000" dirty="0" smtClean="0">
                <a:solidFill>
                  <a:schemeClr val="bg1"/>
                </a:solidFill>
              </a:rPr>
              <a:t>（</a:t>
            </a:r>
            <a:r>
              <a:rPr lang="ja-JP" altLang="en-US" sz="2000" dirty="0">
                <a:solidFill>
                  <a:schemeClr val="bg1"/>
                </a:solidFill>
                <a:latin typeface="游ゴシック" panose="020B0400000000000000" pitchFamily="50" charset="-128"/>
                <a:ea typeface="游ゴシック" panose="020B0400000000000000" pitchFamily="50" charset="-128"/>
              </a:rPr>
              <a:t>保険外</a:t>
            </a:r>
            <a:r>
              <a:rPr lang="ja-JP" altLang="en-US" sz="2000" dirty="0" smtClean="0">
                <a:solidFill>
                  <a:schemeClr val="bg1"/>
                </a:solidFill>
                <a:latin typeface="游ゴシック" panose="020B0400000000000000" pitchFamily="50" charset="-128"/>
                <a:ea typeface="游ゴシック" panose="020B0400000000000000" pitchFamily="50" charset="-128"/>
              </a:rPr>
              <a:t>サービスに</a:t>
            </a:r>
            <a:r>
              <a:rPr lang="ja-JP" altLang="en-US" sz="2000" dirty="0">
                <a:solidFill>
                  <a:schemeClr val="bg1"/>
                </a:solidFill>
                <a:latin typeface="游ゴシック" panose="020B0400000000000000" pitchFamily="50" charset="-128"/>
                <a:ea typeface="游ゴシック" panose="020B0400000000000000" pitchFamily="50" charset="-128"/>
              </a:rPr>
              <a:t>ついて</a:t>
            </a:r>
            <a:r>
              <a:rPr lang="ja-JP" altLang="en-US" sz="1600" dirty="0">
                <a:solidFill>
                  <a:schemeClr val="bg1"/>
                </a:solidFill>
                <a:latin typeface="游ゴシック" panose="020B0400000000000000" pitchFamily="50" charset="-128"/>
                <a:ea typeface="游ゴシック" panose="020B0400000000000000" pitchFamily="50" charset="-128"/>
              </a:rPr>
              <a:t>（通いサービス共通</a:t>
            </a:r>
            <a:r>
              <a:rPr lang="ja-JP" altLang="en-US" sz="1600" dirty="0" smtClean="0">
                <a:solidFill>
                  <a:schemeClr val="bg1"/>
                </a:solidFill>
                <a:latin typeface="游ゴシック" panose="020B0400000000000000" pitchFamily="50" charset="-128"/>
                <a:ea typeface="游ゴシック" panose="020B0400000000000000" pitchFamily="50" charset="-128"/>
              </a:rPr>
              <a:t>）</a:t>
            </a:r>
            <a:r>
              <a:rPr lang="ja-JP" altLang="en-US" sz="2000" dirty="0" smtClean="0">
                <a:solidFill>
                  <a:schemeClr val="bg1"/>
                </a:solidFill>
              </a:rPr>
              <a:t>）</a:t>
            </a:r>
            <a:endParaRPr lang="en-US" sz="2800" dirty="0">
              <a:solidFill>
                <a:schemeClr val="bg1"/>
              </a:solidFill>
            </a:endParaRPr>
          </a:p>
        </p:txBody>
      </p:sp>
      <p:sp>
        <p:nvSpPr>
          <p:cNvPr id="6" name="コンテンツ プレースホルダー 4"/>
          <p:cNvSpPr txBox="1">
            <a:spLocks/>
          </p:cNvSpPr>
          <p:nvPr/>
        </p:nvSpPr>
        <p:spPr>
          <a:xfrm>
            <a:off x="351546" y="1107954"/>
            <a:ext cx="8496944" cy="2331087"/>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smtClean="0"/>
          </a:p>
          <a:p>
            <a:pPr marL="0" indent="0">
              <a:buNone/>
            </a:pPr>
            <a:endParaRPr lang="en-US" altLang="ja-JP" sz="2400" dirty="0"/>
          </a:p>
        </p:txBody>
      </p:sp>
      <p:sp>
        <p:nvSpPr>
          <p:cNvPr id="7" name="コンテンツ プレースホルダー 4"/>
          <p:cNvSpPr txBox="1">
            <a:spLocks/>
          </p:cNvSpPr>
          <p:nvPr/>
        </p:nvSpPr>
        <p:spPr>
          <a:xfrm>
            <a:off x="379564" y="3816973"/>
            <a:ext cx="8468926" cy="2973036"/>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200" dirty="0" smtClean="0">
              <a:latin typeface="游ゴシック" panose="020B0400000000000000" pitchFamily="50" charset="-128"/>
            </a:endParaRPr>
          </a:p>
          <a:p>
            <a:pPr marL="0" indent="0">
              <a:buNone/>
            </a:pPr>
            <a:endParaRPr lang="en-US" altLang="ja-JP" sz="1200" dirty="0">
              <a:latin typeface="游ゴシック" panose="020B0400000000000000" pitchFamily="50" charset="-128"/>
            </a:endParaRPr>
          </a:p>
          <a:p>
            <a:pPr marL="0" indent="0">
              <a:buNone/>
            </a:pPr>
            <a:endParaRPr lang="en-US" altLang="ja-JP" sz="1200" dirty="0" smtClean="0">
              <a:latin typeface="游ゴシック" panose="020B0400000000000000" pitchFamily="50" charset="-128"/>
            </a:endParaRPr>
          </a:p>
          <a:p>
            <a:pPr marL="0" indent="0">
              <a:buNone/>
            </a:pPr>
            <a:endParaRPr lang="en-US" altLang="ja-JP" sz="1200" dirty="0">
              <a:latin typeface="游ゴシック" panose="020B0400000000000000" pitchFamily="50" charset="-128"/>
            </a:endParaRPr>
          </a:p>
          <a:p>
            <a:pPr marL="0" indent="0">
              <a:buNone/>
            </a:pPr>
            <a:endParaRPr lang="en-US" altLang="ja-JP" sz="1200" dirty="0" smtClean="0">
              <a:latin typeface="游ゴシック" panose="020B0400000000000000" pitchFamily="50" charset="-128"/>
            </a:endParaRPr>
          </a:p>
          <a:p>
            <a:pPr marL="0" indent="0">
              <a:buNone/>
            </a:pPr>
            <a:endParaRPr lang="en-US" altLang="ja-JP" sz="1200" dirty="0" smtClean="0">
              <a:latin typeface="游ゴシック" panose="020B0400000000000000" pitchFamily="50" charset="-128"/>
            </a:endParaRPr>
          </a:p>
          <a:p>
            <a:pPr marL="0" indent="0">
              <a:buNone/>
            </a:pPr>
            <a:endParaRPr lang="en-US" altLang="ja-JP" sz="1200" dirty="0">
              <a:latin typeface="游ゴシック" panose="020B0400000000000000" pitchFamily="50" charset="-128"/>
            </a:endParaRPr>
          </a:p>
          <a:p>
            <a:pPr marL="0" indent="0">
              <a:buNone/>
            </a:pPr>
            <a:r>
              <a:rPr lang="ja-JP" altLang="en-US" sz="1200" dirty="0" smtClean="0">
                <a:solidFill>
                  <a:schemeClr val="bg1"/>
                </a:solidFill>
                <a:latin typeface="游ゴシック" panose="020B0400000000000000" pitchFamily="50" charset="-128"/>
              </a:rPr>
              <a:t>１</a:t>
            </a:r>
            <a:r>
              <a:rPr lang="ja-JP" altLang="en-US" sz="1200" dirty="0">
                <a:solidFill>
                  <a:schemeClr val="bg1"/>
                </a:solidFill>
                <a:latin typeface="游ゴシック" panose="020B0400000000000000" pitchFamily="50" charset="-128"/>
              </a:rPr>
              <a:t>、保険外サービスの目的、運営方針、利用料を、</a:t>
            </a:r>
            <a:r>
              <a:rPr lang="ja-JP" altLang="en-US" sz="1200" b="1" dirty="0">
                <a:solidFill>
                  <a:srgbClr val="FF0000"/>
                </a:solidFill>
                <a:latin typeface="游ゴシック" panose="020B0400000000000000" pitchFamily="50" charset="-128"/>
              </a:rPr>
              <a:t>事業所の運営規程とは別に定めること</a:t>
            </a:r>
            <a:r>
              <a:rPr lang="ja-JP" altLang="en-US" sz="1200" dirty="0" smtClean="0">
                <a:solidFill>
                  <a:schemeClr val="bg1"/>
                </a:solidFill>
                <a:latin typeface="游ゴシック" panose="020B0400000000000000" pitchFamily="50" charset="-128"/>
              </a:rPr>
              <a:t>。</a:t>
            </a:r>
            <a:endParaRPr lang="en-US" altLang="ja-JP" sz="1200" dirty="0" smtClean="0">
              <a:solidFill>
                <a:schemeClr val="bg1"/>
              </a:solidFill>
              <a:latin typeface="游ゴシック" panose="020B0400000000000000" pitchFamily="50" charset="-128"/>
            </a:endParaRPr>
          </a:p>
          <a:p>
            <a:pPr marL="0" indent="0">
              <a:buNone/>
            </a:pPr>
            <a:r>
              <a:rPr lang="ja-JP" altLang="en-US" sz="1200" dirty="0" smtClean="0">
                <a:solidFill>
                  <a:schemeClr val="bg1"/>
                </a:solidFill>
                <a:latin typeface="游ゴシック" panose="020B0400000000000000" pitchFamily="50" charset="-128"/>
              </a:rPr>
              <a:t>２</a:t>
            </a:r>
            <a:r>
              <a:rPr lang="ja-JP" altLang="en-US" sz="1200" dirty="0">
                <a:solidFill>
                  <a:schemeClr val="bg1"/>
                </a:solidFill>
                <a:latin typeface="游ゴシック" panose="020B0400000000000000" pitchFamily="50" charset="-128"/>
              </a:rPr>
              <a:t>、保険外サービスの内容、提供時間、利用料等について</a:t>
            </a:r>
            <a:r>
              <a:rPr lang="ja-JP" altLang="en-US" sz="1200" b="1" dirty="0">
                <a:solidFill>
                  <a:srgbClr val="FF0000"/>
                </a:solidFill>
                <a:latin typeface="游ゴシック" panose="020B0400000000000000" pitchFamily="50" charset="-128"/>
              </a:rPr>
              <a:t>利用者に文書をもって説明し、利用者の同意を得ること</a:t>
            </a:r>
            <a:r>
              <a:rPr lang="ja-JP" altLang="en-US" sz="1200" dirty="0" smtClean="0">
                <a:solidFill>
                  <a:schemeClr val="bg1"/>
                </a:solidFill>
                <a:latin typeface="游ゴシック" panose="020B0400000000000000" pitchFamily="50" charset="-128"/>
              </a:rPr>
              <a:t>。</a:t>
            </a:r>
            <a:endParaRPr lang="en-US" altLang="ja-JP" sz="1200" dirty="0" smtClean="0">
              <a:solidFill>
                <a:schemeClr val="bg1"/>
              </a:solidFill>
              <a:latin typeface="游ゴシック" panose="020B0400000000000000" pitchFamily="50" charset="-128"/>
            </a:endParaRPr>
          </a:p>
          <a:p>
            <a:pPr marL="0" indent="0">
              <a:buNone/>
            </a:pPr>
            <a:r>
              <a:rPr lang="ja-JP" altLang="en-US" sz="1200" dirty="0" smtClean="0">
                <a:solidFill>
                  <a:schemeClr val="bg1"/>
                </a:solidFill>
                <a:latin typeface="游ゴシック" panose="020B0400000000000000" pitchFamily="50" charset="-128"/>
              </a:rPr>
              <a:t>３</a:t>
            </a:r>
            <a:r>
              <a:rPr lang="ja-JP" altLang="en-US" sz="1200" dirty="0">
                <a:solidFill>
                  <a:schemeClr val="bg1"/>
                </a:solidFill>
                <a:latin typeface="游ゴシック" panose="020B0400000000000000" pitchFamily="50" charset="-128"/>
              </a:rPr>
              <a:t>、介護保険サービスとは別サービスで、当該サービスが</a:t>
            </a:r>
            <a:r>
              <a:rPr lang="ja-JP" altLang="en-US" sz="1200" b="1" dirty="0">
                <a:solidFill>
                  <a:srgbClr val="FF0000"/>
                </a:solidFill>
                <a:latin typeface="游ゴシック" panose="020B0400000000000000" pitchFamily="50" charset="-128"/>
              </a:rPr>
              <a:t>介護保険給付の対象とならないサービスであること</a:t>
            </a:r>
            <a:r>
              <a:rPr lang="ja-JP" altLang="en-US" sz="1200" dirty="0">
                <a:solidFill>
                  <a:schemeClr val="bg1"/>
                </a:solidFill>
                <a:latin typeface="游ゴシック" panose="020B0400000000000000" pitchFamily="50" charset="-128"/>
              </a:rPr>
              <a:t>を利用者が理解しやすくなるよう、工夫を行うこと</a:t>
            </a:r>
            <a:r>
              <a:rPr lang="ja-JP" altLang="en-US" sz="1200" dirty="0" smtClean="0">
                <a:solidFill>
                  <a:schemeClr val="bg1"/>
                </a:solidFill>
                <a:latin typeface="游ゴシック" panose="020B0400000000000000" pitchFamily="50" charset="-128"/>
              </a:rPr>
              <a:t>。</a:t>
            </a:r>
            <a:endParaRPr lang="en-US" altLang="ja-JP" sz="1200" dirty="0" smtClean="0">
              <a:solidFill>
                <a:schemeClr val="bg1"/>
              </a:solidFill>
              <a:latin typeface="游ゴシック" panose="020B0400000000000000" pitchFamily="50" charset="-128"/>
            </a:endParaRPr>
          </a:p>
          <a:p>
            <a:pPr marL="0" indent="0">
              <a:buNone/>
            </a:pPr>
            <a:r>
              <a:rPr lang="ja-JP" altLang="en-US" sz="1200" dirty="0" smtClean="0">
                <a:solidFill>
                  <a:schemeClr val="bg1"/>
                </a:solidFill>
                <a:latin typeface="游ゴシック" panose="020B0400000000000000" pitchFamily="50" charset="-128"/>
              </a:rPr>
              <a:t>４</a:t>
            </a:r>
            <a:r>
              <a:rPr lang="ja-JP" altLang="en-US" sz="1200" dirty="0">
                <a:solidFill>
                  <a:schemeClr val="bg1"/>
                </a:solidFill>
                <a:latin typeface="游ゴシック" panose="020B0400000000000000" pitchFamily="50" charset="-128"/>
              </a:rPr>
              <a:t>、契約締結前後に、担当の介護支援専門員に保険外サービスの内容や提供時間を報告すること。介護支援専門員は、必要に応じて</a:t>
            </a:r>
            <a:r>
              <a:rPr lang="ja-JP" altLang="en-US" sz="1200" b="1" dirty="0">
                <a:solidFill>
                  <a:srgbClr val="FF0000"/>
                </a:solidFill>
                <a:latin typeface="游ゴシック" panose="020B0400000000000000" pitchFamily="50" charset="-128"/>
              </a:rPr>
              <a:t>保険外サービスを居宅サービス計画に記載すること</a:t>
            </a:r>
            <a:r>
              <a:rPr lang="ja-JP" altLang="en-US" sz="1200" dirty="0">
                <a:solidFill>
                  <a:schemeClr val="bg1"/>
                </a:solidFill>
                <a:latin typeface="游ゴシック" panose="020B0400000000000000" pitchFamily="50" charset="-128"/>
              </a:rPr>
              <a:t>。</a:t>
            </a:r>
          </a:p>
          <a:p>
            <a:pPr marL="0" indent="0">
              <a:buNone/>
            </a:pPr>
            <a:r>
              <a:rPr lang="ja-JP" altLang="en-US" sz="1200" dirty="0">
                <a:solidFill>
                  <a:schemeClr val="bg1"/>
                </a:solidFill>
                <a:latin typeface="游ゴシック" panose="020B0400000000000000" pitchFamily="50" charset="-128"/>
              </a:rPr>
              <a:t>５、保険外サービスの提供時間は介護保険サービスの提供時間に含めないこととし、通所介護の提供時間の算定に当たっては、前後に提供した通所介護の提供の時間を合算して、１回の通所介護の提供として取り扱うこと。</a:t>
            </a:r>
          </a:p>
          <a:p>
            <a:pPr marL="0" indent="0">
              <a:buNone/>
            </a:pPr>
            <a:r>
              <a:rPr lang="ja-JP" altLang="en-US" sz="1200" dirty="0">
                <a:solidFill>
                  <a:schemeClr val="bg1"/>
                </a:solidFill>
                <a:latin typeface="游ゴシック" panose="020B0400000000000000" pitchFamily="50" charset="-128"/>
              </a:rPr>
              <a:t>６、</a:t>
            </a:r>
            <a:r>
              <a:rPr lang="ja-JP" altLang="en-US" sz="1200" b="1" dirty="0">
                <a:solidFill>
                  <a:srgbClr val="FF0000"/>
                </a:solidFill>
                <a:latin typeface="游ゴシック" panose="020B0400000000000000" pitchFamily="50" charset="-128"/>
              </a:rPr>
              <a:t>介護保険サービスと別に費用請求</a:t>
            </a:r>
            <a:r>
              <a:rPr lang="ja-JP" altLang="en-US" sz="1200" dirty="0">
                <a:solidFill>
                  <a:schemeClr val="bg1"/>
                </a:solidFill>
                <a:latin typeface="游ゴシック" panose="020B0400000000000000" pitchFamily="50" charset="-128"/>
              </a:rPr>
              <a:t>し、会計も区分すること。</a:t>
            </a:r>
          </a:p>
          <a:p>
            <a:pPr marL="0" indent="0">
              <a:buNone/>
            </a:pPr>
            <a:r>
              <a:rPr lang="ja-JP" altLang="en-US" sz="1200" dirty="0">
                <a:solidFill>
                  <a:schemeClr val="bg1"/>
                </a:solidFill>
                <a:latin typeface="游ゴシック" panose="020B0400000000000000" pitchFamily="50" charset="-128"/>
              </a:rPr>
              <a:t>７、保険外サービス提供時の苦情の窓口を設置する等必要な措置を講じること。</a:t>
            </a:r>
          </a:p>
          <a:p>
            <a:pPr marL="0" indent="0">
              <a:buNone/>
            </a:pPr>
            <a:endParaRPr lang="en-US" altLang="ja-JP" sz="1600" dirty="0" smtClean="0">
              <a:latin typeface="游ゴシック" panose="020B0400000000000000" pitchFamily="50" charset="-128"/>
            </a:endParaRPr>
          </a:p>
          <a:p>
            <a:pPr marL="0" indent="0">
              <a:buNone/>
            </a:pPr>
            <a:endParaRPr lang="en-US" altLang="ja-JP" sz="1600" dirty="0" smtClean="0">
              <a:latin typeface="游ゴシック" panose="020B0400000000000000" pitchFamily="50" charset="-128"/>
            </a:endParaRPr>
          </a:p>
          <a:p>
            <a:pPr marL="0" indent="0">
              <a:buNone/>
            </a:pPr>
            <a:endParaRPr lang="ja-JP" altLang="en-US" sz="1600" dirty="0">
              <a:latin typeface="游ゴシック" panose="020B0400000000000000" pitchFamily="50" charset="-128"/>
            </a:endParaRPr>
          </a:p>
          <a:p>
            <a:pPr marL="0" indent="0">
              <a:buNone/>
            </a:pPr>
            <a:endParaRPr lang="en-US" altLang="ja-JP" sz="1600" dirty="0" smtClean="0">
              <a:latin typeface="游ゴシック" panose="020B0400000000000000" pitchFamily="50" charset="-128"/>
            </a:endParaRPr>
          </a:p>
          <a:p>
            <a:pPr marL="0" indent="0">
              <a:buNone/>
            </a:pPr>
            <a:endParaRPr lang="ja-JP" altLang="en-US" dirty="0">
              <a:latin typeface="游ゴシック" panose="020B0400000000000000" pitchFamily="50" charset="-128"/>
            </a:endParaRPr>
          </a:p>
        </p:txBody>
      </p:sp>
      <p:sp>
        <p:nvSpPr>
          <p:cNvPr id="8" name="下矢印 7"/>
          <p:cNvSpPr/>
          <p:nvPr/>
        </p:nvSpPr>
        <p:spPr>
          <a:xfrm>
            <a:off x="3854506" y="3439041"/>
            <a:ext cx="1080120" cy="40129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コンテンツ プレースホルダー 4"/>
          <p:cNvSpPr txBox="1">
            <a:spLocks/>
          </p:cNvSpPr>
          <p:nvPr/>
        </p:nvSpPr>
        <p:spPr>
          <a:xfrm>
            <a:off x="358152" y="1107953"/>
            <a:ext cx="8496944" cy="2331087"/>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smtClean="0"/>
          </a:p>
          <a:p>
            <a:pPr marL="0" indent="0">
              <a:buNone/>
            </a:pPr>
            <a:endParaRPr lang="en-US" altLang="ja-JP" sz="1800" b="1" dirty="0"/>
          </a:p>
          <a:p>
            <a:pPr marL="0" indent="0">
              <a:buNone/>
            </a:pPr>
            <a:r>
              <a:rPr lang="en-US" altLang="ja-JP" sz="1200" b="1" dirty="0" smtClean="0">
                <a:solidFill>
                  <a:schemeClr val="bg1"/>
                </a:solidFill>
              </a:rPr>
              <a:t>【</a:t>
            </a:r>
            <a:r>
              <a:rPr lang="ja-JP" altLang="en-US" sz="1200" b="1" dirty="0" smtClean="0">
                <a:solidFill>
                  <a:schemeClr val="bg1"/>
                </a:solidFill>
              </a:rPr>
              <a:t>参考通知</a:t>
            </a:r>
            <a:r>
              <a:rPr lang="en-US" altLang="ja-JP" sz="1200" b="1" dirty="0" smtClean="0">
                <a:solidFill>
                  <a:schemeClr val="bg1"/>
                </a:solidFill>
              </a:rPr>
              <a:t>】</a:t>
            </a:r>
          </a:p>
          <a:p>
            <a:pPr marL="0" indent="0">
              <a:buNone/>
            </a:pPr>
            <a:r>
              <a:rPr lang="ja-JP" altLang="en-US" sz="1200" dirty="0" smtClean="0">
                <a:solidFill>
                  <a:schemeClr val="bg1"/>
                </a:solidFill>
                <a:latin typeface="游ゴシック" panose="020B0400000000000000" pitchFamily="50" charset="-128"/>
              </a:rPr>
              <a:t>☆介護</a:t>
            </a:r>
            <a:r>
              <a:rPr lang="ja-JP" altLang="en-US" sz="1200" dirty="0">
                <a:solidFill>
                  <a:schemeClr val="bg1"/>
                </a:solidFill>
                <a:latin typeface="游ゴシック" panose="020B0400000000000000" pitchFamily="50" charset="-128"/>
              </a:rPr>
              <a:t>保険サービスと保険外サービスを組み合わせて提供する場合に</a:t>
            </a:r>
            <a:r>
              <a:rPr lang="ja-JP" altLang="en-US" sz="1200" dirty="0" smtClean="0">
                <a:solidFill>
                  <a:schemeClr val="bg1"/>
                </a:solidFill>
                <a:latin typeface="游ゴシック" panose="020B0400000000000000" pitchFamily="50" charset="-128"/>
              </a:rPr>
              <a:t>ついて</a:t>
            </a:r>
            <a:endParaRPr lang="en-US" altLang="ja-JP" sz="1200" dirty="0" smtClean="0">
              <a:solidFill>
                <a:schemeClr val="bg1"/>
              </a:solidFill>
              <a:latin typeface="游ゴシック" panose="020B0400000000000000" pitchFamily="50" charset="-128"/>
            </a:endParaRPr>
          </a:p>
          <a:p>
            <a:pPr marL="0" indent="0">
              <a:buNone/>
            </a:pPr>
            <a:r>
              <a:rPr lang="ja-JP" altLang="en-US" sz="1200" dirty="0" smtClean="0">
                <a:solidFill>
                  <a:schemeClr val="bg1"/>
                </a:solidFill>
                <a:latin typeface="游ゴシック" panose="020B0400000000000000" pitchFamily="50" charset="-128"/>
              </a:rPr>
              <a:t>「</a:t>
            </a:r>
            <a:r>
              <a:rPr lang="ja-JP" altLang="en-US" sz="1200" dirty="0">
                <a:solidFill>
                  <a:schemeClr val="bg1"/>
                </a:solidFill>
                <a:latin typeface="游ゴシック" panose="020B0400000000000000" pitchFamily="50" charset="-128"/>
              </a:rPr>
              <a:t>介護保険サービスと保険外サービスを組み合わせて提供する場合の取扱いについて</a:t>
            </a:r>
            <a:r>
              <a:rPr lang="ja-JP" altLang="en-US" sz="1200" dirty="0" smtClean="0">
                <a:solidFill>
                  <a:schemeClr val="bg1"/>
                </a:solidFill>
                <a:latin typeface="游ゴシック" panose="020B0400000000000000" pitchFamily="50" charset="-128"/>
              </a:rPr>
              <a:t>」</a:t>
            </a:r>
            <a:endParaRPr lang="en-US" altLang="ja-JP" sz="1200" dirty="0" smtClean="0">
              <a:solidFill>
                <a:schemeClr val="bg1"/>
              </a:solidFill>
              <a:latin typeface="游ゴシック" panose="020B0400000000000000" pitchFamily="50" charset="-128"/>
            </a:endParaRPr>
          </a:p>
          <a:p>
            <a:pPr marL="0" indent="0">
              <a:buNone/>
            </a:pPr>
            <a:r>
              <a:rPr lang="ja-JP" altLang="en-US" sz="900" dirty="0" smtClean="0">
                <a:solidFill>
                  <a:schemeClr val="bg1"/>
                </a:solidFill>
                <a:latin typeface="游ゴシック" panose="020B0400000000000000" pitchFamily="50" charset="-128"/>
              </a:rPr>
              <a:t>（</a:t>
            </a:r>
            <a:r>
              <a:rPr lang="ja-JP" altLang="en-US" sz="900" dirty="0">
                <a:solidFill>
                  <a:schemeClr val="bg1"/>
                </a:solidFill>
                <a:latin typeface="游ゴシック" panose="020B0400000000000000" pitchFamily="50" charset="-128"/>
              </a:rPr>
              <a:t>平成</a:t>
            </a:r>
            <a:r>
              <a:rPr lang="en-US" altLang="ja-JP" sz="900" dirty="0">
                <a:solidFill>
                  <a:schemeClr val="bg1"/>
                </a:solidFill>
                <a:latin typeface="游ゴシック" panose="020B0400000000000000" pitchFamily="50" charset="-128"/>
              </a:rPr>
              <a:t>30</a:t>
            </a:r>
            <a:r>
              <a:rPr lang="ja-JP" altLang="en-US" sz="900" dirty="0">
                <a:solidFill>
                  <a:schemeClr val="bg1"/>
                </a:solidFill>
                <a:latin typeface="游ゴシック" panose="020B0400000000000000" pitchFamily="50" charset="-128"/>
              </a:rPr>
              <a:t>年９月</a:t>
            </a:r>
            <a:r>
              <a:rPr lang="en-US" altLang="ja-JP" sz="900" dirty="0">
                <a:solidFill>
                  <a:schemeClr val="bg1"/>
                </a:solidFill>
                <a:latin typeface="游ゴシック" panose="020B0400000000000000" pitchFamily="50" charset="-128"/>
              </a:rPr>
              <a:t>28</a:t>
            </a:r>
            <a:r>
              <a:rPr lang="ja-JP" altLang="en-US" sz="900" dirty="0">
                <a:solidFill>
                  <a:schemeClr val="bg1"/>
                </a:solidFill>
                <a:latin typeface="游ゴシック" panose="020B0400000000000000" pitchFamily="50" charset="-128"/>
              </a:rPr>
              <a:t>日　老推発</a:t>
            </a:r>
            <a:r>
              <a:rPr lang="en-US" altLang="ja-JP" sz="900" dirty="0">
                <a:solidFill>
                  <a:schemeClr val="bg1"/>
                </a:solidFill>
                <a:latin typeface="游ゴシック" panose="020B0400000000000000" pitchFamily="50" charset="-128"/>
              </a:rPr>
              <a:t>0928</a:t>
            </a:r>
            <a:r>
              <a:rPr lang="ja-JP" altLang="en-US" sz="900" dirty="0">
                <a:solidFill>
                  <a:schemeClr val="bg1"/>
                </a:solidFill>
                <a:latin typeface="游ゴシック" panose="020B0400000000000000" pitchFamily="50" charset="-128"/>
              </a:rPr>
              <a:t>第１号・老高発</a:t>
            </a:r>
            <a:r>
              <a:rPr lang="en-US" altLang="ja-JP" sz="900" dirty="0">
                <a:solidFill>
                  <a:schemeClr val="bg1"/>
                </a:solidFill>
                <a:latin typeface="游ゴシック" panose="020B0400000000000000" pitchFamily="50" charset="-128"/>
              </a:rPr>
              <a:t>0928</a:t>
            </a:r>
            <a:r>
              <a:rPr lang="ja-JP" altLang="en-US" sz="900" dirty="0">
                <a:solidFill>
                  <a:schemeClr val="bg1"/>
                </a:solidFill>
                <a:latin typeface="游ゴシック" panose="020B0400000000000000" pitchFamily="50" charset="-128"/>
              </a:rPr>
              <a:t>第１号・老振発</a:t>
            </a:r>
            <a:r>
              <a:rPr lang="en-US" altLang="ja-JP" sz="900" dirty="0">
                <a:solidFill>
                  <a:schemeClr val="bg1"/>
                </a:solidFill>
                <a:latin typeface="游ゴシック" panose="020B0400000000000000" pitchFamily="50" charset="-128"/>
              </a:rPr>
              <a:t>0928</a:t>
            </a:r>
            <a:r>
              <a:rPr lang="ja-JP" altLang="en-US" sz="900" dirty="0">
                <a:solidFill>
                  <a:schemeClr val="bg1"/>
                </a:solidFill>
                <a:latin typeface="游ゴシック" panose="020B0400000000000000" pitchFamily="50" charset="-128"/>
              </a:rPr>
              <a:t>第１号・老老発</a:t>
            </a:r>
            <a:r>
              <a:rPr lang="en-US" altLang="ja-JP" sz="900" dirty="0">
                <a:solidFill>
                  <a:schemeClr val="bg1"/>
                </a:solidFill>
                <a:latin typeface="游ゴシック" panose="020B0400000000000000" pitchFamily="50" charset="-128"/>
              </a:rPr>
              <a:t>0928</a:t>
            </a:r>
            <a:r>
              <a:rPr lang="ja-JP" altLang="en-US" sz="900" dirty="0">
                <a:solidFill>
                  <a:schemeClr val="bg1"/>
                </a:solidFill>
                <a:latin typeface="游ゴシック" panose="020B0400000000000000" pitchFamily="50" charset="-128"/>
              </a:rPr>
              <a:t>第１号　介護保険最新情報Ｖｏｌ．</a:t>
            </a:r>
            <a:r>
              <a:rPr lang="en-US" altLang="ja-JP" sz="900" dirty="0">
                <a:solidFill>
                  <a:schemeClr val="bg1"/>
                </a:solidFill>
                <a:latin typeface="游ゴシック" panose="020B0400000000000000" pitchFamily="50" charset="-128"/>
              </a:rPr>
              <a:t>678</a:t>
            </a:r>
            <a:r>
              <a:rPr lang="ja-JP" altLang="en-US" sz="900" dirty="0" smtClean="0">
                <a:solidFill>
                  <a:schemeClr val="bg1"/>
                </a:solidFill>
                <a:latin typeface="游ゴシック" panose="020B0400000000000000" pitchFamily="50" charset="-128"/>
              </a:rPr>
              <a:t>）</a:t>
            </a:r>
            <a:endParaRPr lang="en-US" altLang="ja-JP" sz="900" dirty="0" smtClean="0">
              <a:solidFill>
                <a:schemeClr val="bg1"/>
              </a:solidFill>
              <a:latin typeface="游ゴシック" panose="020B0400000000000000" pitchFamily="50" charset="-128"/>
            </a:endParaRPr>
          </a:p>
          <a:p>
            <a:pPr marL="0" indent="0">
              <a:buNone/>
            </a:pPr>
            <a:r>
              <a:rPr lang="ja-JP" altLang="en-US" sz="1200" dirty="0" smtClean="0">
                <a:solidFill>
                  <a:schemeClr val="bg1"/>
                </a:solidFill>
                <a:latin typeface="游ゴシック" panose="020B0400000000000000" pitchFamily="50" charset="-128"/>
              </a:rPr>
              <a:t>☆通所</a:t>
            </a:r>
            <a:r>
              <a:rPr lang="ja-JP" altLang="en-US" sz="1200" dirty="0">
                <a:solidFill>
                  <a:schemeClr val="bg1"/>
                </a:solidFill>
                <a:latin typeface="游ゴシック" panose="020B0400000000000000" pitchFamily="50" charset="-128"/>
              </a:rPr>
              <a:t>介護事業所への送迎の前後又は送迎と一体的な保険外サービスの提供に</a:t>
            </a:r>
            <a:r>
              <a:rPr lang="ja-JP" altLang="en-US" sz="1200" dirty="0" smtClean="0">
                <a:solidFill>
                  <a:schemeClr val="bg1"/>
                </a:solidFill>
                <a:latin typeface="游ゴシック" panose="020B0400000000000000" pitchFamily="50" charset="-128"/>
              </a:rPr>
              <a:t>ついて</a:t>
            </a:r>
            <a:endParaRPr lang="en-US" altLang="ja-JP" sz="1200" dirty="0" smtClean="0">
              <a:solidFill>
                <a:schemeClr val="bg1"/>
              </a:solidFill>
              <a:latin typeface="游ゴシック" panose="020B0400000000000000" pitchFamily="50" charset="-128"/>
            </a:endParaRPr>
          </a:p>
          <a:p>
            <a:pPr marL="0" indent="0">
              <a:buNone/>
            </a:pPr>
            <a:r>
              <a:rPr lang="ja-JP" altLang="en-US" sz="1200" dirty="0" smtClean="0">
                <a:solidFill>
                  <a:schemeClr val="bg1"/>
                </a:solidFill>
                <a:latin typeface="游ゴシック" panose="020B0400000000000000" pitchFamily="50" charset="-128"/>
              </a:rPr>
              <a:t>「</a:t>
            </a:r>
            <a:r>
              <a:rPr lang="ja-JP" altLang="en-US" sz="1200" dirty="0">
                <a:solidFill>
                  <a:schemeClr val="bg1"/>
                </a:solidFill>
                <a:latin typeface="游ゴシック" panose="020B0400000000000000" pitchFamily="50" charset="-128"/>
              </a:rPr>
              <a:t>通所介護に係る送迎に関する道路運送法上の取扱いについて</a:t>
            </a:r>
            <a:r>
              <a:rPr lang="ja-JP" altLang="en-US" sz="1200" dirty="0" smtClean="0">
                <a:solidFill>
                  <a:schemeClr val="bg1"/>
                </a:solidFill>
                <a:latin typeface="游ゴシック" panose="020B0400000000000000" pitchFamily="50" charset="-128"/>
              </a:rPr>
              <a:t>」</a:t>
            </a:r>
            <a:endParaRPr lang="en-US" altLang="ja-JP" sz="1200" dirty="0" smtClean="0">
              <a:solidFill>
                <a:schemeClr val="bg1"/>
              </a:solidFill>
              <a:latin typeface="游ゴシック" panose="020B0400000000000000" pitchFamily="50" charset="-128"/>
            </a:endParaRPr>
          </a:p>
          <a:p>
            <a:pPr marL="0" indent="0">
              <a:buNone/>
            </a:pPr>
            <a:r>
              <a:rPr lang="en-US" altLang="ja-JP" sz="1200" dirty="0">
                <a:solidFill>
                  <a:schemeClr val="bg1"/>
                </a:solidFill>
                <a:latin typeface="游ゴシック" panose="020B0400000000000000" pitchFamily="50" charset="-128"/>
              </a:rPr>
              <a:t>(</a:t>
            </a:r>
            <a:r>
              <a:rPr lang="ja-JP" altLang="en-US" sz="1200" dirty="0">
                <a:solidFill>
                  <a:schemeClr val="bg1"/>
                </a:solidFill>
                <a:latin typeface="游ゴシック" panose="020B0400000000000000" pitchFamily="50" charset="-128"/>
              </a:rPr>
              <a:t>平成</a:t>
            </a:r>
            <a:r>
              <a:rPr lang="en-US" altLang="ja-JP" sz="1200" dirty="0">
                <a:solidFill>
                  <a:schemeClr val="bg1"/>
                </a:solidFill>
                <a:latin typeface="游ゴシック" panose="020B0400000000000000" pitchFamily="50" charset="-128"/>
              </a:rPr>
              <a:t>30</a:t>
            </a:r>
            <a:r>
              <a:rPr lang="ja-JP" altLang="en-US" sz="1200" dirty="0">
                <a:solidFill>
                  <a:schemeClr val="bg1"/>
                </a:solidFill>
                <a:latin typeface="游ゴシック" panose="020B0400000000000000" pitchFamily="50" charset="-128"/>
              </a:rPr>
              <a:t>年</a:t>
            </a:r>
            <a:r>
              <a:rPr lang="en-US" altLang="ja-JP" sz="1200" dirty="0">
                <a:solidFill>
                  <a:schemeClr val="bg1"/>
                </a:solidFill>
                <a:latin typeface="游ゴシック" panose="020B0400000000000000" pitchFamily="50" charset="-128"/>
              </a:rPr>
              <a:t>9</a:t>
            </a:r>
            <a:r>
              <a:rPr lang="ja-JP" altLang="en-US" sz="1200" dirty="0">
                <a:solidFill>
                  <a:schemeClr val="bg1"/>
                </a:solidFill>
                <a:latin typeface="游ゴシック" panose="020B0400000000000000" pitchFamily="50" charset="-128"/>
              </a:rPr>
              <a:t>月</a:t>
            </a:r>
            <a:r>
              <a:rPr lang="en-US" altLang="ja-JP" sz="1200" dirty="0">
                <a:solidFill>
                  <a:schemeClr val="bg1"/>
                </a:solidFill>
                <a:latin typeface="游ゴシック" panose="020B0400000000000000" pitchFamily="50" charset="-128"/>
              </a:rPr>
              <a:t>28</a:t>
            </a:r>
            <a:r>
              <a:rPr lang="ja-JP" altLang="en-US" sz="1200" dirty="0">
                <a:solidFill>
                  <a:schemeClr val="bg1"/>
                </a:solidFill>
                <a:latin typeface="游ゴシック" panose="020B0400000000000000" pitchFamily="50" charset="-128"/>
              </a:rPr>
              <a:t>日付事務連絡</a:t>
            </a:r>
            <a:r>
              <a:rPr lang="en-US" altLang="ja-JP" sz="1200" dirty="0">
                <a:solidFill>
                  <a:schemeClr val="bg1"/>
                </a:solidFill>
                <a:latin typeface="游ゴシック" panose="020B0400000000000000" pitchFamily="50" charset="-128"/>
              </a:rPr>
              <a:t>)</a:t>
            </a:r>
            <a:r>
              <a:rPr lang="ja-JP" altLang="en-US" sz="1200" dirty="0">
                <a:solidFill>
                  <a:schemeClr val="bg1"/>
                </a:solidFill>
                <a:latin typeface="游ゴシック" panose="020B0400000000000000" pitchFamily="50" charset="-128"/>
              </a:rPr>
              <a:t>（国土交通省自動車局旅客課）</a:t>
            </a:r>
            <a:endParaRPr lang="en-US" altLang="ja-JP" sz="1200" dirty="0">
              <a:solidFill>
                <a:schemeClr val="bg1"/>
              </a:solidFill>
              <a:latin typeface="游ゴシック" panose="020B0400000000000000" pitchFamily="50" charset="-128"/>
            </a:endParaRPr>
          </a:p>
          <a:p>
            <a:pPr marL="0" indent="0">
              <a:buNone/>
            </a:pPr>
            <a:endParaRPr lang="en-US" altLang="ja-JP" sz="1400" dirty="0">
              <a:latin typeface="游ゴシック" panose="020B0400000000000000" pitchFamily="50" charset="-128"/>
            </a:endParaRPr>
          </a:p>
          <a:p>
            <a:pPr marL="0" indent="0">
              <a:buNone/>
            </a:pPr>
            <a:r>
              <a:rPr lang="ja-JP" altLang="en-US" sz="1400" dirty="0" smtClean="0">
                <a:latin typeface="游ゴシック" panose="020B0400000000000000" pitchFamily="50" charset="-128"/>
              </a:rPr>
              <a:t>　</a:t>
            </a:r>
            <a:endParaRPr lang="en-US" altLang="ja-JP" sz="2000" b="1" dirty="0">
              <a:solidFill>
                <a:srgbClr val="FF0000"/>
              </a:solidFill>
            </a:endParaRPr>
          </a:p>
        </p:txBody>
      </p:sp>
    </p:spTree>
    <p:extLst>
      <p:ext uri="{BB962C8B-B14F-4D97-AF65-F5344CB8AC3E}">
        <p14:creationId xmlns:p14="http://schemas.microsoft.com/office/powerpoint/2010/main" val="59738180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a:t>
            </a:r>
            <a:r>
              <a:rPr lang="ja-JP" altLang="en-US" sz="4000" b="1" dirty="0">
                <a:solidFill>
                  <a:schemeClr val="bg1"/>
                </a:solidFill>
              </a:rPr>
              <a:t>⑮</a:t>
            </a:r>
            <a:r>
              <a:rPr lang="en-US" altLang="ja-JP" sz="4000" b="1" dirty="0" smtClean="0">
                <a:solidFill>
                  <a:schemeClr val="bg1"/>
                </a:solidFill>
              </a:rPr>
              <a:t/>
            </a:r>
            <a:br>
              <a:rPr lang="en-US" altLang="ja-JP" sz="4000" b="1" dirty="0" smtClean="0">
                <a:solidFill>
                  <a:schemeClr val="bg1"/>
                </a:solidFill>
              </a:rPr>
            </a:br>
            <a:r>
              <a:rPr lang="ja-JP" altLang="en-US" sz="2000" b="1" dirty="0" smtClean="0">
                <a:solidFill>
                  <a:schemeClr val="bg1"/>
                </a:solidFill>
              </a:rPr>
              <a:t>（</a:t>
            </a:r>
            <a:r>
              <a:rPr lang="ja-JP" altLang="en-US" sz="2800" dirty="0">
                <a:solidFill>
                  <a:schemeClr val="bg1"/>
                </a:solidFill>
                <a:latin typeface="游ゴシック" panose="020B0400000000000000" pitchFamily="50" charset="-128"/>
                <a:ea typeface="游ゴシック" panose="020B0400000000000000" pitchFamily="50" charset="-128"/>
              </a:rPr>
              <a:t>送迎記録について</a:t>
            </a:r>
            <a:r>
              <a:rPr lang="ja-JP" altLang="en-US" sz="2000" dirty="0">
                <a:solidFill>
                  <a:schemeClr val="bg1"/>
                </a:solidFill>
                <a:latin typeface="游ゴシック" panose="020B0400000000000000" pitchFamily="50" charset="-128"/>
                <a:ea typeface="游ゴシック" panose="020B0400000000000000" pitchFamily="50" charset="-128"/>
              </a:rPr>
              <a:t>（通いサービス共通</a:t>
            </a:r>
            <a:r>
              <a:rPr lang="ja-JP" altLang="en-US" sz="2000" dirty="0" smtClean="0">
                <a:solidFill>
                  <a:schemeClr val="bg1"/>
                </a:solidFill>
                <a:latin typeface="游ゴシック" panose="020B0400000000000000" pitchFamily="50" charset="-128"/>
                <a:ea typeface="游ゴシック" panose="020B0400000000000000" pitchFamily="50" charset="-128"/>
              </a:rPr>
              <a:t>）</a:t>
            </a:r>
            <a:r>
              <a:rPr lang="ja-JP" altLang="en-US" sz="2000" dirty="0" smtClean="0">
                <a:solidFill>
                  <a:schemeClr val="bg1"/>
                </a:solidFill>
              </a:rPr>
              <a:t>）</a:t>
            </a:r>
            <a:endParaRPr lang="en-US" sz="2800" dirty="0">
              <a:solidFill>
                <a:schemeClr val="bg1"/>
              </a:solidFill>
            </a:endParaRPr>
          </a:p>
        </p:txBody>
      </p:sp>
      <p:sp>
        <p:nvSpPr>
          <p:cNvPr id="6" name="コンテンツ プレースホルダー 4"/>
          <p:cNvSpPr txBox="1">
            <a:spLocks/>
          </p:cNvSpPr>
          <p:nvPr/>
        </p:nvSpPr>
        <p:spPr>
          <a:xfrm>
            <a:off x="323528" y="1241929"/>
            <a:ext cx="8496944" cy="2309445"/>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smtClean="0"/>
          </a:p>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2400" dirty="0">
                <a:solidFill>
                  <a:schemeClr val="bg1"/>
                </a:solidFill>
              </a:rPr>
              <a:t>☆</a:t>
            </a:r>
            <a:r>
              <a:rPr lang="ja-JP" altLang="en-US" sz="2400" dirty="0" smtClean="0">
                <a:solidFill>
                  <a:schemeClr val="bg1"/>
                </a:solidFill>
                <a:latin typeface="游ゴシック" panose="020B0400000000000000" pitchFamily="50" charset="-128"/>
              </a:rPr>
              <a:t>送迎</a:t>
            </a:r>
            <a:r>
              <a:rPr lang="ja-JP" altLang="en-US" sz="2400" dirty="0">
                <a:solidFill>
                  <a:schemeClr val="bg1"/>
                </a:solidFill>
                <a:latin typeface="游ゴシック" panose="020B0400000000000000" pitchFamily="50" charset="-128"/>
              </a:rPr>
              <a:t>減算の有無に関しては、個別サービス計画上、送迎が往復か片道かを位置付けさせた上で、</a:t>
            </a:r>
            <a:r>
              <a:rPr lang="ja-JP" altLang="en-US" sz="2400" b="1" u="sng" dirty="0">
                <a:solidFill>
                  <a:srgbClr val="FF0000"/>
                </a:solidFill>
                <a:latin typeface="游ゴシック" panose="020B0400000000000000" pitchFamily="50" charset="-128"/>
              </a:rPr>
              <a:t>実際の送迎の有無を確認の上、送迎を行っていなければ減算</a:t>
            </a:r>
            <a:r>
              <a:rPr lang="ja-JP" altLang="en-US" sz="2400" dirty="0">
                <a:solidFill>
                  <a:schemeClr val="bg1"/>
                </a:solidFill>
                <a:latin typeface="游ゴシック" panose="020B0400000000000000" pitchFamily="50" charset="-128"/>
              </a:rPr>
              <a:t>となる。</a:t>
            </a:r>
            <a:endParaRPr lang="en-US" altLang="ja-JP" sz="2400" dirty="0">
              <a:solidFill>
                <a:schemeClr val="bg1"/>
              </a:solidFill>
              <a:latin typeface="游ゴシック" panose="020B0400000000000000" pitchFamily="50" charset="-128"/>
            </a:endParaRPr>
          </a:p>
          <a:p>
            <a:pPr marL="0" indent="0">
              <a:buNone/>
            </a:pPr>
            <a:r>
              <a:rPr lang="ja-JP" altLang="en-US" sz="2400" dirty="0" smtClean="0">
                <a:solidFill>
                  <a:schemeClr val="bg1"/>
                </a:solidFill>
                <a:latin typeface="游ゴシック" panose="020B0400000000000000" pitchFamily="50" charset="-128"/>
              </a:rPr>
              <a:t>☆なお</a:t>
            </a:r>
            <a:r>
              <a:rPr lang="ja-JP" altLang="en-US" sz="2400" dirty="0">
                <a:solidFill>
                  <a:schemeClr val="bg1"/>
                </a:solidFill>
                <a:latin typeface="游ゴシック" panose="020B0400000000000000" pitchFamily="50" charset="-128"/>
              </a:rPr>
              <a:t>、徒歩での送迎は、減算の対象にはならない。</a:t>
            </a:r>
            <a:endParaRPr lang="en-US" altLang="ja-JP" sz="2400" dirty="0">
              <a:solidFill>
                <a:schemeClr val="bg1"/>
              </a:solidFill>
              <a:latin typeface="游ゴシック" panose="020B0400000000000000" pitchFamily="50" charset="-128"/>
            </a:endParaRPr>
          </a:p>
          <a:p>
            <a:pPr marL="0" indent="0">
              <a:buNone/>
            </a:pPr>
            <a:endParaRPr lang="en-US" altLang="ja-JP" sz="2400" dirty="0"/>
          </a:p>
        </p:txBody>
      </p:sp>
      <p:sp>
        <p:nvSpPr>
          <p:cNvPr id="7" name="コンテンツ プレースホルダー 4"/>
          <p:cNvSpPr txBox="1">
            <a:spLocks/>
          </p:cNvSpPr>
          <p:nvPr/>
        </p:nvSpPr>
        <p:spPr>
          <a:xfrm>
            <a:off x="323528" y="4077072"/>
            <a:ext cx="8496944" cy="2644404"/>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dirty="0" smtClean="0">
              <a:latin typeface="游ゴシック" panose="020B0400000000000000" pitchFamily="50" charset="-128"/>
            </a:endParaRPr>
          </a:p>
          <a:p>
            <a:pPr marL="0" indent="0">
              <a:buNone/>
            </a:pPr>
            <a:endParaRPr lang="en-US" altLang="ja-JP" dirty="0">
              <a:latin typeface="游ゴシック" panose="020B0400000000000000" pitchFamily="50" charset="-128"/>
            </a:endParaRPr>
          </a:p>
          <a:p>
            <a:pPr marL="0" indent="0">
              <a:buNone/>
            </a:pPr>
            <a:r>
              <a:rPr lang="ja-JP" altLang="en-US" dirty="0" smtClean="0">
                <a:solidFill>
                  <a:schemeClr val="bg1"/>
                </a:solidFill>
                <a:latin typeface="游ゴシック" panose="020B0400000000000000" pitchFamily="50" charset="-128"/>
              </a:rPr>
              <a:t>☆車両</a:t>
            </a:r>
            <a:r>
              <a:rPr lang="ja-JP" altLang="en-US" dirty="0">
                <a:solidFill>
                  <a:schemeClr val="bg1"/>
                </a:solidFill>
                <a:latin typeface="游ゴシック" panose="020B0400000000000000" pitchFamily="50" charset="-128"/>
              </a:rPr>
              <a:t>運行記録簿や送迎記録簿等を整備し、送迎時刻（個々の利用者宅、事業所の発着時刻）を実績に基づいて、正確に記録、保管しておくこと</a:t>
            </a:r>
            <a:r>
              <a:rPr lang="ja-JP" altLang="en-US" dirty="0" smtClean="0">
                <a:solidFill>
                  <a:schemeClr val="bg1"/>
                </a:solidFill>
                <a:latin typeface="游ゴシック" panose="020B0400000000000000" pitchFamily="50" charset="-128"/>
              </a:rPr>
              <a:t>。</a:t>
            </a:r>
            <a:endParaRPr lang="en-US" altLang="ja-JP" dirty="0" smtClean="0">
              <a:solidFill>
                <a:schemeClr val="bg1"/>
              </a:solidFill>
              <a:latin typeface="游ゴシック" panose="020B0400000000000000" pitchFamily="50" charset="-128"/>
            </a:endParaRPr>
          </a:p>
          <a:p>
            <a:pPr marL="0" indent="0">
              <a:buNone/>
            </a:pPr>
            <a:r>
              <a:rPr lang="ja-JP" altLang="en-US" dirty="0" smtClean="0">
                <a:solidFill>
                  <a:schemeClr val="bg1"/>
                </a:solidFill>
                <a:latin typeface="游ゴシック" panose="020B0400000000000000" pitchFamily="50" charset="-128"/>
              </a:rPr>
              <a:t>☆</a:t>
            </a:r>
            <a:r>
              <a:rPr lang="ja-JP" altLang="en-US" dirty="0">
                <a:solidFill>
                  <a:schemeClr val="bg1"/>
                </a:solidFill>
                <a:latin typeface="游ゴシック" panose="020B0400000000000000" pitchFamily="50" charset="-128"/>
              </a:rPr>
              <a:t>送迎担当者、利用者、送迎先等を明確にすること。</a:t>
            </a:r>
            <a:endParaRPr lang="en-US" altLang="ja-JP" dirty="0">
              <a:solidFill>
                <a:schemeClr val="bg1"/>
              </a:solidFill>
              <a:latin typeface="游ゴシック" panose="020B0400000000000000" pitchFamily="50" charset="-128"/>
            </a:endParaRPr>
          </a:p>
          <a:p>
            <a:pPr marL="0" indent="0">
              <a:buNone/>
            </a:pPr>
            <a:endParaRPr lang="en-US" altLang="ja-JP" sz="2400" dirty="0" smtClean="0">
              <a:latin typeface="游ゴシック" panose="020B0400000000000000" pitchFamily="50" charset="-128"/>
            </a:endParaRPr>
          </a:p>
          <a:p>
            <a:pPr marL="0" indent="0">
              <a:buNone/>
            </a:pPr>
            <a:endParaRPr lang="en-US" altLang="ja-JP" sz="2400" dirty="0">
              <a:latin typeface="游ゴシック" panose="020B0400000000000000" pitchFamily="50" charset="-128"/>
            </a:endParaRPr>
          </a:p>
        </p:txBody>
      </p:sp>
      <p:sp>
        <p:nvSpPr>
          <p:cNvPr id="8" name="下矢印 7"/>
          <p:cNvSpPr/>
          <p:nvPr/>
        </p:nvSpPr>
        <p:spPr>
          <a:xfrm>
            <a:off x="3840497" y="3551375"/>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078914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en-US" altLang="ja-JP" sz="4000" b="1" dirty="0" smtClean="0">
                <a:solidFill>
                  <a:schemeClr val="bg1"/>
                </a:solidFill>
              </a:rPr>
              <a:t>1</a:t>
            </a:r>
            <a:r>
              <a:rPr lang="ja-JP" altLang="en-US" sz="4000" b="1" dirty="0">
                <a:solidFill>
                  <a:schemeClr val="bg1"/>
                </a:solidFill>
              </a:rPr>
              <a:t>　</a:t>
            </a:r>
            <a:r>
              <a:rPr lang="ja-JP" altLang="en-US" sz="4000" b="1" dirty="0" smtClean="0">
                <a:solidFill>
                  <a:schemeClr val="bg1"/>
                </a:solidFill>
              </a:rPr>
              <a:t>主な指導事項①</a:t>
            </a:r>
            <a:r>
              <a:rPr lang="en-US" altLang="ja-JP" b="1" dirty="0" smtClean="0">
                <a:solidFill>
                  <a:schemeClr val="bg1"/>
                </a:solidFill>
              </a:rPr>
              <a:t/>
            </a:r>
            <a:br>
              <a:rPr lang="en-US" altLang="ja-JP" b="1" dirty="0" smtClean="0">
                <a:solidFill>
                  <a:schemeClr val="bg1"/>
                </a:solidFill>
              </a:rPr>
            </a:br>
            <a:r>
              <a:rPr lang="ja-JP" altLang="en-US" sz="2800" b="1" dirty="0">
                <a:solidFill>
                  <a:schemeClr val="bg1"/>
                </a:solidFill>
              </a:rPr>
              <a:t>（居宅サービス共通－心身</a:t>
            </a:r>
            <a:r>
              <a:rPr lang="ja-JP" altLang="en-US" sz="2800" b="1" dirty="0" smtClean="0">
                <a:solidFill>
                  <a:schemeClr val="bg1"/>
                </a:solidFill>
              </a:rPr>
              <a:t>の状況等の把握）</a:t>
            </a:r>
            <a:endParaRPr lang="en-US" sz="2800" b="1" dirty="0">
              <a:solidFill>
                <a:schemeClr val="bg1"/>
              </a:solidFill>
            </a:endParaRPr>
          </a:p>
        </p:txBody>
      </p:sp>
      <p:sp>
        <p:nvSpPr>
          <p:cNvPr id="6" name="コンテンツ プレースホルダー 4"/>
          <p:cNvSpPr txBox="1">
            <a:spLocks/>
          </p:cNvSpPr>
          <p:nvPr/>
        </p:nvSpPr>
        <p:spPr>
          <a:xfrm>
            <a:off x="315346" y="1400276"/>
            <a:ext cx="8496944" cy="2100732"/>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solidFill>
                  <a:schemeClr val="bg1"/>
                </a:solidFill>
              </a:rPr>
              <a:t>【</a:t>
            </a:r>
            <a:r>
              <a:rPr lang="zh-TW" altLang="en-US" b="1" dirty="0" smtClean="0">
                <a:solidFill>
                  <a:schemeClr val="bg1"/>
                </a:solidFill>
              </a:rPr>
              <a:t>基準等（要旨）</a:t>
            </a:r>
            <a:r>
              <a:rPr lang="en-US" altLang="ja-JP" b="1" dirty="0" smtClean="0">
                <a:solidFill>
                  <a:schemeClr val="bg1"/>
                </a:solidFill>
              </a:rPr>
              <a:t>】</a:t>
            </a:r>
          </a:p>
          <a:p>
            <a:pPr marL="0" indent="0">
              <a:buNone/>
            </a:pPr>
            <a:r>
              <a:rPr lang="ja-JP" altLang="en-US" dirty="0">
                <a:solidFill>
                  <a:schemeClr val="bg1"/>
                </a:solidFill>
              </a:rPr>
              <a:t>　</a:t>
            </a:r>
            <a:r>
              <a:rPr lang="ja-JP" altLang="en-US" dirty="0" smtClean="0">
                <a:solidFill>
                  <a:schemeClr val="bg1"/>
                </a:solidFill>
              </a:rPr>
              <a:t>サービス</a:t>
            </a:r>
            <a:r>
              <a:rPr lang="ja-JP" altLang="en-US" dirty="0">
                <a:solidFill>
                  <a:schemeClr val="bg1"/>
                </a:solidFill>
              </a:rPr>
              <a:t>の提供に当たっては</a:t>
            </a:r>
            <a:r>
              <a:rPr lang="ja-JP" altLang="en-US" dirty="0" smtClean="0">
                <a:solidFill>
                  <a:schemeClr val="bg1"/>
                </a:solidFill>
              </a:rPr>
              <a:t>、居宅</a:t>
            </a:r>
            <a:r>
              <a:rPr lang="ja-JP" altLang="en-US" dirty="0">
                <a:solidFill>
                  <a:schemeClr val="bg1"/>
                </a:solidFill>
              </a:rPr>
              <a:t>介護支援事業者が開催するサービス担当者会議等を通じて、</a:t>
            </a:r>
            <a:r>
              <a:rPr lang="ja-JP" altLang="en-US" b="1" u="sng" dirty="0">
                <a:solidFill>
                  <a:srgbClr val="FF0000"/>
                </a:solidFill>
              </a:rPr>
              <a:t>利用者の心身の</a:t>
            </a:r>
            <a:r>
              <a:rPr lang="ja-JP" altLang="en-US" b="1" u="sng" dirty="0" smtClean="0">
                <a:solidFill>
                  <a:srgbClr val="FF0000"/>
                </a:solidFill>
              </a:rPr>
              <a:t>状況等</a:t>
            </a:r>
            <a:r>
              <a:rPr lang="ja-JP" altLang="en-US" b="1" u="sng" dirty="0">
                <a:solidFill>
                  <a:srgbClr val="FF0000"/>
                </a:solidFill>
              </a:rPr>
              <a:t>の把握に努めなければならない。</a:t>
            </a:r>
            <a:endParaRPr lang="en-US" altLang="ja-JP" b="1" u="sng" dirty="0" smtClean="0">
              <a:solidFill>
                <a:srgbClr val="FF0000"/>
              </a:solidFill>
            </a:endParaRPr>
          </a:p>
        </p:txBody>
      </p:sp>
      <p:sp>
        <p:nvSpPr>
          <p:cNvPr id="12" name="下矢印 11"/>
          <p:cNvSpPr/>
          <p:nvPr/>
        </p:nvSpPr>
        <p:spPr>
          <a:xfrm>
            <a:off x="4023758" y="3534314"/>
            <a:ext cx="1124306" cy="58119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42513" y="4115508"/>
            <a:ext cx="8496944" cy="2181098"/>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solidFill>
                  <a:schemeClr val="bg1"/>
                </a:solidFill>
              </a:rPr>
              <a:t>【</a:t>
            </a:r>
            <a:r>
              <a:rPr lang="ja-JP" altLang="en-US" b="1" dirty="0" smtClean="0">
                <a:solidFill>
                  <a:schemeClr val="bg1"/>
                </a:solidFill>
              </a:rPr>
              <a:t>指導事項（ポイント）</a:t>
            </a:r>
            <a:r>
              <a:rPr lang="en-US" altLang="ja-JP" b="1" dirty="0" smtClean="0">
                <a:solidFill>
                  <a:schemeClr val="bg1"/>
                </a:solidFill>
              </a:rPr>
              <a:t>】</a:t>
            </a:r>
          </a:p>
          <a:p>
            <a:pPr marL="0" indent="0">
              <a:buNone/>
            </a:pPr>
            <a:r>
              <a:rPr lang="ja-JP" altLang="en-US" dirty="0">
                <a:solidFill>
                  <a:schemeClr val="bg1"/>
                </a:solidFill>
              </a:rPr>
              <a:t>　</a:t>
            </a:r>
            <a:r>
              <a:rPr lang="ja-JP" altLang="en-US" dirty="0" smtClean="0">
                <a:solidFill>
                  <a:schemeClr val="bg1"/>
                </a:solidFill>
              </a:rPr>
              <a:t>サービス</a:t>
            </a:r>
            <a:r>
              <a:rPr lang="ja-JP" altLang="en-US" dirty="0">
                <a:solidFill>
                  <a:schemeClr val="bg1"/>
                </a:solidFill>
              </a:rPr>
              <a:t>担当者</a:t>
            </a:r>
            <a:r>
              <a:rPr lang="ja-JP" altLang="en-US" dirty="0" smtClean="0">
                <a:solidFill>
                  <a:schemeClr val="bg1"/>
                </a:solidFill>
              </a:rPr>
              <a:t>会議の記録について、</a:t>
            </a:r>
            <a:r>
              <a:rPr lang="ja-JP" altLang="ja-JP" dirty="0" smtClean="0">
                <a:solidFill>
                  <a:schemeClr val="bg1"/>
                </a:solidFill>
              </a:rPr>
              <a:t>居宅</a:t>
            </a:r>
            <a:r>
              <a:rPr lang="ja-JP" altLang="ja-JP" dirty="0">
                <a:solidFill>
                  <a:schemeClr val="bg1"/>
                </a:solidFill>
              </a:rPr>
              <a:t>介護支援事業者から提供がなかった場合にあっては</a:t>
            </a:r>
            <a:r>
              <a:rPr lang="ja-JP" altLang="ja-JP" b="1" u="sng" dirty="0">
                <a:solidFill>
                  <a:srgbClr val="FF0000"/>
                </a:solidFill>
              </a:rPr>
              <a:t>自ら記録を作成し、保管しておくこと。</a:t>
            </a:r>
            <a:endParaRPr lang="en-US" altLang="ja-JP" b="1" u="sng" dirty="0" smtClean="0">
              <a:solidFill>
                <a:srgbClr val="FF0000"/>
              </a:solidFill>
            </a:endParaRPr>
          </a:p>
        </p:txBody>
      </p:sp>
    </p:spTree>
    <p:extLst>
      <p:ext uri="{BB962C8B-B14F-4D97-AF65-F5344CB8AC3E}">
        <p14:creationId xmlns:p14="http://schemas.microsoft.com/office/powerpoint/2010/main" val="80134055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7558608" cy="609600"/>
          </a:xfrm>
        </p:spPr>
        <p:txBody>
          <a:bodyPr>
            <a:noAutofit/>
          </a:bodyPr>
          <a:lstStyle/>
          <a:p>
            <a:r>
              <a:rPr lang="ja-JP" altLang="en-US" sz="2400" b="1" dirty="0">
                <a:solidFill>
                  <a:schemeClr val="bg1"/>
                </a:solidFill>
              </a:rPr>
              <a:t>１　</a:t>
            </a:r>
            <a:r>
              <a:rPr lang="ja-JP" altLang="en-US" sz="2400" b="1" dirty="0" smtClean="0">
                <a:solidFill>
                  <a:schemeClr val="bg1"/>
                </a:solidFill>
              </a:rPr>
              <a:t>主な指導事項⑯</a:t>
            </a:r>
            <a:r>
              <a:rPr lang="en-US" altLang="ja-JP" sz="2400" b="1" dirty="0" smtClean="0">
                <a:solidFill>
                  <a:schemeClr val="bg1"/>
                </a:solidFill>
              </a:rPr>
              <a:t/>
            </a:r>
            <a:br>
              <a:rPr lang="en-US" altLang="ja-JP" sz="2400" b="1" dirty="0" smtClean="0">
                <a:solidFill>
                  <a:schemeClr val="bg1"/>
                </a:solidFill>
              </a:rPr>
            </a:br>
            <a:r>
              <a:rPr lang="ja-JP" altLang="en-US" sz="2400" b="1" dirty="0" smtClean="0">
                <a:solidFill>
                  <a:schemeClr val="bg1"/>
                </a:solidFill>
              </a:rPr>
              <a:t>（通いサービス共通－その他留意すべき事項①）</a:t>
            </a:r>
            <a:endParaRPr lang="en-US" sz="2400" b="1" dirty="0">
              <a:solidFill>
                <a:schemeClr val="bg1"/>
              </a:solidFill>
            </a:endParaRPr>
          </a:p>
        </p:txBody>
      </p:sp>
      <p:sp>
        <p:nvSpPr>
          <p:cNvPr id="5" name="正方形/長方形 4"/>
          <p:cNvSpPr/>
          <p:nvPr/>
        </p:nvSpPr>
        <p:spPr>
          <a:xfrm>
            <a:off x="395536" y="1052736"/>
            <a:ext cx="7632848" cy="2308324"/>
          </a:xfrm>
          <a:prstGeom prst="rect">
            <a:avLst/>
          </a:prstGeom>
        </p:spPr>
        <p:txBody>
          <a:bodyPr wrap="square">
            <a:spAutoFit/>
          </a:bodyPr>
          <a:lstStyle/>
          <a:p>
            <a:r>
              <a:rPr lang="ja-JP" altLang="en-US" dirty="0" smtClean="0">
                <a:solidFill>
                  <a:schemeClr val="bg1"/>
                </a:solidFill>
              </a:rPr>
              <a:t>（</a:t>
            </a:r>
            <a:r>
              <a:rPr lang="en-US" altLang="ja-JP" dirty="0" smtClean="0">
                <a:solidFill>
                  <a:schemeClr val="bg1"/>
                </a:solidFill>
              </a:rPr>
              <a:t>1</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dirty="0">
                <a:solidFill>
                  <a:schemeClr val="bg1"/>
                </a:solidFill>
              </a:rPr>
              <a:t>利用者の手の届く範囲に、</a:t>
            </a:r>
            <a:r>
              <a:rPr lang="ja-JP" altLang="en-US" b="1" u="sng" dirty="0">
                <a:solidFill>
                  <a:srgbClr val="FF0000"/>
                </a:solidFill>
              </a:rPr>
              <a:t>洗剤等</a:t>
            </a:r>
            <a:r>
              <a:rPr lang="ja-JP" altLang="en-US" dirty="0">
                <a:solidFill>
                  <a:schemeClr val="bg1"/>
                </a:solidFill>
              </a:rPr>
              <a:t>を置いている。</a:t>
            </a:r>
          </a:p>
          <a:p>
            <a:r>
              <a:rPr lang="ja-JP" altLang="en-US" dirty="0" smtClean="0">
                <a:solidFill>
                  <a:schemeClr val="bg1"/>
                </a:solidFill>
              </a:rPr>
              <a:t>事務</a:t>
            </a:r>
            <a:r>
              <a:rPr lang="ja-JP" altLang="en-US" dirty="0">
                <a:solidFill>
                  <a:schemeClr val="bg1"/>
                </a:solidFill>
              </a:rPr>
              <a:t>所内の掲示に</a:t>
            </a:r>
            <a:r>
              <a:rPr lang="ja-JP" altLang="en-US" b="1" u="sng" dirty="0">
                <a:solidFill>
                  <a:srgbClr val="FF0000"/>
                </a:solidFill>
              </a:rPr>
              <a:t>押しピン、小さなマグネット等</a:t>
            </a:r>
            <a:r>
              <a:rPr lang="ja-JP" altLang="en-US" dirty="0">
                <a:solidFill>
                  <a:schemeClr val="bg1"/>
                </a:solidFill>
              </a:rPr>
              <a:t>を使用している。</a:t>
            </a:r>
            <a:endParaRPr lang="en-US" altLang="ja-JP" dirty="0" smtClean="0">
              <a:solidFill>
                <a:schemeClr val="bg1"/>
              </a:solidFill>
            </a:endParaRPr>
          </a:p>
          <a:p>
            <a:endParaRPr lang="en-US" altLang="ja-JP" dirty="0" smtClean="0"/>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endParaRPr lang="en-US" altLang="ja-JP" dirty="0">
              <a:solidFill>
                <a:schemeClr val="bg1"/>
              </a:solidFill>
            </a:endParaRPr>
          </a:p>
          <a:p>
            <a:r>
              <a:rPr lang="ja-JP" altLang="en-US" dirty="0">
                <a:solidFill>
                  <a:schemeClr val="bg1"/>
                </a:solidFill>
              </a:rPr>
              <a:t>押しピン、小さなマグネット等は</a:t>
            </a:r>
            <a:r>
              <a:rPr lang="ja-JP" altLang="en-US" b="1" u="sng" dirty="0">
                <a:solidFill>
                  <a:srgbClr val="FF0000"/>
                </a:solidFill>
              </a:rPr>
              <a:t>誤飲等、事故の恐れがある</a:t>
            </a:r>
            <a:r>
              <a:rPr lang="ja-JP" altLang="en-US" dirty="0">
                <a:solidFill>
                  <a:schemeClr val="bg1"/>
                </a:solidFill>
              </a:rPr>
              <a:t>ので、使用しないようにすること。</a:t>
            </a:r>
            <a:endParaRPr lang="en-US" altLang="ja-JP" dirty="0">
              <a:solidFill>
                <a:schemeClr val="bg1"/>
              </a:solidFill>
            </a:endParaRPr>
          </a:p>
        </p:txBody>
      </p:sp>
    </p:spTree>
    <p:extLst>
      <p:ext uri="{BB962C8B-B14F-4D97-AF65-F5344CB8AC3E}">
        <p14:creationId xmlns:p14="http://schemas.microsoft.com/office/powerpoint/2010/main" val="30466776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443136"/>
            <a:ext cx="7558608" cy="609600"/>
          </a:xfrm>
        </p:spPr>
        <p:txBody>
          <a:bodyPr>
            <a:noAutofit/>
          </a:bodyPr>
          <a:lstStyle/>
          <a:p>
            <a:r>
              <a:rPr lang="ja-JP" altLang="en-US" sz="2400" b="1" dirty="0">
                <a:solidFill>
                  <a:schemeClr val="bg1"/>
                </a:solidFill>
              </a:rPr>
              <a:t>１　</a:t>
            </a:r>
            <a:r>
              <a:rPr lang="ja-JP" altLang="en-US" sz="2400" b="1" dirty="0" smtClean="0">
                <a:solidFill>
                  <a:schemeClr val="bg1"/>
                </a:solidFill>
              </a:rPr>
              <a:t>主な指導事項⑰</a:t>
            </a:r>
            <a:r>
              <a:rPr lang="en-US" altLang="ja-JP" sz="2400" b="1" dirty="0" smtClean="0">
                <a:solidFill>
                  <a:schemeClr val="bg1"/>
                </a:solidFill>
              </a:rPr>
              <a:t/>
            </a:r>
            <a:br>
              <a:rPr lang="en-US" altLang="ja-JP" sz="2400" b="1" dirty="0" smtClean="0">
                <a:solidFill>
                  <a:schemeClr val="bg1"/>
                </a:solidFill>
              </a:rPr>
            </a:br>
            <a:r>
              <a:rPr lang="ja-JP" altLang="en-US" sz="2400" b="1" dirty="0">
                <a:solidFill>
                  <a:schemeClr val="bg1"/>
                </a:solidFill>
              </a:rPr>
              <a:t>（通いサービス共通－その他留意すべき</a:t>
            </a:r>
            <a:r>
              <a:rPr lang="ja-JP" altLang="en-US" sz="2400" b="1" dirty="0" smtClean="0">
                <a:solidFill>
                  <a:schemeClr val="bg1"/>
                </a:solidFill>
              </a:rPr>
              <a:t>事項②）</a:t>
            </a:r>
            <a:endParaRPr lang="en-US" sz="2400" b="1" dirty="0">
              <a:solidFill>
                <a:schemeClr val="bg1"/>
              </a:solidFill>
            </a:endParaRPr>
          </a:p>
        </p:txBody>
      </p:sp>
      <p:sp>
        <p:nvSpPr>
          <p:cNvPr id="5" name="正方形/長方形 4"/>
          <p:cNvSpPr/>
          <p:nvPr/>
        </p:nvSpPr>
        <p:spPr>
          <a:xfrm>
            <a:off x="354007" y="1552724"/>
            <a:ext cx="7632848" cy="2308324"/>
          </a:xfrm>
          <a:prstGeom prst="rect">
            <a:avLst/>
          </a:prstGeom>
        </p:spPr>
        <p:txBody>
          <a:bodyPr wrap="square">
            <a:spAutoFit/>
          </a:bodyPr>
          <a:lstStyle/>
          <a:p>
            <a:r>
              <a:rPr lang="ja-JP" altLang="en-US" dirty="0" smtClean="0">
                <a:solidFill>
                  <a:schemeClr val="bg1"/>
                </a:solidFill>
              </a:rPr>
              <a:t>（</a:t>
            </a:r>
            <a:r>
              <a:rPr lang="en-US" altLang="ja-JP" dirty="0">
                <a:solidFill>
                  <a:schemeClr val="bg1"/>
                </a:solidFill>
              </a:rPr>
              <a:t>2</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dirty="0">
                <a:solidFill>
                  <a:schemeClr val="bg1"/>
                </a:solidFill>
              </a:rPr>
              <a:t>食事代及びおむつ代以外で、</a:t>
            </a:r>
            <a:r>
              <a:rPr lang="ja-JP" altLang="en-US" b="1" u="sng" dirty="0">
                <a:solidFill>
                  <a:srgbClr val="FF0000"/>
                </a:solidFill>
              </a:rPr>
              <a:t>利用者の個別事由に</a:t>
            </a:r>
            <a:r>
              <a:rPr lang="ja-JP" altLang="en-US" b="1" u="sng" dirty="0" smtClean="0">
                <a:solidFill>
                  <a:srgbClr val="FF0000"/>
                </a:solidFill>
              </a:rPr>
              <a:t>関わらない日常</a:t>
            </a:r>
            <a:r>
              <a:rPr lang="ja-JP" altLang="en-US" b="1" u="sng" dirty="0">
                <a:solidFill>
                  <a:srgbClr val="FF0000"/>
                </a:solidFill>
              </a:rPr>
              <a:t>生活費</a:t>
            </a:r>
            <a:r>
              <a:rPr lang="ja-JP" altLang="en-US" dirty="0">
                <a:solidFill>
                  <a:schemeClr val="bg1"/>
                </a:solidFill>
              </a:rPr>
              <a:t>について</a:t>
            </a:r>
            <a:r>
              <a:rPr lang="ja-JP" altLang="en-US" dirty="0" smtClean="0">
                <a:solidFill>
                  <a:schemeClr val="bg1"/>
                </a:solidFill>
              </a:rPr>
              <a:t>は、請求</a:t>
            </a:r>
            <a:r>
              <a:rPr lang="ja-JP" altLang="en-US" dirty="0">
                <a:solidFill>
                  <a:schemeClr val="bg1"/>
                </a:solidFill>
              </a:rPr>
              <a:t>することは</a:t>
            </a:r>
            <a:r>
              <a:rPr lang="ja-JP" altLang="en-US" b="1" u="sng" dirty="0">
                <a:solidFill>
                  <a:srgbClr val="FF0000"/>
                </a:solidFill>
              </a:rPr>
              <a:t>できない</a:t>
            </a:r>
            <a:r>
              <a:rPr lang="ja-JP" altLang="en-US" b="1" u="sng" dirty="0" smtClean="0">
                <a:solidFill>
                  <a:srgbClr val="FF0000"/>
                </a:solidFill>
              </a:rPr>
              <a:t>。</a:t>
            </a:r>
            <a:endParaRPr lang="en-US" altLang="ja-JP" b="1" u="sng" dirty="0" smtClean="0">
              <a:solidFill>
                <a:srgbClr val="FF0000"/>
              </a:solidFill>
            </a:endParaRPr>
          </a:p>
          <a:p>
            <a:endParaRPr lang="en-US" altLang="ja-JP" dirty="0" smtClean="0"/>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endParaRPr lang="en-US" altLang="ja-JP" dirty="0">
              <a:solidFill>
                <a:schemeClr val="bg1"/>
              </a:solidFill>
            </a:endParaRPr>
          </a:p>
          <a:p>
            <a:r>
              <a:rPr lang="ja-JP" altLang="en-US" b="1" u="sng" dirty="0">
                <a:solidFill>
                  <a:srgbClr val="FF0000"/>
                </a:solidFill>
              </a:rPr>
              <a:t>費用徴収ができる場合</a:t>
            </a:r>
            <a:r>
              <a:rPr lang="ja-JP" altLang="en-US" dirty="0">
                <a:solidFill>
                  <a:schemeClr val="bg1"/>
                </a:solidFill>
              </a:rPr>
              <a:t>は、</a:t>
            </a:r>
            <a:r>
              <a:rPr lang="ja-JP" altLang="en-US" b="1" u="sng" dirty="0">
                <a:solidFill>
                  <a:srgbClr val="FF0000"/>
                </a:solidFill>
              </a:rPr>
              <a:t>利用者の希望によって、身の回り品又は教養娯楽として</a:t>
            </a:r>
            <a:r>
              <a:rPr lang="ja-JP" altLang="en-US" dirty="0">
                <a:solidFill>
                  <a:schemeClr val="bg1"/>
                </a:solidFill>
              </a:rPr>
              <a:t>日常生活に必要なものを事業者が提供する場合とすること。</a:t>
            </a:r>
            <a:endParaRPr lang="en-US" altLang="ja-JP" dirty="0">
              <a:solidFill>
                <a:schemeClr val="bg1"/>
              </a:solidFill>
            </a:endParaRPr>
          </a:p>
        </p:txBody>
      </p:sp>
      <p:sp>
        <p:nvSpPr>
          <p:cNvPr id="9" name="正方形/長方形 8"/>
          <p:cNvSpPr/>
          <p:nvPr/>
        </p:nvSpPr>
        <p:spPr>
          <a:xfrm>
            <a:off x="354007" y="4084037"/>
            <a:ext cx="7848872" cy="2585323"/>
          </a:xfrm>
          <a:prstGeom prst="rect">
            <a:avLst/>
          </a:prstGeom>
        </p:spPr>
        <p:txBody>
          <a:bodyPr wrap="square">
            <a:spAutoFit/>
          </a:bodyPr>
          <a:lstStyle/>
          <a:p>
            <a:r>
              <a:rPr lang="ja-JP" altLang="en-US" dirty="0" smtClean="0">
                <a:solidFill>
                  <a:schemeClr val="bg1"/>
                </a:solidFill>
              </a:rPr>
              <a:t>（</a:t>
            </a:r>
            <a:r>
              <a:rPr lang="en-US" altLang="ja-JP" dirty="0">
                <a:solidFill>
                  <a:schemeClr val="bg1"/>
                </a:solidFill>
              </a:rPr>
              <a:t>3</a:t>
            </a:r>
            <a:r>
              <a:rPr lang="ja-JP" altLang="en-US" dirty="0" smtClean="0">
                <a:solidFill>
                  <a:schemeClr val="bg1"/>
                </a:solidFill>
              </a:rPr>
              <a:t>）</a:t>
            </a:r>
            <a:endParaRPr lang="en-US" altLang="ja-JP" dirty="0" smtClean="0">
              <a:solidFill>
                <a:schemeClr val="bg1"/>
              </a:solidFill>
            </a:endParaRPr>
          </a:p>
          <a:p>
            <a:r>
              <a:rPr lang="en-US" altLang="ja-JP" dirty="0" smtClean="0">
                <a:solidFill>
                  <a:schemeClr val="bg1"/>
                </a:solidFill>
              </a:rPr>
              <a:t>【</a:t>
            </a:r>
            <a:r>
              <a:rPr lang="ja-JP" altLang="en-US" dirty="0">
                <a:solidFill>
                  <a:schemeClr val="bg1"/>
                </a:solidFill>
              </a:rPr>
              <a:t>指導対象</a:t>
            </a:r>
            <a:r>
              <a:rPr lang="en-US" altLang="ja-JP" dirty="0" smtClean="0">
                <a:solidFill>
                  <a:schemeClr val="bg1"/>
                </a:solidFill>
              </a:rPr>
              <a:t>】</a:t>
            </a:r>
            <a:endParaRPr lang="en-US" altLang="ja-JP" dirty="0">
              <a:solidFill>
                <a:schemeClr val="bg1"/>
              </a:solidFill>
            </a:endParaRPr>
          </a:p>
          <a:p>
            <a:r>
              <a:rPr lang="ja-JP" altLang="en-US" b="1" u="sng" dirty="0">
                <a:solidFill>
                  <a:srgbClr val="FF0000"/>
                </a:solidFill>
              </a:rPr>
              <a:t>介護に必要な福祉用具の費用や洗濯代</a:t>
            </a:r>
            <a:r>
              <a:rPr lang="ja-JP" altLang="en-US" dirty="0">
                <a:solidFill>
                  <a:schemeClr val="bg1"/>
                </a:solidFill>
              </a:rPr>
              <a:t>について、請求することは</a:t>
            </a:r>
            <a:r>
              <a:rPr lang="ja-JP" altLang="en-US" b="1" u="sng" dirty="0">
                <a:solidFill>
                  <a:srgbClr val="FF0000"/>
                </a:solidFill>
              </a:rPr>
              <a:t>できない。</a:t>
            </a:r>
          </a:p>
          <a:p>
            <a:r>
              <a:rPr lang="ja-JP" altLang="en-US" dirty="0">
                <a:solidFill>
                  <a:schemeClr val="bg1"/>
                </a:solidFill>
              </a:rPr>
              <a:t>（参照：</a:t>
            </a:r>
            <a:r>
              <a:rPr lang="ja-JP" altLang="en-US" dirty="0" smtClean="0">
                <a:solidFill>
                  <a:schemeClr val="bg1"/>
                </a:solidFill>
              </a:rPr>
              <a:t>通所</a:t>
            </a:r>
            <a:r>
              <a:rPr lang="ja-JP" altLang="en-US" dirty="0">
                <a:solidFill>
                  <a:schemeClr val="bg1"/>
                </a:solidFill>
              </a:rPr>
              <a:t>介護等における日常生活に要する費用の取扱いについて」（</a:t>
            </a:r>
            <a:r>
              <a:rPr lang="en-US" altLang="ja-JP" dirty="0">
                <a:solidFill>
                  <a:schemeClr val="bg1"/>
                </a:solidFill>
              </a:rPr>
              <a:t>H12.3.30</a:t>
            </a:r>
            <a:r>
              <a:rPr lang="ja-JP" altLang="en-US" dirty="0">
                <a:solidFill>
                  <a:schemeClr val="bg1"/>
                </a:solidFill>
              </a:rPr>
              <a:t>　老企第</a:t>
            </a:r>
            <a:r>
              <a:rPr lang="en-US" altLang="ja-JP" dirty="0">
                <a:solidFill>
                  <a:schemeClr val="bg1"/>
                </a:solidFill>
              </a:rPr>
              <a:t>54</a:t>
            </a:r>
            <a:r>
              <a:rPr lang="ja-JP" altLang="en-US" dirty="0">
                <a:solidFill>
                  <a:schemeClr val="bg1"/>
                </a:solidFill>
              </a:rPr>
              <a:t>号</a:t>
            </a:r>
            <a:r>
              <a:rPr lang="ja-JP" altLang="en-US" dirty="0" smtClean="0">
                <a:solidFill>
                  <a:schemeClr val="bg1"/>
                </a:solidFill>
              </a:rPr>
              <a:t>）</a:t>
            </a:r>
            <a:endParaRPr lang="en-US" altLang="ja-JP" dirty="0" smtClean="0">
              <a:solidFill>
                <a:schemeClr val="bg1"/>
              </a:solidFill>
            </a:endParaRPr>
          </a:p>
          <a:p>
            <a:endParaRPr lang="en-US" altLang="ja-JP" dirty="0" smtClean="0">
              <a:solidFill>
                <a:schemeClr val="bg1"/>
              </a:solidFill>
            </a:endParaRPr>
          </a:p>
          <a:p>
            <a:r>
              <a:rPr lang="en-US" altLang="ja-JP" dirty="0" smtClean="0">
                <a:solidFill>
                  <a:schemeClr val="bg1"/>
                </a:solidFill>
              </a:rPr>
              <a:t>【</a:t>
            </a:r>
            <a:r>
              <a:rPr lang="ja-JP" altLang="en-US" dirty="0" smtClean="0">
                <a:solidFill>
                  <a:schemeClr val="bg1"/>
                </a:solidFill>
              </a:rPr>
              <a:t>指導内容</a:t>
            </a:r>
            <a:r>
              <a:rPr lang="en-US" altLang="ja-JP" dirty="0" smtClean="0">
                <a:solidFill>
                  <a:schemeClr val="bg1"/>
                </a:solidFill>
              </a:rPr>
              <a:t>】</a:t>
            </a:r>
          </a:p>
          <a:p>
            <a:r>
              <a:rPr lang="ja-JP" altLang="en-US" dirty="0" smtClean="0">
                <a:solidFill>
                  <a:schemeClr val="bg1"/>
                </a:solidFill>
              </a:rPr>
              <a:t>洗濯代</a:t>
            </a:r>
            <a:r>
              <a:rPr lang="ja-JP" altLang="en-US" dirty="0">
                <a:solidFill>
                  <a:schemeClr val="bg1"/>
                </a:solidFill>
              </a:rPr>
              <a:t>は日常生活費に含まれているので、事業所で負担すること</a:t>
            </a:r>
            <a:r>
              <a:rPr lang="ja-JP" altLang="en-US" dirty="0" smtClean="0">
                <a:solidFill>
                  <a:schemeClr val="bg1"/>
                </a:solidFill>
              </a:rPr>
              <a:t>。</a:t>
            </a:r>
            <a:endParaRPr lang="en-US" altLang="ja-JP" dirty="0" smtClean="0">
              <a:solidFill>
                <a:schemeClr val="bg1"/>
              </a:solidFill>
            </a:endParaRPr>
          </a:p>
          <a:p>
            <a:r>
              <a:rPr lang="ja-JP" altLang="en-US" dirty="0" smtClean="0">
                <a:solidFill>
                  <a:schemeClr val="bg1"/>
                </a:solidFill>
              </a:rPr>
              <a:t>（</a:t>
            </a:r>
            <a:r>
              <a:rPr lang="ja-JP" altLang="en-US" dirty="0">
                <a:solidFill>
                  <a:schemeClr val="bg1"/>
                </a:solidFill>
              </a:rPr>
              <a:t>利用者の個別事由によらない洗濯代を徴収することはできない。）</a:t>
            </a:r>
            <a:endParaRPr lang="en-US" altLang="ja-JP" dirty="0">
              <a:solidFill>
                <a:schemeClr val="bg1"/>
              </a:solidFill>
            </a:endParaRPr>
          </a:p>
        </p:txBody>
      </p:sp>
    </p:spTree>
    <p:extLst>
      <p:ext uri="{BB962C8B-B14F-4D97-AF65-F5344CB8AC3E}">
        <p14:creationId xmlns:p14="http://schemas.microsoft.com/office/powerpoint/2010/main" val="231060139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981322"/>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主な指導事項⑱</a:t>
            </a:r>
            <a:r>
              <a:rPr lang="en-US" altLang="ja-JP" sz="4000" b="1" dirty="0" smtClean="0">
                <a:solidFill>
                  <a:schemeClr val="bg1"/>
                </a:solidFill>
              </a:rPr>
              <a:t/>
            </a:r>
            <a:br>
              <a:rPr lang="en-US" altLang="ja-JP" sz="4000" b="1" dirty="0" smtClean="0">
                <a:solidFill>
                  <a:schemeClr val="bg1"/>
                </a:solidFill>
              </a:rPr>
            </a:br>
            <a:r>
              <a:rPr lang="ja-JP" altLang="en-US" sz="2000" b="1" dirty="0" smtClean="0">
                <a:solidFill>
                  <a:schemeClr val="bg1"/>
                </a:solidFill>
              </a:rPr>
              <a:t>（</a:t>
            </a:r>
            <a:r>
              <a:rPr lang="ja-JP" altLang="en-US" sz="2000" b="1" dirty="0">
                <a:solidFill>
                  <a:schemeClr val="bg1"/>
                </a:solidFill>
              </a:rPr>
              <a:t>短期入所生活</a:t>
            </a:r>
            <a:r>
              <a:rPr lang="ja-JP" altLang="en-US" sz="2000" b="1" dirty="0" smtClean="0">
                <a:solidFill>
                  <a:schemeClr val="bg1"/>
                </a:solidFill>
              </a:rPr>
              <a:t>介護</a:t>
            </a:r>
            <a:r>
              <a:rPr lang="ja-JP" altLang="en-US" sz="2000" b="1" dirty="0" err="1" smtClean="0">
                <a:solidFill>
                  <a:schemeClr val="bg1"/>
                </a:solidFill>
              </a:rPr>
              <a:t>ー</a:t>
            </a:r>
            <a:r>
              <a:rPr lang="ja-JP" altLang="en-US" sz="2000" b="1" dirty="0" smtClean="0">
                <a:solidFill>
                  <a:schemeClr val="bg1"/>
                </a:solidFill>
              </a:rPr>
              <a:t>看護体制加算</a:t>
            </a:r>
            <a:r>
              <a:rPr lang="en-US" altLang="ja-JP" sz="2000" b="1" dirty="0" smtClean="0">
                <a:solidFill>
                  <a:schemeClr val="bg1"/>
                </a:solidFill>
              </a:rPr>
              <a:t>(Ⅰ)(Ⅱ)(Ⅲ)(Ⅳ)</a:t>
            </a:r>
            <a:r>
              <a:rPr lang="ja-JP" altLang="en-US" sz="2000" b="1" dirty="0" smtClean="0">
                <a:solidFill>
                  <a:schemeClr val="bg1"/>
                </a:solidFill>
              </a:rPr>
              <a:t>について）</a:t>
            </a:r>
            <a:endParaRPr lang="en-US" sz="2800" b="1" dirty="0">
              <a:solidFill>
                <a:schemeClr val="bg1"/>
              </a:solidFill>
            </a:endParaRPr>
          </a:p>
        </p:txBody>
      </p:sp>
      <p:sp>
        <p:nvSpPr>
          <p:cNvPr id="7" name="コンテンツ プレースホルダー 4"/>
          <p:cNvSpPr txBox="1">
            <a:spLocks/>
          </p:cNvSpPr>
          <p:nvPr/>
        </p:nvSpPr>
        <p:spPr>
          <a:xfrm>
            <a:off x="323528" y="1412776"/>
            <a:ext cx="8496944" cy="53087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Bef>
                <a:spcPts val="1800"/>
              </a:spcBef>
              <a:buNone/>
            </a:pPr>
            <a:r>
              <a:rPr lang="ja-JP" altLang="en-US" sz="1600" b="1" dirty="0" smtClean="0">
                <a:solidFill>
                  <a:schemeClr val="bg1"/>
                </a:solidFill>
              </a:rPr>
              <a:t>☆空</a:t>
            </a:r>
            <a:r>
              <a:rPr lang="ja-JP" altLang="en-US" sz="1600" b="1" dirty="0">
                <a:solidFill>
                  <a:schemeClr val="bg1"/>
                </a:solidFill>
              </a:rPr>
              <a:t>床利用における看護体制加算の算定</a:t>
            </a:r>
            <a:r>
              <a:rPr lang="ja-JP" altLang="en-US" sz="1600" b="1" dirty="0" smtClean="0">
                <a:solidFill>
                  <a:schemeClr val="bg1"/>
                </a:solidFill>
              </a:rPr>
              <a:t>に当たっては</a:t>
            </a:r>
            <a:r>
              <a:rPr lang="ja-JP" altLang="en-US" sz="1600" b="1" dirty="0">
                <a:solidFill>
                  <a:schemeClr val="bg1"/>
                </a:solidFill>
              </a:rPr>
              <a:t>、</a:t>
            </a:r>
            <a:endParaRPr lang="en-US" altLang="ja-JP" sz="1600" b="1" dirty="0">
              <a:solidFill>
                <a:schemeClr val="bg1"/>
              </a:solidFill>
            </a:endParaRPr>
          </a:p>
          <a:p>
            <a:pPr marL="0" indent="0">
              <a:spcBef>
                <a:spcPts val="0"/>
              </a:spcBef>
              <a:buNone/>
            </a:pPr>
            <a:r>
              <a:rPr lang="en-US" altLang="ja-JP" sz="1600" dirty="0">
                <a:solidFill>
                  <a:schemeClr val="bg1"/>
                </a:solidFill>
              </a:rPr>
              <a:t>(Ⅰ)</a:t>
            </a:r>
            <a:r>
              <a:rPr lang="ja-JP" altLang="en-US" sz="1600" b="1" dirty="0">
                <a:solidFill>
                  <a:srgbClr val="FF0000"/>
                </a:solidFill>
              </a:rPr>
              <a:t>本体施設に常勤の看護師</a:t>
            </a:r>
            <a:r>
              <a:rPr lang="en-US" altLang="ja-JP" sz="1600" b="1" dirty="0">
                <a:solidFill>
                  <a:srgbClr val="FF0000"/>
                </a:solidFill>
              </a:rPr>
              <a:t>(</a:t>
            </a:r>
            <a:r>
              <a:rPr lang="ja-JP" altLang="en-US" sz="1600" b="1" dirty="0">
                <a:solidFill>
                  <a:srgbClr val="FF0000"/>
                </a:solidFill>
              </a:rPr>
              <a:t>正看護師</a:t>
            </a:r>
            <a:r>
              <a:rPr lang="en-US" altLang="ja-JP" sz="1600" b="1" dirty="0">
                <a:solidFill>
                  <a:srgbClr val="FF0000"/>
                </a:solidFill>
              </a:rPr>
              <a:t>)</a:t>
            </a:r>
            <a:r>
              <a:rPr lang="ja-JP" altLang="en-US" sz="1600" b="1" dirty="0">
                <a:solidFill>
                  <a:srgbClr val="FF0000"/>
                </a:solidFill>
              </a:rPr>
              <a:t>を１名以上</a:t>
            </a:r>
            <a:r>
              <a:rPr lang="ja-JP" altLang="en-US" sz="1600" dirty="0">
                <a:solidFill>
                  <a:schemeClr val="bg1"/>
                </a:solidFill>
              </a:rPr>
              <a:t>配置していること。</a:t>
            </a:r>
            <a:endParaRPr lang="en-US" altLang="ja-JP" sz="1600" dirty="0">
              <a:solidFill>
                <a:schemeClr val="bg1"/>
              </a:solidFill>
            </a:endParaRPr>
          </a:p>
          <a:p>
            <a:pPr marL="0" indent="0">
              <a:spcBef>
                <a:spcPts val="0"/>
              </a:spcBef>
              <a:buNone/>
            </a:pPr>
            <a:r>
              <a:rPr lang="en-US" altLang="ja-JP" sz="1600" dirty="0">
                <a:solidFill>
                  <a:schemeClr val="bg1"/>
                </a:solidFill>
              </a:rPr>
              <a:t>(Ⅱ)</a:t>
            </a:r>
            <a:r>
              <a:rPr lang="ja-JP" altLang="en-US" sz="1600" dirty="0">
                <a:solidFill>
                  <a:schemeClr val="bg1"/>
                </a:solidFill>
              </a:rPr>
              <a:t>本体の入所者と空床利用の短期入所生活介護を</a:t>
            </a:r>
            <a:r>
              <a:rPr lang="ja-JP" altLang="en-US" sz="1600" b="1" dirty="0">
                <a:solidFill>
                  <a:srgbClr val="FF0000"/>
                </a:solidFill>
              </a:rPr>
              <a:t>合算した数</a:t>
            </a:r>
            <a:r>
              <a:rPr lang="ja-JP" altLang="en-US" sz="1600" dirty="0">
                <a:solidFill>
                  <a:schemeClr val="bg1"/>
                </a:solidFill>
              </a:rPr>
              <a:t>が</a:t>
            </a:r>
            <a:r>
              <a:rPr lang="en-US" altLang="ja-JP" sz="1600" dirty="0">
                <a:solidFill>
                  <a:schemeClr val="bg1"/>
                </a:solidFill>
              </a:rPr>
              <a:t>25</a:t>
            </a:r>
            <a:r>
              <a:rPr lang="ja-JP" altLang="en-US" sz="1600" dirty="0">
                <a:solidFill>
                  <a:schemeClr val="bg1"/>
                </a:solidFill>
              </a:rPr>
              <a:t>又はその数を増す　　</a:t>
            </a:r>
            <a:endParaRPr lang="en-US" altLang="ja-JP" sz="1600" dirty="0">
              <a:solidFill>
                <a:schemeClr val="bg1"/>
              </a:solidFill>
            </a:endParaRPr>
          </a:p>
          <a:p>
            <a:pPr marL="0" indent="0">
              <a:spcBef>
                <a:spcPts val="0"/>
              </a:spcBef>
              <a:buNone/>
            </a:pPr>
            <a:r>
              <a:rPr lang="ja-JP" altLang="en-US" sz="1600" dirty="0">
                <a:solidFill>
                  <a:schemeClr val="bg1"/>
                </a:solidFill>
              </a:rPr>
              <a:t>　  ごとに</a:t>
            </a:r>
            <a:r>
              <a:rPr lang="en-US" altLang="ja-JP" sz="1600" dirty="0">
                <a:solidFill>
                  <a:schemeClr val="bg1"/>
                </a:solidFill>
                <a:latin typeface="+mn-ea"/>
              </a:rPr>
              <a:t>1</a:t>
            </a:r>
            <a:r>
              <a:rPr lang="ja-JP" altLang="en-US" sz="1600" dirty="0">
                <a:solidFill>
                  <a:schemeClr val="bg1"/>
                </a:solidFill>
              </a:rPr>
              <a:t>以上、かつ、特別養護老人ホーム基準に規定する配置すべき看護職員を配</a:t>
            </a:r>
            <a:endParaRPr lang="en-US" altLang="ja-JP" sz="1600" dirty="0">
              <a:solidFill>
                <a:schemeClr val="bg1"/>
              </a:solidFill>
            </a:endParaRPr>
          </a:p>
          <a:p>
            <a:pPr marL="0" indent="0">
              <a:spcBef>
                <a:spcPts val="0"/>
              </a:spcBef>
              <a:buNone/>
            </a:pPr>
            <a:r>
              <a:rPr lang="ja-JP" altLang="en-US" sz="1600" dirty="0">
                <a:solidFill>
                  <a:schemeClr val="bg1"/>
                </a:solidFill>
              </a:rPr>
              <a:t>     </a:t>
            </a:r>
            <a:r>
              <a:rPr lang="ja-JP" altLang="en-US" sz="1600" dirty="0" err="1">
                <a:solidFill>
                  <a:schemeClr val="bg1"/>
                </a:solidFill>
              </a:rPr>
              <a:t>置して</a:t>
            </a:r>
            <a:r>
              <a:rPr lang="ja-JP" altLang="en-US" sz="1600" dirty="0">
                <a:solidFill>
                  <a:schemeClr val="bg1"/>
                </a:solidFill>
              </a:rPr>
              <a:t>いる場合に加算の算定が可能であること</a:t>
            </a:r>
            <a:r>
              <a:rPr lang="ja-JP" altLang="en-US" sz="1600" dirty="0" smtClean="0">
                <a:solidFill>
                  <a:schemeClr val="bg1"/>
                </a:solidFill>
              </a:rPr>
              <a:t>。</a:t>
            </a:r>
            <a:endParaRPr lang="en-US" altLang="ja-JP" sz="1600" dirty="0" smtClean="0">
              <a:solidFill>
                <a:schemeClr val="bg1"/>
              </a:solidFill>
            </a:endParaRPr>
          </a:p>
          <a:p>
            <a:pPr marL="0" indent="0">
              <a:spcBef>
                <a:spcPts val="0"/>
              </a:spcBef>
              <a:buNone/>
            </a:pPr>
            <a:r>
              <a:rPr lang="ja-JP" altLang="en-US" sz="1600" b="1" dirty="0">
                <a:solidFill>
                  <a:schemeClr val="bg1"/>
                </a:solidFill>
              </a:rPr>
              <a:t>☆</a:t>
            </a:r>
            <a:r>
              <a:rPr lang="ja-JP" altLang="en-US" sz="1600" b="1" dirty="0" smtClean="0">
                <a:solidFill>
                  <a:schemeClr val="bg1"/>
                </a:solidFill>
              </a:rPr>
              <a:t>併設</a:t>
            </a:r>
            <a:r>
              <a:rPr lang="ja-JP" altLang="en-US" sz="1600" b="1" dirty="0">
                <a:solidFill>
                  <a:schemeClr val="bg1"/>
                </a:solidFill>
              </a:rPr>
              <a:t>事業所における看護体制加算の算定</a:t>
            </a:r>
            <a:r>
              <a:rPr lang="ja-JP" altLang="en-US" sz="1600" b="1" dirty="0" smtClean="0">
                <a:solidFill>
                  <a:schemeClr val="bg1"/>
                </a:solidFill>
              </a:rPr>
              <a:t>に</a:t>
            </a:r>
            <a:r>
              <a:rPr lang="ja-JP" altLang="en-US" sz="1600" b="1" dirty="0">
                <a:solidFill>
                  <a:schemeClr val="bg1"/>
                </a:solidFill>
              </a:rPr>
              <a:t>当たって</a:t>
            </a:r>
            <a:r>
              <a:rPr lang="ja-JP" altLang="en-US" sz="1600" b="1" dirty="0" smtClean="0">
                <a:solidFill>
                  <a:schemeClr val="bg1"/>
                </a:solidFill>
              </a:rPr>
              <a:t>は</a:t>
            </a:r>
            <a:r>
              <a:rPr lang="ja-JP" altLang="en-US" sz="1600" b="1" dirty="0">
                <a:solidFill>
                  <a:schemeClr val="bg1"/>
                </a:solidFill>
              </a:rPr>
              <a:t>、</a:t>
            </a:r>
            <a:endParaRPr lang="en-US" altLang="ja-JP" sz="1600" b="1" dirty="0">
              <a:solidFill>
                <a:schemeClr val="bg1"/>
              </a:solidFill>
            </a:endParaRPr>
          </a:p>
          <a:p>
            <a:pPr marL="0" indent="0">
              <a:spcBef>
                <a:spcPts val="0"/>
              </a:spcBef>
              <a:buNone/>
            </a:pPr>
            <a:r>
              <a:rPr lang="en-US" altLang="ja-JP" sz="1600" dirty="0">
                <a:solidFill>
                  <a:schemeClr val="bg1"/>
                </a:solidFill>
              </a:rPr>
              <a:t>(Ⅰ)</a:t>
            </a:r>
            <a:r>
              <a:rPr lang="ja-JP" altLang="en-US" sz="1600" b="1" dirty="0">
                <a:solidFill>
                  <a:srgbClr val="C00000"/>
                </a:solidFill>
                <a:latin typeface="+mn-ea"/>
              </a:rPr>
              <a:t>併設型の場合は、</a:t>
            </a:r>
            <a:r>
              <a:rPr lang="ja-JP" altLang="en-US" sz="1600" b="1" u="sng" dirty="0">
                <a:solidFill>
                  <a:srgbClr val="C00000"/>
                </a:solidFill>
                <a:latin typeface="+mn-ea"/>
              </a:rPr>
              <a:t>本体施設とは別に１名以上の常勤の看護師</a:t>
            </a:r>
            <a:r>
              <a:rPr lang="en-US" altLang="ja-JP" sz="1600" b="1" u="sng" dirty="0">
                <a:solidFill>
                  <a:srgbClr val="C00000"/>
                </a:solidFill>
                <a:latin typeface="+mn-ea"/>
              </a:rPr>
              <a:t>(</a:t>
            </a:r>
            <a:r>
              <a:rPr lang="ja-JP" altLang="en-US" sz="1600" b="1" u="sng" dirty="0">
                <a:solidFill>
                  <a:srgbClr val="C00000"/>
                </a:solidFill>
                <a:latin typeface="+mn-ea"/>
              </a:rPr>
              <a:t>正看護師</a:t>
            </a:r>
            <a:r>
              <a:rPr lang="en-US" altLang="ja-JP" sz="1600" b="1" u="sng" dirty="0">
                <a:solidFill>
                  <a:srgbClr val="C00000"/>
                </a:solidFill>
                <a:latin typeface="+mn-ea"/>
              </a:rPr>
              <a:t>)</a:t>
            </a:r>
            <a:r>
              <a:rPr lang="ja-JP" altLang="en-US" sz="1600" b="1" u="sng" dirty="0">
                <a:solidFill>
                  <a:srgbClr val="C00000"/>
                </a:solidFill>
                <a:latin typeface="+mn-ea"/>
              </a:rPr>
              <a:t>の配置が</a:t>
            </a:r>
            <a:endParaRPr lang="en-US" altLang="ja-JP" sz="1600" b="1" u="sng" dirty="0">
              <a:solidFill>
                <a:srgbClr val="C00000"/>
              </a:solidFill>
              <a:latin typeface="+mn-ea"/>
            </a:endParaRPr>
          </a:p>
          <a:p>
            <a:pPr marL="0" indent="0">
              <a:spcBef>
                <a:spcPts val="0"/>
              </a:spcBef>
              <a:buNone/>
            </a:pPr>
            <a:r>
              <a:rPr lang="en-US" altLang="ja-JP" sz="1600" b="1" dirty="0">
                <a:solidFill>
                  <a:srgbClr val="C00000"/>
                </a:solidFill>
                <a:latin typeface="+mn-ea"/>
              </a:rPr>
              <a:t>     </a:t>
            </a:r>
            <a:r>
              <a:rPr lang="ja-JP" altLang="en-US" sz="1600" b="1" u="sng" dirty="0">
                <a:solidFill>
                  <a:srgbClr val="C00000"/>
                </a:solidFill>
                <a:latin typeface="+mn-ea"/>
              </a:rPr>
              <a:t>必要であること。</a:t>
            </a:r>
            <a:endParaRPr lang="en-US" altLang="ja-JP" sz="1600" b="1" u="sng" dirty="0">
              <a:solidFill>
                <a:srgbClr val="C00000"/>
              </a:solidFill>
              <a:latin typeface="+mn-ea"/>
            </a:endParaRPr>
          </a:p>
          <a:p>
            <a:pPr marL="0" indent="0">
              <a:spcBef>
                <a:spcPts val="0"/>
              </a:spcBef>
              <a:buNone/>
            </a:pPr>
            <a:r>
              <a:rPr lang="en-US" altLang="ja-JP" sz="1600" dirty="0">
                <a:solidFill>
                  <a:schemeClr val="bg1"/>
                </a:solidFill>
              </a:rPr>
              <a:t>(Ⅱ)</a:t>
            </a:r>
            <a:r>
              <a:rPr lang="ja-JP" altLang="en-US" sz="1600" b="1" dirty="0">
                <a:solidFill>
                  <a:srgbClr val="FF0000"/>
                </a:solidFill>
              </a:rPr>
              <a:t>本体施設とは別に</a:t>
            </a:r>
            <a:r>
              <a:rPr lang="ja-JP" altLang="en-US" sz="1600" dirty="0">
                <a:solidFill>
                  <a:schemeClr val="bg1"/>
                </a:solidFill>
              </a:rPr>
              <a:t>看護職員を常勤換算で利用者の数が</a:t>
            </a:r>
            <a:r>
              <a:rPr lang="en-US" altLang="ja-JP" sz="1600" dirty="0">
                <a:solidFill>
                  <a:schemeClr val="bg1"/>
                </a:solidFill>
              </a:rPr>
              <a:t>25</a:t>
            </a:r>
            <a:r>
              <a:rPr lang="ja-JP" altLang="en-US" sz="1600" dirty="0">
                <a:solidFill>
                  <a:schemeClr val="bg1"/>
                </a:solidFill>
              </a:rPr>
              <a:t>又はその端数を増すごと</a:t>
            </a:r>
            <a:endParaRPr lang="en-US" altLang="ja-JP" sz="1600" dirty="0">
              <a:solidFill>
                <a:schemeClr val="bg1"/>
              </a:solidFill>
            </a:endParaRPr>
          </a:p>
          <a:p>
            <a:pPr marL="0" indent="0">
              <a:spcBef>
                <a:spcPts val="0"/>
              </a:spcBef>
              <a:buNone/>
            </a:pPr>
            <a:r>
              <a:rPr lang="en-US" altLang="ja-JP" sz="1600" dirty="0">
                <a:solidFill>
                  <a:schemeClr val="bg1"/>
                </a:solidFill>
              </a:rPr>
              <a:t>      </a:t>
            </a:r>
            <a:r>
              <a:rPr lang="ja-JP" altLang="en-US" sz="1600" dirty="0">
                <a:solidFill>
                  <a:schemeClr val="bg1"/>
                </a:solidFill>
              </a:rPr>
              <a:t>に、</a:t>
            </a:r>
            <a:r>
              <a:rPr lang="en-US" altLang="ja-JP" sz="1600" dirty="0">
                <a:solidFill>
                  <a:schemeClr val="bg1"/>
                </a:solidFill>
              </a:rPr>
              <a:t>1</a:t>
            </a:r>
            <a:r>
              <a:rPr lang="ja-JP" altLang="en-US" sz="1600" dirty="0">
                <a:solidFill>
                  <a:schemeClr val="bg1"/>
                </a:solidFill>
              </a:rPr>
              <a:t>以上となる場合、加算の算定が可能であること</a:t>
            </a:r>
            <a:r>
              <a:rPr lang="ja-JP" altLang="en-US" sz="1600" dirty="0" smtClean="0">
                <a:solidFill>
                  <a:schemeClr val="bg1"/>
                </a:solidFill>
              </a:rPr>
              <a:t>。</a:t>
            </a:r>
            <a:endParaRPr lang="en-US" altLang="ja-JP" sz="1600" dirty="0" smtClean="0">
              <a:solidFill>
                <a:schemeClr val="bg1"/>
              </a:solidFill>
            </a:endParaRPr>
          </a:p>
          <a:p>
            <a:pPr marL="0" indent="0">
              <a:spcBef>
                <a:spcPts val="0"/>
              </a:spcBef>
              <a:buNone/>
            </a:pPr>
            <a:r>
              <a:rPr lang="ja-JP" altLang="en-US" sz="1600" b="1" dirty="0">
                <a:solidFill>
                  <a:schemeClr val="bg1"/>
                </a:solidFill>
              </a:rPr>
              <a:t>☆</a:t>
            </a:r>
            <a:r>
              <a:rPr lang="ja-JP" altLang="en-US" sz="1600" b="1" dirty="0" smtClean="0">
                <a:solidFill>
                  <a:schemeClr val="bg1"/>
                </a:solidFill>
              </a:rPr>
              <a:t>看護</a:t>
            </a:r>
            <a:r>
              <a:rPr lang="ja-JP" altLang="en-US" sz="1600" b="1" dirty="0">
                <a:solidFill>
                  <a:schemeClr val="bg1"/>
                </a:solidFill>
              </a:rPr>
              <a:t>体制加算</a:t>
            </a:r>
            <a:r>
              <a:rPr lang="en-US" altLang="ja-JP" sz="1600" b="1" dirty="0">
                <a:solidFill>
                  <a:schemeClr val="bg1"/>
                </a:solidFill>
              </a:rPr>
              <a:t>(Ⅲ)(Ⅳ)</a:t>
            </a:r>
            <a:r>
              <a:rPr lang="ja-JP" altLang="en-US" sz="1600" b="1" dirty="0">
                <a:solidFill>
                  <a:schemeClr val="bg1"/>
                </a:solidFill>
              </a:rPr>
              <a:t>について</a:t>
            </a:r>
            <a:endParaRPr lang="en-US" altLang="ja-JP" sz="1600" b="1" dirty="0">
              <a:solidFill>
                <a:schemeClr val="bg1"/>
              </a:solidFill>
            </a:endParaRPr>
          </a:p>
          <a:p>
            <a:pPr marL="0" indent="0">
              <a:spcBef>
                <a:spcPts val="0"/>
              </a:spcBef>
              <a:spcAft>
                <a:spcPts val="0"/>
              </a:spcAft>
              <a:buNone/>
            </a:pPr>
            <a:r>
              <a:rPr lang="ja-JP" altLang="en-US" sz="1600" dirty="0">
                <a:solidFill>
                  <a:schemeClr val="bg1"/>
                </a:solidFill>
              </a:rPr>
              <a:t>　定員規模に係る要件については、併設事業所は短期入所生活介護のみの定員に着目して判断し、空床利用型については、本体の介護老人福祉施設の定員規模で判断する。</a:t>
            </a:r>
            <a:endParaRPr lang="en-US" altLang="ja-JP" sz="1600" dirty="0">
              <a:solidFill>
                <a:schemeClr val="bg1"/>
              </a:solidFill>
            </a:endParaRPr>
          </a:p>
          <a:p>
            <a:pPr marL="0" indent="0">
              <a:spcBef>
                <a:spcPts val="0"/>
              </a:spcBef>
              <a:buNone/>
            </a:pPr>
            <a:r>
              <a:rPr lang="ja-JP" altLang="en-US" sz="1600" dirty="0">
                <a:solidFill>
                  <a:schemeClr val="bg1"/>
                </a:solidFill>
              </a:rPr>
              <a:t>　併設型の短期入所生活介護事業所がなく、空床型のみで短期入所生活介護サービスを提供している定員</a:t>
            </a:r>
            <a:r>
              <a:rPr lang="en-US" altLang="ja-JP" sz="1600" dirty="0">
                <a:solidFill>
                  <a:schemeClr val="bg1"/>
                </a:solidFill>
              </a:rPr>
              <a:t>51</a:t>
            </a:r>
            <a:r>
              <a:rPr lang="ja-JP" altLang="en-US" sz="1600" dirty="0">
                <a:solidFill>
                  <a:schemeClr val="bg1"/>
                </a:solidFill>
              </a:rPr>
              <a:t>人以上の介護老人福祉施設は、看護体制加算</a:t>
            </a:r>
            <a:r>
              <a:rPr lang="en-US" altLang="ja-JP" sz="1600" dirty="0">
                <a:solidFill>
                  <a:schemeClr val="bg1"/>
                </a:solidFill>
              </a:rPr>
              <a:t>(Ⅲ)(Ⅳ)</a:t>
            </a:r>
            <a:r>
              <a:rPr lang="ja-JP" altLang="en-US" sz="1600" dirty="0">
                <a:solidFill>
                  <a:schemeClr val="bg1"/>
                </a:solidFill>
              </a:rPr>
              <a:t>は算定できないことに留意すること。</a:t>
            </a:r>
            <a:endParaRPr lang="en-US" altLang="ja-JP" sz="1600" dirty="0">
              <a:solidFill>
                <a:schemeClr val="bg1"/>
              </a:solidFill>
            </a:endParaRPr>
          </a:p>
        </p:txBody>
      </p:sp>
    </p:spTree>
    <p:extLst>
      <p:ext uri="{BB962C8B-B14F-4D97-AF65-F5344CB8AC3E}">
        <p14:creationId xmlns:p14="http://schemas.microsoft.com/office/powerpoint/2010/main" val="39004149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smtClean="0">
                <a:solidFill>
                  <a:schemeClr val="bg1"/>
                </a:solidFill>
              </a:rPr>
              <a:t>１</a:t>
            </a:r>
            <a:r>
              <a:rPr lang="ja-JP" altLang="en-US" sz="4000" b="1" dirty="0">
                <a:solidFill>
                  <a:schemeClr val="bg1"/>
                </a:solidFill>
              </a:rPr>
              <a:t>　</a:t>
            </a:r>
            <a:r>
              <a:rPr lang="ja-JP" altLang="en-US" sz="4000" b="1" dirty="0" smtClean="0">
                <a:solidFill>
                  <a:schemeClr val="bg1"/>
                </a:solidFill>
              </a:rPr>
              <a:t>主な指導事項</a:t>
            </a:r>
            <a:r>
              <a:rPr lang="ja-JP" altLang="en-US" sz="4000" b="1" dirty="0">
                <a:solidFill>
                  <a:schemeClr val="bg1"/>
                </a:solidFill>
              </a:rPr>
              <a:t>⑲</a:t>
            </a:r>
            <a:r>
              <a:rPr lang="en-US" altLang="ja-JP" sz="4000" b="1" dirty="0" smtClean="0">
                <a:solidFill>
                  <a:schemeClr val="bg1"/>
                </a:solidFill>
              </a:rPr>
              <a:t/>
            </a:r>
            <a:br>
              <a:rPr lang="en-US" altLang="ja-JP" sz="4000" b="1" dirty="0" smtClean="0">
                <a:solidFill>
                  <a:schemeClr val="bg1"/>
                </a:solidFill>
              </a:rPr>
            </a:br>
            <a:r>
              <a:rPr lang="ja-JP" altLang="en-US" sz="2800" b="1" dirty="0">
                <a:solidFill>
                  <a:schemeClr val="bg1"/>
                </a:solidFill>
              </a:rPr>
              <a:t>（短期入所生活</a:t>
            </a:r>
            <a:r>
              <a:rPr lang="en-US" altLang="ja-JP" sz="2800" b="1" dirty="0">
                <a:solidFill>
                  <a:schemeClr val="bg1"/>
                </a:solidFill>
              </a:rPr>
              <a:t>(</a:t>
            </a:r>
            <a:r>
              <a:rPr lang="ja-JP" altLang="en-US" sz="2800" b="1" dirty="0">
                <a:solidFill>
                  <a:schemeClr val="bg1"/>
                </a:solidFill>
              </a:rPr>
              <a:t>療養</a:t>
            </a:r>
            <a:r>
              <a:rPr lang="en-US" altLang="ja-JP" sz="2800" b="1" dirty="0">
                <a:solidFill>
                  <a:schemeClr val="bg1"/>
                </a:solidFill>
              </a:rPr>
              <a:t>)</a:t>
            </a:r>
            <a:r>
              <a:rPr lang="ja-JP" altLang="en-US" sz="2800" b="1" dirty="0" smtClean="0">
                <a:solidFill>
                  <a:schemeClr val="bg1"/>
                </a:solidFill>
              </a:rPr>
              <a:t>介護－</a:t>
            </a:r>
            <a:r>
              <a:rPr lang="ja-JP" altLang="en-US" sz="2800" b="1" dirty="0">
                <a:solidFill>
                  <a:schemeClr val="bg1"/>
                </a:solidFill>
              </a:rPr>
              <a:t>利用料等の受領</a:t>
            </a:r>
            <a:r>
              <a:rPr lang="ja-JP" altLang="en-US" sz="2800" b="1" dirty="0" smtClean="0">
                <a:solidFill>
                  <a:schemeClr val="bg1"/>
                </a:solidFill>
              </a:rPr>
              <a:t>）</a:t>
            </a:r>
            <a:endParaRPr lang="en-US" sz="2800" b="1" dirty="0">
              <a:solidFill>
                <a:schemeClr val="bg1"/>
              </a:solidFill>
            </a:endParaRPr>
          </a:p>
        </p:txBody>
      </p:sp>
      <p:sp>
        <p:nvSpPr>
          <p:cNvPr id="6" name="コンテンツ プレースホルダー 4"/>
          <p:cNvSpPr txBox="1">
            <a:spLocks/>
          </p:cNvSpPr>
          <p:nvPr/>
        </p:nvSpPr>
        <p:spPr>
          <a:xfrm>
            <a:off x="290262" y="1448181"/>
            <a:ext cx="8496944" cy="165204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endParaRPr lang="en-US" altLang="ja-JP" sz="2400" b="1" dirty="0">
              <a:solidFill>
                <a:schemeClr val="bg1"/>
              </a:solidFill>
            </a:endParaRPr>
          </a:p>
          <a:p>
            <a:pPr marL="0" indent="0">
              <a:buNone/>
            </a:pPr>
            <a:r>
              <a:rPr lang="ja-JP" altLang="en-US" sz="2400" dirty="0">
                <a:solidFill>
                  <a:schemeClr val="bg1"/>
                </a:solidFill>
              </a:rPr>
              <a:t>　</a:t>
            </a:r>
            <a:r>
              <a:rPr lang="ja-JP" altLang="en-US" sz="2400" dirty="0" smtClean="0">
                <a:solidFill>
                  <a:schemeClr val="bg1"/>
                </a:solidFill>
              </a:rPr>
              <a:t>基準第</a:t>
            </a:r>
            <a:r>
              <a:rPr lang="en-US" altLang="ja-JP" sz="2400" dirty="0" smtClean="0">
                <a:solidFill>
                  <a:schemeClr val="bg1"/>
                </a:solidFill>
              </a:rPr>
              <a:t>127</a:t>
            </a:r>
            <a:r>
              <a:rPr lang="ja-JP" altLang="en-US" sz="2400" dirty="0" smtClean="0">
                <a:solidFill>
                  <a:schemeClr val="bg1"/>
                </a:solidFill>
              </a:rPr>
              <a:t>条（基準第</a:t>
            </a:r>
            <a:r>
              <a:rPr lang="en-US" altLang="ja-JP" sz="2400" dirty="0" smtClean="0">
                <a:solidFill>
                  <a:schemeClr val="bg1"/>
                </a:solidFill>
              </a:rPr>
              <a:t>145</a:t>
            </a:r>
            <a:r>
              <a:rPr lang="ja-JP" altLang="en-US" sz="2400" dirty="0" smtClean="0">
                <a:solidFill>
                  <a:schemeClr val="bg1"/>
                </a:solidFill>
              </a:rPr>
              <a:t>条）の支払を受ける額のほか、次</a:t>
            </a:r>
            <a:r>
              <a:rPr lang="ja-JP" altLang="en-US" sz="2400" dirty="0">
                <a:solidFill>
                  <a:schemeClr val="bg1"/>
                </a:solidFill>
              </a:rPr>
              <a:t>の各号に掲げる費用の額の支払を利用者から受けることができる</a:t>
            </a:r>
            <a:r>
              <a:rPr lang="ja-JP" altLang="en-US" sz="2400" dirty="0" smtClean="0">
                <a:solidFill>
                  <a:schemeClr val="bg1"/>
                </a:solidFill>
              </a:rPr>
              <a:t>。</a:t>
            </a:r>
            <a:endParaRPr lang="en-US" altLang="ja-JP" sz="2400" dirty="0">
              <a:solidFill>
                <a:schemeClr val="bg1"/>
              </a:solidFill>
            </a:endParaRPr>
          </a:p>
        </p:txBody>
      </p:sp>
      <p:sp>
        <p:nvSpPr>
          <p:cNvPr id="7" name="コンテンツ プレースホルダー 4"/>
          <p:cNvSpPr txBox="1">
            <a:spLocks/>
          </p:cNvSpPr>
          <p:nvPr/>
        </p:nvSpPr>
        <p:spPr>
          <a:xfrm>
            <a:off x="323528" y="3546618"/>
            <a:ext cx="8496944" cy="3049726"/>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2400" dirty="0" smtClean="0">
                <a:solidFill>
                  <a:schemeClr val="bg1"/>
                </a:solidFill>
              </a:rPr>
              <a:t>☆</a:t>
            </a:r>
            <a:r>
              <a:rPr lang="ja-JP" altLang="en-US" sz="2400" b="1" u="sng" dirty="0" smtClean="0">
                <a:solidFill>
                  <a:srgbClr val="FF0000"/>
                </a:solidFill>
              </a:rPr>
              <a:t>あらかじめ</a:t>
            </a:r>
            <a:r>
              <a:rPr lang="ja-JP" altLang="en-US" sz="2400" dirty="0" smtClean="0">
                <a:solidFill>
                  <a:schemeClr val="bg1"/>
                </a:solidFill>
              </a:rPr>
              <a:t>、利用者</a:t>
            </a:r>
            <a:r>
              <a:rPr lang="ja-JP" altLang="en-US" sz="2400" dirty="0">
                <a:solidFill>
                  <a:schemeClr val="bg1"/>
                </a:solidFill>
              </a:rPr>
              <a:t>又は</a:t>
            </a:r>
            <a:r>
              <a:rPr lang="ja-JP" altLang="en-US" sz="2400" dirty="0" smtClean="0">
                <a:solidFill>
                  <a:schemeClr val="bg1"/>
                </a:solidFill>
              </a:rPr>
              <a:t>その家族</a:t>
            </a:r>
            <a:r>
              <a:rPr lang="ja-JP" altLang="en-US" sz="2400" dirty="0">
                <a:solidFill>
                  <a:schemeClr val="bg1"/>
                </a:solidFill>
              </a:rPr>
              <a:t>に</a:t>
            </a:r>
            <a:r>
              <a:rPr lang="ja-JP" altLang="en-US" sz="2400" dirty="0" smtClean="0">
                <a:solidFill>
                  <a:schemeClr val="bg1"/>
                </a:solidFill>
              </a:rPr>
              <a:t>対し、明細</a:t>
            </a:r>
            <a:r>
              <a:rPr lang="ja-JP" altLang="en-US" sz="2400" dirty="0">
                <a:solidFill>
                  <a:schemeClr val="bg1"/>
                </a:solidFill>
              </a:rPr>
              <a:t>を</a:t>
            </a:r>
            <a:r>
              <a:rPr lang="ja-JP" altLang="en-US" sz="2400" dirty="0" smtClean="0">
                <a:solidFill>
                  <a:schemeClr val="bg1"/>
                </a:solidFill>
              </a:rPr>
              <a:t>記した</a:t>
            </a:r>
            <a:r>
              <a:rPr lang="ja-JP" altLang="en-US" sz="2400" dirty="0">
                <a:solidFill>
                  <a:schemeClr val="bg1"/>
                </a:solidFill>
              </a:rPr>
              <a:t>文書を</a:t>
            </a:r>
            <a:r>
              <a:rPr lang="ja-JP" altLang="en-US" sz="2400" b="1" u="sng" dirty="0">
                <a:solidFill>
                  <a:srgbClr val="FF0000"/>
                </a:solidFill>
              </a:rPr>
              <a:t>交付</a:t>
            </a:r>
            <a:r>
              <a:rPr lang="ja-JP" altLang="en-US" sz="2400" dirty="0">
                <a:solidFill>
                  <a:schemeClr val="bg1"/>
                </a:solidFill>
              </a:rPr>
              <a:t>して</a:t>
            </a:r>
            <a:r>
              <a:rPr lang="ja-JP" altLang="en-US" sz="2400" b="1" u="sng" dirty="0">
                <a:solidFill>
                  <a:srgbClr val="FF0000"/>
                </a:solidFill>
              </a:rPr>
              <a:t>説明</a:t>
            </a:r>
            <a:r>
              <a:rPr lang="ja-JP" altLang="en-US" sz="2400" dirty="0">
                <a:solidFill>
                  <a:schemeClr val="bg1"/>
                </a:solidFill>
              </a:rPr>
              <a:t>を行い、利用者の</a:t>
            </a:r>
            <a:r>
              <a:rPr lang="ja-JP" altLang="en-US" sz="2400" b="1" u="sng" dirty="0">
                <a:solidFill>
                  <a:srgbClr val="FF0000"/>
                </a:solidFill>
              </a:rPr>
              <a:t>同意</a:t>
            </a:r>
            <a:r>
              <a:rPr lang="ja-JP" altLang="en-US" sz="2400" dirty="0" smtClean="0">
                <a:solidFill>
                  <a:schemeClr val="bg1"/>
                </a:solidFill>
              </a:rPr>
              <a:t>を得ること。</a:t>
            </a:r>
            <a:endParaRPr lang="en-US" altLang="ja-JP" sz="2400" dirty="0" smtClean="0">
              <a:solidFill>
                <a:schemeClr val="bg1"/>
              </a:solidFill>
            </a:endParaRPr>
          </a:p>
          <a:p>
            <a:pPr marL="0" indent="0">
              <a:buNone/>
            </a:pPr>
            <a:r>
              <a:rPr lang="ja-JP" altLang="en-US" sz="2400" dirty="0" smtClean="0">
                <a:solidFill>
                  <a:schemeClr val="bg1"/>
                </a:solidFill>
              </a:rPr>
              <a:t>☆</a:t>
            </a:r>
            <a:r>
              <a:rPr lang="ja-JP" altLang="en-US" sz="2400" b="1" u="sng" dirty="0" smtClean="0">
                <a:solidFill>
                  <a:srgbClr val="FF0000"/>
                </a:solidFill>
              </a:rPr>
              <a:t>曖昧な</a:t>
            </a:r>
            <a:r>
              <a:rPr lang="ja-JP" altLang="en-US" sz="2400" b="1" u="sng" dirty="0">
                <a:solidFill>
                  <a:srgbClr val="FF0000"/>
                </a:solidFill>
              </a:rPr>
              <a:t>名目に</a:t>
            </a:r>
            <a:r>
              <a:rPr lang="ja-JP" altLang="en-US" sz="2400" b="1" u="sng" dirty="0" smtClean="0">
                <a:solidFill>
                  <a:srgbClr val="FF0000"/>
                </a:solidFill>
              </a:rPr>
              <a:t>より費用を徴収しないこと。</a:t>
            </a:r>
            <a:endParaRPr lang="en-US" altLang="ja-JP" sz="2400" b="1" u="sng" dirty="0" smtClean="0">
              <a:solidFill>
                <a:srgbClr val="FF0000"/>
              </a:solidFill>
            </a:endParaRPr>
          </a:p>
          <a:p>
            <a:pPr marL="0" indent="0">
              <a:buNone/>
            </a:pPr>
            <a:r>
              <a:rPr lang="ja-JP" altLang="en-US" sz="2400" dirty="0">
                <a:solidFill>
                  <a:schemeClr val="bg1"/>
                </a:solidFill>
              </a:rPr>
              <a:t>☆</a:t>
            </a:r>
            <a:r>
              <a:rPr lang="ja-JP" altLang="en-US" sz="2400" b="1" u="sng" dirty="0" smtClean="0">
                <a:solidFill>
                  <a:srgbClr val="FF0000"/>
                </a:solidFill>
              </a:rPr>
              <a:t>食費</a:t>
            </a:r>
            <a:r>
              <a:rPr lang="ja-JP" altLang="en-US" sz="2400" dirty="0" smtClean="0">
                <a:solidFill>
                  <a:schemeClr val="bg1"/>
                </a:solidFill>
              </a:rPr>
              <a:t>については、入所期間</a:t>
            </a:r>
            <a:r>
              <a:rPr lang="ja-JP" altLang="en-US" sz="2400" dirty="0">
                <a:solidFill>
                  <a:schemeClr val="bg1"/>
                </a:solidFill>
              </a:rPr>
              <a:t>が</a:t>
            </a:r>
            <a:r>
              <a:rPr lang="ja-JP" altLang="en-US" sz="2400" dirty="0" smtClean="0">
                <a:solidFill>
                  <a:schemeClr val="bg1"/>
                </a:solidFill>
              </a:rPr>
              <a:t>短いため、</a:t>
            </a:r>
            <a:r>
              <a:rPr lang="ja-JP" altLang="en-US" sz="2400" dirty="0">
                <a:solidFill>
                  <a:schemeClr val="bg1"/>
                </a:solidFill>
              </a:rPr>
              <a:t>原則として</a:t>
            </a:r>
            <a:r>
              <a:rPr lang="ja-JP" altLang="en-US" sz="2400" b="1" u="sng" dirty="0">
                <a:solidFill>
                  <a:srgbClr val="FF0000"/>
                </a:solidFill>
              </a:rPr>
              <a:t>一食ごとに分けて設定し、提供した食事分のみ徴収すること。</a:t>
            </a:r>
            <a:endParaRPr lang="en-US" altLang="ja-JP" sz="2400" b="1" u="sng" dirty="0" smtClean="0">
              <a:solidFill>
                <a:srgbClr val="FF0000"/>
              </a:solidFill>
            </a:endParaRPr>
          </a:p>
        </p:txBody>
      </p:sp>
      <p:sp>
        <p:nvSpPr>
          <p:cNvPr id="8" name="下矢印 7"/>
          <p:cNvSpPr/>
          <p:nvPr/>
        </p:nvSpPr>
        <p:spPr>
          <a:xfrm>
            <a:off x="3840497" y="3140968"/>
            <a:ext cx="1080120" cy="36491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642518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13" name="Rectangle 1"/>
          <p:cNvSpPr>
            <a:spLocks noGrp="1"/>
          </p:cNvSpPr>
          <p:nvPr>
            <p:ph type="title"/>
          </p:nvPr>
        </p:nvSpPr>
        <p:spPr>
          <a:xfrm>
            <a:off x="703875" y="260648"/>
            <a:ext cx="8001000" cy="1249235"/>
          </a:xfrm>
        </p:spPr>
        <p:txBody>
          <a:bodyPr>
            <a:normAutofit/>
          </a:bodyPr>
          <a:lstStyle/>
          <a:p>
            <a:r>
              <a:rPr lang="ja-JP" altLang="en-US" sz="3600" b="1" dirty="0">
                <a:solidFill>
                  <a:schemeClr val="bg1"/>
                </a:solidFill>
              </a:rPr>
              <a:t>１　主な指導</a:t>
            </a:r>
            <a:r>
              <a:rPr lang="ja-JP" altLang="en-US" sz="3600" b="1" dirty="0" smtClean="0">
                <a:solidFill>
                  <a:schemeClr val="bg1"/>
                </a:solidFill>
              </a:rPr>
              <a:t>事項⑳</a:t>
            </a:r>
            <a:r>
              <a:rPr lang="en-US" altLang="ja-JP" sz="3600" b="1" dirty="0">
                <a:solidFill>
                  <a:schemeClr val="bg1"/>
                </a:solidFill>
              </a:rPr>
              <a:t/>
            </a:r>
            <a:br>
              <a:rPr lang="en-US" altLang="ja-JP" sz="3600" b="1" dirty="0">
                <a:solidFill>
                  <a:schemeClr val="bg1"/>
                </a:solidFill>
              </a:rPr>
            </a:br>
            <a:r>
              <a:rPr lang="ja-JP" altLang="en-US" sz="3400" b="1" dirty="0" smtClean="0">
                <a:solidFill>
                  <a:schemeClr val="bg1"/>
                </a:solidFill>
              </a:rPr>
              <a:t>（短期</a:t>
            </a:r>
            <a:r>
              <a:rPr lang="ja-JP" altLang="en-US" sz="3400" b="1" dirty="0">
                <a:solidFill>
                  <a:schemeClr val="bg1"/>
                </a:solidFill>
              </a:rPr>
              <a:t>入所療養介護の主な指導</a:t>
            </a:r>
            <a:r>
              <a:rPr lang="ja-JP" altLang="en-US" sz="3400" b="1" dirty="0" smtClean="0">
                <a:solidFill>
                  <a:schemeClr val="bg1"/>
                </a:solidFill>
              </a:rPr>
              <a:t>事項）</a:t>
            </a:r>
            <a:endParaRPr kumimoji="1" lang="ja-JP" sz="3400" b="1" dirty="0">
              <a:solidFill>
                <a:schemeClr val="bg1"/>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485637415"/>
              </p:ext>
            </p:extLst>
          </p:nvPr>
        </p:nvGraphicFramePr>
        <p:xfrm>
          <a:off x="670609" y="1509883"/>
          <a:ext cx="8001000" cy="226840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97419">
                <a:tc>
                  <a:txBody>
                    <a:bodyPr/>
                    <a:lstStyle/>
                    <a:p>
                      <a:pPr>
                        <a:spcBef>
                          <a:spcPts val="600"/>
                        </a:spcBef>
                      </a:pPr>
                      <a:r>
                        <a:rPr kumimoji="1" lang="ja-JP" altLang="en-US" dirty="0">
                          <a:solidFill>
                            <a:sysClr val="windowText" lastClr="000000"/>
                          </a:solidFill>
                        </a:rPr>
                        <a:t>① 緊急短期入所受入加算について</a:t>
                      </a:r>
                    </a:p>
                  </a:txBody>
                  <a:tcPr anchor="ctr">
                    <a:solidFill>
                      <a:srgbClr val="CCECFF"/>
                    </a:solidFill>
                  </a:tcPr>
                </a:tc>
                <a:extLst>
                  <a:ext uri="{0D108BD9-81ED-4DB2-BD59-A6C34878D82A}">
                    <a16:rowId xmlns:a16="http://schemas.microsoft.com/office/drawing/2014/main" val="2276792428"/>
                  </a:ext>
                </a:extLst>
              </a:tr>
              <a:tr h="1770982">
                <a:tc>
                  <a:txBody>
                    <a:bodyPr/>
                    <a:lstStyle/>
                    <a:p>
                      <a:pPr marL="0" indent="0">
                        <a:spcBef>
                          <a:spcPts val="0"/>
                        </a:spcBef>
                        <a:buNone/>
                      </a:pPr>
                      <a:r>
                        <a:rPr kumimoji="1" lang="ja-JP" altLang="en-US" sz="1800" kern="1200" dirty="0">
                          <a:latin typeface="+mn-ea"/>
                          <a:ea typeface="+mn-ea"/>
                        </a:rPr>
                        <a:t>◎ 変更前後の居宅サービス計画を保存する等、緊急利用の理由を明確に</a:t>
                      </a:r>
                      <a:r>
                        <a:rPr kumimoji="1" lang="ja-JP" altLang="en-US" sz="1800" kern="1200" dirty="0" err="1">
                          <a:latin typeface="+mn-ea"/>
                          <a:ea typeface="+mn-ea"/>
                        </a:rPr>
                        <a:t>す</a:t>
                      </a:r>
                      <a:endParaRPr kumimoji="1" lang="en-US" altLang="ja-JP" sz="1800" kern="1200" dirty="0">
                        <a:latin typeface="+mn-ea"/>
                        <a:ea typeface="+mn-ea"/>
                      </a:endParaRPr>
                    </a:p>
                    <a:p>
                      <a:pPr marL="0" indent="0">
                        <a:spcBef>
                          <a:spcPts val="0"/>
                        </a:spcBef>
                        <a:buNone/>
                      </a:pPr>
                      <a:r>
                        <a:rPr kumimoji="1" lang="en-US" altLang="ja-JP" sz="1800" kern="1200" dirty="0">
                          <a:latin typeface="+mn-ea"/>
                          <a:ea typeface="+mn-ea"/>
                        </a:rPr>
                        <a:t>    </a:t>
                      </a:r>
                      <a:r>
                        <a:rPr kumimoji="1" lang="ja-JP" altLang="en-US" sz="1800" kern="1200" dirty="0">
                          <a:latin typeface="+mn-ea"/>
                          <a:ea typeface="+mn-ea"/>
                        </a:rPr>
                        <a:t>ること。また、居宅サービス計画において、当該日に短期入所を</a:t>
                      </a:r>
                      <a:r>
                        <a:rPr kumimoji="1" lang="ja-JP" altLang="en-US" sz="1800" kern="1200" dirty="0" err="1">
                          <a:latin typeface="+mn-ea"/>
                          <a:ea typeface="+mn-ea"/>
                        </a:rPr>
                        <a:t>利用す</a:t>
                      </a:r>
                      <a:endParaRPr kumimoji="1" lang="en-US" altLang="ja-JP" sz="1800" kern="1200" dirty="0">
                        <a:latin typeface="+mn-ea"/>
                        <a:ea typeface="+mn-ea"/>
                      </a:endParaRPr>
                    </a:p>
                    <a:p>
                      <a:pPr marL="0" indent="0">
                        <a:spcBef>
                          <a:spcPts val="0"/>
                        </a:spcBef>
                        <a:buNone/>
                      </a:pPr>
                      <a:r>
                        <a:rPr kumimoji="1" lang="en-US" altLang="ja-JP" sz="1800" kern="1200" dirty="0">
                          <a:latin typeface="+mn-ea"/>
                          <a:ea typeface="+mn-ea"/>
                        </a:rPr>
                        <a:t>    </a:t>
                      </a:r>
                      <a:r>
                        <a:rPr kumimoji="1" lang="ja-JP" altLang="en-US" sz="1800" kern="1200" dirty="0">
                          <a:latin typeface="+mn-ea"/>
                          <a:ea typeface="+mn-ea"/>
                        </a:rPr>
                        <a:t>ることが計画されている場合には当該加算を算定しないこと。</a:t>
                      </a:r>
                      <a:endParaRPr kumimoji="1" lang="en-US" altLang="ja-JP" sz="1800" kern="1200" dirty="0">
                        <a:latin typeface="+mn-ea"/>
                        <a:ea typeface="+mn-ea"/>
                      </a:endParaRPr>
                    </a:p>
                    <a:p>
                      <a:pPr marL="0" indent="0">
                        <a:spcBef>
                          <a:spcPts val="0"/>
                        </a:spcBef>
                        <a:buNone/>
                      </a:pPr>
                      <a:r>
                        <a:rPr kumimoji="1" lang="ja-JP" altLang="en-US" sz="1800" kern="1200" dirty="0" smtClean="0">
                          <a:latin typeface="+mn-ea"/>
                          <a:ea typeface="+mn-ea"/>
                        </a:rPr>
                        <a:t>◎ </a:t>
                      </a:r>
                      <a:r>
                        <a:rPr kumimoji="1" lang="ja-JP" altLang="en-US" sz="1800" kern="1200" dirty="0">
                          <a:latin typeface="+mn-ea"/>
                          <a:ea typeface="+mn-ea"/>
                        </a:rPr>
                        <a:t>緊急利用した者に関する記録（利用理由、受入期間、緊急受入後</a:t>
                      </a:r>
                      <a:r>
                        <a:rPr kumimoji="1" lang="ja-JP" altLang="en-US" sz="1800" kern="1200" dirty="0" smtClean="0">
                          <a:latin typeface="+mn-ea"/>
                          <a:ea typeface="+mn-ea"/>
                        </a:rPr>
                        <a:t>の対応</a:t>
                      </a:r>
                      <a:r>
                        <a:rPr kumimoji="1" lang="en-US" altLang="ja-JP" sz="1800" kern="1200" dirty="0" smtClean="0">
                          <a:latin typeface="+mn-ea"/>
                          <a:ea typeface="+mn-ea"/>
                        </a:rPr>
                        <a:t>)</a:t>
                      </a:r>
                      <a:endParaRPr kumimoji="1" lang="en-US" altLang="ja-JP" sz="1800" kern="1200" dirty="0">
                        <a:latin typeface="+mn-ea"/>
                        <a:ea typeface="+mn-ea"/>
                      </a:endParaRPr>
                    </a:p>
                    <a:p>
                      <a:pPr marL="0" indent="0">
                        <a:spcBef>
                          <a:spcPts val="0"/>
                        </a:spcBef>
                        <a:buNone/>
                      </a:pPr>
                      <a:r>
                        <a:rPr kumimoji="1" lang="en-US" altLang="ja-JP" sz="1800" kern="1200" dirty="0">
                          <a:latin typeface="+mn-ea"/>
                          <a:ea typeface="+mn-ea"/>
                        </a:rPr>
                        <a:t>   </a:t>
                      </a:r>
                      <a:r>
                        <a:rPr kumimoji="1" lang="en-US" altLang="ja-JP" sz="1800" kern="1200" dirty="0" smtClean="0">
                          <a:latin typeface="+mn-ea"/>
                          <a:ea typeface="+mn-ea"/>
                        </a:rPr>
                        <a:t> </a:t>
                      </a:r>
                      <a:r>
                        <a:rPr kumimoji="1" lang="ja-JP" altLang="en-US" sz="1800" kern="1200" dirty="0" smtClean="0">
                          <a:latin typeface="+mn-ea"/>
                          <a:ea typeface="+mn-ea"/>
                        </a:rPr>
                        <a:t>を</a:t>
                      </a:r>
                      <a:r>
                        <a:rPr kumimoji="1" lang="ja-JP" altLang="en-US" sz="1800" kern="1200" dirty="0">
                          <a:latin typeface="+mn-ea"/>
                          <a:ea typeface="+mn-ea"/>
                        </a:rPr>
                        <a:t>記録すること。</a:t>
                      </a:r>
                      <a:endParaRPr kumimoji="1" lang="ja-JP" altLang="en-US" sz="1800" kern="1200" dirty="0">
                        <a:solidFill>
                          <a:schemeClr val="tx1"/>
                        </a:solidFill>
                        <a:latin typeface="+mn-ea"/>
                        <a:ea typeface="+mn-ea"/>
                        <a:cs typeface="+mn-cs"/>
                      </a:endParaRPr>
                    </a:p>
                  </a:txBody>
                  <a:tcPr anchor="ctr">
                    <a:solidFill>
                      <a:srgbClr val="CCECFF"/>
                    </a:solidFill>
                  </a:tcPr>
                </a:tc>
                <a:extLst>
                  <a:ext uri="{0D108BD9-81ED-4DB2-BD59-A6C34878D82A}">
                    <a16:rowId xmlns:a16="http://schemas.microsoft.com/office/drawing/2014/main" val="242818077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223050882"/>
              </p:ext>
            </p:extLst>
          </p:nvPr>
        </p:nvGraphicFramePr>
        <p:xfrm>
          <a:off x="670609" y="4119616"/>
          <a:ext cx="8001000" cy="2268401"/>
        </p:xfrm>
        <a:graphic>
          <a:graphicData uri="http://schemas.openxmlformats.org/drawingml/2006/table">
            <a:tbl>
              <a:tblPr firstRow="1" bandRow="1">
                <a:tableStyleId>{00A15C55-8517-42AA-B614-E9B94910E393}</a:tableStyleId>
              </a:tblPr>
              <a:tblGrid>
                <a:gridCol w="8001000">
                  <a:extLst>
                    <a:ext uri="{9D8B030D-6E8A-4147-A177-3AD203B41FA5}">
                      <a16:colId xmlns:a16="http://schemas.microsoft.com/office/drawing/2014/main" val="1592839817"/>
                    </a:ext>
                  </a:extLst>
                </a:gridCol>
              </a:tblGrid>
              <a:tr h="497419">
                <a:tc>
                  <a:txBody>
                    <a:bodyPr/>
                    <a:lstStyle/>
                    <a:p>
                      <a:pPr>
                        <a:spcBef>
                          <a:spcPts val="600"/>
                        </a:spcBef>
                      </a:pPr>
                      <a:r>
                        <a:rPr kumimoji="1" lang="ja-JP" altLang="en-US" dirty="0">
                          <a:solidFill>
                            <a:sysClr val="windowText" lastClr="000000"/>
                          </a:solidFill>
                        </a:rPr>
                        <a:t>② 個別リハビリテーション実施加算について</a:t>
                      </a:r>
                    </a:p>
                  </a:txBody>
                  <a:tcPr anchor="ctr">
                    <a:solidFill>
                      <a:srgbClr val="CCECFF"/>
                    </a:solidFill>
                  </a:tcPr>
                </a:tc>
                <a:extLst>
                  <a:ext uri="{0D108BD9-81ED-4DB2-BD59-A6C34878D82A}">
                    <a16:rowId xmlns:a16="http://schemas.microsoft.com/office/drawing/2014/main" val="2276792428"/>
                  </a:ext>
                </a:extLst>
              </a:tr>
              <a:tr h="1770982">
                <a:tc>
                  <a:txBody>
                    <a:bodyPr/>
                    <a:lstStyle/>
                    <a:p>
                      <a:pPr marL="0" indent="0">
                        <a:spcBef>
                          <a:spcPts val="0"/>
                        </a:spcBef>
                        <a:spcAft>
                          <a:spcPts val="0"/>
                        </a:spcAft>
                        <a:buNone/>
                      </a:pPr>
                      <a:r>
                        <a:rPr lang="ja-JP" altLang="en-US" sz="1800" dirty="0">
                          <a:latin typeface="+mn-ea"/>
                        </a:rPr>
                        <a:t>◎ 医師、看護職員、理学療法士、作業療法士、言語聴覚士等が共同して利</a:t>
                      </a:r>
                      <a:endParaRPr lang="en-US" altLang="ja-JP" sz="1800" dirty="0">
                        <a:latin typeface="+mn-ea"/>
                      </a:endParaRPr>
                    </a:p>
                    <a:p>
                      <a:pPr marL="0" indent="0">
                        <a:spcBef>
                          <a:spcPts val="0"/>
                        </a:spcBef>
                        <a:spcAft>
                          <a:spcPts val="0"/>
                        </a:spcAft>
                        <a:buNone/>
                      </a:pPr>
                      <a:r>
                        <a:rPr lang="ja-JP" altLang="en-US" sz="1800" dirty="0">
                          <a:latin typeface="+mn-ea"/>
                        </a:rPr>
                        <a:t>　 用者ごとに個別リハビリテーション計画を作成する</a:t>
                      </a:r>
                      <a:endParaRPr lang="en-US" altLang="ja-JP" sz="1800" dirty="0">
                        <a:latin typeface="+mn-ea"/>
                      </a:endParaRPr>
                    </a:p>
                    <a:p>
                      <a:pPr marL="0" indent="0">
                        <a:spcBef>
                          <a:spcPts val="0"/>
                        </a:spcBef>
                        <a:spcAft>
                          <a:spcPts val="0"/>
                        </a:spcAft>
                        <a:buNone/>
                      </a:pPr>
                      <a:r>
                        <a:rPr lang="ja-JP" altLang="en-US" sz="1800" dirty="0">
                          <a:latin typeface="+mn-ea"/>
                        </a:rPr>
                        <a:t>◎ 個別のリハビリテーションを行う明確な必要性を計画に位置付けること。</a:t>
                      </a:r>
                      <a:endParaRPr lang="en-US" altLang="ja-JP" sz="1800" dirty="0">
                        <a:latin typeface="+mn-ea"/>
                      </a:endParaRPr>
                    </a:p>
                    <a:p>
                      <a:pPr marL="0" indent="0">
                        <a:spcBef>
                          <a:spcPts val="0"/>
                        </a:spcBef>
                        <a:spcAft>
                          <a:spcPts val="0"/>
                        </a:spcAft>
                        <a:buNone/>
                      </a:pPr>
                      <a:r>
                        <a:rPr lang="ja-JP" altLang="en-US" sz="1800" dirty="0">
                          <a:latin typeface="+mn-ea"/>
                        </a:rPr>
                        <a:t>◎ 当該計画に基づき、個別リハビリテーションを</a:t>
                      </a:r>
                      <a:r>
                        <a:rPr lang="en-US" altLang="ja-JP" sz="1800" dirty="0">
                          <a:latin typeface="+mn-ea"/>
                        </a:rPr>
                        <a:t>20</a:t>
                      </a:r>
                      <a:r>
                        <a:rPr lang="ja-JP" altLang="en-US" sz="1800" dirty="0">
                          <a:latin typeface="+mn-ea"/>
                        </a:rPr>
                        <a:t>分以上実施した場合に </a:t>
                      </a:r>
                      <a:endParaRPr lang="en-US" altLang="ja-JP" sz="1800" dirty="0">
                        <a:latin typeface="+mn-ea"/>
                      </a:endParaRPr>
                    </a:p>
                    <a:p>
                      <a:pPr marL="0" indent="0">
                        <a:spcBef>
                          <a:spcPts val="0"/>
                        </a:spcBef>
                        <a:spcAft>
                          <a:spcPts val="0"/>
                        </a:spcAft>
                        <a:buNone/>
                      </a:pPr>
                      <a:r>
                        <a:rPr lang="en-US" altLang="ja-JP" sz="1800" dirty="0">
                          <a:latin typeface="+mn-ea"/>
                        </a:rPr>
                        <a:t>    </a:t>
                      </a:r>
                      <a:r>
                        <a:rPr lang="ja-JP" altLang="en-US" sz="1800" dirty="0">
                          <a:latin typeface="+mn-ea"/>
                        </a:rPr>
                        <a:t>算定する。</a:t>
                      </a:r>
                    </a:p>
                  </a:txBody>
                  <a:tcPr anchor="ctr">
                    <a:solidFill>
                      <a:srgbClr val="CCECFF"/>
                    </a:solidFill>
                  </a:tcPr>
                </a:tc>
                <a:extLst>
                  <a:ext uri="{0D108BD9-81ED-4DB2-BD59-A6C34878D82A}">
                    <a16:rowId xmlns:a16="http://schemas.microsoft.com/office/drawing/2014/main" val="2428180773"/>
                  </a:ext>
                </a:extLst>
              </a:tr>
            </a:tbl>
          </a:graphicData>
        </a:graphic>
      </p:graphicFrame>
    </p:spTree>
    <p:extLst>
      <p:ext uri="{BB962C8B-B14F-4D97-AF65-F5344CB8AC3E}">
        <p14:creationId xmlns:p14="http://schemas.microsoft.com/office/powerpoint/2010/main" val="3184168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539552" y="71414"/>
            <a:ext cx="8280920"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主な指導事項㉑</a:t>
            </a:r>
            <a:r>
              <a:rPr lang="en-US" altLang="ja-JP" sz="4000" b="1" dirty="0" smtClean="0">
                <a:solidFill>
                  <a:schemeClr val="bg1"/>
                </a:solidFill>
              </a:rPr>
              <a:t/>
            </a:r>
            <a:br>
              <a:rPr lang="en-US" altLang="ja-JP" sz="4000" b="1" dirty="0" smtClean="0">
                <a:solidFill>
                  <a:schemeClr val="bg1"/>
                </a:solidFill>
              </a:rPr>
            </a:br>
            <a:r>
              <a:rPr lang="ja-JP" altLang="en-US" sz="2500" b="1" dirty="0" smtClean="0">
                <a:solidFill>
                  <a:schemeClr val="bg1"/>
                </a:solidFill>
              </a:rPr>
              <a:t>（</a:t>
            </a:r>
            <a:r>
              <a:rPr lang="ja-JP" altLang="en-US" sz="2500" b="1" dirty="0">
                <a:solidFill>
                  <a:schemeClr val="bg1"/>
                </a:solidFill>
              </a:rPr>
              <a:t>特定施設入居者生活介護</a:t>
            </a:r>
            <a:r>
              <a:rPr lang="ja-JP" altLang="en-US" sz="2500" b="1" dirty="0" smtClean="0">
                <a:solidFill>
                  <a:schemeClr val="bg1"/>
                </a:solidFill>
              </a:rPr>
              <a:t>－</a:t>
            </a:r>
            <a:r>
              <a:rPr lang="zh-TW" altLang="en-US" sz="2500" b="1" dirty="0">
                <a:solidFill>
                  <a:schemeClr val="bg1"/>
                </a:solidFill>
              </a:rPr>
              <a:t>身体拘束廃止未実施減算</a:t>
            </a:r>
            <a:r>
              <a:rPr lang="ja-JP" altLang="en-US" sz="2500" b="1" dirty="0" smtClean="0">
                <a:solidFill>
                  <a:schemeClr val="bg1"/>
                </a:solidFill>
              </a:rPr>
              <a:t>）</a:t>
            </a:r>
            <a:endParaRPr lang="en-US" sz="2500" b="1" dirty="0">
              <a:solidFill>
                <a:schemeClr val="bg1"/>
              </a:solidFill>
            </a:endParaRPr>
          </a:p>
        </p:txBody>
      </p:sp>
      <p:sp>
        <p:nvSpPr>
          <p:cNvPr id="6" name="コンテンツ プレースホルダー 4"/>
          <p:cNvSpPr txBox="1">
            <a:spLocks/>
          </p:cNvSpPr>
          <p:nvPr/>
        </p:nvSpPr>
        <p:spPr>
          <a:xfrm>
            <a:off x="323528" y="1241931"/>
            <a:ext cx="8496944" cy="182703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endParaRPr lang="en-US" altLang="ja-JP" sz="2400" b="1" dirty="0">
              <a:solidFill>
                <a:schemeClr val="bg1"/>
              </a:solidFill>
            </a:endParaRPr>
          </a:p>
          <a:p>
            <a:pPr marL="0" indent="0">
              <a:buNone/>
            </a:pPr>
            <a:r>
              <a:rPr lang="ja-JP" altLang="en-US" sz="2400" dirty="0" smtClean="0">
                <a:solidFill>
                  <a:schemeClr val="bg1"/>
                </a:solidFill>
              </a:rPr>
              <a:t>　別に厚生</a:t>
            </a:r>
            <a:r>
              <a:rPr lang="ja-JP" altLang="en-US" sz="2400" dirty="0">
                <a:solidFill>
                  <a:schemeClr val="bg1"/>
                </a:solidFill>
              </a:rPr>
              <a:t>労働大臣が定める</a:t>
            </a:r>
            <a:r>
              <a:rPr lang="ja-JP" altLang="en-US" sz="2400" dirty="0" smtClean="0">
                <a:solidFill>
                  <a:schemeClr val="bg1"/>
                </a:solidFill>
              </a:rPr>
              <a:t>基準を</a:t>
            </a:r>
            <a:r>
              <a:rPr lang="ja-JP" altLang="en-US" sz="2400" dirty="0">
                <a:solidFill>
                  <a:schemeClr val="bg1"/>
                </a:solidFill>
              </a:rPr>
              <a:t>満たさない</a:t>
            </a:r>
            <a:r>
              <a:rPr lang="ja-JP" altLang="en-US" sz="2400" dirty="0" smtClean="0">
                <a:solidFill>
                  <a:schemeClr val="bg1"/>
                </a:solidFill>
              </a:rPr>
              <a:t>場合は、所定</a:t>
            </a:r>
            <a:r>
              <a:rPr lang="ja-JP" altLang="en-US" sz="2400" dirty="0">
                <a:solidFill>
                  <a:schemeClr val="bg1"/>
                </a:solidFill>
              </a:rPr>
              <a:t>単位数の</a:t>
            </a:r>
            <a:r>
              <a:rPr lang="en-US" altLang="ja-JP" sz="2400" dirty="0">
                <a:solidFill>
                  <a:schemeClr val="bg1"/>
                </a:solidFill>
              </a:rPr>
              <a:t>100</a:t>
            </a:r>
            <a:r>
              <a:rPr lang="ja-JP" altLang="en-US" sz="2400" dirty="0">
                <a:solidFill>
                  <a:schemeClr val="bg1"/>
                </a:solidFill>
              </a:rPr>
              <a:t>分の</a:t>
            </a:r>
            <a:r>
              <a:rPr lang="en-US" altLang="ja-JP" sz="2400" dirty="0">
                <a:solidFill>
                  <a:schemeClr val="bg1"/>
                </a:solidFill>
              </a:rPr>
              <a:t>10</a:t>
            </a:r>
            <a:r>
              <a:rPr lang="ja-JP" altLang="en-US" sz="2400" dirty="0">
                <a:solidFill>
                  <a:schemeClr val="bg1"/>
                </a:solidFill>
              </a:rPr>
              <a:t>に相当する単位数を所定単位数から減算する</a:t>
            </a:r>
            <a:r>
              <a:rPr lang="ja-JP" altLang="en-US" sz="2400" dirty="0" smtClean="0">
                <a:solidFill>
                  <a:schemeClr val="bg1"/>
                </a:solidFill>
              </a:rPr>
              <a:t>。</a:t>
            </a:r>
            <a:endParaRPr lang="en-US" altLang="ja-JP" sz="2400" dirty="0" smtClean="0">
              <a:solidFill>
                <a:schemeClr val="bg1"/>
              </a:solidFill>
            </a:endParaRPr>
          </a:p>
        </p:txBody>
      </p:sp>
      <p:sp>
        <p:nvSpPr>
          <p:cNvPr id="7" name="コンテンツ プレースホルダー 4"/>
          <p:cNvSpPr txBox="1">
            <a:spLocks/>
          </p:cNvSpPr>
          <p:nvPr/>
        </p:nvSpPr>
        <p:spPr>
          <a:xfrm>
            <a:off x="323528" y="3623679"/>
            <a:ext cx="8496944" cy="3146335"/>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2400" dirty="0" smtClean="0">
                <a:solidFill>
                  <a:schemeClr val="bg1"/>
                </a:solidFill>
              </a:rPr>
              <a:t>☆緊急やむを得ず身体拘束等を行う場合、</a:t>
            </a:r>
            <a:r>
              <a:rPr lang="ja-JP" altLang="ja-JP" sz="2400" b="1" u="sng" dirty="0" smtClean="0">
                <a:solidFill>
                  <a:srgbClr val="FF0000"/>
                </a:solidFill>
              </a:rPr>
              <a:t>記録</a:t>
            </a:r>
            <a:r>
              <a:rPr lang="ja-JP" altLang="ja-JP" sz="2400" dirty="0" smtClean="0">
                <a:solidFill>
                  <a:schemeClr val="bg1"/>
                </a:solidFill>
              </a:rPr>
              <a:t>を行</a:t>
            </a:r>
            <a:r>
              <a:rPr lang="ja-JP" altLang="en-US" sz="2400" dirty="0" smtClean="0">
                <a:solidFill>
                  <a:schemeClr val="bg1"/>
                </a:solidFill>
              </a:rPr>
              <a:t>うこと</a:t>
            </a:r>
            <a:r>
              <a:rPr lang="ja-JP" altLang="en-US" sz="2400" dirty="0">
                <a:solidFill>
                  <a:schemeClr val="bg1"/>
                </a:solidFill>
              </a:rPr>
              <a:t>。</a:t>
            </a:r>
            <a:endParaRPr lang="en-US" altLang="ja-JP" sz="2400" dirty="0" smtClean="0">
              <a:solidFill>
                <a:schemeClr val="bg1"/>
              </a:solidFill>
            </a:endParaRPr>
          </a:p>
          <a:p>
            <a:pPr marL="0" indent="0">
              <a:buNone/>
            </a:pPr>
            <a:r>
              <a:rPr lang="ja-JP" altLang="en-US" sz="2400" dirty="0" smtClean="0">
                <a:solidFill>
                  <a:schemeClr val="bg1"/>
                </a:solidFill>
              </a:rPr>
              <a:t>☆</a:t>
            </a:r>
            <a:r>
              <a:rPr lang="ja-JP" altLang="ja-JP" sz="2400" dirty="0" smtClean="0">
                <a:solidFill>
                  <a:schemeClr val="bg1"/>
                </a:solidFill>
              </a:rPr>
              <a:t>身体</a:t>
            </a:r>
            <a:r>
              <a:rPr lang="ja-JP" altLang="ja-JP" sz="2400" dirty="0">
                <a:solidFill>
                  <a:schemeClr val="bg1"/>
                </a:solidFill>
              </a:rPr>
              <a:t>拘束の適正化のための対策を検討する</a:t>
            </a:r>
            <a:r>
              <a:rPr lang="ja-JP" altLang="ja-JP" sz="2400" b="1" u="sng" dirty="0">
                <a:solidFill>
                  <a:srgbClr val="FF0000"/>
                </a:solidFill>
              </a:rPr>
              <a:t>委員会</a:t>
            </a:r>
            <a:r>
              <a:rPr lang="ja-JP" altLang="ja-JP" sz="2400" dirty="0">
                <a:solidFill>
                  <a:schemeClr val="bg1"/>
                </a:solidFill>
              </a:rPr>
              <a:t>を</a:t>
            </a:r>
            <a:r>
              <a:rPr lang="ja-JP" altLang="ja-JP" sz="2400" b="1" u="sng" dirty="0">
                <a:solidFill>
                  <a:srgbClr val="FF0000"/>
                </a:solidFill>
              </a:rPr>
              <a:t>３月に１回以上</a:t>
            </a:r>
            <a:r>
              <a:rPr lang="ja-JP" altLang="ja-JP" sz="2400" b="1" u="sng" dirty="0" smtClean="0">
                <a:solidFill>
                  <a:srgbClr val="FF0000"/>
                </a:solidFill>
              </a:rPr>
              <a:t>開催</a:t>
            </a:r>
            <a:r>
              <a:rPr lang="ja-JP" altLang="en-US" sz="2400" dirty="0" smtClean="0">
                <a:solidFill>
                  <a:schemeClr val="bg1"/>
                </a:solidFill>
              </a:rPr>
              <a:t>すること。</a:t>
            </a:r>
            <a:endParaRPr lang="en-US" altLang="ja-JP" sz="2400" dirty="0" smtClean="0">
              <a:solidFill>
                <a:schemeClr val="bg1"/>
              </a:solidFill>
            </a:endParaRPr>
          </a:p>
          <a:p>
            <a:pPr marL="0" indent="0">
              <a:buNone/>
            </a:pPr>
            <a:r>
              <a:rPr lang="ja-JP" altLang="en-US" sz="2400" dirty="0">
                <a:solidFill>
                  <a:schemeClr val="bg1"/>
                </a:solidFill>
              </a:rPr>
              <a:t>☆</a:t>
            </a:r>
            <a:r>
              <a:rPr lang="ja-JP" altLang="ja-JP" sz="2400" dirty="0" smtClean="0">
                <a:solidFill>
                  <a:schemeClr val="bg1"/>
                </a:solidFill>
              </a:rPr>
              <a:t>身体</a:t>
            </a:r>
            <a:r>
              <a:rPr lang="ja-JP" altLang="ja-JP" sz="2400" dirty="0">
                <a:solidFill>
                  <a:schemeClr val="bg1"/>
                </a:solidFill>
              </a:rPr>
              <a:t>拘束適正化のための</a:t>
            </a:r>
            <a:r>
              <a:rPr lang="ja-JP" altLang="ja-JP" sz="2400" b="1" u="sng" dirty="0">
                <a:solidFill>
                  <a:srgbClr val="FF0000"/>
                </a:solidFill>
              </a:rPr>
              <a:t>指針</a:t>
            </a:r>
            <a:r>
              <a:rPr lang="ja-JP" altLang="ja-JP" sz="2400" dirty="0">
                <a:solidFill>
                  <a:schemeClr val="bg1"/>
                </a:solidFill>
              </a:rPr>
              <a:t>を</a:t>
            </a:r>
            <a:r>
              <a:rPr lang="ja-JP" altLang="ja-JP" sz="2400" dirty="0" smtClean="0">
                <a:solidFill>
                  <a:schemeClr val="bg1"/>
                </a:solidFill>
              </a:rPr>
              <a:t>整備</a:t>
            </a:r>
            <a:r>
              <a:rPr lang="ja-JP" altLang="en-US" sz="2400" dirty="0" smtClean="0">
                <a:solidFill>
                  <a:schemeClr val="bg1"/>
                </a:solidFill>
              </a:rPr>
              <a:t>すること。</a:t>
            </a:r>
            <a:endParaRPr lang="en-US" altLang="ja-JP" sz="2400" dirty="0" smtClean="0">
              <a:solidFill>
                <a:schemeClr val="bg1"/>
              </a:solidFill>
            </a:endParaRPr>
          </a:p>
          <a:p>
            <a:pPr marL="0" indent="0">
              <a:buNone/>
            </a:pPr>
            <a:r>
              <a:rPr lang="ja-JP" altLang="en-US" sz="2400" dirty="0" smtClean="0">
                <a:solidFill>
                  <a:schemeClr val="bg1"/>
                </a:solidFill>
              </a:rPr>
              <a:t>☆</a:t>
            </a:r>
            <a:r>
              <a:rPr lang="ja-JP" altLang="ja-JP" sz="2400" dirty="0" smtClean="0">
                <a:solidFill>
                  <a:schemeClr val="bg1"/>
                </a:solidFill>
              </a:rPr>
              <a:t>身体</a:t>
            </a:r>
            <a:r>
              <a:rPr lang="ja-JP" altLang="ja-JP" sz="2400" dirty="0">
                <a:solidFill>
                  <a:schemeClr val="bg1"/>
                </a:solidFill>
              </a:rPr>
              <a:t>拘束適正化のための</a:t>
            </a:r>
            <a:r>
              <a:rPr lang="ja-JP" altLang="ja-JP" sz="2400" b="1" u="sng" dirty="0">
                <a:solidFill>
                  <a:srgbClr val="FF0000"/>
                </a:solidFill>
              </a:rPr>
              <a:t>定期的な研修</a:t>
            </a:r>
            <a:r>
              <a:rPr lang="ja-JP" altLang="ja-JP" sz="2400" dirty="0">
                <a:solidFill>
                  <a:schemeClr val="bg1"/>
                </a:solidFill>
              </a:rPr>
              <a:t>を</a:t>
            </a:r>
            <a:r>
              <a:rPr lang="ja-JP" altLang="ja-JP" sz="2400" dirty="0" smtClean="0">
                <a:solidFill>
                  <a:schemeClr val="bg1"/>
                </a:solidFill>
              </a:rPr>
              <a:t>実施</a:t>
            </a:r>
            <a:r>
              <a:rPr lang="ja-JP" altLang="en-US" sz="2400" dirty="0" smtClean="0">
                <a:solidFill>
                  <a:schemeClr val="bg1"/>
                </a:solidFill>
              </a:rPr>
              <a:t>すること。</a:t>
            </a:r>
            <a:endParaRPr lang="ja-JP" altLang="ja-JP" sz="2400" dirty="0" smtClean="0">
              <a:solidFill>
                <a:schemeClr val="bg1"/>
              </a:solidFill>
            </a:endParaRPr>
          </a:p>
        </p:txBody>
      </p:sp>
      <p:sp>
        <p:nvSpPr>
          <p:cNvPr id="8" name="下矢印 7"/>
          <p:cNvSpPr/>
          <p:nvPr/>
        </p:nvSpPr>
        <p:spPr>
          <a:xfrm>
            <a:off x="4031940" y="3126640"/>
            <a:ext cx="1080120" cy="43936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52212075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43204" y="314890"/>
            <a:ext cx="8604448" cy="383743"/>
          </a:xfrm>
        </p:spPr>
        <p:txBody>
          <a:bodyPr>
            <a:noAutofit/>
          </a:bodyPr>
          <a:lstStyle/>
          <a:p>
            <a:r>
              <a:rPr lang="ja-JP" altLang="en-US" sz="2400" b="1" dirty="0">
                <a:solidFill>
                  <a:schemeClr val="bg1"/>
                </a:solidFill>
              </a:rPr>
              <a:t>１　主な指導</a:t>
            </a:r>
            <a:r>
              <a:rPr lang="ja-JP" altLang="en-US" sz="2400" b="1" dirty="0" smtClean="0">
                <a:solidFill>
                  <a:schemeClr val="bg1"/>
                </a:solidFill>
              </a:rPr>
              <a:t>事項㉒</a:t>
            </a:r>
            <a:r>
              <a:rPr lang="ja-JP" altLang="en-US" sz="2000" b="1" dirty="0" smtClean="0">
                <a:solidFill>
                  <a:schemeClr val="bg1"/>
                </a:solidFill>
              </a:rPr>
              <a:t>（</a:t>
            </a:r>
            <a:r>
              <a:rPr lang="ja-JP" altLang="en-US" sz="2000" b="1" dirty="0">
                <a:solidFill>
                  <a:schemeClr val="bg1"/>
                </a:solidFill>
              </a:rPr>
              <a:t>特定施設入居者生活介護－個別機能訓練加算</a:t>
            </a:r>
            <a:r>
              <a:rPr lang="ja-JP" altLang="en-US" sz="2000" b="1" dirty="0" smtClean="0">
                <a:solidFill>
                  <a:schemeClr val="bg1"/>
                </a:solidFill>
              </a:rPr>
              <a:t>）</a:t>
            </a:r>
            <a:endParaRPr lang="en-US" sz="2000" b="1" dirty="0">
              <a:solidFill>
                <a:schemeClr val="bg1"/>
              </a:solidFill>
            </a:endParaRPr>
          </a:p>
        </p:txBody>
      </p:sp>
      <p:sp>
        <p:nvSpPr>
          <p:cNvPr id="3" name="スライド番号プレースホルダー 2"/>
          <p:cNvSpPr>
            <a:spLocks noGrp="1"/>
          </p:cNvSpPr>
          <p:nvPr>
            <p:ph type="sldNum" sz="quarter" idx="12"/>
          </p:nvPr>
        </p:nvSpPr>
        <p:spPr/>
        <p:txBody>
          <a:bodyPr/>
          <a:lstStyle/>
          <a:p>
            <a:fld id="{4B6EAAFC-84C7-4BE1-BC5E-CE208EE20C26}" type="slidenum">
              <a:rPr lang="en-US" altLang="ja-JP" smtClean="0"/>
              <a:pPr/>
              <a:t>26</a:t>
            </a:fld>
            <a:endParaRPr kumimoji="1" lang="ja-JP" altLang="en-US" dirty="0"/>
          </a:p>
        </p:txBody>
      </p:sp>
      <p:sp>
        <p:nvSpPr>
          <p:cNvPr id="6" name="コンテンツ プレースホルダー 4"/>
          <p:cNvSpPr txBox="1">
            <a:spLocks/>
          </p:cNvSpPr>
          <p:nvPr/>
        </p:nvSpPr>
        <p:spPr>
          <a:xfrm>
            <a:off x="250708" y="698633"/>
            <a:ext cx="8496944" cy="409851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a:solidFill>
                  <a:schemeClr val="bg1"/>
                </a:solidFill>
              </a:rPr>
              <a:t>【</a:t>
            </a:r>
            <a:r>
              <a:rPr lang="ja-JP" altLang="en-US" sz="2000" b="1" dirty="0">
                <a:solidFill>
                  <a:schemeClr val="bg1"/>
                </a:solidFill>
              </a:rPr>
              <a:t>加算概要</a:t>
            </a:r>
            <a:r>
              <a:rPr lang="en-US" altLang="ja-JP" sz="2000" b="1" dirty="0">
                <a:solidFill>
                  <a:schemeClr val="bg1"/>
                </a:solidFill>
              </a:rPr>
              <a:t>】</a:t>
            </a:r>
          </a:p>
          <a:p>
            <a:pPr marL="0" indent="0">
              <a:buNone/>
            </a:pPr>
            <a:r>
              <a:rPr lang="ja-JP" altLang="en-US" sz="2000" b="1" dirty="0">
                <a:solidFill>
                  <a:schemeClr val="bg1"/>
                </a:solidFill>
              </a:rPr>
              <a:t>専ら機能訓練指導員の職務に従事する常勤の理学療法士、作業療法士、言語聴覚士、看護職員、柔道整復師、あん摩マッサージ指圧師、はり師又はきゅう師を１名以上配置しているものとして吹田市に届け出た指定特定施設において、利用者に対して、機能訓練指導員、看護職員、介護職員、生活相談員その他の職種の者が共同して、利用者ごとに個別機能訓練計画を作成し、当該計画に基づき、計画的に機能訓練を行っている場合は、個別機能訓練加算（</a:t>
            </a:r>
            <a:r>
              <a:rPr lang="en-US" altLang="ja-JP" sz="2000" b="1" dirty="0">
                <a:solidFill>
                  <a:schemeClr val="bg1"/>
                </a:solidFill>
              </a:rPr>
              <a:t>Ⅰ</a:t>
            </a:r>
            <a:r>
              <a:rPr lang="ja-JP" altLang="en-US" sz="2000" b="1" dirty="0">
                <a:solidFill>
                  <a:schemeClr val="bg1"/>
                </a:solidFill>
              </a:rPr>
              <a:t>）として１日につき、１２単位を所定単位数に加算すること。また、個別機能訓練加算（</a:t>
            </a:r>
            <a:r>
              <a:rPr lang="en-US" altLang="ja-JP" sz="2000" b="1" dirty="0">
                <a:solidFill>
                  <a:schemeClr val="bg1"/>
                </a:solidFill>
              </a:rPr>
              <a:t>Ⅰ</a:t>
            </a:r>
            <a:r>
              <a:rPr lang="ja-JP" altLang="en-US" sz="2000" b="1" dirty="0">
                <a:solidFill>
                  <a:schemeClr val="bg1"/>
                </a:solidFill>
              </a:rPr>
              <a:t>）を算定している場合であって個別機能訓練計画の内容等の情報を厚生労働省に提出し、機能訓練の実施に当たって、当該情報その他機能訓練の適切かつ有効な実施のために必要な情報を活用した場合は、個別機能訓練加算（</a:t>
            </a:r>
            <a:r>
              <a:rPr lang="en-US" altLang="ja-JP" sz="2000" b="1" dirty="0">
                <a:solidFill>
                  <a:schemeClr val="bg1"/>
                </a:solidFill>
              </a:rPr>
              <a:t>Ⅱ</a:t>
            </a:r>
            <a:r>
              <a:rPr lang="ja-JP" altLang="en-US" sz="2000" b="1" dirty="0">
                <a:solidFill>
                  <a:schemeClr val="bg1"/>
                </a:solidFill>
              </a:rPr>
              <a:t>）として、１月につき</a:t>
            </a:r>
            <a:r>
              <a:rPr lang="en-US" altLang="ja-JP" sz="2000" b="1" dirty="0">
                <a:solidFill>
                  <a:schemeClr val="bg1"/>
                </a:solidFill>
              </a:rPr>
              <a:t>20</a:t>
            </a:r>
            <a:r>
              <a:rPr lang="ja-JP" altLang="en-US" sz="2000" b="1" dirty="0">
                <a:solidFill>
                  <a:schemeClr val="bg1"/>
                </a:solidFill>
              </a:rPr>
              <a:t>単位を所定単位数に加算する。</a:t>
            </a:r>
            <a:endParaRPr lang="en-US" altLang="ja-JP" sz="2000" b="1" dirty="0">
              <a:solidFill>
                <a:schemeClr val="bg1"/>
              </a:solidFill>
            </a:endParaRPr>
          </a:p>
        </p:txBody>
      </p:sp>
      <p:sp>
        <p:nvSpPr>
          <p:cNvPr id="7" name="コンテンツ プレースホルダー 4"/>
          <p:cNvSpPr txBox="1">
            <a:spLocks/>
          </p:cNvSpPr>
          <p:nvPr/>
        </p:nvSpPr>
        <p:spPr>
          <a:xfrm>
            <a:off x="250708" y="5013177"/>
            <a:ext cx="8496944" cy="1844824"/>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1800" b="1" dirty="0">
                <a:solidFill>
                  <a:schemeClr val="bg1"/>
                </a:solidFill>
              </a:rPr>
              <a:t>【</a:t>
            </a:r>
            <a:r>
              <a:rPr lang="ja-JP" altLang="en-US" sz="1800" b="1" dirty="0">
                <a:solidFill>
                  <a:schemeClr val="bg1"/>
                </a:solidFill>
              </a:rPr>
              <a:t>指導事項（ポイント）</a:t>
            </a:r>
            <a:r>
              <a:rPr lang="en-US" altLang="ja-JP" sz="1800" b="1" dirty="0">
                <a:solidFill>
                  <a:schemeClr val="bg1"/>
                </a:solidFill>
              </a:rPr>
              <a:t>】</a:t>
            </a:r>
          </a:p>
          <a:p>
            <a:pPr marL="0" indent="0">
              <a:buNone/>
            </a:pPr>
            <a:r>
              <a:rPr lang="ja-JP" altLang="en-US" sz="1800" dirty="0">
                <a:solidFill>
                  <a:schemeClr val="bg1"/>
                </a:solidFill>
              </a:rPr>
              <a:t>☆常勤専従の理学療法士等を配置する</a:t>
            </a:r>
            <a:r>
              <a:rPr lang="ja-JP" altLang="en-US" sz="1800" dirty="0" smtClean="0">
                <a:solidFill>
                  <a:schemeClr val="bg1"/>
                </a:solidFill>
              </a:rPr>
              <a:t>こと。</a:t>
            </a:r>
            <a:endParaRPr lang="en-US" altLang="ja-JP" sz="1800" dirty="0" smtClean="0">
              <a:solidFill>
                <a:schemeClr val="bg1"/>
              </a:solidFill>
            </a:endParaRPr>
          </a:p>
          <a:p>
            <a:pPr marL="0" indent="0">
              <a:buNone/>
            </a:pPr>
            <a:r>
              <a:rPr lang="ja-JP" altLang="en-US" sz="1800" dirty="0" smtClean="0">
                <a:solidFill>
                  <a:schemeClr val="bg1"/>
                </a:solidFill>
              </a:rPr>
              <a:t>☆利用者</a:t>
            </a:r>
            <a:r>
              <a:rPr lang="ja-JP" altLang="en-US" sz="1800" dirty="0">
                <a:solidFill>
                  <a:schemeClr val="bg1"/>
                </a:solidFill>
              </a:rPr>
              <a:t>の数が</a:t>
            </a:r>
            <a:r>
              <a:rPr lang="en-US" altLang="ja-JP" sz="1800" dirty="0">
                <a:solidFill>
                  <a:schemeClr val="bg1"/>
                </a:solidFill>
              </a:rPr>
              <a:t>100</a:t>
            </a:r>
            <a:r>
              <a:rPr lang="ja-JP" altLang="en-US" sz="1800" dirty="0">
                <a:solidFill>
                  <a:schemeClr val="bg1"/>
                </a:solidFill>
              </a:rPr>
              <a:t>を超える場合は常勤専従の機能訓練指導員１名以上配置し、かつ理学療法士等である従業者を機能訓練指導員として常勤換算方法で利用者の数を</a:t>
            </a:r>
            <a:r>
              <a:rPr lang="en-US" altLang="ja-JP" sz="1800" dirty="0">
                <a:solidFill>
                  <a:schemeClr val="bg1"/>
                </a:solidFill>
              </a:rPr>
              <a:t>100</a:t>
            </a:r>
            <a:r>
              <a:rPr lang="ja-JP" altLang="en-US" sz="1800" dirty="0">
                <a:solidFill>
                  <a:schemeClr val="bg1"/>
                </a:solidFill>
              </a:rPr>
              <a:t>で除した数以上配置すること</a:t>
            </a:r>
            <a:r>
              <a:rPr lang="ja-JP" altLang="en-US" sz="1800" dirty="0" smtClean="0">
                <a:solidFill>
                  <a:schemeClr val="bg1"/>
                </a:solidFill>
              </a:rPr>
              <a:t>。</a:t>
            </a:r>
            <a:endParaRPr lang="en-US" altLang="ja-JP" sz="1600" dirty="0" smtClean="0">
              <a:solidFill>
                <a:schemeClr val="bg1"/>
              </a:solidFill>
            </a:endParaRPr>
          </a:p>
        </p:txBody>
      </p:sp>
      <p:sp>
        <p:nvSpPr>
          <p:cNvPr id="8" name="下矢印 7"/>
          <p:cNvSpPr/>
          <p:nvPr/>
        </p:nvSpPr>
        <p:spPr>
          <a:xfrm>
            <a:off x="4121391" y="4797152"/>
            <a:ext cx="594625" cy="21602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979515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539552" y="0"/>
            <a:ext cx="8280920" cy="932633"/>
          </a:xfrm>
        </p:spPr>
        <p:txBody>
          <a:bodyPr>
            <a:noAutofit/>
          </a:bodyPr>
          <a:lstStyle/>
          <a:p>
            <a:r>
              <a:rPr lang="en-US" altLang="ja-JP" b="1" dirty="0" smtClean="0">
                <a:solidFill>
                  <a:schemeClr val="bg1"/>
                </a:solidFill>
              </a:rPr>
              <a:t>1</a:t>
            </a:r>
            <a:r>
              <a:rPr lang="ja-JP" altLang="en-US" b="1" dirty="0">
                <a:solidFill>
                  <a:schemeClr val="bg1"/>
                </a:solidFill>
              </a:rPr>
              <a:t>　</a:t>
            </a:r>
            <a:r>
              <a:rPr lang="ja-JP" altLang="en-US" b="1" dirty="0" smtClean="0">
                <a:solidFill>
                  <a:schemeClr val="bg1"/>
                </a:solidFill>
              </a:rPr>
              <a:t>主な指導事項㉓</a:t>
            </a:r>
            <a:r>
              <a:rPr lang="en-US" altLang="ja-JP" b="1" dirty="0" smtClean="0">
                <a:solidFill>
                  <a:schemeClr val="bg1"/>
                </a:solidFill>
              </a:rPr>
              <a:t/>
            </a:r>
            <a:br>
              <a:rPr lang="en-US" altLang="ja-JP" b="1" dirty="0" smtClean="0">
                <a:solidFill>
                  <a:schemeClr val="bg1"/>
                </a:solidFill>
              </a:rPr>
            </a:br>
            <a:r>
              <a:rPr lang="ja-JP" altLang="en-US" sz="2400" b="1" dirty="0" smtClean="0">
                <a:solidFill>
                  <a:schemeClr val="bg1"/>
                </a:solidFill>
              </a:rPr>
              <a:t>（福祉用具貸与－人員基準、貸与価格の提供、届出）</a:t>
            </a:r>
            <a:endParaRPr lang="en-US" sz="2400" b="1" dirty="0">
              <a:solidFill>
                <a:schemeClr val="bg1"/>
              </a:solidFill>
            </a:endParaRPr>
          </a:p>
        </p:txBody>
      </p:sp>
      <p:sp>
        <p:nvSpPr>
          <p:cNvPr id="6" name="コンテンツ プレースホルダー 4"/>
          <p:cNvSpPr txBox="1">
            <a:spLocks/>
          </p:cNvSpPr>
          <p:nvPr/>
        </p:nvSpPr>
        <p:spPr>
          <a:xfrm>
            <a:off x="250708" y="1038729"/>
            <a:ext cx="8496944" cy="4329146"/>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solidFill>
                  <a:schemeClr val="bg1"/>
                </a:solidFill>
              </a:rPr>
              <a:t>【</a:t>
            </a:r>
            <a:r>
              <a:rPr lang="zh-TW" altLang="en-US" sz="2000" b="1" dirty="0" smtClean="0">
                <a:solidFill>
                  <a:schemeClr val="bg1"/>
                </a:solidFill>
              </a:rPr>
              <a:t>基準等（要旨）</a:t>
            </a:r>
            <a:r>
              <a:rPr lang="en-US" altLang="ja-JP" sz="2000" b="1" dirty="0" smtClean="0">
                <a:solidFill>
                  <a:schemeClr val="bg1"/>
                </a:solidFill>
              </a:rPr>
              <a:t>】</a:t>
            </a:r>
            <a:endParaRPr lang="en-US" altLang="ja-JP" sz="2000" b="1" dirty="0">
              <a:solidFill>
                <a:schemeClr val="bg1"/>
              </a:solidFill>
            </a:endParaRPr>
          </a:p>
          <a:p>
            <a:pPr marL="0" indent="0">
              <a:buNone/>
            </a:pPr>
            <a:r>
              <a:rPr lang="ja-JP" altLang="en-US" sz="1800" dirty="0" smtClean="0">
                <a:solidFill>
                  <a:schemeClr val="bg1"/>
                </a:solidFill>
              </a:rPr>
              <a:t>☆事業所ごと</a:t>
            </a:r>
            <a:r>
              <a:rPr lang="ja-JP" altLang="en-US" sz="1800" dirty="0">
                <a:solidFill>
                  <a:schemeClr val="bg1"/>
                </a:solidFill>
              </a:rPr>
              <a:t>に置くべき福祉用具専門</a:t>
            </a:r>
            <a:r>
              <a:rPr lang="ja-JP" altLang="en-US" sz="1800" dirty="0" smtClean="0">
                <a:solidFill>
                  <a:schemeClr val="bg1"/>
                </a:solidFill>
              </a:rPr>
              <a:t>相談員の</a:t>
            </a:r>
            <a:r>
              <a:rPr lang="ja-JP" altLang="en-US" sz="1800" dirty="0">
                <a:solidFill>
                  <a:schemeClr val="bg1"/>
                </a:solidFill>
              </a:rPr>
              <a:t>員数は、常勤換算方法で、二以上とする。 </a:t>
            </a:r>
            <a:endParaRPr lang="en-US" altLang="ja-JP" sz="1800" dirty="0" smtClean="0">
              <a:solidFill>
                <a:schemeClr val="bg1"/>
              </a:solidFill>
            </a:endParaRPr>
          </a:p>
          <a:p>
            <a:pPr marL="0" indent="0">
              <a:buNone/>
            </a:pPr>
            <a:r>
              <a:rPr lang="ja-JP" altLang="en-US" sz="1800" dirty="0" smtClean="0">
                <a:solidFill>
                  <a:schemeClr val="bg1"/>
                </a:solidFill>
              </a:rPr>
              <a:t>☆貸与価格が、全国平均貸与価格に全ての貸与価格の標準偏差を加えることで算出される額を超えないこと。</a:t>
            </a:r>
            <a:endParaRPr lang="en-US" altLang="ja-JP" sz="1800" dirty="0" smtClean="0">
              <a:solidFill>
                <a:schemeClr val="bg1"/>
              </a:solidFill>
            </a:endParaRPr>
          </a:p>
          <a:p>
            <a:pPr marL="0" indent="0">
              <a:buNone/>
            </a:pPr>
            <a:r>
              <a:rPr lang="ja-JP" altLang="en-US" sz="1800" dirty="0">
                <a:solidFill>
                  <a:schemeClr val="bg1"/>
                </a:solidFill>
              </a:rPr>
              <a:t>☆全国平均貸与価格に関する</a:t>
            </a:r>
            <a:r>
              <a:rPr lang="ja-JP" altLang="en-US" sz="1800" dirty="0" smtClean="0">
                <a:solidFill>
                  <a:schemeClr val="bg1"/>
                </a:solidFill>
              </a:rPr>
              <a:t>情報を提供</a:t>
            </a:r>
            <a:r>
              <a:rPr lang="ja-JP" altLang="en-US" sz="1800" dirty="0">
                <a:solidFill>
                  <a:schemeClr val="bg1"/>
                </a:solidFill>
              </a:rPr>
              <a:t>すること</a:t>
            </a:r>
            <a:r>
              <a:rPr lang="ja-JP" altLang="en-US" sz="1800" dirty="0" smtClean="0">
                <a:solidFill>
                  <a:schemeClr val="bg1"/>
                </a:solidFill>
              </a:rPr>
              <a:t>。</a:t>
            </a:r>
            <a:endParaRPr lang="en-US" altLang="ja-JP" sz="1800" dirty="0" smtClean="0">
              <a:solidFill>
                <a:schemeClr val="bg1"/>
              </a:solidFill>
            </a:endParaRPr>
          </a:p>
          <a:p>
            <a:pPr marL="0" indent="0">
              <a:buNone/>
            </a:pPr>
            <a:r>
              <a:rPr lang="ja-JP" altLang="en-US" sz="1800" dirty="0">
                <a:solidFill>
                  <a:schemeClr val="bg1"/>
                </a:solidFill>
              </a:rPr>
              <a:t>☆同一種目における機能又は価格帯の異なる複数の福祉用具に関する</a:t>
            </a:r>
            <a:r>
              <a:rPr lang="ja-JP" altLang="en-US" sz="1800" dirty="0" smtClean="0">
                <a:solidFill>
                  <a:schemeClr val="bg1"/>
                </a:solidFill>
              </a:rPr>
              <a:t>情報を提供</a:t>
            </a:r>
            <a:r>
              <a:rPr lang="ja-JP" altLang="en-US" sz="1800" dirty="0">
                <a:solidFill>
                  <a:schemeClr val="bg1"/>
                </a:solidFill>
              </a:rPr>
              <a:t>すること</a:t>
            </a:r>
            <a:r>
              <a:rPr lang="ja-JP" altLang="en-US" sz="1800" dirty="0" smtClean="0">
                <a:solidFill>
                  <a:schemeClr val="bg1"/>
                </a:solidFill>
              </a:rPr>
              <a:t>。</a:t>
            </a:r>
            <a:endParaRPr lang="en-US" altLang="ja-JP" sz="1800" dirty="0" smtClean="0">
              <a:solidFill>
                <a:schemeClr val="bg1"/>
              </a:solidFill>
            </a:endParaRPr>
          </a:p>
          <a:p>
            <a:pPr marL="0" indent="0">
              <a:buNone/>
            </a:pPr>
            <a:r>
              <a:rPr lang="ja-JP" altLang="en-US" sz="1800" dirty="0">
                <a:solidFill>
                  <a:schemeClr val="bg1"/>
                </a:solidFill>
              </a:rPr>
              <a:t>☆特に福祉用具貸与計画の更新時に上記の情報が提供されていないため留意すること</a:t>
            </a:r>
            <a:r>
              <a:rPr lang="ja-JP" altLang="en-US" sz="1800" dirty="0" smtClean="0">
                <a:solidFill>
                  <a:schemeClr val="bg1"/>
                </a:solidFill>
              </a:rPr>
              <a:t>。</a:t>
            </a:r>
            <a:endParaRPr lang="en-US" altLang="ja-JP" sz="1800" dirty="0" smtClean="0">
              <a:solidFill>
                <a:schemeClr val="bg1"/>
              </a:solidFill>
            </a:endParaRPr>
          </a:p>
          <a:p>
            <a:pPr marL="0" indent="0">
              <a:buNone/>
            </a:pPr>
            <a:r>
              <a:rPr lang="ja-JP" altLang="en-US" sz="1800" dirty="0" smtClean="0">
                <a:solidFill>
                  <a:schemeClr val="bg1"/>
                </a:solidFill>
              </a:rPr>
              <a:t>☆委託</a:t>
            </a:r>
            <a:r>
              <a:rPr lang="ja-JP" altLang="en-US" sz="1800" dirty="0">
                <a:solidFill>
                  <a:schemeClr val="bg1"/>
                </a:solidFill>
              </a:rPr>
              <a:t>により保管･消毒を行っている場合、委託先を変更･追加等した場合に</a:t>
            </a:r>
            <a:r>
              <a:rPr lang="ja-JP" altLang="en-US" sz="1800" dirty="0" smtClean="0">
                <a:solidFill>
                  <a:schemeClr val="bg1"/>
                </a:solidFill>
              </a:rPr>
              <a:t>変更届を提出すること。</a:t>
            </a:r>
            <a:endParaRPr lang="en-US" altLang="ja-JP" sz="2000" dirty="0" smtClean="0">
              <a:solidFill>
                <a:schemeClr val="bg1"/>
              </a:solidFill>
            </a:endParaRPr>
          </a:p>
        </p:txBody>
      </p:sp>
      <p:sp>
        <p:nvSpPr>
          <p:cNvPr id="7" name="コンテンツ プレースホルダー 4"/>
          <p:cNvSpPr txBox="1">
            <a:spLocks/>
          </p:cNvSpPr>
          <p:nvPr/>
        </p:nvSpPr>
        <p:spPr>
          <a:xfrm>
            <a:off x="250708" y="5723426"/>
            <a:ext cx="8496944" cy="1049954"/>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1600" b="1" dirty="0" smtClean="0">
                <a:solidFill>
                  <a:schemeClr val="bg1"/>
                </a:solidFill>
              </a:rPr>
              <a:t>【</a:t>
            </a:r>
            <a:r>
              <a:rPr lang="ja-JP" altLang="en-US" sz="1600" b="1" dirty="0" smtClean="0">
                <a:solidFill>
                  <a:schemeClr val="bg1"/>
                </a:solidFill>
              </a:rPr>
              <a:t>指導事項（ポイント）</a:t>
            </a:r>
            <a:r>
              <a:rPr lang="en-US" altLang="ja-JP" sz="1600" b="1" dirty="0" smtClean="0">
                <a:solidFill>
                  <a:schemeClr val="bg1"/>
                </a:solidFill>
              </a:rPr>
              <a:t>】</a:t>
            </a:r>
          </a:p>
          <a:p>
            <a:pPr marL="0" indent="0">
              <a:buNone/>
            </a:pPr>
            <a:r>
              <a:rPr lang="ja-JP" altLang="en-US" sz="1600" dirty="0">
                <a:solidFill>
                  <a:schemeClr val="bg1"/>
                </a:solidFill>
              </a:rPr>
              <a:t>☆</a:t>
            </a:r>
            <a:r>
              <a:rPr lang="ja-JP" altLang="en-US" sz="1600" b="1" u="sng" dirty="0">
                <a:solidFill>
                  <a:srgbClr val="FF0000"/>
                </a:solidFill>
              </a:rPr>
              <a:t>福祉用具専門</a:t>
            </a:r>
            <a:r>
              <a:rPr lang="ja-JP" altLang="en-US" sz="1600" b="1" u="sng" dirty="0" smtClean="0">
                <a:solidFill>
                  <a:srgbClr val="FF0000"/>
                </a:solidFill>
              </a:rPr>
              <a:t>相談員を適切に配置すること。</a:t>
            </a:r>
            <a:endParaRPr lang="en-US" altLang="ja-JP" sz="1600" b="1" u="sng" dirty="0" smtClean="0">
              <a:solidFill>
                <a:srgbClr val="FF0000"/>
              </a:solidFill>
            </a:endParaRPr>
          </a:p>
          <a:p>
            <a:pPr marL="0" indent="0">
              <a:buNone/>
            </a:pPr>
            <a:r>
              <a:rPr lang="ja-JP" altLang="en-US" sz="1600" dirty="0" smtClean="0">
                <a:solidFill>
                  <a:schemeClr val="bg1"/>
                </a:solidFill>
              </a:rPr>
              <a:t>☆</a:t>
            </a:r>
            <a:r>
              <a:rPr lang="ja-JP" altLang="en-US" sz="1600" b="1" u="sng" dirty="0" smtClean="0">
                <a:solidFill>
                  <a:srgbClr val="FF0000"/>
                </a:solidFill>
              </a:rPr>
              <a:t>貸与価格の上限</a:t>
            </a:r>
            <a:r>
              <a:rPr lang="ja-JP" altLang="en-US" sz="1600" dirty="0" smtClean="0">
                <a:solidFill>
                  <a:schemeClr val="bg1"/>
                </a:solidFill>
              </a:rPr>
              <a:t>を超えて、福祉用具貸与を行わないこと。</a:t>
            </a:r>
            <a:endParaRPr lang="en-US" altLang="ja-JP" sz="1600" dirty="0" smtClean="0">
              <a:solidFill>
                <a:schemeClr val="bg1"/>
              </a:solidFill>
            </a:endParaRPr>
          </a:p>
        </p:txBody>
      </p:sp>
      <p:sp>
        <p:nvSpPr>
          <p:cNvPr id="8" name="下矢印 7"/>
          <p:cNvSpPr/>
          <p:nvPr/>
        </p:nvSpPr>
        <p:spPr>
          <a:xfrm>
            <a:off x="3851107" y="5387589"/>
            <a:ext cx="648073" cy="31612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7695584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455625"/>
          </a:xfrm>
        </p:spPr>
        <p:txBody>
          <a:bodyPr>
            <a:noAutofit/>
          </a:bodyPr>
          <a:lstStyle/>
          <a:p>
            <a:r>
              <a:rPr lang="en-US" altLang="ja-JP" sz="2400" b="1" dirty="0" smtClean="0">
                <a:solidFill>
                  <a:schemeClr val="bg1"/>
                </a:solidFill>
              </a:rPr>
              <a:t>1</a:t>
            </a:r>
            <a:r>
              <a:rPr lang="ja-JP" altLang="en-US" sz="2400" b="1" dirty="0" smtClean="0">
                <a:solidFill>
                  <a:schemeClr val="bg1"/>
                </a:solidFill>
              </a:rPr>
              <a:t>　主な指導事項㉔（居宅介護</a:t>
            </a:r>
            <a:r>
              <a:rPr lang="ja-JP" altLang="en-US" sz="2400" b="1" dirty="0">
                <a:solidFill>
                  <a:schemeClr val="bg1"/>
                </a:solidFill>
              </a:rPr>
              <a:t>支援－</a:t>
            </a:r>
            <a:r>
              <a:rPr lang="ja-JP" altLang="en-US" sz="2400" b="1" dirty="0" smtClean="0">
                <a:solidFill>
                  <a:schemeClr val="bg1"/>
                </a:solidFill>
              </a:rPr>
              <a:t>公正中立性の確保）</a:t>
            </a:r>
            <a:endParaRPr lang="en-US" sz="2400" b="1" dirty="0">
              <a:solidFill>
                <a:schemeClr val="bg1"/>
              </a:solidFill>
            </a:endParaRPr>
          </a:p>
        </p:txBody>
      </p:sp>
      <p:sp>
        <p:nvSpPr>
          <p:cNvPr id="6" name="コンテンツ プレースホルダー 4"/>
          <p:cNvSpPr txBox="1">
            <a:spLocks/>
          </p:cNvSpPr>
          <p:nvPr/>
        </p:nvSpPr>
        <p:spPr>
          <a:xfrm>
            <a:off x="107504" y="527039"/>
            <a:ext cx="8856984" cy="4270113"/>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solidFill>
                  <a:schemeClr val="bg1"/>
                </a:solidFill>
              </a:rPr>
              <a:t>【</a:t>
            </a:r>
            <a:r>
              <a:rPr lang="zh-TW" altLang="en-US" sz="2000" b="1" dirty="0" smtClean="0">
                <a:solidFill>
                  <a:schemeClr val="bg1"/>
                </a:solidFill>
              </a:rPr>
              <a:t>基準等（要旨）</a:t>
            </a:r>
            <a:r>
              <a:rPr lang="en-US" altLang="ja-JP" sz="2000" b="1" dirty="0" smtClean="0">
                <a:solidFill>
                  <a:schemeClr val="bg1"/>
                </a:solidFill>
              </a:rPr>
              <a:t>】</a:t>
            </a:r>
          </a:p>
          <a:p>
            <a:pPr marL="0" indent="0">
              <a:buNone/>
            </a:pPr>
            <a:r>
              <a:rPr lang="ja-JP" altLang="en-US" sz="2000" dirty="0">
                <a:solidFill>
                  <a:schemeClr val="bg1"/>
                </a:solidFill>
              </a:rPr>
              <a:t>居宅介護支援の提供の開始に</a:t>
            </a:r>
            <a:r>
              <a:rPr lang="ja-JP" altLang="en-US" sz="2000" dirty="0" smtClean="0">
                <a:solidFill>
                  <a:schemeClr val="bg1"/>
                </a:solidFill>
              </a:rPr>
              <a:t>際して、</a:t>
            </a:r>
            <a:r>
              <a:rPr lang="ja-JP" altLang="en-US" sz="2000" dirty="0">
                <a:solidFill>
                  <a:schemeClr val="bg1"/>
                </a:solidFill>
              </a:rPr>
              <a:t>あらかじめ</a:t>
            </a:r>
            <a:r>
              <a:rPr lang="ja-JP" altLang="en-US" sz="2000" b="1" u="sng" dirty="0">
                <a:solidFill>
                  <a:srgbClr val="FF0000"/>
                </a:solidFill>
              </a:rPr>
              <a:t>利用者又はその家族</a:t>
            </a:r>
            <a:r>
              <a:rPr lang="ja-JP" altLang="en-US" sz="2000" dirty="0">
                <a:solidFill>
                  <a:schemeClr val="bg1"/>
                </a:solidFill>
              </a:rPr>
              <a:t>に対し、</a:t>
            </a:r>
            <a:endParaRPr lang="en-US" altLang="ja-JP" sz="2000" b="1" dirty="0">
              <a:solidFill>
                <a:schemeClr val="bg1"/>
              </a:solidFill>
            </a:endParaRPr>
          </a:p>
          <a:p>
            <a:pPr marL="0" indent="0">
              <a:buNone/>
            </a:pPr>
            <a:endParaRPr lang="en-US" altLang="ja-JP" sz="2000" dirty="0" smtClean="0">
              <a:solidFill>
                <a:schemeClr val="bg1"/>
              </a:solidFill>
            </a:endParaRPr>
          </a:p>
          <a:p>
            <a:pPr marL="0" indent="0">
              <a:buNone/>
            </a:pPr>
            <a:r>
              <a:rPr lang="ja-JP" altLang="en-US" sz="2000" dirty="0" smtClean="0">
                <a:solidFill>
                  <a:schemeClr val="bg1"/>
                </a:solidFill>
              </a:rPr>
              <a:t>・「利用者は、複数の指定居宅サービス事業者等を紹介するよう求めることができる</a:t>
            </a:r>
            <a:r>
              <a:rPr lang="ja-JP" altLang="en-US" sz="2000" dirty="0">
                <a:solidFill>
                  <a:schemeClr val="bg1"/>
                </a:solidFill>
              </a:rPr>
              <a:t>こと</a:t>
            </a:r>
            <a:r>
              <a:rPr lang="ja-JP" altLang="en-US" sz="2000" dirty="0" smtClean="0">
                <a:solidFill>
                  <a:schemeClr val="bg1"/>
                </a:solidFill>
              </a:rPr>
              <a:t>」等について</a:t>
            </a:r>
            <a:r>
              <a:rPr lang="ja-JP" altLang="en-US" sz="2000" b="1" u="sng" dirty="0">
                <a:solidFill>
                  <a:srgbClr val="FF0000"/>
                </a:solidFill>
              </a:rPr>
              <a:t>説明を行うこと</a:t>
            </a:r>
            <a:r>
              <a:rPr lang="ja-JP" altLang="en-US" sz="2000" dirty="0">
                <a:solidFill>
                  <a:schemeClr val="bg1"/>
                </a:solidFill>
              </a:rPr>
              <a:t>。</a:t>
            </a:r>
            <a:r>
              <a:rPr lang="ja-JP" altLang="en-US" sz="2000" dirty="0"/>
              <a:t> </a:t>
            </a:r>
            <a:endParaRPr lang="en-US" altLang="ja-JP" sz="2000" dirty="0" smtClean="0">
              <a:solidFill>
                <a:schemeClr val="bg1"/>
              </a:solidFill>
            </a:endParaRPr>
          </a:p>
          <a:p>
            <a:pPr marL="0" indent="0">
              <a:buNone/>
            </a:pPr>
            <a:endParaRPr lang="en-US" altLang="ja-JP" sz="2000" dirty="0" smtClean="0">
              <a:solidFill>
                <a:schemeClr val="bg1"/>
              </a:solidFill>
            </a:endParaRPr>
          </a:p>
          <a:p>
            <a:pPr marL="0" indent="0">
              <a:buNone/>
            </a:pPr>
            <a:r>
              <a:rPr lang="ja-JP" altLang="en-US" sz="2000" dirty="0" smtClean="0">
                <a:solidFill>
                  <a:schemeClr val="bg1"/>
                </a:solidFill>
              </a:rPr>
              <a:t>・「利用者は、居宅サービス計画原案に位置付けた指定居宅サービス事業者等の選定理由の説明を求めることができること」に</a:t>
            </a:r>
            <a:r>
              <a:rPr lang="ja-JP" altLang="en-US" sz="2000" dirty="0">
                <a:solidFill>
                  <a:schemeClr val="bg1"/>
                </a:solidFill>
              </a:rPr>
              <a:t>つき、文書の交付に加えて口頭での説明</a:t>
            </a:r>
            <a:r>
              <a:rPr lang="ja-JP" altLang="en-US" sz="2000" dirty="0" smtClean="0">
                <a:solidFill>
                  <a:schemeClr val="bg1"/>
                </a:solidFill>
              </a:rPr>
              <a:t>を行い、利用者から署名を得ることが</a:t>
            </a:r>
            <a:r>
              <a:rPr lang="ja-JP" altLang="en-US" sz="2000" b="1" u="sng" dirty="0" smtClean="0">
                <a:solidFill>
                  <a:srgbClr val="FF0000"/>
                </a:solidFill>
              </a:rPr>
              <a:t>望ましい。</a:t>
            </a:r>
            <a:endParaRPr lang="en-US" altLang="ja-JP" sz="2000" b="1" u="sng" dirty="0" smtClean="0">
              <a:solidFill>
                <a:srgbClr val="FF0000"/>
              </a:solidFill>
            </a:endParaRPr>
          </a:p>
        </p:txBody>
      </p:sp>
      <p:sp>
        <p:nvSpPr>
          <p:cNvPr id="7" name="コンテンツ プレースホルダー 4"/>
          <p:cNvSpPr txBox="1">
            <a:spLocks/>
          </p:cNvSpPr>
          <p:nvPr/>
        </p:nvSpPr>
        <p:spPr>
          <a:xfrm>
            <a:off x="107504" y="5445224"/>
            <a:ext cx="8856984" cy="1368152"/>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2000" b="1" dirty="0" smtClean="0">
                <a:solidFill>
                  <a:schemeClr val="bg1"/>
                </a:solidFill>
              </a:rPr>
              <a:t>☆</a:t>
            </a:r>
            <a:r>
              <a:rPr lang="ja-JP" altLang="en-US" sz="2000" b="1" dirty="0" smtClean="0">
                <a:solidFill>
                  <a:srgbClr val="FF0000"/>
                </a:solidFill>
              </a:rPr>
              <a:t>重要事項説明書等</a:t>
            </a:r>
            <a:r>
              <a:rPr lang="ja-JP" altLang="en-US" sz="2000" b="1" dirty="0" smtClean="0">
                <a:solidFill>
                  <a:schemeClr val="bg1"/>
                </a:solidFill>
              </a:rPr>
              <a:t>に複数事業所が選択できる事等を記載すること。</a:t>
            </a:r>
            <a:endParaRPr lang="en-US" altLang="ja-JP" sz="2000" b="1" dirty="0" smtClean="0">
              <a:solidFill>
                <a:schemeClr val="bg1"/>
              </a:solidFill>
            </a:endParaRPr>
          </a:p>
        </p:txBody>
      </p:sp>
      <p:sp>
        <p:nvSpPr>
          <p:cNvPr id="8" name="下矢印 7"/>
          <p:cNvSpPr/>
          <p:nvPr/>
        </p:nvSpPr>
        <p:spPr>
          <a:xfrm>
            <a:off x="4031940" y="4919527"/>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32869504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en-US" altLang="ja-JP" sz="4000" b="1" dirty="0" smtClean="0">
                <a:solidFill>
                  <a:schemeClr val="bg1"/>
                </a:solidFill>
              </a:rPr>
              <a:t>1</a:t>
            </a:r>
            <a:r>
              <a:rPr lang="ja-JP" altLang="en-US" sz="4000" b="1" dirty="0" smtClean="0">
                <a:solidFill>
                  <a:schemeClr val="bg1"/>
                </a:solidFill>
              </a:rPr>
              <a:t>　主な指導事項㉕</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（居宅介護支援</a:t>
            </a:r>
            <a:r>
              <a:rPr lang="ja-JP" altLang="en-US" sz="2800" b="1" dirty="0">
                <a:solidFill>
                  <a:schemeClr val="bg1"/>
                </a:solidFill>
              </a:rPr>
              <a:t>運営基準－ </a:t>
            </a:r>
            <a:r>
              <a:rPr lang="ja-JP" altLang="en-US" sz="2800" b="1" dirty="0" smtClean="0">
                <a:solidFill>
                  <a:schemeClr val="bg1"/>
                </a:solidFill>
              </a:rPr>
              <a:t>アセスメント）</a:t>
            </a:r>
            <a:endParaRPr lang="en-US" sz="2800" b="1" dirty="0">
              <a:solidFill>
                <a:schemeClr val="bg1"/>
              </a:solidFill>
            </a:endParaRPr>
          </a:p>
        </p:txBody>
      </p:sp>
      <p:sp>
        <p:nvSpPr>
          <p:cNvPr id="6" name="コンテンツ プレースホルダー 4"/>
          <p:cNvSpPr txBox="1">
            <a:spLocks/>
          </p:cNvSpPr>
          <p:nvPr/>
        </p:nvSpPr>
        <p:spPr>
          <a:xfrm>
            <a:off x="323528" y="1523839"/>
            <a:ext cx="8496944" cy="2697249"/>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1800" b="1" dirty="0" smtClean="0">
                <a:solidFill>
                  <a:schemeClr val="bg1"/>
                </a:solidFill>
              </a:rPr>
              <a:t>☆</a:t>
            </a:r>
            <a:r>
              <a:rPr lang="ja-JP" altLang="en-US" sz="1800" dirty="0" smtClean="0">
                <a:solidFill>
                  <a:schemeClr val="bg1"/>
                </a:solidFill>
              </a:rPr>
              <a:t>居宅サービス計画の</a:t>
            </a:r>
            <a:r>
              <a:rPr lang="ja-JP" altLang="en-US" sz="1800" b="1" u="sng" dirty="0" smtClean="0">
                <a:solidFill>
                  <a:srgbClr val="FF0000"/>
                </a:solidFill>
              </a:rPr>
              <a:t>新規作成時・変更時・要介護認定更新時・区分変更時に実施すること。</a:t>
            </a:r>
            <a:endParaRPr lang="en-US" altLang="ja-JP" sz="1800" b="1" u="sng" dirty="0" smtClean="0">
              <a:solidFill>
                <a:srgbClr val="FF0000"/>
              </a:solidFill>
            </a:endParaRPr>
          </a:p>
          <a:p>
            <a:pPr marL="0" indent="0">
              <a:buNone/>
            </a:pPr>
            <a:r>
              <a:rPr lang="ja-JP" altLang="en-US" sz="1800" dirty="0" smtClean="0">
                <a:solidFill>
                  <a:schemeClr val="bg1"/>
                </a:solidFill>
              </a:rPr>
              <a:t>☆利用者の</a:t>
            </a:r>
            <a:r>
              <a:rPr lang="ja-JP" altLang="en-US" sz="1800" b="1" u="sng" dirty="0" smtClean="0">
                <a:solidFill>
                  <a:srgbClr val="FF0000"/>
                </a:solidFill>
              </a:rPr>
              <a:t>居宅を訪問</a:t>
            </a:r>
            <a:r>
              <a:rPr lang="ja-JP" altLang="en-US" sz="1800" dirty="0" smtClean="0">
                <a:solidFill>
                  <a:schemeClr val="bg1"/>
                </a:solidFill>
              </a:rPr>
              <a:t>し、利用者及びその家族にアセスメントを実施すること。</a:t>
            </a:r>
            <a:endParaRPr lang="en-US" altLang="ja-JP" sz="1800" dirty="0" smtClean="0">
              <a:solidFill>
                <a:schemeClr val="bg1"/>
              </a:solidFill>
            </a:endParaRPr>
          </a:p>
          <a:p>
            <a:pPr marL="0" indent="0">
              <a:buNone/>
            </a:pPr>
            <a:r>
              <a:rPr lang="ja-JP" altLang="en-US" sz="1800" dirty="0" smtClean="0">
                <a:solidFill>
                  <a:schemeClr val="bg1"/>
                </a:solidFill>
              </a:rPr>
              <a:t>☆</a:t>
            </a:r>
            <a:r>
              <a:rPr lang="ja-JP" altLang="en-US" sz="1800" b="1" u="sng" dirty="0" smtClean="0">
                <a:solidFill>
                  <a:srgbClr val="FF0000"/>
                </a:solidFill>
              </a:rPr>
              <a:t>課題分析標準項目（２３項目）すべて</a:t>
            </a:r>
            <a:r>
              <a:rPr lang="ja-JP" altLang="en-US" sz="1800" dirty="0" smtClean="0">
                <a:solidFill>
                  <a:schemeClr val="bg1"/>
                </a:solidFill>
              </a:rPr>
              <a:t>について分析し、記録すること。</a:t>
            </a:r>
            <a:endParaRPr lang="en-US" altLang="ja-JP" sz="1800" dirty="0" smtClean="0">
              <a:solidFill>
                <a:schemeClr val="bg1"/>
              </a:solidFill>
            </a:endParaRPr>
          </a:p>
          <a:p>
            <a:pPr marL="0" indent="0">
              <a:buNone/>
            </a:pPr>
            <a:r>
              <a:rPr lang="ja-JP" altLang="en-US" sz="1800" dirty="0" smtClean="0">
                <a:solidFill>
                  <a:schemeClr val="bg1"/>
                </a:solidFill>
              </a:rPr>
              <a:t>☆利用者が自立した日常生活を営むことができるよう支援する上で解決すべき課題を把握すること。</a:t>
            </a:r>
            <a:endParaRPr lang="en-US" altLang="ja-JP" sz="1800" dirty="0" smtClean="0">
              <a:solidFill>
                <a:schemeClr val="bg1"/>
              </a:solidFill>
            </a:endParaRPr>
          </a:p>
        </p:txBody>
      </p:sp>
    </p:spTree>
    <p:extLst>
      <p:ext uri="{BB962C8B-B14F-4D97-AF65-F5344CB8AC3E}">
        <p14:creationId xmlns:p14="http://schemas.microsoft.com/office/powerpoint/2010/main" val="22473652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3600" b="1" dirty="0">
                <a:solidFill>
                  <a:schemeClr val="bg1"/>
                </a:solidFill>
              </a:rPr>
              <a:t>１　</a:t>
            </a:r>
            <a:r>
              <a:rPr lang="ja-JP" altLang="en-US" sz="3600" b="1" dirty="0" smtClean="0">
                <a:solidFill>
                  <a:schemeClr val="bg1"/>
                </a:solidFill>
              </a:rPr>
              <a:t>主な指導事項②</a:t>
            </a:r>
            <a:r>
              <a:rPr lang="en-US" altLang="ja-JP" sz="3600" b="1" dirty="0" smtClean="0">
                <a:solidFill>
                  <a:schemeClr val="bg1"/>
                </a:solidFill>
              </a:rPr>
              <a:t/>
            </a:r>
            <a:br>
              <a:rPr lang="en-US" altLang="ja-JP" sz="3600" b="1" dirty="0" smtClean="0">
                <a:solidFill>
                  <a:schemeClr val="bg1"/>
                </a:solidFill>
              </a:rPr>
            </a:br>
            <a:r>
              <a:rPr lang="ja-JP" altLang="en-US" sz="2400" b="1" dirty="0" smtClean="0">
                <a:solidFill>
                  <a:schemeClr val="bg1"/>
                </a:solidFill>
              </a:rPr>
              <a:t>（</a:t>
            </a:r>
            <a:r>
              <a:rPr lang="ja-JP" altLang="en-US" sz="2400" b="1" dirty="0">
                <a:solidFill>
                  <a:schemeClr val="bg1"/>
                </a:solidFill>
              </a:rPr>
              <a:t>居宅サービス共通－居宅</a:t>
            </a:r>
            <a:r>
              <a:rPr lang="ja-JP" altLang="en-US" sz="2400" b="1" dirty="0" smtClean="0">
                <a:solidFill>
                  <a:schemeClr val="bg1"/>
                </a:solidFill>
              </a:rPr>
              <a:t>サービス計画等の変更の援助）</a:t>
            </a:r>
            <a:endParaRPr lang="en-US" sz="2400" b="1" dirty="0">
              <a:solidFill>
                <a:schemeClr val="bg1"/>
              </a:solidFill>
            </a:endParaRPr>
          </a:p>
        </p:txBody>
      </p:sp>
      <p:sp>
        <p:nvSpPr>
          <p:cNvPr id="6" name="コンテンツ プレースホルダー 4"/>
          <p:cNvSpPr txBox="1">
            <a:spLocks/>
          </p:cNvSpPr>
          <p:nvPr/>
        </p:nvSpPr>
        <p:spPr>
          <a:xfrm>
            <a:off x="323528" y="1306626"/>
            <a:ext cx="8496944" cy="2122373"/>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solidFill>
                  <a:schemeClr val="bg1"/>
                </a:solidFill>
              </a:rPr>
              <a:t>【</a:t>
            </a:r>
            <a:r>
              <a:rPr lang="zh-TW" altLang="en-US" b="1" dirty="0" smtClean="0">
                <a:solidFill>
                  <a:schemeClr val="bg1"/>
                </a:solidFill>
              </a:rPr>
              <a:t>基準等（要旨）</a:t>
            </a:r>
            <a:r>
              <a:rPr lang="en-US" altLang="ja-JP" b="1" dirty="0" smtClean="0">
                <a:solidFill>
                  <a:schemeClr val="bg1"/>
                </a:solidFill>
              </a:rPr>
              <a:t>】</a:t>
            </a:r>
            <a:endParaRPr lang="en-US" altLang="ja-JP" b="1" dirty="0">
              <a:solidFill>
                <a:schemeClr val="bg1"/>
              </a:solidFill>
            </a:endParaRPr>
          </a:p>
          <a:p>
            <a:pPr marL="0" indent="0">
              <a:buNone/>
            </a:pPr>
            <a:r>
              <a:rPr lang="ja-JP" altLang="en-US" dirty="0" smtClean="0">
                <a:solidFill>
                  <a:srgbClr val="FF0000"/>
                </a:solidFill>
              </a:rPr>
              <a:t>　</a:t>
            </a:r>
            <a:r>
              <a:rPr lang="ja-JP" altLang="en-US" b="1" u="sng" dirty="0" smtClean="0">
                <a:solidFill>
                  <a:srgbClr val="FF0000"/>
                </a:solidFill>
              </a:rPr>
              <a:t>利用者</a:t>
            </a:r>
            <a:r>
              <a:rPr lang="ja-JP" altLang="en-US" b="1" u="sng" dirty="0">
                <a:solidFill>
                  <a:srgbClr val="FF0000"/>
                </a:solidFill>
              </a:rPr>
              <a:t>が居宅サービス計画の変更を希望する場合</a:t>
            </a:r>
            <a:r>
              <a:rPr lang="ja-JP" altLang="en-US" dirty="0">
                <a:solidFill>
                  <a:schemeClr val="bg1"/>
                </a:solidFill>
              </a:rPr>
              <a:t>は</a:t>
            </a:r>
            <a:r>
              <a:rPr lang="ja-JP" altLang="en-US" dirty="0" smtClean="0">
                <a:solidFill>
                  <a:schemeClr val="bg1"/>
                </a:solidFill>
              </a:rPr>
              <a:t>、居宅</a:t>
            </a:r>
            <a:r>
              <a:rPr lang="ja-JP" altLang="en-US" dirty="0">
                <a:solidFill>
                  <a:schemeClr val="bg1"/>
                </a:solidFill>
              </a:rPr>
              <a:t>介護支援事業者への連絡その他の</a:t>
            </a:r>
            <a:r>
              <a:rPr lang="ja-JP" altLang="en-US" b="1" u="sng" dirty="0">
                <a:solidFill>
                  <a:srgbClr val="FF0000"/>
                </a:solidFill>
              </a:rPr>
              <a:t>必要な援助を行わなければならない。</a:t>
            </a:r>
            <a:endParaRPr lang="en-US" altLang="ja-JP" b="1" u="sng" dirty="0" smtClean="0">
              <a:solidFill>
                <a:srgbClr val="FF0000"/>
              </a:solidFill>
            </a:endParaRPr>
          </a:p>
        </p:txBody>
      </p:sp>
      <p:sp>
        <p:nvSpPr>
          <p:cNvPr id="12" name="下矢印 11"/>
          <p:cNvSpPr/>
          <p:nvPr/>
        </p:nvSpPr>
        <p:spPr>
          <a:xfrm>
            <a:off x="4031940" y="3428999"/>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3954696"/>
            <a:ext cx="8496944" cy="2786672"/>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solidFill>
                  <a:schemeClr val="bg1"/>
                </a:solidFill>
              </a:rPr>
              <a:t>【</a:t>
            </a:r>
            <a:r>
              <a:rPr lang="ja-JP" altLang="en-US" b="1" dirty="0" smtClean="0">
                <a:solidFill>
                  <a:schemeClr val="bg1"/>
                </a:solidFill>
              </a:rPr>
              <a:t>指導事項（ポイント）</a:t>
            </a:r>
            <a:r>
              <a:rPr lang="en-US" altLang="ja-JP" b="1" dirty="0" smtClean="0">
                <a:solidFill>
                  <a:schemeClr val="bg1"/>
                </a:solidFill>
              </a:rPr>
              <a:t>】</a:t>
            </a:r>
          </a:p>
          <a:p>
            <a:pPr marL="0" indent="0">
              <a:buNone/>
            </a:pPr>
            <a:r>
              <a:rPr lang="ja-JP" altLang="en-US" dirty="0">
                <a:solidFill>
                  <a:schemeClr val="bg1"/>
                </a:solidFill>
              </a:rPr>
              <a:t>　</a:t>
            </a:r>
            <a:r>
              <a:rPr lang="ja-JP" altLang="en-US" dirty="0" smtClean="0">
                <a:solidFill>
                  <a:schemeClr val="bg1"/>
                </a:solidFill>
              </a:rPr>
              <a:t>利用者</a:t>
            </a:r>
            <a:r>
              <a:rPr lang="ja-JP" altLang="en-US" dirty="0">
                <a:solidFill>
                  <a:schemeClr val="bg1"/>
                </a:solidFill>
              </a:rPr>
              <a:t>の希望等により恒常的に利用時間等が変更されて</a:t>
            </a:r>
            <a:r>
              <a:rPr lang="ja-JP" altLang="en-US" dirty="0" smtClean="0">
                <a:solidFill>
                  <a:schemeClr val="bg1"/>
                </a:solidFill>
              </a:rPr>
              <a:t>いる</a:t>
            </a:r>
            <a:r>
              <a:rPr lang="ja-JP" altLang="en-US" dirty="0">
                <a:solidFill>
                  <a:schemeClr val="bg1"/>
                </a:solidFill>
              </a:rPr>
              <a:t>場合</a:t>
            </a:r>
            <a:r>
              <a:rPr lang="ja-JP" altLang="en-US" dirty="0" smtClean="0">
                <a:solidFill>
                  <a:schemeClr val="bg1"/>
                </a:solidFill>
              </a:rPr>
              <a:t>、</a:t>
            </a:r>
            <a:r>
              <a:rPr lang="ja-JP" altLang="en-US" dirty="0">
                <a:solidFill>
                  <a:schemeClr val="bg1"/>
                </a:solidFill>
              </a:rPr>
              <a:t>個別サービス</a:t>
            </a:r>
            <a:r>
              <a:rPr lang="ja-JP" altLang="en-US" dirty="0" smtClean="0">
                <a:solidFill>
                  <a:schemeClr val="bg1"/>
                </a:solidFill>
              </a:rPr>
              <a:t>計画の変更に加えて、</a:t>
            </a:r>
            <a:r>
              <a:rPr lang="ja-JP" altLang="en-US" b="1" u="sng" dirty="0">
                <a:solidFill>
                  <a:srgbClr val="FF0000"/>
                </a:solidFill>
              </a:rPr>
              <a:t>居宅介護支援事業者へ連絡し、利用者の状況を報告する</a:t>
            </a:r>
            <a:r>
              <a:rPr lang="ja-JP" altLang="en-US" dirty="0">
                <a:solidFill>
                  <a:schemeClr val="bg1"/>
                </a:solidFill>
              </a:rPr>
              <a:t>等必要な援助を</a:t>
            </a:r>
            <a:r>
              <a:rPr lang="ja-JP" altLang="en-US" dirty="0" smtClean="0">
                <a:solidFill>
                  <a:schemeClr val="bg1"/>
                </a:solidFill>
              </a:rPr>
              <a:t>行うこと。</a:t>
            </a:r>
            <a:endParaRPr lang="en-US" altLang="ja-JP" dirty="0" smtClean="0">
              <a:solidFill>
                <a:schemeClr val="bg1"/>
              </a:solidFill>
            </a:endParaRPr>
          </a:p>
        </p:txBody>
      </p:sp>
    </p:spTree>
    <p:extLst>
      <p:ext uri="{BB962C8B-B14F-4D97-AF65-F5344CB8AC3E}">
        <p14:creationId xmlns:p14="http://schemas.microsoft.com/office/powerpoint/2010/main" val="36274008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en-US" altLang="ja-JP" sz="4000" b="1" dirty="0" smtClean="0">
                <a:solidFill>
                  <a:schemeClr val="bg1"/>
                </a:solidFill>
              </a:rPr>
              <a:t>1</a:t>
            </a:r>
            <a:r>
              <a:rPr lang="ja-JP" altLang="en-US" sz="4000" b="1" dirty="0" smtClean="0">
                <a:solidFill>
                  <a:schemeClr val="bg1"/>
                </a:solidFill>
              </a:rPr>
              <a:t>　主な指導事項㉖</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（居宅介護支援－サービス担当者会議）</a:t>
            </a:r>
            <a:endParaRPr lang="en-US" sz="2800" b="1" dirty="0">
              <a:solidFill>
                <a:schemeClr val="bg1"/>
              </a:solidFill>
            </a:endParaRPr>
          </a:p>
        </p:txBody>
      </p:sp>
      <p:sp>
        <p:nvSpPr>
          <p:cNvPr id="6" name="コンテンツ プレースホルダー 4"/>
          <p:cNvSpPr txBox="1">
            <a:spLocks/>
          </p:cNvSpPr>
          <p:nvPr/>
        </p:nvSpPr>
        <p:spPr>
          <a:xfrm>
            <a:off x="306490" y="1087431"/>
            <a:ext cx="8496944" cy="2126437"/>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smtClean="0"/>
          </a:p>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1800" dirty="0" smtClean="0">
                <a:solidFill>
                  <a:schemeClr val="bg1"/>
                </a:solidFill>
              </a:rPr>
              <a:t>☆居宅サービス計画の</a:t>
            </a:r>
            <a:r>
              <a:rPr lang="ja-JP" altLang="en-US" sz="1800" b="1" u="sng" dirty="0" smtClean="0">
                <a:solidFill>
                  <a:srgbClr val="FF0000"/>
                </a:solidFill>
              </a:rPr>
              <a:t>新規作成時・変更時・要介護認定の更新時・区分変更時</a:t>
            </a:r>
            <a:r>
              <a:rPr lang="ja-JP" altLang="en-US" sz="1800" dirty="0" smtClean="0">
                <a:solidFill>
                  <a:schemeClr val="bg1"/>
                </a:solidFill>
              </a:rPr>
              <a:t>に必ず開催し、記録すること。</a:t>
            </a:r>
            <a:endParaRPr lang="en-US" altLang="ja-JP" sz="1800" dirty="0" smtClean="0">
              <a:solidFill>
                <a:schemeClr val="bg1"/>
              </a:solidFill>
            </a:endParaRPr>
          </a:p>
          <a:p>
            <a:pPr marL="0" indent="0">
              <a:buNone/>
            </a:pPr>
            <a:r>
              <a:rPr lang="ja-JP" altLang="en-US" sz="1800" dirty="0" smtClean="0">
                <a:solidFill>
                  <a:schemeClr val="bg1"/>
                </a:solidFill>
              </a:rPr>
              <a:t>☆利用者の状況等に関する情報を担当者と共有するとともに、居宅サービス計画の原案の内容について、</a:t>
            </a:r>
            <a:r>
              <a:rPr lang="ja-JP" altLang="en-US" sz="1800" b="1" u="sng" dirty="0" smtClean="0">
                <a:solidFill>
                  <a:srgbClr val="FF0000"/>
                </a:solidFill>
              </a:rPr>
              <a:t>担当者から専門な見地からの意見を求めること</a:t>
            </a:r>
            <a:r>
              <a:rPr lang="ja-JP" altLang="en-US" sz="1800" dirty="0" smtClean="0">
                <a:solidFill>
                  <a:schemeClr val="bg1"/>
                </a:solidFill>
              </a:rPr>
              <a:t>。</a:t>
            </a:r>
            <a:endParaRPr lang="en-US" altLang="ja-JP" sz="1800" dirty="0" smtClean="0">
              <a:solidFill>
                <a:schemeClr val="bg1"/>
              </a:solidFill>
            </a:endParaRPr>
          </a:p>
          <a:p>
            <a:pPr marL="0" indent="0">
              <a:buNone/>
            </a:pPr>
            <a:endParaRPr lang="en-US" altLang="ja-JP" sz="1800" b="1" dirty="0" smtClean="0"/>
          </a:p>
        </p:txBody>
      </p:sp>
      <p:sp>
        <p:nvSpPr>
          <p:cNvPr id="7" name="コンテンツ プレースホルダー 4"/>
          <p:cNvSpPr txBox="1">
            <a:spLocks/>
          </p:cNvSpPr>
          <p:nvPr/>
        </p:nvSpPr>
        <p:spPr>
          <a:xfrm>
            <a:off x="323528" y="3789040"/>
            <a:ext cx="8496944" cy="2962288"/>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000" b="1" dirty="0" smtClean="0"/>
          </a:p>
          <a:p>
            <a:pPr marL="0" indent="0">
              <a:buNone/>
            </a:pPr>
            <a:endParaRPr lang="en-US" altLang="ja-JP" sz="1800" b="1" dirty="0" smtClean="0"/>
          </a:p>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1800" b="1" dirty="0" smtClean="0">
                <a:solidFill>
                  <a:schemeClr val="bg1"/>
                </a:solidFill>
              </a:rPr>
              <a:t>☆</a:t>
            </a:r>
            <a:r>
              <a:rPr lang="ja-JP" altLang="en-US" sz="1800" dirty="0" smtClean="0">
                <a:solidFill>
                  <a:schemeClr val="bg1"/>
                </a:solidFill>
              </a:rPr>
              <a:t>サービス担当者会議の記録において、開催日時・開催場所・参加者の氏名・事業所名・職種・各参加者からの意見等を</a:t>
            </a:r>
            <a:r>
              <a:rPr lang="ja-JP" altLang="en-US" sz="1800" b="1" u="sng" dirty="0" smtClean="0">
                <a:solidFill>
                  <a:srgbClr val="FF0000"/>
                </a:solidFill>
              </a:rPr>
              <a:t>明記</a:t>
            </a:r>
            <a:r>
              <a:rPr lang="ja-JP" altLang="en-US" sz="1800" dirty="0" smtClean="0">
                <a:solidFill>
                  <a:schemeClr val="bg1"/>
                </a:solidFill>
              </a:rPr>
              <a:t>しておくこと。</a:t>
            </a:r>
            <a:endParaRPr lang="en-US" altLang="ja-JP" sz="1800" dirty="0" smtClean="0">
              <a:solidFill>
                <a:schemeClr val="bg1"/>
              </a:solidFill>
            </a:endParaRPr>
          </a:p>
          <a:p>
            <a:pPr marL="0" indent="0">
              <a:buNone/>
            </a:pPr>
            <a:r>
              <a:rPr lang="ja-JP" altLang="en-US" sz="1800" dirty="0" smtClean="0">
                <a:solidFill>
                  <a:schemeClr val="bg1"/>
                </a:solidFill>
              </a:rPr>
              <a:t>☆やむを得ずサービス担当者会議を開催できない場合や、やむを得ずサービス担当者会議に出席できない場合は、その理由を明確</a:t>
            </a:r>
            <a:r>
              <a:rPr lang="ja-JP" altLang="en-US" sz="1800" dirty="0">
                <a:solidFill>
                  <a:schemeClr val="bg1"/>
                </a:solidFill>
              </a:rPr>
              <a:t>に</a:t>
            </a:r>
            <a:r>
              <a:rPr lang="ja-JP" altLang="en-US" sz="1800" dirty="0" smtClean="0">
                <a:solidFill>
                  <a:schemeClr val="bg1"/>
                </a:solidFill>
              </a:rPr>
              <a:t>した上で、照会を行い、日時や手段、内容等を記録し、</a:t>
            </a:r>
            <a:r>
              <a:rPr lang="ja-JP" altLang="en-US" sz="1800" b="1" u="sng" dirty="0" smtClean="0">
                <a:solidFill>
                  <a:srgbClr val="FF0000"/>
                </a:solidFill>
              </a:rPr>
              <a:t>全ての担当者間でその情報を共有</a:t>
            </a:r>
            <a:r>
              <a:rPr lang="ja-JP" altLang="en-US" sz="1800" dirty="0" smtClean="0">
                <a:solidFill>
                  <a:schemeClr val="bg1"/>
                </a:solidFill>
              </a:rPr>
              <a:t>すること。</a:t>
            </a:r>
            <a:endParaRPr lang="en-US" altLang="ja-JP" sz="1800" dirty="0" smtClean="0">
              <a:solidFill>
                <a:schemeClr val="bg1"/>
              </a:solidFill>
            </a:endParaRPr>
          </a:p>
          <a:p>
            <a:pPr marL="0" indent="0">
              <a:buNone/>
            </a:pPr>
            <a:r>
              <a:rPr lang="ja-JP" altLang="en-US" sz="2000" b="1" dirty="0" smtClean="0"/>
              <a:t>　</a:t>
            </a:r>
            <a:endParaRPr lang="en-US" altLang="ja-JP" sz="2000" b="1" dirty="0" smtClean="0"/>
          </a:p>
          <a:p>
            <a:pPr marL="0" indent="0">
              <a:buNone/>
            </a:pPr>
            <a:endParaRPr lang="en-US" altLang="ja-JP" sz="2000" b="1" dirty="0" smtClean="0"/>
          </a:p>
        </p:txBody>
      </p:sp>
      <p:sp>
        <p:nvSpPr>
          <p:cNvPr id="8" name="下矢印 7"/>
          <p:cNvSpPr/>
          <p:nvPr/>
        </p:nvSpPr>
        <p:spPr>
          <a:xfrm>
            <a:off x="4053823" y="3238605"/>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2998481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1112838"/>
          </a:xfrm>
        </p:spPr>
        <p:txBody>
          <a:bodyPr>
            <a:noAutofit/>
          </a:bodyPr>
          <a:lstStyle/>
          <a:p>
            <a:r>
              <a:rPr lang="ja-JP" altLang="en-US" b="1" dirty="0" smtClean="0">
                <a:solidFill>
                  <a:schemeClr val="bg1"/>
                </a:solidFill>
              </a:rPr>
              <a:t>　</a:t>
            </a:r>
            <a:r>
              <a:rPr lang="en-US" altLang="ja-JP" sz="4000" b="1" dirty="0" smtClean="0">
                <a:solidFill>
                  <a:schemeClr val="bg1"/>
                </a:solidFill>
              </a:rPr>
              <a:t>1</a:t>
            </a:r>
            <a:r>
              <a:rPr lang="ja-JP" altLang="en-US" sz="4000" b="1" dirty="0" smtClean="0">
                <a:solidFill>
                  <a:schemeClr val="bg1"/>
                </a:solidFill>
              </a:rPr>
              <a:t>　主な指導事項㉗</a:t>
            </a:r>
            <a:r>
              <a:rPr lang="en-US" altLang="ja-JP" sz="4000" b="1" dirty="0">
                <a:solidFill>
                  <a:schemeClr val="bg1"/>
                </a:solidFill>
              </a:rPr>
              <a:t/>
            </a:r>
            <a:br>
              <a:rPr lang="en-US" altLang="ja-JP" sz="4000" b="1" dirty="0">
                <a:solidFill>
                  <a:schemeClr val="bg1"/>
                </a:solidFill>
              </a:rPr>
            </a:br>
            <a:r>
              <a:rPr lang="ja-JP" altLang="en-US" sz="2800" b="1" dirty="0" smtClean="0">
                <a:solidFill>
                  <a:schemeClr val="bg1"/>
                </a:solidFill>
              </a:rPr>
              <a:t>（居宅介護支援－総合的な計画の作成）</a:t>
            </a:r>
            <a:endParaRPr lang="en-US" sz="2800" b="1" dirty="0">
              <a:solidFill>
                <a:schemeClr val="bg1"/>
              </a:solidFill>
            </a:endParaRPr>
          </a:p>
        </p:txBody>
      </p:sp>
      <p:sp>
        <p:nvSpPr>
          <p:cNvPr id="6" name="コンテンツ プレースホルダー 4"/>
          <p:cNvSpPr txBox="1">
            <a:spLocks/>
          </p:cNvSpPr>
          <p:nvPr/>
        </p:nvSpPr>
        <p:spPr>
          <a:xfrm>
            <a:off x="320611" y="1160889"/>
            <a:ext cx="8496944" cy="2390486"/>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1800" b="1" dirty="0">
                <a:solidFill>
                  <a:schemeClr val="bg1"/>
                </a:solidFill>
              </a:rPr>
              <a:t>☆介護支援専門員は、居宅サービス計画の作成に当たっては、利用者の日常生活全般を支援する観点から、介護給付等対象サービス以外の保険医療サービス又は福祉サービス、当該地域の住民による自発的な活動によるサービス等の利用も含めて居宅サービス計画上に位置付けるよう</a:t>
            </a:r>
            <a:r>
              <a:rPr lang="ja-JP" altLang="en-US" sz="1800" b="1" dirty="0" smtClean="0">
                <a:solidFill>
                  <a:schemeClr val="bg1"/>
                </a:solidFill>
              </a:rPr>
              <a:t>努めること。</a:t>
            </a:r>
            <a:endParaRPr lang="en-US" altLang="ja-JP" sz="1800" b="1" dirty="0" smtClean="0">
              <a:solidFill>
                <a:schemeClr val="bg1"/>
              </a:solidFill>
            </a:endParaRPr>
          </a:p>
        </p:txBody>
      </p:sp>
      <p:sp>
        <p:nvSpPr>
          <p:cNvPr id="7" name="コンテンツ プレースホルダー 4"/>
          <p:cNvSpPr txBox="1">
            <a:spLocks/>
          </p:cNvSpPr>
          <p:nvPr/>
        </p:nvSpPr>
        <p:spPr>
          <a:xfrm>
            <a:off x="320611" y="4293096"/>
            <a:ext cx="8496944" cy="2194229"/>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1800" b="1" dirty="0" smtClean="0">
                <a:solidFill>
                  <a:schemeClr val="bg1"/>
                </a:solidFill>
              </a:rPr>
              <a:t>☆家族や親族等による介護、保健所又は</a:t>
            </a:r>
            <a:r>
              <a:rPr lang="ja-JP" altLang="en-US" sz="1800" b="1" dirty="0">
                <a:solidFill>
                  <a:schemeClr val="bg1"/>
                </a:solidFill>
              </a:rPr>
              <a:t>保健</a:t>
            </a:r>
            <a:r>
              <a:rPr lang="ja-JP" altLang="en-US" sz="1800" b="1" dirty="0" smtClean="0">
                <a:solidFill>
                  <a:schemeClr val="bg1"/>
                </a:solidFill>
              </a:rPr>
              <a:t>センターなどによる保健指導、配食サービスなどの市町村や</a:t>
            </a:r>
            <a:r>
              <a:rPr lang="en-US" altLang="ja-JP" sz="1800" b="1" dirty="0" smtClean="0">
                <a:solidFill>
                  <a:schemeClr val="bg1"/>
                </a:solidFill>
              </a:rPr>
              <a:t>NPO</a:t>
            </a:r>
            <a:r>
              <a:rPr lang="ja-JP" altLang="en-US" sz="1800" b="1" dirty="0" smtClean="0">
                <a:solidFill>
                  <a:schemeClr val="bg1"/>
                </a:solidFill>
              </a:rPr>
              <a:t>などによるサービス、近隣住民や民生委員などによる見守りの状況、有料老人ホームなどの施設職員の見守りなど、利用者の支援にかかわる様々な機関や個人との連携が必要であり、これらの情報を</a:t>
            </a:r>
            <a:r>
              <a:rPr lang="ja-JP" altLang="en-US" sz="1800" b="1" u="sng" dirty="0" smtClean="0">
                <a:solidFill>
                  <a:srgbClr val="FF0000"/>
                </a:solidFill>
              </a:rPr>
              <a:t>総合的に把握し、居宅サービス計画に位置付けるように努めること。</a:t>
            </a:r>
            <a:endParaRPr lang="en-US" altLang="ja-JP" sz="1800" b="1" u="sng" dirty="0" smtClean="0">
              <a:solidFill>
                <a:srgbClr val="FF0000"/>
              </a:solidFill>
            </a:endParaRPr>
          </a:p>
        </p:txBody>
      </p:sp>
      <p:sp>
        <p:nvSpPr>
          <p:cNvPr id="8" name="下矢印 7"/>
          <p:cNvSpPr/>
          <p:nvPr/>
        </p:nvSpPr>
        <p:spPr>
          <a:xfrm>
            <a:off x="4029023" y="3687193"/>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9654454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1112838"/>
          </a:xfrm>
        </p:spPr>
        <p:txBody>
          <a:bodyPr>
            <a:noAutofit/>
          </a:bodyPr>
          <a:lstStyle/>
          <a:p>
            <a:r>
              <a:rPr lang="ja-JP" altLang="en-US" b="1" dirty="0" smtClean="0">
                <a:solidFill>
                  <a:schemeClr val="bg1"/>
                </a:solidFill>
              </a:rPr>
              <a:t>　</a:t>
            </a:r>
            <a:r>
              <a:rPr lang="en-US" altLang="ja-JP" sz="4000" b="1" dirty="0" smtClean="0">
                <a:solidFill>
                  <a:schemeClr val="bg1"/>
                </a:solidFill>
              </a:rPr>
              <a:t>1</a:t>
            </a:r>
            <a:r>
              <a:rPr lang="ja-JP" altLang="en-US" sz="4000" b="1" dirty="0" smtClean="0">
                <a:solidFill>
                  <a:schemeClr val="bg1"/>
                </a:solidFill>
              </a:rPr>
              <a:t>　主な指導事項㉘</a:t>
            </a:r>
            <a:r>
              <a:rPr lang="en-US" altLang="ja-JP" sz="4000" b="1" dirty="0">
                <a:solidFill>
                  <a:schemeClr val="bg1"/>
                </a:solidFill>
              </a:rPr>
              <a:t/>
            </a:r>
            <a:br>
              <a:rPr lang="en-US" altLang="ja-JP" sz="4000" b="1" dirty="0">
                <a:solidFill>
                  <a:schemeClr val="bg1"/>
                </a:solidFill>
              </a:rPr>
            </a:br>
            <a:r>
              <a:rPr lang="ja-JP" altLang="en-US" sz="2800" b="1" dirty="0" smtClean="0">
                <a:solidFill>
                  <a:schemeClr val="bg1"/>
                </a:solidFill>
              </a:rPr>
              <a:t>（居宅介護支援－居宅サービス計画の作成・交付）</a:t>
            </a:r>
            <a:endParaRPr lang="en-US" sz="2800" b="1" dirty="0">
              <a:solidFill>
                <a:schemeClr val="bg1"/>
              </a:solidFill>
            </a:endParaRPr>
          </a:p>
        </p:txBody>
      </p:sp>
      <p:sp>
        <p:nvSpPr>
          <p:cNvPr id="6" name="コンテンツ プレースホルダー 4"/>
          <p:cNvSpPr txBox="1">
            <a:spLocks/>
          </p:cNvSpPr>
          <p:nvPr/>
        </p:nvSpPr>
        <p:spPr>
          <a:xfrm>
            <a:off x="320611" y="1184253"/>
            <a:ext cx="8496944" cy="3101958"/>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1800" dirty="0" smtClean="0">
                <a:solidFill>
                  <a:schemeClr val="bg1"/>
                </a:solidFill>
              </a:rPr>
              <a:t>☆利用者及びその家族の生活に対する意向、総合的な援助方針、生活全般の解決すべき課題、提供されるサービスの目標及びその達成時期、サービスの種類、内容及び利用料並びにサービスを提供する上での留意事項等を記載した居宅サービス計画の原案を作成すること。</a:t>
            </a:r>
            <a:endParaRPr lang="en-US" altLang="ja-JP" sz="1800" dirty="0" smtClean="0">
              <a:solidFill>
                <a:schemeClr val="bg1"/>
              </a:solidFill>
            </a:endParaRPr>
          </a:p>
          <a:p>
            <a:pPr marL="0" indent="0">
              <a:buNone/>
            </a:pPr>
            <a:r>
              <a:rPr lang="ja-JP" altLang="en-US" sz="1800" dirty="0" smtClean="0">
                <a:solidFill>
                  <a:schemeClr val="bg1"/>
                </a:solidFill>
              </a:rPr>
              <a:t>☆居宅サービス計画を作成した際には、当該居宅サービス計画を</a:t>
            </a:r>
            <a:r>
              <a:rPr lang="ja-JP" altLang="en-US" sz="1800" b="1" u="sng" dirty="0" smtClean="0">
                <a:solidFill>
                  <a:srgbClr val="FF0000"/>
                </a:solidFill>
              </a:rPr>
              <a:t>利用者及び担当者に交付すること。</a:t>
            </a:r>
            <a:endParaRPr lang="en-US" altLang="ja-JP" sz="1800" b="1" u="sng" dirty="0">
              <a:solidFill>
                <a:srgbClr val="FF0000"/>
              </a:solidFill>
            </a:endParaRPr>
          </a:p>
          <a:p>
            <a:pPr marL="0" indent="0">
              <a:buNone/>
            </a:pPr>
            <a:r>
              <a:rPr lang="ja-JP" altLang="en-US" sz="1800" b="1" dirty="0">
                <a:solidFill>
                  <a:schemeClr val="bg1"/>
                </a:solidFill>
              </a:rPr>
              <a:t>☆</a:t>
            </a:r>
            <a:r>
              <a:rPr lang="ja-JP" altLang="en-US" sz="1800" dirty="0">
                <a:solidFill>
                  <a:schemeClr val="bg1"/>
                </a:solidFill>
              </a:rPr>
              <a:t>また、居宅サービス計画に位置付けた事業所に対し、</a:t>
            </a:r>
            <a:r>
              <a:rPr lang="ja-JP" altLang="en-US" sz="1800" b="1" u="sng" dirty="0">
                <a:solidFill>
                  <a:schemeClr val="bg1"/>
                </a:solidFill>
              </a:rPr>
              <a:t>個別サービス計画の提出</a:t>
            </a:r>
            <a:r>
              <a:rPr lang="ja-JP" altLang="en-US" sz="1800" dirty="0">
                <a:solidFill>
                  <a:schemeClr val="bg1"/>
                </a:solidFill>
              </a:rPr>
              <a:t>を求め、居宅介護支援事業所で保管すること</a:t>
            </a:r>
            <a:r>
              <a:rPr lang="ja-JP" altLang="en-US" sz="1800" dirty="0" smtClean="0">
                <a:solidFill>
                  <a:schemeClr val="bg1"/>
                </a:solidFill>
              </a:rPr>
              <a:t>。</a:t>
            </a:r>
            <a:endParaRPr lang="en-US" altLang="ja-JP" sz="1800" dirty="0">
              <a:solidFill>
                <a:schemeClr val="bg1"/>
              </a:solidFill>
            </a:endParaRPr>
          </a:p>
        </p:txBody>
      </p:sp>
      <p:sp>
        <p:nvSpPr>
          <p:cNvPr id="7" name="コンテンツ プレースホルダー 4"/>
          <p:cNvSpPr txBox="1">
            <a:spLocks/>
          </p:cNvSpPr>
          <p:nvPr/>
        </p:nvSpPr>
        <p:spPr>
          <a:xfrm>
            <a:off x="213793" y="4838970"/>
            <a:ext cx="8496944" cy="1883299"/>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1800" dirty="0" smtClean="0">
                <a:solidFill>
                  <a:schemeClr val="bg1"/>
                </a:solidFill>
              </a:rPr>
              <a:t>☆居宅サービス計画における短期目標は、解決すべき課題及び長期目標に段階的に対応し、解決に結びつけるものとし、長期、短期目標ともわかりやすい具体的な表現とすること。</a:t>
            </a:r>
            <a:endParaRPr lang="en-US" altLang="ja-JP" sz="1800" dirty="0" smtClean="0">
              <a:solidFill>
                <a:schemeClr val="bg1"/>
              </a:solidFill>
            </a:endParaRPr>
          </a:p>
          <a:p>
            <a:pPr marL="0" indent="0">
              <a:buNone/>
            </a:pPr>
            <a:r>
              <a:rPr lang="ja-JP" altLang="en-US" sz="1800" dirty="0" smtClean="0">
                <a:solidFill>
                  <a:schemeClr val="bg1"/>
                </a:solidFill>
              </a:rPr>
              <a:t>☆居宅サービス計画を交付した日を明確にすること。</a:t>
            </a:r>
            <a:endParaRPr lang="en-US" altLang="ja-JP" sz="2000" dirty="0" smtClean="0">
              <a:solidFill>
                <a:schemeClr val="bg1"/>
              </a:solidFill>
            </a:endParaRPr>
          </a:p>
        </p:txBody>
      </p:sp>
      <p:sp>
        <p:nvSpPr>
          <p:cNvPr id="8" name="下矢印 7"/>
          <p:cNvSpPr/>
          <p:nvPr/>
        </p:nvSpPr>
        <p:spPr>
          <a:xfrm>
            <a:off x="4029023" y="4313273"/>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747904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en-US" altLang="ja-JP" sz="4000" b="1" dirty="0" smtClean="0">
                <a:solidFill>
                  <a:schemeClr val="bg1"/>
                </a:solidFill>
              </a:rPr>
              <a:t>1</a:t>
            </a:r>
            <a:r>
              <a:rPr lang="ja-JP" altLang="en-US" sz="4000" b="1" dirty="0" smtClean="0">
                <a:solidFill>
                  <a:schemeClr val="bg1"/>
                </a:solidFill>
              </a:rPr>
              <a:t>　主な指導事項㉙</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（居宅介護支援</a:t>
            </a:r>
            <a:r>
              <a:rPr lang="ja-JP" altLang="en-US" sz="2800" b="1" dirty="0">
                <a:solidFill>
                  <a:schemeClr val="bg1"/>
                </a:solidFill>
              </a:rPr>
              <a:t>運営基準－ </a:t>
            </a:r>
            <a:r>
              <a:rPr lang="ja-JP" altLang="en-US" sz="2800" b="1" dirty="0" smtClean="0">
                <a:solidFill>
                  <a:schemeClr val="bg1"/>
                </a:solidFill>
              </a:rPr>
              <a:t>モニタリング）</a:t>
            </a:r>
            <a:endParaRPr lang="en-US" sz="2800" b="1" dirty="0">
              <a:solidFill>
                <a:schemeClr val="bg1"/>
              </a:solidFill>
            </a:endParaRPr>
          </a:p>
        </p:txBody>
      </p:sp>
      <p:sp>
        <p:nvSpPr>
          <p:cNvPr id="6" name="コンテンツ プレースホルダー 4"/>
          <p:cNvSpPr txBox="1">
            <a:spLocks/>
          </p:cNvSpPr>
          <p:nvPr/>
        </p:nvSpPr>
        <p:spPr>
          <a:xfrm>
            <a:off x="337649" y="1103208"/>
            <a:ext cx="8496944" cy="2565732"/>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2000" dirty="0" smtClean="0">
                <a:solidFill>
                  <a:schemeClr val="bg1"/>
                </a:solidFill>
              </a:rPr>
              <a:t>利用者及び家族、指定居宅サービス事業者等との連絡を継続的に行うこととし、特段の事情のない限り次に定めるところにより行うこと。</a:t>
            </a:r>
            <a:endParaRPr lang="en-US" altLang="ja-JP" sz="2000" dirty="0" smtClean="0">
              <a:solidFill>
                <a:schemeClr val="bg1"/>
              </a:solidFill>
            </a:endParaRPr>
          </a:p>
          <a:p>
            <a:pPr marL="0" indent="0">
              <a:buNone/>
            </a:pPr>
            <a:r>
              <a:rPr lang="ja-JP" altLang="en-US" sz="2000" dirty="0" smtClean="0">
                <a:solidFill>
                  <a:schemeClr val="bg1"/>
                </a:solidFill>
              </a:rPr>
              <a:t>☆</a:t>
            </a:r>
            <a:r>
              <a:rPr lang="ja-JP" altLang="en-US" sz="2000" b="1" u="sng" dirty="0" smtClean="0">
                <a:solidFill>
                  <a:srgbClr val="FF0000"/>
                </a:solidFill>
              </a:rPr>
              <a:t>少なくとも一月に一回</a:t>
            </a:r>
            <a:r>
              <a:rPr lang="ja-JP" altLang="en-US" sz="2000" dirty="0">
                <a:solidFill>
                  <a:schemeClr val="bg1"/>
                </a:solidFill>
              </a:rPr>
              <a:t>、 「利用者の居宅での面接」または「テレビ電話装置等を活用した面接」</a:t>
            </a:r>
            <a:r>
              <a:rPr lang="ja-JP" altLang="en-US" sz="2000" dirty="0" smtClean="0">
                <a:solidFill>
                  <a:schemeClr val="bg1"/>
                </a:solidFill>
              </a:rPr>
              <a:t>を行うこと</a:t>
            </a:r>
            <a:r>
              <a:rPr lang="ja-JP" altLang="en-US" sz="2000" dirty="0" smtClean="0">
                <a:solidFill>
                  <a:schemeClr val="bg1"/>
                </a:solidFill>
              </a:rPr>
              <a:t>。</a:t>
            </a:r>
            <a:endParaRPr lang="en-US" altLang="ja-JP" sz="2000" dirty="0" smtClean="0">
              <a:solidFill>
                <a:schemeClr val="bg1"/>
              </a:solidFill>
            </a:endParaRPr>
          </a:p>
          <a:p>
            <a:pPr marL="0" indent="0">
              <a:buNone/>
            </a:pPr>
            <a:r>
              <a:rPr lang="ja-JP" altLang="en-US" sz="2000" dirty="0" smtClean="0">
                <a:solidFill>
                  <a:schemeClr val="bg1"/>
                </a:solidFill>
              </a:rPr>
              <a:t>☆</a:t>
            </a:r>
            <a:r>
              <a:rPr lang="ja-JP" altLang="en-US" sz="2000" b="1" u="sng" dirty="0" smtClean="0">
                <a:solidFill>
                  <a:srgbClr val="FF0000"/>
                </a:solidFill>
              </a:rPr>
              <a:t>少なくとも一月に一回</a:t>
            </a:r>
            <a:r>
              <a:rPr lang="ja-JP" altLang="en-US" sz="2000" dirty="0" smtClean="0">
                <a:solidFill>
                  <a:schemeClr val="bg1"/>
                </a:solidFill>
              </a:rPr>
              <a:t>、モニタリングの</a:t>
            </a:r>
            <a:r>
              <a:rPr lang="ja-JP" altLang="en-US" sz="2000" b="1" u="sng" dirty="0" smtClean="0">
                <a:solidFill>
                  <a:srgbClr val="FF0000"/>
                </a:solidFill>
              </a:rPr>
              <a:t>結果を記録すること</a:t>
            </a:r>
            <a:r>
              <a:rPr lang="ja-JP" altLang="en-US" sz="2000" b="1" dirty="0" smtClean="0">
                <a:solidFill>
                  <a:schemeClr val="bg1"/>
                </a:solidFill>
              </a:rPr>
              <a:t>。</a:t>
            </a:r>
            <a:endParaRPr lang="en-US" altLang="ja-JP" sz="2000" b="1" dirty="0" smtClean="0">
              <a:solidFill>
                <a:schemeClr val="bg1"/>
              </a:solidFill>
            </a:endParaRPr>
          </a:p>
        </p:txBody>
      </p:sp>
      <p:sp>
        <p:nvSpPr>
          <p:cNvPr id="7" name="コンテンツ プレースホルダー 4"/>
          <p:cNvSpPr txBox="1">
            <a:spLocks/>
          </p:cNvSpPr>
          <p:nvPr/>
        </p:nvSpPr>
        <p:spPr>
          <a:xfrm>
            <a:off x="337649" y="4183176"/>
            <a:ext cx="8496944" cy="2533456"/>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000" b="1" u="sng" dirty="0" smtClean="0"/>
          </a:p>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2000" b="1" dirty="0" smtClean="0">
                <a:solidFill>
                  <a:schemeClr val="bg1"/>
                </a:solidFill>
              </a:rPr>
              <a:t>☆</a:t>
            </a:r>
            <a:r>
              <a:rPr lang="ja-JP" altLang="en-US" sz="2000" dirty="0" smtClean="0">
                <a:solidFill>
                  <a:schemeClr val="bg1"/>
                </a:solidFill>
              </a:rPr>
              <a:t>モニタリングに当たっては、居宅サービス計画作成後も、少なくとも一月に一回は「利用者の居宅での面接」または「テレビ電話装置等を活用した面接」を行い、利用者の解決すべき課題に変化がないかどうか把握し、解決すべき課題の変化が認められる場合、必要に応じて居宅サービス計画の変更等が必要となる。</a:t>
            </a:r>
            <a:r>
              <a:rPr lang="ja-JP" altLang="en-US" sz="2000" b="1" dirty="0" smtClean="0"/>
              <a:t>　</a:t>
            </a:r>
            <a:endParaRPr lang="en-US" altLang="ja-JP" sz="2000" b="1" dirty="0" smtClean="0"/>
          </a:p>
          <a:p>
            <a:pPr marL="0" indent="0">
              <a:buNone/>
            </a:pPr>
            <a:endParaRPr lang="en-US" altLang="ja-JP" sz="2000" b="1" dirty="0" smtClean="0"/>
          </a:p>
        </p:txBody>
      </p:sp>
      <p:sp>
        <p:nvSpPr>
          <p:cNvPr id="8" name="下矢印 7"/>
          <p:cNvSpPr/>
          <p:nvPr/>
        </p:nvSpPr>
        <p:spPr>
          <a:xfrm>
            <a:off x="4046061" y="3663210"/>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597752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1112838"/>
          </a:xfrm>
        </p:spPr>
        <p:txBody>
          <a:bodyPr>
            <a:noAutofit/>
          </a:bodyPr>
          <a:lstStyle/>
          <a:p>
            <a:r>
              <a:rPr lang="ja-JP" altLang="en-US" b="1" dirty="0" smtClean="0">
                <a:solidFill>
                  <a:schemeClr val="bg1"/>
                </a:solidFill>
              </a:rPr>
              <a:t>　</a:t>
            </a:r>
            <a:r>
              <a:rPr lang="en-US" altLang="ja-JP" sz="4000" b="1" dirty="0" smtClean="0">
                <a:solidFill>
                  <a:schemeClr val="bg1"/>
                </a:solidFill>
              </a:rPr>
              <a:t>1</a:t>
            </a:r>
            <a:r>
              <a:rPr lang="ja-JP" altLang="en-US" sz="4000" b="1" dirty="0" smtClean="0">
                <a:solidFill>
                  <a:schemeClr val="bg1"/>
                </a:solidFill>
              </a:rPr>
              <a:t>　主な指導事項㉚</a:t>
            </a:r>
            <a:r>
              <a:rPr lang="en-US" altLang="ja-JP" sz="4000" b="1" dirty="0">
                <a:solidFill>
                  <a:schemeClr val="bg1"/>
                </a:solidFill>
              </a:rPr>
              <a:t/>
            </a:r>
            <a:br>
              <a:rPr lang="en-US" altLang="ja-JP" sz="4000" b="1" dirty="0">
                <a:solidFill>
                  <a:schemeClr val="bg1"/>
                </a:solidFill>
              </a:rPr>
            </a:br>
            <a:r>
              <a:rPr lang="ja-JP" altLang="en-US" sz="2800" b="1" dirty="0" smtClean="0">
                <a:solidFill>
                  <a:schemeClr val="bg1"/>
                </a:solidFill>
              </a:rPr>
              <a:t>（居宅介護支援－</a:t>
            </a:r>
            <a:r>
              <a:rPr lang="ja-JP" altLang="en-US" sz="2800" b="1" dirty="0">
                <a:solidFill>
                  <a:schemeClr val="bg1"/>
                </a:solidFill>
              </a:rPr>
              <a:t>主</a:t>
            </a:r>
            <a:r>
              <a:rPr lang="ja-JP" altLang="en-US" sz="2800" b="1" dirty="0" smtClean="0">
                <a:solidFill>
                  <a:schemeClr val="bg1"/>
                </a:solidFill>
              </a:rPr>
              <a:t>治の医師の意見等）</a:t>
            </a:r>
            <a:endParaRPr lang="en-US" sz="2800" b="1" dirty="0">
              <a:solidFill>
                <a:schemeClr val="bg1"/>
              </a:solidFill>
            </a:endParaRPr>
          </a:p>
        </p:txBody>
      </p:sp>
      <p:sp>
        <p:nvSpPr>
          <p:cNvPr id="6" name="コンテンツ プレースホルダー 4"/>
          <p:cNvSpPr txBox="1">
            <a:spLocks/>
          </p:cNvSpPr>
          <p:nvPr/>
        </p:nvSpPr>
        <p:spPr>
          <a:xfrm>
            <a:off x="320611" y="1184252"/>
            <a:ext cx="8496944" cy="3002958"/>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1800" b="1" dirty="0" smtClean="0">
                <a:solidFill>
                  <a:schemeClr val="bg1"/>
                </a:solidFill>
              </a:rPr>
              <a:t>☆</a:t>
            </a:r>
            <a:r>
              <a:rPr lang="ja-JP" altLang="en-US" sz="1800" dirty="0" smtClean="0">
                <a:solidFill>
                  <a:schemeClr val="bg1"/>
                </a:solidFill>
              </a:rPr>
              <a:t>利用者が訪問看護・通所リハビリテーション等の医療系サービスの利用を希望している場合その他必要な場合には、</a:t>
            </a:r>
            <a:r>
              <a:rPr lang="ja-JP" altLang="en-US" sz="1800" b="1" u="sng" dirty="0" smtClean="0">
                <a:solidFill>
                  <a:srgbClr val="FF0000"/>
                </a:solidFill>
              </a:rPr>
              <a:t>利用者の同意を得て主治の医師等の意見を求めること。</a:t>
            </a:r>
            <a:endParaRPr lang="en-US" altLang="ja-JP" sz="1800" b="1" u="sng" dirty="0" smtClean="0">
              <a:solidFill>
                <a:srgbClr val="FF0000"/>
              </a:solidFill>
            </a:endParaRPr>
          </a:p>
          <a:p>
            <a:pPr marL="0" indent="0">
              <a:buNone/>
            </a:pPr>
            <a:r>
              <a:rPr lang="ja-JP" altLang="en-US" sz="1800" dirty="0" smtClean="0">
                <a:solidFill>
                  <a:schemeClr val="bg1"/>
                </a:solidFill>
              </a:rPr>
              <a:t>☆居宅サービス計画に訪問看護等の医療系サービスを位置付ける場合にあっては、当該医療に係る主治の医師等の指示がある場合に限りこれを行うものとし、医療系サービス以外の指定居宅サービス等を位置付ける場合にあっては、当該居宅サービス等に係る主治の医師等の医学的観点から留意事項が示されているときは、当該留意点を尊重してこれを行うこと。</a:t>
            </a:r>
            <a:endParaRPr lang="en-US" altLang="ja-JP" sz="1800" dirty="0" smtClean="0">
              <a:solidFill>
                <a:schemeClr val="bg1"/>
              </a:solidFill>
            </a:endParaRPr>
          </a:p>
        </p:txBody>
      </p:sp>
      <p:sp>
        <p:nvSpPr>
          <p:cNvPr id="7" name="コンテンツ プレースホルダー 4"/>
          <p:cNvSpPr txBox="1">
            <a:spLocks/>
          </p:cNvSpPr>
          <p:nvPr/>
        </p:nvSpPr>
        <p:spPr>
          <a:xfrm>
            <a:off x="275462" y="4767595"/>
            <a:ext cx="8496944" cy="1872208"/>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1800" b="1" dirty="0" smtClean="0"/>
          </a:p>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1800" b="1" dirty="0" smtClean="0">
                <a:solidFill>
                  <a:schemeClr val="bg1"/>
                </a:solidFill>
              </a:rPr>
              <a:t>☆</a:t>
            </a:r>
            <a:r>
              <a:rPr lang="ja-JP" altLang="en-US" sz="1800" dirty="0" smtClean="0">
                <a:solidFill>
                  <a:schemeClr val="bg1"/>
                </a:solidFill>
              </a:rPr>
              <a:t>医療系のサービスを計画に位置付けるにあたり、主治の医師等の意見を求めていない場合は、その必要性について、</a:t>
            </a:r>
            <a:r>
              <a:rPr lang="ja-JP" altLang="en-US" sz="1800" b="1" u="sng" dirty="0" smtClean="0">
                <a:solidFill>
                  <a:srgbClr val="FF0000"/>
                </a:solidFill>
              </a:rPr>
              <a:t>当該利用者の同意を得て、主治の医師等の指示があることを確認すること。</a:t>
            </a:r>
            <a:endParaRPr lang="en-US" altLang="ja-JP" sz="1800" b="1" u="sng" dirty="0" smtClean="0">
              <a:solidFill>
                <a:srgbClr val="FF0000"/>
              </a:solidFill>
            </a:endParaRPr>
          </a:p>
          <a:p>
            <a:pPr marL="0" indent="0">
              <a:buNone/>
            </a:pPr>
            <a:endParaRPr lang="en-US" altLang="ja-JP" sz="1800" b="1" dirty="0" smtClean="0"/>
          </a:p>
        </p:txBody>
      </p:sp>
      <p:sp>
        <p:nvSpPr>
          <p:cNvPr id="8" name="下矢印 7"/>
          <p:cNvSpPr/>
          <p:nvPr/>
        </p:nvSpPr>
        <p:spPr>
          <a:xfrm>
            <a:off x="4029023" y="4214554"/>
            <a:ext cx="1080120" cy="525697"/>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547070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1112838"/>
          </a:xfrm>
        </p:spPr>
        <p:txBody>
          <a:bodyPr>
            <a:noAutofit/>
          </a:bodyPr>
          <a:lstStyle/>
          <a:p>
            <a:r>
              <a:rPr lang="ja-JP" altLang="en-US" b="1" dirty="0" smtClean="0">
                <a:solidFill>
                  <a:schemeClr val="bg1"/>
                </a:solidFill>
              </a:rPr>
              <a:t>　</a:t>
            </a:r>
            <a:r>
              <a:rPr lang="en-US" altLang="ja-JP" sz="3600" b="1" dirty="0" smtClean="0">
                <a:solidFill>
                  <a:schemeClr val="bg1"/>
                </a:solidFill>
              </a:rPr>
              <a:t>1</a:t>
            </a:r>
            <a:r>
              <a:rPr lang="ja-JP" altLang="en-US" sz="3600" b="1" dirty="0" smtClean="0">
                <a:solidFill>
                  <a:schemeClr val="bg1"/>
                </a:solidFill>
              </a:rPr>
              <a:t>　主な指導事項㉛</a:t>
            </a:r>
            <a:r>
              <a:rPr lang="en-US" altLang="ja-JP" sz="3600" b="1" dirty="0">
                <a:solidFill>
                  <a:schemeClr val="bg1"/>
                </a:solidFill>
              </a:rPr>
              <a:t/>
            </a:r>
            <a:br>
              <a:rPr lang="en-US" altLang="ja-JP" sz="3600" b="1" dirty="0">
                <a:solidFill>
                  <a:schemeClr val="bg1"/>
                </a:solidFill>
              </a:rPr>
            </a:br>
            <a:r>
              <a:rPr lang="ja-JP" altLang="en-US" sz="2400" b="1" dirty="0" smtClean="0">
                <a:solidFill>
                  <a:schemeClr val="bg1"/>
                </a:solidFill>
              </a:rPr>
              <a:t>（居宅介護支援－運営基準</a:t>
            </a:r>
            <a:r>
              <a:rPr lang="ja-JP" altLang="en-US" sz="2400" b="1" dirty="0">
                <a:solidFill>
                  <a:schemeClr val="bg1"/>
                </a:solidFill>
              </a:rPr>
              <a:t>減算</a:t>
            </a:r>
            <a:r>
              <a:rPr lang="ja-JP" altLang="en-US" sz="2400" b="1" dirty="0" smtClean="0">
                <a:solidFill>
                  <a:schemeClr val="bg1"/>
                </a:solidFill>
              </a:rPr>
              <a:t>）</a:t>
            </a:r>
            <a:endParaRPr lang="en-US" sz="2400" b="1" dirty="0">
              <a:solidFill>
                <a:schemeClr val="bg1"/>
              </a:solidFill>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EAAFC-84C7-4BE1-BC5E-CE208EE20C26}" type="slidenum">
              <a:rPr kumimoji="0" lang="en-US" altLang="ja-JP" sz="2800" b="0" i="0" u="none" strike="noStrike" kern="1200" cap="none" spc="0" normalizeH="0" baseline="0" noProof="0" smtClean="0">
                <a:ln>
                  <a:noFill/>
                </a:ln>
                <a:solidFill>
                  <a:srgbClr val="76DBF4">
                    <a:lumMod val="50000"/>
                  </a:srgb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dirty="0">
              <a:ln>
                <a:noFill/>
              </a:ln>
              <a:solidFill>
                <a:srgbClr val="76DBF4">
                  <a:lumMod val="50000"/>
                </a:srgbClr>
              </a:solidFill>
              <a:effectLst/>
              <a:uLnTx/>
              <a:uFillTx/>
              <a:latin typeface="Century Gothic" panose="020B0502020202020204"/>
              <a:ea typeface="メイリオ" panose="020B0604030504040204" pitchFamily="50" charset="-128"/>
              <a:cs typeface="+mn-cs"/>
            </a:endParaRPr>
          </a:p>
        </p:txBody>
      </p:sp>
      <p:sp>
        <p:nvSpPr>
          <p:cNvPr id="6" name="コンテンツ プレースホルダー 4"/>
          <p:cNvSpPr txBox="1">
            <a:spLocks/>
          </p:cNvSpPr>
          <p:nvPr/>
        </p:nvSpPr>
        <p:spPr>
          <a:xfrm>
            <a:off x="180965" y="679579"/>
            <a:ext cx="8639508" cy="440417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en-US" altLang="ja-JP" sz="2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ja-JP" altLang="en-US" sz="2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運営基準減算</a:t>
            </a:r>
            <a:r>
              <a:rPr kumimoji="1" lang="en-US" altLang="ja-JP" sz="2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次の（</a:t>
            </a:r>
            <a:r>
              <a:rPr kumimoji="1" lang="en-US" altLang="ja-JP"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1</a:t>
            </a:r>
            <a:r>
              <a:rPr kumimoji="1" lang="ja-JP" altLang="en-US"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4</a:t>
            </a:r>
            <a:r>
              <a:rPr kumimoji="1" lang="ja-JP" altLang="en-US"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）のいずれかに該当する場合に減算される。</a:t>
            </a:r>
            <a:endParaRPr kumimoji="1" lang="en-US" altLang="ja-JP"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lvl="0" indent="0">
              <a:buNone/>
              <a:defRPr/>
            </a:pP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1</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）指定居宅介護支援の</a:t>
            </a:r>
            <a:r>
              <a:rPr lang="ja-JP" altLang="en-US" sz="1800" b="1" dirty="0">
                <a:solidFill>
                  <a:srgbClr val="FF0000"/>
                </a:solidFill>
              </a:rPr>
              <a:t>提供の開始に際し、あらかじめ利用者に対して、利用者は複数の指定居宅サービス事業者等を紹介するよう求めること</a:t>
            </a:r>
            <a:r>
              <a:rPr lang="ja-JP" altLang="en-US" sz="1800" b="1" dirty="0" smtClean="0">
                <a:solidFill>
                  <a:srgbClr val="FF0000"/>
                </a:solidFill>
              </a:rPr>
              <a:t>ができる</a:t>
            </a:r>
            <a:r>
              <a:rPr lang="ja-JP" altLang="en-US" sz="1800" b="1" dirty="0">
                <a:solidFill>
                  <a:srgbClr val="FF0000"/>
                </a:solidFill>
              </a:rPr>
              <a:t>ことについて説明を行っていない場合には</a:t>
            </a:r>
            <a:r>
              <a:rPr lang="ja-JP" altLang="en-US" sz="1800" b="1" dirty="0" smtClean="0">
                <a:solidFill>
                  <a:srgbClr val="FF0000"/>
                </a:solidFill>
              </a:rPr>
              <a:t>、</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契約月から当該状態が解消されるに至った月の前月まで減算する。</a:t>
            </a:r>
            <a:endPar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上記内容を重要事項説明書に追記し、既存の重要事項説明書の内容と合わせて説明を行ってもよい。</a:t>
            </a:r>
            <a:endPar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4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394812995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1112838"/>
          </a:xfrm>
        </p:spPr>
        <p:txBody>
          <a:bodyPr>
            <a:noAutofit/>
          </a:bodyPr>
          <a:lstStyle/>
          <a:p>
            <a:r>
              <a:rPr lang="ja-JP" altLang="en-US" b="1" dirty="0" smtClean="0">
                <a:solidFill>
                  <a:schemeClr val="bg1"/>
                </a:solidFill>
              </a:rPr>
              <a:t>　</a:t>
            </a:r>
            <a:r>
              <a:rPr lang="en-US" altLang="ja-JP" sz="3600" b="1" dirty="0" smtClean="0">
                <a:solidFill>
                  <a:schemeClr val="bg1"/>
                </a:solidFill>
              </a:rPr>
              <a:t>1</a:t>
            </a:r>
            <a:r>
              <a:rPr lang="ja-JP" altLang="en-US" sz="3600" b="1" dirty="0" smtClean="0">
                <a:solidFill>
                  <a:schemeClr val="bg1"/>
                </a:solidFill>
              </a:rPr>
              <a:t>　主な指導事項㉛</a:t>
            </a:r>
            <a:r>
              <a:rPr lang="en-US" altLang="ja-JP" sz="3600" b="1" dirty="0">
                <a:solidFill>
                  <a:schemeClr val="bg1"/>
                </a:solidFill>
              </a:rPr>
              <a:t/>
            </a:r>
            <a:br>
              <a:rPr lang="en-US" altLang="ja-JP" sz="3600" b="1" dirty="0">
                <a:solidFill>
                  <a:schemeClr val="bg1"/>
                </a:solidFill>
              </a:rPr>
            </a:br>
            <a:r>
              <a:rPr lang="ja-JP" altLang="en-US" sz="2400" b="1" dirty="0" smtClean="0">
                <a:solidFill>
                  <a:schemeClr val="bg1"/>
                </a:solidFill>
              </a:rPr>
              <a:t>（居宅介護支援－運営基準</a:t>
            </a:r>
            <a:r>
              <a:rPr lang="ja-JP" altLang="en-US" sz="2400" b="1" dirty="0">
                <a:solidFill>
                  <a:schemeClr val="bg1"/>
                </a:solidFill>
              </a:rPr>
              <a:t>減算</a:t>
            </a:r>
            <a:r>
              <a:rPr lang="ja-JP" altLang="en-US" sz="2400" b="1" dirty="0" smtClean="0">
                <a:solidFill>
                  <a:schemeClr val="bg1"/>
                </a:solidFill>
              </a:rPr>
              <a:t>）</a:t>
            </a:r>
            <a:endParaRPr lang="en-US" sz="2400" b="1" dirty="0">
              <a:solidFill>
                <a:schemeClr val="bg1"/>
              </a:solidFill>
            </a:endParaRPr>
          </a:p>
        </p:txBody>
      </p:sp>
      <p:sp>
        <p:nvSpPr>
          <p:cNvPr id="3" name="スライド番号プレースホルダー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6EAAFC-84C7-4BE1-BC5E-CE208EE20C26}" type="slidenum">
              <a:rPr kumimoji="0" lang="en-US" altLang="ja-JP" sz="2800" b="0" i="0" u="none" strike="noStrike" kern="1200" cap="none" spc="0" normalizeH="0" baseline="0" noProof="0" smtClean="0">
                <a:ln>
                  <a:noFill/>
                </a:ln>
                <a:solidFill>
                  <a:srgbClr val="76DBF4">
                    <a:lumMod val="50000"/>
                  </a:srgbClr>
                </a:solidFill>
                <a:effectLst/>
                <a:uLnTx/>
                <a:uFillTx/>
                <a:latin typeface="Century Gothic" panose="020B0502020202020204"/>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dirty="0">
              <a:ln>
                <a:noFill/>
              </a:ln>
              <a:solidFill>
                <a:srgbClr val="76DBF4">
                  <a:lumMod val="50000"/>
                </a:srgbClr>
              </a:solidFill>
              <a:effectLst/>
              <a:uLnTx/>
              <a:uFillTx/>
              <a:latin typeface="Century Gothic" panose="020B0502020202020204"/>
              <a:ea typeface="メイリオ" panose="020B0604030504040204" pitchFamily="50" charset="-128"/>
              <a:cs typeface="+mn-cs"/>
            </a:endParaRPr>
          </a:p>
        </p:txBody>
      </p:sp>
      <p:sp>
        <p:nvSpPr>
          <p:cNvPr id="6" name="コンテンツ プレースホルダー 4"/>
          <p:cNvSpPr txBox="1">
            <a:spLocks/>
          </p:cNvSpPr>
          <p:nvPr/>
        </p:nvSpPr>
        <p:spPr>
          <a:xfrm>
            <a:off x="322077" y="651570"/>
            <a:ext cx="8496944" cy="5873774"/>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）居宅サービス計画の</a:t>
            </a:r>
            <a:r>
              <a:rPr kumimoji="1" lang="ja-JP" altLang="en-US" sz="1800" b="1" i="0" u="none" strike="noStrike" kern="1200" cap="none" spc="0" normalizeH="0" baseline="0" noProof="0" dirty="0">
                <a:ln>
                  <a:noFill/>
                </a:ln>
                <a:solidFill>
                  <a:srgbClr val="FF0000"/>
                </a:solidFill>
                <a:effectLst/>
                <a:uLnTx/>
                <a:uFillTx/>
                <a:latin typeface="Century Gothic" panose="020B0502020202020204"/>
                <a:ea typeface="メイリオ" panose="020B0604030504040204" pitchFamily="50" charset="-128"/>
                <a:cs typeface="+mn-cs"/>
              </a:rPr>
              <a:t>新規作成及びその変更に</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当たっては</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、次の場合に減算されるものであること。</a:t>
            </a:r>
            <a:endPar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ア　当該事業所の介護支援専門員が、</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利用者の居宅を訪問し、利用者及びその家族に面接していない場合</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には、当該居宅サービス計画に係る月（以下「当該月」という。）から当該状態が解消されるに至った月の前月まで減算する。</a:t>
            </a:r>
            <a:endPar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lang="ja-JP" altLang="en-US" sz="1800" dirty="0" smtClean="0">
                <a:solidFill>
                  <a:prstClr val="black"/>
                </a:solidFill>
                <a:latin typeface="Century Gothic" panose="020B0502020202020204"/>
                <a:ea typeface="メイリオ" panose="020B0604030504040204" pitchFamily="50" charset="-128"/>
              </a:rPr>
              <a:t>イ　</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当該事業所の介護支援専門員が、</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サービス担当者会議の開催等を行っていない場合</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（やむをえない事情がある場合を除く。以下同じ。）には、当該月から当該状態が解消されるに至った月の前月まで減算する。</a:t>
            </a:r>
            <a:endPar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lang="ja-JP" altLang="en-US" sz="1800" dirty="0" smtClean="0">
                <a:solidFill>
                  <a:prstClr val="black"/>
                </a:solidFill>
                <a:latin typeface="Century Gothic" panose="020B0502020202020204"/>
                <a:ea typeface="メイリオ" panose="020B0604030504040204" pitchFamily="50" charset="-128"/>
              </a:rPr>
              <a:t>ウ　</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当該事業所の介護支援専門員が、</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居宅サービス計画の原案の内容について利用者又はその家族に対して説明し、文書により利用者の同意を得た上で、居宅サービス計画を利用者及び担当者に交付していない場合</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には、当該月から当該状態が解消されるに至った月の前月まで減算する。　　　</a:t>
            </a:r>
            <a:r>
              <a:rPr kumimoji="1" lang="ja-JP" altLang="en-US"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　　　　　　　　　　　　　　　</a:t>
            </a:r>
            <a:endParaRPr kumimoji="1" lang="en-US" altLang="ja-JP" sz="14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4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9517630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2" y="71414"/>
            <a:ext cx="8640960" cy="1112838"/>
          </a:xfrm>
        </p:spPr>
        <p:txBody>
          <a:bodyPr>
            <a:noAutofit/>
          </a:bodyPr>
          <a:lstStyle/>
          <a:p>
            <a:r>
              <a:rPr lang="ja-JP" altLang="en-US" b="1" dirty="0" smtClean="0">
                <a:solidFill>
                  <a:schemeClr val="bg1"/>
                </a:solidFill>
              </a:rPr>
              <a:t>　</a:t>
            </a:r>
            <a:r>
              <a:rPr lang="en-US" altLang="ja-JP" sz="3600" b="1" dirty="0" smtClean="0">
                <a:solidFill>
                  <a:schemeClr val="bg1"/>
                </a:solidFill>
              </a:rPr>
              <a:t>1</a:t>
            </a:r>
            <a:r>
              <a:rPr lang="ja-JP" altLang="en-US" sz="3600" b="1" dirty="0" smtClean="0">
                <a:solidFill>
                  <a:schemeClr val="bg1"/>
                </a:solidFill>
              </a:rPr>
              <a:t>　主な指導</a:t>
            </a:r>
            <a:r>
              <a:rPr lang="ja-JP" altLang="en-US" sz="3600" b="1" dirty="0">
                <a:solidFill>
                  <a:schemeClr val="bg1"/>
                </a:solidFill>
              </a:rPr>
              <a:t>事項㉛</a:t>
            </a:r>
            <a:endParaRPr lang="en-US" sz="2400" b="1" dirty="0">
              <a:solidFill>
                <a:schemeClr val="bg1"/>
              </a:solidFill>
            </a:endParaRPr>
          </a:p>
        </p:txBody>
      </p:sp>
      <p:sp>
        <p:nvSpPr>
          <p:cNvPr id="6" name="コンテンツ プレースホルダー 4"/>
          <p:cNvSpPr txBox="1">
            <a:spLocks/>
          </p:cNvSpPr>
          <p:nvPr/>
        </p:nvSpPr>
        <p:spPr>
          <a:xfrm>
            <a:off x="318338" y="1184252"/>
            <a:ext cx="8496944" cy="432048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3</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）次に掲げる場合においては、</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当該事業所の介護支援専門員が、サービス担当者会議等を行っていないとき</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には、当該月から当該状態が解消されるに至った月の前月まで減算する。</a:t>
            </a:r>
            <a:endPar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lang="ja-JP" altLang="en-US" sz="1800" dirty="0" smtClean="0">
                <a:solidFill>
                  <a:prstClr val="black"/>
                </a:solidFill>
                <a:latin typeface="Century Gothic" panose="020B0502020202020204"/>
                <a:ea typeface="メイリオ" panose="020B0604030504040204" pitchFamily="50" charset="-128"/>
              </a:rPr>
              <a:t>ア　</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居宅サービス計画を新規に作成した場合</a:t>
            </a:r>
            <a:endParaRPr kumimoji="1" lang="en-US" altLang="ja-JP"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lang="ja-JP" altLang="en-US" sz="1800" dirty="0" smtClean="0">
                <a:solidFill>
                  <a:prstClr val="black"/>
                </a:solidFill>
                <a:latin typeface="Century Gothic" panose="020B0502020202020204"/>
                <a:ea typeface="メイリオ" panose="020B0604030504040204" pitchFamily="50" charset="-128"/>
              </a:rPr>
              <a:t>イ　</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要介護認定をうけている利用者が</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要介護更新認定を受けた場合</a:t>
            </a:r>
            <a:endParaRPr kumimoji="1" lang="en-US" altLang="ja-JP"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lang="ja-JP" altLang="en-US" sz="1800" dirty="0" smtClean="0">
                <a:solidFill>
                  <a:prstClr val="black"/>
                </a:solidFill>
                <a:latin typeface="Century Gothic" panose="020B0502020202020204"/>
                <a:ea typeface="メイリオ" panose="020B0604030504040204" pitchFamily="50" charset="-128"/>
              </a:rPr>
              <a:t>ウ　</a:t>
            </a:r>
            <a:r>
              <a:rPr kumimoji="1" lang="ja-JP" altLang="en-US"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要介護認定を受けている利用者が</a:t>
            </a:r>
            <a:r>
              <a:rPr kumimoji="1" lang="ja-JP" altLang="en-US"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要介護状態区分の変更の認定を受けた場合　</a:t>
            </a:r>
            <a:endParaRPr kumimoji="1" lang="en-US" altLang="ja-JP" sz="18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4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29358234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2" y="71414"/>
            <a:ext cx="8640960" cy="576658"/>
          </a:xfrm>
        </p:spPr>
        <p:txBody>
          <a:bodyPr>
            <a:noAutofit/>
          </a:bodyPr>
          <a:lstStyle/>
          <a:p>
            <a:r>
              <a:rPr lang="ja-JP" altLang="en-US" b="1" dirty="0" smtClean="0">
                <a:solidFill>
                  <a:schemeClr val="bg1"/>
                </a:solidFill>
              </a:rPr>
              <a:t>　</a:t>
            </a:r>
            <a:r>
              <a:rPr lang="en-US" altLang="ja-JP" sz="3600" b="1" dirty="0" smtClean="0">
                <a:solidFill>
                  <a:schemeClr val="bg1"/>
                </a:solidFill>
              </a:rPr>
              <a:t>1</a:t>
            </a:r>
            <a:r>
              <a:rPr lang="ja-JP" altLang="en-US" sz="3600" b="1" dirty="0" smtClean="0">
                <a:solidFill>
                  <a:schemeClr val="bg1"/>
                </a:solidFill>
              </a:rPr>
              <a:t>　主な指導</a:t>
            </a:r>
            <a:r>
              <a:rPr lang="ja-JP" altLang="en-US" sz="3600" b="1" dirty="0">
                <a:solidFill>
                  <a:schemeClr val="bg1"/>
                </a:solidFill>
              </a:rPr>
              <a:t>事項㉛</a:t>
            </a:r>
            <a:endParaRPr lang="en-US" sz="2400" b="1" dirty="0">
              <a:solidFill>
                <a:schemeClr val="bg1"/>
              </a:solidFill>
            </a:endParaRPr>
          </a:p>
        </p:txBody>
      </p:sp>
      <p:sp>
        <p:nvSpPr>
          <p:cNvPr id="6" name="コンテンツ プレースホルダー 4"/>
          <p:cNvSpPr txBox="1">
            <a:spLocks/>
          </p:cNvSpPr>
          <p:nvPr/>
        </p:nvSpPr>
        <p:spPr>
          <a:xfrm>
            <a:off x="107504" y="692696"/>
            <a:ext cx="8856984" cy="612068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8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a:t>
            </a:r>
            <a:r>
              <a:rPr kumimoji="1" lang="en-US" altLang="ja-JP"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4</a:t>
            </a:r>
            <a:r>
              <a:rPr kumimoji="1" lang="ja-JP" altLang="en-US"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）居宅サービス計画の作成後、</a:t>
            </a:r>
            <a:r>
              <a:rPr kumimoji="1" lang="ja-JP" altLang="en-US" sz="16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rPr>
              <a:t>居宅サービス計画の実施状況の把握（以下「モニタリング」という。）に当たって</a:t>
            </a:r>
            <a:r>
              <a:rPr kumimoji="1" lang="ja-JP" altLang="en-US"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は、次の場合に減算されるものであること。</a:t>
            </a:r>
            <a:endParaRPr kumimoji="1" lang="en-US" altLang="ja-JP"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lvl="0" indent="0">
              <a:buNone/>
              <a:defRPr/>
            </a:pPr>
            <a:r>
              <a:rPr lang="ja-JP" altLang="en-US" sz="1600" dirty="0" smtClean="0">
                <a:solidFill>
                  <a:prstClr val="black"/>
                </a:solidFill>
                <a:latin typeface="Century Gothic" panose="020B0502020202020204"/>
                <a:ea typeface="メイリオ" panose="020B0604030504040204" pitchFamily="50" charset="-128"/>
              </a:rPr>
              <a:t>ア　</a:t>
            </a:r>
            <a:r>
              <a:rPr lang="ja-JP" altLang="en-US" sz="1600" dirty="0">
                <a:solidFill>
                  <a:prstClr val="black"/>
                </a:solidFill>
              </a:rPr>
              <a:t>当該事業所の介護支援専門員が 次に掲げるいずれかの方法により</a:t>
            </a:r>
            <a:r>
              <a:rPr lang="ja-JP" altLang="en-US" sz="1600" dirty="0" smtClean="0">
                <a:solidFill>
                  <a:prstClr val="black"/>
                </a:solidFill>
              </a:rPr>
              <a:t>、利用者</a:t>
            </a:r>
            <a:r>
              <a:rPr lang="ja-JP" altLang="en-US" sz="1600" dirty="0">
                <a:solidFill>
                  <a:prstClr val="black"/>
                </a:solidFill>
              </a:rPr>
              <a:t>に面接していない場合には、特段の事情のない限り、その月</a:t>
            </a:r>
            <a:r>
              <a:rPr lang="ja-JP" altLang="en-US" sz="1600" dirty="0" smtClean="0">
                <a:solidFill>
                  <a:prstClr val="black"/>
                </a:solidFill>
              </a:rPr>
              <a:t>から</a:t>
            </a:r>
            <a:r>
              <a:rPr lang="ja-JP" altLang="en-US" sz="1600" dirty="0">
                <a:solidFill>
                  <a:prstClr val="black"/>
                </a:solidFill>
              </a:rPr>
              <a:t>当該状態が解消されるに至った月の</a:t>
            </a:r>
            <a:r>
              <a:rPr lang="ja-JP" altLang="en-US" sz="1600" dirty="0" smtClean="0">
                <a:solidFill>
                  <a:prstClr val="black"/>
                </a:solidFill>
              </a:rPr>
              <a:t>前</a:t>
            </a:r>
            <a:r>
              <a:rPr lang="ja-JP" altLang="en-US" sz="1600" dirty="0">
                <a:solidFill>
                  <a:prstClr val="black"/>
                </a:solidFill>
              </a:rPr>
              <a:t>月</a:t>
            </a:r>
            <a:r>
              <a:rPr lang="ja-JP" altLang="en-US" sz="1600" dirty="0" smtClean="0">
                <a:solidFill>
                  <a:prstClr val="black"/>
                </a:solidFill>
              </a:rPr>
              <a:t>まで</a:t>
            </a:r>
            <a:r>
              <a:rPr lang="ja-JP" altLang="en-US" sz="1600" dirty="0">
                <a:solidFill>
                  <a:prstClr val="black"/>
                </a:solidFill>
              </a:rPr>
              <a:t>減</a:t>
            </a:r>
            <a:r>
              <a:rPr lang="ja-JP" altLang="en-US" sz="1600" dirty="0" smtClean="0">
                <a:solidFill>
                  <a:prstClr val="black"/>
                </a:solidFill>
              </a:rPr>
              <a:t>算する。</a:t>
            </a:r>
            <a:endParaRPr lang="en-US" altLang="ja-JP" sz="1600" dirty="0">
              <a:solidFill>
                <a:prstClr val="black"/>
              </a:solidFill>
            </a:endParaRPr>
          </a:p>
          <a:p>
            <a:pPr marL="400050" lvl="1" indent="0">
              <a:buNone/>
              <a:defRPr/>
            </a:pPr>
            <a:r>
              <a:rPr lang="en-US" altLang="ja-JP" sz="1600" dirty="0" smtClean="0">
                <a:solidFill>
                  <a:prstClr val="black"/>
                </a:solidFill>
              </a:rPr>
              <a:t>(</a:t>
            </a:r>
            <a:r>
              <a:rPr lang="ja-JP" altLang="en-US" sz="1600" dirty="0" smtClean="0">
                <a:solidFill>
                  <a:prstClr val="black"/>
                </a:solidFill>
              </a:rPr>
              <a:t>ア</a:t>
            </a:r>
            <a:r>
              <a:rPr lang="en-US" altLang="ja-JP" sz="1600" dirty="0" smtClean="0">
                <a:solidFill>
                  <a:prstClr val="black"/>
                </a:solidFill>
              </a:rPr>
              <a:t>)</a:t>
            </a:r>
            <a:r>
              <a:rPr lang="ja-JP" altLang="en-US" sz="1600" b="1" dirty="0" smtClean="0">
                <a:solidFill>
                  <a:srgbClr val="FF0000"/>
                </a:solidFill>
              </a:rPr>
              <a:t>１月に</a:t>
            </a:r>
            <a:r>
              <a:rPr lang="ja-JP" altLang="en-US" sz="1600" b="1" dirty="0">
                <a:solidFill>
                  <a:srgbClr val="FF0000"/>
                </a:solidFill>
              </a:rPr>
              <a:t>１</a:t>
            </a:r>
            <a:r>
              <a:rPr lang="ja-JP" altLang="en-US" sz="1600" b="1" dirty="0" smtClean="0">
                <a:solidFill>
                  <a:srgbClr val="FF0000"/>
                </a:solidFill>
              </a:rPr>
              <a:t>回</a:t>
            </a:r>
            <a:r>
              <a:rPr lang="ja-JP" altLang="en-US" sz="1600" b="1" dirty="0">
                <a:solidFill>
                  <a:srgbClr val="FF0000"/>
                </a:solidFill>
              </a:rPr>
              <a:t>、利用者の居宅を訪問することよって行う</a:t>
            </a:r>
            <a:r>
              <a:rPr lang="ja-JP" altLang="en-US" sz="1600" dirty="0">
                <a:solidFill>
                  <a:prstClr val="black"/>
                </a:solidFill>
              </a:rPr>
              <a:t>方法。</a:t>
            </a:r>
          </a:p>
          <a:p>
            <a:pPr marL="400050" lvl="1" indent="0">
              <a:buNone/>
              <a:defRPr/>
            </a:pPr>
            <a:r>
              <a:rPr lang="en-US" altLang="ja-JP" sz="1600" dirty="0" smtClean="0">
                <a:solidFill>
                  <a:prstClr val="black"/>
                </a:solidFill>
              </a:rPr>
              <a:t>(</a:t>
            </a:r>
            <a:r>
              <a:rPr lang="ja-JP" altLang="en-US" sz="1600" dirty="0" smtClean="0">
                <a:solidFill>
                  <a:prstClr val="black"/>
                </a:solidFill>
              </a:rPr>
              <a:t>イ</a:t>
            </a:r>
            <a:r>
              <a:rPr lang="en-US" altLang="ja-JP" sz="1600" dirty="0" smtClean="0">
                <a:solidFill>
                  <a:prstClr val="black"/>
                </a:solidFill>
              </a:rPr>
              <a:t>)</a:t>
            </a:r>
            <a:r>
              <a:rPr lang="ja-JP" altLang="en-US" sz="1600" dirty="0" smtClean="0">
                <a:solidFill>
                  <a:prstClr val="black"/>
                </a:solidFill>
              </a:rPr>
              <a:t> </a:t>
            </a:r>
            <a:r>
              <a:rPr lang="ja-JP" altLang="en-US" sz="1600" dirty="0">
                <a:solidFill>
                  <a:prstClr val="black"/>
                </a:solidFill>
              </a:rPr>
              <a:t>次のいずれにも該当する場合であって、</a:t>
            </a:r>
            <a:r>
              <a:rPr lang="ja-JP" altLang="en-US" sz="1600" b="1" dirty="0">
                <a:solidFill>
                  <a:srgbClr val="FF0000"/>
                </a:solidFill>
              </a:rPr>
              <a:t>２月に１回</a:t>
            </a:r>
            <a:r>
              <a:rPr lang="ja-JP" altLang="en-US" sz="1600" dirty="0">
                <a:solidFill>
                  <a:prstClr val="black"/>
                </a:solidFill>
              </a:rPr>
              <a:t>、</a:t>
            </a:r>
            <a:r>
              <a:rPr lang="ja-JP" altLang="en-US" sz="1600" b="1" dirty="0">
                <a:solidFill>
                  <a:srgbClr val="FF0000"/>
                </a:solidFill>
              </a:rPr>
              <a:t>利用者の</a:t>
            </a:r>
            <a:r>
              <a:rPr lang="ja-JP" altLang="en-US" sz="1600" b="1" dirty="0" smtClean="0">
                <a:solidFill>
                  <a:srgbClr val="FF0000"/>
                </a:solidFill>
              </a:rPr>
              <a:t>居宅</a:t>
            </a:r>
            <a:r>
              <a:rPr lang="ja-JP" altLang="en-US" sz="1600" b="1" dirty="0">
                <a:solidFill>
                  <a:srgbClr val="FF0000"/>
                </a:solidFill>
              </a:rPr>
              <a:t>を訪問し、利用者の居宅を訪問しない月においては、テレビ</a:t>
            </a:r>
            <a:r>
              <a:rPr lang="ja-JP" altLang="en-US" sz="1600" b="1" dirty="0" smtClean="0">
                <a:solidFill>
                  <a:srgbClr val="FF0000"/>
                </a:solidFill>
              </a:rPr>
              <a:t>電話装置</a:t>
            </a:r>
            <a:r>
              <a:rPr lang="ja-JP" altLang="en-US" sz="1600" b="1" dirty="0">
                <a:solidFill>
                  <a:srgbClr val="FF0000"/>
                </a:solidFill>
              </a:rPr>
              <a:t>等 を活用して行う</a:t>
            </a:r>
            <a:r>
              <a:rPr lang="ja-JP" altLang="en-US" sz="1600" dirty="0">
                <a:solidFill>
                  <a:prstClr val="black"/>
                </a:solidFill>
              </a:rPr>
              <a:t>方法。</a:t>
            </a:r>
          </a:p>
          <a:p>
            <a:pPr marL="800100" lvl="2" indent="0">
              <a:buNone/>
              <a:defRPr/>
            </a:pPr>
            <a:r>
              <a:rPr lang="en-US" altLang="ja-JP" sz="1600" dirty="0" smtClean="0">
                <a:solidFill>
                  <a:prstClr val="black"/>
                </a:solidFill>
              </a:rPr>
              <a:t>a </a:t>
            </a:r>
            <a:r>
              <a:rPr lang="ja-JP" altLang="en-US" sz="1600" dirty="0" smtClean="0">
                <a:solidFill>
                  <a:prstClr val="black"/>
                </a:solidFill>
              </a:rPr>
              <a:t>テレビ</a:t>
            </a:r>
            <a:r>
              <a:rPr lang="ja-JP" altLang="en-US" sz="1600" dirty="0">
                <a:solidFill>
                  <a:prstClr val="black"/>
                </a:solidFill>
              </a:rPr>
              <a:t>電話装置等を活用して面接を行うことについて、文書</a:t>
            </a:r>
            <a:r>
              <a:rPr lang="ja-JP" altLang="en-US" sz="1600" dirty="0" smtClean="0">
                <a:solidFill>
                  <a:prstClr val="black"/>
                </a:solidFill>
              </a:rPr>
              <a:t>により</a:t>
            </a:r>
            <a:r>
              <a:rPr lang="ja-JP" altLang="en-US" sz="1600" dirty="0">
                <a:solidFill>
                  <a:prstClr val="black"/>
                </a:solidFill>
              </a:rPr>
              <a:t>利用者の同意を得ていること。</a:t>
            </a:r>
          </a:p>
          <a:p>
            <a:pPr marL="800100" lvl="2" indent="0">
              <a:buNone/>
              <a:defRPr/>
            </a:pPr>
            <a:r>
              <a:rPr lang="en-US" altLang="ja-JP" sz="1600" dirty="0" smtClean="0">
                <a:solidFill>
                  <a:prstClr val="black"/>
                </a:solidFill>
              </a:rPr>
              <a:t>b</a:t>
            </a:r>
            <a:r>
              <a:rPr lang="ja-JP" altLang="en-US" sz="1600" dirty="0" smtClean="0">
                <a:solidFill>
                  <a:prstClr val="black"/>
                </a:solidFill>
              </a:rPr>
              <a:t> </a:t>
            </a:r>
            <a:r>
              <a:rPr lang="ja-JP" altLang="en-US" sz="1600" dirty="0">
                <a:solidFill>
                  <a:prstClr val="black"/>
                </a:solidFill>
              </a:rPr>
              <a:t>サービス担当者会議等において、次に掲げる事項について主</a:t>
            </a:r>
            <a:r>
              <a:rPr lang="ja-JP" altLang="en-US" sz="1600" dirty="0" smtClean="0">
                <a:solidFill>
                  <a:prstClr val="black"/>
                </a:solidFill>
              </a:rPr>
              <a:t>治の</a:t>
            </a:r>
            <a:r>
              <a:rPr lang="ja-JP" altLang="en-US" sz="1600" dirty="0">
                <a:solidFill>
                  <a:prstClr val="black"/>
                </a:solidFill>
              </a:rPr>
              <a:t>医師、担当者</a:t>
            </a:r>
            <a:r>
              <a:rPr lang="ja-JP" altLang="en-US" sz="1600" dirty="0" smtClean="0">
                <a:solidFill>
                  <a:prstClr val="black"/>
                </a:solidFill>
              </a:rPr>
              <a:t>その他の関係者の合意</a:t>
            </a:r>
            <a:r>
              <a:rPr lang="ja-JP" altLang="en-US" sz="1600" dirty="0">
                <a:solidFill>
                  <a:prstClr val="black"/>
                </a:solidFill>
              </a:rPr>
              <a:t>を得ていること。</a:t>
            </a:r>
          </a:p>
          <a:p>
            <a:pPr marL="1257300" lvl="3" indent="0">
              <a:buNone/>
              <a:defRPr/>
            </a:pPr>
            <a:r>
              <a:rPr lang="en-US" altLang="ja-JP" sz="1600" dirty="0" smtClean="0">
                <a:solidFill>
                  <a:prstClr val="black"/>
                </a:solidFill>
              </a:rPr>
              <a:t>(a) </a:t>
            </a:r>
            <a:r>
              <a:rPr lang="ja-JP" altLang="en-US" sz="1600" dirty="0">
                <a:solidFill>
                  <a:prstClr val="black"/>
                </a:solidFill>
              </a:rPr>
              <a:t>利用者の心身状況が安定していること。</a:t>
            </a:r>
          </a:p>
          <a:p>
            <a:pPr marL="1257300" lvl="3" indent="0">
              <a:buNone/>
              <a:defRPr/>
            </a:pPr>
            <a:r>
              <a:rPr lang="en-US" altLang="ja-JP" sz="1600" dirty="0" smtClean="0">
                <a:solidFill>
                  <a:prstClr val="black"/>
                </a:solidFill>
              </a:rPr>
              <a:t>(b) </a:t>
            </a:r>
            <a:r>
              <a:rPr lang="ja-JP" altLang="en-US" sz="1600" dirty="0">
                <a:solidFill>
                  <a:prstClr val="black"/>
                </a:solidFill>
              </a:rPr>
              <a:t>利用者がテレビ電話装置等を活用して意思疎通を行うこと</a:t>
            </a:r>
            <a:r>
              <a:rPr lang="ja-JP" altLang="en-US" sz="1600" dirty="0" smtClean="0">
                <a:solidFill>
                  <a:prstClr val="black"/>
                </a:solidFill>
              </a:rPr>
              <a:t>ができる</a:t>
            </a:r>
            <a:r>
              <a:rPr lang="ja-JP" altLang="en-US" sz="1600" dirty="0">
                <a:solidFill>
                  <a:prstClr val="black"/>
                </a:solidFill>
              </a:rPr>
              <a:t>こと。</a:t>
            </a:r>
          </a:p>
          <a:p>
            <a:pPr marL="1257300" lvl="3" indent="0">
              <a:buNone/>
              <a:defRPr/>
            </a:pPr>
            <a:r>
              <a:rPr lang="en-US" altLang="ja-JP" sz="1600" dirty="0" smtClean="0">
                <a:solidFill>
                  <a:prstClr val="black"/>
                </a:solidFill>
              </a:rPr>
              <a:t>(c) </a:t>
            </a:r>
            <a:r>
              <a:rPr lang="ja-JP" altLang="en-US" sz="1600" dirty="0">
                <a:solidFill>
                  <a:prstClr val="black"/>
                </a:solidFill>
              </a:rPr>
              <a:t>介護支援専門員が、テレビ電話装置等を活用した</a:t>
            </a:r>
            <a:r>
              <a:rPr lang="ja-JP" altLang="en-US" sz="1600" dirty="0" smtClean="0">
                <a:solidFill>
                  <a:prstClr val="black"/>
                </a:solidFill>
              </a:rPr>
              <a:t>モニタリング</a:t>
            </a:r>
            <a:r>
              <a:rPr lang="ja-JP" altLang="en-US" sz="1600" dirty="0">
                <a:solidFill>
                  <a:prstClr val="black"/>
                </a:solidFill>
              </a:rPr>
              <a:t>では把握できない情報について、担当者から提供を受ける</a:t>
            </a:r>
            <a:r>
              <a:rPr lang="ja-JP" altLang="en-US" sz="1600" dirty="0" smtClean="0">
                <a:solidFill>
                  <a:prstClr val="black"/>
                </a:solidFill>
              </a:rPr>
              <a:t>こと。</a:t>
            </a:r>
            <a:endParaRPr lang="en-US" altLang="ja-JP" sz="1600" dirty="0" smtClean="0">
              <a:solidFill>
                <a:prstClr val="black"/>
              </a:solidFill>
            </a:endParaRPr>
          </a:p>
          <a:p>
            <a:pPr marL="0" lvl="0" indent="0">
              <a:buNone/>
              <a:defRPr/>
            </a:pPr>
            <a:r>
              <a:rPr lang="ja-JP" altLang="en-US" sz="1600" dirty="0" smtClean="0">
                <a:solidFill>
                  <a:prstClr val="black"/>
                </a:solidFill>
                <a:latin typeface="Century Gothic" panose="020B0502020202020204"/>
                <a:ea typeface="メイリオ" panose="020B0604030504040204" pitchFamily="50" charset="-128"/>
              </a:rPr>
              <a:t>イ　</a:t>
            </a:r>
            <a:r>
              <a:rPr kumimoji="1" lang="ja-JP" altLang="en-US"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当該事業所の介護支援専門員が</a:t>
            </a:r>
            <a:r>
              <a:rPr kumimoji="1" lang="ja-JP" altLang="en-US" sz="16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rPr>
              <a:t>モニタリングの結果を記録していない状態が</a:t>
            </a:r>
            <a:r>
              <a:rPr kumimoji="1" lang="en-US" altLang="ja-JP" sz="16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rPr>
              <a:t>1</a:t>
            </a:r>
            <a:r>
              <a:rPr kumimoji="1" lang="ja-JP" altLang="en-US" sz="16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rPr>
              <a:t>月以上継続する場合</a:t>
            </a:r>
            <a:r>
              <a:rPr kumimoji="1" lang="ja-JP" altLang="en-US"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rPr>
              <a:t>には、特段の事情のない限り、その月から当該状態が解消されるに至った月の前月まで減算する。</a:t>
            </a:r>
            <a:endParaRPr kumimoji="1" lang="en-US" altLang="ja-JP" sz="16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1200" b="1"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38030249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1112838"/>
          </a:xfrm>
        </p:spPr>
        <p:txBody>
          <a:bodyPr>
            <a:noAutofit/>
          </a:bodyPr>
          <a:lstStyle/>
          <a:p>
            <a:r>
              <a:rPr lang="ja-JP" altLang="en-US" b="1" dirty="0" smtClean="0">
                <a:solidFill>
                  <a:schemeClr val="bg1"/>
                </a:solidFill>
              </a:rPr>
              <a:t>　</a:t>
            </a:r>
            <a:r>
              <a:rPr lang="en-US" altLang="ja-JP" sz="3600" b="1" dirty="0" smtClean="0">
                <a:solidFill>
                  <a:schemeClr val="bg1"/>
                </a:solidFill>
              </a:rPr>
              <a:t>1</a:t>
            </a:r>
            <a:r>
              <a:rPr lang="ja-JP" altLang="en-US" sz="3600" b="1" dirty="0" smtClean="0">
                <a:solidFill>
                  <a:schemeClr val="bg1"/>
                </a:solidFill>
              </a:rPr>
              <a:t>　主な指導</a:t>
            </a:r>
            <a:r>
              <a:rPr lang="ja-JP" altLang="en-US" sz="3600" b="1" dirty="0">
                <a:solidFill>
                  <a:schemeClr val="bg1"/>
                </a:solidFill>
              </a:rPr>
              <a:t>事項㉛</a:t>
            </a:r>
            <a:r>
              <a:rPr lang="en-US" altLang="ja-JP" sz="3600" b="1" dirty="0">
                <a:solidFill>
                  <a:schemeClr val="bg1"/>
                </a:solidFill>
              </a:rPr>
              <a:t/>
            </a:r>
            <a:br>
              <a:rPr lang="en-US" altLang="ja-JP" sz="3600" b="1" dirty="0">
                <a:solidFill>
                  <a:schemeClr val="bg1"/>
                </a:solidFill>
              </a:rPr>
            </a:br>
            <a:endParaRPr lang="en-US" sz="2400" b="1" dirty="0">
              <a:solidFill>
                <a:schemeClr val="bg1"/>
              </a:solidFill>
            </a:endParaRPr>
          </a:p>
        </p:txBody>
      </p:sp>
      <p:sp>
        <p:nvSpPr>
          <p:cNvPr id="6" name="コンテンツ プレースホルダー 4"/>
          <p:cNvSpPr txBox="1">
            <a:spLocks/>
          </p:cNvSpPr>
          <p:nvPr/>
        </p:nvSpPr>
        <p:spPr>
          <a:xfrm>
            <a:off x="164765" y="1139578"/>
            <a:ext cx="8496944" cy="5097734"/>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5</a:t>
            </a:r>
            <a:r>
              <a:rPr kumimoji="1" lang="ja-JP" altLang="en-US"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）運営基準減算の対象となった場合</a:t>
            </a:r>
            <a:endParaRPr kumimoji="1" lang="en-US" altLang="ja-JP"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endParaRPr kumimoji="1" lang="en-US" altLang="ja-JP" sz="20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endParaRPr>
          </a:p>
          <a:p>
            <a:pPr marL="400050" marR="0" lvl="1"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☆所定単位数の</a:t>
            </a:r>
            <a:r>
              <a:rPr kumimoji="1" lang="en-US" altLang="ja-JP" sz="20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100</a:t>
            </a:r>
            <a:r>
              <a:rPr kumimoji="1" lang="ja-JP" altLang="en-US" sz="20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分の</a:t>
            </a:r>
            <a:r>
              <a:rPr kumimoji="1" lang="en-US" altLang="ja-JP" sz="20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50</a:t>
            </a:r>
            <a:r>
              <a:rPr kumimoji="1" lang="ja-JP" altLang="en-US"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に相当する単位数を算定する。</a:t>
            </a:r>
            <a:endParaRPr kumimoji="1" lang="en-US" altLang="ja-JP"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400050" marR="0" lvl="1"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また、運営基準減算が</a:t>
            </a:r>
            <a:r>
              <a:rPr kumimoji="1" lang="en-US" altLang="ja-JP"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2</a:t>
            </a:r>
            <a:r>
              <a:rPr kumimoji="1" lang="ja-JP" altLang="en-US"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月以上継続している場合、</a:t>
            </a:r>
            <a:r>
              <a:rPr lang="ja-JP" altLang="en-US" sz="2000" dirty="0">
                <a:solidFill>
                  <a:prstClr val="black"/>
                </a:solidFill>
                <a:latin typeface="Century Gothic" panose="020B0502020202020204"/>
                <a:ea typeface="メイリオ" panose="020B0604030504040204" pitchFamily="50" charset="-128"/>
              </a:rPr>
              <a:t>所定</a:t>
            </a:r>
            <a:r>
              <a:rPr kumimoji="1" lang="ja-JP" altLang="en-US"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単位数は</a:t>
            </a:r>
            <a:endParaRPr kumimoji="1" lang="en-US" altLang="ja-JP" sz="20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400050" marR="0" lvl="1"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20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算定しない。</a:t>
            </a:r>
            <a:endParaRPr kumimoji="1" lang="en-US" altLang="ja-JP" sz="2000" b="1" i="0" u="none"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endParaRPr>
          </a:p>
          <a:p>
            <a:pPr marL="400050" marR="0" lvl="1" indent="0" algn="l" defTabSz="457200" rtl="0" eaLnBrk="1" fontAlgn="auto" latinLnBrk="0" hangingPunct="1">
              <a:lnSpc>
                <a:spcPct val="100000"/>
              </a:lnSpc>
              <a:spcBef>
                <a:spcPts val="600"/>
              </a:spcBef>
              <a:spcAft>
                <a:spcPts val="600"/>
              </a:spcAft>
              <a:buClrTx/>
              <a:buSzTx/>
              <a:buFont typeface="Arial"/>
              <a:buNone/>
              <a:tabLst/>
              <a:defRPr/>
            </a:pPr>
            <a:endParaRPr lang="en-US" altLang="ja-JP" sz="2000" b="1" dirty="0">
              <a:solidFill>
                <a:srgbClr val="FF0000"/>
              </a:solidFill>
              <a:latin typeface="Century Gothic" panose="020B0502020202020204"/>
              <a:ea typeface="メイリオ" panose="020B0604030504040204" pitchFamily="50" charset="-128"/>
            </a:endParaRPr>
          </a:p>
          <a:p>
            <a:pPr marL="400050" marR="0" lvl="1"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2000" i="0" u="none" strike="noStrike" kern="1200" cap="none" spc="0" normalizeH="0" baseline="0" noProof="0" dirty="0" smtClean="0">
                <a:ln>
                  <a:noFill/>
                </a:ln>
                <a:solidFill>
                  <a:schemeClr val="bg1"/>
                </a:solidFill>
                <a:effectLst/>
                <a:uLnTx/>
                <a:uFillTx/>
                <a:latin typeface="Century Gothic" panose="020B0502020202020204"/>
                <a:ea typeface="メイリオ" panose="020B0604030504040204" pitchFamily="50" charset="-128"/>
              </a:rPr>
              <a:t>☆運営基準減算に該当する利用者について、初回加算を算定することはできない。</a:t>
            </a:r>
            <a:endParaRPr kumimoji="1" lang="en-US" altLang="ja-JP" sz="2000" i="0" u="none" strike="noStrike" kern="1200" cap="none" spc="0" normalizeH="0" baseline="0" noProof="0" dirty="0" smtClean="0">
              <a:ln>
                <a:noFill/>
              </a:ln>
              <a:solidFill>
                <a:schemeClr val="bg1"/>
              </a:solidFill>
              <a:effectLst/>
              <a:uLnTx/>
              <a:uFillTx/>
              <a:latin typeface="Century Gothic" panose="020B0502020202020204"/>
              <a:ea typeface="メイリオ" panose="020B0604030504040204" pitchFamily="50" charset="-128"/>
            </a:endParaRPr>
          </a:p>
          <a:p>
            <a:pPr marL="400050" marR="0" lvl="1" indent="0" algn="l" defTabSz="457200" rtl="0" eaLnBrk="1" fontAlgn="auto" latinLnBrk="0" hangingPunct="1">
              <a:lnSpc>
                <a:spcPct val="100000"/>
              </a:lnSpc>
              <a:spcBef>
                <a:spcPts val="600"/>
              </a:spcBef>
              <a:spcAft>
                <a:spcPts val="600"/>
              </a:spcAft>
              <a:buClrTx/>
              <a:buSzTx/>
              <a:buFont typeface="Arial"/>
              <a:buNone/>
              <a:tabLst/>
              <a:defRPr/>
            </a:pPr>
            <a:endParaRPr lang="en-US" altLang="ja-JP" sz="2000" dirty="0">
              <a:solidFill>
                <a:schemeClr val="bg1"/>
              </a:solidFill>
              <a:latin typeface="Century Gothic" panose="020B0502020202020204"/>
              <a:ea typeface="メイリオ" panose="020B0604030504040204" pitchFamily="50" charset="-128"/>
            </a:endParaRPr>
          </a:p>
        </p:txBody>
      </p:sp>
    </p:spTree>
    <p:extLst>
      <p:ext uri="{BB962C8B-B14F-4D97-AF65-F5344CB8AC3E}">
        <p14:creationId xmlns:p14="http://schemas.microsoft.com/office/powerpoint/2010/main" val="273683340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主な指導事項③</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a:t>
            </a:r>
            <a:r>
              <a:rPr lang="ja-JP" altLang="en-US" sz="2800" b="1" dirty="0">
                <a:solidFill>
                  <a:schemeClr val="bg1"/>
                </a:solidFill>
              </a:rPr>
              <a:t>全</a:t>
            </a:r>
            <a:r>
              <a:rPr lang="ja-JP" altLang="en-US" sz="2800" b="1" dirty="0" smtClean="0">
                <a:solidFill>
                  <a:schemeClr val="bg1"/>
                </a:solidFill>
              </a:rPr>
              <a:t>サービス</a:t>
            </a:r>
            <a:r>
              <a:rPr lang="ja-JP" altLang="en-US" sz="2800" b="1" dirty="0">
                <a:solidFill>
                  <a:schemeClr val="bg1"/>
                </a:solidFill>
              </a:rPr>
              <a:t>共通－サービス</a:t>
            </a:r>
            <a:r>
              <a:rPr lang="ja-JP" altLang="en-US" sz="2800" b="1" dirty="0" smtClean="0">
                <a:solidFill>
                  <a:schemeClr val="bg1"/>
                </a:solidFill>
              </a:rPr>
              <a:t>提供の記録）</a:t>
            </a:r>
            <a:endParaRPr lang="en-US" sz="2800" b="1" dirty="0">
              <a:solidFill>
                <a:schemeClr val="bg1"/>
              </a:solidFill>
            </a:endParaRPr>
          </a:p>
        </p:txBody>
      </p:sp>
      <p:sp>
        <p:nvSpPr>
          <p:cNvPr id="6" name="コンテンツ プレースホルダー 4"/>
          <p:cNvSpPr txBox="1">
            <a:spLocks/>
          </p:cNvSpPr>
          <p:nvPr/>
        </p:nvSpPr>
        <p:spPr>
          <a:xfrm>
            <a:off x="323528" y="1088709"/>
            <a:ext cx="8496944" cy="1618317"/>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rmAutofit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endParaRPr lang="en-US" altLang="ja-JP" sz="2400" b="1" dirty="0">
              <a:solidFill>
                <a:schemeClr val="bg1"/>
              </a:solidFill>
            </a:endParaRPr>
          </a:p>
          <a:p>
            <a:pPr marL="0" indent="0">
              <a:buNone/>
            </a:pPr>
            <a:r>
              <a:rPr lang="ja-JP" altLang="en-US" sz="2400" dirty="0" smtClean="0">
                <a:solidFill>
                  <a:schemeClr val="bg1"/>
                </a:solidFill>
              </a:rPr>
              <a:t>　サービス</a:t>
            </a:r>
            <a:r>
              <a:rPr lang="ja-JP" altLang="en-US" sz="2400" dirty="0">
                <a:solidFill>
                  <a:schemeClr val="bg1"/>
                </a:solidFill>
              </a:rPr>
              <a:t>を提供した際には</a:t>
            </a:r>
            <a:r>
              <a:rPr lang="ja-JP" altLang="en-US" sz="2400" dirty="0" smtClean="0">
                <a:solidFill>
                  <a:schemeClr val="bg1"/>
                </a:solidFill>
              </a:rPr>
              <a:t>、</a:t>
            </a:r>
            <a:r>
              <a:rPr lang="ja-JP" altLang="en-US" sz="2400" b="1" u="sng" dirty="0" smtClean="0">
                <a:solidFill>
                  <a:srgbClr val="FF0000"/>
                </a:solidFill>
              </a:rPr>
              <a:t>具体的</a:t>
            </a:r>
            <a:r>
              <a:rPr lang="ja-JP" altLang="en-US" sz="2400" b="1" u="sng" dirty="0">
                <a:solidFill>
                  <a:srgbClr val="FF0000"/>
                </a:solidFill>
              </a:rPr>
              <a:t>なサービスの内容等を記録する</a:t>
            </a:r>
            <a:r>
              <a:rPr lang="ja-JP" altLang="en-US" sz="2400" dirty="0">
                <a:solidFill>
                  <a:schemeClr val="bg1"/>
                </a:solidFill>
              </a:rPr>
              <a:t>とともに、利用者からの申出があった場合には</a:t>
            </a:r>
            <a:r>
              <a:rPr lang="ja-JP" altLang="en-US" sz="2400" dirty="0" smtClean="0">
                <a:solidFill>
                  <a:schemeClr val="bg1"/>
                </a:solidFill>
              </a:rPr>
              <a:t>、その</a:t>
            </a:r>
            <a:r>
              <a:rPr lang="ja-JP" altLang="en-US" sz="2400" dirty="0">
                <a:solidFill>
                  <a:schemeClr val="bg1"/>
                </a:solidFill>
              </a:rPr>
              <a:t>情報を利用者に対して提供しなければならない。</a:t>
            </a:r>
          </a:p>
        </p:txBody>
      </p:sp>
      <p:sp>
        <p:nvSpPr>
          <p:cNvPr id="12" name="下矢印 11"/>
          <p:cNvSpPr/>
          <p:nvPr/>
        </p:nvSpPr>
        <p:spPr>
          <a:xfrm>
            <a:off x="4031940" y="2707026"/>
            <a:ext cx="1080120" cy="52569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323528" y="3232724"/>
            <a:ext cx="8496944" cy="3508646"/>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400" b="1" dirty="0" smtClean="0">
                <a:solidFill>
                  <a:schemeClr val="bg1"/>
                </a:solidFill>
              </a:rPr>
              <a:t>【</a:t>
            </a:r>
            <a:r>
              <a:rPr lang="ja-JP" altLang="en-US" sz="2400" b="1" dirty="0" smtClean="0">
                <a:solidFill>
                  <a:schemeClr val="bg1"/>
                </a:solidFill>
              </a:rPr>
              <a:t>指導事項（ポイント）</a:t>
            </a:r>
            <a:r>
              <a:rPr lang="en-US" altLang="ja-JP" sz="2400" b="1" dirty="0" smtClean="0">
                <a:solidFill>
                  <a:schemeClr val="bg1"/>
                </a:solidFill>
              </a:rPr>
              <a:t>】</a:t>
            </a:r>
          </a:p>
          <a:p>
            <a:pPr marL="0" indent="0">
              <a:buNone/>
            </a:pPr>
            <a:r>
              <a:rPr lang="ja-JP" altLang="en-US" sz="2400" dirty="0" smtClean="0">
                <a:solidFill>
                  <a:schemeClr val="bg1"/>
                </a:solidFill>
              </a:rPr>
              <a:t>☆</a:t>
            </a:r>
            <a:r>
              <a:rPr lang="ja-JP" altLang="en-US" sz="2400" dirty="0">
                <a:solidFill>
                  <a:schemeClr val="bg1"/>
                </a:solidFill>
              </a:rPr>
              <a:t>サービスの</a:t>
            </a:r>
            <a:r>
              <a:rPr lang="ja-JP" altLang="en-US" sz="2400" dirty="0" smtClean="0">
                <a:solidFill>
                  <a:schemeClr val="bg1"/>
                </a:solidFill>
              </a:rPr>
              <a:t>開始・</a:t>
            </a:r>
            <a:r>
              <a:rPr lang="ja-JP" altLang="en-US" sz="2400" dirty="0">
                <a:solidFill>
                  <a:schemeClr val="bg1"/>
                </a:solidFill>
              </a:rPr>
              <a:t>終了</a:t>
            </a:r>
            <a:r>
              <a:rPr lang="ja-JP" altLang="en-US" sz="2400" dirty="0" smtClean="0">
                <a:solidFill>
                  <a:schemeClr val="bg1"/>
                </a:solidFill>
              </a:rPr>
              <a:t>時刻は、</a:t>
            </a:r>
            <a:r>
              <a:rPr lang="ja-JP" altLang="en-US" sz="2400" dirty="0">
                <a:solidFill>
                  <a:schemeClr val="bg1"/>
                </a:solidFill>
              </a:rPr>
              <a:t>個別サービス計画に位置付けられている標準的な</a:t>
            </a:r>
            <a:r>
              <a:rPr lang="ja-JP" altLang="en-US" sz="2400" dirty="0" smtClean="0">
                <a:solidFill>
                  <a:schemeClr val="bg1"/>
                </a:solidFill>
              </a:rPr>
              <a:t>時間で</a:t>
            </a:r>
            <a:r>
              <a:rPr lang="ja-JP" altLang="en-US" sz="2400" dirty="0">
                <a:solidFill>
                  <a:schemeClr val="bg1"/>
                </a:solidFill>
              </a:rPr>
              <a:t>はなく</a:t>
            </a:r>
            <a:r>
              <a:rPr lang="ja-JP" altLang="en-US" sz="2400" dirty="0" smtClean="0">
                <a:solidFill>
                  <a:schemeClr val="bg1"/>
                </a:solidFill>
              </a:rPr>
              <a:t>、</a:t>
            </a:r>
            <a:r>
              <a:rPr lang="ja-JP" altLang="en-US" sz="2400" b="1" u="sng" dirty="0">
                <a:solidFill>
                  <a:srgbClr val="FF0000"/>
                </a:solidFill>
              </a:rPr>
              <a:t>実際の</a:t>
            </a:r>
            <a:r>
              <a:rPr lang="ja-JP" altLang="en-US" sz="2400" b="1" u="sng" dirty="0" smtClean="0">
                <a:solidFill>
                  <a:srgbClr val="FF0000"/>
                </a:solidFill>
              </a:rPr>
              <a:t>時間</a:t>
            </a:r>
            <a:r>
              <a:rPr lang="ja-JP" altLang="en-US" sz="2400" dirty="0" smtClean="0">
                <a:solidFill>
                  <a:schemeClr val="bg1"/>
                </a:solidFill>
              </a:rPr>
              <a:t>を記録すること。</a:t>
            </a:r>
            <a:endParaRPr lang="en-US" altLang="ja-JP" sz="2400" dirty="0" smtClean="0">
              <a:solidFill>
                <a:schemeClr val="bg1"/>
              </a:solidFill>
            </a:endParaRPr>
          </a:p>
          <a:p>
            <a:pPr marL="0" indent="0">
              <a:buNone/>
            </a:pPr>
            <a:r>
              <a:rPr lang="ja-JP" altLang="en-US" sz="2400" dirty="0" smtClean="0">
                <a:solidFill>
                  <a:schemeClr val="bg1"/>
                </a:solidFill>
              </a:rPr>
              <a:t>☆</a:t>
            </a:r>
            <a:r>
              <a:rPr lang="ja-JP" altLang="en-US" sz="2400" b="1" u="sng" dirty="0" smtClean="0">
                <a:solidFill>
                  <a:srgbClr val="FF0000"/>
                </a:solidFill>
              </a:rPr>
              <a:t>提供</a:t>
            </a:r>
            <a:r>
              <a:rPr lang="ja-JP" altLang="en-US" sz="2400" b="1" u="sng" dirty="0">
                <a:solidFill>
                  <a:srgbClr val="FF0000"/>
                </a:solidFill>
              </a:rPr>
              <a:t>日</a:t>
            </a:r>
            <a:r>
              <a:rPr lang="ja-JP" altLang="en-US" sz="2400" dirty="0" smtClean="0"/>
              <a:t>、</a:t>
            </a:r>
            <a:r>
              <a:rPr lang="ja-JP" altLang="en-US" sz="2400" b="1" u="sng" dirty="0" smtClean="0">
                <a:solidFill>
                  <a:srgbClr val="FF0000"/>
                </a:solidFill>
              </a:rPr>
              <a:t>具体的</a:t>
            </a:r>
            <a:r>
              <a:rPr lang="ja-JP" altLang="en-US" sz="2400" b="1" u="sng" dirty="0">
                <a:solidFill>
                  <a:srgbClr val="FF0000"/>
                </a:solidFill>
              </a:rPr>
              <a:t>なサービスの内容</a:t>
            </a:r>
            <a:r>
              <a:rPr lang="ja-JP" altLang="en-US" sz="2400" dirty="0"/>
              <a:t>、</a:t>
            </a:r>
            <a:r>
              <a:rPr lang="ja-JP" altLang="en-US" sz="2400" b="1" u="sng" dirty="0">
                <a:solidFill>
                  <a:srgbClr val="FF0000"/>
                </a:solidFill>
              </a:rPr>
              <a:t>利用者の心身の</a:t>
            </a:r>
            <a:r>
              <a:rPr lang="ja-JP" altLang="en-US" sz="2400" b="1" u="sng" dirty="0" smtClean="0">
                <a:solidFill>
                  <a:srgbClr val="FF0000"/>
                </a:solidFill>
              </a:rPr>
              <a:t>状況</a:t>
            </a:r>
            <a:r>
              <a:rPr lang="ja-JP" altLang="en-US" sz="2400" dirty="0" smtClean="0">
                <a:solidFill>
                  <a:schemeClr val="bg1"/>
                </a:solidFill>
              </a:rPr>
              <a:t>（体調の変化等）、その他</a:t>
            </a:r>
            <a:r>
              <a:rPr lang="ja-JP" altLang="en-US" sz="2400" dirty="0">
                <a:solidFill>
                  <a:schemeClr val="bg1"/>
                </a:solidFill>
              </a:rPr>
              <a:t>必要な</a:t>
            </a:r>
            <a:r>
              <a:rPr lang="ja-JP" altLang="en-US" sz="2400" dirty="0" smtClean="0">
                <a:solidFill>
                  <a:schemeClr val="bg1"/>
                </a:solidFill>
              </a:rPr>
              <a:t>事項を</a:t>
            </a:r>
            <a:r>
              <a:rPr lang="ja-JP" altLang="en-US" sz="2400" dirty="0">
                <a:solidFill>
                  <a:schemeClr val="bg1"/>
                </a:solidFill>
              </a:rPr>
              <a:t>記録すること。 </a:t>
            </a:r>
            <a:endParaRPr lang="en-US" altLang="ja-JP" sz="2400" dirty="0" smtClean="0">
              <a:solidFill>
                <a:schemeClr val="bg1"/>
              </a:solidFill>
            </a:endParaRPr>
          </a:p>
          <a:p>
            <a:pPr marL="0" indent="0">
              <a:buNone/>
            </a:pPr>
            <a:r>
              <a:rPr lang="ja-JP" altLang="en-US" sz="2400" dirty="0" smtClean="0">
                <a:solidFill>
                  <a:schemeClr val="bg1"/>
                </a:solidFill>
              </a:rPr>
              <a:t>☆サービス提供</a:t>
            </a:r>
            <a:r>
              <a:rPr lang="ja-JP" altLang="ja-JP" sz="2400" dirty="0" smtClean="0">
                <a:solidFill>
                  <a:schemeClr val="bg1"/>
                </a:solidFill>
              </a:rPr>
              <a:t>後</a:t>
            </a:r>
            <a:r>
              <a:rPr lang="ja-JP" altLang="en-US" sz="2400" dirty="0">
                <a:solidFill>
                  <a:schemeClr val="bg1"/>
                </a:solidFill>
              </a:rPr>
              <a:t>に</a:t>
            </a:r>
            <a:r>
              <a:rPr lang="ja-JP" altLang="ja-JP" sz="2400" dirty="0" smtClean="0">
                <a:solidFill>
                  <a:schemeClr val="bg1"/>
                </a:solidFill>
              </a:rPr>
              <a:t>まとめて</a:t>
            </a:r>
            <a:r>
              <a:rPr lang="ja-JP" altLang="en-US" sz="2400" dirty="0" smtClean="0">
                <a:solidFill>
                  <a:schemeClr val="bg1"/>
                </a:solidFill>
              </a:rPr>
              <a:t>記録するのではなく、</a:t>
            </a:r>
            <a:r>
              <a:rPr lang="ja-JP" altLang="ja-JP" sz="2400" dirty="0" smtClean="0">
                <a:solidFill>
                  <a:schemeClr val="bg1"/>
                </a:solidFill>
              </a:rPr>
              <a:t>必ず</a:t>
            </a:r>
            <a:r>
              <a:rPr lang="ja-JP" altLang="ja-JP" sz="2400" b="1" u="sng" dirty="0">
                <a:solidFill>
                  <a:srgbClr val="FF0000"/>
                </a:solidFill>
              </a:rPr>
              <a:t>サービス提供を行った際に記録</a:t>
            </a:r>
            <a:r>
              <a:rPr lang="ja-JP" altLang="ja-JP" sz="2400" b="1" u="sng" dirty="0" smtClean="0">
                <a:solidFill>
                  <a:srgbClr val="FF0000"/>
                </a:solidFill>
              </a:rPr>
              <a:t>する</a:t>
            </a:r>
            <a:r>
              <a:rPr lang="ja-JP" altLang="en-US" sz="2400" b="1" u="sng" dirty="0" smtClean="0">
                <a:solidFill>
                  <a:srgbClr val="FF0000"/>
                </a:solidFill>
              </a:rPr>
              <a:t>こと</a:t>
            </a:r>
            <a:r>
              <a:rPr lang="ja-JP" altLang="ja-JP" sz="2400" b="1" u="sng" dirty="0" smtClean="0">
                <a:solidFill>
                  <a:srgbClr val="FF0000"/>
                </a:solidFill>
              </a:rPr>
              <a:t>。</a:t>
            </a:r>
            <a:endParaRPr lang="en-US" altLang="ja-JP" sz="2400" b="1" u="sng" dirty="0" smtClean="0">
              <a:solidFill>
                <a:srgbClr val="FF0000"/>
              </a:solidFill>
            </a:endParaRPr>
          </a:p>
        </p:txBody>
      </p:sp>
    </p:spTree>
    <p:extLst>
      <p:ext uri="{BB962C8B-B14F-4D97-AF65-F5344CB8AC3E}">
        <p14:creationId xmlns:p14="http://schemas.microsoft.com/office/powerpoint/2010/main" val="28066961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549274"/>
          </a:xfrm>
        </p:spPr>
        <p:txBody>
          <a:bodyPr>
            <a:noAutofit/>
          </a:bodyPr>
          <a:lstStyle/>
          <a:p>
            <a:r>
              <a:rPr lang="ja-JP" altLang="en-US" sz="2000" b="1" dirty="0" smtClean="0">
                <a:solidFill>
                  <a:schemeClr val="bg1"/>
                </a:solidFill>
              </a:rPr>
              <a:t>１　主な指導事項㉜　（介護予防支援－</a:t>
            </a:r>
            <a:r>
              <a:rPr lang="ja-JP" altLang="en-US" sz="2000" b="1" dirty="0">
                <a:solidFill>
                  <a:schemeClr val="bg1"/>
                </a:solidFill>
              </a:rPr>
              <a:t>モニタリング</a:t>
            </a:r>
            <a:r>
              <a:rPr lang="ja-JP" altLang="en-US" sz="2000" b="1" dirty="0" smtClean="0">
                <a:solidFill>
                  <a:schemeClr val="bg1"/>
                </a:solidFill>
              </a:rPr>
              <a:t>）①</a:t>
            </a:r>
            <a:endParaRPr lang="en-US" sz="2000" b="1" dirty="0">
              <a:solidFill>
                <a:schemeClr val="bg1"/>
              </a:solidFill>
            </a:endParaRPr>
          </a:p>
        </p:txBody>
      </p:sp>
      <p:sp>
        <p:nvSpPr>
          <p:cNvPr id="6" name="コンテンツ プレースホルダー 4"/>
          <p:cNvSpPr txBox="1">
            <a:spLocks/>
          </p:cNvSpPr>
          <p:nvPr/>
        </p:nvSpPr>
        <p:spPr>
          <a:xfrm>
            <a:off x="320611" y="620688"/>
            <a:ext cx="8496944" cy="5472608"/>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1400" b="1" dirty="0" smtClean="0">
                <a:solidFill>
                  <a:schemeClr val="bg1"/>
                </a:solidFill>
              </a:rPr>
              <a:t>【</a:t>
            </a:r>
            <a:r>
              <a:rPr lang="zh-TW" altLang="en-US" sz="1400" b="1" dirty="0" smtClean="0">
                <a:solidFill>
                  <a:schemeClr val="bg1"/>
                </a:solidFill>
              </a:rPr>
              <a:t>基準等（要旨）</a:t>
            </a:r>
            <a:r>
              <a:rPr lang="en-US" altLang="ja-JP" sz="1400" b="1" dirty="0" smtClean="0">
                <a:solidFill>
                  <a:schemeClr val="bg1"/>
                </a:solidFill>
              </a:rPr>
              <a:t>】</a:t>
            </a:r>
          </a:p>
          <a:p>
            <a:pPr marL="0" indent="0">
              <a:buNone/>
            </a:pPr>
            <a:r>
              <a:rPr lang="ja-JP" altLang="en-US" sz="1400" dirty="0" smtClean="0">
                <a:solidFill>
                  <a:schemeClr val="bg1"/>
                </a:solidFill>
              </a:rPr>
              <a:t>（</a:t>
            </a:r>
            <a:r>
              <a:rPr lang="en-US" altLang="ja-JP" sz="1400" dirty="0" smtClean="0">
                <a:solidFill>
                  <a:schemeClr val="bg1"/>
                </a:solidFill>
              </a:rPr>
              <a:t>1</a:t>
            </a:r>
            <a:r>
              <a:rPr lang="ja-JP" altLang="en-US" sz="1400" dirty="0" smtClean="0">
                <a:solidFill>
                  <a:schemeClr val="bg1"/>
                </a:solidFill>
              </a:rPr>
              <a:t>）</a:t>
            </a:r>
            <a:r>
              <a:rPr lang="ja-JP" altLang="en-US" sz="1400" b="1" u="sng" dirty="0" smtClean="0">
                <a:solidFill>
                  <a:srgbClr val="FF0000"/>
                </a:solidFill>
              </a:rPr>
              <a:t>少なくとも</a:t>
            </a:r>
            <a:r>
              <a:rPr lang="ja-JP" altLang="en-US" sz="1400" b="1" u="sng" dirty="0">
                <a:solidFill>
                  <a:srgbClr val="FF0000"/>
                </a:solidFill>
              </a:rPr>
              <a:t>３</a:t>
            </a:r>
            <a:r>
              <a:rPr lang="ja-JP" altLang="en-US" sz="1400" b="1" u="sng" dirty="0" smtClean="0">
                <a:solidFill>
                  <a:srgbClr val="FF0000"/>
                </a:solidFill>
              </a:rPr>
              <a:t>月に</a:t>
            </a:r>
            <a:r>
              <a:rPr lang="ja-JP" altLang="en-US" sz="1400" b="1" u="sng" dirty="0">
                <a:solidFill>
                  <a:srgbClr val="FF0000"/>
                </a:solidFill>
              </a:rPr>
              <a:t>１</a:t>
            </a:r>
            <a:r>
              <a:rPr lang="ja-JP" altLang="en-US" sz="1400" b="1" u="sng" dirty="0" smtClean="0">
                <a:solidFill>
                  <a:srgbClr val="FF0000"/>
                </a:solidFill>
              </a:rPr>
              <a:t>回及びサービス評価期間が終了する月並びに利用者の状況に著しい変化があったとき</a:t>
            </a:r>
            <a:r>
              <a:rPr lang="ja-JP" altLang="en-US" sz="1400" dirty="0" smtClean="0">
                <a:solidFill>
                  <a:schemeClr val="bg1"/>
                </a:solidFill>
              </a:rPr>
              <a:t>は、</a:t>
            </a:r>
            <a:r>
              <a:rPr lang="ja-JP" altLang="en-US" sz="1400" b="1" u="sng" dirty="0" smtClean="0">
                <a:solidFill>
                  <a:srgbClr val="FF0000"/>
                </a:solidFill>
              </a:rPr>
              <a:t>利用者の居宅を訪問し、面接</a:t>
            </a:r>
            <a:r>
              <a:rPr lang="ja-JP" altLang="en-US" sz="1400" dirty="0" smtClean="0">
                <a:solidFill>
                  <a:schemeClr val="bg1"/>
                </a:solidFill>
              </a:rPr>
              <a:t>すること。</a:t>
            </a:r>
            <a:endParaRPr lang="en-US" altLang="ja-JP" sz="1400" dirty="0" smtClean="0">
              <a:solidFill>
                <a:schemeClr val="bg1"/>
              </a:solidFill>
            </a:endParaRPr>
          </a:p>
          <a:p>
            <a:pPr marL="0" indent="0">
              <a:buNone/>
            </a:pPr>
            <a:r>
              <a:rPr lang="ja-JP" altLang="en-US" sz="1400" dirty="0" smtClean="0">
                <a:solidFill>
                  <a:schemeClr val="bg1"/>
                </a:solidFill>
              </a:rPr>
              <a:t>（</a:t>
            </a:r>
            <a:r>
              <a:rPr lang="en-US" altLang="ja-JP" sz="1400" dirty="0" smtClean="0">
                <a:solidFill>
                  <a:schemeClr val="bg1"/>
                </a:solidFill>
              </a:rPr>
              <a:t>2</a:t>
            </a:r>
            <a:r>
              <a:rPr lang="ja-JP" altLang="en-US" sz="1400" dirty="0" smtClean="0">
                <a:solidFill>
                  <a:schemeClr val="bg1"/>
                </a:solidFill>
              </a:rPr>
              <a:t>）上記の規定による面接は利用者の居宅を訪問することによって行うこと。ただし、次のいずれにも該当する場合であって、</a:t>
            </a:r>
            <a:r>
              <a:rPr lang="ja-JP" altLang="en-US" sz="1400" b="1" u="sng" dirty="0" smtClean="0">
                <a:solidFill>
                  <a:srgbClr val="FF0000"/>
                </a:solidFill>
              </a:rPr>
              <a:t>サービスの提供を開始する月の翌月から起算して</a:t>
            </a:r>
            <a:r>
              <a:rPr lang="en-US" altLang="ja-JP" sz="1400" b="1" u="sng" dirty="0" smtClean="0">
                <a:solidFill>
                  <a:srgbClr val="FF0000"/>
                </a:solidFill>
              </a:rPr>
              <a:t>3</a:t>
            </a:r>
            <a:r>
              <a:rPr lang="ja-JP" altLang="en-US" sz="1400" b="1" u="sng" dirty="0" smtClean="0">
                <a:solidFill>
                  <a:srgbClr val="FF0000"/>
                </a:solidFill>
              </a:rPr>
              <a:t>月ごとの期間について、少なくとも連続する</a:t>
            </a:r>
            <a:r>
              <a:rPr lang="en-US" altLang="ja-JP" sz="1400" b="1" u="sng" dirty="0" smtClean="0">
                <a:solidFill>
                  <a:srgbClr val="FF0000"/>
                </a:solidFill>
              </a:rPr>
              <a:t>2</a:t>
            </a:r>
            <a:r>
              <a:rPr lang="ja-JP" altLang="en-US" sz="1400" b="1" u="sng" dirty="0" smtClean="0">
                <a:solidFill>
                  <a:srgbClr val="FF0000"/>
                </a:solidFill>
              </a:rPr>
              <a:t>期間に</a:t>
            </a:r>
            <a:r>
              <a:rPr lang="en-US" altLang="ja-JP" sz="1400" b="1" u="sng" dirty="0" smtClean="0">
                <a:solidFill>
                  <a:srgbClr val="FF0000"/>
                </a:solidFill>
              </a:rPr>
              <a:t>1</a:t>
            </a:r>
            <a:r>
              <a:rPr lang="ja-JP" altLang="en-US" sz="1400" b="1" u="sng" dirty="0" smtClean="0">
                <a:solidFill>
                  <a:srgbClr val="FF0000"/>
                </a:solidFill>
              </a:rPr>
              <a:t>回利用者の居宅を訪問して面接するときは、利用者の居宅を訪問しない期間においてテレビ電話装置等を活用して利用者に面接</a:t>
            </a:r>
            <a:r>
              <a:rPr lang="ja-JP" altLang="en-US" sz="1400" dirty="0" smtClean="0">
                <a:solidFill>
                  <a:schemeClr val="bg1"/>
                </a:solidFill>
              </a:rPr>
              <a:t>することができる。</a:t>
            </a:r>
            <a:endParaRPr lang="en-US" altLang="ja-JP" sz="1400" dirty="0" smtClean="0">
              <a:solidFill>
                <a:schemeClr val="bg1"/>
              </a:solidFill>
            </a:endParaRPr>
          </a:p>
          <a:p>
            <a:pPr marL="400050" lvl="1" indent="0">
              <a:buNone/>
            </a:pPr>
            <a:r>
              <a:rPr lang="ja-JP" altLang="en-US" sz="1400" dirty="0" smtClean="0">
                <a:solidFill>
                  <a:schemeClr val="bg1"/>
                </a:solidFill>
              </a:rPr>
              <a:t>ア　</a:t>
            </a:r>
            <a:r>
              <a:rPr lang="en-US" altLang="ja-JP" sz="1400" dirty="0" smtClean="0">
                <a:solidFill>
                  <a:schemeClr val="bg1"/>
                </a:solidFill>
              </a:rPr>
              <a:t> </a:t>
            </a:r>
            <a:r>
              <a:rPr lang="ja-JP" altLang="en-US" sz="1400" dirty="0">
                <a:solidFill>
                  <a:schemeClr val="bg1"/>
                </a:solidFill>
              </a:rPr>
              <a:t>テレビ電話装置等を活用して面接を行うことに</a:t>
            </a:r>
            <a:r>
              <a:rPr lang="ja-JP" altLang="en-US" sz="1400" dirty="0" smtClean="0">
                <a:solidFill>
                  <a:schemeClr val="bg1"/>
                </a:solidFill>
              </a:rPr>
              <a:t>ついて文書</a:t>
            </a:r>
            <a:r>
              <a:rPr lang="ja-JP" altLang="en-US" sz="1400" dirty="0">
                <a:solidFill>
                  <a:schemeClr val="bg1"/>
                </a:solidFill>
              </a:rPr>
              <a:t>により利用者の同意を得ていること。</a:t>
            </a:r>
          </a:p>
          <a:p>
            <a:pPr marL="400050" lvl="1" indent="0">
              <a:buNone/>
            </a:pPr>
            <a:r>
              <a:rPr lang="ja-JP" altLang="en-US" sz="1400" dirty="0" smtClean="0">
                <a:solidFill>
                  <a:schemeClr val="bg1"/>
                </a:solidFill>
              </a:rPr>
              <a:t>イ　サービス</a:t>
            </a:r>
            <a:r>
              <a:rPr lang="ja-JP" altLang="en-US" sz="1400" dirty="0">
                <a:solidFill>
                  <a:schemeClr val="bg1"/>
                </a:solidFill>
              </a:rPr>
              <a:t>担当者会議等において、次に掲げる事項について主治の医師、担当者その他の関係者の合意を得ていること。</a:t>
            </a:r>
          </a:p>
          <a:p>
            <a:pPr marL="800100" lvl="2" indent="0">
              <a:buNone/>
            </a:pPr>
            <a:r>
              <a:rPr lang="en-US" altLang="ja-JP" sz="1400" dirty="0" smtClean="0">
                <a:solidFill>
                  <a:schemeClr val="bg1"/>
                </a:solidFill>
              </a:rPr>
              <a:t>(</a:t>
            </a:r>
            <a:r>
              <a:rPr lang="ja-JP" altLang="en-US" sz="1400" dirty="0" smtClean="0">
                <a:solidFill>
                  <a:schemeClr val="bg1"/>
                </a:solidFill>
              </a:rPr>
              <a:t>ア</a:t>
            </a:r>
            <a:r>
              <a:rPr lang="en-US" altLang="ja-JP" sz="1400" dirty="0" smtClean="0">
                <a:solidFill>
                  <a:schemeClr val="bg1"/>
                </a:solidFill>
              </a:rPr>
              <a:t>) </a:t>
            </a:r>
            <a:r>
              <a:rPr lang="ja-JP" altLang="en-US" sz="1400" dirty="0">
                <a:solidFill>
                  <a:schemeClr val="bg1"/>
                </a:solidFill>
              </a:rPr>
              <a:t>利用者の心身状況が安定していること。</a:t>
            </a:r>
          </a:p>
          <a:p>
            <a:pPr marL="800100" lvl="2" indent="0">
              <a:buNone/>
            </a:pPr>
            <a:r>
              <a:rPr lang="en-US" altLang="ja-JP" sz="1400" dirty="0" smtClean="0">
                <a:solidFill>
                  <a:schemeClr val="bg1"/>
                </a:solidFill>
              </a:rPr>
              <a:t>(</a:t>
            </a:r>
            <a:r>
              <a:rPr lang="ja-JP" altLang="en-US" sz="1400" dirty="0" smtClean="0">
                <a:solidFill>
                  <a:schemeClr val="bg1"/>
                </a:solidFill>
              </a:rPr>
              <a:t>イ</a:t>
            </a:r>
            <a:r>
              <a:rPr lang="en-US" altLang="ja-JP" sz="1400" dirty="0" smtClean="0">
                <a:solidFill>
                  <a:schemeClr val="bg1"/>
                </a:solidFill>
              </a:rPr>
              <a:t>) </a:t>
            </a:r>
            <a:r>
              <a:rPr lang="ja-JP" altLang="en-US" sz="1400" dirty="0">
                <a:solidFill>
                  <a:schemeClr val="bg1"/>
                </a:solidFill>
              </a:rPr>
              <a:t>利用者がテレビ電話装置等を活用して意思疎通を行うことができること。</a:t>
            </a:r>
          </a:p>
          <a:p>
            <a:pPr marL="800100" lvl="2" indent="0">
              <a:buNone/>
            </a:pPr>
            <a:r>
              <a:rPr lang="en-US" altLang="ja-JP" sz="1400" dirty="0" smtClean="0">
                <a:solidFill>
                  <a:schemeClr val="bg1"/>
                </a:solidFill>
              </a:rPr>
              <a:t>(</a:t>
            </a:r>
            <a:r>
              <a:rPr lang="ja-JP" altLang="en-US" sz="1400" dirty="0" smtClean="0">
                <a:solidFill>
                  <a:schemeClr val="bg1"/>
                </a:solidFill>
              </a:rPr>
              <a:t>ウ</a:t>
            </a:r>
            <a:r>
              <a:rPr lang="en-US" altLang="ja-JP" sz="1400" dirty="0" smtClean="0">
                <a:solidFill>
                  <a:schemeClr val="bg1"/>
                </a:solidFill>
              </a:rPr>
              <a:t>) </a:t>
            </a:r>
            <a:r>
              <a:rPr lang="ja-JP" altLang="en-US" sz="1400" dirty="0">
                <a:solidFill>
                  <a:schemeClr val="bg1"/>
                </a:solidFill>
              </a:rPr>
              <a:t>介護支援専門員が、テレビ電話装置等を活用したモニタリングでは把握できない情報について、担当者から提供を受けること。</a:t>
            </a:r>
          </a:p>
          <a:p>
            <a:pPr marL="0" indent="0">
              <a:buNone/>
            </a:pPr>
            <a:r>
              <a:rPr lang="ja-JP" altLang="en-US" sz="1400" dirty="0" smtClean="0">
                <a:solidFill>
                  <a:schemeClr val="bg1"/>
                </a:solidFill>
              </a:rPr>
              <a:t>（</a:t>
            </a:r>
            <a:r>
              <a:rPr lang="en-US" altLang="ja-JP" sz="1400" dirty="0">
                <a:solidFill>
                  <a:schemeClr val="bg1"/>
                </a:solidFill>
              </a:rPr>
              <a:t>3</a:t>
            </a:r>
            <a:r>
              <a:rPr lang="ja-JP" altLang="en-US" sz="1400" dirty="0" smtClean="0">
                <a:solidFill>
                  <a:schemeClr val="bg1"/>
                </a:solidFill>
              </a:rPr>
              <a:t>）利用者居宅を訪問しない月においては、</a:t>
            </a:r>
            <a:r>
              <a:rPr lang="ja-JP" altLang="en-US" sz="1400" b="1" u="sng" dirty="0" smtClean="0">
                <a:solidFill>
                  <a:srgbClr val="FF0000"/>
                </a:solidFill>
              </a:rPr>
              <a:t>電話等</a:t>
            </a:r>
            <a:r>
              <a:rPr lang="ja-JP" altLang="en-US" sz="1400" dirty="0" smtClean="0">
                <a:solidFill>
                  <a:schemeClr val="bg1"/>
                </a:solidFill>
              </a:rPr>
              <a:t>により利用者との連絡を実施すること。</a:t>
            </a:r>
            <a:endParaRPr lang="en-US" altLang="ja-JP" sz="1400" dirty="0" smtClean="0">
              <a:solidFill>
                <a:schemeClr val="bg1"/>
              </a:solidFill>
            </a:endParaRPr>
          </a:p>
          <a:p>
            <a:pPr marL="0" indent="0">
              <a:buNone/>
            </a:pPr>
            <a:r>
              <a:rPr lang="ja-JP" altLang="en-US" sz="1400" i="1" dirty="0" smtClean="0">
                <a:solidFill>
                  <a:schemeClr val="bg1"/>
                </a:solidFill>
              </a:rPr>
              <a:t>（</a:t>
            </a:r>
            <a:r>
              <a:rPr lang="en-US" altLang="ja-JP" sz="1400" i="1" dirty="0">
                <a:solidFill>
                  <a:schemeClr val="bg1"/>
                </a:solidFill>
              </a:rPr>
              <a:t>4</a:t>
            </a:r>
            <a:r>
              <a:rPr lang="ja-JP" altLang="en-US" sz="1400" i="1" dirty="0" smtClean="0">
                <a:solidFill>
                  <a:schemeClr val="bg1"/>
                </a:solidFill>
              </a:rPr>
              <a:t>）</a:t>
            </a:r>
            <a:r>
              <a:rPr lang="ja-JP" altLang="en-US" sz="1400" dirty="0" smtClean="0">
                <a:solidFill>
                  <a:schemeClr val="bg1"/>
                </a:solidFill>
              </a:rPr>
              <a:t>少なくとも</a:t>
            </a:r>
            <a:r>
              <a:rPr lang="ja-JP" altLang="en-US" sz="1400" b="1" u="sng" dirty="0" smtClean="0">
                <a:solidFill>
                  <a:srgbClr val="FF0000"/>
                </a:solidFill>
              </a:rPr>
              <a:t>１月</a:t>
            </a:r>
            <a:r>
              <a:rPr lang="ja-JP" altLang="en-US" sz="1400" b="1" u="sng" dirty="0">
                <a:solidFill>
                  <a:srgbClr val="FF0000"/>
                </a:solidFill>
              </a:rPr>
              <a:t>１</a:t>
            </a:r>
            <a:r>
              <a:rPr lang="ja-JP" altLang="en-US" sz="1400" b="1" u="sng" dirty="0" smtClean="0">
                <a:solidFill>
                  <a:srgbClr val="FF0000"/>
                </a:solidFill>
              </a:rPr>
              <a:t>回</a:t>
            </a:r>
            <a:r>
              <a:rPr lang="ja-JP" altLang="en-US" sz="1400" dirty="0" smtClean="0">
                <a:solidFill>
                  <a:schemeClr val="bg1"/>
                </a:solidFill>
              </a:rPr>
              <a:t>、モニタリングの結果を</a:t>
            </a:r>
            <a:r>
              <a:rPr lang="ja-JP" altLang="en-US" sz="1400" b="1" u="sng" dirty="0" smtClean="0">
                <a:solidFill>
                  <a:srgbClr val="FF0000"/>
                </a:solidFill>
              </a:rPr>
              <a:t>記録すること</a:t>
            </a:r>
            <a:r>
              <a:rPr lang="ja-JP" altLang="en-US" sz="1400" dirty="0" smtClean="0">
                <a:solidFill>
                  <a:schemeClr val="bg1"/>
                </a:solidFill>
              </a:rPr>
              <a:t>。</a:t>
            </a:r>
            <a:endParaRPr lang="en-US" altLang="ja-JP" sz="1400" dirty="0" smtClean="0">
              <a:solidFill>
                <a:schemeClr val="bg1"/>
              </a:solidFill>
            </a:endParaRPr>
          </a:p>
        </p:txBody>
      </p:sp>
    </p:spTree>
    <p:extLst>
      <p:ext uri="{BB962C8B-B14F-4D97-AF65-F5344CB8AC3E}">
        <p14:creationId xmlns:p14="http://schemas.microsoft.com/office/powerpoint/2010/main" val="159912318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79513" y="71414"/>
            <a:ext cx="8640960" cy="549274"/>
          </a:xfrm>
        </p:spPr>
        <p:txBody>
          <a:bodyPr>
            <a:noAutofit/>
          </a:bodyPr>
          <a:lstStyle/>
          <a:p>
            <a:r>
              <a:rPr lang="ja-JP" altLang="en-US" sz="2000" b="1" dirty="0" smtClean="0">
                <a:solidFill>
                  <a:schemeClr val="bg1"/>
                </a:solidFill>
              </a:rPr>
              <a:t>１　主な指導事項㉜　（介護予防支援－</a:t>
            </a:r>
            <a:r>
              <a:rPr lang="ja-JP" altLang="en-US" sz="2000" b="1" dirty="0">
                <a:solidFill>
                  <a:schemeClr val="bg1"/>
                </a:solidFill>
              </a:rPr>
              <a:t>モニタリング</a:t>
            </a:r>
            <a:r>
              <a:rPr lang="ja-JP" altLang="en-US" sz="2000" b="1" dirty="0" smtClean="0">
                <a:solidFill>
                  <a:schemeClr val="bg1"/>
                </a:solidFill>
              </a:rPr>
              <a:t>）②</a:t>
            </a:r>
            <a:endParaRPr lang="en-US" sz="2000" b="1" dirty="0">
              <a:solidFill>
                <a:schemeClr val="bg1"/>
              </a:solidFill>
            </a:endParaRPr>
          </a:p>
        </p:txBody>
      </p:sp>
      <p:sp>
        <p:nvSpPr>
          <p:cNvPr id="7" name="コンテンツ プレースホルダー 4"/>
          <p:cNvSpPr txBox="1">
            <a:spLocks/>
          </p:cNvSpPr>
          <p:nvPr/>
        </p:nvSpPr>
        <p:spPr>
          <a:xfrm>
            <a:off x="323528" y="849757"/>
            <a:ext cx="8496944" cy="3431652"/>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1800" b="1" dirty="0" smtClean="0">
                <a:solidFill>
                  <a:schemeClr val="bg1"/>
                </a:solidFill>
              </a:rPr>
              <a:t>【</a:t>
            </a:r>
            <a:r>
              <a:rPr lang="ja-JP" altLang="en-US" sz="1800" b="1" dirty="0" smtClean="0">
                <a:solidFill>
                  <a:schemeClr val="bg1"/>
                </a:solidFill>
              </a:rPr>
              <a:t>指導事項（ポイント）</a:t>
            </a:r>
            <a:r>
              <a:rPr lang="en-US" altLang="ja-JP" sz="1800" b="1" dirty="0" smtClean="0">
                <a:solidFill>
                  <a:schemeClr val="bg1"/>
                </a:solidFill>
              </a:rPr>
              <a:t>】</a:t>
            </a:r>
          </a:p>
          <a:p>
            <a:pPr marL="0" indent="0">
              <a:buNone/>
            </a:pPr>
            <a:r>
              <a:rPr lang="ja-JP" altLang="en-US" sz="1800" dirty="0" smtClean="0">
                <a:solidFill>
                  <a:schemeClr val="bg1"/>
                </a:solidFill>
              </a:rPr>
              <a:t>以下の内容を記録すること。</a:t>
            </a:r>
            <a:endParaRPr lang="en-US" altLang="ja-JP" sz="1800" dirty="0" smtClean="0">
              <a:solidFill>
                <a:schemeClr val="bg1"/>
              </a:solidFill>
            </a:endParaRPr>
          </a:p>
          <a:p>
            <a:pPr marL="0" indent="0">
              <a:buNone/>
            </a:pPr>
            <a:r>
              <a:rPr lang="ja-JP" altLang="en-US" sz="1800" dirty="0" smtClean="0">
                <a:solidFill>
                  <a:schemeClr val="bg1"/>
                </a:solidFill>
              </a:rPr>
              <a:t>①利用者の生活状況の変化</a:t>
            </a:r>
            <a:endParaRPr lang="en-US" altLang="ja-JP" sz="1800" dirty="0" smtClean="0">
              <a:solidFill>
                <a:schemeClr val="bg1"/>
              </a:solidFill>
            </a:endParaRPr>
          </a:p>
          <a:p>
            <a:pPr marL="0" indent="0">
              <a:buNone/>
            </a:pPr>
            <a:r>
              <a:rPr lang="ja-JP" altLang="en-US" sz="1800" dirty="0" smtClean="0">
                <a:solidFill>
                  <a:schemeClr val="bg1"/>
                </a:solidFill>
              </a:rPr>
              <a:t>②介護予防サービス計画どおりに、利用者の行動やサービスの提供がなされているか。</a:t>
            </a:r>
            <a:endParaRPr lang="en-US" altLang="ja-JP" sz="1800" dirty="0" smtClean="0">
              <a:solidFill>
                <a:schemeClr val="bg1"/>
              </a:solidFill>
            </a:endParaRPr>
          </a:p>
          <a:p>
            <a:pPr marL="0" indent="0">
              <a:buNone/>
            </a:pPr>
            <a:r>
              <a:rPr lang="ja-JP" altLang="en-US" sz="1800" dirty="0" smtClean="0">
                <a:solidFill>
                  <a:schemeClr val="bg1"/>
                </a:solidFill>
              </a:rPr>
              <a:t>③個々の提供サービス等の支援内容が適切であるか。</a:t>
            </a:r>
            <a:endParaRPr lang="en-US" altLang="ja-JP" sz="1800" dirty="0" smtClean="0">
              <a:solidFill>
                <a:schemeClr val="bg1"/>
              </a:solidFill>
            </a:endParaRPr>
          </a:p>
          <a:p>
            <a:pPr marL="0" indent="0">
              <a:buNone/>
            </a:pPr>
            <a:r>
              <a:rPr lang="ja-JP" altLang="en-US" sz="1800" dirty="0" smtClean="0">
                <a:solidFill>
                  <a:schemeClr val="bg1"/>
                </a:solidFill>
              </a:rPr>
              <a:t>④利用しているサービスに対する利用者の満足度</a:t>
            </a:r>
            <a:endParaRPr lang="en-US" altLang="ja-JP" sz="1800" dirty="0" smtClean="0">
              <a:solidFill>
                <a:schemeClr val="bg1"/>
              </a:solidFill>
            </a:endParaRPr>
          </a:p>
          <a:p>
            <a:pPr marL="0" indent="0">
              <a:buNone/>
            </a:pPr>
            <a:r>
              <a:rPr lang="ja-JP" altLang="en-US" sz="1800" dirty="0" smtClean="0">
                <a:solidFill>
                  <a:schemeClr val="bg1"/>
                </a:solidFill>
              </a:rPr>
              <a:t>⑤その他介護予防サービス計画書の変更を必要とする新しい課題について</a:t>
            </a:r>
            <a:endParaRPr lang="en-US" altLang="ja-JP" sz="1800" dirty="0" smtClean="0">
              <a:solidFill>
                <a:schemeClr val="bg1"/>
              </a:solidFill>
            </a:endParaRPr>
          </a:p>
        </p:txBody>
      </p:sp>
    </p:spTree>
    <p:extLst>
      <p:ext uri="{BB962C8B-B14F-4D97-AF65-F5344CB8AC3E}">
        <p14:creationId xmlns:p14="http://schemas.microsoft.com/office/powerpoint/2010/main" val="3862348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主な指導事項㉝</a:t>
            </a:r>
            <a:r>
              <a:rPr lang="en-US" altLang="ja-JP" sz="4000" b="1" dirty="0" smtClean="0">
                <a:solidFill>
                  <a:schemeClr val="bg1"/>
                </a:solidFill>
              </a:rPr>
              <a:t/>
            </a:r>
            <a:br>
              <a:rPr lang="en-US" altLang="ja-JP" sz="4000" b="1" dirty="0" smtClean="0">
                <a:solidFill>
                  <a:schemeClr val="bg1"/>
                </a:solidFill>
              </a:rPr>
            </a:br>
            <a:r>
              <a:rPr lang="ja-JP" altLang="en-US" sz="2000" b="1" dirty="0" smtClean="0">
                <a:solidFill>
                  <a:schemeClr val="bg1"/>
                </a:solidFill>
              </a:rPr>
              <a:t>（</a:t>
            </a:r>
            <a:r>
              <a:rPr lang="ja-JP" altLang="en-US" sz="2000" b="1" dirty="0">
                <a:solidFill>
                  <a:schemeClr val="bg1"/>
                </a:solidFill>
              </a:rPr>
              <a:t>介護職員によるたん吸引等の取扱いに</a:t>
            </a:r>
            <a:r>
              <a:rPr lang="ja-JP" altLang="en-US" sz="2000" b="1" dirty="0" smtClean="0">
                <a:solidFill>
                  <a:schemeClr val="bg1"/>
                </a:solidFill>
              </a:rPr>
              <a:t>ついて）</a:t>
            </a:r>
            <a:endParaRPr lang="en-US" sz="2800" b="1" dirty="0">
              <a:solidFill>
                <a:schemeClr val="bg1"/>
              </a:solidFill>
            </a:endParaRPr>
          </a:p>
        </p:txBody>
      </p:sp>
      <p:sp>
        <p:nvSpPr>
          <p:cNvPr id="7" name="コンテンツ プレースホルダー 4"/>
          <p:cNvSpPr txBox="1">
            <a:spLocks/>
          </p:cNvSpPr>
          <p:nvPr/>
        </p:nvSpPr>
        <p:spPr>
          <a:xfrm>
            <a:off x="323528" y="1184252"/>
            <a:ext cx="8496944" cy="5413100"/>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spcAft>
                <a:spcPts val="0"/>
              </a:spcAft>
              <a:buNone/>
            </a:pPr>
            <a:r>
              <a:rPr lang="ja-JP" altLang="en-US" sz="1800" b="1" dirty="0">
                <a:solidFill>
                  <a:schemeClr val="bg1"/>
                </a:solidFill>
                <a:latin typeface="+mn-ea"/>
              </a:rPr>
              <a:t>☆</a:t>
            </a:r>
            <a:r>
              <a:rPr lang="ja-JP" altLang="en-US" sz="1800" b="1" dirty="0" smtClean="0">
                <a:solidFill>
                  <a:schemeClr val="bg1"/>
                </a:solidFill>
                <a:latin typeface="+mn-ea"/>
              </a:rPr>
              <a:t>登録</a:t>
            </a:r>
            <a:r>
              <a:rPr lang="ja-JP" altLang="en-US" sz="1800" b="1" dirty="0">
                <a:solidFill>
                  <a:schemeClr val="bg1"/>
                </a:solidFill>
                <a:latin typeface="+mn-ea"/>
              </a:rPr>
              <a:t>特定行為事業者の登録を行うこと。</a:t>
            </a:r>
            <a:endParaRPr lang="en-US" altLang="ja-JP" sz="1800" b="1" dirty="0">
              <a:solidFill>
                <a:schemeClr val="bg1"/>
              </a:solidFill>
              <a:latin typeface="+mn-ea"/>
            </a:endParaRPr>
          </a:p>
          <a:p>
            <a:pPr marL="0" indent="0">
              <a:spcBef>
                <a:spcPts val="0"/>
              </a:spcBef>
              <a:spcAft>
                <a:spcPts val="0"/>
              </a:spcAft>
              <a:buNone/>
            </a:pPr>
            <a:r>
              <a:rPr lang="ja-JP" altLang="en-US" sz="1800" b="1" dirty="0" smtClean="0">
                <a:solidFill>
                  <a:schemeClr val="bg1"/>
                </a:solidFill>
                <a:latin typeface="+mn-ea"/>
              </a:rPr>
              <a:t>☆ </a:t>
            </a:r>
            <a:r>
              <a:rPr lang="ja-JP" altLang="en-US" sz="1800" b="1" dirty="0">
                <a:solidFill>
                  <a:schemeClr val="bg1"/>
                </a:solidFill>
                <a:latin typeface="+mn-ea"/>
              </a:rPr>
              <a:t>登録研修機関等において、一定の研修を受け、都道府県による</a:t>
            </a:r>
            <a:r>
              <a:rPr lang="ja-JP" altLang="en-US" sz="1800" b="1" dirty="0" smtClean="0">
                <a:solidFill>
                  <a:schemeClr val="bg1"/>
                </a:solidFill>
                <a:latin typeface="+mn-ea"/>
              </a:rPr>
              <a:t>認定を受けた職員、又は公益財団法人社会福祉振興・試験センターで登録を行った</a:t>
            </a:r>
            <a:r>
              <a:rPr lang="ja-JP" altLang="en-US" sz="1800" b="1" dirty="0">
                <a:solidFill>
                  <a:schemeClr val="bg1"/>
                </a:solidFill>
                <a:latin typeface="+mn-ea"/>
              </a:rPr>
              <a:t>介護福祉士のみが、喀痰吸引や経管栄養を実施することが</a:t>
            </a:r>
            <a:r>
              <a:rPr lang="ja-JP" altLang="en-US" sz="1800" b="1" dirty="0" smtClean="0">
                <a:solidFill>
                  <a:schemeClr val="bg1"/>
                </a:solidFill>
                <a:latin typeface="+mn-ea"/>
              </a:rPr>
              <a:t>できる</a:t>
            </a:r>
            <a:r>
              <a:rPr lang="ja-JP" altLang="en-US" sz="1800" b="1" dirty="0">
                <a:solidFill>
                  <a:schemeClr val="bg1"/>
                </a:solidFill>
                <a:latin typeface="+mn-ea"/>
              </a:rPr>
              <a:t>。</a:t>
            </a:r>
            <a:endParaRPr lang="en-US" altLang="ja-JP" sz="1800" b="1" dirty="0">
              <a:solidFill>
                <a:schemeClr val="bg1"/>
              </a:solidFill>
              <a:latin typeface="+mn-ea"/>
            </a:endParaRPr>
          </a:p>
          <a:p>
            <a:pPr marL="0" indent="0">
              <a:spcBef>
                <a:spcPts val="0"/>
              </a:spcBef>
              <a:spcAft>
                <a:spcPts val="0"/>
              </a:spcAft>
              <a:buNone/>
            </a:pPr>
            <a:r>
              <a:rPr lang="ja-JP" altLang="en-US" sz="1800" b="1" dirty="0">
                <a:solidFill>
                  <a:schemeClr val="bg1"/>
                </a:solidFill>
                <a:latin typeface="+mn-ea"/>
              </a:rPr>
              <a:t>☆</a:t>
            </a:r>
            <a:r>
              <a:rPr lang="ja-JP" altLang="en-US" sz="1800" b="1" dirty="0" smtClean="0">
                <a:solidFill>
                  <a:schemeClr val="bg1"/>
                </a:solidFill>
                <a:latin typeface="+mn-ea"/>
              </a:rPr>
              <a:t>毎朝</a:t>
            </a:r>
            <a:r>
              <a:rPr lang="ja-JP" altLang="en-US" sz="1800" b="1" dirty="0">
                <a:solidFill>
                  <a:schemeClr val="bg1"/>
                </a:solidFill>
                <a:latin typeface="+mn-ea"/>
              </a:rPr>
              <a:t>、又は当該日の第</a:t>
            </a:r>
            <a:r>
              <a:rPr lang="en-US" altLang="ja-JP" sz="1800" b="1" dirty="0">
                <a:solidFill>
                  <a:schemeClr val="bg1"/>
                </a:solidFill>
                <a:latin typeface="+mn-ea"/>
              </a:rPr>
              <a:t>1</a:t>
            </a:r>
            <a:r>
              <a:rPr lang="ja-JP" altLang="en-US" sz="1800" b="1" dirty="0">
                <a:solidFill>
                  <a:schemeClr val="bg1"/>
                </a:solidFill>
                <a:latin typeface="+mn-ea"/>
              </a:rPr>
              <a:t>回目の吸引実施時において、看護職員が</a:t>
            </a:r>
            <a:r>
              <a:rPr lang="ja-JP" altLang="en-US" sz="1800" b="1" dirty="0" smtClean="0">
                <a:solidFill>
                  <a:schemeClr val="bg1"/>
                </a:solidFill>
                <a:latin typeface="+mn-ea"/>
              </a:rPr>
              <a:t>入所者</a:t>
            </a:r>
            <a:r>
              <a:rPr lang="ja-JP" altLang="en-US" sz="1800" b="1" dirty="0">
                <a:solidFill>
                  <a:schemeClr val="bg1"/>
                </a:solidFill>
                <a:latin typeface="+mn-ea"/>
              </a:rPr>
              <a:t>の状態を観察し、看護職員と介護職員の協働による実施が可能で</a:t>
            </a:r>
            <a:r>
              <a:rPr lang="ja-JP" altLang="en-US" sz="1800" b="1" dirty="0" smtClean="0">
                <a:solidFill>
                  <a:schemeClr val="bg1"/>
                </a:solidFill>
                <a:latin typeface="+mn-ea"/>
              </a:rPr>
              <a:t>あるか</a:t>
            </a:r>
            <a:r>
              <a:rPr lang="ja-JP" altLang="en-US" sz="1800" b="1" dirty="0">
                <a:solidFill>
                  <a:schemeClr val="bg1"/>
                </a:solidFill>
                <a:latin typeface="+mn-ea"/>
              </a:rPr>
              <a:t>等を確認すること。</a:t>
            </a:r>
            <a:endParaRPr lang="en-US" altLang="ja-JP" sz="1800" b="1" dirty="0">
              <a:solidFill>
                <a:schemeClr val="bg1"/>
              </a:solidFill>
              <a:latin typeface="+mn-ea"/>
            </a:endParaRPr>
          </a:p>
          <a:p>
            <a:pPr marL="0" indent="0">
              <a:spcBef>
                <a:spcPts val="0"/>
              </a:spcBef>
              <a:spcAft>
                <a:spcPts val="0"/>
              </a:spcAft>
              <a:buNone/>
            </a:pPr>
            <a:r>
              <a:rPr lang="ja-JP" altLang="en-US" sz="1800" b="1" dirty="0">
                <a:solidFill>
                  <a:schemeClr val="bg1"/>
                </a:solidFill>
                <a:latin typeface="+mn-ea"/>
              </a:rPr>
              <a:t>☆</a:t>
            </a:r>
            <a:r>
              <a:rPr lang="ja-JP" altLang="en-US" sz="1800" b="1" dirty="0" smtClean="0">
                <a:solidFill>
                  <a:schemeClr val="bg1"/>
                </a:solidFill>
                <a:latin typeface="+mn-ea"/>
              </a:rPr>
              <a:t>看護師</a:t>
            </a:r>
            <a:r>
              <a:rPr lang="ja-JP" altLang="en-US" sz="1800" b="1" dirty="0">
                <a:solidFill>
                  <a:schemeClr val="bg1"/>
                </a:solidFill>
                <a:latin typeface="+mn-ea"/>
              </a:rPr>
              <a:t>から、看護職員又は介護職員に対して研修・技術的指導が</a:t>
            </a:r>
            <a:r>
              <a:rPr lang="ja-JP" altLang="en-US" sz="1800" b="1" dirty="0" smtClean="0">
                <a:solidFill>
                  <a:schemeClr val="bg1"/>
                </a:solidFill>
                <a:latin typeface="+mn-ea"/>
              </a:rPr>
              <a:t>行われて</a:t>
            </a:r>
            <a:r>
              <a:rPr lang="ja-JP" altLang="en-US" sz="1800" b="1" dirty="0">
                <a:solidFill>
                  <a:schemeClr val="bg1"/>
                </a:solidFill>
                <a:latin typeface="+mn-ea"/>
              </a:rPr>
              <a:t>いること。</a:t>
            </a:r>
            <a:endParaRPr lang="en-US" altLang="ja-JP" sz="1800" b="1" dirty="0">
              <a:solidFill>
                <a:schemeClr val="bg1"/>
              </a:solidFill>
              <a:latin typeface="+mn-ea"/>
            </a:endParaRPr>
          </a:p>
          <a:p>
            <a:pPr marL="0" indent="0">
              <a:spcBef>
                <a:spcPts val="0"/>
              </a:spcBef>
              <a:spcAft>
                <a:spcPts val="0"/>
              </a:spcAft>
              <a:buNone/>
            </a:pPr>
            <a:r>
              <a:rPr lang="ja-JP" altLang="en-US" sz="1800" b="1" dirty="0" smtClean="0">
                <a:solidFill>
                  <a:schemeClr val="bg1"/>
                </a:solidFill>
                <a:latin typeface="+mn-ea"/>
              </a:rPr>
              <a:t>☆ </a:t>
            </a:r>
            <a:r>
              <a:rPr lang="ja-JP" altLang="en-US" sz="1800" b="1" dirty="0">
                <a:solidFill>
                  <a:schemeClr val="bg1"/>
                </a:solidFill>
                <a:latin typeface="+mn-ea"/>
              </a:rPr>
              <a:t>実施する際に、標準的な手順を実施した記録を作成すること。</a:t>
            </a:r>
            <a:endParaRPr lang="en-US" altLang="ja-JP" sz="1800" b="1" dirty="0">
              <a:solidFill>
                <a:schemeClr val="bg1"/>
              </a:solidFill>
              <a:latin typeface="+mn-ea"/>
            </a:endParaRPr>
          </a:p>
          <a:p>
            <a:pPr marL="0" indent="0">
              <a:spcBef>
                <a:spcPts val="0"/>
              </a:spcBef>
              <a:spcAft>
                <a:spcPts val="0"/>
              </a:spcAft>
              <a:buNone/>
            </a:pPr>
            <a:r>
              <a:rPr lang="ja-JP" altLang="en-US" sz="1800" b="1" dirty="0" smtClean="0">
                <a:solidFill>
                  <a:schemeClr val="bg1"/>
                </a:solidFill>
                <a:latin typeface="+mn-ea"/>
              </a:rPr>
              <a:t>☆ </a:t>
            </a:r>
            <a:r>
              <a:rPr lang="ja-JP" altLang="en-US" sz="1800" b="1" dirty="0">
                <a:solidFill>
                  <a:schemeClr val="bg1"/>
                </a:solidFill>
                <a:latin typeface="+mn-ea"/>
              </a:rPr>
              <a:t>定期的（１年に１回以上）に自主点検を行い、自主点検結果を保存</a:t>
            </a:r>
            <a:r>
              <a:rPr lang="ja-JP" altLang="en-US" sz="1800" b="1" dirty="0" smtClean="0">
                <a:solidFill>
                  <a:schemeClr val="bg1"/>
                </a:solidFill>
                <a:latin typeface="+mn-ea"/>
              </a:rPr>
              <a:t>するよう</a:t>
            </a:r>
            <a:r>
              <a:rPr lang="ja-JP" altLang="en-US" sz="1800" b="1" dirty="0">
                <a:solidFill>
                  <a:schemeClr val="bg1"/>
                </a:solidFill>
                <a:latin typeface="+mn-ea"/>
              </a:rPr>
              <a:t>努めること。</a:t>
            </a:r>
            <a:endParaRPr lang="en-US" altLang="ja-JP" sz="1800" b="1" dirty="0">
              <a:solidFill>
                <a:schemeClr val="bg1"/>
              </a:solidFill>
              <a:latin typeface="+mn-ea"/>
            </a:endParaRPr>
          </a:p>
          <a:p>
            <a:pPr marL="0" indent="0">
              <a:spcBef>
                <a:spcPts val="0"/>
              </a:spcBef>
              <a:spcAft>
                <a:spcPts val="0"/>
              </a:spcAft>
              <a:buNone/>
            </a:pPr>
            <a:r>
              <a:rPr lang="ja-JP" altLang="en-US" sz="1400" b="1" dirty="0">
                <a:solidFill>
                  <a:schemeClr val="bg1"/>
                </a:solidFill>
                <a:latin typeface="+mn-ea"/>
              </a:rPr>
              <a:t>参考：「喀痰吸引等（たんの吸引等）の制度について」（大阪府</a:t>
            </a:r>
            <a:r>
              <a:rPr lang="en-US" altLang="ja-JP" sz="1400" b="1" dirty="0">
                <a:solidFill>
                  <a:schemeClr val="bg1"/>
                </a:solidFill>
                <a:latin typeface="+mn-ea"/>
              </a:rPr>
              <a:t>HP</a:t>
            </a:r>
            <a:r>
              <a:rPr lang="ja-JP" altLang="en-US" sz="1400" b="1" dirty="0">
                <a:solidFill>
                  <a:schemeClr val="bg1"/>
                </a:solidFill>
                <a:latin typeface="+mn-ea"/>
              </a:rPr>
              <a:t>）　　　　</a:t>
            </a:r>
            <a:endParaRPr lang="en-US" altLang="ja-JP" sz="1400" b="1" dirty="0">
              <a:solidFill>
                <a:schemeClr val="bg1"/>
              </a:solidFill>
              <a:latin typeface="+mn-ea"/>
            </a:endParaRPr>
          </a:p>
          <a:p>
            <a:pPr marL="0" indent="0">
              <a:spcBef>
                <a:spcPts val="0"/>
              </a:spcBef>
              <a:spcAft>
                <a:spcPts val="1200"/>
              </a:spcAft>
              <a:buNone/>
            </a:pPr>
            <a:r>
              <a:rPr lang="ja-JP" altLang="en-US" sz="1400" b="1" dirty="0">
                <a:solidFill>
                  <a:schemeClr val="bg1"/>
                </a:solidFill>
                <a:latin typeface="+mn-ea"/>
              </a:rPr>
              <a:t>　　　 </a:t>
            </a:r>
            <a:r>
              <a:rPr lang="en-US" altLang="ja-JP" sz="1400" b="1" dirty="0">
                <a:solidFill>
                  <a:schemeClr val="bg1"/>
                </a:solidFill>
                <a:latin typeface="+mn-ea"/>
                <a:hlinkClick r:id="rId3"/>
              </a:rPr>
              <a:t>http://www.pref.osaka.lg.jp/koreishisetsu/tan/index.html</a:t>
            </a:r>
            <a:endParaRPr lang="en-US" altLang="ja-JP" sz="1400" b="1" dirty="0">
              <a:solidFill>
                <a:schemeClr val="bg1"/>
              </a:solidFill>
              <a:latin typeface="+mn-ea"/>
            </a:endParaRPr>
          </a:p>
          <a:p>
            <a:pPr marL="0" indent="0">
              <a:spcBef>
                <a:spcPts val="0"/>
              </a:spcBef>
              <a:spcAft>
                <a:spcPts val="0"/>
              </a:spcAft>
              <a:buNone/>
            </a:pPr>
            <a:r>
              <a:rPr lang="en-US" altLang="ja-JP" sz="1400" b="1" dirty="0">
                <a:solidFill>
                  <a:schemeClr val="bg1"/>
                </a:solidFill>
                <a:latin typeface="+mn-ea"/>
              </a:rPr>
              <a:t>         </a:t>
            </a:r>
            <a:r>
              <a:rPr lang="ja-JP" altLang="en-US" sz="1400" b="1" dirty="0">
                <a:solidFill>
                  <a:schemeClr val="bg1"/>
                </a:solidFill>
                <a:latin typeface="+mn-ea"/>
              </a:rPr>
              <a:t>「喀痰吸引等制度について」（厚生労働省</a:t>
            </a:r>
            <a:r>
              <a:rPr lang="en-US" altLang="ja-JP" sz="1400" b="1" dirty="0">
                <a:solidFill>
                  <a:schemeClr val="bg1"/>
                </a:solidFill>
                <a:latin typeface="+mn-ea"/>
              </a:rPr>
              <a:t>HP)                       </a:t>
            </a:r>
            <a:r>
              <a:rPr lang="en-US" altLang="ja-JP" sz="1400" b="1" dirty="0">
                <a:solidFill>
                  <a:schemeClr val="bg1"/>
                </a:solidFill>
                <a:latin typeface="+mn-ea"/>
                <a:hlinkClick r:id="rId4">
                  <a:extLst>
                    <a:ext uri="{A12FA001-AC4F-418D-AE19-62706E023703}">
                      <ahyp:hlinkClr xmlns:ahyp="http://schemas.microsoft.com/office/drawing/2018/hyperlinkcolor" xmlns="" xmlns:lc="http://schemas.openxmlformats.org/drawingml/2006/lockedCanvas" val="tx"/>
                    </a:ext>
                  </a:extLst>
                </a:hlinkClick>
              </a:rPr>
              <a:t>https://www.mhlw.go.jp/stf/seisakunitsuite/bunya/hukushi_kaigo/seikatsuhogo/tannokyuuin/index.html</a:t>
            </a:r>
            <a:endParaRPr lang="en-US" altLang="ja-JP" sz="1800" b="1" dirty="0" smtClean="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253725633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001000" cy="1112838"/>
          </a:xfrm>
        </p:spPr>
        <p:txBody>
          <a:bodyPr>
            <a:normAutofit fontScale="90000"/>
          </a:bodyPr>
          <a:lstStyle/>
          <a:p>
            <a:r>
              <a:rPr lang="en-US" altLang="ja-JP" b="1" dirty="0" smtClean="0">
                <a:solidFill>
                  <a:schemeClr val="bg1"/>
                </a:solidFill>
              </a:rPr>
              <a:t>2</a:t>
            </a:r>
            <a:r>
              <a:rPr lang="ja-JP" altLang="en-US" b="1" dirty="0" smtClean="0">
                <a:solidFill>
                  <a:schemeClr val="bg1"/>
                </a:solidFill>
              </a:rPr>
              <a:t>　</a:t>
            </a:r>
            <a:r>
              <a:rPr lang="ja-JP" altLang="en-US" sz="4000" b="1" dirty="0" smtClean="0">
                <a:solidFill>
                  <a:schemeClr val="bg1"/>
                </a:solidFill>
              </a:rPr>
              <a:t>大阪府内令和元年度～令和５年度の処分事例①</a:t>
            </a:r>
            <a:endParaRPr kumimoji="1" lang="ja-JP" sz="4000" b="1" dirty="0">
              <a:solidFill>
                <a:schemeClr val="bg1"/>
              </a:solidFill>
            </a:endParaRPr>
          </a:p>
        </p:txBody>
      </p:sp>
      <p:sp>
        <p:nvSpPr>
          <p:cNvPr id="3" name="Rectangle 2"/>
          <p:cNvSpPr>
            <a:spLocks noGrp="1"/>
          </p:cNvSpPr>
          <p:nvPr>
            <p:ph idx="1"/>
          </p:nvPr>
        </p:nvSpPr>
        <p:spPr>
          <a:xfrm>
            <a:off x="696330" y="1398518"/>
            <a:ext cx="8001000" cy="1701549"/>
          </a:xfrm>
          <a:solidFill>
            <a:srgbClr val="CCECFF"/>
          </a:solidFill>
        </p:spPr>
        <p:txBody>
          <a:bodyPr>
            <a:normAutofit/>
          </a:bodyPr>
          <a:lstStyle/>
          <a:p>
            <a:pPr marL="0" indent="0">
              <a:buNone/>
            </a:pPr>
            <a:r>
              <a:rPr lang="ja-JP" altLang="en-US" sz="2400" dirty="0" smtClean="0">
                <a:solidFill>
                  <a:schemeClr val="bg1"/>
                </a:solidFill>
              </a:rPr>
              <a:t>①指定の取消し</a:t>
            </a:r>
            <a:r>
              <a:rPr lang="ja-JP" altLang="en-US" sz="2400" dirty="0">
                <a:solidFill>
                  <a:schemeClr val="bg1"/>
                </a:solidFill>
              </a:rPr>
              <a:t>　</a:t>
            </a:r>
            <a:r>
              <a:rPr lang="ja-JP" altLang="en-US" sz="2400" dirty="0" smtClean="0">
                <a:solidFill>
                  <a:schemeClr val="bg1"/>
                </a:solidFill>
              </a:rPr>
              <a:t>１９件</a:t>
            </a:r>
            <a:endParaRPr kumimoji="1" lang="en-US" altLang="ja-JP" sz="2400" dirty="0">
              <a:solidFill>
                <a:schemeClr val="bg1"/>
              </a:solidFill>
            </a:endParaRPr>
          </a:p>
          <a:p>
            <a:pPr marL="0" indent="0">
              <a:buNone/>
            </a:pPr>
            <a:r>
              <a:rPr lang="ja-JP" altLang="en-US" sz="2400" dirty="0" smtClean="0">
                <a:solidFill>
                  <a:schemeClr val="bg1"/>
                </a:solidFill>
              </a:rPr>
              <a:t>②指定の効力の全部停止　５件</a:t>
            </a:r>
            <a:endParaRPr kumimoji="1" lang="en-US" altLang="ja-JP" sz="2400" dirty="0">
              <a:solidFill>
                <a:schemeClr val="bg1"/>
              </a:solidFill>
            </a:endParaRPr>
          </a:p>
          <a:p>
            <a:pPr marL="0" indent="0">
              <a:buNone/>
            </a:pPr>
            <a:r>
              <a:rPr lang="ja-JP" altLang="en-US" sz="2400" dirty="0" smtClean="0">
                <a:solidFill>
                  <a:schemeClr val="bg1"/>
                </a:solidFill>
              </a:rPr>
              <a:t>③指定の効力の一部停止　４件</a:t>
            </a:r>
          </a:p>
        </p:txBody>
      </p:sp>
      <p:sp>
        <p:nvSpPr>
          <p:cNvPr id="5" name="Rectangle 2"/>
          <p:cNvSpPr txBox="1">
            <a:spLocks/>
          </p:cNvSpPr>
          <p:nvPr/>
        </p:nvSpPr>
        <p:spPr>
          <a:xfrm>
            <a:off x="696330" y="3855231"/>
            <a:ext cx="8001000" cy="1440160"/>
          </a:xfrm>
          <a:prstGeom prst="rect">
            <a:avLst/>
          </a:prstGeom>
          <a:solidFill>
            <a:srgbClr val="A0C9FA"/>
          </a:solidFill>
        </p:spPr>
        <p:style>
          <a:lnRef idx="1">
            <a:schemeClr val="accent1"/>
          </a:lnRef>
          <a:fillRef idx="2">
            <a:schemeClr val="accent1"/>
          </a:fillRef>
          <a:effectRef idx="1">
            <a:schemeClr val="accent1"/>
          </a:effectRef>
          <a:fontRef idx="minor">
            <a:schemeClr val="dk1"/>
          </a:fontRef>
        </p:style>
        <p:txBody>
          <a:bodyPr vert="horz" rtlCol="0">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2800" b="1" i="0"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　</a:t>
            </a:r>
            <a:r>
              <a:rPr kumimoji="1" lang="ja-JP" altLang="en-US" sz="2800" b="1" i="0" u="sng"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不正請求や重大な運営</a:t>
            </a:r>
            <a:r>
              <a:rPr kumimoji="1" lang="zh-TW" altLang="en-US" sz="2800" b="1" i="0" u="sng" strike="noStrike" kern="1200" cap="none" spc="0" normalizeH="0" baseline="0" noProof="0" dirty="0" smtClean="0">
                <a:ln>
                  <a:noFill/>
                </a:ln>
                <a:solidFill>
                  <a:srgbClr val="FF0000"/>
                </a:solidFill>
                <a:effectLst/>
                <a:uLnTx/>
                <a:uFillTx/>
                <a:latin typeface="Century Gothic" panose="020B0502020202020204"/>
                <a:ea typeface="微軟正黑體" panose="020B0604030504040204" pitchFamily="34" charset="-120"/>
                <a:cs typeface="+mn-cs"/>
              </a:rPr>
              <a:t>基準</a:t>
            </a:r>
            <a:r>
              <a:rPr kumimoji="1" lang="ja-JP" altLang="en-US" sz="2800" b="1" i="0" u="sng"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違反等</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が実地指導等の際に見つかれば、監査を行い、</a:t>
            </a:r>
            <a:r>
              <a:rPr kumimoji="1" lang="ja-JP" altLang="en-US" sz="2800" b="1" i="0" u="sng"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厳正に行政処分等を行います。</a:t>
            </a:r>
          </a:p>
        </p:txBody>
      </p:sp>
      <p:sp>
        <p:nvSpPr>
          <p:cNvPr id="6" name="Rectangle 2"/>
          <p:cNvSpPr txBox="1">
            <a:spLocks/>
          </p:cNvSpPr>
          <p:nvPr/>
        </p:nvSpPr>
        <p:spPr>
          <a:xfrm>
            <a:off x="696330" y="5295391"/>
            <a:ext cx="8001000" cy="1117101"/>
          </a:xfrm>
          <a:prstGeom prst="rect">
            <a:avLst/>
          </a:prstGeom>
          <a:solidFill>
            <a:srgbClr val="A0C9FA"/>
          </a:solidFill>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　各事業者の皆様におかれては、</a:t>
            </a:r>
            <a:r>
              <a:rPr kumimoji="1" lang="ja-JP" altLang="en-US" sz="2800" b="1" i="0" u="sng"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法令を遵守し、適正な事業運営に努めてください。</a:t>
            </a:r>
          </a:p>
        </p:txBody>
      </p:sp>
      <p:sp>
        <p:nvSpPr>
          <p:cNvPr id="7" name="下矢印 6"/>
          <p:cNvSpPr/>
          <p:nvPr/>
        </p:nvSpPr>
        <p:spPr>
          <a:xfrm>
            <a:off x="3851920" y="3105718"/>
            <a:ext cx="1368152" cy="72008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67071811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48020" y="441226"/>
            <a:ext cx="8100444" cy="1112838"/>
          </a:xfrm>
        </p:spPr>
        <p:txBody>
          <a:bodyPr>
            <a:normAutofit fontScale="90000"/>
          </a:bodyPr>
          <a:lstStyle/>
          <a:p>
            <a:r>
              <a:rPr lang="en-US" altLang="ja-JP" sz="4000" b="1" dirty="0" smtClean="0">
                <a:solidFill>
                  <a:schemeClr val="bg1"/>
                </a:solidFill>
              </a:rPr>
              <a:t>2</a:t>
            </a:r>
            <a:r>
              <a:rPr lang="ja-JP" altLang="en-US" sz="4000" b="1" dirty="0" smtClean="0">
                <a:solidFill>
                  <a:schemeClr val="bg1"/>
                </a:solidFill>
              </a:rPr>
              <a:t>　大阪</a:t>
            </a:r>
            <a:r>
              <a:rPr lang="ja-JP" altLang="en-US" sz="4000" b="1" dirty="0">
                <a:solidFill>
                  <a:schemeClr val="bg1"/>
                </a:solidFill>
              </a:rPr>
              <a:t>府内府内令和元年度～令和５年度の</a:t>
            </a:r>
            <a:r>
              <a:rPr lang="ja-JP" altLang="en-US" sz="4000" b="1" dirty="0" smtClean="0">
                <a:solidFill>
                  <a:schemeClr val="bg1"/>
                </a:solidFill>
              </a:rPr>
              <a:t>処分事例②</a:t>
            </a:r>
            <a:r>
              <a:rPr lang="en-US" altLang="ja-JP" sz="4000" b="1" dirty="0" smtClean="0">
                <a:solidFill>
                  <a:schemeClr val="bg1"/>
                </a:solidFill>
              </a:rPr>
              <a:t/>
            </a:r>
            <a:br>
              <a:rPr lang="en-US" altLang="ja-JP" sz="4000" b="1" dirty="0" smtClean="0">
                <a:solidFill>
                  <a:schemeClr val="bg1"/>
                </a:solidFill>
              </a:rPr>
            </a:br>
            <a:r>
              <a:rPr lang="ja-JP" altLang="en-US" sz="4000" b="1" dirty="0" smtClean="0">
                <a:solidFill>
                  <a:schemeClr val="bg1"/>
                </a:solidFill>
              </a:rPr>
              <a:t>（通所介護事業所の事例</a:t>
            </a:r>
            <a:r>
              <a:rPr lang="ja-JP" altLang="en-US" b="1" dirty="0" smtClean="0">
                <a:solidFill>
                  <a:schemeClr val="bg1"/>
                </a:solidFill>
              </a:rPr>
              <a:t>）</a:t>
            </a:r>
            <a:endParaRPr kumimoji="1" lang="ja-JP" b="1" dirty="0">
              <a:solidFill>
                <a:schemeClr val="bg1"/>
              </a:solidFill>
            </a:endParaRPr>
          </a:p>
        </p:txBody>
      </p:sp>
      <p:sp>
        <p:nvSpPr>
          <p:cNvPr id="3" name="Rectangle 2"/>
          <p:cNvSpPr>
            <a:spLocks noGrp="1"/>
          </p:cNvSpPr>
          <p:nvPr>
            <p:ph idx="1"/>
          </p:nvPr>
        </p:nvSpPr>
        <p:spPr>
          <a:xfrm>
            <a:off x="603111" y="2276872"/>
            <a:ext cx="8001000" cy="1718120"/>
          </a:xfrm>
          <a:solidFill>
            <a:srgbClr val="CCECFF"/>
          </a:solidFill>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ja-JP" altLang="en-US" dirty="0" smtClean="0"/>
              <a:t>☆事業開始時より生活相談員２名のうちの１名について</a:t>
            </a:r>
            <a:r>
              <a:rPr lang="ja-JP" altLang="en-US" b="1" u="sng" dirty="0" smtClean="0">
                <a:solidFill>
                  <a:srgbClr val="FF0000"/>
                </a:solidFill>
              </a:rPr>
              <a:t>虚偽の記載をし、指定を受けた。</a:t>
            </a:r>
            <a:endParaRPr lang="en-US" altLang="ja-JP" b="1" u="sng" dirty="0" smtClean="0">
              <a:solidFill>
                <a:srgbClr val="FF0000"/>
              </a:solidFill>
            </a:endParaRPr>
          </a:p>
          <a:p>
            <a:pPr marL="0" indent="0">
              <a:buNone/>
            </a:pPr>
            <a:r>
              <a:rPr kumimoji="1" lang="ja-JP" altLang="en-US" dirty="0" smtClean="0"/>
              <a:t>☆指定後、この生活相談員が</a:t>
            </a:r>
            <a:r>
              <a:rPr kumimoji="1" lang="ja-JP" altLang="en-US" b="1" u="sng" dirty="0" smtClean="0">
                <a:solidFill>
                  <a:srgbClr val="FF0000"/>
                </a:solidFill>
              </a:rPr>
              <a:t>勤務している実態もないにもかかわらず、介護報酬を請求した。</a:t>
            </a:r>
            <a:endParaRPr kumimoji="1" lang="en-US" altLang="ja-JP" b="1" u="sng" dirty="0">
              <a:solidFill>
                <a:srgbClr val="FF0000"/>
              </a:solidFill>
            </a:endParaRPr>
          </a:p>
        </p:txBody>
      </p:sp>
      <p:sp>
        <p:nvSpPr>
          <p:cNvPr id="6" name="Rectangle 2"/>
          <p:cNvSpPr txBox="1">
            <a:spLocks/>
          </p:cNvSpPr>
          <p:nvPr/>
        </p:nvSpPr>
        <p:spPr>
          <a:xfrm>
            <a:off x="539552" y="4695891"/>
            <a:ext cx="8001000" cy="1765173"/>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rm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ja-JP" altLang="en-US" sz="2800" b="1" i="0" u="sng"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指定の取消し処分</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H31.4.1</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endPar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根拠規定：介護保険法第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77</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条第１項第９号</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p>
        </p:txBody>
      </p:sp>
      <p:sp>
        <p:nvSpPr>
          <p:cNvPr id="7" name="下矢印 6"/>
          <p:cNvSpPr/>
          <p:nvPr/>
        </p:nvSpPr>
        <p:spPr>
          <a:xfrm>
            <a:off x="4021909" y="4021406"/>
            <a:ext cx="1217848" cy="648072"/>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415037945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001000" cy="1112838"/>
          </a:xfrm>
        </p:spPr>
        <p:txBody>
          <a:bodyPr>
            <a:normAutofit fontScale="90000"/>
          </a:bodyPr>
          <a:lstStyle/>
          <a:p>
            <a:r>
              <a:rPr lang="en-US" altLang="ja-JP" sz="3600" b="1" dirty="0" smtClean="0">
                <a:solidFill>
                  <a:schemeClr val="bg1"/>
                </a:solidFill>
              </a:rPr>
              <a:t>2</a:t>
            </a:r>
            <a:r>
              <a:rPr lang="ja-JP" altLang="en-US" sz="3600" b="1" dirty="0" smtClean="0">
                <a:solidFill>
                  <a:schemeClr val="bg1"/>
                </a:solidFill>
              </a:rPr>
              <a:t>　大阪</a:t>
            </a:r>
            <a:r>
              <a:rPr lang="ja-JP" altLang="en-US" sz="3600" b="1" dirty="0">
                <a:solidFill>
                  <a:schemeClr val="bg1"/>
                </a:solidFill>
              </a:rPr>
              <a:t>府内府内令和元年度～令和５年度の</a:t>
            </a:r>
            <a:r>
              <a:rPr lang="ja-JP" altLang="en-US" sz="3600" b="1" dirty="0" smtClean="0">
                <a:solidFill>
                  <a:schemeClr val="bg1"/>
                </a:solidFill>
              </a:rPr>
              <a:t>処分事例③（訪問</a:t>
            </a:r>
            <a:r>
              <a:rPr lang="ja-JP" altLang="en-US" sz="3600" b="1" dirty="0">
                <a:solidFill>
                  <a:schemeClr val="bg1"/>
                </a:solidFill>
              </a:rPr>
              <a:t>看護</a:t>
            </a:r>
            <a:r>
              <a:rPr lang="ja-JP" altLang="en-US" sz="3600" b="1" dirty="0" smtClean="0">
                <a:solidFill>
                  <a:schemeClr val="bg1"/>
                </a:solidFill>
              </a:rPr>
              <a:t>事業所の事例）</a:t>
            </a:r>
            <a:endParaRPr kumimoji="1" lang="ja-JP" sz="3600" b="1" dirty="0">
              <a:solidFill>
                <a:schemeClr val="bg1"/>
              </a:solidFill>
            </a:endParaRPr>
          </a:p>
        </p:txBody>
      </p:sp>
      <p:sp>
        <p:nvSpPr>
          <p:cNvPr id="3" name="Rectangle 2"/>
          <p:cNvSpPr>
            <a:spLocks noGrp="1"/>
          </p:cNvSpPr>
          <p:nvPr>
            <p:ph idx="1"/>
          </p:nvPr>
        </p:nvSpPr>
        <p:spPr>
          <a:xfrm>
            <a:off x="685800" y="1295402"/>
            <a:ext cx="8001000" cy="2925686"/>
          </a:xfrm>
          <a:solidFill>
            <a:srgbClr val="CCECFF"/>
          </a:solidFill>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ja-JP" altLang="en-US" dirty="0" smtClean="0"/>
              <a:t>☆利用者</a:t>
            </a:r>
            <a:r>
              <a:rPr lang="en-US" altLang="ja-JP" dirty="0" smtClean="0"/>
              <a:t>A</a:t>
            </a:r>
            <a:r>
              <a:rPr lang="ja-JP" altLang="en-US" dirty="0" smtClean="0"/>
              <a:t>氏について、</a:t>
            </a:r>
            <a:r>
              <a:rPr lang="ja-JP" altLang="en-US" b="1" u="sng" dirty="0" smtClean="0">
                <a:solidFill>
                  <a:srgbClr val="FF0000"/>
                </a:solidFill>
              </a:rPr>
              <a:t>主治の医師による指示を受けることなく指定訪問看護を提供</a:t>
            </a:r>
            <a:r>
              <a:rPr lang="ja-JP" altLang="en-US" dirty="0" smtClean="0"/>
              <a:t>し、当該利用者に係る</a:t>
            </a:r>
            <a:r>
              <a:rPr lang="en-US" altLang="ja-JP" dirty="0" smtClean="0"/>
              <a:t>376</a:t>
            </a:r>
            <a:r>
              <a:rPr lang="ja-JP" altLang="en-US" dirty="0" smtClean="0"/>
              <a:t>回分の</a:t>
            </a:r>
            <a:r>
              <a:rPr lang="ja-JP" altLang="en-US" b="1" u="sng" dirty="0" smtClean="0">
                <a:solidFill>
                  <a:srgbClr val="FF0000"/>
                </a:solidFill>
              </a:rPr>
              <a:t>居宅介護サービス費を不正に請求した。</a:t>
            </a:r>
            <a:endParaRPr lang="en-US" altLang="ja-JP" b="1" u="sng" dirty="0" smtClean="0">
              <a:solidFill>
                <a:srgbClr val="FF0000"/>
              </a:solidFill>
            </a:endParaRPr>
          </a:p>
          <a:p>
            <a:pPr marL="0" indent="0">
              <a:buNone/>
            </a:pPr>
            <a:r>
              <a:rPr kumimoji="1" lang="ja-JP" altLang="en-US" dirty="0" smtClean="0"/>
              <a:t>☆利用者</a:t>
            </a:r>
            <a:r>
              <a:rPr kumimoji="1" lang="en-US" altLang="ja-JP" dirty="0" smtClean="0"/>
              <a:t>B</a:t>
            </a:r>
            <a:r>
              <a:rPr kumimoji="1" lang="ja-JP" altLang="en-US" dirty="0" smtClean="0"/>
              <a:t>氏について、</a:t>
            </a:r>
            <a:r>
              <a:rPr kumimoji="1" lang="ja-JP" altLang="en-US" b="1" u="sng" dirty="0" smtClean="0">
                <a:solidFill>
                  <a:srgbClr val="FF0000"/>
                </a:solidFill>
              </a:rPr>
              <a:t>本件事業所の看護職員が指定訪問看護を提供していないにもかかわらず</a:t>
            </a:r>
            <a:r>
              <a:rPr kumimoji="1" lang="ja-JP" altLang="en-US" dirty="0" smtClean="0"/>
              <a:t>、当該職員が提供したとし、</a:t>
            </a:r>
            <a:r>
              <a:rPr lang="ja-JP" altLang="en-US" dirty="0"/>
              <a:t>当該利用者に係る</a:t>
            </a:r>
            <a:r>
              <a:rPr lang="en-US" altLang="ja-JP" dirty="0"/>
              <a:t>267</a:t>
            </a:r>
            <a:r>
              <a:rPr lang="ja-JP" altLang="en-US" dirty="0"/>
              <a:t>回分</a:t>
            </a:r>
            <a:r>
              <a:rPr lang="ja-JP" altLang="en-US" dirty="0" smtClean="0"/>
              <a:t>の</a:t>
            </a:r>
            <a:r>
              <a:rPr lang="ja-JP" altLang="en-US" b="1" u="sng" dirty="0" smtClean="0">
                <a:solidFill>
                  <a:srgbClr val="FF0000"/>
                </a:solidFill>
              </a:rPr>
              <a:t>居宅</a:t>
            </a:r>
            <a:r>
              <a:rPr lang="ja-JP" altLang="en-US" b="1" u="sng" dirty="0">
                <a:solidFill>
                  <a:srgbClr val="FF0000"/>
                </a:solidFill>
              </a:rPr>
              <a:t>介護サービス費を不正に請求した</a:t>
            </a:r>
            <a:r>
              <a:rPr lang="ja-JP" altLang="en-US" b="1" u="sng" dirty="0" smtClean="0">
                <a:solidFill>
                  <a:srgbClr val="FF0000"/>
                </a:solidFill>
              </a:rPr>
              <a:t>。</a:t>
            </a:r>
            <a:endParaRPr kumimoji="1" lang="en-US" altLang="ja-JP" b="1" u="sng" dirty="0">
              <a:solidFill>
                <a:srgbClr val="FF0000"/>
              </a:solidFill>
            </a:endParaRPr>
          </a:p>
        </p:txBody>
      </p:sp>
      <p:sp>
        <p:nvSpPr>
          <p:cNvPr id="6" name="Rectangle 2"/>
          <p:cNvSpPr txBox="1">
            <a:spLocks/>
          </p:cNvSpPr>
          <p:nvPr/>
        </p:nvSpPr>
        <p:spPr>
          <a:xfrm>
            <a:off x="685800" y="4941168"/>
            <a:ext cx="8001000" cy="1656184"/>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rmAutofit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ja-JP" altLang="en-US" sz="2800" b="1" i="0" u="sng"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指定の取消し処分</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R</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1.7.1</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endPar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根拠規定：介護保険法第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77</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条第１項第４号</a:t>
            </a:r>
            <a:endPar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及び第６号、第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115</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条の９第１項第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10</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号</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p>
        </p:txBody>
      </p:sp>
      <p:sp>
        <p:nvSpPr>
          <p:cNvPr id="7" name="下矢印 6"/>
          <p:cNvSpPr/>
          <p:nvPr/>
        </p:nvSpPr>
        <p:spPr>
          <a:xfrm>
            <a:off x="4002224" y="4221088"/>
            <a:ext cx="1217848" cy="72008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178182576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001000" cy="1112838"/>
          </a:xfrm>
        </p:spPr>
        <p:txBody>
          <a:bodyPr>
            <a:normAutofit fontScale="90000"/>
          </a:bodyPr>
          <a:lstStyle/>
          <a:p>
            <a:r>
              <a:rPr lang="en-US" altLang="ja-JP" sz="3600" b="1" dirty="0" smtClean="0">
                <a:solidFill>
                  <a:schemeClr val="bg1"/>
                </a:solidFill>
              </a:rPr>
              <a:t>2</a:t>
            </a:r>
            <a:r>
              <a:rPr lang="ja-JP" altLang="en-US" sz="3600" b="1" dirty="0" smtClean="0">
                <a:solidFill>
                  <a:schemeClr val="bg1"/>
                </a:solidFill>
              </a:rPr>
              <a:t>　大阪</a:t>
            </a:r>
            <a:r>
              <a:rPr lang="ja-JP" altLang="en-US" sz="3600" b="1" dirty="0">
                <a:solidFill>
                  <a:schemeClr val="bg1"/>
                </a:solidFill>
              </a:rPr>
              <a:t>府内府内令和元年度～令和５年度の</a:t>
            </a:r>
            <a:r>
              <a:rPr lang="ja-JP" altLang="en-US" sz="3600" b="1" dirty="0" smtClean="0">
                <a:solidFill>
                  <a:schemeClr val="bg1"/>
                </a:solidFill>
              </a:rPr>
              <a:t>処分事例④（訪問</a:t>
            </a:r>
            <a:r>
              <a:rPr lang="ja-JP" altLang="en-US" sz="3600" b="1" dirty="0">
                <a:solidFill>
                  <a:schemeClr val="bg1"/>
                </a:solidFill>
              </a:rPr>
              <a:t>介護</a:t>
            </a:r>
            <a:r>
              <a:rPr lang="ja-JP" altLang="en-US" sz="3600" b="1" dirty="0" smtClean="0">
                <a:solidFill>
                  <a:schemeClr val="bg1"/>
                </a:solidFill>
              </a:rPr>
              <a:t>事業所の事例）</a:t>
            </a:r>
            <a:endParaRPr kumimoji="1" lang="ja-JP" sz="3600" b="1" dirty="0">
              <a:solidFill>
                <a:schemeClr val="bg1"/>
              </a:solidFill>
            </a:endParaRPr>
          </a:p>
        </p:txBody>
      </p:sp>
      <p:sp>
        <p:nvSpPr>
          <p:cNvPr id="3" name="Rectangle 2"/>
          <p:cNvSpPr>
            <a:spLocks noGrp="1"/>
          </p:cNvSpPr>
          <p:nvPr>
            <p:ph idx="1"/>
          </p:nvPr>
        </p:nvSpPr>
        <p:spPr>
          <a:xfrm>
            <a:off x="685800" y="1268760"/>
            <a:ext cx="8001000" cy="2952328"/>
          </a:xfrm>
          <a:solidFill>
            <a:srgbClr val="CCECFF"/>
          </a:solid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endParaRPr lang="en-US" altLang="ja-JP" dirty="0" smtClean="0"/>
          </a:p>
          <a:p>
            <a:pPr marL="0" indent="0">
              <a:buNone/>
            </a:pPr>
            <a:r>
              <a:rPr lang="ja-JP" altLang="en-US" dirty="0" smtClean="0"/>
              <a:t>☆要介護の利用者について、</a:t>
            </a:r>
            <a:r>
              <a:rPr lang="ja-JP" altLang="en-US" b="1" u="sng" dirty="0" smtClean="0">
                <a:solidFill>
                  <a:srgbClr val="FF0000"/>
                </a:solidFill>
              </a:rPr>
              <a:t>訪問介護員の資格がない従業者が</a:t>
            </a:r>
            <a:r>
              <a:rPr lang="ja-JP" altLang="en-US" dirty="0" smtClean="0"/>
              <a:t>サービス提供を行い、</a:t>
            </a:r>
            <a:r>
              <a:rPr lang="ja-JP" altLang="en-US" b="1" u="sng" dirty="0" smtClean="0">
                <a:solidFill>
                  <a:srgbClr val="FF0000"/>
                </a:solidFill>
              </a:rPr>
              <a:t>サービス提供を行っていない</a:t>
            </a:r>
            <a:r>
              <a:rPr lang="ja-JP" altLang="en-US" dirty="0" smtClean="0"/>
              <a:t>サービス提供責任者</a:t>
            </a:r>
            <a:r>
              <a:rPr lang="ja-JP" altLang="en-US" b="1" u="sng" dirty="0" smtClean="0">
                <a:solidFill>
                  <a:srgbClr val="FF0000"/>
                </a:solidFill>
              </a:rPr>
              <a:t>の名前をサービス実施記録に記載し</a:t>
            </a:r>
            <a:r>
              <a:rPr lang="ja-JP" altLang="en-US" dirty="0" smtClean="0"/>
              <a:t>、介護報酬を不正に請求し受領した。</a:t>
            </a:r>
            <a:endParaRPr kumimoji="1" lang="en-US" altLang="ja-JP" dirty="0"/>
          </a:p>
          <a:p>
            <a:pPr marL="0" indent="0">
              <a:buNone/>
            </a:pPr>
            <a:endParaRPr kumimoji="1" lang="en-US" altLang="ja-JP" dirty="0" smtClean="0"/>
          </a:p>
          <a:p>
            <a:pPr marL="0" indent="0">
              <a:buNone/>
            </a:pPr>
            <a:r>
              <a:rPr kumimoji="1" lang="ja-JP" altLang="en-US" dirty="0" smtClean="0"/>
              <a:t>☆要支援の利用者について、</a:t>
            </a:r>
            <a:r>
              <a:rPr kumimoji="1" lang="ja-JP" altLang="en-US" b="1" u="sng" dirty="0" smtClean="0">
                <a:solidFill>
                  <a:srgbClr val="FF0000"/>
                </a:solidFill>
              </a:rPr>
              <a:t>サービス提供責任者でない者が訪問介護計画を作成</a:t>
            </a:r>
            <a:r>
              <a:rPr kumimoji="1" lang="ja-JP" altLang="en-US" dirty="0" smtClean="0"/>
              <a:t>し、提供したサービスについて、第</a:t>
            </a:r>
            <a:r>
              <a:rPr kumimoji="1" lang="en-US" altLang="ja-JP" dirty="0" smtClean="0"/>
              <a:t>1</a:t>
            </a:r>
            <a:r>
              <a:rPr kumimoji="1" lang="ja-JP" altLang="en-US" dirty="0" smtClean="0"/>
              <a:t>号事業支給費を不正に請求し受領した。</a:t>
            </a:r>
            <a:endParaRPr kumimoji="1" lang="en-US" altLang="ja-JP" dirty="0" smtClean="0"/>
          </a:p>
          <a:p>
            <a:pPr marL="0" indent="0">
              <a:buNone/>
            </a:pPr>
            <a:endParaRPr kumimoji="1" lang="en-US" altLang="ja-JP" dirty="0" smtClean="0"/>
          </a:p>
        </p:txBody>
      </p:sp>
      <p:sp>
        <p:nvSpPr>
          <p:cNvPr id="6" name="Rectangle 2"/>
          <p:cNvSpPr txBox="1">
            <a:spLocks/>
          </p:cNvSpPr>
          <p:nvPr/>
        </p:nvSpPr>
        <p:spPr>
          <a:xfrm>
            <a:off x="685800" y="4941168"/>
            <a:ext cx="8001000" cy="1656184"/>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rmAutofit lnSpcReduction="1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ja-JP" altLang="en-US" sz="2800" b="1" i="0" u="sng" strike="noStrike" kern="1200" cap="none" spc="0" normalizeH="0" baseline="0" noProof="0" dirty="0" smtClean="0">
                <a:ln>
                  <a:noFill/>
                </a:ln>
                <a:solidFill>
                  <a:srgbClr val="FF0000"/>
                </a:solidFill>
                <a:effectLst/>
                <a:uLnTx/>
                <a:uFillTx/>
                <a:latin typeface="Century Gothic" panose="020B0502020202020204"/>
                <a:ea typeface="メイリオ" panose="020B0604030504040204" pitchFamily="50" charset="-128"/>
                <a:cs typeface="+mn-cs"/>
              </a:rPr>
              <a:t>指定の取消し処分</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R4.5.31</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endPar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根拠規定：介護保険法第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77</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条第１項第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6</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号</a:t>
            </a:r>
            <a:endPar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600"/>
              </a:spcAft>
              <a:buClrTx/>
              <a:buSzTx/>
              <a:buFont typeface="Arial"/>
              <a:buNone/>
              <a:tabLst/>
              <a:defRPr/>
            </a:pP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及び第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8</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号、第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115</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条の</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45</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の９第</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2</a:t>
            </a:r>
            <a:r>
              <a:rPr lang="ja-JP" altLang="en-US" dirty="0">
                <a:solidFill>
                  <a:prstClr val="black"/>
                </a:solidFill>
                <a:latin typeface="Century Gothic" panose="020B0502020202020204"/>
                <a:ea typeface="メイリオ" panose="020B0604030504040204" pitchFamily="50" charset="-128"/>
              </a:rPr>
              <a:t>号</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及び</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第</a:t>
            </a:r>
            <a:r>
              <a:rPr kumimoji="1" lang="en-US" altLang="ja-JP" sz="2800" b="0" i="0" u="none" strike="noStrike" kern="1200" cap="none" spc="0" normalizeH="0" baseline="0" noProof="0" dirty="0">
                <a:ln>
                  <a:noFill/>
                </a:ln>
                <a:solidFill>
                  <a:prstClr val="black"/>
                </a:solidFill>
                <a:effectLst/>
                <a:uLnTx/>
                <a:uFillTx/>
                <a:latin typeface="Century Gothic" panose="020B0502020202020204"/>
                <a:ea typeface="メイリオ" panose="020B0604030504040204" pitchFamily="50" charset="-128"/>
                <a:cs typeface="+mn-cs"/>
              </a:rPr>
              <a:t>6</a:t>
            </a:r>
            <a:r>
              <a:rPr kumimoji="1" lang="ja-JP" altLang="en-US"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号</a:t>
            </a:r>
            <a:r>
              <a:rPr kumimoji="1" lang="en-US" altLang="ja-JP" sz="2800" b="0" i="0" u="none" strike="noStrike" kern="1200" cap="none" spc="0" normalizeH="0" baseline="0" noProof="0" dirty="0" smtClean="0">
                <a:ln>
                  <a:noFill/>
                </a:ln>
                <a:solidFill>
                  <a:prstClr val="black"/>
                </a:solidFill>
                <a:effectLst/>
                <a:uLnTx/>
                <a:uFillTx/>
                <a:latin typeface="Century Gothic" panose="020B0502020202020204"/>
                <a:ea typeface="メイリオ" panose="020B0604030504040204" pitchFamily="50" charset="-128"/>
                <a:cs typeface="+mn-cs"/>
              </a:rPr>
              <a:t>)</a:t>
            </a:r>
          </a:p>
        </p:txBody>
      </p:sp>
      <p:sp>
        <p:nvSpPr>
          <p:cNvPr id="7" name="下矢印 6"/>
          <p:cNvSpPr/>
          <p:nvPr/>
        </p:nvSpPr>
        <p:spPr>
          <a:xfrm>
            <a:off x="4002224" y="4221088"/>
            <a:ext cx="1217848" cy="72008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entury Gothic" panose="020B0502020202020204"/>
              <a:ea typeface="メイリオ" panose="020B0604030504040204" pitchFamily="50" charset="-128"/>
              <a:cs typeface="+mn-cs"/>
            </a:endParaRPr>
          </a:p>
        </p:txBody>
      </p:sp>
    </p:spTree>
    <p:extLst>
      <p:ext uri="{BB962C8B-B14F-4D97-AF65-F5344CB8AC3E}">
        <p14:creationId xmlns:p14="http://schemas.microsoft.com/office/powerpoint/2010/main" val="2099347490"/>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2400" b="1" dirty="0"/>
              <a:t>電子申込システムで集団指導の受講報告を御提出いただく際のお願い</a:t>
            </a:r>
            <a:endParaRPr lang="en-US" sz="2400" b="1" dirty="0"/>
          </a:p>
        </p:txBody>
      </p:sp>
      <p:sp>
        <p:nvSpPr>
          <p:cNvPr id="7" name="コンテンツ プレースホルダー 4"/>
          <p:cNvSpPr txBox="1">
            <a:spLocks/>
          </p:cNvSpPr>
          <p:nvPr/>
        </p:nvSpPr>
        <p:spPr>
          <a:xfrm>
            <a:off x="323528" y="1052736"/>
            <a:ext cx="8496944" cy="3456384"/>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集団指導の動画を見終えられましたら、電子申込システムから受講の御報告をお願いします。恐れ入りますが、その御報告の際にお願いしたいことがございます。</a:t>
            </a:r>
            <a:endParaRPr kumimoji="1" lang="en-US" altLang="ja-JP"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受講</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報告を御提出</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いただく際に、誤った内容が入力されることがあり、毎年、確認</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作業にかなりの時間がかかっております</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電子申込</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システムには、福祉</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指導監査室が発行した指定書に記載されて</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いる、正確</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な</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事業所名、事業所番号、サービス名を御入力ください。</a:t>
            </a:r>
            <a:endParaRPr kumimoji="1" lang="en-US" altLang="ja-JP"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通称の事業所名が入力</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されて</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いる、事業所名を記載いただく欄にサービス名が一緒に入力されている、介護</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予防のサービスをされている事業所</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が介護</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予防支援にチェックを</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入れられているなどの誤りが多くみられます。</a:t>
            </a:r>
            <a:endPar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お手数をおかけしますが、指定書を見ながら御入力いただくようにお願いします</a:t>
            </a:r>
            <a:r>
              <a:rPr kumimoji="1" lang="ja-JP" altLang="en-US" sz="1800" b="0" i="0" u="none" strike="noStrike" kern="1200" cap="none" spc="0" normalizeH="0" baseline="0" noProof="0" dirty="0" smtClean="0">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8" name="図 7"/>
          <p:cNvPicPr>
            <a:picLocks noChangeAspect="1"/>
          </p:cNvPicPr>
          <p:nvPr/>
        </p:nvPicPr>
        <p:blipFill>
          <a:blip r:embed="rId3"/>
          <a:stretch>
            <a:fillRect/>
          </a:stretch>
        </p:blipFill>
        <p:spPr>
          <a:xfrm>
            <a:off x="1763688" y="4642565"/>
            <a:ext cx="5112568" cy="2204864"/>
          </a:xfrm>
          <a:prstGeom prst="rect">
            <a:avLst/>
          </a:prstGeom>
        </p:spPr>
      </p:pic>
    </p:spTree>
    <p:extLst>
      <p:ext uri="{BB962C8B-B14F-4D97-AF65-F5344CB8AC3E}">
        <p14:creationId xmlns:p14="http://schemas.microsoft.com/office/powerpoint/2010/main" val="224468953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8" name="タイトル 7"/>
          <p:cNvSpPr>
            <a:spLocks noGrp="1"/>
          </p:cNvSpPr>
          <p:nvPr>
            <p:ph type="title"/>
          </p:nvPr>
        </p:nvSpPr>
        <p:spPr>
          <a:xfrm>
            <a:off x="1115616" y="1236382"/>
            <a:ext cx="7055380" cy="1400530"/>
          </a:xfrm>
        </p:spPr>
        <p:txBody>
          <a:bodyPr/>
          <a:lstStyle/>
          <a:p>
            <a:r>
              <a:rPr kumimoji="1" lang="ja-JP" altLang="en-US" dirty="0" smtClean="0">
                <a:solidFill>
                  <a:schemeClr val="bg1"/>
                </a:solidFill>
              </a:rPr>
              <a:t>以上で、居宅サービスの集団指導を終わります。</a:t>
            </a:r>
            <a:r>
              <a:rPr kumimoji="1" lang="en-US" altLang="ja-JP" dirty="0" smtClean="0">
                <a:solidFill>
                  <a:schemeClr val="bg1"/>
                </a:solidFill>
              </a:rPr>
              <a:t/>
            </a:r>
            <a:br>
              <a:rPr kumimoji="1" lang="en-US" altLang="ja-JP" dirty="0" smtClean="0">
                <a:solidFill>
                  <a:schemeClr val="bg1"/>
                </a:solidFill>
              </a:rPr>
            </a:br>
            <a:r>
              <a:rPr lang="ja-JP" altLang="en-US" dirty="0" smtClean="0">
                <a:solidFill>
                  <a:schemeClr val="bg1"/>
                </a:solidFill>
              </a:rPr>
              <a:t>御視聴いただき、ありがとうございました。</a:t>
            </a:r>
            <a:endParaRPr kumimoji="1" lang="ja-JP" altLang="en-US" dirty="0">
              <a:solidFill>
                <a:schemeClr val="bg1"/>
              </a:solidFill>
            </a:endParaRPr>
          </a:p>
        </p:txBody>
      </p:sp>
    </p:spTree>
    <p:extLst>
      <p:ext uri="{BB962C8B-B14F-4D97-AF65-F5344CB8AC3E}">
        <p14:creationId xmlns:p14="http://schemas.microsoft.com/office/powerpoint/2010/main" val="19667282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主な指導事項④</a:t>
            </a:r>
            <a:r>
              <a:rPr lang="en-US" altLang="ja-JP" sz="4000" b="1" dirty="0" smtClean="0">
                <a:solidFill>
                  <a:schemeClr val="bg1"/>
                </a:solidFill>
              </a:rPr>
              <a:t/>
            </a:r>
            <a:br>
              <a:rPr lang="en-US" altLang="ja-JP" sz="4000" b="1" dirty="0" smtClean="0">
                <a:solidFill>
                  <a:schemeClr val="bg1"/>
                </a:solidFill>
              </a:rPr>
            </a:br>
            <a:r>
              <a:rPr lang="ja-JP" altLang="en-US" sz="2400" b="1" dirty="0" smtClean="0">
                <a:solidFill>
                  <a:schemeClr val="bg1"/>
                </a:solidFill>
              </a:rPr>
              <a:t>（</a:t>
            </a:r>
            <a:r>
              <a:rPr lang="ja-JP" altLang="en-US" sz="2400" b="1" dirty="0">
                <a:solidFill>
                  <a:schemeClr val="bg1"/>
                </a:solidFill>
              </a:rPr>
              <a:t>全</a:t>
            </a:r>
            <a:r>
              <a:rPr lang="ja-JP" altLang="en-US" sz="2400" b="1" dirty="0" smtClean="0">
                <a:solidFill>
                  <a:schemeClr val="bg1"/>
                </a:solidFill>
              </a:rPr>
              <a:t>サービス</a:t>
            </a:r>
            <a:r>
              <a:rPr lang="ja-JP" altLang="en-US" sz="2400" b="1" dirty="0">
                <a:solidFill>
                  <a:schemeClr val="bg1"/>
                </a:solidFill>
              </a:rPr>
              <a:t>共通</a:t>
            </a:r>
            <a:r>
              <a:rPr lang="ja-JP" altLang="en-US" sz="2400" b="1" dirty="0" smtClean="0">
                <a:solidFill>
                  <a:schemeClr val="bg1"/>
                </a:solidFill>
              </a:rPr>
              <a:t>－</a:t>
            </a:r>
            <a:r>
              <a:rPr lang="ja-JP" altLang="en-US" sz="2400" dirty="0">
                <a:solidFill>
                  <a:schemeClr val="bg1"/>
                </a:solidFill>
                <a:latin typeface="游ゴシック" panose="020B0400000000000000" pitchFamily="50" charset="-128"/>
                <a:ea typeface="游ゴシック" panose="020B0400000000000000" pitchFamily="50" charset="-128"/>
              </a:rPr>
              <a:t>各種マニュアルの整備について</a:t>
            </a:r>
            <a:r>
              <a:rPr lang="ja-JP" altLang="en-US" sz="2400" dirty="0" smtClean="0">
                <a:solidFill>
                  <a:schemeClr val="bg1"/>
                </a:solidFill>
              </a:rPr>
              <a:t>）</a:t>
            </a:r>
            <a:endParaRPr lang="en-US" sz="2800" dirty="0">
              <a:solidFill>
                <a:schemeClr val="bg1"/>
              </a:solidFill>
            </a:endParaRPr>
          </a:p>
        </p:txBody>
      </p:sp>
      <p:sp>
        <p:nvSpPr>
          <p:cNvPr id="6" name="コンテンツ プレースホルダー 4"/>
          <p:cNvSpPr txBox="1">
            <a:spLocks/>
          </p:cNvSpPr>
          <p:nvPr/>
        </p:nvSpPr>
        <p:spPr>
          <a:xfrm>
            <a:off x="323528" y="1088710"/>
            <a:ext cx="8496944" cy="1978670"/>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rmAutofit fontScale="85000" lnSpcReduction="20000"/>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000" b="1" dirty="0" smtClean="0"/>
          </a:p>
          <a:p>
            <a:pPr marL="0" indent="0">
              <a:buNone/>
            </a:pPr>
            <a:r>
              <a:rPr lang="en-US" altLang="ja-JP" sz="2400" b="1" dirty="0" smtClean="0">
                <a:solidFill>
                  <a:schemeClr val="bg1"/>
                </a:solidFill>
              </a:rPr>
              <a:t>【</a:t>
            </a:r>
            <a:r>
              <a:rPr lang="zh-TW" altLang="en-US" sz="2400" b="1" dirty="0" smtClean="0">
                <a:solidFill>
                  <a:schemeClr val="bg1"/>
                </a:solidFill>
              </a:rPr>
              <a:t>基準等（要旨）</a:t>
            </a:r>
            <a:r>
              <a:rPr lang="en-US" altLang="ja-JP" sz="2400" b="1" dirty="0" smtClean="0">
                <a:solidFill>
                  <a:schemeClr val="bg1"/>
                </a:solidFill>
              </a:rPr>
              <a:t>】</a:t>
            </a:r>
          </a:p>
          <a:p>
            <a:pPr marL="0" indent="0">
              <a:buNone/>
            </a:pPr>
            <a:r>
              <a:rPr lang="ja-JP" altLang="en-US" sz="2400" dirty="0">
                <a:solidFill>
                  <a:schemeClr val="bg1"/>
                </a:solidFill>
              </a:rPr>
              <a:t>☆</a:t>
            </a:r>
            <a:r>
              <a:rPr lang="ja-JP" altLang="en-US" sz="2400" dirty="0" smtClean="0">
                <a:solidFill>
                  <a:schemeClr val="bg1"/>
                </a:solidFill>
                <a:latin typeface="游ゴシック" panose="020B0400000000000000" pitchFamily="50" charset="-128"/>
              </a:rPr>
              <a:t>緊急</a:t>
            </a:r>
            <a:r>
              <a:rPr lang="ja-JP" altLang="en-US" sz="2400" dirty="0">
                <a:solidFill>
                  <a:schemeClr val="bg1"/>
                </a:solidFill>
                <a:latin typeface="游ゴシック" panose="020B0400000000000000" pitchFamily="50" charset="-128"/>
              </a:rPr>
              <a:t>時の対応、事故発生時等の対応、苦情に対する処理方法、</a:t>
            </a:r>
            <a:r>
              <a:rPr lang="ja-JP" altLang="en-US" sz="2400" dirty="0" smtClean="0">
                <a:solidFill>
                  <a:schemeClr val="bg1"/>
                </a:solidFill>
                <a:latin typeface="游ゴシック" panose="020B0400000000000000" pitchFamily="50" charset="-128"/>
              </a:rPr>
              <a:t>高齢者虐待</a:t>
            </a:r>
            <a:r>
              <a:rPr lang="ja-JP" altLang="en-US" sz="2400" dirty="0">
                <a:solidFill>
                  <a:schemeClr val="bg1"/>
                </a:solidFill>
                <a:latin typeface="游ゴシック" panose="020B0400000000000000" pitchFamily="50" charset="-128"/>
              </a:rPr>
              <a:t>防止、身体拘束、感染予防対策、非常災害対策（火災、水害、</a:t>
            </a:r>
            <a:r>
              <a:rPr lang="ja-JP" altLang="en-US" sz="2400" dirty="0" smtClean="0">
                <a:solidFill>
                  <a:schemeClr val="bg1"/>
                </a:solidFill>
                <a:latin typeface="游ゴシック" panose="020B0400000000000000" pitchFamily="50" charset="-128"/>
              </a:rPr>
              <a:t>土砂　災害</a:t>
            </a:r>
            <a:r>
              <a:rPr lang="ja-JP" altLang="en-US" sz="2400" dirty="0">
                <a:solidFill>
                  <a:schemeClr val="bg1"/>
                </a:solidFill>
                <a:latin typeface="游ゴシック" panose="020B0400000000000000" pitchFamily="50" charset="-128"/>
              </a:rPr>
              <a:t>、地震等）等の</a:t>
            </a:r>
            <a:r>
              <a:rPr lang="ja-JP" altLang="en-US" sz="2400" b="1" dirty="0">
                <a:solidFill>
                  <a:srgbClr val="FF0000"/>
                </a:solidFill>
                <a:latin typeface="游ゴシック" panose="020B0400000000000000" pitchFamily="50" charset="-128"/>
              </a:rPr>
              <a:t>マニュアルを整備し、事業所に設置するとともに</a:t>
            </a:r>
            <a:r>
              <a:rPr lang="ja-JP" altLang="en-US" sz="2400" b="1" u="sng" dirty="0">
                <a:solidFill>
                  <a:srgbClr val="FF0000"/>
                </a:solidFill>
                <a:latin typeface="游ゴシック" panose="020B0400000000000000" pitchFamily="50" charset="-128"/>
              </a:rPr>
              <a:t>従業者に周知すること</a:t>
            </a:r>
            <a:r>
              <a:rPr lang="ja-JP" altLang="en-US" sz="2400" b="1" dirty="0" smtClean="0">
                <a:solidFill>
                  <a:srgbClr val="FF0000"/>
                </a:solidFill>
                <a:latin typeface="游ゴシック" panose="020B0400000000000000" pitchFamily="50" charset="-128"/>
              </a:rPr>
              <a:t>。</a:t>
            </a:r>
            <a:endParaRPr lang="en-US" altLang="ja-JP" sz="2400" b="1" dirty="0" smtClean="0">
              <a:solidFill>
                <a:srgbClr val="FF0000"/>
              </a:solidFill>
              <a:latin typeface="游ゴシック" panose="020B0400000000000000" pitchFamily="50" charset="-128"/>
            </a:endParaRPr>
          </a:p>
          <a:p>
            <a:pPr marL="0" indent="0">
              <a:buNone/>
            </a:pPr>
            <a:endParaRPr lang="en-US" altLang="ja-JP" sz="2000" dirty="0">
              <a:solidFill>
                <a:schemeClr val="tx1">
                  <a:lumMod val="85000"/>
                  <a:lumOff val="15000"/>
                </a:schemeClr>
              </a:solidFill>
              <a:latin typeface="游ゴシック" panose="020B0400000000000000" pitchFamily="50" charset="-128"/>
            </a:endParaRPr>
          </a:p>
          <a:p>
            <a:pPr marL="0" indent="0">
              <a:buNone/>
            </a:pPr>
            <a:endParaRPr lang="ja-JP" altLang="en-US" sz="2400" dirty="0"/>
          </a:p>
        </p:txBody>
      </p:sp>
      <p:sp>
        <p:nvSpPr>
          <p:cNvPr id="12" name="下矢印 11"/>
          <p:cNvSpPr/>
          <p:nvPr/>
        </p:nvSpPr>
        <p:spPr>
          <a:xfrm>
            <a:off x="4082731" y="3060199"/>
            <a:ext cx="1080120" cy="43552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コンテンツ プレースホルダー 4"/>
          <p:cNvSpPr txBox="1">
            <a:spLocks/>
          </p:cNvSpPr>
          <p:nvPr/>
        </p:nvSpPr>
        <p:spPr>
          <a:xfrm>
            <a:off x="124502" y="3484120"/>
            <a:ext cx="8695970" cy="3229940"/>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endParaRPr lang="en-US" altLang="ja-JP" sz="2400" dirty="0" smtClean="0">
              <a:solidFill>
                <a:schemeClr val="tx1">
                  <a:lumMod val="85000"/>
                  <a:lumOff val="15000"/>
                </a:schemeClr>
              </a:solidFill>
              <a:latin typeface="游ゴシック" panose="020B0400000000000000" pitchFamily="50" charset="-128"/>
            </a:endParaRPr>
          </a:p>
          <a:p>
            <a:pPr marL="0" indent="0">
              <a:buNone/>
            </a:pPr>
            <a:endParaRPr lang="en-US" altLang="ja-JP" sz="2400" dirty="0">
              <a:solidFill>
                <a:schemeClr val="tx1">
                  <a:lumMod val="85000"/>
                  <a:lumOff val="15000"/>
                </a:schemeClr>
              </a:solidFill>
              <a:latin typeface="游ゴシック" panose="020B0400000000000000" pitchFamily="50" charset="-128"/>
            </a:endParaRPr>
          </a:p>
          <a:p>
            <a:pPr marL="0" indent="0">
              <a:buNone/>
            </a:pPr>
            <a:endParaRPr lang="en-US" altLang="ja-JP" sz="1800" dirty="0" smtClean="0">
              <a:solidFill>
                <a:schemeClr val="tx1">
                  <a:lumMod val="85000"/>
                  <a:lumOff val="15000"/>
                </a:schemeClr>
              </a:solidFill>
              <a:latin typeface="游ゴシック" panose="020B0400000000000000" pitchFamily="50" charset="-128"/>
            </a:endParaRPr>
          </a:p>
          <a:p>
            <a:pPr marL="0" indent="0">
              <a:buNone/>
            </a:pPr>
            <a:r>
              <a:rPr lang="ja-JP" altLang="en-US" sz="1800" dirty="0" smtClean="0">
                <a:solidFill>
                  <a:schemeClr val="tx1">
                    <a:lumMod val="85000"/>
                    <a:lumOff val="15000"/>
                  </a:schemeClr>
                </a:solidFill>
                <a:latin typeface="游ゴシック" panose="020B0400000000000000" pitchFamily="50" charset="-128"/>
              </a:rPr>
              <a:t>　　</a:t>
            </a:r>
            <a:r>
              <a:rPr lang="ja-JP" altLang="en-US" sz="2000" dirty="0" smtClean="0">
                <a:solidFill>
                  <a:schemeClr val="bg1"/>
                </a:solidFill>
                <a:latin typeface="游ゴシック" panose="020B0400000000000000" pitchFamily="50" charset="-128"/>
              </a:rPr>
              <a:t>☆介護</a:t>
            </a:r>
            <a:r>
              <a:rPr lang="ja-JP" altLang="en-US" sz="2000" dirty="0">
                <a:solidFill>
                  <a:schemeClr val="bg1"/>
                </a:solidFill>
                <a:latin typeface="游ゴシック" panose="020B0400000000000000" pitchFamily="50" charset="-128"/>
              </a:rPr>
              <a:t>現場におけるハラスメント対策（厚生労働省</a:t>
            </a:r>
            <a:r>
              <a:rPr lang="ja-JP" altLang="en-US" sz="2000" dirty="0" smtClean="0">
                <a:solidFill>
                  <a:schemeClr val="bg1"/>
                </a:solidFill>
                <a:latin typeface="游ゴシック" panose="020B0400000000000000" pitchFamily="50" charset="-128"/>
              </a:rPr>
              <a:t>）</a:t>
            </a:r>
            <a:endParaRPr lang="en-US" altLang="ja-JP" sz="2000" dirty="0" smtClean="0">
              <a:solidFill>
                <a:schemeClr val="bg1"/>
              </a:solidFill>
              <a:latin typeface="游ゴシック" panose="020B0400000000000000" pitchFamily="50" charset="-128"/>
            </a:endParaRPr>
          </a:p>
          <a:p>
            <a:pPr marL="0" indent="0">
              <a:buNone/>
            </a:pPr>
            <a:r>
              <a:rPr lang="ja-JP" altLang="en-US" sz="2000" dirty="0">
                <a:solidFill>
                  <a:schemeClr val="tx1">
                    <a:lumMod val="85000"/>
                    <a:lumOff val="15000"/>
                  </a:schemeClr>
                </a:solidFill>
                <a:latin typeface="游ゴシック" panose="020B0400000000000000" pitchFamily="50" charset="-128"/>
              </a:rPr>
              <a:t>　</a:t>
            </a:r>
            <a:r>
              <a:rPr lang="ja-JP" altLang="en-US" sz="2000" dirty="0" smtClean="0">
                <a:solidFill>
                  <a:schemeClr val="tx1">
                    <a:lumMod val="85000"/>
                    <a:lumOff val="15000"/>
                  </a:schemeClr>
                </a:solidFill>
                <a:latin typeface="游ゴシック" panose="020B0400000000000000" pitchFamily="50" charset="-128"/>
              </a:rPr>
              <a:t>　</a:t>
            </a:r>
            <a:r>
              <a:rPr lang="ja-JP" altLang="en-US" sz="2000" dirty="0" smtClean="0">
                <a:solidFill>
                  <a:schemeClr val="bg1"/>
                </a:solidFill>
                <a:latin typeface="游ゴシック" panose="020B0400000000000000" pitchFamily="50" charset="-128"/>
              </a:rPr>
              <a:t>☆介護</a:t>
            </a:r>
            <a:r>
              <a:rPr lang="ja-JP" altLang="en-US" sz="2000" dirty="0">
                <a:solidFill>
                  <a:schemeClr val="bg1"/>
                </a:solidFill>
                <a:latin typeface="游ゴシック" panose="020B0400000000000000" pitchFamily="50" charset="-128"/>
              </a:rPr>
              <a:t>現場における感染対策の手引き、業務継続</a:t>
            </a:r>
            <a:r>
              <a:rPr lang="ja-JP" altLang="en-US" sz="2000" dirty="0" smtClean="0">
                <a:solidFill>
                  <a:schemeClr val="bg1"/>
                </a:solidFill>
                <a:latin typeface="游ゴシック" panose="020B0400000000000000" pitchFamily="50" charset="-128"/>
              </a:rPr>
              <a:t>ガイドライン</a:t>
            </a:r>
            <a:r>
              <a:rPr lang="ja-JP" altLang="en-US" sz="2000" dirty="0" smtClean="0">
                <a:solidFill>
                  <a:schemeClr val="tx1">
                    <a:lumMod val="85000"/>
                    <a:lumOff val="15000"/>
                  </a:schemeClr>
                </a:solidFill>
                <a:latin typeface="游ゴシック" panose="020B0400000000000000" pitchFamily="50" charset="-128"/>
              </a:rPr>
              <a:t>　　　</a:t>
            </a:r>
            <a:endParaRPr lang="en-US" altLang="ja-JP" sz="2000" dirty="0" smtClean="0">
              <a:solidFill>
                <a:schemeClr val="tx1">
                  <a:lumMod val="85000"/>
                  <a:lumOff val="15000"/>
                </a:schemeClr>
              </a:solidFill>
              <a:latin typeface="游ゴシック" panose="020B0400000000000000" pitchFamily="50" charset="-128"/>
            </a:endParaRPr>
          </a:p>
          <a:p>
            <a:pPr marL="0" indent="0">
              <a:buNone/>
            </a:pPr>
            <a:r>
              <a:rPr lang="ja-JP" altLang="en-US" sz="2000" dirty="0" smtClean="0">
                <a:solidFill>
                  <a:schemeClr val="tx1">
                    <a:lumMod val="85000"/>
                    <a:lumOff val="15000"/>
                  </a:schemeClr>
                </a:solidFill>
                <a:latin typeface="游ゴシック" panose="020B0400000000000000" pitchFamily="50" charset="-128"/>
              </a:rPr>
              <a:t>　　</a:t>
            </a:r>
            <a:r>
              <a:rPr lang="ja-JP" altLang="en-US" sz="2000" dirty="0" smtClean="0">
                <a:solidFill>
                  <a:schemeClr val="bg1"/>
                </a:solidFill>
                <a:latin typeface="游ゴシック" panose="020B0400000000000000" pitchFamily="50" charset="-128"/>
              </a:rPr>
              <a:t>（</a:t>
            </a:r>
            <a:r>
              <a:rPr lang="ja-JP" altLang="en-US" sz="2000" dirty="0">
                <a:solidFill>
                  <a:schemeClr val="bg1"/>
                </a:solidFill>
                <a:latin typeface="游ゴシック" panose="020B0400000000000000" pitchFamily="50" charset="-128"/>
              </a:rPr>
              <a:t>厚生労働省）</a:t>
            </a:r>
            <a:endParaRPr lang="en-US" altLang="ja-JP" sz="2000" dirty="0">
              <a:solidFill>
                <a:schemeClr val="bg1"/>
              </a:solidFill>
              <a:latin typeface="游ゴシック" panose="020B0400000000000000" pitchFamily="50" charset="-128"/>
            </a:endParaRPr>
          </a:p>
          <a:p>
            <a:pPr marL="0" indent="0">
              <a:buNone/>
            </a:pPr>
            <a:r>
              <a:rPr lang="ja-JP" altLang="en-US" sz="1800" dirty="0">
                <a:solidFill>
                  <a:schemeClr val="bg1"/>
                </a:solidFill>
                <a:latin typeface="游ゴシック" panose="020B0400000000000000" pitchFamily="50" charset="-128"/>
              </a:rPr>
              <a:t>　</a:t>
            </a:r>
            <a:r>
              <a:rPr lang="ja-JP" altLang="en-US" sz="1800" dirty="0" smtClean="0">
                <a:solidFill>
                  <a:schemeClr val="bg1"/>
                </a:solidFill>
                <a:latin typeface="游ゴシック" panose="020B0400000000000000" pitchFamily="50" charset="-128"/>
              </a:rPr>
              <a:t>　</a:t>
            </a:r>
            <a:r>
              <a:rPr lang="ja-JP" altLang="en-US" sz="2000" dirty="0" smtClean="0">
                <a:solidFill>
                  <a:schemeClr val="bg1"/>
                </a:solidFill>
                <a:latin typeface="游ゴシック" panose="020B0400000000000000" pitchFamily="50" charset="-128"/>
              </a:rPr>
              <a:t>☆要配慮者</a:t>
            </a:r>
            <a:r>
              <a:rPr lang="ja-JP" altLang="en-US" sz="2000" dirty="0">
                <a:solidFill>
                  <a:schemeClr val="bg1"/>
                </a:solidFill>
                <a:latin typeface="游ゴシック" panose="020B0400000000000000" pitchFamily="50" charset="-128"/>
              </a:rPr>
              <a:t>施設における避難確保計画の作成・避難訓練の</a:t>
            </a:r>
            <a:r>
              <a:rPr lang="ja-JP" altLang="en-US" sz="2000" dirty="0" smtClean="0">
                <a:solidFill>
                  <a:schemeClr val="bg1"/>
                </a:solidFill>
                <a:latin typeface="游ゴシック" panose="020B0400000000000000" pitchFamily="50" charset="-128"/>
              </a:rPr>
              <a:t>実施</a:t>
            </a:r>
            <a:endParaRPr lang="en-US" altLang="ja-JP" sz="2000" dirty="0">
              <a:solidFill>
                <a:schemeClr val="bg1"/>
              </a:solidFill>
              <a:latin typeface="游ゴシック" panose="020B0400000000000000" pitchFamily="50" charset="-128"/>
            </a:endParaRPr>
          </a:p>
          <a:p>
            <a:pPr marL="0" indent="0">
              <a:buNone/>
            </a:pPr>
            <a:r>
              <a:rPr lang="ja-JP" altLang="en-US" dirty="0" smtClean="0">
                <a:solidFill>
                  <a:schemeClr val="bg1"/>
                </a:solidFill>
                <a:latin typeface="游ゴシック" panose="020B0400000000000000" pitchFamily="50" charset="-128"/>
              </a:rPr>
              <a:t>　　</a:t>
            </a:r>
            <a:r>
              <a:rPr lang="ja-JP" altLang="en-US" sz="1800" dirty="0" smtClean="0">
                <a:solidFill>
                  <a:schemeClr val="bg1"/>
                </a:solidFill>
                <a:latin typeface="游ゴシック" panose="020B0400000000000000" pitchFamily="50" charset="-128"/>
              </a:rPr>
              <a:t>に</a:t>
            </a:r>
            <a:r>
              <a:rPr lang="ja-JP" altLang="en-US" sz="1800" dirty="0">
                <a:solidFill>
                  <a:schemeClr val="bg1"/>
                </a:solidFill>
                <a:latin typeface="游ゴシック" panose="020B0400000000000000" pitchFamily="50" charset="-128"/>
              </a:rPr>
              <a:t>ついて（吹田市危機管理室）</a:t>
            </a:r>
            <a:endParaRPr lang="en-US" altLang="ja-JP" sz="1800" dirty="0">
              <a:solidFill>
                <a:schemeClr val="bg1"/>
              </a:solidFill>
              <a:latin typeface="游ゴシック" panose="020B0400000000000000" pitchFamily="50" charset="-128"/>
            </a:endParaRPr>
          </a:p>
          <a:p>
            <a:endParaRPr lang="en-US" altLang="ja-JP" sz="2400" dirty="0">
              <a:solidFill>
                <a:schemeClr val="tx1">
                  <a:lumMod val="85000"/>
                  <a:lumOff val="15000"/>
                </a:schemeClr>
              </a:solidFill>
              <a:latin typeface="游ゴシック" panose="020B0400000000000000" pitchFamily="50" charset="-128"/>
            </a:endParaRPr>
          </a:p>
          <a:p>
            <a:pPr marL="0" indent="0">
              <a:buNone/>
            </a:pPr>
            <a:endParaRPr lang="en-US" altLang="ja-JP" sz="2400" dirty="0">
              <a:solidFill>
                <a:schemeClr val="tx1">
                  <a:lumMod val="85000"/>
                  <a:lumOff val="15000"/>
                </a:schemeClr>
              </a:solidFill>
              <a:latin typeface="游ゴシック" panose="020B0400000000000000"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2650" y="3780279"/>
            <a:ext cx="594000" cy="594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4307" y="4338498"/>
            <a:ext cx="648000" cy="648000"/>
          </a:xfrm>
          <a:prstGeom prst="rect">
            <a:avLst/>
          </a:prstGeom>
        </p:spPr>
      </p:pic>
      <p:pic>
        <p:nvPicPr>
          <p:cNvPr id="5" name="図 4"/>
          <p:cNvPicPr>
            <a:picLocks noChangeAspect="1"/>
          </p:cNvPicPr>
          <p:nvPr/>
        </p:nvPicPr>
        <p:blipFill>
          <a:blip r:embed="rId5"/>
          <a:stretch>
            <a:fillRect/>
          </a:stretch>
        </p:blipFill>
        <p:spPr>
          <a:xfrm>
            <a:off x="8114307" y="5425236"/>
            <a:ext cx="596052" cy="596052"/>
          </a:xfrm>
          <a:prstGeom prst="rect">
            <a:avLst/>
          </a:prstGeom>
        </p:spPr>
      </p:pic>
      <p:sp>
        <p:nvSpPr>
          <p:cNvPr id="11" name="角丸四角形 10"/>
          <p:cNvSpPr/>
          <p:nvPr/>
        </p:nvSpPr>
        <p:spPr>
          <a:xfrm>
            <a:off x="323528" y="3540453"/>
            <a:ext cx="1254034" cy="2524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350" b="1" dirty="0" smtClean="0">
                <a:solidFill>
                  <a:schemeClr val="bg1"/>
                </a:solidFill>
                <a:latin typeface="游ゴシック" panose="020B0400000000000000" pitchFamily="50" charset="-128"/>
                <a:ea typeface="游ゴシック" panose="020B0400000000000000" pitchFamily="50" charset="-128"/>
              </a:rPr>
              <a:t>参　　考</a:t>
            </a:r>
            <a:endParaRPr kumimoji="1" lang="en-US" altLang="ja-JP" sz="135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370751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主な指導事項⑤</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（全サービス共通－個別サービス計画）</a:t>
            </a:r>
            <a:endParaRPr lang="en-US" sz="2800" b="1" dirty="0">
              <a:solidFill>
                <a:schemeClr val="bg1"/>
              </a:solidFill>
            </a:endParaRPr>
          </a:p>
        </p:txBody>
      </p:sp>
      <p:sp>
        <p:nvSpPr>
          <p:cNvPr id="6" name="コンテンツ プレースホルダー 4"/>
          <p:cNvSpPr txBox="1">
            <a:spLocks/>
          </p:cNvSpPr>
          <p:nvPr/>
        </p:nvSpPr>
        <p:spPr>
          <a:xfrm>
            <a:off x="349329" y="1078684"/>
            <a:ext cx="8496944" cy="3452332"/>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solidFill>
                  <a:schemeClr val="bg1"/>
                </a:solidFill>
              </a:rPr>
              <a:t>【</a:t>
            </a:r>
            <a:r>
              <a:rPr lang="zh-TW" altLang="en-US" sz="2000" b="1" dirty="0" smtClean="0">
                <a:solidFill>
                  <a:schemeClr val="bg1"/>
                </a:solidFill>
              </a:rPr>
              <a:t>基準等（要旨）</a:t>
            </a:r>
            <a:r>
              <a:rPr lang="en-US" altLang="ja-JP" sz="2000" b="1" dirty="0" smtClean="0">
                <a:solidFill>
                  <a:schemeClr val="bg1"/>
                </a:solidFill>
              </a:rPr>
              <a:t>】</a:t>
            </a:r>
          </a:p>
          <a:p>
            <a:pPr marL="0" indent="0">
              <a:buNone/>
            </a:pPr>
            <a:r>
              <a:rPr lang="ja-JP" altLang="en-US" sz="2000" dirty="0" smtClean="0">
                <a:solidFill>
                  <a:schemeClr val="bg1"/>
                </a:solidFill>
              </a:rPr>
              <a:t>個別サービス計画には、</a:t>
            </a:r>
            <a:endParaRPr lang="en-US" altLang="ja-JP" sz="2000" dirty="0" smtClean="0">
              <a:solidFill>
                <a:schemeClr val="bg1"/>
              </a:solidFill>
            </a:endParaRPr>
          </a:p>
          <a:p>
            <a:pPr marL="0" indent="0">
              <a:buNone/>
            </a:pPr>
            <a:r>
              <a:rPr lang="ja-JP" altLang="en-US" sz="2000" dirty="0" smtClean="0">
                <a:solidFill>
                  <a:schemeClr val="bg1"/>
                </a:solidFill>
              </a:rPr>
              <a:t>☆目標・</a:t>
            </a:r>
            <a:r>
              <a:rPr lang="ja-JP" altLang="en-US" sz="2000" b="1" u="sng" dirty="0" smtClean="0">
                <a:solidFill>
                  <a:srgbClr val="FF0000"/>
                </a:solidFill>
              </a:rPr>
              <a:t>具体的</a:t>
            </a:r>
            <a:r>
              <a:rPr lang="ja-JP" altLang="en-US" sz="2000" b="1" u="sng" dirty="0">
                <a:solidFill>
                  <a:srgbClr val="FF0000"/>
                </a:solidFill>
              </a:rPr>
              <a:t>な</a:t>
            </a:r>
            <a:r>
              <a:rPr lang="ja-JP" altLang="en-US" sz="2000" b="1" u="sng" dirty="0" smtClean="0">
                <a:solidFill>
                  <a:srgbClr val="FF0000"/>
                </a:solidFill>
              </a:rPr>
              <a:t>サービス内容</a:t>
            </a:r>
            <a:r>
              <a:rPr lang="ja-JP" altLang="en-US" sz="2000" dirty="0">
                <a:solidFill>
                  <a:schemeClr val="bg1"/>
                </a:solidFill>
              </a:rPr>
              <a:t>等を</a:t>
            </a:r>
            <a:r>
              <a:rPr lang="ja-JP" altLang="en-US" sz="2000" dirty="0" smtClean="0">
                <a:solidFill>
                  <a:schemeClr val="bg1"/>
                </a:solidFill>
              </a:rPr>
              <a:t>記載しなければ</a:t>
            </a:r>
            <a:r>
              <a:rPr lang="ja-JP" altLang="en-US" sz="2000" dirty="0">
                <a:solidFill>
                  <a:schemeClr val="bg1"/>
                </a:solidFill>
              </a:rPr>
              <a:t>ならない。 </a:t>
            </a:r>
            <a:endParaRPr lang="en-US" altLang="ja-JP" sz="2000" dirty="0" smtClean="0">
              <a:solidFill>
                <a:schemeClr val="bg1"/>
              </a:solidFill>
            </a:endParaRPr>
          </a:p>
          <a:p>
            <a:pPr marL="0" indent="0">
              <a:buNone/>
            </a:pPr>
            <a:r>
              <a:rPr lang="ja-JP" altLang="en-US" sz="2000" dirty="0" smtClean="0">
                <a:solidFill>
                  <a:schemeClr val="bg1"/>
                </a:solidFill>
              </a:rPr>
              <a:t>☆</a:t>
            </a:r>
            <a:r>
              <a:rPr lang="ja-JP" altLang="en-US" sz="2000" b="1" u="sng" dirty="0" smtClean="0">
                <a:solidFill>
                  <a:srgbClr val="FF0000"/>
                </a:solidFill>
              </a:rPr>
              <a:t>居宅</a:t>
            </a:r>
            <a:r>
              <a:rPr lang="ja-JP" altLang="en-US" sz="2000" b="1" u="sng" dirty="0">
                <a:solidFill>
                  <a:srgbClr val="FF0000"/>
                </a:solidFill>
              </a:rPr>
              <a:t>サービス</a:t>
            </a:r>
            <a:r>
              <a:rPr lang="ja-JP" altLang="en-US" sz="2000" b="1" u="sng" dirty="0" smtClean="0">
                <a:solidFill>
                  <a:srgbClr val="FF0000"/>
                </a:solidFill>
              </a:rPr>
              <a:t>計画に適合</a:t>
            </a:r>
            <a:r>
              <a:rPr lang="ja-JP" altLang="en-US" sz="2000" dirty="0" smtClean="0">
                <a:solidFill>
                  <a:schemeClr val="bg1"/>
                </a:solidFill>
              </a:rPr>
              <a:t>するよう作成</a:t>
            </a:r>
            <a:r>
              <a:rPr lang="ja-JP" altLang="en-US" sz="2000" dirty="0">
                <a:solidFill>
                  <a:schemeClr val="bg1"/>
                </a:solidFill>
              </a:rPr>
              <a:t>しなければならない。 </a:t>
            </a:r>
            <a:endParaRPr lang="en-US" altLang="ja-JP" sz="2000" dirty="0" smtClean="0">
              <a:solidFill>
                <a:schemeClr val="bg1"/>
              </a:solidFill>
            </a:endParaRPr>
          </a:p>
          <a:p>
            <a:pPr marL="0" indent="0">
              <a:buNone/>
            </a:pPr>
            <a:r>
              <a:rPr lang="ja-JP" altLang="en-US" sz="2000" dirty="0" smtClean="0">
                <a:solidFill>
                  <a:schemeClr val="bg1"/>
                </a:solidFill>
              </a:rPr>
              <a:t>☆利用者</a:t>
            </a:r>
            <a:r>
              <a:rPr lang="ja-JP" altLang="en-US" sz="2000" dirty="0">
                <a:solidFill>
                  <a:schemeClr val="bg1"/>
                </a:solidFill>
              </a:rPr>
              <a:t>又はその家族に対して</a:t>
            </a:r>
            <a:r>
              <a:rPr lang="ja-JP" altLang="en-US" sz="2000" b="1" u="sng" dirty="0">
                <a:solidFill>
                  <a:srgbClr val="FF0000"/>
                </a:solidFill>
              </a:rPr>
              <a:t>説明</a:t>
            </a:r>
            <a:r>
              <a:rPr lang="ja-JP" altLang="en-US" sz="2000" dirty="0">
                <a:solidFill>
                  <a:schemeClr val="bg1"/>
                </a:solidFill>
              </a:rPr>
              <a:t>し、利用者の</a:t>
            </a:r>
            <a:r>
              <a:rPr lang="ja-JP" altLang="en-US" sz="2000" b="1" u="sng" dirty="0">
                <a:solidFill>
                  <a:srgbClr val="FF0000"/>
                </a:solidFill>
              </a:rPr>
              <a:t>同意</a:t>
            </a:r>
            <a:r>
              <a:rPr lang="ja-JP" altLang="en-US" sz="2000" dirty="0">
                <a:solidFill>
                  <a:schemeClr val="bg1"/>
                </a:solidFill>
              </a:rPr>
              <a:t>を</a:t>
            </a:r>
            <a:r>
              <a:rPr lang="ja-JP" altLang="en-US" sz="2000" dirty="0" smtClean="0">
                <a:solidFill>
                  <a:schemeClr val="bg1"/>
                </a:solidFill>
              </a:rPr>
              <a:t>得て、利用者に</a:t>
            </a:r>
            <a:r>
              <a:rPr lang="ja-JP" altLang="en-US" sz="2000" b="1" u="sng" dirty="0" smtClean="0">
                <a:solidFill>
                  <a:srgbClr val="FF0000"/>
                </a:solidFill>
              </a:rPr>
              <a:t>交付</a:t>
            </a:r>
            <a:r>
              <a:rPr lang="ja-JP" altLang="en-US" sz="2000" dirty="0" smtClean="0">
                <a:solidFill>
                  <a:schemeClr val="bg1"/>
                </a:solidFill>
              </a:rPr>
              <a:t>しなければならない。</a:t>
            </a:r>
            <a:endParaRPr lang="en-US" altLang="ja-JP" sz="2000" dirty="0">
              <a:solidFill>
                <a:schemeClr val="bg1"/>
              </a:solidFill>
            </a:endParaRPr>
          </a:p>
          <a:p>
            <a:pPr marL="0" indent="0">
              <a:buNone/>
            </a:pPr>
            <a:r>
              <a:rPr lang="ja-JP" altLang="en-US" sz="2000" dirty="0">
                <a:solidFill>
                  <a:schemeClr val="bg1"/>
                </a:solidFill>
              </a:rPr>
              <a:t>☆利用者の同意を得て、利用者に</a:t>
            </a:r>
            <a:r>
              <a:rPr lang="ja-JP" altLang="en-US" sz="2000" b="1" u="sng" dirty="0">
                <a:solidFill>
                  <a:srgbClr val="FF0000"/>
                </a:solidFill>
              </a:rPr>
              <a:t>交付してから</a:t>
            </a:r>
            <a:r>
              <a:rPr lang="ja-JP" altLang="en-US" sz="2000" dirty="0">
                <a:solidFill>
                  <a:schemeClr val="bg1"/>
                </a:solidFill>
              </a:rPr>
              <a:t>サービスを提供する</a:t>
            </a:r>
            <a:r>
              <a:rPr lang="ja-JP" altLang="en-US" sz="2400" dirty="0" smtClean="0">
                <a:solidFill>
                  <a:schemeClr val="bg1"/>
                </a:solidFill>
              </a:rPr>
              <a:t>。</a:t>
            </a:r>
            <a:endParaRPr lang="en-US" altLang="ja-JP" sz="2000" dirty="0" smtClean="0">
              <a:solidFill>
                <a:schemeClr val="bg1"/>
              </a:solidFill>
            </a:endParaRPr>
          </a:p>
          <a:p>
            <a:pPr marL="0" indent="0">
              <a:buNone/>
            </a:pPr>
            <a:r>
              <a:rPr lang="ja-JP" altLang="en-US" sz="2000" dirty="0">
                <a:solidFill>
                  <a:schemeClr val="bg1"/>
                </a:solidFill>
              </a:rPr>
              <a:t>☆必要に</a:t>
            </a:r>
            <a:r>
              <a:rPr lang="ja-JP" altLang="en-US" sz="2000" dirty="0" smtClean="0">
                <a:solidFill>
                  <a:schemeClr val="bg1"/>
                </a:solidFill>
              </a:rPr>
              <a:t>応じて</a:t>
            </a:r>
            <a:r>
              <a:rPr lang="ja-JP" altLang="en-US" sz="2000" b="1" u="sng" dirty="0" smtClean="0">
                <a:solidFill>
                  <a:srgbClr val="FF0000"/>
                </a:solidFill>
              </a:rPr>
              <a:t>変更</a:t>
            </a:r>
            <a:r>
              <a:rPr lang="ja-JP" altLang="en-US" sz="2000" dirty="0">
                <a:solidFill>
                  <a:schemeClr val="bg1"/>
                </a:solidFill>
              </a:rPr>
              <a:t>を行うものとする。 </a:t>
            </a:r>
            <a:endParaRPr lang="en-US" altLang="ja-JP" sz="2000" dirty="0" smtClean="0">
              <a:solidFill>
                <a:schemeClr val="bg1"/>
              </a:solidFill>
            </a:endParaRPr>
          </a:p>
        </p:txBody>
      </p:sp>
      <p:sp>
        <p:nvSpPr>
          <p:cNvPr id="7" name="コンテンツ プレースホルダー 4"/>
          <p:cNvSpPr txBox="1">
            <a:spLocks/>
          </p:cNvSpPr>
          <p:nvPr/>
        </p:nvSpPr>
        <p:spPr>
          <a:xfrm>
            <a:off x="323528" y="4831425"/>
            <a:ext cx="8496944" cy="2026575"/>
          </a:xfrm>
          <a:prstGeom prst="rect">
            <a:avLst/>
          </a:prstGeom>
          <a:solidFill>
            <a:srgbClr val="A0C9FA"/>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solidFill>
                  <a:schemeClr val="bg1"/>
                </a:solidFill>
              </a:rPr>
              <a:t>【</a:t>
            </a:r>
            <a:r>
              <a:rPr lang="ja-JP" altLang="en-US" sz="2000" b="1" dirty="0" smtClean="0">
                <a:solidFill>
                  <a:schemeClr val="bg1"/>
                </a:solidFill>
              </a:rPr>
              <a:t>指導事項（ポイント）</a:t>
            </a:r>
            <a:r>
              <a:rPr lang="en-US" altLang="ja-JP" sz="2000" b="1" dirty="0" smtClean="0">
                <a:solidFill>
                  <a:schemeClr val="bg1"/>
                </a:solidFill>
              </a:rPr>
              <a:t>】</a:t>
            </a:r>
          </a:p>
          <a:p>
            <a:pPr marL="0" indent="0">
              <a:buNone/>
            </a:pPr>
            <a:r>
              <a:rPr lang="ja-JP" altLang="en-US" sz="2000" dirty="0">
                <a:solidFill>
                  <a:schemeClr val="bg1"/>
                </a:solidFill>
              </a:rPr>
              <a:t>　</a:t>
            </a:r>
            <a:r>
              <a:rPr lang="ja-JP" altLang="en-US" sz="2000" dirty="0" smtClean="0">
                <a:solidFill>
                  <a:schemeClr val="bg1"/>
                </a:solidFill>
              </a:rPr>
              <a:t>サービス</a:t>
            </a:r>
            <a:r>
              <a:rPr lang="ja-JP" altLang="en-US" sz="2000" dirty="0">
                <a:solidFill>
                  <a:schemeClr val="bg1"/>
                </a:solidFill>
              </a:rPr>
              <a:t>内容に変更が生じた場合は</a:t>
            </a:r>
            <a:r>
              <a:rPr lang="ja-JP" altLang="en-US" sz="2000" dirty="0" smtClean="0">
                <a:solidFill>
                  <a:schemeClr val="bg1"/>
                </a:solidFill>
              </a:rPr>
              <a:t>、</a:t>
            </a:r>
            <a:r>
              <a:rPr lang="ja-JP" altLang="en-US" sz="2000" b="1" u="sng" dirty="0" smtClean="0">
                <a:solidFill>
                  <a:srgbClr val="FF0000"/>
                </a:solidFill>
              </a:rPr>
              <a:t>居宅</a:t>
            </a:r>
            <a:r>
              <a:rPr lang="ja-JP" altLang="en-US" sz="2000" b="1" u="sng" dirty="0">
                <a:solidFill>
                  <a:srgbClr val="FF0000"/>
                </a:solidFill>
              </a:rPr>
              <a:t>介護支援事業者へ情報提供</a:t>
            </a:r>
            <a:r>
              <a:rPr lang="ja-JP" altLang="en-US" sz="2000" dirty="0">
                <a:solidFill>
                  <a:schemeClr val="bg1"/>
                </a:solidFill>
              </a:rPr>
              <a:t>し、居宅サービス計画の変更の提案を行い、</a:t>
            </a:r>
            <a:r>
              <a:rPr lang="ja-JP" altLang="en-US" sz="2000" b="1" u="sng" dirty="0">
                <a:solidFill>
                  <a:srgbClr val="FF0000"/>
                </a:solidFill>
              </a:rPr>
              <a:t>変更後の居宅サービス計画に</a:t>
            </a:r>
            <a:r>
              <a:rPr lang="ja-JP" altLang="en-US" sz="2000" b="1" u="sng" dirty="0" smtClean="0">
                <a:solidFill>
                  <a:srgbClr val="FF0000"/>
                </a:solidFill>
              </a:rPr>
              <a:t>基づき個別サービス計画</a:t>
            </a:r>
            <a:r>
              <a:rPr lang="ja-JP" altLang="en-US" sz="2000" b="1" u="sng" dirty="0">
                <a:solidFill>
                  <a:srgbClr val="FF0000"/>
                </a:solidFill>
              </a:rPr>
              <a:t>の変更を行うこと。</a:t>
            </a:r>
            <a:endParaRPr lang="en-US" altLang="ja-JP" sz="2000" b="1" u="sng" dirty="0" smtClean="0">
              <a:solidFill>
                <a:srgbClr val="FF0000"/>
              </a:solidFill>
            </a:endParaRPr>
          </a:p>
        </p:txBody>
      </p:sp>
      <p:sp>
        <p:nvSpPr>
          <p:cNvPr id="8" name="下矢印 7"/>
          <p:cNvSpPr/>
          <p:nvPr/>
        </p:nvSpPr>
        <p:spPr>
          <a:xfrm>
            <a:off x="4057741" y="4505068"/>
            <a:ext cx="1080120" cy="326357"/>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26896938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主な指導事項⑥</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（訪問介護－管理者・サービス提供責任者）</a:t>
            </a:r>
            <a:endParaRPr lang="en-US" sz="2800" b="1" dirty="0">
              <a:solidFill>
                <a:schemeClr val="bg1"/>
              </a:solidFill>
            </a:endParaRPr>
          </a:p>
        </p:txBody>
      </p:sp>
      <p:sp>
        <p:nvSpPr>
          <p:cNvPr id="6" name="コンテンツ プレースホルダー 4"/>
          <p:cNvSpPr txBox="1">
            <a:spLocks/>
          </p:cNvSpPr>
          <p:nvPr/>
        </p:nvSpPr>
        <p:spPr>
          <a:xfrm>
            <a:off x="323528" y="1299608"/>
            <a:ext cx="8496944" cy="3351781"/>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600" b="1" dirty="0" smtClean="0">
                <a:solidFill>
                  <a:schemeClr val="bg1"/>
                </a:solidFill>
              </a:rPr>
              <a:t>【</a:t>
            </a:r>
            <a:r>
              <a:rPr lang="zh-TW" altLang="en-US" sz="2600" b="1" dirty="0" smtClean="0">
                <a:solidFill>
                  <a:schemeClr val="bg1"/>
                </a:solidFill>
              </a:rPr>
              <a:t>基準等（要旨）</a:t>
            </a:r>
            <a:r>
              <a:rPr lang="en-US" altLang="ja-JP" sz="2600" b="1" dirty="0" smtClean="0">
                <a:solidFill>
                  <a:schemeClr val="bg1"/>
                </a:solidFill>
              </a:rPr>
              <a:t>】</a:t>
            </a:r>
            <a:endParaRPr lang="en-US" altLang="ja-JP" sz="2600" b="1" dirty="0">
              <a:solidFill>
                <a:schemeClr val="bg1"/>
              </a:solidFill>
            </a:endParaRPr>
          </a:p>
          <a:p>
            <a:pPr marL="0" indent="0">
              <a:buNone/>
            </a:pPr>
            <a:r>
              <a:rPr lang="ja-JP" altLang="en-US" sz="2600" dirty="0">
                <a:solidFill>
                  <a:schemeClr val="bg1"/>
                </a:solidFill>
              </a:rPr>
              <a:t>☆</a:t>
            </a:r>
            <a:r>
              <a:rPr lang="ja-JP" altLang="en-US" sz="2600" b="1" u="sng" dirty="0">
                <a:solidFill>
                  <a:srgbClr val="FF0000"/>
                </a:solidFill>
              </a:rPr>
              <a:t>管理者</a:t>
            </a:r>
            <a:r>
              <a:rPr lang="ja-JP" altLang="en-US" sz="2600" dirty="0">
                <a:solidFill>
                  <a:schemeClr val="bg1"/>
                </a:solidFill>
              </a:rPr>
              <a:t>は</a:t>
            </a:r>
            <a:r>
              <a:rPr lang="ja-JP" altLang="en-US" sz="2600" dirty="0" smtClean="0">
                <a:solidFill>
                  <a:schemeClr val="bg1"/>
                </a:solidFill>
              </a:rPr>
              <a:t>、</a:t>
            </a:r>
            <a:r>
              <a:rPr lang="ja-JP" altLang="en-US" sz="2600" b="1" u="sng" dirty="0" smtClean="0">
                <a:solidFill>
                  <a:srgbClr val="FF0000"/>
                </a:solidFill>
              </a:rPr>
              <a:t>従業者・業務</a:t>
            </a:r>
            <a:r>
              <a:rPr lang="ja-JP" altLang="en-US" sz="2600" b="1" u="sng" dirty="0">
                <a:solidFill>
                  <a:srgbClr val="FF0000"/>
                </a:solidFill>
              </a:rPr>
              <a:t>の管理</a:t>
            </a:r>
            <a:r>
              <a:rPr lang="ja-JP" altLang="en-US" sz="2600" dirty="0" smtClean="0">
                <a:solidFill>
                  <a:schemeClr val="bg1"/>
                </a:solidFill>
              </a:rPr>
              <a:t>を、一元的</a:t>
            </a:r>
            <a:r>
              <a:rPr lang="ja-JP" altLang="en-US" sz="2600" dirty="0">
                <a:solidFill>
                  <a:schemeClr val="bg1"/>
                </a:solidFill>
              </a:rPr>
              <a:t>に行わなければならない</a:t>
            </a:r>
            <a:r>
              <a:rPr lang="ja-JP" altLang="en-US" sz="2600" dirty="0" smtClean="0">
                <a:solidFill>
                  <a:schemeClr val="bg1"/>
                </a:solidFill>
              </a:rPr>
              <a:t>。</a:t>
            </a:r>
            <a:endParaRPr lang="en-US" altLang="ja-JP" sz="2600" dirty="0" smtClean="0">
              <a:solidFill>
                <a:schemeClr val="bg1"/>
              </a:solidFill>
            </a:endParaRPr>
          </a:p>
          <a:p>
            <a:pPr marL="0" indent="0">
              <a:buNone/>
            </a:pPr>
            <a:r>
              <a:rPr lang="ja-JP" altLang="en-US" sz="2600" dirty="0" smtClean="0">
                <a:solidFill>
                  <a:schemeClr val="bg1"/>
                </a:solidFill>
              </a:rPr>
              <a:t>☆</a:t>
            </a:r>
            <a:r>
              <a:rPr lang="ja-JP" altLang="en-US" sz="2600" b="1" u="sng" dirty="0" smtClean="0">
                <a:solidFill>
                  <a:srgbClr val="FF0000"/>
                </a:solidFill>
              </a:rPr>
              <a:t>管理者</a:t>
            </a:r>
            <a:r>
              <a:rPr lang="ja-JP" altLang="en-US" sz="2600" dirty="0" smtClean="0">
                <a:solidFill>
                  <a:schemeClr val="bg1"/>
                </a:solidFill>
              </a:rPr>
              <a:t>は、従</a:t>
            </a:r>
            <a:r>
              <a:rPr lang="ja-JP" altLang="en-US" sz="2600" dirty="0">
                <a:solidFill>
                  <a:schemeClr val="bg1"/>
                </a:solidFill>
              </a:rPr>
              <a:t>業者に</a:t>
            </a:r>
            <a:r>
              <a:rPr lang="ja-JP" altLang="en-US" sz="2600" dirty="0" smtClean="0">
                <a:solidFill>
                  <a:schemeClr val="bg1"/>
                </a:solidFill>
              </a:rPr>
              <a:t>運営</a:t>
            </a:r>
            <a:r>
              <a:rPr lang="zh-TW" altLang="en-US" sz="2600" dirty="0" smtClean="0">
                <a:solidFill>
                  <a:schemeClr val="bg1"/>
                </a:solidFill>
              </a:rPr>
              <a:t>基準等（要旨）</a:t>
            </a:r>
            <a:r>
              <a:rPr lang="ja-JP" altLang="en-US" sz="2600" dirty="0" smtClean="0">
                <a:solidFill>
                  <a:schemeClr val="bg1"/>
                </a:solidFill>
              </a:rPr>
              <a:t>等</a:t>
            </a:r>
            <a:r>
              <a:rPr lang="ja-JP" altLang="en-US" sz="2600" dirty="0">
                <a:solidFill>
                  <a:schemeClr val="bg1"/>
                </a:solidFill>
              </a:rPr>
              <a:t>を遵守</a:t>
            </a:r>
            <a:r>
              <a:rPr lang="ja-JP" altLang="en-US" sz="2600" dirty="0" smtClean="0">
                <a:solidFill>
                  <a:schemeClr val="bg1"/>
                </a:solidFill>
              </a:rPr>
              <a:t>させるため必要な</a:t>
            </a:r>
            <a:r>
              <a:rPr lang="ja-JP" altLang="en-US" sz="2600" b="1" u="sng" dirty="0" smtClean="0">
                <a:solidFill>
                  <a:srgbClr val="FF0000"/>
                </a:solidFill>
              </a:rPr>
              <a:t>指揮</a:t>
            </a:r>
            <a:r>
              <a:rPr lang="ja-JP" altLang="en-US" sz="2600" b="1" u="sng" dirty="0">
                <a:solidFill>
                  <a:srgbClr val="FF0000"/>
                </a:solidFill>
              </a:rPr>
              <a:t>命令</a:t>
            </a:r>
            <a:r>
              <a:rPr lang="ja-JP" altLang="en-US" sz="2600" dirty="0">
                <a:solidFill>
                  <a:schemeClr val="bg1"/>
                </a:solidFill>
              </a:rPr>
              <a:t>を</a:t>
            </a:r>
            <a:r>
              <a:rPr lang="ja-JP" altLang="en-US" sz="2600" dirty="0" smtClean="0">
                <a:solidFill>
                  <a:schemeClr val="bg1"/>
                </a:solidFill>
              </a:rPr>
              <a:t>行うものとする。</a:t>
            </a:r>
            <a:endParaRPr lang="en-US" altLang="ja-JP" sz="2600" dirty="0" smtClean="0">
              <a:solidFill>
                <a:schemeClr val="bg1"/>
              </a:solidFill>
            </a:endParaRPr>
          </a:p>
          <a:p>
            <a:pPr marL="0" indent="0">
              <a:buNone/>
            </a:pPr>
            <a:r>
              <a:rPr lang="ja-JP" altLang="en-US" sz="2600" dirty="0">
                <a:solidFill>
                  <a:schemeClr val="bg1"/>
                </a:solidFill>
              </a:rPr>
              <a:t>☆</a:t>
            </a:r>
            <a:r>
              <a:rPr lang="ja-JP" altLang="en-US" sz="2600" b="1" u="sng" dirty="0">
                <a:solidFill>
                  <a:srgbClr val="FF0000"/>
                </a:solidFill>
              </a:rPr>
              <a:t>サービス提供</a:t>
            </a:r>
            <a:r>
              <a:rPr lang="ja-JP" altLang="en-US" sz="2600" b="1" u="sng" dirty="0" smtClean="0">
                <a:solidFill>
                  <a:srgbClr val="FF0000"/>
                </a:solidFill>
              </a:rPr>
              <a:t>責任者</a:t>
            </a:r>
            <a:r>
              <a:rPr lang="ja-JP" altLang="en-US" sz="2600" dirty="0" smtClean="0">
                <a:solidFill>
                  <a:schemeClr val="bg1"/>
                </a:solidFill>
              </a:rPr>
              <a:t>は、</a:t>
            </a:r>
            <a:r>
              <a:rPr lang="ja-JP" altLang="en-US" sz="2600" b="1" u="sng" dirty="0" smtClean="0">
                <a:solidFill>
                  <a:srgbClr val="FF0000"/>
                </a:solidFill>
              </a:rPr>
              <a:t>サービス内容の管理</a:t>
            </a:r>
            <a:r>
              <a:rPr lang="ja-JP" altLang="en-US" sz="2600" dirty="0" smtClean="0">
                <a:solidFill>
                  <a:schemeClr val="bg1"/>
                </a:solidFill>
              </a:rPr>
              <a:t>について必要な業務等を行うものとする。</a:t>
            </a:r>
            <a:endParaRPr lang="en-US" altLang="ja-JP" sz="2600" dirty="0" smtClean="0">
              <a:solidFill>
                <a:schemeClr val="bg1"/>
              </a:solidFill>
            </a:endParaRPr>
          </a:p>
        </p:txBody>
      </p:sp>
      <p:sp>
        <p:nvSpPr>
          <p:cNvPr id="7" name="コンテンツ プレースホルダー 4"/>
          <p:cNvSpPr txBox="1">
            <a:spLocks/>
          </p:cNvSpPr>
          <p:nvPr/>
        </p:nvSpPr>
        <p:spPr>
          <a:xfrm>
            <a:off x="323528" y="5013177"/>
            <a:ext cx="8496944" cy="1844823"/>
          </a:xfrm>
          <a:prstGeom prst="rect">
            <a:avLst/>
          </a:prstGeom>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600" b="1" dirty="0" smtClean="0">
                <a:solidFill>
                  <a:schemeClr val="bg1"/>
                </a:solidFill>
              </a:rPr>
              <a:t>【</a:t>
            </a:r>
            <a:r>
              <a:rPr lang="ja-JP" altLang="en-US" sz="2600" b="1" dirty="0" smtClean="0">
                <a:solidFill>
                  <a:schemeClr val="bg1"/>
                </a:solidFill>
              </a:rPr>
              <a:t>指導事項（ポイント）</a:t>
            </a:r>
            <a:r>
              <a:rPr lang="en-US" altLang="ja-JP" sz="2600" b="1" dirty="0" smtClean="0">
                <a:solidFill>
                  <a:schemeClr val="bg1"/>
                </a:solidFill>
              </a:rPr>
              <a:t>】</a:t>
            </a:r>
          </a:p>
          <a:p>
            <a:pPr marL="0" indent="0">
              <a:buNone/>
            </a:pPr>
            <a:r>
              <a:rPr lang="ja-JP" altLang="en-US" sz="2600" dirty="0" smtClean="0">
                <a:solidFill>
                  <a:schemeClr val="bg1"/>
                </a:solidFill>
              </a:rPr>
              <a:t>☆管理者・サービス</a:t>
            </a:r>
            <a:r>
              <a:rPr lang="ja-JP" altLang="en-US" sz="2600" dirty="0">
                <a:solidFill>
                  <a:schemeClr val="bg1"/>
                </a:solidFill>
              </a:rPr>
              <a:t>提供</a:t>
            </a:r>
            <a:r>
              <a:rPr lang="ja-JP" altLang="en-US" sz="2600" dirty="0" smtClean="0">
                <a:solidFill>
                  <a:schemeClr val="bg1"/>
                </a:solidFill>
              </a:rPr>
              <a:t>責任者が兼務して訪問</a:t>
            </a:r>
            <a:r>
              <a:rPr lang="ja-JP" altLang="en-US" sz="2600" dirty="0">
                <a:solidFill>
                  <a:schemeClr val="bg1"/>
                </a:solidFill>
              </a:rPr>
              <a:t>介護</a:t>
            </a:r>
            <a:r>
              <a:rPr lang="ja-JP" altLang="en-US" sz="2600" dirty="0" smtClean="0">
                <a:solidFill>
                  <a:schemeClr val="bg1"/>
                </a:solidFill>
              </a:rPr>
              <a:t>業務等を</a:t>
            </a:r>
            <a:r>
              <a:rPr lang="ja-JP" altLang="en-US" sz="2600" dirty="0">
                <a:solidFill>
                  <a:schemeClr val="bg1"/>
                </a:solidFill>
              </a:rPr>
              <a:t>行う場合は、</a:t>
            </a:r>
            <a:r>
              <a:rPr lang="ja-JP" altLang="en-US" sz="2600" b="1" u="sng" dirty="0">
                <a:solidFill>
                  <a:srgbClr val="FF0000"/>
                </a:solidFill>
              </a:rPr>
              <a:t>本来業務に支障がないよう</a:t>
            </a:r>
            <a:r>
              <a:rPr lang="ja-JP" altLang="en-US" sz="2600" dirty="0">
                <a:solidFill>
                  <a:schemeClr val="bg1"/>
                </a:solidFill>
              </a:rPr>
              <a:t>留意すること。</a:t>
            </a:r>
            <a:endParaRPr lang="en-US" altLang="ja-JP" sz="2600" dirty="0" smtClean="0">
              <a:solidFill>
                <a:schemeClr val="bg1"/>
              </a:solidFill>
            </a:endParaRPr>
          </a:p>
        </p:txBody>
      </p:sp>
      <p:sp>
        <p:nvSpPr>
          <p:cNvPr id="8" name="下矢印 7"/>
          <p:cNvSpPr/>
          <p:nvPr/>
        </p:nvSpPr>
        <p:spPr>
          <a:xfrm>
            <a:off x="3923928" y="4653137"/>
            <a:ext cx="1080120" cy="36004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23415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a:t>
            </a:r>
            <a:r>
              <a:rPr lang="ja-JP" altLang="en-US" sz="4000" b="1" dirty="0">
                <a:solidFill>
                  <a:schemeClr val="bg1"/>
                </a:solidFill>
              </a:rPr>
              <a:t>⑦</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（（参考）施設等に併設する訪問介護事業所）</a:t>
            </a:r>
            <a:endParaRPr lang="en-US" sz="2800" b="1" dirty="0">
              <a:solidFill>
                <a:schemeClr val="bg1"/>
              </a:solidFill>
            </a:endParaRPr>
          </a:p>
        </p:txBody>
      </p:sp>
      <p:sp>
        <p:nvSpPr>
          <p:cNvPr id="7" name="コンテンツ プレースホルダー 4"/>
          <p:cNvSpPr txBox="1">
            <a:spLocks/>
          </p:cNvSpPr>
          <p:nvPr/>
        </p:nvSpPr>
        <p:spPr>
          <a:xfrm>
            <a:off x="323528" y="1268760"/>
            <a:ext cx="8496944" cy="5225292"/>
          </a:xfrm>
          <a:prstGeom prst="rect">
            <a:avLst/>
          </a:prstGeom>
          <a:solidFill>
            <a:srgbClr val="CCECFF"/>
          </a:solidFill>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ja-JP" altLang="en-US" sz="2400" dirty="0" smtClean="0">
                <a:solidFill>
                  <a:schemeClr val="bg1"/>
                </a:solidFill>
              </a:rPr>
              <a:t>☆</a:t>
            </a:r>
            <a:r>
              <a:rPr lang="ja-JP" altLang="en-US" sz="2400" b="1" u="sng" dirty="0" smtClean="0">
                <a:solidFill>
                  <a:srgbClr val="FF0000"/>
                </a:solidFill>
              </a:rPr>
              <a:t>管理者・サービス</a:t>
            </a:r>
            <a:r>
              <a:rPr lang="ja-JP" altLang="en-US" sz="2400" b="1" u="sng" dirty="0">
                <a:solidFill>
                  <a:srgbClr val="FF0000"/>
                </a:solidFill>
              </a:rPr>
              <a:t>提供責任者</a:t>
            </a:r>
            <a:r>
              <a:rPr lang="ja-JP" altLang="en-US" sz="2400" dirty="0" smtClean="0">
                <a:solidFill>
                  <a:schemeClr val="bg1"/>
                </a:solidFill>
              </a:rPr>
              <a:t>が、夜間</a:t>
            </a:r>
            <a:r>
              <a:rPr lang="ja-JP" altLang="en-US" sz="2400" dirty="0">
                <a:solidFill>
                  <a:schemeClr val="bg1"/>
                </a:solidFill>
              </a:rPr>
              <a:t>の施設</a:t>
            </a:r>
            <a:r>
              <a:rPr lang="ja-JP" altLang="en-US" sz="2400" dirty="0" smtClean="0">
                <a:solidFill>
                  <a:schemeClr val="bg1"/>
                </a:solidFill>
              </a:rPr>
              <a:t>サービス等に</a:t>
            </a:r>
            <a:r>
              <a:rPr lang="ja-JP" altLang="en-US" sz="2400" dirty="0">
                <a:solidFill>
                  <a:schemeClr val="bg1"/>
                </a:solidFill>
              </a:rPr>
              <a:t>従事する</a:t>
            </a:r>
            <a:r>
              <a:rPr lang="ja-JP" altLang="en-US" sz="2400" dirty="0" smtClean="0">
                <a:solidFill>
                  <a:schemeClr val="bg1"/>
                </a:solidFill>
              </a:rPr>
              <a:t>ことで、</a:t>
            </a:r>
            <a:r>
              <a:rPr lang="ja-JP" altLang="en-US" sz="2400" b="1" u="sng" dirty="0" smtClean="0">
                <a:solidFill>
                  <a:srgbClr val="FF0000"/>
                </a:solidFill>
              </a:rPr>
              <a:t>本来業務に</a:t>
            </a:r>
            <a:r>
              <a:rPr lang="ja-JP" altLang="en-US" sz="2400" b="1" u="sng" dirty="0">
                <a:solidFill>
                  <a:srgbClr val="FF0000"/>
                </a:solidFill>
              </a:rPr>
              <a:t>支障</a:t>
            </a:r>
            <a:r>
              <a:rPr lang="ja-JP" altLang="en-US" sz="2400" dirty="0">
                <a:solidFill>
                  <a:schemeClr val="bg1"/>
                </a:solidFill>
              </a:rPr>
              <a:t>をきたしている</a:t>
            </a:r>
            <a:r>
              <a:rPr lang="ja-JP" altLang="en-US" sz="2400" dirty="0" smtClean="0">
                <a:solidFill>
                  <a:schemeClr val="bg1"/>
                </a:solidFill>
              </a:rPr>
              <a:t>。</a:t>
            </a:r>
            <a:endParaRPr lang="en-US" altLang="ja-JP" sz="2400" dirty="0" smtClean="0">
              <a:solidFill>
                <a:schemeClr val="bg1"/>
              </a:solidFill>
            </a:endParaRPr>
          </a:p>
          <a:p>
            <a:pPr marL="0" indent="0">
              <a:buNone/>
            </a:pPr>
            <a:r>
              <a:rPr lang="ja-JP" altLang="en-US" sz="2400" dirty="0">
                <a:solidFill>
                  <a:schemeClr val="bg1"/>
                </a:solidFill>
              </a:rPr>
              <a:t>☆</a:t>
            </a:r>
            <a:r>
              <a:rPr lang="ja-JP" altLang="en-US" sz="2400" b="1" u="sng" dirty="0" smtClean="0">
                <a:solidFill>
                  <a:srgbClr val="FF0000"/>
                </a:solidFill>
              </a:rPr>
              <a:t>勤務表</a:t>
            </a:r>
            <a:r>
              <a:rPr lang="ja-JP" altLang="en-US" sz="2400" dirty="0" smtClean="0">
                <a:solidFill>
                  <a:schemeClr val="bg1"/>
                </a:solidFill>
              </a:rPr>
              <a:t>が、訪問介護員としての勤務時間と施設職員としての勤務時間とで、</a:t>
            </a:r>
            <a:r>
              <a:rPr lang="ja-JP" altLang="en-US" sz="2400" b="1" u="sng" dirty="0" smtClean="0">
                <a:solidFill>
                  <a:srgbClr val="FF0000"/>
                </a:solidFill>
              </a:rPr>
              <a:t>明確に区別されて</a:t>
            </a:r>
            <a:r>
              <a:rPr lang="ja-JP" altLang="en-US" sz="2400" b="1" u="sng" dirty="0">
                <a:solidFill>
                  <a:srgbClr val="FF0000"/>
                </a:solidFill>
              </a:rPr>
              <a:t>いない。</a:t>
            </a:r>
            <a:endParaRPr lang="en-US" altLang="ja-JP" sz="2400" b="1" u="sng" dirty="0" smtClean="0">
              <a:solidFill>
                <a:srgbClr val="FF0000"/>
              </a:solidFill>
            </a:endParaRPr>
          </a:p>
          <a:p>
            <a:pPr marL="0" indent="0">
              <a:buNone/>
            </a:pPr>
            <a:r>
              <a:rPr lang="ja-JP" altLang="en-US" sz="2400" dirty="0">
                <a:solidFill>
                  <a:schemeClr val="bg1"/>
                </a:solidFill>
              </a:rPr>
              <a:t>☆</a:t>
            </a:r>
            <a:r>
              <a:rPr lang="ja-JP" altLang="en-US" sz="2400" dirty="0" smtClean="0">
                <a:solidFill>
                  <a:schemeClr val="bg1"/>
                </a:solidFill>
              </a:rPr>
              <a:t>アセスメント・利用者</a:t>
            </a:r>
            <a:r>
              <a:rPr lang="ja-JP" altLang="en-US" sz="2400" dirty="0">
                <a:solidFill>
                  <a:schemeClr val="bg1"/>
                </a:solidFill>
              </a:rPr>
              <a:t>の</a:t>
            </a:r>
            <a:r>
              <a:rPr lang="ja-JP" altLang="en-US" sz="2400" dirty="0" smtClean="0">
                <a:solidFill>
                  <a:schemeClr val="bg1"/>
                </a:solidFill>
              </a:rPr>
              <a:t>希望等に基づき訪問</a:t>
            </a:r>
            <a:r>
              <a:rPr lang="ja-JP" altLang="en-US" sz="2400" dirty="0">
                <a:solidFill>
                  <a:schemeClr val="bg1"/>
                </a:solidFill>
              </a:rPr>
              <a:t>介護計画が作成されて</a:t>
            </a:r>
            <a:r>
              <a:rPr lang="ja-JP" altLang="en-US" sz="2400" dirty="0" smtClean="0">
                <a:solidFill>
                  <a:schemeClr val="bg1"/>
                </a:solidFill>
              </a:rPr>
              <a:t>いないため、</a:t>
            </a:r>
            <a:r>
              <a:rPr lang="ja-JP" altLang="en-US" sz="2400" b="1" u="sng" dirty="0" smtClean="0">
                <a:solidFill>
                  <a:srgbClr val="FF0000"/>
                </a:solidFill>
              </a:rPr>
              <a:t>不必要・過剰</a:t>
            </a:r>
            <a:r>
              <a:rPr lang="ja-JP" altLang="en-US" sz="2400" b="1" u="sng" dirty="0">
                <a:solidFill>
                  <a:srgbClr val="FF0000"/>
                </a:solidFill>
              </a:rPr>
              <a:t>なサービス提供が一律に行われている</a:t>
            </a:r>
            <a:r>
              <a:rPr lang="ja-JP" altLang="en-US" sz="2400" b="1" u="sng" dirty="0" smtClean="0">
                <a:solidFill>
                  <a:srgbClr val="FF0000"/>
                </a:solidFill>
              </a:rPr>
              <a:t>。</a:t>
            </a:r>
            <a:endParaRPr lang="en-US" altLang="ja-JP" sz="2400" b="1" u="sng" dirty="0" smtClean="0">
              <a:solidFill>
                <a:srgbClr val="FF0000"/>
              </a:solidFill>
            </a:endParaRPr>
          </a:p>
          <a:p>
            <a:pPr marL="0" indent="0">
              <a:buNone/>
            </a:pPr>
            <a:r>
              <a:rPr lang="ja-JP" altLang="en-US" sz="2400" dirty="0" smtClean="0">
                <a:solidFill>
                  <a:schemeClr val="bg1"/>
                </a:solidFill>
              </a:rPr>
              <a:t>☆１人</a:t>
            </a:r>
            <a:r>
              <a:rPr lang="ja-JP" altLang="en-US" sz="2400" dirty="0">
                <a:solidFill>
                  <a:schemeClr val="bg1"/>
                </a:solidFill>
              </a:rPr>
              <a:t>の訪問介護員等</a:t>
            </a:r>
            <a:r>
              <a:rPr lang="ja-JP" altLang="en-US" sz="2400" dirty="0" smtClean="0">
                <a:solidFill>
                  <a:schemeClr val="bg1"/>
                </a:solidFill>
              </a:rPr>
              <a:t>が、</a:t>
            </a:r>
            <a:r>
              <a:rPr lang="ja-JP" altLang="en-US" sz="2400" b="1" u="sng" dirty="0" smtClean="0">
                <a:solidFill>
                  <a:srgbClr val="FF0000"/>
                </a:solidFill>
              </a:rPr>
              <a:t>同時</a:t>
            </a:r>
            <a:r>
              <a:rPr lang="ja-JP" altLang="en-US" sz="2400" b="1" u="sng" dirty="0">
                <a:solidFill>
                  <a:srgbClr val="FF0000"/>
                </a:solidFill>
              </a:rPr>
              <a:t>に複数の利用者に</a:t>
            </a:r>
            <a:r>
              <a:rPr lang="ja-JP" altLang="en-US" sz="2400" b="1" u="sng" dirty="0" smtClean="0">
                <a:solidFill>
                  <a:srgbClr val="FF0000"/>
                </a:solidFill>
              </a:rPr>
              <a:t>対してサービス</a:t>
            </a:r>
            <a:r>
              <a:rPr lang="ja-JP" altLang="en-US" sz="2400" b="1" u="sng" dirty="0">
                <a:solidFill>
                  <a:srgbClr val="FF0000"/>
                </a:solidFill>
              </a:rPr>
              <a:t>提供</a:t>
            </a:r>
            <a:r>
              <a:rPr lang="ja-JP" altLang="en-US" sz="2400" dirty="0">
                <a:solidFill>
                  <a:schemeClr val="bg1"/>
                </a:solidFill>
              </a:rPr>
              <a:t>を行っている。</a:t>
            </a:r>
            <a:endParaRPr lang="en-US" altLang="ja-JP" sz="2400" dirty="0" smtClean="0">
              <a:solidFill>
                <a:schemeClr val="bg1"/>
              </a:solidFill>
            </a:endParaRPr>
          </a:p>
          <a:p>
            <a:pPr marL="0" indent="0">
              <a:buNone/>
            </a:pPr>
            <a:r>
              <a:rPr lang="ja-JP" altLang="en-US" sz="2400" dirty="0">
                <a:solidFill>
                  <a:schemeClr val="bg1"/>
                </a:solidFill>
              </a:rPr>
              <a:t>☆</a:t>
            </a:r>
            <a:r>
              <a:rPr lang="ja-JP" altLang="en-US" sz="2400" dirty="0" smtClean="0">
                <a:solidFill>
                  <a:schemeClr val="bg1"/>
                </a:solidFill>
              </a:rPr>
              <a:t>サービス内容が、</a:t>
            </a:r>
            <a:r>
              <a:rPr lang="ja-JP" altLang="en-US" sz="2400" b="1" u="sng" dirty="0" smtClean="0">
                <a:solidFill>
                  <a:srgbClr val="FF0000"/>
                </a:solidFill>
              </a:rPr>
              <a:t>単なる安否確認・健康</a:t>
            </a:r>
            <a:r>
              <a:rPr lang="ja-JP" altLang="en-US" sz="2400" b="1" u="sng" dirty="0">
                <a:solidFill>
                  <a:srgbClr val="FF0000"/>
                </a:solidFill>
              </a:rPr>
              <a:t>チェック</a:t>
            </a:r>
            <a:r>
              <a:rPr lang="ja-JP" altLang="en-US" sz="2400" dirty="0" smtClean="0">
                <a:solidFill>
                  <a:schemeClr val="bg1"/>
                </a:solidFill>
              </a:rPr>
              <a:t>である。</a:t>
            </a:r>
            <a:endParaRPr lang="en-US" altLang="ja-JP" sz="2400" dirty="0" smtClean="0">
              <a:solidFill>
                <a:schemeClr val="bg1"/>
              </a:solidFill>
            </a:endParaRPr>
          </a:p>
          <a:p>
            <a:pPr marL="0" indent="0">
              <a:buNone/>
            </a:pPr>
            <a:r>
              <a:rPr lang="ja-JP" altLang="en-US" sz="2400" dirty="0" smtClean="0">
                <a:solidFill>
                  <a:schemeClr val="bg1"/>
                </a:solidFill>
              </a:rPr>
              <a:t>☆規定数以上の</a:t>
            </a:r>
            <a:r>
              <a:rPr lang="ja-JP" altLang="en-US" sz="2400" b="1" u="sng" dirty="0" smtClean="0">
                <a:solidFill>
                  <a:srgbClr val="FF0000"/>
                </a:solidFill>
              </a:rPr>
              <a:t>同一の建物居住者</a:t>
            </a:r>
            <a:r>
              <a:rPr lang="ja-JP" altLang="en-US" sz="2400" dirty="0" smtClean="0">
                <a:solidFill>
                  <a:schemeClr val="bg1"/>
                </a:solidFill>
              </a:rPr>
              <a:t>にサービスを行ったにも関わらず、適正に減算されていない。</a:t>
            </a:r>
            <a:endParaRPr lang="en-US" altLang="ja-JP" sz="2400" dirty="0" smtClean="0">
              <a:solidFill>
                <a:schemeClr val="bg1"/>
              </a:solidFill>
            </a:endParaRPr>
          </a:p>
        </p:txBody>
      </p:sp>
    </p:spTree>
    <p:extLst>
      <p:ext uri="{BB962C8B-B14F-4D97-AF65-F5344CB8AC3E}">
        <p14:creationId xmlns:p14="http://schemas.microsoft.com/office/powerpoint/2010/main" val="42244985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7FDBF"/>
            </a:gs>
            <a:gs pos="100000">
              <a:schemeClr val="bg2">
                <a:lumMod val="40000"/>
                <a:lumOff val="60000"/>
              </a:schemeClr>
            </a:gs>
          </a:gsLst>
          <a:path path="circle">
            <a:fillToRect b="100000"/>
          </a:path>
          <a:tileRect/>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71414"/>
            <a:ext cx="8134672" cy="1112838"/>
          </a:xfrm>
        </p:spPr>
        <p:txBody>
          <a:bodyPr>
            <a:noAutofit/>
          </a:bodyPr>
          <a:lstStyle/>
          <a:p>
            <a:r>
              <a:rPr lang="ja-JP" altLang="en-US" sz="4000" b="1" dirty="0">
                <a:solidFill>
                  <a:schemeClr val="bg1"/>
                </a:solidFill>
              </a:rPr>
              <a:t>１　</a:t>
            </a:r>
            <a:r>
              <a:rPr lang="ja-JP" altLang="en-US" sz="4000" b="1" dirty="0" smtClean="0">
                <a:solidFill>
                  <a:schemeClr val="bg1"/>
                </a:solidFill>
              </a:rPr>
              <a:t>主な指導事項⑧</a:t>
            </a:r>
            <a:r>
              <a:rPr lang="en-US" altLang="ja-JP" sz="4000" b="1" dirty="0" smtClean="0">
                <a:solidFill>
                  <a:schemeClr val="bg1"/>
                </a:solidFill>
              </a:rPr>
              <a:t/>
            </a:r>
            <a:br>
              <a:rPr lang="en-US" altLang="ja-JP" sz="4000" b="1" dirty="0" smtClean="0">
                <a:solidFill>
                  <a:schemeClr val="bg1"/>
                </a:solidFill>
              </a:rPr>
            </a:br>
            <a:r>
              <a:rPr lang="ja-JP" altLang="en-US" sz="2800" b="1" dirty="0" smtClean="0">
                <a:solidFill>
                  <a:schemeClr val="bg1"/>
                </a:solidFill>
              </a:rPr>
              <a:t>（訪問介護　特定事業所加算）</a:t>
            </a:r>
            <a:endParaRPr lang="en-US" sz="2800" b="1" dirty="0">
              <a:solidFill>
                <a:schemeClr val="bg1"/>
              </a:solidFill>
            </a:endParaRPr>
          </a:p>
        </p:txBody>
      </p:sp>
      <p:sp>
        <p:nvSpPr>
          <p:cNvPr id="6" name="コンテンツ プレースホルダー 4"/>
          <p:cNvSpPr txBox="1">
            <a:spLocks/>
          </p:cNvSpPr>
          <p:nvPr/>
        </p:nvSpPr>
        <p:spPr>
          <a:xfrm>
            <a:off x="323528" y="1184252"/>
            <a:ext cx="8496944" cy="3467137"/>
          </a:xfrm>
          <a:prstGeom prst="rect">
            <a:avLst/>
          </a:prstGeom>
          <a:solidFill>
            <a:srgbClr val="CCECFF"/>
          </a:solidFill>
        </p:spPr>
        <p:style>
          <a:lnRef idx="1">
            <a:schemeClr val="accent1"/>
          </a:lnRef>
          <a:fillRef idx="2">
            <a:schemeClr val="accent1"/>
          </a:fillRef>
          <a:effectRef idx="1">
            <a:schemeClr val="accent1"/>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b="1" dirty="0" smtClean="0">
                <a:solidFill>
                  <a:schemeClr val="bg1"/>
                </a:solidFill>
              </a:rPr>
              <a:t>【</a:t>
            </a:r>
            <a:r>
              <a:rPr lang="zh-TW" altLang="en-US" b="1" dirty="0" smtClean="0">
                <a:solidFill>
                  <a:schemeClr val="bg1"/>
                </a:solidFill>
              </a:rPr>
              <a:t>基準等（要旨）</a:t>
            </a:r>
            <a:r>
              <a:rPr lang="en-US" altLang="ja-JP" b="1" dirty="0" smtClean="0">
                <a:solidFill>
                  <a:schemeClr val="bg1"/>
                </a:solidFill>
              </a:rPr>
              <a:t>】</a:t>
            </a:r>
            <a:endParaRPr lang="en-US" altLang="ja-JP" b="1" dirty="0">
              <a:solidFill>
                <a:schemeClr val="bg1"/>
              </a:solidFill>
            </a:endParaRPr>
          </a:p>
          <a:p>
            <a:pPr marL="0" indent="0">
              <a:buNone/>
            </a:pPr>
            <a:r>
              <a:rPr lang="ja-JP" altLang="en-US" dirty="0" smtClean="0">
                <a:solidFill>
                  <a:schemeClr val="bg1"/>
                </a:solidFill>
              </a:rPr>
              <a:t>☆訪問</a:t>
            </a:r>
            <a:r>
              <a:rPr lang="ja-JP" altLang="en-US" dirty="0">
                <a:solidFill>
                  <a:schemeClr val="bg1"/>
                </a:solidFill>
              </a:rPr>
              <a:t>介護の提供に当たっては、サービス提供</a:t>
            </a:r>
            <a:r>
              <a:rPr lang="ja-JP" altLang="en-US" dirty="0" smtClean="0">
                <a:solidFill>
                  <a:schemeClr val="bg1"/>
                </a:solidFill>
              </a:rPr>
              <a:t>責任者が訪問介護員に当該利用者に関する情報や留意事項を文書等により伝達してから開始、終了後は報告を受けることが求められているが、</a:t>
            </a:r>
            <a:endParaRPr lang="en-US" altLang="ja-JP" dirty="0" smtClean="0">
              <a:solidFill>
                <a:schemeClr val="bg1"/>
              </a:solidFill>
            </a:endParaRPr>
          </a:p>
          <a:p>
            <a:pPr marL="0" indent="0">
              <a:buNone/>
            </a:pPr>
            <a:r>
              <a:rPr lang="ja-JP" altLang="en-US" b="1" u="sng" dirty="0" smtClean="0">
                <a:solidFill>
                  <a:srgbClr val="FF0000"/>
                </a:solidFill>
              </a:rPr>
              <a:t>伝達の記録が確認出来ない、</a:t>
            </a:r>
            <a:r>
              <a:rPr lang="ja-JP" altLang="en-US" b="1" u="sng" dirty="0">
                <a:solidFill>
                  <a:srgbClr val="FF0000"/>
                </a:solidFill>
              </a:rPr>
              <a:t>または不十分な</a:t>
            </a:r>
            <a:r>
              <a:rPr lang="ja-JP" altLang="en-US" b="1" u="sng" dirty="0" smtClean="0">
                <a:solidFill>
                  <a:srgbClr val="FF0000"/>
                </a:solidFill>
              </a:rPr>
              <a:t>記載</a:t>
            </a:r>
            <a:endParaRPr lang="en-US" altLang="ja-JP" b="1" u="sng" dirty="0" smtClean="0">
              <a:solidFill>
                <a:srgbClr val="FF0000"/>
              </a:solidFill>
            </a:endParaRPr>
          </a:p>
          <a:p>
            <a:pPr marL="0" indent="0">
              <a:buNone/>
            </a:pPr>
            <a:r>
              <a:rPr lang="ja-JP" altLang="en-US" dirty="0" smtClean="0">
                <a:solidFill>
                  <a:schemeClr val="bg1"/>
                </a:solidFill>
              </a:rPr>
              <a:t>と</a:t>
            </a:r>
            <a:r>
              <a:rPr lang="ja-JP" altLang="en-US" dirty="0">
                <a:solidFill>
                  <a:schemeClr val="bg1"/>
                </a:solidFill>
              </a:rPr>
              <a:t>なって</a:t>
            </a:r>
            <a:r>
              <a:rPr lang="ja-JP" altLang="en-US" dirty="0" smtClean="0">
                <a:solidFill>
                  <a:schemeClr val="bg1"/>
                </a:solidFill>
              </a:rPr>
              <a:t>いる</a:t>
            </a:r>
            <a:r>
              <a:rPr lang="ja-JP" altLang="en-US" sz="2400" dirty="0" smtClean="0">
                <a:solidFill>
                  <a:schemeClr val="bg1"/>
                </a:solidFill>
              </a:rPr>
              <a:t>。</a:t>
            </a:r>
            <a:endParaRPr lang="en-US" altLang="ja-JP" sz="2400" dirty="0" smtClean="0">
              <a:solidFill>
                <a:schemeClr val="bg1"/>
              </a:solidFill>
            </a:endParaRPr>
          </a:p>
        </p:txBody>
      </p:sp>
      <p:sp>
        <p:nvSpPr>
          <p:cNvPr id="7" name="コンテンツ プレースホルダー 4"/>
          <p:cNvSpPr txBox="1">
            <a:spLocks/>
          </p:cNvSpPr>
          <p:nvPr/>
        </p:nvSpPr>
        <p:spPr>
          <a:xfrm>
            <a:off x="323528" y="5229201"/>
            <a:ext cx="8496944" cy="1512167"/>
          </a:xfrm>
          <a:prstGeom prst="rect">
            <a:avLst/>
          </a:prstGeom>
        </p:spPr>
        <p:style>
          <a:lnRef idx="1">
            <a:schemeClr val="accent3"/>
          </a:lnRef>
          <a:fillRef idx="2">
            <a:schemeClr val="accent3"/>
          </a:fillRef>
          <a:effectRef idx="1">
            <a:schemeClr val="accent3"/>
          </a:effectRef>
          <a:fontRef idx="minor">
            <a:schemeClr val="dk1"/>
          </a:fontRef>
        </p:style>
        <p:txBody>
          <a:bodyPr vert="horz" rtlCol="0" anchor="ctr">
            <a:noAutofit/>
          </a:bodyPr>
          <a:lstStyle>
            <a:lvl1pPr marL="342900" indent="-342900" algn="l" rtl="0" eaLnBrk="1" latinLnBrk="0" hangingPunct="1">
              <a:spcBef>
                <a:spcPts val="600"/>
              </a:spcBef>
              <a:spcAft>
                <a:spcPts val="600"/>
              </a:spcAft>
              <a:buFont typeface="Arial"/>
              <a:buChar char="•"/>
              <a:defRPr kumimoji="1" lang="ja-JP"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kumimoji="1" lang="ja-JP"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kumimoji="1" lang="ja-JP"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kumimoji="1" lang="ja-JP"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1" lang="ja-JP"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1" lang="ja-JP"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1" lang="ja-JP"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1" lang="ja-JP" sz="2000" kern="1200">
                <a:solidFill>
                  <a:schemeClr val="tx1"/>
                </a:solidFill>
                <a:latin typeface="+mn-lt"/>
                <a:ea typeface="+mn-ea"/>
                <a:cs typeface="+mn-cs"/>
              </a:defRPr>
            </a:lvl9pPr>
          </a:lstStyle>
          <a:p>
            <a:pPr marL="0" indent="0">
              <a:buNone/>
            </a:pPr>
            <a:r>
              <a:rPr lang="en-US" altLang="ja-JP" sz="2000" b="1" dirty="0" smtClean="0">
                <a:solidFill>
                  <a:schemeClr val="bg1"/>
                </a:solidFill>
              </a:rPr>
              <a:t>【</a:t>
            </a:r>
            <a:r>
              <a:rPr lang="ja-JP" altLang="en-US" sz="2000" b="1" dirty="0" smtClean="0">
                <a:solidFill>
                  <a:schemeClr val="bg1"/>
                </a:solidFill>
              </a:rPr>
              <a:t>指導事項（ポイント）</a:t>
            </a:r>
            <a:r>
              <a:rPr lang="en-US" altLang="ja-JP" sz="2000" b="1" dirty="0" smtClean="0">
                <a:solidFill>
                  <a:schemeClr val="bg1"/>
                </a:solidFill>
              </a:rPr>
              <a:t>】</a:t>
            </a:r>
          </a:p>
          <a:p>
            <a:pPr marL="0" indent="0">
              <a:buNone/>
            </a:pPr>
            <a:r>
              <a:rPr lang="ja-JP" altLang="en-US" dirty="0" smtClean="0">
                <a:solidFill>
                  <a:schemeClr val="bg1"/>
                </a:solidFill>
              </a:rPr>
              <a:t>☆</a:t>
            </a:r>
            <a:r>
              <a:rPr lang="ja-JP" altLang="en-US" dirty="0">
                <a:solidFill>
                  <a:schemeClr val="bg1"/>
                </a:solidFill>
              </a:rPr>
              <a:t>サービス提供</a:t>
            </a:r>
            <a:r>
              <a:rPr lang="ja-JP" altLang="en-US" dirty="0" smtClean="0">
                <a:solidFill>
                  <a:schemeClr val="bg1"/>
                </a:solidFill>
              </a:rPr>
              <a:t>責任者及び訪問介護員からの伝達内容を文書等で保存すること</a:t>
            </a:r>
            <a:endParaRPr lang="en-US" altLang="ja-JP" dirty="0" smtClean="0">
              <a:solidFill>
                <a:schemeClr val="bg1"/>
              </a:solidFill>
            </a:endParaRPr>
          </a:p>
        </p:txBody>
      </p:sp>
      <p:sp>
        <p:nvSpPr>
          <p:cNvPr id="8" name="下矢印 7"/>
          <p:cNvSpPr/>
          <p:nvPr/>
        </p:nvSpPr>
        <p:spPr>
          <a:xfrm>
            <a:off x="3851920" y="4760275"/>
            <a:ext cx="1080120" cy="360040"/>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312673418"/>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z="32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53F5DD-A01A-4DC6-80A9-674443BFAF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7960</Words>
  <Application>Microsoft Office PowerPoint</Application>
  <PresentationFormat>画面に合わせる (4:3)</PresentationFormat>
  <Paragraphs>466</Paragraphs>
  <Slides>48</Slides>
  <Notes>48</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48</vt:i4>
      </vt:variant>
    </vt:vector>
  </HeadingPairs>
  <TitlesOfParts>
    <vt:vector size="61" baseType="lpstr">
      <vt:lpstr>微軟正黑體</vt:lpstr>
      <vt:lpstr>ＭＳ Ｐゴシック</vt:lpstr>
      <vt:lpstr>新細明體</vt:lpstr>
      <vt:lpstr>メイリオ</vt:lpstr>
      <vt:lpstr>游ゴシック</vt:lpstr>
      <vt:lpstr>游ゴシック Light</vt:lpstr>
      <vt:lpstr>Arial</vt:lpstr>
      <vt:lpstr>Calibri</vt:lpstr>
      <vt:lpstr>Calibri Light</vt:lpstr>
      <vt:lpstr>Century Gothic</vt:lpstr>
      <vt:lpstr>Wingdings 3</vt:lpstr>
      <vt:lpstr>イオン</vt:lpstr>
      <vt:lpstr>Office Theme</vt:lpstr>
      <vt:lpstr>　　    　　主な指摘事項（居宅サービス）  　　もくじ 　　　　１　主な指導事項（居宅サービス） 　　　　２　大阪府内令和元年度～令和５年度の処分事例 　　　　　　</vt:lpstr>
      <vt:lpstr>1　主な指導事項① （居宅サービス共通－心身の状況等の把握）</vt:lpstr>
      <vt:lpstr>１　主な指導事項② （居宅サービス共通－居宅サービス計画等の変更の援助）</vt:lpstr>
      <vt:lpstr>１　主な指導事項③ （全サービス共通－サービス提供の記録）</vt:lpstr>
      <vt:lpstr>１　主な指導事項④ （全サービス共通－各種マニュアルの整備について）</vt:lpstr>
      <vt:lpstr>１　主な指導事項⑤ （全サービス共通－個別サービス計画）</vt:lpstr>
      <vt:lpstr>１　主な指導事項⑥ （訪問介護－管理者・サービス提供責任者）</vt:lpstr>
      <vt:lpstr>１　主な指導事項⑦ （（参考）施設等に併設する訪問介護事業所）</vt:lpstr>
      <vt:lpstr>１　主な指導事項⑧ （訪問介護　特定事業所加算）</vt:lpstr>
      <vt:lpstr>１　主な指導事項⑨ （（参考）施設等に併設する訪問介護事業所）</vt:lpstr>
      <vt:lpstr>１　主な指導事項⑩ （訪問看護－訪問看護計画書・報告書）</vt:lpstr>
      <vt:lpstr>１　主な指導事項⑪ （訪問看護－その他留意すべき事項）</vt:lpstr>
      <vt:lpstr>１　主な指導事項⑪ （訪問看護－その他留意すべき事項）</vt:lpstr>
      <vt:lpstr>１　主な指導事項⑪ （訪問看護－その他留意すべき事項）</vt:lpstr>
      <vt:lpstr>１　主な指導事項⑪ （訪問看護－その他留意すべき事項）</vt:lpstr>
      <vt:lpstr>１　主な指導事項⑫ （通所介護－人員基準）</vt:lpstr>
      <vt:lpstr>１　主な指導事項⑬ （事業所外におけるサービスの提供について（通いサービス共通））</vt:lpstr>
      <vt:lpstr>１　主な指導事項⑭ （保険外サービスについて（通いサービス共通））</vt:lpstr>
      <vt:lpstr>１　主な指導事項⑮ （送迎記録について（通いサービス共通））</vt:lpstr>
      <vt:lpstr>１　主な指導事項⑯ （通いサービス共通－その他留意すべき事項①）</vt:lpstr>
      <vt:lpstr>１　主な指導事項⑰ （通いサービス共通－その他留意すべき事項②）</vt:lpstr>
      <vt:lpstr>１　主な指導事項⑱ （短期入所生活介護ー看護体制加算(Ⅰ)(Ⅱ)(Ⅲ)(Ⅳ)について）</vt:lpstr>
      <vt:lpstr>１　主な指導事項⑲ （短期入所生活(療養)介護－利用料等の受領）</vt:lpstr>
      <vt:lpstr>１　主な指導事項⑳ （短期入所療養介護の主な指導事項）</vt:lpstr>
      <vt:lpstr>１　主な指導事項㉑ （特定施設入居者生活介護－身体拘束廃止未実施減算）</vt:lpstr>
      <vt:lpstr>１　主な指導事項㉒（特定施設入居者生活介護－個別機能訓練加算）</vt:lpstr>
      <vt:lpstr>1　主な指導事項㉓ （福祉用具貸与－人員基準、貸与価格の提供、届出）</vt:lpstr>
      <vt:lpstr>1　主な指導事項㉔（居宅介護支援－公正中立性の確保）</vt:lpstr>
      <vt:lpstr>1　主な指導事項㉕ （居宅介護支援運営基準－ アセスメント）</vt:lpstr>
      <vt:lpstr>1　主な指導事項㉖ （居宅介護支援－サービス担当者会議）</vt:lpstr>
      <vt:lpstr>　1　主な指導事項㉗ （居宅介護支援－総合的な計画の作成）</vt:lpstr>
      <vt:lpstr>　1　主な指導事項㉘ （居宅介護支援－居宅サービス計画の作成・交付）</vt:lpstr>
      <vt:lpstr>1　主な指導事項㉙ （居宅介護支援運営基準－ モニタリング）</vt:lpstr>
      <vt:lpstr>　1　主な指導事項㉚ （居宅介護支援－主治の医師の意見等）</vt:lpstr>
      <vt:lpstr>　1　主な指導事項㉛ （居宅介護支援－運営基準減算）</vt:lpstr>
      <vt:lpstr>　1　主な指導事項㉛ （居宅介護支援－運営基準減算）</vt:lpstr>
      <vt:lpstr>　1　主な指導事項㉛</vt:lpstr>
      <vt:lpstr>　1　主な指導事項㉛</vt:lpstr>
      <vt:lpstr>　1　主な指導事項㉛ </vt:lpstr>
      <vt:lpstr>１　主な指導事項㉜　（介護予防支援－モニタリング）①</vt:lpstr>
      <vt:lpstr>１　主な指導事項㉜　（介護予防支援－モニタリング）②</vt:lpstr>
      <vt:lpstr>１　主な指導事項㉝ （介護職員によるたん吸引等の取扱いについて）</vt:lpstr>
      <vt:lpstr>2　大阪府内令和元年度～令和５年度の処分事例①</vt:lpstr>
      <vt:lpstr>2　大阪府内府内令和元年度～令和５年度の処分事例② （通所介護事業所の事例）</vt:lpstr>
      <vt:lpstr>2　大阪府内府内令和元年度～令和５年度の処分事例③（訪問看護事業所の事例）</vt:lpstr>
      <vt:lpstr>2　大阪府内府内令和元年度～令和５年度の処分事例④（訪問介護事業所の事例）</vt:lpstr>
      <vt:lpstr>電子申込システムで集団指導の受講報告を御提出いただく際のお願い</vt:lpstr>
      <vt:lpstr>以上で、居宅サービスの集団指導を終わります。 御視聴いただき、ありがとうございました。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2024-08-19T02:39:12Z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