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321" r:id="rId2"/>
    <p:sldId id="231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D168AE-4A9A-455D-8E04-424F6FA090E3}" v="38" dt="2023-12-11T08:48:59.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23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40" tIns="45720" rIns="91440" bIns="45720" rtlCol="0"/>
          <a:lstStyle>
            <a:lvl1pPr algn="r">
              <a:defRPr sz="1200"/>
            </a:lvl1pPr>
          </a:lstStyle>
          <a:p>
            <a:fld id="{77A09C67-67F6-4303-A1D1-C1FF2B230A18}" type="datetimeFigureOut">
              <a:rPr kumimoji="1" lang="ja-JP" altLang="en-US" smtClean="0"/>
              <a:t>2023/12/25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40" tIns="45720" rIns="91440" bIns="45720" rtlCol="0" anchor="b"/>
          <a:lstStyle>
            <a:lvl1pPr algn="r">
              <a:defRPr sz="1200"/>
            </a:lvl1pPr>
          </a:lstStyle>
          <a:p>
            <a:fld id="{FC5D6DE1-C593-470F-B97C-738C350FE214}" type="slidenum">
              <a:rPr kumimoji="1" lang="ja-JP" altLang="en-US" smtClean="0"/>
              <a:t>‹#›</a:t>
            </a:fld>
            <a:endParaRPr kumimoji="1" lang="ja-JP" altLang="en-US"/>
          </a:p>
        </p:txBody>
      </p:sp>
    </p:spTree>
    <p:extLst>
      <p:ext uri="{BB962C8B-B14F-4D97-AF65-F5344CB8AC3E}">
        <p14:creationId xmlns:p14="http://schemas.microsoft.com/office/powerpoint/2010/main" val="1054396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C5D6DE1-C593-470F-B97C-738C350FE2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48397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428815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118676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53287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216162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312838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244475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188148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393966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406145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3359965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383818-FFB4-4C34-9BEA-188361752679}"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371832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0383818-FFB4-4C34-9BEA-188361752679}" type="datetimeFigureOut">
              <a:rPr kumimoji="1" lang="ja-JP" altLang="en-US" smtClean="0"/>
              <a:t>2023/12/25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61384B7-F876-4D76-B4D2-B9F471093618}" type="slidenum">
              <a:rPr kumimoji="1" lang="ja-JP" altLang="en-US" smtClean="0"/>
              <a:t>‹#›</a:t>
            </a:fld>
            <a:endParaRPr kumimoji="1" lang="ja-JP" altLang="en-US"/>
          </a:p>
        </p:txBody>
      </p:sp>
    </p:spTree>
    <p:extLst>
      <p:ext uri="{BB962C8B-B14F-4D97-AF65-F5344CB8AC3E}">
        <p14:creationId xmlns:p14="http://schemas.microsoft.com/office/powerpoint/2010/main" val="2122285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10.png"/><Relationship Id="rId4" Type="http://schemas.microsoft.com/office/2007/relationships/hdphoto" Target="../media/hdphoto1.wdp"/><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4" name="四角形: 角を丸くする 53">
            <a:extLst>
              <a:ext uri="{FF2B5EF4-FFF2-40B4-BE49-F238E27FC236}">
                <a16:creationId xmlns:a16="http://schemas.microsoft.com/office/drawing/2014/main" id="{3DE5158B-3257-4E0E-A30B-766D70077616}"/>
              </a:ext>
            </a:extLst>
          </p:cNvPr>
          <p:cNvSpPr/>
          <p:nvPr/>
        </p:nvSpPr>
        <p:spPr>
          <a:xfrm>
            <a:off x="232799" y="3117702"/>
            <a:ext cx="6454314" cy="6661298"/>
          </a:xfrm>
          <a:prstGeom prst="roundRect">
            <a:avLst>
              <a:gd name="adj" fmla="val 2841"/>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字幕 2">
            <a:extLst>
              <a:ext uri="{FF2B5EF4-FFF2-40B4-BE49-F238E27FC236}">
                <a16:creationId xmlns:a16="http://schemas.microsoft.com/office/drawing/2014/main" id="{BC360592-B6AF-4311-80FD-79A005A3A2D3}"/>
              </a:ext>
            </a:extLst>
          </p:cNvPr>
          <p:cNvSpPr txBox="1">
            <a:spLocks/>
          </p:cNvSpPr>
          <p:nvPr/>
        </p:nvSpPr>
        <p:spPr>
          <a:xfrm>
            <a:off x="334092" y="3134692"/>
            <a:ext cx="6291109" cy="6264000"/>
          </a:xfrm>
          <a:prstGeom prst="rect">
            <a:avLst/>
          </a:prstGeom>
          <a:noFill/>
        </p:spPr>
        <p:txBody>
          <a:bodyPr vert="horz" lIns="91440" tIns="45720" rIns="91440" bIns="4572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○申請できる方</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600" b="0" i="0" u="sng"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希望される方（代理による手続も可能）</a:t>
            </a:r>
            <a:endParaRPr kumimoji="1" lang="en-US" altLang="ja-JP" sz="1600" b="0" i="0" u="sng"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ts val="2000"/>
              </a:lnSpc>
              <a:spcBef>
                <a:spcPts val="6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rPr>
              <a:t>　　</a:t>
            </a:r>
            <a:r>
              <a:rPr kumimoji="1" lang="ja-JP" altLang="en-US" sz="1400" b="0" i="0" u="none" strike="noStrike" kern="1200" cap="none" spc="0" normalizeH="0" baseline="0" noProof="0" dirty="0">
                <a:ln>
                  <a:noFill/>
                </a:ln>
                <a:solidFill>
                  <a:prstClr val="black"/>
                </a:solidFill>
                <a:effectLst/>
                <a:uLnTx/>
                <a:uFillTx/>
                <a:latin typeface="UD デジタル 教科書体 NP-R"/>
                <a:ea typeface="UD デジタル 教科書体 NP-R"/>
                <a:cs typeface="+mn-cs"/>
              </a:rPr>
              <a:t>マイナンバーカードをこれから申請する方も、既にマイナンバーカードを持っている方も、顔認証マイナンバーカードを申請・取得することができます。</a:t>
            </a:r>
            <a:endParaRPr kumimoji="1" lang="en-US" altLang="ja-JP" sz="1400" b="0" i="0" u="none" strike="noStrike" kern="1200" cap="none" spc="0" normalizeH="0" baseline="0" noProof="0" dirty="0">
              <a:ln>
                <a:noFill/>
              </a:ln>
              <a:solidFill>
                <a:prstClr val="black"/>
              </a:solidFill>
              <a:effectLst/>
              <a:uLnTx/>
              <a:uFillTx/>
              <a:latin typeface="UD デジタル 教科書体 NP-R"/>
              <a:ea typeface="UD デジタル 教科書体 NP-R"/>
              <a:cs typeface="+mn-cs"/>
            </a:endParaRPr>
          </a:p>
          <a:p>
            <a:pPr marL="0" marR="0" lvl="0" indent="0" algn="l" defTabSz="6858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○取得の方法</a:t>
            </a:r>
            <a:endPar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K-R"/>
                <a:ea typeface="UD デジタル 教科書体 NK-R"/>
                <a:cs typeface="+mn-cs"/>
              </a:rPr>
              <a:t>　　マイナンバーカードの申請・交付のための来庁時又は出張申請時に併せて手続きができます。マイナンバーカードを取得済みの方については随時手続きができます。</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rPr>
              <a:t>○顔認証マイナンバーカードで利用できる／できないサービス</a:t>
            </a:r>
            <a:endParaRPr kumimoji="1" lang="en-US" altLang="ja-JP" sz="1600" b="0" i="0" u="none" strike="noStrike" kern="1200" cap="none" spc="0" normalizeH="0" baseline="0" noProof="0" dirty="0">
              <a:ln>
                <a:noFill/>
              </a:ln>
              <a:solidFill>
                <a:prstClr val="black"/>
              </a:solidFill>
              <a:effectLst/>
              <a:uLnTx/>
              <a:uFillTx/>
              <a:latin typeface="UD デジタル 教科書体 NK-B"/>
              <a:ea typeface="UD デジタル 教科書体 NK-B"/>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2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2" name="タイトル 1">
            <a:extLst>
              <a:ext uri="{FF2B5EF4-FFF2-40B4-BE49-F238E27FC236}">
                <a16:creationId xmlns:a16="http://schemas.microsoft.com/office/drawing/2014/main" id="{CB8DED7C-7E3F-4B8B-896E-DE0AB222403B}"/>
              </a:ext>
            </a:extLst>
          </p:cNvPr>
          <p:cNvSpPr>
            <a:spLocks noGrp="1"/>
          </p:cNvSpPr>
          <p:nvPr>
            <p:ph type="ctrTitle"/>
          </p:nvPr>
        </p:nvSpPr>
        <p:spPr>
          <a:xfrm>
            <a:off x="116822" y="160682"/>
            <a:ext cx="6624355" cy="1599023"/>
          </a:xfrm>
        </p:spPr>
        <p:txBody>
          <a:bodyPr>
            <a:normAutofit/>
          </a:bodyPr>
          <a:lstStyle/>
          <a:p>
            <a:pPr>
              <a:lnSpc>
                <a:spcPct val="100000"/>
              </a:lnSpc>
            </a:pPr>
            <a:r>
              <a:rPr kumimoji="1" lang="ja-JP" altLang="en-US" sz="3600" b="1" dirty="0">
                <a:solidFill>
                  <a:schemeClr val="accent2"/>
                </a:solidFill>
                <a:latin typeface="UD デジタル 教科書体 NK-B" panose="02020700000000000000" pitchFamily="18" charset="-128"/>
                <a:ea typeface="UD デジタル 教科書体 NK-B" panose="02020700000000000000" pitchFamily="18" charset="-128"/>
              </a:rPr>
              <a:t>顔認証マイナンバーカード</a:t>
            </a:r>
            <a:r>
              <a:rPr kumimoji="1" lang="en-US" altLang="ja-JP" dirty="0">
                <a:solidFill>
                  <a:schemeClr val="accent2"/>
                </a:solidFill>
                <a:latin typeface="UD デジタル 教科書体 NK-B" panose="02020700000000000000" pitchFamily="18" charset="-128"/>
                <a:ea typeface="UD デジタル 教科書体 NK-B" panose="02020700000000000000" pitchFamily="18" charset="-128"/>
              </a:rPr>
              <a:t/>
            </a:r>
            <a:br>
              <a:rPr kumimoji="1" lang="en-US" altLang="ja-JP" dirty="0">
                <a:solidFill>
                  <a:schemeClr val="accent2"/>
                </a:solidFill>
                <a:latin typeface="UD デジタル 教科書体 NK-B" panose="02020700000000000000" pitchFamily="18" charset="-128"/>
                <a:ea typeface="UD デジタル 教科書体 NK-B" panose="02020700000000000000" pitchFamily="18" charset="-128"/>
              </a:rPr>
            </a:br>
            <a:r>
              <a:rPr kumimoji="1" lang="ja-JP" altLang="en-US" sz="2400" dirty="0">
                <a:solidFill>
                  <a:schemeClr val="bg2">
                    <a:lumMod val="25000"/>
                  </a:schemeClr>
                </a:solidFill>
                <a:latin typeface="UD デジタル 教科書体 NK-R" panose="02020400000000000000" pitchFamily="18" charset="-128"/>
                <a:ea typeface="UD デジタル 教科書体 NK-R" panose="02020400000000000000" pitchFamily="18" charset="-128"/>
              </a:rPr>
              <a:t>（暗証番号の設定が不要なカード）</a:t>
            </a:r>
            <a:r>
              <a:rPr kumimoji="1" lang="en-US" altLang="ja-JP" sz="2400" dirty="0">
                <a:solidFill>
                  <a:schemeClr val="bg2">
                    <a:lumMod val="25000"/>
                  </a:schemeClr>
                </a:solidFill>
                <a:latin typeface="UD デジタル 教科書体 NK-R" panose="02020400000000000000" pitchFamily="18" charset="-128"/>
                <a:ea typeface="UD デジタル 教科書体 NK-R" panose="02020400000000000000" pitchFamily="18" charset="-128"/>
              </a:rPr>
              <a:t/>
            </a:r>
            <a:br>
              <a:rPr kumimoji="1" lang="en-US" altLang="ja-JP" sz="2400" dirty="0">
                <a:solidFill>
                  <a:schemeClr val="bg2">
                    <a:lumMod val="25000"/>
                  </a:schemeClr>
                </a:solidFill>
                <a:latin typeface="UD デジタル 教科書体 NK-R" panose="02020400000000000000" pitchFamily="18" charset="-128"/>
                <a:ea typeface="UD デジタル 教科書体 NK-R" panose="02020400000000000000" pitchFamily="18" charset="-128"/>
              </a:rPr>
            </a:br>
            <a:r>
              <a:rPr kumimoji="1" lang="ja-JP" altLang="en-US" sz="3100" dirty="0">
                <a:solidFill>
                  <a:schemeClr val="bg2">
                    <a:lumMod val="25000"/>
                  </a:schemeClr>
                </a:solidFill>
                <a:latin typeface="UD デジタル 教科書体 NK-R" panose="02020400000000000000" pitchFamily="18" charset="-128"/>
                <a:ea typeface="UD デジタル 教科書体 NK-R" panose="02020400000000000000" pitchFamily="18" charset="-128"/>
              </a:rPr>
              <a:t>のご案内</a:t>
            </a:r>
            <a:endParaRPr kumimoji="1" lang="ja-JP" altLang="en-US" dirty="0">
              <a:solidFill>
                <a:schemeClr val="bg2">
                  <a:lumMod val="25000"/>
                </a:schemeClr>
              </a:solidFill>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56983787-6BD1-45DB-A359-042DA138EBDB}"/>
              </a:ext>
            </a:extLst>
          </p:cNvPr>
          <p:cNvGrpSpPr/>
          <p:nvPr/>
        </p:nvGrpSpPr>
        <p:grpSpPr>
          <a:xfrm>
            <a:off x="653151" y="5696204"/>
            <a:ext cx="5714943" cy="1800092"/>
            <a:chOff x="627731" y="7759701"/>
            <a:chExt cx="5714943" cy="1800092"/>
          </a:xfrm>
        </p:grpSpPr>
        <p:grpSp>
          <p:nvGrpSpPr>
            <p:cNvPr id="11" name="グループ化 10">
              <a:extLst>
                <a:ext uri="{FF2B5EF4-FFF2-40B4-BE49-F238E27FC236}">
                  <a16:creationId xmlns:a16="http://schemas.microsoft.com/office/drawing/2014/main" id="{688373B8-B596-4D18-A95B-34C0032478EA}"/>
                </a:ext>
              </a:extLst>
            </p:cNvPr>
            <p:cNvGrpSpPr/>
            <p:nvPr/>
          </p:nvGrpSpPr>
          <p:grpSpPr>
            <a:xfrm>
              <a:off x="627731" y="7759701"/>
              <a:ext cx="5714943" cy="605731"/>
              <a:chOff x="2882140" y="3927996"/>
              <a:chExt cx="2853134" cy="341929"/>
            </a:xfrm>
            <a:solidFill>
              <a:schemeClr val="accent1">
                <a:lumMod val="20000"/>
                <a:lumOff val="80000"/>
              </a:schemeClr>
            </a:solidFill>
          </p:grpSpPr>
          <p:sp>
            <p:nvSpPr>
              <p:cNvPr id="12" name="矢印: 山形 11">
                <a:extLst>
                  <a:ext uri="{FF2B5EF4-FFF2-40B4-BE49-F238E27FC236}">
                    <a16:creationId xmlns:a16="http://schemas.microsoft.com/office/drawing/2014/main" id="{DFAFB78C-C693-4ED5-8320-CB98B7784A86}"/>
                  </a:ext>
                </a:extLst>
              </p:cNvPr>
              <p:cNvSpPr/>
              <p:nvPr/>
            </p:nvSpPr>
            <p:spPr>
              <a:xfrm>
                <a:off x="2882140" y="3927997"/>
                <a:ext cx="1398508" cy="341928"/>
              </a:xfrm>
              <a:prstGeom prst="chevron">
                <a:avLst/>
              </a:prstGeom>
              <a:solidFill>
                <a:schemeClr val="accent4">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none" lIns="72000" tIns="108000" rIns="72000" bIns="36000" numCol="1" spcCol="1270" anchor="ctr" anchorCtr="0">
                <a:noAutofit/>
              </a:bodyPr>
              <a:lstStyle/>
              <a:p>
                <a:pPr marL="0" marR="0" lvl="0" indent="0" algn="ctr" defTabSz="266700" rtl="0" eaLnBrk="1" fontAlgn="auto" latinLnBrk="0" hangingPunct="1">
                  <a:lnSpc>
                    <a:spcPct val="90000"/>
                  </a:lnSpc>
                  <a:spcBef>
                    <a:spcPct val="0"/>
                  </a:spcBef>
                  <a:spcAft>
                    <a:spcPct val="3500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市区町村の窓口　</a:t>
                </a:r>
                <a:r>
                  <a:rPr kumimoji="0" lang="ja-JP" altLang="en-US" sz="9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または</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266700" rtl="0" eaLnBrk="1" fontAlgn="auto" latinLnBrk="0" hangingPunct="1">
                  <a:lnSpc>
                    <a:spcPct val="90000"/>
                  </a:lnSpc>
                  <a:spcBef>
                    <a:spcPct val="0"/>
                  </a:spcBef>
                  <a:spcAft>
                    <a:spcPct val="3500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出張申請</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で申込</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矢印: 山形 13">
                <a:extLst>
                  <a:ext uri="{FF2B5EF4-FFF2-40B4-BE49-F238E27FC236}">
                    <a16:creationId xmlns:a16="http://schemas.microsoft.com/office/drawing/2014/main" id="{4C109BFA-8DA9-427F-A504-A6DE9AA90D6D}"/>
                  </a:ext>
                </a:extLst>
              </p:cNvPr>
              <p:cNvSpPr/>
              <p:nvPr/>
            </p:nvSpPr>
            <p:spPr>
              <a:xfrm>
                <a:off x="4251117" y="3927996"/>
                <a:ext cx="1484157" cy="341928"/>
              </a:xfrm>
              <a:prstGeom prst="chevron">
                <a:avLst/>
              </a:prstGeom>
              <a:solidFill>
                <a:schemeClr val="accent4">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none" lIns="72000" tIns="108000" rIns="72000" bIns="36000" numCol="1" spcCol="1270" anchor="ctr" anchorCtr="0">
                <a:noAutofit/>
              </a:bodyPr>
              <a:lstStyle/>
              <a:p>
                <a:pPr marL="0" marR="0" lvl="0" indent="0" algn="ctr" defTabSz="266700" rtl="0" eaLnBrk="1" fontAlgn="auto" latinLnBrk="0" hangingPunct="1">
                  <a:lnSpc>
                    <a:spcPct val="70000"/>
                  </a:lnSpc>
                  <a:spcBef>
                    <a:spcPct val="0"/>
                  </a:spcBef>
                  <a:spcAft>
                    <a:spcPct val="350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顔認証</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266700" rtl="0" eaLnBrk="1" fontAlgn="auto" latinLnBrk="0" hangingPunct="1">
                  <a:lnSpc>
                    <a:spcPct val="70000"/>
                  </a:lnSpc>
                  <a:spcBef>
                    <a:spcPct val="0"/>
                  </a:spcBef>
                  <a:spcAft>
                    <a:spcPct val="350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マイナンバーカード</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266700" rtl="0" eaLnBrk="1" fontAlgn="auto" latinLnBrk="0" hangingPunct="1">
                  <a:lnSpc>
                    <a:spcPct val="70000"/>
                  </a:lnSpc>
                  <a:spcBef>
                    <a:spcPct val="0"/>
                  </a:spcBef>
                  <a:spcAft>
                    <a:spcPct val="3500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の交付</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27" name="グループ化 26">
              <a:extLst>
                <a:ext uri="{FF2B5EF4-FFF2-40B4-BE49-F238E27FC236}">
                  <a16:creationId xmlns:a16="http://schemas.microsoft.com/office/drawing/2014/main" id="{8D7E628F-8D8C-4CF4-89A7-4253F90B6688}"/>
                </a:ext>
              </a:extLst>
            </p:cNvPr>
            <p:cNvGrpSpPr/>
            <p:nvPr/>
          </p:nvGrpSpPr>
          <p:grpSpPr>
            <a:xfrm>
              <a:off x="4188757" y="8410098"/>
              <a:ext cx="1344913" cy="693101"/>
              <a:chOff x="9442644" y="5319113"/>
              <a:chExt cx="1497366" cy="847018"/>
            </a:xfrm>
          </p:grpSpPr>
          <p:sp>
            <p:nvSpPr>
              <p:cNvPr id="20" name="Freeform 12">
                <a:extLst>
                  <a:ext uri="{FF2B5EF4-FFF2-40B4-BE49-F238E27FC236}">
                    <a16:creationId xmlns:a16="http://schemas.microsoft.com/office/drawing/2014/main" id="{0BD86CF4-6B9F-4AE3-A093-7FF1EC732FE2}"/>
                  </a:ext>
                </a:extLst>
              </p:cNvPr>
              <p:cNvSpPr>
                <a:spLocks/>
              </p:cNvSpPr>
              <p:nvPr/>
            </p:nvSpPr>
            <p:spPr bwMode="auto">
              <a:xfrm>
                <a:off x="10467583" y="5674619"/>
                <a:ext cx="185358" cy="185357"/>
              </a:xfrm>
              <a:custGeom>
                <a:avLst/>
                <a:gdLst>
                  <a:gd name="T0" fmla="*/ 960 w 1826"/>
                  <a:gd name="T1" fmla="*/ 1826 h 1826"/>
                  <a:gd name="T2" fmla="*/ 1098 w 1826"/>
                  <a:gd name="T3" fmla="*/ 1808 h 1826"/>
                  <a:gd name="T4" fmla="*/ 1228 w 1826"/>
                  <a:gd name="T5" fmla="*/ 1770 h 1826"/>
                  <a:gd name="T6" fmla="*/ 1348 w 1826"/>
                  <a:gd name="T7" fmla="*/ 1716 h 1826"/>
                  <a:gd name="T8" fmla="*/ 1460 w 1826"/>
                  <a:gd name="T9" fmla="*/ 1644 h 1826"/>
                  <a:gd name="T10" fmla="*/ 1560 w 1826"/>
                  <a:gd name="T11" fmla="*/ 1558 h 1826"/>
                  <a:gd name="T12" fmla="*/ 1646 w 1826"/>
                  <a:gd name="T13" fmla="*/ 1460 h 1826"/>
                  <a:gd name="T14" fmla="*/ 1716 w 1826"/>
                  <a:gd name="T15" fmla="*/ 1348 h 1826"/>
                  <a:gd name="T16" fmla="*/ 1772 w 1826"/>
                  <a:gd name="T17" fmla="*/ 1226 h 1826"/>
                  <a:gd name="T18" fmla="*/ 1808 w 1826"/>
                  <a:gd name="T19" fmla="*/ 1096 h 1826"/>
                  <a:gd name="T20" fmla="*/ 1826 w 1826"/>
                  <a:gd name="T21" fmla="*/ 960 h 1826"/>
                  <a:gd name="T22" fmla="*/ 1826 w 1826"/>
                  <a:gd name="T23" fmla="*/ 866 h 1826"/>
                  <a:gd name="T24" fmla="*/ 1808 w 1826"/>
                  <a:gd name="T25" fmla="*/ 730 h 1826"/>
                  <a:gd name="T26" fmla="*/ 1772 w 1826"/>
                  <a:gd name="T27" fmla="*/ 600 h 1826"/>
                  <a:gd name="T28" fmla="*/ 1716 w 1826"/>
                  <a:gd name="T29" fmla="*/ 478 h 1826"/>
                  <a:gd name="T30" fmla="*/ 1646 w 1826"/>
                  <a:gd name="T31" fmla="*/ 368 h 1826"/>
                  <a:gd name="T32" fmla="*/ 1560 w 1826"/>
                  <a:gd name="T33" fmla="*/ 268 h 1826"/>
                  <a:gd name="T34" fmla="*/ 1460 w 1826"/>
                  <a:gd name="T35" fmla="*/ 182 h 1826"/>
                  <a:gd name="T36" fmla="*/ 1348 w 1826"/>
                  <a:gd name="T37" fmla="*/ 110 h 1826"/>
                  <a:gd name="T38" fmla="*/ 1228 w 1826"/>
                  <a:gd name="T39" fmla="*/ 56 h 1826"/>
                  <a:gd name="T40" fmla="*/ 1098 w 1826"/>
                  <a:gd name="T41" fmla="*/ 18 h 1826"/>
                  <a:gd name="T42" fmla="*/ 960 w 1826"/>
                  <a:gd name="T43" fmla="*/ 2 h 1826"/>
                  <a:gd name="T44" fmla="*/ 866 w 1826"/>
                  <a:gd name="T45" fmla="*/ 2 h 1826"/>
                  <a:gd name="T46" fmla="*/ 730 w 1826"/>
                  <a:gd name="T47" fmla="*/ 18 h 1826"/>
                  <a:gd name="T48" fmla="*/ 600 w 1826"/>
                  <a:gd name="T49" fmla="*/ 56 h 1826"/>
                  <a:gd name="T50" fmla="*/ 478 w 1826"/>
                  <a:gd name="T51" fmla="*/ 110 h 1826"/>
                  <a:gd name="T52" fmla="*/ 368 w 1826"/>
                  <a:gd name="T53" fmla="*/ 182 h 1826"/>
                  <a:gd name="T54" fmla="*/ 268 w 1826"/>
                  <a:gd name="T55" fmla="*/ 268 h 1826"/>
                  <a:gd name="T56" fmla="*/ 182 w 1826"/>
                  <a:gd name="T57" fmla="*/ 368 h 1826"/>
                  <a:gd name="T58" fmla="*/ 110 w 1826"/>
                  <a:gd name="T59" fmla="*/ 478 h 1826"/>
                  <a:gd name="T60" fmla="*/ 56 w 1826"/>
                  <a:gd name="T61" fmla="*/ 600 h 1826"/>
                  <a:gd name="T62" fmla="*/ 18 w 1826"/>
                  <a:gd name="T63" fmla="*/ 730 h 1826"/>
                  <a:gd name="T64" fmla="*/ 2 w 1826"/>
                  <a:gd name="T65" fmla="*/ 866 h 1826"/>
                  <a:gd name="T66" fmla="*/ 2 w 1826"/>
                  <a:gd name="T67" fmla="*/ 960 h 1826"/>
                  <a:gd name="T68" fmla="*/ 18 w 1826"/>
                  <a:gd name="T69" fmla="*/ 1096 h 1826"/>
                  <a:gd name="T70" fmla="*/ 56 w 1826"/>
                  <a:gd name="T71" fmla="*/ 1226 h 1826"/>
                  <a:gd name="T72" fmla="*/ 110 w 1826"/>
                  <a:gd name="T73" fmla="*/ 1348 h 1826"/>
                  <a:gd name="T74" fmla="*/ 182 w 1826"/>
                  <a:gd name="T75" fmla="*/ 1460 h 1826"/>
                  <a:gd name="T76" fmla="*/ 268 w 1826"/>
                  <a:gd name="T77" fmla="*/ 1558 h 1826"/>
                  <a:gd name="T78" fmla="*/ 368 w 1826"/>
                  <a:gd name="T79" fmla="*/ 1644 h 1826"/>
                  <a:gd name="T80" fmla="*/ 478 w 1826"/>
                  <a:gd name="T81" fmla="*/ 1716 h 1826"/>
                  <a:gd name="T82" fmla="*/ 600 w 1826"/>
                  <a:gd name="T83" fmla="*/ 1770 h 1826"/>
                  <a:gd name="T84" fmla="*/ 730 w 1826"/>
                  <a:gd name="T85" fmla="*/ 1808 h 1826"/>
                  <a:gd name="T86" fmla="*/ 866 w 1826"/>
                  <a:gd name="T87" fmla="*/ 1826 h 1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26" h="1826">
                    <a:moveTo>
                      <a:pt x="914" y="1826"/>
                    </a:moveTo>
                    <a:lnTo>
                      <a:pt x="914" y="1826"/>
                    </a:lnTo>
                    <a:lnTo>
                      <a:pt x="960" y="1826"/>
                    </a:lnTo>
                    <a:lnTo>
                      <a:pt x="1006" y="1822"/>
                    </a:lnTo>
                    <a:lnTo>
                      <a:pt x="1052" y="1816"/>
                    </a:lnTo>
                    <a:lnTo>
                      <a:pt x="1098" y="1808"/>
                    </a:lnTo>
                    <a:lnTo>
                      <a:pt x="1142" y="1798"/>
                    </a:lnTo>
                    <a:lnTo>
                      <a:pt x="1184" y="1786"/>
                    </a:lnTo>
                    <a:lnTo>
                      <a:pt x="1228" y="1770"/>
                    </a:lnTo>
                    <a:lnTo>
                      <a:pt x="1268" y="1754"/>
                    </a:lnTo>
                    <a:lnTo>
                      <a:pt x="1310" y="1736"/>
                    </a:lnTo>
                    <a:lnTo>
                      <a:pt x="1348" y="1716"/>
                    </a:lnTo>
                    <a:lnTo>
                      <a:pt x="1386" y="1694"/>
                    </a:lnTo>
                    <a:lnTo>
                      <a:pt x="1424" y="1670"/>
                    </a:lnTo>
                    <a:lnTo>
                      <a:pt x="1460" y="1644"/>
                    </a:lnTo>
                    <a:lnTo>
                      <a:pt x="1494" y="1618"/>
                    </a:lnTo>
                    <a:lnTo>
                      <a:pt x="1528" y="1588"/>
                    </a:lnTo>
                    <a:lnTo>
                      <a:pt x="1560" y="1558"/>
                    </a:lnTo>
                    <a:lnTo>
                      <a:pt x="1590" y="1526"/>
                    </a:lnTo>
                    <a:lnTo>
                      <a:pt x="1618" y="1494"/>
                    </a:lnTo>
                    <a:lnTo>
                      <a:pt x="1646" y="1460"/>
                    </a:lnTo>
                    <a:lnTo>
                      <a:pt x="1670" y="1424"/>
                    </a:lnTo>
                    <a:lnTo>
                      <a:pt x="1694" y="1386"/>
                    </a:lnTo>
                    <a:lnTo>
                      <a:pt x="1716" y="1348"/>
                    </a:lnTo>
                    <a:lnTo>
                      <a:pt x="1736" y="1308"/>
                    </a:lnTo>
                    <a:lnTo>
                      <a:pt x="1756" y="1268"/>
                    </a:lnTo>
                    <a:lnTo>
                      <a:pt x="1772" y="1226"/>
                    </a:lnTo>
                    <a:lnTo>
                      <a:pt x="1786" y="1184"/>
                    </a:lnTo>
                    <a:lnTo>
                      <a:pt x="1798" y="1142"/>
                    </a:lnTo>
                    <a:lnTo>
                      <a:pt x="1808" y="1096"/>
                    </a:lnTo>
                    <a:lnTo>
                      <a:pt x="1816" y="1052"/>
                    </a:lnTo>
                    <a:lnTo>
                      <a:pt x="1822" y="1006"/>
                    </a:lnTo>
                    <a:lnTo>
                      <a:pt x="1826" y="960"/>
                    </a:lnTo>
                    <a:lnTo>
                      <a:pt x="1826" y="914"/>
                    </a:lnTo>
                    <a:lnTo>
                      <a:pt x="1826" y="914"/>
                    </a:lnTo>
                    <a:lnTo>
                      <a:pt x="1826" y="866"/>
                    </a:lnTo>
                    <a:lnTo>
                      <a:pt x="1822" y="820"/>
                    </a:lnTo>
                    <a:lnTo>
                      <a:pt x="1816" y="774"/>
                    </a:lnTo>
                    <a:lnTo>
                      <a:pt x="1808" y="730"/>
                    </a:lnTo>
                    <a:lnTo>
                      <a:pt x="1798" y="686"/>
                    </a:lnTo>
                    <a:lnTo>
                      <a:pt x="1786" y="642"/>
                    </a:lnTo>
                    <a:lnTo>
                      <a:pt x="1772" y="600"/>
                    </a:lnTo>
                    <a:lnTo>
                      <a:pt x="1756" y="558"/>
                    </a:lnTo>
                    <a:lnTo>
                      <a:pt x="1736" y="518"/>
                    </a:lnTo>
                    <a:lnTo>
                      <a:pt x="1716" y="478"/>
                    </a:lnTo>
                    <a:lnTo>
                      <a:pt x="1694" y="440"/>
                    </a:lnTo>
                    <a:lnTo>
                      <a:pt x="1670" y="402"/>
                    </a:lnTo>
                    <a:lnTo>
                      <a:pt x="1646" y="368"/>
                    </a:lnTo>
                    <a:lnTo>
                      <a:pt x="1618" y="332"/>
                    </a:lnTo>
                    <a:lnTo>
                      <a:pt x="1590" y="300"/>
                    </a:lnTo>
                    <a:lnTo>
                      <a:pt x="1560" y="268"/>
                    </a:lnTo>
                    <a:lnTo>
                      <a:pt x="1528" y="238"/>
                    </a:lnTo>
                    <a:lnTo>
                      <a:pt x="1494" y="208"/>
                    </a:lnTo>
                    <a:lnTo>
                      <a:pt x="1460" y="182"/>
                    </a:lnTo>
                    <a:lnTo>
                      <a:pt x="1424" y="156"/>
                    </a:lnTo>
                    <a:lnTo>
                      <a:pt x="1386" y="132"/>
                    </a:lnTo>
                    <a:lnTo>
                      <a:pt x="1348" y="110"/>
                    </a:lnTo>
                    <a:lnTo>
                      <a:pt x="1310" y="90"/>
                    </a:lnTo>
                    <a:lnTo>
                      <a:pt x="1268" y="72"/>
                    </a:lnTo>
                    <a:lnTo>
                      <a:pt x="1228" y="56"/>
                    </a:lnTo>
                    <a:lnTo>
                      <a:pt x="1184" y="40"/>
                    </a:lnTo>
                    <a:lnTo>
                      <a:pt x="1142" y="28"/>
                    </a:lnTo>
                    <a:lnTo>
                      <a:pt x="1098" y="18"/>
                    </a:lnTo>
                    <a:lnTo>
                      <a:pt x="1052" y="10"/>
                    </a:lnTo>
                    <a:lnTo>
                      <a:pt x="1006" y="4"/>
                    </a:lnTo>
                    <a:lnTo>
                      <a:pt x="960" y="2"/>
                    </a:lnTo>
                    <a:lnTo>
                      <a:pt x="914" y="0"/>
                    </a:lnTo>
                    <a:lnTo>
                      <a:pt x="914" y="0"/>
                    </a:lnTo>
                    <a:lnTo>
                      <a:pt x="866" y="2"/>
                    </a:lnTo>
                    <a:lnTo>
                      <a:pt x="820" y="4"/>
                    </a:lnTo>
                    <a:lnTo>
                      <a:pt x="774" y="10"/>
                    </a:lnTo>
                    <a:lnTo>
                      <a:pt x="730" y="18"/>
                    </a:lnTo>
                    <a:lnTo>
                      <a:pt x="686" y="28"/>
                    </a:lnTo>
                    <a:lnTo>
                      <a:pt x="642" y="40"/>
                    </a:lnTo>
                    <a:lnTo>
                      <a:pt x="600" y="56"/>
                    </a:lnTo>
                    <a:lnTo>
                      <a:pt x="558" y="72"/>
                    </a:lnTo>
                    <a:lnTo>
                      <a:pt x="518" y="90"/>
                    </a:lnTo>
                    <a:lnTo>
                      <a:pt x="478" y="110"/>
                    </a:lnTo>
                    <a:lnTo>
                      <a:pt x="440" y="132"/>
                    </a:lnTo>
                    <a:lnTo>
                      <a:pt x="404" y="156"/>
                    </a:lnTo>
                    <a:lnTo>
                      <a:pt x="368" y="182"/>
                    </a:lnTo>
                    <a:lnTo>
                      <a:pt x="332" y="208"/>
                    </a:lnTo>
                    <a:lnTo>
                      <a:pt x="300" y="238"/>
                    </a:lnTo>
                    <a:lnTo>
                      <a:pt x="268" y="268"/>
                    </a:lnTo>
                    <a:lnTo>
                      <a:pt x="238" y="300"/>
                    </a:lnTo>
                    <a:lnTo>
                      <a:pt x="210" y="332"/>
                    </a:lnTo>
                    <a:lnTo>
                      <a:pt x="182" y="368"/>
                    </a:lnTo>
                    <a:lnTo>
                      <a:pt x="156" y="402"/>
                    </a:lnTo>
                    <a:lnTo>
                      <a:pt x="132" y="440"/>
                    </a:lnTo>
                    <a:lnTo>
                      <a:pt x="110" y="478"/>
                    </a:lnTo>
                    <a:lnTo>
                      <a:pt x="90" y="518"/>
                    </a:lnTo>
                    <a:lnTo>
                      <a:pt x="72" y="558"/>
                    </a:lnTo>
                    <a:lnTo>
                      <a:pt x="56" y="600"/>
                    </a:lnTo>
                    <a:lnTo>
                      <a:pt x="42" y="642"/>
                    </a:lnTo>
                    <a:lnTo>
                      <a:pt x="30" y="686"/>
                    </a:lnTo>
                    <a:lnTo>
                      <a:pt x="18" y="730"/>
                    </a:lnTo>
                    <a:lnTo>
                      <a:pt x="10" y="774"/>
                    </a:lnTo>
                    <a:lnTo>
                      <a:pt x="4" y="820"/>
                    </a:lnTo>
                    <a:lnTo>
                      <a:pt x="2" y="866"/>
                    </a:lnTo>
                    <a:lnTo>
                      <a:pt x="0" y="914"/>
                    </a:lnTo>
                    <a:lnTo>
                      <a:pt x="0" y="914"/>
                    </a:lnTo>
                    <a:lnTo>
                      <a:pt x="2" y="960"/>
                    </a:lnTo>
                    <a:lnTo>
                      <a:pt x="4" y="1006"/>
                    </a:lnTo>
                    <a:lnTo>
                      <a:pt x="10" y="1052"/>
                    </a:lnTo>
                    <a:lnTo>
                      <a:pt x="18" y="1096"/>
                    </a:lnTo>
                    <a:lnTo>
                      <a:pt x="30" y="1142"/>
                    </a:lnTo>
                    <a:lnTo>
                      <a:pt x="42" y="1184"/>
                    </a:lnTo>
                    <a:lnTo>
                      <a:pt x="56" y="1226"/>
                    </a:lnTo>
                    <a:lnTo>
                      <a:pt x="72" y="1268"/>
                    </a:lnTo>
                    <a:lnTo>
                      <a:pt x="90" y="1308"/>
                    </a:lnTo>
                    <a:lnTo>
                      <a:pt x="110" y="1348"/>
                    </a:lnTo>
                    <a:lnTo>
                      <a:pt x="132" y="1386"/>
                    </a:lnTo>
                    <a:lnTo>
                      <a:pt x="156" y="1424"/>
                    </a:lnTo>
                    <a:lnTo>
                      <a:pt x="182" y="1460"/>
                    </a:lnTo>
                    <a:lnTo>
                      <a:pt x="210" y="1494"/>
                    </a:lnTo>
                    <a:lnTo>
                      <a:pt x="238" y="1526"/>
                    </a:lnTo>
                    <a:lnTo>
                      <a:pt x="268" y="1558"/>
                    </a:lnTo>
                    <a:lnTo>
                      <a:pt x="300" y="1588"/>
                    </a:lnTo>
                    <a:lnTo>
                      <a:pt x="332" y="1618"/>
                    </a:lnTo>
                    <a:lnTo>
                      <a:pt x="368" y="1644"/>
                    </a:lnTo>
                    <a:lnTo>
                      <a:pt x="404" y="1670"/>
                    </a:lnTo>
                    <a:lnTo>
                      <a:pt x="440" y="1694"/>
                    </a:lnTo>
                    <a:lnTo>
                      <a:pt x="478" y="1716"/>
                    </a:lnTo>
                    <a:lnTo>
                      <a:pt x="518" y="1736"/>
                    </a:lnTo>
                    <a:lnTo>
                      <a:pt x="558" y="1754"/>
                    </a:lnTo>
                    <a:lnTo>
                      <a:pt x="600" y="1770"/>
                    </a:lnTo>
                    <a:lnTo>
                      <a:pt x="642" y="1786"/>
                    </a:lnTo>
                    <a:lnTo>
                      <a:pt x="686" y="1798"/>
                    </a:lnTo>
                    <a:lnTo>
                      <a:pt x="730" y="1808"/>
                    </a:lnTo>
                    <a:lnTo>
                      <a:pt x="774" y="1816"/>
                    </a:lnTo>
                    <a:lnTo>
                      <a:pt x="820" y="1822"/>
                    </a:lnTo>
                    <a:lnTo>
                      <a:pt x="866" y="1826"/>
                    </a:lnTo>
                    <a:lnTo>
                      <a:pt x="914" y="1826"/>
                    </a:lnTo>
                    <a:lnTo>
                      <a:pt x="914" y="18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1" name="Freeform 13">
                <a:extLst>
                  <a:ext uri="{FF2B5EF4-FFF2-40B4-BE49-F238E27FC236}">
                    <a16:creationId xmlns:a16="http://schemas.microsoft.com/office/drawing/2014/main" id="{FE0375FA-85B8-4F27-9E57-0B750EE08E3D}"/>
                  </a:ext>
                </a:extLst>
              </p:cNvPr>
              <p:cNvSpPr>
                <a:spLocks/>
              </p:cNvSpPr>
              <p:nvPr/>
            </p:nvSpPr>
            <p:spPr bwMode="auto">
              <a:xfrm>
                <a:off x="10184164" y="5558287"/>
                <a:ext cx="755846" cy="607844"/>
              </a:xfrm>
              <a:custGeom>
                <a:avLst/>
                <a:gdLst>
                  <a:gd name="T0" fmla="*/ 7222 w 7446"/>
                  <a:gd name="T1" fmla="*/ 38 h 5988"/>
                  <a:gd name="T2" fmla="*/ 7112 w 7446"/>
                  <a:gd name="T3" fmla="*/ 4 h 5988"/>
                  <a:gd name="T4" fmla="*/ 6998 w 7446"/>
                  <a:gd name="T5" fmla="*/ 4 h 5988"/>
                  <a:gd name="T6" fmla="*/ 6890 w 7446"/>
                  <a:gd name="T7" fmla="*/ 36 h 5988"/>
                  <a:gd name="T8" fmla="*/ 6794 w 7446"/>
                  <a:gd name="T9" fmla="*/ 98 h 5988"/>
                  <a:gd name="T10" fmla="*/ 6718 w 7446"/>
                  <a:gd name="T11" fmla="*/ 188 h 5988"/>
                  <a:gd name="T12" fmla="*/ 4776 w 7446"/>
                  <a:gd name="T13" fmla="*/ 3144 h 5988"/>
                  <a:gd name="T14" fmla="*/ 4716 w 7446"/>
                  <a:gd name="T15" fmla="*/ 3186 h 5988"/>
                  <a:gd name="T16" fmla="*/ 4644 w 7446"/>
                  <a:gd name="T17" fmla="*/ 3198 h 5988"/>
                  <a:gd name="T18" fmla="*/ 4518 w 7446"/>
                  <a:gd name="T19" fmla="*/ 3172 h 5988"/>
                  <a:gd name="T20" fmla="*/ 4190 w 7446"/>
                  <a:gd name="T21" fmla="*/ 3126 h 5988"/>
                  <a:gd name="T22" fmla="*/ 3830 w 7446"/>
                  <a:gd name="T23" fmla="*/ 3102 h 5988"/>
                  <a:gd name="T24" fmla="*/ 3580 w 7446"/>
                  <a:gd name="T25" fmla="*/ 3102 h 5988"/>
                  <a:gd name="T26" fmla="*/ 3222 w 7446"/>
                  <a:gd name="T27" fmla="*/ 3126 h 5988"/>
                  <a:gd name="T28" fmla="*/ 2894 w 7446"/>
                  <a:gd name="T29" fmla="*/ 3172 h 5988"/>
                  <a:gd name="T30" fmla="*/ 2768 w 7446"/>
                  <a:gd name="T31" fmla="*/ 3198 h 5988"/>
                  <a:gd name="T32" fmla="*/ 2694 w 7446"/>
                  <a:gd name="T33" fmla="*/ 3186 h 5988"/>
                  <a:gd name="T34" fmla="*/ 2636 w 7446"/>
                  <a:gd name="T35" fmla="*/ 3144 h 5988"/>
                  <a:gd name="T36" fmla="*/ 726 w 7446"/>
                  <a:gd name="T37" fmla="*/ 202 h 5988"/>
                  <a:gd name="T38" fmla="*/ 650 w 7446"/>
                  <a:gd name="T39" fmla="*/ 112 h 5988"/>
                  <a:gd name="T40" fmla="*/ 556 w 7446"/>
                  <a:gd name="T41" fmla="*/ 50 h 5988"/>
                  <a:gd name="T42" fmla="*/ 448 w 7446"/>
                  <a:gd name="T43" fmla="*/ 18 h 5988"/>
                  <a:gd name="T44" fmla="*/ 334 w 7446"/>
                  <a:gd name="T45" fmla="*/ 18 h 5988"/>
                  <a:gd name="T46" fmla="*/ 222 w 7446"/>
                  <a:gd name="T47" fmla="*/ 52 h 5988"/>
                  <a:gd name="T48" fmla="*/ 154 w 7446"/>
                  <a:gd name="T49" fmla="*/ 94 h 5988"/>
                  <a:gd name="T50" fmla="*/ 72 w 7446"/>
                  <a:gd name="T51" fmla="*/ 178 h 5988"/>
                  <a:gd name="T52" fmla="*/ 20 w 7446"/>
                  <a:gd name="T53" fmla="*/ 278 h 5988"/>
                  <a:gd name="T54" fmla="*/ 0 w 7446"/>
                  <a:gd name="T55" fmla="*/ 388 h 5988"/>
                  <a:gd name="T56" fmla="*/ 10 w 7446"/>
                  <a:gd name="T57" fmla="*/ 502 h 5988"/>
                  <a:gd name="T58" fmla="*/ 56 w 7446"/>
                  <a:gd name="T59" fmla="*/ 610 h 5988"/>
                  <a:gd name="T60" fmla="*/ 1586 w 7446"/>
                  <a:gd name="T61" fmla="*/ 3282 h 5988"/>
                  <a:gd name="T62" fmla="*/ 2074 w 7446"/>
                  <a:gd name="T63" fmla="*/ 4128 h 5988"/>
                  <a:gd name="T64" fmla="*/ 2122 w 7446"/>
                  <a:gd name="T65" fmla="*/ 4230 h 5988"/>
                  <a:gd name="T66" fmla="*/ 2150 w 7446"/>
                  <a:gd name="T67" fmla="*/ 4336 h 5988"/>
                  <a:gd name="T68" fmla="*/ 2220 w 7446"/>
                  <a:gd name="T69" fmla="*/ 5988 h 5988"/>
                  <a:gd name="T70" fmla="*/ 5254 w 7446"/>
                  <a:gd name="T71" fmla="*/ 4410 h 5988"/>
                  <a:gd name="T72" fmla="*/ 5270 w 7446"/>
                  <a:gd name="T73" fmla="*/ 4300 h 5988"/>
                  <a:gd name="T74" fmla="*/ 5304 w 7446"/>
                  <a:gd name="T75" fmla="*/ 4194 h 5988"/>
                  <a:gd name="T76" fmla="*/ 7388 w 7446"/>
                  <a:gd name="T77" fmla="*/ 596 h 5988"/>
                  <a:gd name="T78" fmla="*/ 7422 w 7446"/>
                  <a:gd name="T79" fmla="*/ 524 h 5988"/>
                  <a:gd name="T80" fmla="*/ 7446 w 7446"/>
                  <a:gd name="T81" fmla="*/ 412 h 5988"/>
                  <a:gd name="T82" fmla="*/ 7436 w 7446"/>
                  <a:gd name="T83" fmla="*/ 300 h 5988"/>
                  <a:gd name="T84" fmla="*/ 7394 w 7446"/>
                  <a:gd name="T85" fmla="*/ 194 h 5988"/>
                  <a:gd name="T86" fmla="*/ 7322 w 7446"/>
                  <a:gd name="T87" fmla="*/ 104 h 5988"/>
                  <a:gd name="T88" fmla="*/ 7258 w 7446"/>
                  <a:gd name="T89" fmla="*/ 56 h 5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446" h="5988">
                    <a:moveTo>
                      <a:pt x="7258" y="56"/>
                    </a:moveTo>
                    <a:lnTo>
                      <a:pt x="7258" y="56"/>
                    </a:lnTo>
                    <a:lnTo>
                      <a:pt x="7222" y="38"/>
                    </a:lnTo>
                    <a:lnTo>
                      <a:pt x="7186" y="22"/>
                    </a:lnTo>
                    <a:lnTo>
                      <a:pt x="7150" y="12"/>
                    </a:lnTo>
                    <a:lnTo>
                      <a:pt x="7112" y="4"/>
                    </a:lnTo>
                    <a:lnTo>
                      <a:pt x="7074" y="0"/>
                    </a:lnTo>
                    <a:lnTo>
                      <a:pt x="7036" y="0"/>
                    </a:lnTo>
                    <a:lnTo>
                      <a:pt x="6998" y="4"/>
                    </a:lnTo>
                    <a:lnTo>
                      <a:pt x="6962" y="10"/>
                    </a:lnTo>
                    <a:lnTo>
                      <a:pt x="6926" y="22"/>
                    </a:lnTo>
                    <a:lnTo>
                      <a:pt x="6890" y="36"/>
                    </a:lnTo>
                    <a:lnTo>
                      <a:pt x="6856" y="52"/>
                    </a:lnTo>
                    <a:lnTo>
                      <a:pt x="6824" y="74"/>
                    </a:lnTo>
                    <a:lnTo>
                      <a:pt x="6794" y="98"/>
                    </a:lnTo>
                    <a:lnTo>
                      <a:pt x="6766" y="124"/>
                    </a:lnTo>
                    <a:lnTo>
                      <a:pt x="6742" y="154"/>
                    </a:lnTo>
                    <a:lnTo>
                      <a:pt x="6718" y="188"/>
                    </a:lnTo>
                    <a:lnTo>
                      <a:pt x="4792" y="3124"/>
                    </a:lnTo>
                    <a:lnTo>
                      <a:pt x="4792" y="3124"/>
                    </a:lnTo>
                    <a:lnTo>
                      <a:pt x="4776" y="3144"/>
                    </a:lnTo>
                    <a:lnTo>
                      <a:pt x="4758" y="3162"/>
                    </a:lnTo>
                    <a:lnTo>
                      <a:pt x="4738" y="3176"/>
                    </a:lnTo>
                    <a:lnTo>
                      <a:pt x="4716" y="3186"/>
                    </a:lnTo>
                    <a:lnTo>
                      <a:pt x="4694" y="3194"/>
                    </a:lnTo>
                    <a:lnTo>
                      <a:pt x="4668" y="3198"/>
                    </a:lnTo>
                    <a:lnTo>
                      <a:pt x="4644" y="3198"/>
                    </a:lnTo>
                    <a:lnTo>
                      <a:pt x="4618" y="3194"/>
                    </a:lnTo>
                    <a:lnTo>
                      <a:pt x="4618" y="3194"/>
                    </a:lnTo>
                    <a:lnTo>
                      <a:pt x="4518" y="3172"/>
                    </a:lnTo>
                    <a:lnTo>
                      <a:pt x="4412" y="3154"/>
                    </a:lnTo>
                    <a:lnTo>
                      <a:pt x="4302" y="3138"/>
                    </a:lnTo>
                    <a:lnTo>
                      <a:pt x="4190" y="3126"/>
                    </a:lnTo>
                    <a:lnTo>
                      <a:pt x="4072" y="3116"/>
                    </a:lnTo>
                    <a:lnTo>
                      <a:pt x="3952" y="3108"/>
                    </a:lnTo>
                    <a:lnTo>
                      <a:pt x="3830" y="3102"/>
                    </a:lnTo>
                    <a:lnTo>
                      <a:pt x="3706" y="3102"/>
                    </a:lnTo>
                    <a:lnTo>
                      <a:pt x="3706" y="3102"/>
                    </a:lnTo>
                    <a:lnTo>
                      <a:pt x="3580" y="3102"/>
                    </a:lnTo>
                    <a:lnTo>
                      <a:pt x="3458" y="3108"/>
                    </a:lnTo>
                    <a:lnTo>
                      <a:pt x="3338" y="3116"/>
                    </a:lnTo>
                    <a:lnTo>
                      <a:pt x="3222" y="3126"/>
                    </a:lnTo>
                    <a:lnTo>
                      <a:pt x="3108" y="3138"/>
                    </a:lnTo>
                    <a:lnTo>
                      <a:pt x="3000" y="3154"/>
                    </a:lnTo>
                    <a:lnTo>
                      <a:pt x="2894" y="3172"/>
                    </a:lnTo>
                    <a:lnTo>
                      <a:pt x="2792" y="3194"/>
                    </a:lnTo>
                    <a:lnTo>
                      <a:pt x="2792" y="3194"/>
                    </a:lnTo>
                    <a:lnTo>
                      <a:pt x="2768" y="3198"/>
                    </a:lnTo>
                    <a:lnTo>
                      <a:pt x="2742" y="3198"/>
                    </a:lnTo>
                    <a:lnTo>
                      <a:pt x="2718" y="3194"/>
                    </a:lnTo>
                    <a:lnTo>
                      <a:pt x="2694" y="3186"/>
                    </a:lnTo>
                    <a:lnTo>
                      <a:pt x="2674" y="3176"/>
                    </a:lnTo>
                    <a:lnTo>
                      <a:pt x="2654" y="3162"/>
                    </a:lnTo>
                    <a:lnTo>
                      <a:pt x="2636" y="3144"/>
                    </a:lnTo>
                    <a:lnTo>
                      <a:pt x="2620" y="3124"/>
                    </a:lnTo>
                    <a:lnTo>
                      <a:pt x="726" y="202"/>
                    </a:lnTo>
                    <a:lnTo>
                      <a:pt x="726" y="202"/>
                    </a:lnTo>
                    <a:lnTo>
                      <a:pt x="704" y="168"/>
                    </a:lnTo>
                    <a:lnTo>
                      <a:pt x="678" y="138"/>
                    </a:lnTo>
                    <a:lnTo>
                      <a:pt x="650" y="112"/>
                    </a:lnTo>
                    <a:lnTo>
                      <a:pt x="620" y="88"/>
                    </a:lnTo>
                    <a:lnTo>
                      <a:pt x="588" y="66"/>
                    </a:lnTo>
                    <a:lnTo>
                      <a:pt x="556" y="50"/>
                    </a:lnTo>
                    <a:lnTo>
                      <a:pt x="520" y="36"/>
                    </a:lnTo>
                    <a:lnTo>
                      <a:pt x="484" y="24"/>
                    </a:lnTo>
                    <a:lnTo>
                      <a:pt x="448" y="18"/>
                    </a:lnTo>
                    <a:lnTo>
                      <a:pt x="410" y="14"/>
                    </a:lnTo>
                    <a:lnTo>
                      <a:pt x="372" y="14"/>
                    </a:lnTo>
                    <a:lnTo>
                      <a:pt x="334" y="18"/>
                    </a:lnTo>
                    <a:lnTo>
                      <a:pt x="296" y="26"/>
                    </a:lnTo>
                    <a:lnTo>
                      <a:pt x="258" y="36"/>
                    </a:lnTo>
                    <a:lnTo>
                      <a:pt x="222" y="52"/>
                    </a:lnTo>
                    <a:lnTo>
                      <a:pt x="186" y="72"/>
                    </a:lnTo>
                    <a:lnTo>
                      <a:pt x="186" y="72"/>
                    </a:lnTo>
                    <a:lnTo>
                      <a:pt x="154" y="94"/>
                    </a:lnTo>
                    <a:lnTo>
                      <a:pt x="124" y="120"/>
                    </a:lnTo>
                    <a:lnTo>
                      <a:pt x="96" y="148"/>
                    </a:lnTo>
                    <a:lnTo>
                      <a:pt x="72" y="178"/>
                    </a:lnTo>
                    <a:lnTo>
                      <a:pt x="52" y="210"/>
                    </a:lnTo>
                    <a:lnTo>
                      <a:pt x="34" y="242"/>
                    </a:lnTo>
                    <a:lnTo>
                      <a:pt x="20" y="278"/>
                    </a:lnTo>
                    <a:lnTo>
                      <a:pt x="10" y="314"/>
                    </a:lnTo>
                    <a:lnTo>
                      <a:pt x="4" y="350"/>
                    </a:lnTo>
                    <a:lnTo>
                      <a:pt x="0" y="388"/>
                    </a:lnTo>
                    <a:lnTo>
                      <a:pt x="0" y="426"/>
                    </a:lnTo>
                    <a:lnTo>
                      <a:pt x="4" y="464"/>
                    </a:lnTo>
                    <a:lnTo>
                      <a:pt x="10" y="502"/>
                    </a:lnTo>
                    <a:lnTo>
                      <a:pt x="22" y="538"/>
                    </a:lnTo>
                    <a:lnTo>
                      <a:pt x="38" y="576"/>
                    </a:lnTo>
                    <a:lnTo>
                      <a:pt x="56" y="610"/>
                    </a:lnTo>
                    <a:lnTo>
                      <a:pt x="56" y="610"/>
                    </a:lnTo>
                    <a:lnTo>
                      <a:pt x="912" y="2106"/>
                    </a:lnTo>
                    <a:lnTo>
                      <a:pt x="1586" y="3282"/>
                    </a:lnTo>
                    <a:lnTo>
                      <a:pt x="1870" y="3776"/>
                    </a:lnTo>
                    <a:lnTo>
                      <a:pt x="2074" y="4128"/>
                    </a:lnTo>
                    <a:lnTo>
                      <a:pt x="2074" y="4128"/>
                    </a:lnTo>
                    <a:lnTo>
                      <a:pt x="2092" y="4162"/>
                    </a:lnTo>
                    <a:lnTo>
                      <a:pt x="2108" y="4194"/>
                    </a:lnTo>
                    <a:lnTo>
                      <a:pt x="2122" y="4230"/>
                    </a:lnTo>
                    <a:lnTo>
                      <a:pt x="2134" y="4264"/>
                    </a:lnTo>
                    <a:lnTo>
                      <a:pt x="2142" y="4300"/>
                    </a:lnTo>
                    <a:lnTo>
                      <a:pt x="2150" y="4336"/>
                    </a:lnTo>
                    <a:lnTo>
                      <a:pt x="2154" y="4374"/>
                    </a:lnTo>
                    <a:lnTo>
                      <a:pt x="2156" y="4410"/>
                    </a:lnTo>
                    <a:lnTo>
                      <a:pt x="2220" y="5988"/>
                    </a:lnTo>
                    <a:lnTo>
                      <a:pt x="5192" y="5988"/>
                    </a:lnTo>
                    <a:lnTo>
                      <a:pt x="5254" y="4410"/>
                    </a:lnTo>
                    <a:lnTo>
                      <a:pt x="5254" y="4410"/>
                    </a:lnTo>
                    <a:lnTo>
                      <a:pt x="5258" y="4372"/>
                    </a:lnTo>
                    <a:lnTo>
                      <a:pt x="5262" y="4336"/>
                    </a:lnTo>
                    <a:lnTo>
                      <a:pt x="5270" y="4300"/>
                    </a:lnTo>
                    <a:lnTo>
                      <a:pt x="5278" y="4264"/>
                    </a:lnTo>
                    <a:lnTo>
                      <a:pt x="5290" y="4228"/>
                    </a:lnTo>
                    <a:lnTo>
                      <a:pt x="5304" y="4194"/>
                    </a:lnTo>
                    <a:lnTo>
                      <a:pt x="5320" y="4160"/>
                    </a:lnTo>
                    <a:lnTo>
                      <a:pt x="5336" y="4128"/>
                    </a:lnTo>
                    <a:lnTo>
                      <a:pt x="7388" y="596"/>
                    </a:lnTo>
                    <a:lnTo>
                      <a:pt x="7388" y="596"/>
                    </a:lnTo>
                    <a:lnTo>
                      <a:pt x="7408" y="560"/>
                    </a:lnTo>
                    <a:lnTo>
                      <a:pt x="7422" y="524"/>
                    </a:lnTo>
                    <a:lnTo>
                      <a:pt x="7434" y="488"/>
                    </a:lnTo>
                    <a:lnTo>
                      <a:pt x="7442" y="450"/>
                    </a:lnTo>
                    <a:lnTo>
                      <a:pt x="7446" y="412"/>
                    </a:lnTo>
                    <a:lnTo>
                      <a:pt x="7446" y="374"/>
                    </a:lnTo>
                    <a:lnTo>
                      <a:pt x="7442" y="336"/>
                    </a:lnTo>
                    <a:lnTo>
                      <a:pt x="7436" y="300"/>
                    </a:lnTo>
                    <a:lnTo>
                      <a:pt x="7424" y="264"/>
                    </a:lnTo>
                    <a:lnTo>
                      <a:pt x="7410" y="228"/>
                    </a:lnTo>
                    <a:lnTo>
                      <a:pt x="7394" y="194"/>
                    </a:lnTo>
                    <a:lnTo>
                      <a:pt x="7372" y="162"/>
                    </a:lnTo>
                    <a:lnTo>
                      <a:pt x="7348" y="132"/>
                    </a:lnTo>
                    <a:lnTo>
                      <a:pt x="7322" y="104"/>
                    </a:lnTo>
                    <a:lnTo>
                      <a:pt x="7292" y="80"/>
                    </a:lnTo>
                    <a:lnTo>
                      <a:pt x="7258" y="56"/>
                    </a:lnTo>
                    <a:lnTo>
                      <a:pt x="7258"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2" name="Freeform 77">
                <a:extLst>
                  <a:ext uri="{FF2B5EF4-FFF2-40B4-BE49-F238E27FC236}">
                    <a16:creationId xmlns:a16="http://schemas.microsoft.com/office/drawing/2014/main" id="{78E5BC66-94BF-437D-B9CB-F5086CF2BDCA}"/>
                  </a:ext>
                </a:extLst>
              </p:cNvPr>
              <p:cNvSpPr>
                <a:spLocks noEditPoints="1"/>
              </p:cNvSpPr>
              <p:nvPr/>
            </p:nvSpPr>
            <p:spPr bwMode="auto">
              <a:xfrm>
                <a:off x="9442644" y="5319113"/>
                <a:ext cx="771347" cy="495198"/>
              </a:xfrm>
              <a:custGeom>
                <a:avLst/>
                <a:gdLst>
                  <a:gd name="T0" fmla="*/ 374 w 7592"/>
                  <a:gd name="T1" fmla="*/ 0 h 4874"/>
                  <a:gd name="T2" fmla="*/ 262 w 7592"/>
                  <a:gd name="T3" fmla="*/ 16 h 4874"/>
                  <a:gd name="T4" fmla="*/ 166 w 7592"/>
                  <a:gd name="T5" fmla="*/ 64 h 4874"/>
                  <a:gd name="T6" fmla="*/ 86 w 7592"/>
                  <a:gd name="T7" fmla="*/ 136 h 4874"/>
                  <a:gd name="T8" fmla="*/ 30 w 7592"/>
                  <a:gd name="T9" fmla="*/ 228 h 4874"/>
                  <a:gd name="T10" fmla="*/ 2 w 7592"/>
                  <a:gd name="T11" fmla="*/ 334 h 4874"/>
                  <a:gd name="T12" fmla="*/ 0 w 7592"/>
                  <a:gd name="T13" fmla="*/ 4500 h 4874"/>
                  <a:gd name="T14" fmla="*/ 18 w 7592"/>
                  <a:gd name="T15" fmla="*/ 4612 h 4874"/>
                  <a:gd name="T16" fmla="*/ 64 w 7592"/>
                  <a:gd name="T17" fmla="*/ 4710 h 4874"/>
                  <a:gd name="T18" fmla="*/ 136 w 7592"/>
                  <a:gd name="T19" fmla="*/ 4788 h 4874"/>
                  <a:gd name="T20" fmla="*/ 228 w 7592"/>
                  <a:gd name="T21" fmla="*/ 4844 h 4874"/>
                  <a:gd name="T22" fmla="*/ 336 w 7592"/>
                  <a:gd name="T23" fmla="*/ 4872 h 4874"/>
                  <a:gd name="T24" fmla="*/ 7220 w 7592"/>
                  <a:gd name="T25" fmla="*/ 4874 h 4874"/>
                  <a:gd name="T26" fmla="*/ 7330 w 7592"/>
                  <a:gd name="T27" fmla="*/ 4858 h 4874"/>
                  <a:gd name="T28" fmla="*/ 7428 w 7592"/>
                  <a:gd name="T29" fmla="*/ 4810 h 4874"/>
                  <a:gd name="T30" fmla="*/ 7508 w 7592"/>
                  <a:gd name="T31" fmla="*/ 4738 h 4874"/>
                  <a:gd name="T32" fmla="*/ 7564 w 7592"/>
                  <a:gd name="T33" fmla="*/ 4646 h 4874"/>
                  <a:gd name="T34" fmla="*/ 7590 w 7592"/>
                  <a:gd name="T35" fmla="*/ 4540 h 4874"/>
                  <a:gd name="T36" fmla="*/ 7592 w 7592"/>
                  <a:gd name="T37" fmla="*/ 372 h 4874"/>
                  <a:gd name="T38" fmla="*/ 7576 w 7592"/>
                  <a:gd name="T39" fmla="*/ 262 h 4874"/>
                  <a:gd name="T40" fmla="*/ 7528 w 7592"/>
                  <a:gd name="T41" fmla="*/ 164 h 4874"/>
                  <a:gd name="T42" fmla="*/ 7456 w 7592"/>
                  <a:gd name="T43" fmla="*/ 86 h 4874"/>
                  <a:gd name="T44" fmla="*/ 7364 w 7592"/>
                  <a:gd name="T45" fmla="*/ 30 h 4874"/>
                  <a:gd name="T46" fmla="*/ 7258 w 7592"/>
                  <a:gd name="T47" fmla="*/ 2 h 4874"/>
                  <a:gd name="T48" fmla="*/ 7392 w 7592"/>
                  <a:gd name="T49" fmla="*/ 4500 h 4874"/>
                  <a:gd name="T50" fmla="*/ 7390 w 7592"/>
                  <a:gd name="T51" fmla="*/ 4536 h 4874"/>
                  <a:gd name="T52" fmla="*/ 7372 w 7592"/>
                  <a:gd name="T53" fmla="*/ 4584 h 4874"/>
                  <a:gd name="T54" fmla="*/ 7342 w 7592"/>
                  <a:gd name="T55" fmla="*/ 4624 h 4874"/>
                  <a:gd name="T56" fmla="*/ 7302 w 7592"/>
                  <a:gd name="T57" fmla="*/ 4654 h 4874"/>
                  <a:gd name="T58" fmla="*/ 7254 w 7592"/>
                  <a:gd name="T59" fmla="*/ 4670 h 4874"/>
                  <a:gd name="T60" fmla="*/ 374 w 7592"/>
                  <a:gd name="T61" fmla="*/ 4674 h 4874"/>
                  <a:gd name="T62" fmla="*/ 338 w 7592"/>
                  <a:gd name="T63" fmla="*/ 4670 h 4874"/>
                  <a:gd name="T64" fmla="*/ 292 w 7592"/>
                  <a:gd name="T65" fmla="*/ 4654 h 4874"/>
                  <a:gd name="T66" fmla="*/ 252 w 7592"/>
                  <a:gd name="T67" fmla="*/ 4624 h 4874"/>
                  <a:gd name="T68" fmla="*/ 222 w 7592"/>
                  <a:gd name="T69" fmla="*/ 4584 h 4874"/>
                  <a:gd name="T70" fmla="*/ 204 w 7592"/>
                  <a:gd name="T71" fmla="*/ 4536 h 4874"/>
                  <a:gd name="T72" fmla="*/ 200 w 7592"/>
                  <a:gd name="T73" fmla="*/ 372 h 4874"/>
                  <a:gd name="T74" fmla="*/ 204 w 7592"/>
                  <a:gd name="T75" fmla="*/ 338 h 4874"/>
                  <a:gd name="T76" fmla="*/ 222 w 7592"/>
                  <a:gd name="T77" fmla="*/ 290 h 4874"/>
                  <a:gd name="T78" fmla="*/ 252 w 7592"/>
                  <a:gd name="T79" fmla="*/ 250 h 4874"/>
                  <a:gd name="T80" fmla="*/ 292 w 7592"/>
                  <a:gd name="T81" fmla="*/ 220 h 4874"/>
                  <a:gd name="T82" fmla="*/ 338 w 7592"/>
                  <a:gd name="T83" fmla="*/ 204 h 4874"/>
                  <a:gd name="T84" fmla="*/ 7220 w 7592"/>
                  <a:gd name="T85" fmla="*/ 200 h 4874"/>
                  <a:gd name="T86" fmla="*/ 7254 w 7592"/>
                  <a:gd name="T87" fmla="*/ 204 h 4874"/>
                  <a:gd name="T88" fmla="*/ 7302 w 7592"/>
                  <a:gd name="T89" fmla="*/ 220 h 4874"/>
                  <a:gd name="T90" fmla="*/ 7342 w 7592"/>
                  <a:gd name="T91" fmla="*/ 250 h 4874"/>
                  <a:gd name="T92" fmla="*/ 7372 w 7592"/>
                  <a:gd name="T93" fmla="*/ 290 h 4874"/>
                  <a:gd name="T94" fmla="*/ 7390 w 7592"/>
                  <a:gd name="T95" fmla="*/ 338 h 4874"/>
                  <a:gd name="T96" fmla="*/ 7392 w 7592"/>
                  <a:gd name="T97" fmla="*/ 4500 h 4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592" h="4874">
                    <a:moveTo>
                      <a:pt x="7220" y="0"/>
                    </a:moveTo>
                    <a:lnTo>
                      <a:pt x="374" y="0"/>
                    </a:lnTo>
                    <a:lnTo>
                      <a:pt x="374" y="0"/>
                    </a:lnTo>
                    <a:lnTo>
                      <a:pt x="336" y="2"/>
                    </a:lnTo>
                    <a:lnTo>
                      <a:pt x="298" y="8"/>
                    </a:lnTo>
                    <a:lnTo>
                      <a:pt x="262" y="16"/>
                    </a:lnTo>
                    <a:lnTo>
                      <a:pt x="228" y="30"/>
                    </a:lnTo>
                    <a:lnTo>
                      <a:pt x="196" y="46"/>
                    </a:lnTo>
                    <a:lnTo>
                      <a:pt x="166" y="64"/>
                    </a:lnTo>
                    <a:lnTo>
                      <a:pt x="136" y="86"/>
                    </a:lnTo>
                    <a:lnTo>
                      <a:pt x="110" y="110"/>
                    </a:lnTo>
                    <a:lnTo>
                      <a:pt x="86" y="136"/>
                    </a:lnTo>
                    <a:lnTo>
                      <a:pt x="64" y="164"/>
                    </a:lnTo>
                    <a:lnTo>
                      <a:pt x="46" y="196"/>
                    </a:lnTo>
                    <a:lnTo>
                      <a:pt x="30" y="228"/>
                    </a:lnTo>
                    <a:lnTo>
                      <a:pt x="18" y="262"/>
                    </a:lnTo>
                    <a:lnTo>
                      <a:pt x="8" y="298"/>
                    </a:lnTo>
                    <a:lnTo>
                      <a:pt x="2" y="334"/>
                    </a:lnTo>
                    <a:lnTo>
                      <a:pt x="0" y="372"/>
                    </a:lnTo>
                    <a:lnTo>
                      <a:pt x="0" y="4500"/>
                    </a:lnTo>
                    <a:lnTo>
                      <a:pt x="0" y="4500"/>
                    </a:lnTo>
                    <a:lnTo>
                      <a:pt x="2" y="4540"/>
                    </a:lnTo>
                    <a:lnTo>
                      <a:pt x="8" y="4576"/>
                    </a:lnTo>
                    <a:lnTo>
                      <a:pt x="18" y="4612"/>
                    </a:lnTo>
                    <a:lnTo>
                      <a:pt x="30" y="4646"/>
                    </a:lnTo>
                    <a:lnTo>
                      <a:pt x="46" y="4678"/>
                    </a:lnTo>
                    <a:lnTo>
                      <a:pt x="64" y="4710"/>
                    </a:lnTo>
                    <a:lnTo>
                      <a:pt x="86" y="4738"/>
                    </a:lnTo>
                    <a:lnTo>
                      <a:pt x="110" y="4764"/>
                    </a:lnTo>
                    <a:lnTo>
                      <a:pt x="136" y="4788"/>
                    </a:lnTo>
                    <a:lnTo>
                      <a:pt x="166" y="4810"/>
                    </a:lnTo>
                    <a:lnTo>
                      <a:pt x="196" y="4828"/>
                    </a:lnTo>
                    <a:lnTo>
                      <a:pt x="228" y="4844"/>
                    </a:lnTo>
                    <a:lnTo>
                      <a:pt x="262" y="4858"/>
                    </a:lnTo>
                    <a:lnTo>
                      <a:pt x="298" y="4866"/>
                    </a:lnTo>
                    <a:lnTo>
                      <a:pt x="336" y="4872"/>
                    </a:lnTo>
                    <a:lnTo>
                      <a:pt x="374" y="4874"/>
                    </a:lnTo>
                    <a:lnTo>
                      <a:pt x="7220" y="4874"/>
                    </a:lnTo>
                    <a:lnTo>
                      <a:pt x="7220" y="4874"/>
                    </a:lnTo>
                    <a:lnTo>
                      <a:pt x="7258" y="4872"/>
                    </a:lnTo>
                    <a:lnTo>
                      <a:pt x="7294" y="4866"/>
                    </a:lnTo>
                    <a:lnTo>
                      <a:pt x="7330" y="4858"/>
                    </a:lnTo>
                    <a:lnTo>
                      <a:pt x="7364" y="4844"/>
                    </a:lnTo>
                    <a:lnTo>
                      <a:pt x="7398" y="4828"/>
                    </a:lnTo>
                    <a:lnTo>
                      <a:pt x="7428" y="4810"/>
                    </a:lnTo>
                    <a:lnTo>
                      <a:pt x="7456" y="4788"/>
                    </a:lnTo>
                    <a:lnTo>
                      <a:pt x="7484" y="4764"/>
                    </a:lnTo>
                    <a:lnTo>
                      <a:pt x="7508" y="4738"/>
                    </a:lnTo>
                    <a:lnTo>
                      <a:pt x="7528" y="4710"/>
                    </a:lnTo>
                    <a:lnTo>
                      <a:pt x="7548" y="4678"/>
                    </a:lnTo>
                    <a:lnTo>
                      <a:pt x="7564" y="4646"/>
                    </a:lnTo>
                    <a:lnTo>
                      <a:pt x="7576" y="4612"/>
                    </a:lnTo>
                    <a:lnTo>
                      <a:pt x="7586" y="4576"/>
                    </a:lnTo>
                    <a:lnTo>
                      <a:pt x="7590" y="4540"/>
                    </a:lnTo>
                    <a:lnTo>
                      <a:pt x="7592" y="4500"/>
                    </a:lnTo>
                    <a:lnTo>
                      <a:pt x="7592" y="372"/>
                    </a:lnTo>
                    <a:lnTo>
                      <a:pt x="7592" y="372"/>
                    </a:lnTo>
                    <a:lnTo>
                      <a:pt x="7590" y="334"/>
                    </a:lnTo>
                    <a:lnTo>
                      <a:pt x="7586" y="298"/>
                    </a:lnTo>
                    <a:lnTo>
                      <a:pt x="7576" y="262"/>
                    </a:lnTo>
                    <a:lnTo>
                      <a:pt x="7564" y="228"/>
                    </a:lnTo>
                    <a:lnTo>
                      <a:pt x="7548" y="196"/>
                    </a:lnTo>
                    <a:lnTo>
                      <a:pt x="7528" y="164"/>
                    </a:lnTo>
                    <a:lnTo>
                      <a:pt x="7508" y="136"/>
                    </a:lnTo>
                    <a:lnTo>
                      <a:pt x="7484" y="110"/>
                    </a:lnTo>
                    <a:lnTo>
                      <a:pt x="7456" y="86"/>
                    </a:lnTo>
                    <a:lnTo>
                      <a:pt x="7428" y="64"/>
                    </a:lnTo>
                    <a:lnTo>
                      <a:pt x="7398" y="46"/>
                    </a:lnTo>
                    <a:lnTo>
                      <a:pt x="7364" y="30"/>
                    </a:lnTo>
                    <a:lnTo>
                      <a:pt x="7330" y="16"/>
                    </a:lnTo>
                    <a:lnTo>
                      <a:pt x="7294" y="8"/>
                    </a:lnTo>
                    <a:lnTo>
                      <a:pt x="7258" y="2"/>
                    </a:lnTo>
                    <a:lnTo>
                      <a:pt x="7220" y="0"/>
                    </a:lnTo>
                    <a:lnTo>
                      <a:pt x="7220" y="0"/>
                    </a:lnTo>
                    <a:close/>
                    <a:moveTo>
                      <a:pt x="7392" y="4500"/>
                    </a:moveTo>
                    <a:lnTo>
                      <a:pt x="7392" y="4500"/>
                    </a:lnTo>
                    <a:lnTo>
                      <a:pt x="7392" y="4518"/>
                    </a:lnTo>
                    <a:lnTo>
                      <a:pt x="7390" y="4536"/>
                    </a:lnTo>
                    <a:lnTo>
                      <a:pt x="7384" y="4552"/>
                    </a:lnTo>
                    <a:lnTo>
                      <a:pt x="7380" y="4568"/>
                    </a:lnTo>
                    <a:lnTo>
                      <a:pt x="7372" y="4584"/>
                    </a:lnTo>
                    <a:lnTo>
                      <a:pt x="7364" y="4598"/>
                    </a:lnTo>
                    <a:lnTo>
                      <a:pt x="7354" y="4610"/>
                    </a:lnTo>
                    <a:lnTo>
                      <a:pt x="7342" y="4624"/>
                    </a:lnTo>
                    <a:lnTo>
                      <a:pt x="7330" y="4634"/>
                    </a:lnTo>
                    <a:lnTo>
                      <a:pt x="7316" y="4644"/>
                    </a:lnTo>
                    <a:lnTo>
                      <a:pt x="7302" y="4654"/>
                    </a:lnTo>
                    <a:lnTo>
                      <a:pt x="7288" y="4660"/>
                    </a:lnTo>
                    <a:lnTo>
                      <a:pt x="7272" y="4666"/>
                    </a:lnTo>
                    <a:lnTo>
                      <a:pt x="7254" y="4670"/>
                    </a:lnTo>
                    <a:lnTo>
                      <a:pt x="7238" y="4674"/>
                    </a:lnTo>
                    <a:lnTo>
                      <a:pt x="7220" y="4674"/>
                    </a:lnTo>
                    <a:lnTo>
                      <a:pt x="374" y="4674"/>
                    </a:lnTo>
                    <a:lnTo>
                      <a:pt x="374" y="4674"/>
                    </a:lnTo>
                    <a:lnTo>
                      <a:pt x="356" y="4674"/>
                    </a:lnTo>
                    <a:lnTo>
                      <a:pt x="338" y="4670"/>
                    </a:lnTo>
                    <a:lnTo>
                      <a:pt x="322" y="4666"/>
                    </a:lnTo>
                    <a:lnTo>
                      <a:pt x="306" y="4660"/>
                    </a:lnTo>
                    <a:lnTo>
                      <a:pt x="292" y="4654"/>
                    </a:lnTo>
                    <a:lnTo>
                      <a:pt x="278" y="4644"/>
                    </a:lnTo>
                    <a:lnTo>
                      <a:pt x="264" y="4634"/>
                    </a:lnTo>
                    <a:lnTo>
                      <a:pt x="252" y="4624"/>
                    </a:lnTo>
                    <a:lnTo>
                      <a:pt x="240" y="4610"/>
                    </a:lnTo>
                    <a:lnTo>
                      <a:pt x="230" y="4598"/>
                    </a:lnTo>
                    <a:lnTo>
                      <a:pt x="222" y="4584"/>
                    </a:lnTo>
                    <a:lnTo>
                      <a:pt x="214" y="4568"/>
                    </a:lnTo>
                    <a:lnTo>
                      <a:pt x="208" y="4552"/>
                    </a:lnTo>
                    <a:lnTo>
                      <a:pt x="204" y="4536"/>
                    </a:lnTo>
                    <a:lnTo>
                      <a:pt x="202" y="4518"/>
                    </a:lnTo>
                    <a:lnTo>
                      <a:pt x="200" y="4500"/>
                    </a:lnTo>
                    <a:lnTo>
                      <a:pt x="200" y="372"/>
                    </a:lnTo>
                    <a:lnTo>
                      <a:pt x="200" y="372"/>
                    </a:lnTo>
                    <a:lnTo>
                      <a:pt x="202" y="356"/>
                    </a:lnTo>
                    <a:lnTo>
                      <a:pt x="204" y="338"/>
                    </a:lnTo>
                    <a:lnTo>
                      <a:pt x="208" y="322"/>
                    </a:lnTo>
                    <a:lnTo>
                      <a:pt x="214" y="306"/>
                    </a:lnTo>
                    <a:lnTo>
                      <a:pt x="222" y="290"/>
                    </a:lnTo>
                    <a:lnTo>
                      <a:pt x="230" y="276"/>
                    </a:lnTo>
                    <a:lnTo>
                      <a:pt x="240" y="262"/>
                    </a:lnTo>
                    <a:lnTo>
                      <a:pt x="252" y="250"/>
                    </a:lnTo>
                    <a:lnTo>
                      <a:pt x="264" y="240"/>
                    </a:lnTo>
                    <a:lnTo>
                      <a:pt x="278" y="230"/>
                    </a:lnTo>
                    <a:lnTo>
                      <a:pt x="292" y="220"/>
                    </a:lnTo>
                    <a:lnTo>
                      <a:pt x="306" y="214"/>
                    </a:lnTo>
                    <a:lnTo>
                      <a:pt x="322" y="208"/>
                    </a:lnTo>
                    <a:lnTo>
                      <a:pt x="338" y="204"/>
                    </a:lnTo>
                    <a:lnTo>
                      <a:pt x="356" y="200"/>
                    </a:lnTo>
                    <a:lnTo>
                      <a:pt x="374" y="200"/>
                    </a:lnTo>
                    <a:lnTo>
                      <a:pt x="7220" y="200"/>
                    </a:lnTo>
                    <a:lnTo>
                      <a:pt x="7220" y="200"/>
                    </a:lnTo>
                    <a:lnTo>
                      <a:pt x="7238" y="200"/>
                    </a:lnTo>
                    <a:lnTo>
                      <a:pt x="7254" y="204"/>
                    </a:lnTo>
                    <a:lnTo>
                      <a:pt x="7272" y="208"/>
                    </a:lnTo>
                    <a:lnTo>
                      <a:pt x="7288" y="214"/>
                    </a:lnTo>
                    <a:lnTo>
                      <a:pt x="7302" y="220"/>
                    </a:lnTo>
                    <a:lnTo>
                      <a:pt x="7316" y="230"/>
                    </a:lnTo>
                    <a:lnTo>
                      <a:pt x="7330" y="240"/>
                    </a:lnTo>
                    <a:lnTo>
                      <a:pt x="7342" y="250"/>
                    </a:lnTo>
                    <a:lnTo>
                      <a:pt x="7354" y="262"/>
                    </a:lnTo>
                    <a:lnTo>
                      <a:pt x="7364" y="276"/>
                    </a:lnTo>
                    <a:lnTo>
                      <a:pt x="7372" y="290"/>
                    </a:lnTo>
                    <a:lnTo>
                      <a:pt x="7380" y="306"/>
                    </a:lnTo>
                    <a:lnTo>
                      <a:pt x="7384" y="322"/>
                    </a:lnTo>
                    <a:lnTo>
                      <a:pt x="7390" y="338"/>
                    </a:lnTo>
                    <a:lnTo>
                      <a:pt x="7392" y="356"/>
                    </a:lnTo>
                    <a:lnTo>
                      <a:pt x="7392" y="372"/>
                    </a:lnTo>
                    <a:lnTo>
                      <a:pt x="7392" y="450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3" name="Freeform 78">
                <a:extLst>
                  <a:ext uri="{FF2B5EF4-FFF2-40B4-BE49-F238E27FC236}">
                    <a16:creationId xmlns:a16="http://schemas.microsoft.com/office/drawing/2014/main" id="{3C7FDF89-8879-49FA-892D-0630C6A1365C}"/>
                  </a:ext>
                </a:extLst>
              </p:cNvPr>
              <p:cNvSpPr>
                <a:spLocks noEditPoints="1"/>
              </p:cNvSpPr>
              <p:nvPr/>
            </p:nvSpPr>
            <p:spPr bwMode="auto">
              <a:xfrm>
                <a:off x="9523111" y="5412585"/>
                <a:ext cx="222504" cy="308254"/>
              </a:xfrm>
              <a:custGeom>
                <a:avLst/>
                <a:gdLst>
                  <a:gd name="T0" fmla="*/ 86 w 2190"/>
                  <a:gd name="T1" fmla="*/ 2 h 3034"/>
                  <a:gd name="T2" fmla="*/ 18 w 2190"/>
                  <a:gd name="T3" fmla="*/ 48 h 3034"/>
                  <a:gd name="T4" fmla="*/ 0 w 2190"/>
                  <a:gd name="T5" fmla="*/ 2926 h 3034"/>
                  <a:gd name="T6" fmla="*/ 18 w 2190"/>
                  <a:gd name="T7" fmla="*/ 2986 h 3034"/>
                  <a:gd name="T8" fmla="*/ 86 w 2190"/>
                  <a:gd name="T9" fmla="*/ 3032 h 3034"/>
                  <a:gd name="T10" fmla="*/ 2104 w 2190"/>
                  <a:gd name="T11" fmla="*/ 3032 h 3034"/>
                  <a:gd name="T12" fmla="*/ 2172 w 2190"/>
                  <a:gd name="T13" fmla="*/ 2986 h 3034"/>
                  <a:gd name="T14" fmla="*/ 2190 w 2190"/>
                  <a:gd name="T15" fmla="*/ 108 h 3034"/>
                  <a:gd name="T16" fmla="*/ 2172 w 2190"/>
                  <a:gd name="T17" fmla="*/ 48 h 3034"/>
                  <a:gd name="T18" fmla="*/ 2104 w 2190"/>
                  <a:gd name="T19" fmla="*/ 2 h 3034"/>
                  <a:gd name="T20" fmla="*/ 1082 w 2190"/>
                  <a:gd name="T21" fmla="*/ 488 h 3034"/>
                  <a:gd name="T22" fmla="*/ 1190 w 2190"/>
                  <a:gd name="T23" fmla="*/ 498 h 3034"/>
                  <a:gd name="T24" fmla="*/ 1292 w 2190"/>
                  <a:gd name="T25" fmla="*/ 530 h 3034"/>
                  <a:gd name="T26" fmla="*/ 1382 w 2190"/>
                  <a:gd name="T27" fmla="*/ 580 h 3034"/>
                  <a:gd name="T28" fmla="*/ 1462 w 2190"/>
                  <a:gd name="T29" fmla="*/ 644 h 3034"/>
                  <a:gd name="T30" fmla="*/ 1526 w 2190"/>
                  <a:gd name="T31" fmla="*/ 724 h 3034"/>
                  <a:gd name="T32" fmla="*/ 1576 w 2190"/>
                  <a:gd name="T33" fmla="*/ 814 h 3034"/>
                  <a:gd name="T34" fmla="*/ 1608 w 2190"/>
                  <a:gd name="T35" fmla="*/ 916 h 3034"/>
                  <a:gd name="T36" fmla="*/ 1618 w 2190"/>
                  <a:gd name="T37" fmla="*/ 1022 h 3034"/>
                  <a:gd name="T38" fmla="*/ 1612 w 2190"/>
                  <a:gd name="T39" fmla="*/ 1104 h 3034"/>
                  <a:gd name="T40" fmla="*/ 1586 w 2190"/>
                  <a:gd name="T41" fmla="*/ 1206 h 3034"/>
                  <a:gd name="T42" fmla="*/ 1540 w 2190"/>
                  <a:gd name="T43" fmla="*/ 1300 h 3034"/>
                  <a:gd name="T44" fmla="*/ 1478 w 2190"/>
                  <a:gd name="T45" fmla="*/ 1382 h 3034"/>
                  <a:gd name="T46" fmla="*/ 1404 w 2190"/>
                  <a:gd name="T47" fmla="*/ 1452 h 3034"/>
                  <a:gd name="T48" fmla="*/ 1314 w 2190"/>
                  <a:gd name="T49" fmla="*/ 1506 h 3034"/>
                  <a:gd name="T50" fmla="*/ 1216 w 2190"/>
                  <a:gd name="T51" fmla="*/ 1542 h 3034"/>
                  <a:gd name="T52" fmla="*/ 1110 w 2190"/>
                  <a:gd name="T53" fmla="*/ 1558 h 3034"/>
                  <a:gd name="T54" fmla="*/ 1028 w 2190"/>
                  <a:gd name="T55" fmla="*/ 1556 h 3034"/>
                  <a:gd name="T56" fmla="*/ 924 w 2190"/>
                  <a:gd name="T57" fmla="*/ 1534 h 3034"/>
                  <a:gd name="T58" fmla="*/ 828 w 2190"/>
                  <a:gd name="T59" fmla="*/ 1494 h 3034"/>
                  <a:gd name="T60" fmla="*/ 742 w 2190"/>
                  <a:gd name="T61" fmla="*/ 1436 h 3034"/>
                  <a:gd name="T62" fmla="*/ 670 w 2190"/>
                  <a:gd name="T63" fmla="*/ 1364 h 3034"/>
                  <a:gd name="T64" fmla="*/ 612 w 2190"/>
                  <a:gd name="T65" fmla="*/ 1278 h 3034"/>
                  <a:gd name="T66" fmla="*/ 572 w 2190"/>
                  <a:gd name="T67" fmla="*/ 1182 h 3034"/>
                  <a:gd name="T68" fmla="*/ 550 w 2190"/>
                  <a:gd name="T69" fmla="*/ 1078 h 3034"/>
                  <a:gd name="T70" fmla="*/ 548 w 2190"/>
                  <a:gd name="T71" fmla="*/ 996 h 3034"/>
                  <a:gd name="T72" fmla="*/ 564 w 2190"/>
                  <a:gd name="T73" fmla="*/ 890 h 3034"/>
                  <a:gd name="T74" fmla="*/ 600 w 2190"/>
                  <a:gd name="T75" fmla="*/ 790 h 3034"/>
                  <a:gd name="T76" fmla="*/ 654 w 2190"/>
                  <a:gd name="T77" fmla="*/ 702 h 3034"/>
                  <a:gd name="T78" fmla="*/ 722 w 2190"/>
                  <a:gd name="T79" fmla="*/ 626 h 3034"/>
                  <a:gd name="T80" fmla="*/ 806 w 2190"/>
                  <a:gd name="T81" fmla="*/ 566 h 3034"/>
                  <a:gd name="T82" fmla="*/ 898 w 2190"/>
                  <a:gd name="T83" fmla="*/ 520 h 3034"/>
                  <a:gd name="T84" fmla="*/ 1002 w 2190"/>
                  <a:gd name="T85" fmla="*/ 494 h 3034"/>
                  <a:gd name="T86" fmla="*/ 1082 w 2190"/>
                  <a:gd name="T87" fmla="*/ 488 h 3034"/>
                  <a:gd name="T88" fmla="*/ 234 w 2190"/>
                  <a:gd name="T89" fmla="*/ 2458 h 3034"/>
                  <a:gd name="T90" fmla="*/ 268 w 2190"/>
                  <a:gd name="T91" fmla="*/ 2288 h 3034"/>
                  <a:gd name="T92" fmla="*/ 334 w 2190"/>
                  <a:gd name="T93" fmla="*/ 2134 h 3034"/>
                  <a:gd name="T94" fmla="*/ 426 w 2190"/>
                  <a:gd name="T95" fmla="*/ 1996 h 3034"/>
                  <a:gd name="T96" fmla="*/ 544 w 2190"/>
                  <a:gd name="T97" fmla="*/ 1878 h 3034"/>
                  <a:gd name="T98" fmla="*/ 682 w 2190"/>
                  <a:gd name="T99" fmla="*/ 1784 h 3034"/>
                  <a:gd name="T100" fmla="*/ 838 w 2190"/>
                  <a:gd name="T101" fmla="*/ 1720 h 3034"/>
                  <a:gd name="T102" fmla="*/ 1006 w 2190"/>
                  <a:gd name="T103" fmla="*/ 1684 h 3034"/>
                  <a:gd name="T104" fmla="*/ 1140 w 2190"/>
                  <a:gd name="T105" fmla="*/ 1682 h 3034"/>
                  <a:gd name="T106" fmla="*/ 1312 w 2190"/>
                  <a:gd name="T107" fmla="*/ 1708 h 3034"/>
                  <a:gd name="T108" fmla="*/ 1470 w 2190"/>
                  <a:gd name="T109" fmla="*/ 1766 h 3034"/>
                  <a:gd name="T110" fmla="*/ 1614 w 2190"/>
                  <a:gd name="T111" fmla="*/ 1852 h 3034"/>
                  <a:gd name="T112" fmla="*/ 1736 w 2190"/>
                  <a:gd name="T113" fmla="*/ 1964 h 3034"/>
                  <a:gd name="T114" fmla="*/ 1836 w 2190"/>
                  <a:gd name="T115" fmla="*/ 2098 h 3034"/>
                  <a:gd name="T116" fmla="*/ 1908 w 2190"/>
                  <a:gd name="T117" fmla="*/ 2248 h 3034"/>
                  <a:gd name="T118" fmla="*/ 1952 w 2190"/>
                  <a:gd name="T119" fmla="*/ 2414 h 3034"/>
                  <a:gd name="T120" fmla="*/ 228 w 2190"/>
                  <a:gd name="T121" fmla="*/ 2546 h 3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90" h="3034">
                    <a:moveTo>
                      <a:pt x="2084" y="0"/>
                    </a:moveTo>
                    <a:lnTo>
                      <a:pt x="106" y="0"/>
                    </a:lnTo>
                    <a:lnTo>
                      <a:pt x="106" y="0"/>
                    </a:lnTo>
                    <a:lnTo>
                      <a:pt x="86" y="2"/>
                    </a:lnTo>
                    <a:lnTo>
                      <a:pt x="66" y="8"/>
                    </a:lnTo>
                    <a:lnTo>
                      <a:pt x="46" y="18"/>
                    </a:lnTo>
                    <a:lnTo>
                      <a:pt x="30" y="32"/>
                    </a:lnTo>
                    <a:lnTo>
                      <a:pt x="18" y="48"/>
                    </a:lnTo>
                    <a:lnTo>
                      <a:pt x="8" y="66"/>
                    </a:lnTo>
                    <a:lnTo>
                      <a:pt x="2" y="86"/>
                    </a:lnTo>
                    <a:lnTo>
                      <a:pt x="0" y="108"/>
                    </a:lnTo>
                    <a:lnTo>
                      <a:pt x="0" y="2926"/>
                    </a:lnTo>
                    <a:lnTo>
                      <a:pt x="0" y="2926"/>
                    </a:lnTo>
                    <a:lnTo>
                      <a:pt x="2" y="2948"/>
                    </a:lnTo>
                    <a:lnTo>
                      <a:pt x="8" y="2968"/>
                    </a:lnTo>
                    <a:lnTo>
                      <a:pt x="18" y="2986"/>
                    </a:lnTo>
                    <a:lnTo>
                      <a:pt x="30" y="3002"/>
                    </a:lnTo>
                    <a:lnTo>
                      <a:pt x="46" y="3016"/>
                    </a:lnTo>
                    <a:lnTo>
                      <a:pt x="66" y="3026"/>
                    </a:lnTo>
                    <a:lnTo>
                      <a:pt x="86" y="3032"/>
                    </a:lnTo>
                    <a:lnTo>
                      <a:pt x="106" y="3034"/>
                    </a:lnTo>
                    <a:lnTo>
                      <a:pt x="2084" y="3034"/>
                    </a:lnTo>
                    <a:lnTo>
                      <a:pt x="2084" y="3034"/>
                    </a:lnTo>
                    <a:lnTo>
                      <a:pt x="2104" y="3032"/>
                    </a:lnTo>
                    <a:lnTo>
                      <a:pt x="2126" y="3026"/>
                    </a:lnTo>
                    <a:lnTo>
                      <a:pt x="2144" y="3016"/>
                    </a:lnTo>
                    <a:lnTo>
                      <a:pt x="2160" y="3002"/>
                    </a:lnTo>
                    <a:lnTo>
                      <a:pt x="2172" y="2986"/>
                    </a:lnTo>
                    <a:lnTo>
                      <a:pt x="2182" y="2968"/>
                    </a:lnTo>
                    <a:lnTo>
                      <a:pt x="2188" y="2948"/>
                    </a:lnTo>
                    <a:lnTo>
                      <a:pt x="2190" y="2926"/>
                    </a:lnTo>
                    <a:lnTo>
                      <a:pt x="2190" y="108"/>
                    </a:lnTo>
                    <a:lnTo>
                      <a:pt x="2190" y="108"/>
                    </a:lnTo>
                    <a:lnTo>
                      <a:pt x="2188" y="86"/>
                    </a:lnTo>
                    <a:lnTo>
                      <a:pt x="2182" y="66"/>
                    </a:lnTo>
                    <a:lnTo>
                      <a:pt x="2172" y="48"/>
                    </a:lnTo>
                    <a:lnTo>
                      <a:pt x="2160" y="32"/>
                    </a:lnTo>
                    <a:lnTo>
                      <a:pt x="2144" y="18"/>
                    </a:lnTo>
                    <a:lnTo>
                      <a:pt x="2126" y="8"/>
                    </a:lnTo>
                    <a:lnTo>
                      <a:pt x="2104" y="2"/>
                    </a:lnTo>
                    <a:lnTo>
                      <a:pt x="2084" y="0"/>
                    </a:lnTo>
                    <a:lnTo>
                      <a:pt x="2084" y="0"/>
                    </a:lnTo>
                    <a:close/>
                    <a:moveTo>
                      <a:pt x="1082" y="488"/>
                    </a:moveTo>
                    <a:lnTo>
                      <a:pt x="1082" y="488"/>
                    </a:lnTo>
                    <a:lnTo>
                      <a:pt x="1110" y="488"/>
                    </a:lnTo>
                    <a:lnTo>
                      <a:pt x="1138" y="490"/>
                    </a:lnTo>
                    <a:lnTo>
                      <a:pt x="1164" y="494"/>
                    </a:lnTo>
                    <a:lnTo>
                      <a:pt x="1190" y="498"/>
                    </a:lnTo>
                    <a:lnTo>
                      <a:pt x="1216" y="504"/>
                    </a:lnTo>
                    <a:lnTo>
                      <a:pt x="1242" y="512"/>
                    </a:lnTo>
                    <a:lnTo>
                      <a:pt x="1266" y="520"/>
                    </a:lnTo>
                    <a:lnTo>
                      <a:pt x="1292" y="530"/>
                    </a:lnTo>
                    <a:lnTo>
                      <a:pt x="1314" y="540"/>
                    </a:lnTo>
                    <a:lnTo>
                      <a:pt x="1338" y="552"/>
                    </a:lnTo>
                    <a:lnTo>
                      <a:pt x="1360" y="566"/>
                    </a:lnTo>
                    <a:lnTo>
                      <a:pt x="1382" y="580"/>
                    </a:lnTo>
                    <a:lnTo>
                      <a:pt x="1404" y="594"/>
                    </a:lnTo>
                    <a:lnTo>
                      <a:pt x="1424" y="610"/>
                    </a:lnTo>
                    <a:lnTo>
                      <a:pt x="1442" y="626"/>
                    </a:lnTo>
                    <a:lnTo>
                      <a:pt x="1462" y="644"/>
                    </a:lnTo>
                    <a:lnTo>
                      <a:pt x="1478" y="662"/>
                    </a:lnTo>
                    <a:lnTo>
                      <a:pt x="1496" y="682"/>
                    </a:lnTo>
                    <a:lnTo>
                      <a:pt x="1512" y="702"/>
                    </a:lnTo>
                    <a:lnTo>
                      <a:pt x="1526" y="724"/>
                    </a:lnTo>
                    <a:lnTo>
                      <a:pt x="1540" y="746"/>
                    </a:lnTo>
                    <a:lnTo>
                      <a:pt x="1554" y="768"/>
                    </a:lnTo>
                    <a:lnTo>
                      <a:pt x="1566" y="790"/>
                    </a:lnTo>
                    <a:lnTo>
                      <a:pt x="1576" y="814"/>
                    </a:lnTo>
                    <a:lnTo>
                      <a:pt x="1586" y="838"/>
                    </a:lnTo>
                    <a:lnTo>
                      <a:pt x="1594" y="864"/>
                    </a:lnTo>
                    <a:lnTo>
                      <a:pt x="1602" y="890"/>
                    </a:lnTo>
                    <a:lnTo>
                      <a:pt x="1608" y="916"/>
                    </a:lnTo>
                    <a:lnTo>
                      <a:pt x="1612" y="942"/>
                    </a:lnTo>
                    <a:lnTo>
                      <a:pt x="1616" y="968"/>
                    </a:lnTo>
                    <a:lnTo>
                      <a:pt x="1618" y="996"/>
                    </a:lnTo>
                    <a:lnTo>
                      <a:pt x="1618" y="1022"/>
                    </a:lnTo>
                    <a:lnTo>
                      <a:pt x="1618" y="1022"/>
                    </a:lnTo>
                    <a:lnTo>
                      <a:pt x="1618" y="1050"/>
                    </a:lnTo>
                    <a:lnTo>
                      <a:pt x="1616" y="1078"/>
                    </a:lnTo>
                    <a:lnTo>
                      <a:pt x="1612" y="1104"/>
                    </a:lnTo>
                    <a:lnTo>
                      <a:pt x="1608" y="1130"/>
                    </a:lnTo>
                    <a:lnTo>
                      <a:pt x="1602" y="1156"/>
                    </a:lnTo>
                    <a:lnTo>
                      <a:pt x="1594" y="1182"/>
                    </a:lnTo>
                    <a:lnTo>
                      <a:pt x="1586" y="1206"/>
                    </a:lnTo>
                    <a:lnTo>
                      <a:pt x="1576" y="1232"/>
                    </a:lnTo>
                    <a:lnTo>
                      <a:pt x="1566" y="1254"/>
                    </a:lnTo>
                    <a:lnTo>
                      <a:pt x="1554" y="1278"/>
                    </a:lnTo>
                    <a:lnTo>
                      <a:pt x="1540" y="1300"/>
                    </a:lnTo>
                    <a:lnTo>
                      <a:pt x="1526" y="1322"/>
                    </a:lnTo>
                    <a:lnTo>
                      <a:pt x="1512" y="1344"/>
                    </a:lnTo>
                    <a:lnTo>
                      <a:pt x="1496" y="1364"/>
                    </a:lnTo>
                    <a:lnTo>
                      <a:pt x="1478" y="1382"/>
                    </a:lnTo>
                    <a:lnTo>
                      <a:pt x="1462" y="1402"/>
                    </a:lnTo>
                    <a:lnTo>
                      <a:pt x="1442" y="1420"/>
                    </a:lnTo>
                    <a:lnTo>
                      <a:pt x="1424" y="1436"/>
                    </a:lnTo>
                    <a:lnTo>
                      <a:pt x="1404" y="1452"/>
                    </a:lnTo>
                    <a:lnTo>
                      <a:pt x="1382" y="1466"/>
                    </a:lnTo>
                    <a:lnTo>
                      <a:pt x="1360" y="1480"/>
                    </a:lnTo>
                    <a:lnTo>
                      <a:pt x="1338" y="1494"/>
                    </a:lnTo>
                    <a:lnTo>
                      <a:pt x="1314" y="1506"/>
                    </a:lnTo>
                    <a:lnTo>
                      <a:pt x="1292" y="1516"/>
                    </a:lnTo>
                    <a:lnTo>
                      <a:pt x="1266" y="1526"/>
                    </a:lnTo>
                    <a:lnTo>
                      <a:pt x="1242" y="1534"/>
                    </a:lnTo>
                    <a:lnTo>
                      <a:pt x="1216" y="1542"/>
                    </a:lnTo>
                    <a:lnTo>
                      <a:pt x="1190" y="1548"/>
                    </a:lnTo>
                    <a:lnTo>
                      <a:pt x="1164" y="1552"/>
                    </a:lnTo>
                    <a:lnTo>
                      <a:pt x="1138" y="1556"/>
                    </a:lnTo>
                    <a:lnTo>
                      <a:pt x="1110" y="1558"/>
                    </a:lnTo>
                    <a:lnTo>
                      <a:pt x="1082" y="1558"/>
                    </a:lnTo>
                    <a:lnTo>
                      <a:pt x="1082" y="1558"/>
                    </a:lnTo>
                    <a:lnTo>
                      <a:pt x="1056" y="1558"/>
                    </a:lnTo>
                    <a:lnTo>
                      <a:pt x="1028" y="1556"/>
                    </a:lnTo>
                    <a:lnTo>
                      <a:pt x="1002" y="1552"/>
                    </a:lnTo>
                    <a:lnTo>
                      <a:pt x="974" y="1548"/>
                    </a:lnTo>
                    <a:lnTo>
                      <a:pt x="948" y="1542"/>
                    </a:lnTo>
                    <a:lnTo>
                      <a:pt x="924" y="1534"/>
                    </a:lnTo>
                    <a:lnTo>
                      <a:pt x="898" y="1526"/>
                    </a:lnTo>
                    <a:lnTo>
                      <a:pt x="874" y="1516"/>
                    </a:lnTo>
                    <a:lnTo>
                      <a:pt x="850" y="1506"/>
                    </a:lnTo>
                    <a:lnTo>
                      <a:pt x="828" y="1494"/>
                    </a:lnTo>
                    <a:lnTo>
                      <a:pt x="806" y="1480"/>
                    </a:lnTo>
                    <a:lnTo>
                      <a:pt x="784" y="1466"/>
                    </a:lnTo>
                    <a:lnTo>
                      <a:pt x="762" y="1452"/>
                    </a:lnTo>
                    <a:lnTo>
                      <a:pt x="742" y="1436"/>
                    </a:lnTo>
                    <a:lnTo>
                      <a:pt x="722" y="1420"/>
                    </a:lnTo>
                    <a:lnTo>
                      <a:pt x="704" y="1402"/>
                    </a:lnTo>
                    <a:lnTo>
                      <a:pt x="686" y="1382"/>
                    </a:lnTo>
                    <a:lnTo>
                      <a:pt x="670" y="1364"/>
                    </a:lnTo>
                    <a:lnTo>
                      <a:pt x="654" y="1344"/>
                    </a:lnTo>
                    <a:lnTo>
                      <a:pt x="638" y="1322"/>
                    </a:lnTo>
                    <a:lnTo>
                      <a:pt x="624" y="1300"/>
                    </a:lnTo>
                    <a:lnTo>
                      <a:pt x="612" y="1278"/>
                    </a:lnTo>
                    <a:lnTo>
                      <a:pt x="600" y="1254"/>
                    </a:lnTo>
                    <a:lnTo>
                      <a:pt x="590" y="1232"/>
                    </a:lnTo>
                    <a:lnTo>
                      <a:pt x="580" y="1206"/>
                    </a:lnTo>
                    <a:lnTo>
                      <a:pt x="572" y="1182"/>
                    </a:lnTo>
                    <a:lnTo>
                      <a:pt x="564" y="1156"/>
                    </a:lnTo>
                    <a:lnTo>
                      <a:pt x="558" y="1130"/>
                    </a:lnTo>
                    <a:lnTo>
                      <a:pt x="554" y="1104"/>
                    </a:lnTo>
                    <a:lnTo>
                      <a:pt x="550" y="1078"/>
                    </a:lnTo>
                    <a:lnTo>
                      <a:pt x="548" y="1050"/>
                    </a:lnTo>
                    <a:lnTo>
                      <a:pt x="548" y="1022"/>
                    </a:lnTo>
                    <a:lnTo>
                      <a:pt x="548" y="1022"/>
                    </a:lnTo>
                    <a:lnTo>
                      <a:pt x="548" y="996"/>
                    </a:lnTo>
                    <a:lnTo>
                      <a:pt x="550" y="968"/>
                    </a:lnTo>
                    <a:lnTo>
                      <a:pt x="554" y="942"/>
                    </a:lnTo>
                    <a:lnTo>
                      <a:pt x="558" y="916"/>
                    </a:lnTo>
                    <a:lnTo>
                      <a:pt x="564" y="890"/>
                    </a:lnTo>
                    <a:lnTo>
                      <a:pt x="572" y="864"/>
                    </a:lnTo>
                    <a:lnTo>
                      <a:pt x="580" y="838"/>
                    </a:lnTo>
                    <a:lnTo>
                      <a:pt x="590" y="814"/>
                    </a:lnTo>
                    <a:lnTo>
                      <a:pt x="600" y="790"/>
                    </a:lnTo>
                    <a:lnTo>
                      <a:pt x="612" y="768"/>
                    </a:lnTo>
                    <a:lnTo>
                      <a:pt x="624" y="746"/>
                    </a:lnTo>
                    <a:lnTo>
                      <a:pt x="638" y="724"/>
                    </a:lnTo>
                    <a:lnTo>
                      <a:pt x="654" y="702"/>
                    </a:lnTo>
                    <a:lnTo>
                      <a:pt x="670" y="682"/>
                    </a:lnTo>
                    <a:lnTo>
                      <a:pt x="686" y="662"/>
                    </a:lnTo>
                    <a:lnTo>
                      <a:pt x="704" y="644"/>
                    </a:lnTo>
                    <a:lnTo>
                      <a:pt x="722" y="626"/>
                    </a:lnTo>
                    <a:lnTo>
                      <a:pt x="742" y="610"/>
                    </a:lnTo>
                    <a:lnTo>
                      <a:pt x="762" y="594"/>
                    </a:lnTo>
                    <a:lnTo>
                      <a:pt x="784" y="580"/>
                    </a:lnTo>
                    <a:lnTo>
                      <a:pt x="806" y="566"/>
                    </a:lnTo>
                    <a:lnTo>
                      <a:pt x="828" y="552"/>
                    </a:lnTo>
                    <a:lnTo>
                      <a:pt x="850" y="540"/>
                    </a:lnTo>
                    <a:lnTo>
                      <a:pt x="874" y="530"/>
                    </a:lnTo>
                    <a:lnTo>
                      <a:pt x="898" y="520"/>
                    </a:lnTo>
                    <a:lnTo>
                      <a:pt x="924" y="512"/>
                    </a:lnTo>
                    <a:lnTo>
                      <a:pt x="948" y="504"/>
                    </a:lnTo>
                    <a:lnTo>
                      <a:pt x="974" y="498"/>
                    </a:lnTo>
                    <a:lnTo>
                      <a:pt x="1002" y="494"/>
                    </a:lnTo>
                    <a:lnTo>
                      <a:pt x="1028" y="490"/>
                    </a:lnTo>
                    <a:lnTo>
                      <a:pt x="1056" y="488"/>
                    </a:lnTo>
                    <a:lnTo>
                      <a:pt x="1082" y="488"/>
                    </a:lnTo>
                    <a:lnTo>
                      <a:pt x="1082" y="488"/>
                    </a:lnTo>
                    <a:close/>
                    <a:moveTo>
                      <a:pt x="228" y="2546"/>
                    </a:moveTo>
                    <a:lnTo>
                      <a:pt x="228" y="2546"/>
                    </a:lnTo>
                    <a:lnTo>
                      <a:pt x="230" y="2502"/>
                    </a:lnTo>
                    <a:lnTo>
                      <a:pt x="234" y="2458"/>
                    </a:lnTo>
                    <a:lnTo>
                      <a:pt x="238" y="2414"/>
                    </a:lnTo>
                    <a:lnTo>
                      <a:pt x="246" y="2372"/>
                    </a:lnTo>
                    <a:lnTo>
                      <a:pt x="256" y="2330"/>
                    </a:lnTo>
                    <a:lnTo>
                      <a:pt x="268" y="2288"/>
                    </a:lnTo>
                    <a:lnTo>
                      <a:pt x="282" y="2248"/>
                    </a:lnTo>
                    <a:lnTo>
                      <a:pt x="296" y="2210"/>
                    </a:lnTo>
                    <a:lnTo>
                      <a:pt x="314" y="2170"/>
                    </a:lnTo>
                    <a:lnTo>
                      <a:pt x="334" y="2134"/>
                    </a:lnTo>
                    <a:lnTo>
                      <a:pt x="354" y="2098"/>
                    </a:lnTo>
                    <a:lnTo>
                      <a:pt x="376" y="2062"/>
                    </a:lnTo>
                    <a:lnTo>
                      <a:pt x="402" y="2028"/>
                    </a:lnTo>
                    <a:lnTo>
                      <a:pt x="426" y="1996"/>
                    </a:lnTo>
                    <a:lnTo>
                      <a:pt x="454" y="1964"/>
                    </a:lnTo>
                    <a:lnTo>
                      <a:pt x="482" y="1934"/>
                    </a:lnTo>
                    <a:lnTo>
                      <a:pt x="512" y="1906"/>
                    </a:lnTo>
                    <a:lnTo>
                      <a:pt x="544" y="1878"/>
                    </a:lnTo>
                    <a:lnTo>
                      <a:pt x="576" y="1852"/>
                    </a:lnTo>
                    <a:lnTo>
                      <a:pt x="610" y="1828"/>
                    </a:lnTo>
                    <a:lnTo>
                      <a:pt x="646" y="1806"/>
                    </a:lnTo>
                    <a:lnTo>
                      <a:pt x="682" y="1784"/>
                    </a:lnTo>
                    <a:lnTo>
                      <a:pt x="720" y="1766"/>
                    </a:lnTo>
                    <a:lnTo>
                      <a:pt x="758" y="1748"/>
                    </a:lnTo>
                    <a:lnTo>
                      <a:pt x="798" y="1732"/>
                    </a:lnTo>
                    <a:lnTo>
                      <a:pt x="838" y="1720"/>
                    </a:lnTo>
                    <a:lnTo>
                      <a:pt x="878" y="1708"/>
                    </a:lnTo>
                    <a:lnTo>
                      <a:pt x="920" y="1698"/>
                    </a:lnTo>
                    <a:lnTo>
                      <a:pt x="964" y="1690"/>
                    </a:lnTo>
                    <a:lnTo>
                      <a:pt x="1006" y="1684"/>
                    </a:lnTo>
                    <a:lnTo>
                      <a:pt x="1050" y="1682"/>
                    </a:lnTo>
                    <a:lnTo>
                      <a:pt x="1096" y="1680"/>
                    </a:lnTo>
                    <a:lnTo>
                      <a:pt x="1096" y="1680"/>
                    </a:lnTo>
                    <a:lnTo>
                      <a:pt x="1140" y="1682"/>
                    </a:lnTo>
                    <a:lnTo>
                      <a:pt x="1184" y="1684"/>
                    </a:lnTo>
                    <a:lnTo>
                      <a:pt x="1226" y="1690"/>
                    </a:lnTo>
                    <a:lnTo>
                      <a:pt x="1270" y="1698"/>
                    </a:lnTo>
                    <a:lnTo>
                      <a:pt x="1312" y="1708"/>
                    </a:lnTo>
                    <a:lnTo>
                      <a:pt x="1352" y="1720"/>
                    </a:lnTo>
                    <a:lnTo>
                      <a:pt x="1392" y="1732"/>
                    </a:lnTo>
                    <a:lnTo>
                      <a:pt x="1432" y="1748"/>
                    </a:lnTo>
                    <a:lnTo>
                      <a:pt x="1470" y="1766"/>
                    </a:lnTo>
                    <a:lnTo>
                      <a:pt x="1508" y="1784"/>
                    </a:lnTo>
                    <a:lnTo>
                      <a:pt x="1544" y="1806"/>
                    </a:lnTo>
                    <a:lnTo>
                      <a:pt x="1580" y="1828"/>
                    </a:lnTo>
                    <a:lnTo>
                      <a:pt x="1614" y="1852"/>
                    </a:lnTo>
                    <a:lnTo>
                      <a:pt x="1646" y="1878"/>
                    </a:lnTo>
                    <a:lnTo>
                      <a:pt x="1678" y="1906"/>
                    </a:lnTo>
                    <a:lnTo>
                      <a:pt x="1708" y="1934"/>
                    </a:lnTo>
                    <a:lnTo>
                      <a:pt x="1736" y="1964"/>
                    </a:lnTo>
                    <a:lnTo>
                      <a:pt x="1764" y="1996"/>
                    </a:lnTo>
                    <a:lnTo>
                      <a:pt x="1790" y="2028"/>
                    </a:lnTo>
                    <a:lnTo>
                      <a:pt x="1814" y="2062"/>
                    </a:lnTo>
                    <a:lnTo>
                      <a:pt x="1836" y="2098"/>
                    </a:lnTo>
                    <a:lnTo>
                      <a:pt x="1856" y="2134"/>
                    </a:lnTo>
                    <a:lnTo>
                      <a:pt x="1876" y="2170"/>
                    </a:lnTo>
                    <a:lnTo>
                      <a:pt x="1894" y="2210"/>
                    </a:lnTo>
                    <a:lnTo>
                      <a:pt x="1908" y="2248"/>
                    </a:lnTo>
                    <a:lnTo>
                      <a:pt x="1922" y="2288"/>
                    </a:lnTo>
                    <a:lnTo>
                      <a:pt x="1934" y="2330"/>
                    </a:lnTo>
                    <a:lnTo>
                      <a:pt x="1944" y="2372"/>
                    </a:lnTo>
                    <a:lnTo>
                      <a:pt x="1952" y="2414"/>
                    </a:lnTo>
                    <a:lnTo>
                      <a:pt x="1956" y="2458"/>
                    </a:lnTo>
                    <a:lnTo>
                      <a:pt x="1960" y="2502"/>
                    </a:lnTo>
                    <a:lnTo>
                      <a:pt x="1962" y="2546"/>
                    </a:lnTo>
                    <a:lnTo>
                      <a:pt x="228" y="254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4" name="Freeform 79">
                <a:extLst>
                  <a:ext uri="{FF2B5EF4-FFF2-40B4-BE49-F238E27FC236}">
                    <a16:creationId xmlns:a16="http://schemas.microsoft.com/office/drawing/2014/main" id="{BD36CBEF-A64B-4E12-9F19-55161C5D1008}"/>
                  </a:ext>
                </a:extLst>
              </p:cNvPr>
              <p:cNvSpPr>
                <a:spLocks/>
              </p:cNvSpPr>
              <p:nvPr/>
            </p:nvSpPr>
            <p:spPr bwMode="auto">
              <a:xfrm>
                <a:off x="9802105" y="5650735"/>
                <a:ext cx="341782" cy="20320"/>
              </a:xfrm>
              <a:custGeom>
                <a:avLst/>
                <a:gdLst>
                  <a:gd name="T0" fmla="*/ 3264 w 3364"/>
                  <a:gd name="T1" fmla="*/ 0 h 200"/>
                  <a:gd name="T2" fmla="*/ 100 w 3364"/>
                  <a:gd name="T3" fmla="*/ 0 h 200"/>
                  <a:gd name="T4" fmla="*/ 100 w 3364"/>
                  <a:gd name="T5" fmla="*/ 0 h 200"/>
                  <a:gd name="T6" fmla="*/ 80 w 3364"/>
                  <a:gd name="T7" fmla="*/ 2 h 200"/>
                  <a:gd name="T8" fmla="*/ 60 w 3364"/>
                  <a:gd name="T9" fmla="*/ 8 h 200"/>
                  <a:gd name="T10" fmla="*/ 44 w 3364"/>
                  <a:gd name="T11" fmla="*/ 16 h 200"/>
                  <a:gd name="T12" fmla="*/ 28 w 3364"/>
                  <a:gd name="T13" fmla="*/ 28 h 200"/>
                  <a:gd name="T14" fmla="*/ 16 w 3364"/>
                  <a:gd name="T15" fmla="*/ 44 h 200"/>
                  <a:gd name="T16" fmla="*/ 8 w 3364"/>
                  <a:gd name="T17" fmla="*/ 60 h 200"/>
                  <a:gd name="T18" fmla="*/ 2 w 3364"/>
                  <a:gd name="T19" fmla="*/ 80 h 200"/>
                  <a:gd name="T20" fmla="*/ 0 w 3364"/>
                  <a:gd name="T21" fmla="*/ 100 h 200"/>
                  <a:gd name="T22" fmla="*/ 0 w 3364"/>
                  <a:gd name="T23" fmla="*/ 100 h 200"/>
                  <a:gd name="T24" fmla="*/ 2 w 3364"/>
                  <a:gd name="T25" fmla="*/ 120 h 200"/>
                  <a:gd name="T26" fmla="*/ 8 w 3364"/>
                  <a:gd name="T27" fmla="*/ 138 h 200"/>
                  <a:gd name="T28" fmla="*/ 16 w 3364"/>
                  <a:gd name="T29" fmla="*/ 156 h 200"/>
                  <a:gd name="T30" fmla="*/ 28 w 3364"/>
                  <a:gd name="T31" fmla="*/ 170 h 200"/>
                  <a:gd name="T32" fmla="*/ 44 w 3364"/>
                  <a:gd name="T33" fmla="*/ 182 h 200"/>
                  <a:gd name="T34" fmla="*/ 60 w 3364"/>
                  <a:gd name="T35" fmla="*/ 192 h 200"/>
                  <a:gd name="T36" fmla="*/ 80 w 3364"/>
                  <a:gd name="T37" fmla="*/ 198 h 200"/>
                  <a:gd name="T38" fmla="*/ 100 w 3364"/>
                  <a:gd name="T39" fmla="*/ 200 h 200"/>
                  <a:gd name="T40" fmla="*/ 3264 w 3364"/>
                  <a:gd name="T41" fmla="*/ 200 h 200"/>
                  <a:gd name="T42" fmla="*/ 3264 w 3364"/>
                  <a:gd name="T43" fmla="*/ 200 h 200"/>
                  <a:gd name="T44" fmla="*/ 3284 w 3364"/>
                  <a:gd name="T45" fmla="*/ 198 h 200"/>
                  <a:gd name="T46" fmla="*/ 3304 w 3364"/>
                  <a:gd name="T47" fmla="*/ 192 h 200"/>
                  <a:gd name="T48" fmla="*/ 3320 w 3364"/>
                  <a:gd name="T49" fmla="*/ 182 h 200"/>
                  <a:gd name="T50" fmla="*/ 3334 w 3364"/>
                  <a:gd name="T51" fmla="*/ 170 h 200"/>
                  <a:gd name="T52" fmla="*/ 3348 w 3364"/>
                  <a:gd name="T53" fmla="*/ 156 h 200"/>
                  <a:gd name="T54" fmla="*/ 3356 w 3364"/>
                  <a:gd name="T55" fmla="*/ 138 h 200"/>
                  <a:gd name="T56" fmla="*/ 3362 w 3364"/>
                  <a:gd name="T57" fmla="*/ 120 h 200"/>
                  <a:gd name="T58" fmla="*/ 3364 w 3364"/>
                  <a:gd name="T59" fmla="*/ 100 h 200"/>
                  <a:gd name="T60" fmla="*/ 3364 w 3364"/>
                  <a:gd name="T61" fmla="*/ 100 h 200"/>
                  <a:gd name="T62" fmla="*/ 3362 w 3364"/>
                  <a:gd name="T63" fmla="*/ 80 h 200"/>
                  <a:gd name="T64" fmla="*/ 3356 w 3364"/>
                  <a:gd name="T65" fmla="*/ 60 h 200"/>
                  <a:gd name="T66" fmla="*/ 3348 w 3364"/>
                  <a:gd name="T67" fmla="*/ 44 h 200"/>
                  <a:gd name="T68" fmla="*/ 3334 w 3364"/>
                  <a:gd name="T69" fmla="*/ 28 h 200"/>
                  <a:gd name="T70" fmla="*/ 3320 w 3364"/>
                  <a:gd name="T71" fmla="*/ 16 h 200"/>
                  <a:gd name="T72" fmla="*/ 3304 w 3364"/>
                  <a:gd name="T73" fmla="*/ 8 h 200"/>
                  <a:gd name="T74" fmla="*/ 3284 w 3364"/>
                  <a:gd name="T75" fmla="*/ 2 h 200"/>
                  <a:gd name="T76" fmla="*/ 3264 w 3364"/>
                  <a:gd name="T77" fmla="*/ 0 h 200"/>
                  <a:gd name="T78" fmla="*/ 3264 w 3364"/>
                  <a:gd name="T79"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64" h="200">
                    <a:moveTo>
                      <a:pt x="3264" y="0"/>
                    </a:moveTo>
                    <a:lnTo>
                      <a:pt x="100" y="0"/>
                    </a:lnTo>
                    <a:lnTo>
                      <a:pt x="100" y="0"/>
                    </a:lnTo>
                    <a:lnTo>
                      <a:pt x="80" y="2"/>
                    </a:lnTo>
                    <a:lnTo>
                      <a:pt x="60" y="8"/>
                    </a:lnTo>
                    <a:lnTo>
                      <a:pt x="44" y="16"/>
                    </a:lnTo>
                    <a:lnTo>
                      <a:pt x="28" y="28"/>
                    </a:lnTo>
                    <a:lnTo>
                      <a:pt x="16" y="44"/>
                    </a:lnTo>
                    <a:lnTo>
                      <a:pt x="8" y="60"/>
                    </a:lnTo>
                    <a:lnTo>
                      <a:pt x="2" y="80"/>
                    </a:lnTo>
                    <a:lnTo>
                      <a:pt x="0" y="100"/>
                    </a:lnTo>
                    <a:lnTo>
                      <a:pt x="0" y="100"/>
                    </a:lnTo>
                    <a:lnTo>
                      <a:pt x="2" y="120"/>
                    </a:lnTo>
                    <a:lnTo>
                      <a:pt x="8" y="138"/>
                    </a:lnTo>
                    <a:lnTo>
                      <a:pt x="16" y="156"/>
                    </a:lnTo>
                    <a:lnTo>
                      <a:pt x="28" y="170"/>
                    </a:lnTo>
                    <a:lnTo>
                      <a:pt x="44" y="182"/>
                    </a:lnTo>
                    <a:lnTo>
                      <a:pt x="60" y="192"/>
                    </a:lnTo>
                    <a:lnTo>
                      <a:pt x="80" y="198"/>
                    </a:lnTo>
                    <a:lnTo>
                      <a:pt x="100" y="200"/>
                    </a:lnTo>
                    <a:lnTo>
                      <a:pt x="3264" y="200"/>
                    </a:lnTo>
                    <a:lnTo>
                      <a:pt x="3264" y="200"/>
                    </a:lnTo>
                    <a:lnTo>
                      <a:pt x="3284" y="198"/>
                    </a:lnTo>
                    <a:lnTo>
                      <a:pt x="3304" y="192"/>
                    </a:lnTo>
                    <a:lnTo>
                      <a:pt x="3320" y="182"/>
                    </a:lnTo>
                    <a:lnTo>
                      <a:pt x="3334" y="170"/>
                    </a:lnTo>
                    <a:lnTo>
                      <a:pt x="3348" y="156"/>
                    </a:lnTo>
                    <a:lnTo>
                      <a:pt x="3356" y="138"/>
                    </a:lnTo>
                    <a:lnTo>
                      <a:pt x="3362" y="120"/>
                    </a:lnTo>
                    <a:lnTo>
                      <a:pt x="3364" y="100"/>
                    </a:lnTo>
                    <a:lnTo>
                      <a:pt x="3364" y="100"/>
                    </a:lnTo>
                    <a:lnTo>
                      <a:pt x="3362" y="80"/>
                    </a:lnTo>
                    <a:lnTo>
                      <a:pt x="3356" y="60"/>
                    </a:lnTo>
                    <a:lnTo>
                      <a:pt x="3348" y="44"/>
                    </a:lnTo>
                    <a:lnTo>
                      <a:pt x="3334" y="28"/>
                    </a:lnTo>
                    <a:lnTo>
                      <a:pt x="3320" y="16"/>
                    </a:lnTo>
                    <a:lnTo>
                      <a:pt x="3304" y="8"/>
                    </a:lnTo>
                    <a:lnTo>
                      <a:pt x="3284" y="2"/>
                    </a:lnTo>
                    <a:lnTo>
                      <a:pt x="3264" y="0"/>
                    </a:lnTo>
                    <a:lnTo>
                      <a:pt x="3264"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5" name="Freeform 80">
                <a:extLst>
                  <a:ext uri="{FF2B5EF4-FFF2-40B4-BE49-F238E27FC236}">
                    <a16:creationId xmlns:a16="http://schemas.microsoft.com/office/drawing/2014/main" id="{393CE9E2-AE84-42CC-94A2-483F5A5EC2C9}"/>
                  </a:ext>
                </a:extLst>
              </p:cNvPr>
              <p:cNvSpPr>
                <a:spLocks/>
              </p:cNvSpPr>
              <p:nvPr/>
            </p:nvSpPr>
            <p:spPr bwMode="auto">
              <a:xfrm>
                <a:off x="9802105" y="5573113"/>
                <a:ext cx="341782" cy="20320"/>
              </a:xfrm>
              <a:custGeom>
                <a:avLst/>
                <a:gdLst>
                  <a:gd name="T0" fmla="*/ 3264 w 3364"/>
                  <a:gd name="T1" fmla="*/ 0 h 200"/>
                  <a:gd name="T2" fmla="*/ 100 w 3364"/>
                  <a:gd name="T3" fmla="*/ 0 h 200"/>
                  <a:gd name="T4" fmla="*/ 100 w 3364"/>
                  <a:gd name="T5" fmla="*/ 0 h 200"/>
                  <a:gd name="T6" fmla="*/ 80 w 3364"/>
                  <a:gd name="T7" fmla="*/ 2 h 200"/>
                  <a:gd name="T8" fmla="*/ 60 w 3364"/>
                  <a:gd name="T9" fmla="*/ 8 h 200"/>
                  <a:gd name="T10" fmla="*/ 44 w 3364"/>
                  <a:gd name="T11" fmla="*/ 18 h 200"/>
                  <a:gd name="T12" fmla="*/ 28 w 3364"/>
                  <a:gd name="T13" fmla="*/ 30 h 200"/>
                  <a:gd name="T14" fmla="*/ 16 w 3364"/>
                  <a:gd name="T15" fmla="*/ 44 h 200"/>
                  <a:gd name="T16" fmla="*/ 8 w 3364"/>
                  <a:gd name="T17" fmla="*/ 62 h 200"/>
                  <a:gd name="T18" fmla="*/ 2 w 3364"/>
                  <a:gd name="T19" fmla="*/ 80 h 200"/>
                  <a:gd name="T20" fmla="*/ 0 w 3364"/>
                  <a:gd name="T21" fmla="*/ 100 h 200"/>
                  <a:gd name="T22" fmla="*/ 0 w 3364"/>
                  <a:gd name="T23" fmla="*/ 100 h 200"/>
                  <a:gd name="T24" fmla="*/ 2 w 3364"/>
                  <a:gd name="T25" fmla="*/ 120 h 200"/>
                  <a:gd name="T26" fmla="*/ 8 w 3364"/>
                  <a:gd name="T27" fmla="*/ 140 h 200"/>
                  <a:gd name="T28" fmla="*/ 16 w 3364"/>
                  <a:gd name="T29" fmla="*/ 156 h 200"/>
                  <a:gd name="T30" fmla="*/ 28 w 3364"/>
                  <a:gd name="T31" fmla="*/ 170 h 200"/>
                  <a:gd name="T32" fmla="*/ 44 w 3364"/>
                  <a:gd name="T33" fmla="*/ 184 h 200"/>
                  <a:gd name="T34" fmla="*/ 60 w 3364"/>
                  <a:gd name="T35" fmla="*/ 192 h 200"/>
                  <a:gd name="T36" fmla="*/ 80 w 3364"/>
                  <a:gd name="T37" fmla="*/ 198 h 200"/>
                  <a:gd name="T38" fmla="*/ 100 w 3364"/>
                  <a:gd name="T39" fmla="*/ 200 h 200"/>
                  <a:gd name="T40" fmla="*/ 3264 w 3364"/>
                  <a:gd name="T41" fmla="*/ 200 h 200"/>
                  <a:gd name="T42" fmla="*/ 3264 w 3364"/>
                  <a:gd name="T43" fmla="*/ 200 h 200"/>
                  <a:gd name="T44" fmla="*/ 3284 w 3364"/>
                  <a:gd name="T45" fmla="*/ 198 h 200"/>
                  <a:gd name="T46" fmla="*/ 3304 w 3364"/>
                  <a:gd name="T47" fmla="*/ 192 h 200"/>
                  <a:gd name="T48" fmla="*/ 3320 w 3364"/>
                  <a:gd name="T49" fmla="*/ 184 h 200"/>
                  <a:gd name="T50" fmla="*/ 3334 w 3364"/>
                  <a:gd name="T51" fmla="*/ 170 h 200"/>
                  <a:gd name="T52" fmla="*/ 3348 w 3364"/>
                  <a:gd name="T53" fmla="*/ 156 h 200"/>
                  <a:gd name="T54" fmla="*/ 3356 w 3364"/>
                  <a:gd name="T55" fmla="*/ 140 h 200"/>
                  <a:gd name="T56" fmla="*/ 3362 w 3364"/>
                  <a:gd name="T57" fmla="*/ 120 h 200"/>
                  <a:gd name="T58" fmla="*/ 3364 w 3364"/>
                  <a:gd name="T59" fmla="*/ 100 h 200"/>
                  <a:gd name="T60" fmla="*/ 3364 w 3364"/>
                  <a:gd name="T61" fmla="*/ 100 h 200"/>
                  <a:gd name="T62" fmla="*/ 3362 w 3364"/>
                  <a:gd name="T63" fmla="*/ 80 h 200"/>
                  <a:gd name="T64" fmla="*/ 3356 w 3364"/>
                  <a:gd name="T65" fmla="*/ 62 h 200"/>
                  <a:gd name="T66" fmla="*/ 3348 w 3364"/>
                  <a:gd name="T67" fmla="*/ 44 h 200"/>
                  <a:gd name="T68" fmla="*/ 3334 w 3364"/>
                  <a:gd name="T69" fmla="*/ 30 h 200"/>
                  <a:gd name="T70" fmla="*/ 3320 w 3364"/>
                  <a:gd name="T71" fmla="*/ 18 h 200"/>
                  <a:gd name="T72" fmla="*/ 3304 w 3364"/>
                  <a:gd name="T73" fmla="*/ 8 h 200"/>
                  <a:gd name="T74" fmla="*/ 3284 w 3364"/>
                  <a:gd name="T75" fmla="*/ 2 h 200"/>
                  <a:gd name="T76" fmla="*/ 3264 w 3364"/>
                  <a:gd name="T77" fmla="*/ 0 h 200"/>
                  <a:gd name="T78" fmla="*/ 3264 w 3364"/>
                  <a:gd name="T79"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64" h="200">
                    <a:moveTo>
                      <a:pt x="3264" y="0"/>
                    </a:moveTo>
                    <a:lnTo>
                      <a:pt x="100" y="0"/>
                    </a:lnTo>
                    <a:lnTo>
                      <a:pt x="100" y="0"/>
                    </a:lnTo>
                    <a:lnTo>
                      <a:pt x="80" y="2"/>
                    </a:lnTo>
                    <a:lnTo>
                      <a:pt x="60" y="8"/>
                    </a:lnTo>
                    <a:lnTo>
                      <a:pt x="44" y="18"/>
                    </a:lnTo>
                    <a:lnTo>
                      <a:pt x="28" y="30"/>
                    </a:lnTo>
                    <a:lnTo>
                      <a:pt x="16" y="44"/>
                    </a:lnTo>
                    <a:lnTo>
                      <a:pt x="8" y="62"/>
                    </a:lnTo>
                    <a:lnTo>
                      <a:pt x="2" y="80"/>
                    </a:lnTo>
                    <a:lnTo>
                      <a:pt x="0" y="100"/>
                    </a:lnTo>
                    <a:lnTo>
                      <a:pt x="0" y="100"/>
                    </a:lnTo>
                    <a:lnTo>
                      <a:pt x="2" y="120"/>
                    </a:lnTo>
                    <a:lnTo>
                      <a:pt x="8" y="140"/>
                    </a:lnTo>
                    <a:lnTo>
                      <a:pt x="16" y="156"/>
                    </a:lnTo>
                    <a:lnTo>
                      <a:pt x="28" y="170"/>
                    </a:lnTo>
                    <a:lnTo>
                      <a:pt x="44" y="184"/>
                    </a:lnTo>
                    <a:lnTo>
                      <a:pt x="60" y="192"/>
                    </a:lnTo>
                    <a:lnTo>
                      <a:pt x="80" y="198"/>
                    </a:lnTo>
                    <a:lnTo>
                      <a:pt x="100" y="200"/>
                    </a:lnTo>
                    <a:lnTo>
                      <a:pt x="3264" y="200"/>
                    </a:lnTo>
                    <a:lnTo>
                      <a:pt x="3264" y="200"/>
                    </a:lnTo>
                    <a:lnTo>
                      <a:pt x="3284" y="198"/>
                    </a:lnTo>
                    <a:lnTo>
                      <a:pt x="3304" y="192"/>
                    </a:lnTo>
                    <a:lnTo>
                      <a:pt x="3320" y="184"/>
                    </a:lnTo>
                    <a:lnTo>
                      <a:pt x="3334" y="170"/>
                    </a:lnTo>
                    <a:lnTo>
                      <a:pt x="3348" y="156"/>
                    </a:lnTo>
                    <a:lnTo>
                      <a:pt x="3356" y="140"/>
                    </a:lnTo>
                    <a:lnTo>
                      <a:pt x="3362" y="120"/>
                    </a:lnTo>
                    <a:lnTo>
                      <a:pt x="3364" y="100"/>
                    </a:lnTo>
                    <a:lnTo>
                      <a:pt x="3364" y="100"/>
                    </a:lnTo>
                    <a:lnTo>
                      <a:pt x="3362" y="80"/>
                    </a:lnTo>
                    <a:lnTo>
                      <a:pt x="3356" y="62"/>
                    </a:lnTo>
                    <a:lnTo>
                      <a:pt x="3348" y="44"/>
                    </a:lnTo>
                    <a:lnTo>
                      <a:pt x="3334" y="30"/>
                    </a:lnTo>
                    <a:lnTo>
                      <a:pt x="3320" y="18"/>
                    </a:lnTo>
                    <a:lnTo>
                      <a:pt x="3304" y="8"/>
                    </a:lnTo>
                    <a:lnTo>
                      <a:pt x="3284" y="2"/>
                    </a:lnTo>
                    <a:lnTo>
                      <a:pt x="3264" y="0"/>
                    </a:lnTo>
                    <a:lnTo>
                      <a:pt x="3264"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6" name="Freeform 81">
                <a:extLst>
                  <a:ext uri="{FF2B5EF4-FFF2-40B4-BE49-F238E27FC236}">
                    <a16:creationId xmlns:a16="http://schemas.microsoft.com/office/drawing/2014/main" id="{3D86FB71-56FB-4068-9E77-AD02FF27AB09}"/>
                  </a:ext>
                </a:extLst>
              </p:cNvPr>
              <p:cNvSpPr>
                <a:spLocks/>
              </p:cNvSpPr>
              <p:nvPr/>
            </p:nvSpPr>
            <p:spPr bwMode="auto">
              <a:xfrm>
                <a:off x="9802105" y="5495694"/>
                <a:ext cx="341782" cy="20320"/>
              </a:xfrm>
              <a:custGeom>
                <a:avLst/>
                <a:gdLst>
                  <a:gd name="T0" fmla="*/ 3264 w 3364"/>
                  <a:gd name="T1" fmla="*/ 0 h 200"/>
                  <a:gd name="T2" fmla="*/ 100 w 3364"/>
                  <a:gd name="T3" fmla="*/ 0 h 200"/>
                  <a:gd name="T4" fmla="*/ 100 w 3364"/>
                  <a:gd name="T5" fmla="*/ 0 h 200"/>
                  <a:gd name="T6" fmla="*/ 80 w 3364"/>
                  <a:gd name="T7" fmla="*/ 2 h 200"/>
                  <a:gd name="T8" fmla="*/ 60 w 3364"/>
                  <a:gd name="T9" fmla="*/ 6 h 200"/>
                  <a:gd name="T10" fmla="*/ 44 w 3364"/>
                  <a:gd name="T11" fmla="*/ 16 h 200"/>
                  <a:gd name="T12" fmla="*/ 28 w 3364"/>
                  <a:gd name="T13" fmla="*/ 28 h 200"/>
                  <a:gd name="T14" fmla="*/ 16 w 3364"/>
                  <a:gd name="T15" fmla="*/ 44 h 200"/>
                  <a:gd name="T16" fmla="*/ 8 w 3364"/>
                  <a:gd name="T17" fmla="*/ 60 h 200"/>
                  <a:gd name="T18" fmla="*/ 2 w 3364"/>
                  <a:gd name="T19" fmla="*/ 78 h 200"/>
                  <a:gd name="T20" fmla="*/ 0 w 3364"/>
                  <a:gd name="T21" fmla="*/ 100 h 200"/>
                  <a:gd name="T22" fmla="*/ 0 w 3364"/>
                  <a:gd name="T23" fmla="*/ 100 h 200"/>
                  <a:gd name="T24" fmla="*/ 2 w 3364"/>
                  <a:gd name="T25" fmla="*/ 120 h 200"/>
                  <a:gd name="T26" fmla="*/ 8 w 3364"/>
                  <a:gd name="T27" fmla="*/ 138 h 200"/>
                  <a:gd name="T28" fmla="*/ 16 w 3364"/>
                  <a:gd name="T29" fmla="*/ 154 h 200"/>
                  <a:gd name="T30" fmla="*/ 28 w 3364"/>
                  <a:gd name="T31" fmla="*/ 170 h 200"/>
                  <a:gd name="T32" fmla="*/ 44 w 3364"/>
                  <a:gd name="T33" fmla="*/ 182 h 200"/>
                  <a:gd name="T34" fmla="*/ 60 w 3364"/>
                  <a:gd name="T35" fmla="*/ 192 h 200"/>
                  <a:gd name="T36" fmla="*/ 80 w 3364"/>
                  <a:gd name="T37" fmla="*/ 196 h 200"/>
                  <a:gd name="T38" fmla="*/ 100 w 3364"/>
                  <a:gd name="T39" fmla="*/ 200 h 200"/>
                  <a:gd name="T40" fmla="*/ 3264 w 3364"/>
                  <a:gd name="T41" fmla="*/ 200 h 200"/>
                  <a:gd name="T42" fmla="*/ 3264 w 3364"/>
                  <a:gd name="T43" fmla="*/ 200 h 200"/>
                  <a:gd name="T44" fmla="*/ 3284 w 3364"/>
                  <a:gd name="T45" fmla="*/ 196 h 200"/>
                  <a:gd name="T46" fmla="*/ 3304 w 3364"/>
                  <a:gd name="T47" fmla="*/ 192 h 200"/>
                  <a:gd name="T48" fmla="*/ 3320 w 3364"/>
                  <a:gd name="T49" fmla="*/ 182 h 200"/>
                  <a:gd name="T50" fmla="*/ 3334 w 3364"/>
                  <a:gd name="T51" fmla="*/ 170 h 200"/>
                  <a:gd name="T52" fmla="*/ 3348 w 3364"/>
                  <a:gd name="T53" fmla="*/ 154 h 200"/>
                  <a:gd name="T54" fmla="*/ 3356 w 3364"/>
                  <a:gd name="T55" fmla="*/ 138 h 200"/>
                  <a:gd name="T56" fmla="*/ 3362 w 3364"/>
                  <a:gd name="T57" fmla="*/ 120 h 200"/>
                  <a:gd name="T58" fmla="*/ 3364 w 3364"/>
                  <a:gd name="T59" fmla="*/ 100 h 200"/>
                  <a:gd name="T60" fmla="*/ 3364 w 3364"/>
                  <a:gd name="T61" fmla="*/ 100 h 200"/>
                  <a:gd name="T62" fmla="*/ 3362 w 3364"/>
                  <a:gd name="T63" fmla="*/ 78 h 200"/>
                  <a:gd name="T64" fmla="*/ 3356 w 3364"/>
                  <a:gd name="T65" fmla="*/ 60 h 200"/>
                  <a:gd name="T66" fmla="*/ 3348 w 3364"/>
                  <a:gd name="T67" fmla="*/ 44 h 200"/>
                  <a:gd name="T68" fmla="*/ 3334 w 3364"/>
                  <a:gd name="T69" fmla="*/ 28 h 200"/>
                  <a:gd name="T70" fmla="*/ 3320 w 3364"/>
                  <a:gd name="T71" fmla="*/ 16 h 200"/>
                  <a:gd name="T72" fmla="*/ 3304 w 3364"/>
                  <a:gd name="T73" fmla="*/ 6 h 200"/>
                  <a:gd name="T74" fmla="*/ 3284 w 3364"/>
                  <a:gd name="T75" fmla="*/ 2 h 200"/>
                  <a:gd name="T76" fmla="*/ 3264 w 3364"/>
                  <a:gd name="T77" fmla="*/ 0 h 200"/>
                  <a:gd name="T78" fmla="*/ 3264 w 3364"/>
                  <a:gd name="T79"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64" h="200">
                    <a:moveTo>
                      <a:pt x="3264" y="0"/>
                    </a:moveTo>
                    <a:lnTo>
                      <a:pt x="100" y="0"/>
                    </a:lnTo>
                    <a:lnTo>
                      <a:pt x="100" y="0"/>
                    </a:lnTo>
                    <a:lnTo>
                      <a:pt x="80" y="2"/>
                    </a:lnTo>
                    <a:lnTo>
                      <a:pt x="60" y="6"/>
                    </a:lnTo>
                    <a:lnTo>
                      <a:pt x="44" y="16"/>
                    </a:lnTo>
                    <a:lnTo>
                      <a:pt x="28" y="28"/>
                    </a:lnTo>
                    <a:lnTo>
                      <a:pt x="16" y="44"/>
                    </a:lnTo>
                    <a:lnTo>
                      <a:pt x="8" y="60"/>
                    </a:lnTo>
                    <a:lnTo>
                      <a:pt x="2" y="78"/>
                    </a:lnTo>
                    <a:lnTo>
                      <a:pt x="0" y="100"/>
                    </a:lnTo>
                    <a:lnTo>
                      <a:pt x="0" y="100"/>
                    </a:lnTo>
                    <a:lnTo>
                      <a:pt x="2" y="120"/>
                    </a:lnTo>
                    <a:lnTo>
                      <a:pt x="8" y="138"/>
                    </a:lnTo>
                    <a:lnTo>
                      <a:pt x="16" y="154"/>
                    </a:lnTo>
                    <a:lnTo>
                      <a:pt x="28" y="170"/>
                    </a:lnTo>
                    <a:lnTo>
                      <a:pt x="44" y="182"/>
                    </a:lnTo>
                    <a:lnTo>
                      <a:pt x="60" y="192"/>
                    </a:lnTo>
                    <a:lnTo>
                      <a:pt x="80" y="196"/>
                    </a:lnTo>
                    <a:lnTo>
                      <a:pt x="100" y="200"/>
                    </a:lnTo>
                    <a:lnTo>
                      <a:pt x="3264" y="200"/>
                    </a:lnTo>
                    <a:lnTo>
                      <a:pt x="3264" y="200"/>
                    </a:lnTo>
                    <a:lnTo>
                      <a:pt x="3284" y="196"/>
                    </a:lnTo>
                    <a:lnTo>
                      <a:pt x="3304" y="192"/>
                    </a:lnTo>
                    <a:lnTo>
                      <a:pt x="3320" y="182"/>
                    </a:lnTo>
                    <a:lnTo>
                      <a:pt x="3334" y="170"/>
                    </a:lnTo>
                    <a:lnTo>
                      <a:pt x="3348" y="154"/>
                    </a:lnTo>
                    <a:lnTo>
                      <a:pt x="3356" y="138"/>
                    </a:lnTo>
                    <a:lnTo>
                      <a:pt x="3362" y="120"/>
                    </a:lnTo>
                    <a:lnTo>
                      <a:pt x="3364" y="100"/>
                    </a:lnTo>
                    <a:lnTo>
                      <a:pt x="3364" y="100"/>
                    </a:lnTo>
                    <a:lnTo>
                      <a:pt x="3362" y="78"/>
                    </a:lnTo>
                    <a:lnTo>
                      <a:pt x="3356" y="60"/>
                    </a:lnTo>
                    <a:lnTo>
                      <a:pt x="3348" y="44"/>
                    </a:lnTo>
                    <a:lnTo>
                      <a:pt x="3334" y="28"/>
                    </a:lnTo>
                    <a:lnTo>
                      <a:pt x="3320" y="16"/>
                    </a:lnTo>
                    <a:lnTo>
                      <a:pt x="3304" y="6"/>
                    </a:lnTo>
                    <a:lnTo>
                      <a:pt x="3284" y="2"/>
                    </a:lnTo>
                    <a:lnTo>
                      <a:pt x="3264" y="0"/>
                    </a:lnTo>
                    <a:lnTo>
                      <a:pt x="3264"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grpSp>
        <p:grpSp>
          <p:nvGrpSpPr>
            <p:cNvPr id="38" name="グループ化 37">
              <a:extLst>
                <a:ext uri="{FF2B5EF4-FFF2-40B4-BE49-F238E27FC236}">
                  <a16:creationId xmlns:a16="http://schemas.microsoft.com/office/drawing/2014/main" id="{9F4102D7-CE33-455E-8BE9-8EC3B8A56BC4}"/>
                </a:ext>
              </a:extLst>
            </p:cNvPr>
            <p:cNvGrpSpPr/>
            <p:nvPr/>
          </p:nvGrpSpPr>
          <p:grpSpPr>
            <a:xfrm>
              <a:off x="2105545" y="8325395"/>
              <a:ext cx="853171" cy="712127"/>
              <a:chOff x="5711903" y="5755718"/>
              <a:chExt cx="655555" cy="513668"/>
            </a:xfrm>
          </p:grpSpPr>
          <p:sp>
            <p:nvSpPr>
              <p:cNvPr id="28" name="Oval 241">
                <a:extLst>
                  <a:ext uri="{FF2B5EF4-FFF2-40B4-BE49-F238E27FC236}">
                    <a16:creationId xmlns:a16="http://schemas.microsoft.com/office/drawing/2014/main" id="{DD4549FA-BB70-47D8-8F6D-2DBEB579A0F7}"/>
                  </a:ext>
                </a:extLst>
              </p:cNvPr>
              <p:cNvSpPr>
                <a:spLocks noChangeArrowheads="1"/>
              </p:cNvSpPr>
              <p:nvPr/>
            </p:nvSpPr>
            <p:spPr bwMode="auto">
              <a:xfrm>
                <a:off x="6198630" y="5755718"/>
                <a:ext cx="84413" cy="8261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9" name="Freeform 242">
                <a:extLst>
                  <a:ext uri="{FF2B5EF4-FFF2-40B4-BE49-F238E27FC236}">
                    <a16:creationId xmlns:a16="http://schemas.microsoft.com/office/drawing/2014/main" id="{301B32A9-3C2E-408E-8D49-6E35FEFD2DF7}"/>
                  </a:ext>
                </a:extLst>
              </p:cNvPr>
              <p:cNvSpPr>
                <a:spLocks/>
              </p:cNvSpPr>
              <p:nvPr/>
            </p:nvSpPr>
            <p:spPr bwMode="auto">
              <a:xfrm>
                <a:off x="6099848" y="5849112"/>
                <a:ext cx="242465" cy="132907"/>
              </a:xfrm>
              <a:custGeom>
                <a:avLst/>
                <a:gdLst>
                  <a:gd name="T0" fmla="*/ 36 w 395"/>
                  <a:gd name="T1" fmla="*/ 217 h 217"/>
                  <a:gd name="T2" fmla="*/ 395 w 395"/>
                  <a:gd name="T3" fmla="*/ 217 h 217"/>
                  <a:gd name="T4" fmla="*/ 367 w 395"/>
                  <a:gd name="T5" fmla="*/ 49 h 217"/>
                  <a:gd name="T6" fmla="*/ 344 w 395"/>
                  <a:gd name="T7" fmla="*/ 21 h 217"/>
                  <a:gd name="T8" fmla="*/ 236 w 395"/>
                  <a:gd name="T9" fmla="*/ 0 h 217"/>
                  <a:gd name="T10" fmla="*/ 122 w 395"/>
                  <a:gd name="T11" fmla="*/ 24 h 217"/>
                  <a:gd name="T12" fmla="*/ 105 w 395"/>
                  <a:gd name="T13" fmla="*/ 49 h 217"/>
                  <a:gd name="T14" fmla="*/ 90 w 395"/>
                  <a:gd name="T15" fmla="*/ 142 h 217"/>
                  <a:gd name="T16" fmla="*/ 67 w 395"/>
                  <a:gd name="T17" fmla="*/ 72 h 217"/>
                  <a:gd name="T18" fmla="*/ 30 w 395"/>
                  <a:gd name="T19" fmla="*/ 51 h 217"/>
                  <a:gd name="T20" fmla="*/ 4 w 395"/>
                  <a:gd name="T21" fmla="*/ 91 h 217"/>
                  <a:gd name="T22" fmla="*/ 36 w 395"/>
                  <a:gd name="T23" fmla="*/ 217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 h="217">
                    <a:moveTo>
                      <a:pt x="36" y="217"/>
                    </a:moveTo>
                    <a:cubicBezTo>
                      <a:pt x="395" y="217"/>
                      <a:pt x="395" y="217"/>
                      <a:pt x="395" y="217"/>
                    </a:cubicBezTo>
                    <a:cubicBezTo>
                      <a:pt x="381" y="133"/>
                      <a:pt x="367" y="51"/>
                      <a:pt x="367" y="49"/>
                    </a:cubicBezTo>
                    <a:cubicBezTo>
                      <a:pt x="366" y="41"/>
                      <a:pt x="360" y="29"/>
                      <a:pt x="344" y="21"/>
                    </a:cubicBezTo>
                    <a:cubicBezTo>
                      <a:pt x="322" y="9"/>
                      <a:pt x="282" y="0"/>
                      <a:pt x="236" y="0"/>
                    </a:cubicBezTo>
                    <a:cubicBezTo>
                      <a:pt x="186" y="0"/>
                      <a:pt x="143" y="10"/>
                      <a:pt x="122" y="24"/>
                    </a:cubicBezTo>
                    <a:cubicBezTo>
                      <a:pt x="108" y="34"/>
                      <a:pt x="105" y="49"/>
                      <a:pt x="105" y="49"/>
                    </a:cubicBezTo>
                    <a:cubicBezTo>
                      <a:pt x="90" y="142"/>
                      <a:pt x="90" y="142"/>
                      <a:pt x="90" y="142"/>
                    </a:cubicBezTo>
                    <a:cubicBezTo>
                      <a:pt x="67" y="72"/>
                      <a:pt x="67" y="72"/>
                      <a:pt x="67" y="72"/>
                    </a:cubicBezTo>
                    <a:cubicBezTo>
                      <a:pt x="61" y="57"/>
                      <a:pt x="46" y="48"/>
                      <a:pt x="30" y="51"/>
                    </a:cubicBezTo>
                    <a:cubicBezTo>
                      <a:pt x="12" y="54"/>
                      <a:pt x="0" y="72"/>
                      <a:pt x="4" y="91"/>
                    </a:cubicBezTo>
                    <a:lnTo>
                      <a:pt x="36"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0" name="Freeform 243">
                <a:extLst>
                  <a:ext uri="{FF2B5EF4-FFF2-40B4-BE49-F238E27FC236}">
                    <a16:creationId xmlns:a16="http://schemas.microsoft.com/office/drawing/2014/main" id="{EC970E46-A4AD-40A0-812D-D94836D1B021}"/>
                  </a:ext>
                </a:extLst>
              </p:cNvPr>
              <p:cNvSpPr>
                <a:spLocks/>
              </p:cNvSpPr>
              <p:nvPr/>
            </p:nvSpPr>
            <p:spPr bwMode="auto">
              <a:xfrm>
                <a:off x="5997473" y="6061045"/>
                <a:ext cx="369985" cy="179604"/>
              </a:xfrm>
              <a:custGeom>
                <a:avLst/>
                <a:gdLst>
                  <a:gd name="T0" fmla="*/ 599 w 601"/>
                  <a:gd name="T1" fmla="*/ 0 h 291"/>
                  <a:gd name="T2" fmla="*/ 0 w 601"/>
                  <a:gd name="T3" fmla="*/ 0 h 291"/>
                  <a:gd name="T4" fmla="*/ 16 w 601"/>
                  <a:gd name="T5" fmla="*/ 53 h 291"/>
                  <a:gd name="T6" fmla="*/ 3 w 601"/>
                  <a:gd name="T7" fmla="*/ 291 h 291"/>
                  <a:gd name="T8" fmla="*/ 601 w 601"/>
                  <a:gd name="T9" fmla="*/ 291 h 291"/>
                  <a:gd name="T10" fmla="*/ 601 w 601"/>
                  <a:gd name="T11" fmla="*/ 0 h 291"/>
                  <a:gd name="T12" fmla="*/ 599 w 601"/>
                  <a:gd name="T13" fmla="*/ 0 h 291"/>
                </a:gdLst>
                <a:ahLst/>
                <a:cxnLst>
                  <a:cxn ang="0">
                    <a:pos x="T0" y="T1"/>
                  </a:cxn>
                  <a:cxn ang="0">
                    <a:pos x="T2" y="T3"/>
                  </a:cxn>
                  <a:cxn ang="0">
                    <a:pos x="T4" y="T5"/>
                  </a:cxn>
                  <a:cxn ang="0">
                    <a:pos x="T6" y="T7"/>
                  </a:cxn>
                  <a:cxn ang="0">
                    <a:pos x="T8" y="T9"/>
                  </a:cxn>
                  <a:cxn ang="0">
                    <a:pos x="T10" y="T11"/>
                  </a:cxn>
                  <a:cxn ang="0">
                    <a:pos x="T12" y="T13"/>
                  </a:cxn>
                </a:cxnLst>
                <a:rect l="0" t="0" r="r" b="b"/>
                <a:pathLst>
                  <a:path w="601" h="291">
                    <a:moveTo>
                      <a:pt x="599" y="0"/>
                    </a:moveTo>
                    <a:cubicBezTo>
                      <a:pt x="0" y="0"/>
                      <a:pt x="0" y="0"/>
                      <a:pt x="0" y="0"/>
                    </a:cubicBezTo>
                    <a:cubicBezTo>
                      <a:pt x="11" y="15"/>
                      <a:pt x="17" y="33"/>
                      <a:pt x="16" y="53"/>
                    </a:cubicBezTo>
                    <a:cubicBezTo>
                      <a:pt x="3" y="291"/>
                      <a:pt x="3" y="291"/>
                      <a:pt x="3" y="291"/>
                    </a:cubicBezTo>
                    <a:cubicBezTo>
                      <a:pt x="601" y="291"/>
                      <a:pt x="601" y="291"/>
                      <a:pt x="601" y="291"/>
                    </a:cubicBezTo>
                    <a:cubicBezTo>
                      <a:pt x="601" y="0"/>
                      <a:pt x="601" y="0"/>
                      <a:pt x="601" y="0"/>
                    </a:cubicBezTo>
                    <a:lnTo>
                      <a:pt x="5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1" name="Freeform 244">
                <a:extLst>
                  <a:ext uri="{FF2B5EF4-FFF2-40B4-BE49-F238E27FC236}">
                    <a16:creationId xmlns:a16="http://schemas.microsoft.com/office/drawing/2014/main" id="{FE585BFF-1F0F-454C-AD05-F4B119DA03B3}"/>
                  </a:ext>
                </a:extLst>
              </p:cNvPr>
              <p:cNvSpPr>
                <a:spLocks/>
              </p:cNvSpPr>
              <p:nvPr/>
            </p:nvSpPr>
            <p:spPr bwMode="auto">
              <a:xfrm>
                <a:off x="5902284" y="5998183"/>
                <a:ext cx="463379" cy="48493"/>
              </a:xfrm>
              <a:custGeom>
                <a:avLst/>
                <a:gdLst>
                  <a:gd name="T0" fmla="*/ 188 w 756"/>
                  <a:gd name="T1" fmla="*/ 0 h 80"/>
                  <a:gd name="T2" fmla="*/ 61 w 756"/>
                  <a:gd name="T3" fmla="*/ 0 h 80"/>
                  <a:gd name="T4" fmla="*/ 58 w 756"/>
                  <a:gd name="T5" fmla="*/ 0 h 80"/>
                  <a:gd name="T6" fmla="*/ 0 w 756"/>
                  <a:gd name="T7" fmla="*/ 0 h 80"/>
                  <a:gd name="T8" fmla="*/ 0 w 756"/>
                  <a:gd name="T9" fmla="*/ 57 h 80"/>
                  <a:gd name="T10" fmla="*/ 98 w 756"/>
                  <a:gd name="T11" fmla="*/ 69 h 80"/>
                  <a:gd name="T12" fmla="*/ 131 w 756"/>
                  <a:gd name="T13" fmla="*/ 80 h 80"/>
                  <a:gd name="T14" fmla="*/ 756 w 756"/>
                  <a:gd name="T15" fmla="*/ 80 h 80"/>
                  <a:gd name="T16" fmla="*/ 756 w 756"/>
                  <a:gd name="T17" fmla="*/ 0 h 80"/>
                  <a:gd name="T18" fmla="*/ 190 w 756"/>
                  <a:gd name="T19" fmla="*/ 0 h 80"/>
                  <a:gd name="T20" fmla="*/ 188 w 756"/>
                  <a:gd name="T21"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6" h="80">
                    <a:moveTo>
                      <a:pt x="188" y="0"/>
                    </a:moveTo>
                    <a:cubicBezTo>
                      <a:pt x="61" y="0"/>
                      <a:pt x="61" y="0"/>
                      <a:pt x="61" y="0"/>
                    </a:cubicBezTo>
                    <a:cubicBezTo>
                      <a:pt x="60" y="0"/>
                      <a:pt x="59" y="0"/>
                      <a:pt x="58" y="0"/>
                    </a:cubicBezTo>
                    <a:cubicBezTo>
                      <a:pt x="0" y="0"/>
                      <a:pt x="0" y="0"/>
                      <a:pt x="0" y="0"/>
                    </a:cubicBezTo>
                    <a:cubicBezTo>
                      <a:pt x="0" y="57"/>
                      <a:pt x="0" y="57"/>
                      <a:pt x="0" y="57"/>
                    </a:cubicBezTo>
                    <a:cubicBezTo>
                      <a:pt x="98" y="69"/>
                      <a:pt x="98" y="69"/>
                      <a:pt x="98" y="69"/>
                    </a:cubicBezTo>
                    <a:cubicBezTo>
                      <a:pt x="110" y="70"/>
                      <a:pt x="122" y="74"/>
                      <a:pt x="131" y="80"/>
                    </a:cubicBezTo>
                    <a:cubicBezTo>
                      <a:pt x="756" y="80"/>
                      <a:pt x="756" y="80"/>
                      <a:pt x="756" y="80"/>
                    </a:cubicBezTo>
                    <a:cubicBezTo>
                      <a:pt x="756" y="0"/>
                      <a:pt x="756" y="0"/>
                      <a:pt x="756" y="0"/>
                    </a:cubicBezTo>
                    <a:cubicBezTo>
                      <a:pt x="190" y="0"/>
                      <a:pt x="190" y="0"/>
                      <a:pt x="190" y="0"/>
                    </a:cubicBezTo>
                    <a:cubicBezTo>
                      <a:pt x="189" y="0"/>
                      <a:pt x="189" y="0"/>
                      <a:pt x="188"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2" name="Freeform 245">
                <a:extLst>
                  <a:ext uri="{FF2B5EF4-FFF2-40B4-BE49-F238E27FC236}">
                    <a16:creationId xmlns:a16="http://schemas.microsoft.com/office/drawing/2014/main" id="{5033B2D8-3C28-45C9-A757-CD65015EF383}"/>
                  </a:ext>
                </a:extLst>
              </p:cNvPr>
              <p:cNvSpPr>
                <a:spLocks/>
              </p:cNvSpPr>
              <p:nvPr/>
            </p:nvSpPr>
            <p:spPr bwMode="auto">
              <a:xfrm>
                <a:off x="5952573" y="5870665"/>
                <a:ext cx="140091" cy="104170"/>
              </a:xfrm>
              <a:custGeom>
                <a:avLst/>
                <a:gdLst>
                  <a:gd name="T0" fmla="*/ 20 w 226"/>
                  <a:gd name="T1" fmla="*/ 90 h 169"/>
                  <a:gd name="T2" fmla="*/ 37 w 226"/>
                  <a:gd name="T3" fmla="*/ 24 h 169"/>
                  <a:gd name="T4" fmla="*/ 198 w 226"/>
                  <a:gd name="T5" fmla="*/ 24 h 169"/>
                  <a:gd name="T6" fmla="*/ 168 w 226"/>
                  <a:gd name="T7" fmla="*/ 145 h 169"/>
                  <a:gd name="T8" fmla="*/ 153 w 226"/>
                  <a:gd name="T9" fmla="*/ 145 h 169"/>
                  <a:gd name="T10" fmla="*/ 154 w 226"/>
                  <a:gd name="T11" fmla="*/ 148 h 169"/>
                  <a:gd name="T12" fmla="*/ 153 w 226"/>
                  <a:gd name="T13" fmla="*/ 169 h 169"/>
                  <a:gd name="T14" fmla="*/ 177 w 226"/>
                  <a:gd name="T15" fmla="*/ 169 h 169"/>
                  <a:gd name="T16" fmla="*/ 189 w 226"/>
                  <a:gd name="T17" fmla="*/ 160 h 169"/>
                  <a:gd name="T18" fmla="*/ 225 w 226"/>
                  <a:gd name="T19" fmla="*/ 15 h 169"/>
                  <a:gd name="T20" fmla="*/ 223 w 226"/>
                  <a:gd name="T21" fmla="*/ 5 h 169"/>
                  <a:gd name="T22" fmla="*/ 213 w 226"/>
                  <a:gd name="T23" fmla="*/ 0 h 169"/>
                  <a:gd name="T24" fmla="*/ 27 w 226"/>
                  <a:gd name="T25" fmla="*/ 0 h 169"/>
                  <a:gd name="T26" fmla="*/ 16 w 226"/>
                  <a:gd name="T27" fmla="*/ 9 h 169"/>
                  <a:gd name="T28" fmla="*/ 0 w 226"/>
                  <a:gd name="T29" fmla="*/ 74 h 169"/>
                  <a:gd name="T30" fmla="*/ 11 w 226"/>
                  <a:gd name="T31" fmla="*/ 89 h 169"/>
                  <a:gd name="T32" fmla="*/ 20 w 226"/>
                  <a:gd name="T33" fmla="*/ 9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6" h="169">
                    <a:moveTo>
                      <a:pt x="20" y="90"/>
                    </a:moveTo>
                    <a:cubicBezTo>
                      <a:pt x="37" y="24"/>
                      <a:pt x="37" y="24"/>
                      <a:pt x="37" y="24"/>
                    </a:cubicBezTo>
                    <a:cubicBezTo>
                      <a:pt x="198" y="24"/>
                      <a:pt x="198" y="24"/>
                      <a:pt x="198" y="24"/>
                    </a:cubicBezTo>
                    <a:cubicBezTo>
                      <a:pt x="168" y="145"/>
                      <a:pt x="168" y="145"/>
                      <a:pt x="168" y="145"/>
                    </a:cubicBezTo>
                    <a:cubicBezTo>
                      <a:pt x="153" y="145"/>
                      <a:pt x="153" y="145"/>
                      <a:pt x="153" y="145"/>
                    </a:cubicBezTo>
                    <a:cubicBezTo>
                      <a:pt x="154" y="146"/>
                      <a:pt x="154" y="147"/>
                      <a:pt x="154" y="148"/>
                    </a:cubicBezTo>
                    <a:cubicBezTo>
                      <a:pt x="155" y="155"/>
                      <a:pt x="154" y="162"/>
                      <a:pt x="153" y="169"/>
                    </a:cubicBezTo>
                    <a:cubicBezTo>
                      <a:pt x="177" y="169"/>
                      <a:pt x="177" y="169"/>
                      <a:pt x="177" y="169"/>
                    </a:cubicBezTo>
                    <a:cubicBezTo>
                      <a:pt x="183" y="169"/>
                      <a:pt x="188" y="165"/>
                      <a:pt x="189" y="160"/>
                    </a:cubicBezTo>
                    <a:cubicBezTo>
                      <a:pt x="225" y="15"/>
                      <a:pt x="225" y="15"/>
                      <a:pt x="225" y="15"/>
                    </a:cubicBezTo>
                    <a:cubicBezTo>
                      <a:pt x="226" y="11"/>
                      <a:pt x="225" y="8"/>
                      <a:pt x="223" y="5"/>
                    </a:cubicBezTo>
                    <a:cubicBezTo>
                      <a:pt x="221" y="2"/>
                      <a:pt x="217" y="0"/>
                      <a:pt x="213" y="0"/>
                    </a:cubicBezTo>
                    <a:cubicBezTo>
                      <a:pt x="27" y="0"/>
                      <a:pt x="27" y="0"/>
                      <a:pt x="27" y="0"/>
                    </a:cubicBezTo>
                    <a:cubicBezTo>
                      <a:pt x="22" y="0"/>
                      <a:pt x="17" y="4"/>
                      <a:pt x="16" y="9"/>
                    </a:cubicBezTo>
                    <a:cubicBezTo>
                      <a:pt x="0" y="74"/>
                      <a:pt x="0" y="74"/>
                      <a:pt x="0" y="74"/>
                    </a:cubicBezTo>
                    <a:cubicBezTo>
                      <a:pt x="11" y="89"/>
                      <a:pt x="11" y="89"/>
                      <a:pt x="11" y="89"/>
                    </a:cubicBezTo>
                    <a:lnTo>
                      <a:pt x="20" y="9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3" name="Oval 246">
                <a:extLst>
                  <a:ext uri="{FF2B5EF4-FFF2-40B4-BE49-F238E27FC236}">
                    <a16:creationId xmlns:a16="http://schemas.microsoft.com/office/drawing/2014/main" id="{1D1FC03F-7994-4E09-BEBF-F85204A6E5DA}"/>
                  </a:ext>
                </a:extLst>
              </p:cNvPr>
              <p:cNvSpPr>
                <a:spLocks noChangeArrowheads="1"/>
              </p:cNvSpPr>
              <p:nvPr/>
            </p:nvSpPr>
            <p:spPr bwMode="auto">
              <a:xfrm>
                <a:off x="5790929" y="5755718"/>
                <a:ext cx="82618" cy="8261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4" name="Freeform 247">
                <a:extLst>
                  <a:ext uri="{FF2B5EF4-FFF2-40B4-BE49-F238E27FC236}">
                    <a16:creationId xmlns:a16="http://schemas.microsoft.com/office/drawing/2014/main" id="{123B0BB3-71AB-43C9-9980-A38AC14C4B09}"/>
                  </a:ext>
                </a:extLst>
              </p:cNvPr>
              <p:cNvSpPr>
                <a:spLocks/>
              </p:cNvSpPr>
              <p:nvPr/>
            </p:nvSpPr>
            <p:spPr bwMode="auto">
              <a:xfrm>
                <a:off x="5711903" y="5965854"/>
                <a:ext cx="206544" cy="298143"/>
              </a:xfrm>
              <a:custGeom>
                <a:avLst/>
                <a:gdLst>
                  <a:gd name="T0" fmla="*/ 232 w 335"/>
                  <a:gd name="T1" fmla="*/ 447 h 486"/>
                  <a:gd name="T2" fmla="*/ 232 w 335"/>
                  <a:gd name="T3" fmla="*/ 447 h 486"/>
                  <a:gd name="T4" fmla="*/ 232 w 335"/>
                  <a:gd name="T5" fmla="*/ 447 h 486"/>
                  <a:gd name="T6" fmla="*/ 229 w 335"/>
                  <a:gd name="T7" fmla="*/ 446 h 486"/>
                  <a:gd name="T8" fmla="*/ 226 w 335"/>
                  <a:gd name="T9" fmla="*/ 446 h 486"/>
                  <a:gd name="T10" fmla="*/ 190 w 335"/>
                  <a:gd name="T11" fmla="*/ 446 h 486"/>
                  <a:gd name="T12" fmla="*/ 190 w 335"/>
                  <a:gd name="T13" fmla="*/ 314 h 486"/>
                  <a:gd name="T14" fmla="*/ 308 w 335"/>
                  <a:gd name="T15" fmla="*/ 314 h 486"/>
                  <a:gd name="T16" fmla="*/ 335 w 335"/>
                  <a:gd name="T17" fmla="*/ 287 h 486"/>
                  <a:gd name="T18" fmla="*/ 308 w 335"/>
                  <a:gd name="T19" fmla="*/ 259 h 486"/>
                  <a:gd name="T20" fmla="*/ 206 w 335"/>
                  <a:gd name="T21" fmla="*/ 259 h 486"/>
                  <a:gd name="T22" fmla="*/ 207 w 335"/>
                  <a:gd name="T23" fmla="*/ 256 h 486"/>
                  <a:gd name="T24" fmla="*/ 207 w 335"/>
                  <a:gd name="T25" fmla="*/ 58 h 486"/>
                  <a:gd name="T26" fmla="*/ 149 w 335"/>
                  <a:gd name="T27" fmla="*/ 0 h 486"/>
                  <a:gd name="T28" fmla="*/ 58 w 335"/>
                  <a:gd name="T29" fmla="*/ 0 h 486"/>
                  <a:gd name="T30" fmla="*/ 0 w 335"/>
                  <a:gd name="T31" fmla="*/ 58 h 486"/>
                  <a:gd name="T32" fmla="*/ 0 w 335"/>
                  <a:gd name="T33" fmla="*/ 256 h 486"/>
                  <a:gd name="T34" fmla="*/ 58 w 335"/>
                  <a:gd name="T35" fmla="*/ 314 h 486"/>
                  <a:gd name="T36" fmla="*/ 149 w 335"/>
                  <a:gd name="T37" fmla="*/ 314 h 486"/>
                  <a:gd name="T38" fmla="*/ 150 w 335"/>
                  <a:gd name="T39" fmla="*/ 314 h 486"/>
                  <a:gd name="T40" fmla="*/ 150 w 335"/>
                  <a:gd name="T41" fmla="*/ 446 h 486"/>
                  <a:gd name="T42" fmla="*/ 113 w 335"/>
                  <a:gd name="T43" fmla="*/ 446 h 486"/>
                  <a:gd name="T44" fmla="*/ 110 w 335"/>
                  <a:gd name="T45" fmla="*/ 446 h 486"/>
                  <a:gd name="T46" fmla="*/ 107 w 335"/>
                  <a:gd name="T47" fmla="*/ 447 h 486"/>
                  <a:gd name="T48" fmla="*/ 107 w 335"/>
                  <a:gd name="T49" fmla="*/ 447 h 486"/>
                  <a:gd name="T50" fmla="*/ 107 w 335"/>
                  <a:gd name="T51" fmla="*/ 447 h 486"/>
                  <a:gd name="T52" fmla="*/ 93 w 335"/>
                  <a:gd name="T53" fmla="*/ 466 h 486"/>
                  <a:gd name="T54" fmla="*/ 113 w 335"/>
                  <a:gd name="T55" fmla="*/ 486 h 486"/>
                  <a:gd name="T56" fmla="*/ 226 w 335"/>
                  <a:gd name="T57" fmla="*/ 486 h 486"/>
                  <a:gd name="T58" fmla="*/ 246 w 335"/>
                  <a:gd name="T59" fmla="*/ 466 h 486"/>
                  <a:gd name="T60" fmla="*/ 232 w 335"/>
                  <a:gd name="T61" fmla="*/ 447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35" h="486">
                    <a:moveTo>
                      <a:pt x="232" y="447"/>
                    </a:moveTo>
                    <a:cubicBezTo>
                      <a:pt x="232" y="447"/>
                      <a:pt x="232" y="447"/>
                      <a:pt x="232" y="447"/>
                    </a:cubicBezTo>
                    <a:cubicBezTo>
                      <a:pt x="232" y="447"/>
                      <a:pt x="232" y="447"/>
                      <a:pt x="232" y="447"/>
                    </a:cubicBezTo>
                    <a:cubicBezTo>
                      <a:pt x="231" y="446"/>
                      <a:pt x="230" y="446"/>
                      <a:pt x="229" y="446"/>
                    </a:cubicBezTo>
                    <a:cubicBezTo>
                      <a:pt x="228" y="446"/>
                      <a:pt x="227" y="446"/>
                      <a:pt x="226" y="446"/>
                    </a:cubicBezTo>
                    <a:cubicBezTo>
                      <a:pt x="190" y="446"/>
                      <a:pt x="190" y="446"/>
                      <a:pt x="190" y="446"/>
                    </a:cubicBezTo>
                    <a:cubicBezTo>
                      <a:pt x="190" y="314"/>
                      <a:pt x="190" y="314"/>
                      <a:pt x="190" y="314"/>
                    </a:cubicBezTo>
                    <a:cubicBezTo>
                      <a:pt x="308" y="314"/>
                      <a:pt x="308" y="314"/>
                      <a:pt x="308" y="314"/>
                    </a:cubicBezTo>
                    <a:cubicBezTo>
                      <a:pt x="323" y="314"/>
                      <a:pt x="335" y="302"/>
                      <a:pt x="335" y="287"/>
                    </a:cubicBezTo>
                    <a:cubicBezTo>
                      <a:pt x="335" y="272"/>
                      <a:pt x="323" y="259"/>
                      <a:pt x="308" y="259"/>
                    </a:cubicBezTo>
                    <a:cubicBezTo>
                      <a:pt x="206" y="259"/>
                      <a:pt x="206" y="259"/>
                      <a:pt x="206" y="259"/>
                    </a:cubicBezTo>
                    <a:cubicBezTo>
                      <a:pt x="206" y="258"/>
                      <a:pt x="207" y="257"/>
                      <a:pt x="207" y="256"/>
                    </a:cubicBezTo>
                    <a:cubicBezTo>
                      <a:pt x="207" y="58"/>
                      <a:pt x="207" y="58"/>
                      <a:pt x="207" y="58"/>
                    </a:cubicBezTo>
                    <a:cubicBezTo>
                      <a:pt x="207" y="26"/>
                      <a:pt x="181" y="0"/>
                      <a:pt x="149" y="0"/>
                    </a:cubicBezTo>
                    <a:cubicBezTo>
                      <a:pt x="58" y="0"/>
                      <a:pt x="58" y="0"/>
                      <a:pt x="58" y="0"/>
                    </a:cubicBezTo>
                    <a:cubicBezTo>
                      <a:pt x="26" y="0"/>
                      <a:pt x="0" y="26"/>
                      <a:pt x="0" y="58"/>
                    </a:cubicBezTo>
                    <a:cubicBezTo>
                      <a:pt x="0" y="256"/>
                      <a:pt x="0" y="256"/>
                      <a:pt x="0" y="256"/>
                    </a:cubicBezTo>
                    <a:cubicBezTo>
                      <a:pt x="0" y="288"/>
                      <a:pt x="26" y="314"/>
                      <a:pt x="58" y="314"/>
                    </a:cubicBezTo>
                    <a:cubicBezTo>
                      <a:pt x="149" y="314"/>
                      <a:pt x="149" y="314"/>
                      <a:pt x="149" y="314"/>
                    </a:cubicBezTo>
                    <a:cubicBezTo>
                      <a:pt x="150" y="314"/>
                      <a:pt x="150" y="314"/>
                      <a:pt x="150" y="314"/>
                    </a:cubicBezTo>
                    <a:cubicBezTo>
                      <a:pt x="150" y="446"/>
                      <a:pt x="150" y="446"/>
                      <a:pt x="150" y="446"/>
                    </a:cubicBezTo>
                    <a:cubicBezTo>
                      <a:pt x="113" y="446"/>
                      <a:pt x="113" y="446"/>
                      <a:pt x="113" y="446"/>
                    </a:cubicBezTo>
                    <a:cubicBezTo>
                      <a:pt x="112" y="446"/>
                      <a:pt x="111" y="446"/>
                      <a:pt x="110" y="446"/>
                    </a:cubicBezTo>
                    <a:cubicBezTo>
                      <a:pt x="109" y="446"/>
                      <a:pt x="108" y="446"/>
                      <a:pt x="107" y="447"/>
                    </a:cubicBezTo>
                    <a:cubicBezTo>
                      <a:pt x="107" y="447"/>
                      <a:pt x="107" y="447"/>
                      <a:pt x="107" y="447"/>
                    </a:cubicBezTo>
                    <a:cubicBezTo>
                      <a:pt x="107" y="447"/>
                      <a:pt x="107" y="447"/>
                      <a:pt x="107" y="447"/>
                    </a:cubicBezTo>
                    <a:cubicBezTo>
                      <a:pt x="99" y="449"/>
                      <a:pt x="93" y="457"/>
                      <a:pt x="93" y="466"/>
                    </a:cubicBezTo>
                    <a:cubicBezTo>
                      <a:pt x="93" y="477"/>
                      <a:pt x="102" y="486"/>
                      <a:pt x="113" y="486"/>
                    </a:cubicBezTo>
                    <a:cubicBezTo>
                      <a:pt x="226" y="486"/>
                      <a:pt x="226" y="486"/>
                      <a:pt x="226" y="486"/>
                    </a:cubicBezTo>
                    <a:cubicBezTo>
                      <a:pt x="237" y="486"/>
                      <a:pt x="246" y="477"/>
                      <a:pt x="246" y="466"/>
                    </a:cubicBezTo>
                    <a:cubicBezTo>
                      <a:pt x="246" y="457"/>
                      <a:pt x="240" y="449"/>
                      <a:pt x="232" y="44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5" name="Freeform 248">
                <a:extLst>
                  <a:ext uri="{FF2B5EF4-FFF2-40B4-BE49-F238E27FC236}">
                    <a16:creationId xmlns:a16="http://schemas.microsoft.com/office/drawing/2014/main" id="{4AD65D31-DB7A-4E30-A7DB-4549F21CF596}"/>
                  </a:ext>
                </a:extLst>
              </p:cNvPr>
              <p:cNvSpPr>
                <a:spLocks/>
              </p:cNvSpPr>
              <p:nvPr/>
            </p:nvSpPr>
            <p:spPr bwMode="auto">
              <a:xfrm>
                <a:off x="5738843" y="5849112"/>
                <a:ext cx="294551" cy="420274"/>
              </a:xfrm>
              <a:custGeom>
                <a:avLst/>
                <a:gdLst>
                  <a:gd name="T0" fmla="*/ 362 w 482"/>
                  <a:gd name="T1" fmla="*/ 334 h 684"/>
                  <a:gd name="T2" fmla="*/ 242 w 482"/>
                  <a:gd name="T3" fmla="*/ 320 h 684"/>
                  <a:gd name="T4" fmla="*/ 242 w 482"/>
                  <a:gd name="T5" fmla="*/ 154 h 684"/>
                  <a:gd name="T6" fmla="*/ 292 w 482"/>
                  <a:gd name="T7" fmla="*/ 203 h 684"/>
                  <a:gd name="T8" fmla="*/ 327 w 482"/>
                  <a:gd name="T9" fmla="*/ 217 h 684"/>
                  <a:gd name="T10" fmla="*/ 454 w 482"/>
                  <a:gd name="T11" fmla="*/ 217 h 684"/>
                  <a:gd name="T12" fmla="*/ 480 w 482"/>
                  <a:gd name="T13" fmla="*/ 187 h 684"/>
                  <a:gd name="T14" fmla="*/ 457 w 482"/>
                  <a:gd name="T15" fmla="*/ 164 h 684"/>
                  <a:gd name="T16" fmla="*/ 347 w 482"/>
                  <a:gd name="T17" fmla="*/ 146 h 684"/>
                  <a:gd name="T18" fmla="*/ 267 w 482"/>
                  <a:gd name="T19" fmla="*/ 35 h 684"/>
                  <a:gd name="T20" fmla="*/ 232 w 482"/>
                  <a:gd name="T21" fmla="*/ 10 h 684"/>
                  <a:gd name="T22" fmla="*/ 148 w 482"/>
                  <a:gd name="T23" fmla="*/ 0 h 684"/>
                  <a:gd name="T24" fmla="*/ 34 w 482"/>
                  <a:gd name="T25" fmla="*/ 24 h 684"/>
                  <a:gd name="T26" fmla="*/ 17 w 482"/>
                  <a:gd name="T27" fmla="*/ 48 h 684"/>
                  <a:gd name="T28" fmla="*/ 0 w 482"/>
                  <a:gd name="T29" fmla="*/ 166 h 684"/>
                  <a:gd name="T30" fmla="*/ 16 w 482"/>
                  <a:gd name="T31" fmla="*/ 165 h 684"/>
                  <a:gd name="T32" fmla="*/ 107 w 482"/>
                  <a:gd name="T33" fmla="*/ 165 h 684"/>
                  <a:gd name="T34" fmla="*/ 189 w 482"/>
                  <a:gd name="T35" fmla="*/ 247 h 684"/>
                  <a:gd name="T36" fmla="*/ 189 w 482"/>
                  <a:gd name="T37" fmla="*/ 424 h 684"/>
                  <a:gd name="T38" fmla="*/ 319 w 482"/>
                  <a:gd name="T39" fmla="*/ 424 h 684"/>
                  <a:gd name="T40" fmla="*/ 319 w 482"/>
                  <a:gd name="T41" fmla="*/ 638 h 684"/>
                  <a:gd name="T42" fmla="*/ 355 w 482"/>
                  <a:gd name="T43" fmla="*/ 681 h 684"/>
                  <a:gd name="T44" fmla="*/ 402 w 482"/>
                  <a:gd name="T45" fmla="*/ 642 h 684"/>
                  <a:gd name="T46" fmla="*/ 415 w 482"/>
                  <a:gd name="T47" fmla="*/ 397 h 684"/>
                  <a:gd name="T48" fmla="*/ 362 w 482"/>
                  <a:gd name="T49" fmla="*/ 334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82" h="684">
                    <a:moveTo>
                      <a:pt x="362" y="334"/>
                    </a:moveTo>
                    <a:cubicBezTo>
                      <a:pt x="242" y="320"/>
                      <a:pt x="242" y="320"/>
                      <a:pt x="242" y="320"/>
                    </a:cubicBezTo>
                    <a:cubicBezTo>
                      <a:pt x="242" y="154"/>
                      <a:pt x="242" y="154"/>
                      <a:pt x="242" y="154"/>
                    </a:cubicBezTo>
                    <a:cubicBezTo>
                      <a:pt x="292" y="203"/>
                      <a:pt x="292" y="203"/>
                      <a:pt x="292" y="203"/>
                    </a:cubicBezTo>
                    <a:cubicBezTo>
                      <a:pt x="302" y="212"/>
                      <a:pt x="314" y="217"/>
                      <a:pt x="327" y="217"/>
                    </a:cubicBezTo>
                    <a:cubicBezTo>
                      <a:pt x="454" y="217"/>
                      <a:pt x="454" y="217"/>
                      <a:pt x="454" y="217"/>
                    </a:cubicBezTo>
                    <a:cubicBezTo>
                      <a:pt x="470" y="217"/>
                      <a:pt x="482" y="203"/>
                      <a:pt x="480" y="187"/>
                    </a:cubicBezTo>
                    <a:cubicBezTo>
                      <a:pt x="479" y="175"/>
                      <a:pt x="469" y="166"/>
                      <a:pt x="457" y="164"/>
                    </a:cubicBezTo>
                    <a:cubicBezTo>
                      <a:pt x="347" y="146"/>
                      <a:pt x="347" y="146"/>
                      <a:pt x="347" y="146"/>
                    </a:cubicBezTo>
                    <a:cubicBezTo>
                      <a:pt x="267" y="35"/>
                      <a:pt x="267" y="35"/>
                      <a:pt x="267" y="35"/>
                    </a:cubicBezTo>
                    <a:cubicBezTo>
                      <a:pt x="258" y="23"/>
                      <a:pt x="246" y="14"/>
                      <a:pt x="232" y="10"/>
                    </a:cubicBezTo>
                    <a:cubicBezTo>
                      <a:pt x="215" y="5"/>
                      <a:pt x="188" y="0"/>
                      <a:pt x="148" y="0"/>
                    </a:cubicBezTo>
                    <a:cubicBezTo>
                      <a:pt x="98" y="0"/>
                      <a:pt x="55" y="9"/>
                      <a:pt x="34" y="24"/>
                    </a:cubicBezTo>
                    <a:cubicBezTo>
                      <a:pt x="19" y="34"/>
                      <a:pt x="17" y="48"/>
                      <a:pt x="17" y="48"/>
                    </a:cubicBezTo>
                    <a:cubicBezTo>
                      <a:pt x="0" y="166"/>
                      <a:pt x="0" y="166"/>
                      <a:pt x="0" y="166"/>
                    </a:cubicBezTo>
                    <a:cubicBezTo>
                      <a:pt x="6" y="165"/>
                      <a:pt x="11" y="165"/>
                      <a:pt x="16" y="165"/>
                    </a:cubicBezTo>
                    <a:cubicBezTo>
                      <a:pt x="107" y="165"/>
                      <a:pt x="107" y="165"/>
                      <a:pt x="107" y="165"/>
                    </a:cubicBezTo>
                    <a:cubicBezTo>
                      <a:pt x="152" y="165"/>
                      <a:pt x="189" y="201"/>
                      <a:pt x="189" y="247"/>
                    </a:cubicBezTo>
                    <a:cubicBezTo>
                      <a:pt x="189" y="424"/>
                      <a:pt x="189" y="424"/>
                      <a:pt x="189" y="424"/>
                    </a:cubicBezTo>
                    <a:cubicBezTo>
                      <a:pt x="319" y="424"/>
                      <a:pt x="319" y="424"/>
                      <a:pt x="319" y="424"/>
                    </a:cubicBezTo>
                    <a:cubicBezTo>
                      <a:pt x="319" y="638"/>
                      <a:pt x="319" y="638"/>
                      <a:pt x="319" y="638"/>
                    </a:cubicBezTo>
                    <a:cubicBezTo>
                      <a:pt x="319" y="659"/>
                      <a:pt x="334" y="678"/>
                      <a:pt x="355" y="681"/>
                    </a:cubicBezTo>
                    <a:cubicBezTo>
                      <a:pt x="380" y="684"/>
                      <a:pt x="401" y="665"/>
                      <a:pt x="402" y="642"/>
                    </a:cubicBezTo>
                    <a:cubicBezTo>
                      <a:pt x="415" y="397"/>
                      <a:pt x="415" y="397"/>
                      <a:pt x="415" y="397"/>
                    </a:cubicBezTo>
                    <a:cubicBezTo>
                      <a:pt x="416" y="365"/>
                      <a:pt x="393" y="337"/>
                      <a:pt x="362" y="3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6" name="Freeform 249">
                <a:extLst>
                  <a:ext uri="{FF2B5EF4-FFF2-40B4-BE49-F238E27FC236}">
                    <a16:creationId xmlns:a16="http://schemas.microsoft.com/office/drawing/2014/main" id="{AB2F7058-1478-4A46-B039-EBF0B1F0EE84}"/>
                  </a:ext>
                </a:extLst>
              </p:cNvPr>
              <p:cNvSpPr>
                <a:spLocks/>
              </p:cNvSpPr>
              <p:nvPr/>
            </p:nvSpPr>
            <p:spPr bwMode="auto">
              <a:xfrm>
                <a:off x="5719087" y="6163419"/>
                <a:ext cx="70045" cy="77229"/>
              </a:xfrm>
              <a:custGeom>
                <a:avLst/>
                <a:gdLst>
                  <a:gd name="T0" fmla="*/ 116 w 116"/>
                  <a:gd name="T1" fmla="*/ 100 h 125"/>
                  <a:gd name="T2" fmla="*/ 116 w 116"/>
                  <a:gd name="T3" fmla="*/ 16 h 125"/>
                  <a:gd name="T4" fmla="*/ 48 w 116"/>
                  <a:gd name="T5" fmla="*/ 16 h 125"/>
                  <a:gd name="T6" fmla="*/ 0 w 116"/>
                  <a:gd name="T7" fmla="*/ 0 h 125"/>
                  <a:gd name="T8" fmla="*/ 0 w 116"/>
                  <a:gd name="T9" fmla="*/ 125 h 125"/>
                  <a:gd name="T10" fmla="*/ 63 w 116"/>
                  <a:gd name="T11" fmla="*/ 125 h 125"/>
                  <a:gd name="T12" fmla="*/ 103 w 116"/>
                  <a:gd name="T13" fmla="*/ 100 h 125"/>
                  <a:gd name="T14" fmla="*/ 116 w 116"/>
                  <a:gd name="T15" fmla="*/ 100 h 1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5">
                    <a:moveTo>
                      <a:pt x="116" y="100"/>
                    </a:moveTo>
                    <a:cubicBezTo>
                      <a:pt x="116" y="16"/>
                      <a:pt x="116" y="16"/>
                      <a:pt x="116" y="16"/>
                    </a:cubicBezTo>
                    <a:cubicBezTo>
                      <a:pt x="48" y="16"/>
                      <a:pt x="48" y="16"/>
                      <a:pt x="48" y="16"/>
                    </a:cubicBezTo>
                    <a:cubicBezTo>
                      <a:pt x="30" y="16"/>
                      <a:pt x="14" y="10"/>
                      <a:pt x="0" y="0"/>
                    </a:cubicBezTo>
                    <a:cubicBezTo>
                      <a:pt x="0" y="125"/>
                      <a:pt x="0" y="125"/>
                      <a:pt x="0" y="125"/>
                    </a:cubicBezTo>
                    <a:cubicBezTo>
                      <a:pt x="63" y="125"/>
                      <a:pt x="63" y="125"/>
                      <a:pt x="63" y="125"/>
                    </a:cubicBezTo>
                    <a:cubicBezTo>
                      <a:pt x="71" y="110"/>
                      <a:pt x="86" y="100"/>
                      <a:pt x="103" y="100"/>
                    </a:cubicBezTo>
                    <a:lnTo>
                      <a:pt x="11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7" name="Freeform 250">
                <a:extLst>
                  <a:ext uri="{FF2B5EF4-FFF2-40B4-BE49-F238E27FC236}">
                    <a16:creationId xmlns:a16="http://schemas.microsoft.com/office/drawing/2014/main" id="{17BD57B3-CECC-4A9C-BD89-63CA6388E741}"/>
                  </a:ext>
                </a:extLst>
              </p:cNvPr>
              <p:cNvSpPr>
                <a:spLocks/>
              </p:cNvSpPr>
              <p:nvPr/>
            </p:nvSpPr>
            <p:spPr bwMode="auto">
              <a:xfrm>
                <a:off x="5844810" y="6167011"/>
                <a:ext cx="75434" cy="73637"/>
              </a:xfrm>
              <a:custGeom>
                <a:avLst/>
                <a:gdLst>
                  <a:gd name="T0" fmla="*/ 0 w 123"/>
                  <a:gd name="T1" fmla="*/ 9 h 118"/>
                  <a:gd name="T2" fmla="*/ 0 w 123"/>
                  <a:gd name="T3" fmla="*/ 93 h 118"/>
                  <a:gd name="T4" fmla="*/ 12 w 123"/>
                  <a:gd name="T5" fmla="*/ 93 h 118"/>
                  <a:gd name="T6" fmla="*/ 52 w 123"/>
                  <a:gd name="T7" fmla="*/ 118 h 118"/>
                  <a:gd name="T8" fmla="*/ 123 w 123"/>
                  <a:gd name="T9" fmla="*/ 118 h 118"/>
                  <a:gd name="T10" fmla="*/ 123 w 123"/>
                  <a:gd name="T11" fmla="*/ 0 h 118"/>
                  <a:gd name="T12" fmla="*/ 94 w 123"/>
                  <a:gd name="T13" fmla="*/ 9 h 118"/>
                  <a:gd name="T14" fmla="*/ 0 w 123"/>
                  <a:gd name="T15" fmla="*/ 9 h 1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 h="118">
                    <a:moveTo>
                      <a:pt x="0" y="9"/>
                    </a:moveTo>
                    <a:cubicBezTo>
                      <a:pt x="0" y="93"/>
                      <a:pt x="0" y="93"/>
                      <a:pt x="0" y="93"/>
                    </a:cubicBezTo>
                    <a:cubicBezTo>
                      <a:pt x="12" y="93"/>
                      <a:pt x="12" y="93"/>
                      <a:pt x="12" y="93"/>
                    </a:cubicBezTo>
                    <a:cubicBezTo>
                      <a:pt x="30" y="93"/>
                      <a:pt x="45" y="103"/>
                      <a:pt x="52" y="118"/>
                    </a:cubicBezTo>
                    <a:cubicBezTo>
                      <a:pt x="123" y="118"/>
                      <a:pt x="123" y="118"/>
                      <a:pt x="123" y="118"/>
                    </a:cubicBezTo>
                    <a:cubicBezTo>
                      <a:pt x="123" y="0"/>
                      <a:pt x="123" y="0"/>
                      <a:pt x="123" y="0"/>
                    </a:cubicBezTo>
                    <a:cubicBezTo>
                      <a:pt x="115" y="6"/>
                      <a:pt x="105" y="9"/>
                      <a:pt x="94" y="9"/>
                    </a:cubicBez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grpSp>
        <p:grpSp>
          <p:nvGrpSpPr>
            <p:cNvPr id="46" name="グループ化 45">
              <a:extLst>
                <a:ext uri="{FF2B5EF4-FFF2-40B4-BE49-F238E27FC236}">
                  <a16:creationId xmlns:a16="http://schemas.microsoft.com/office/drawing/2014/main" id="{167E8170-65D5-4825-81F8-C4A5F861D23A}"/>
                </a:ext>
              </a:extLst>
            </p:cNvPr>
            <p:cNvGrpSpPr/>
            <p:nvPr/>
          </p:nvGrpSpPr>
          <p:grpSpPr>
            <a:xfrm>
              <a:off x="755303" y="8287616"/>
              <a:ext cx="956343" cy="838767"/>
              <a:chOff x="1113982" y="8201364"/>
              <a:chExt cx="1000952" cy="833140"/>
            </a:xfrm>
          </p:grpSpPr>
          <p:sp>
            <p:nvSpPr>
              <p:cNvPr id="42" name="Freeform 5">
                <a:extLst>
                  <a:ext uri="{FF2B5EF4-FFF2-40B4-BE49-F238E27FC236}">
                    <a16:creationId xmlns:a16="http://schemas.microsoft.com/office/drawing/2014/main" id="{86C3E604-CF3C-41D8-B868-2D6B7CACBCED}"/>
                  </a:ext>
                </a:extLst>
              </p:cNvPr>
              <p:cNvSpPr>
                <a:spLocks/>
              </p:cNvSpPr>
              <p:nvPr/>
            </p:nvSpPr>
            <p:spPr bwMode="auto">
              <a:xfrm flipH="1">
                <a:off x="1214441" y="8347527"/>
                <a:ext cx="99103" cy="99103"/>
              </a:xfrm>
              <a:custGeom>
                <a:avLst/>
                <a:gdLst>
                  <a:gd name="T0" fmla="*/ 244 w 509"/>
                  <a:gd name="T1" fmla="*/ 505 h 510"/>
                  <a:gd name="T2" fmla="*/ 504 w 509"/>
                  <a:gd name="T3" fmla="*/ 266 h 510"/>
                  <a:gd name="T4" fmla="*/ 265 w 509"/>
                  <a:gd name="T5" fmla="*/ 6 h 510"/>
                  <a:gd name="T6" fmla="*/ 5 w 509"/>
                  <a:gd name="T7" fmla="*/ 245 h 510"/>
                  <a:gd name="T8" fmla="*/ 244 w 509"/>
                  <a:gd name="T9" fmla="*/ 505 h 510"/>
                </a:gdLst>
                <a:ahLst/>
                <a:cxnLst>
                  <a:cxn ang="0">
                    <a:pos x="T0" y="T1"/>
                  </a:cxn>
                  <a:cxn ang="0">
                    <a:pos x="T2" y="T3"/>
                  </a:cxn>
                  <a:cxn ang="0">
                    <a:pos x="T4" y="T5"/>
                  </a:cxn>
                  <a:cxn ang="0">
                    <a:pos x="T6" y="T7"/>
                  </a:cxn>
                  <a:cxn ang="0">
                    <a:pos x="T8" y="T9"/>
                  </a:cxn>
                </a:cxnLst>
                <a:rect l="0" t="0" r="r" b="b"/>
                <a:pathLst>
                  <a:path w="509" h="510">
                    <a:moveTo>
                      <a:pt x="244" y="505"/>
                    </a:moveTo>
                    <a:cubicBezTo>
                      <a:pt x="382" y="510"/>
                      <a:pt x="498" y="403"/>
                      <a:pt x="504" y="266"/>
                    </a:cubicBezTo>
                    <a:cubicBezTo>
                      <a:pt x="509" y="128"/>
                      <a:pt x="402" y="12"/>
                      <a:pt x="265" y="6"/>
                    </a:cubicBezTo>
                    <a:cubicBezTo>
                      <a:pt x="128" y="0"/>
                      <a:pt x="11" y="108"/>
                      <a:pt x="5" y="245"/>
                    </a:cubicBezTo>
                    <a:cubicBezTo>
                      <a:pt x="0" y="382"/>
                      <a:pt x="107" y="499"/>
                      <a:pt x="244" y="505"/>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43" name="Freeform 6">
                <a:extLst>
                  <a:ext uri="{FF2B5EF4-FFF2-40B4-BE49-F238E27FC236}">
                    <a16:creationId xmlns:a16="http://schemas.microsoft.com/office/drawing/2014/main" id="{D8D76BD3-0743-4E54-A276-31828186788D}"/>
                  </a:ext>
                </a:extLst>
              </p:cNvPr>
              <p:cNvSpPr>
                <a:spLocks/>
              </p:cNvSpPr>
              <p:nvPr/>
            </p:nvSpPr>
            <p:spPr bwMode="auto">
              <a:xfrm flipH="1">
                <a:off x="1113982" y="8453861"/>
                <a:ext cx="335425" cy="580643"/>
              </a:xfrm>
              <a:custGeom>
                <a:avLst/>
                <a:gdLst>
                  <a:gd name="T0" fmla="*/ 1708 w 1724"/>
                  <a:gd name="T1" fmla="*/ 1386 h 2989"/>
                  <a:gd name="T2" fmla="*/ 1548 w 1724"/>
                  <a:gd name="T3" fmla="*/ 763 h 2989"/>
                  <a:gd name="T4" fmla="*/ 1547 w 1724"/>
                  <a:gd name="T5" fmla="*/ 759 h 2989"/>
                  <a:gd name="T6" fmla="*/ 1547 w 1724"/>
                  <a:gd name="T7" fmla="*/ 759 h 2989"/>
                  <a:gd name="T8" fmla="*/ 1546 w 1724"/>
                  <a:gd name="T9" fmla="*/ 757 h 2989"/>
                  <a:gd name="T10" fmla="*/ 1546 w 1724"/>
                  <a:gd name="T11" fmla="*/ 757 h 2989"/>
                  <a:gd name="T12" fmla="*/ 1534 w 1724"/>
                  <a:gd name="T13" fmla="*/ 730 h 2989"/>
                  <a:gd name="T14" fmla="*/ 1289 w 1724"/>
                  <a:gd name="T15" fmla="*/ 143 h 2989"/>
                  <a:gd name="T16" fmla="*/ 1285 w 1724"/>
                  <a:gd name="T17" fmla="*/ 135 h 2989"/>
                  <a:gd name="T18" fmla="*/ 1285 w 1724"/>
                  <a:gd name="T19" fmla="*/ 133 h 2989"/>
                  <a:gd name="T20" fmla="*/ 1285 w 1724"/>
                  <a:gd name="T21" fmla="*/ 133 h 2989"/>
                  <a:gd name="T22" fmla="*/ 1285 w 1724"/>
                  <a:gd name="T23" fmla="*/ 133 h 2989"/>
                  <a:gd name="T24" fmla="*/ 1267 w 1724"/>
                  <a:gd name="T25" fmla="*/ 104 h 2989"/>
                  <a:gd name="T26" fmla="*/ 1265 w 1724"/>
                  <a:gd name="T27" fmla="*/ 102 h 2989"/>
                  <a:gd name="T28" fmla="*/ 1260 w 1724"/>
                  <a:gd name="T29" fmla="*/ 97 h 2989"/>
                  <a:gd name="T30" fmla="*/ 1259 w 1724"/>
                  <a:gd name="T31" fmla="*/ 96 h 2989"/>
                  <a:gd name="T32" fmla="*/ 1253 w 1724"/>
                  <a:gd name="T33" fmla="*/ 89 h 2989"/>
                  <a:gd name="T34" fmla="*/ 1250 w 1724"/>
                  <a:gd name="T35" fmla="*/ 87 h 2989"/>
                  <a:gd name="T36" fmla="*/ 1248 w 1724"/>
                  <a:gd name="T37" fmla="*/ 85 h 2989"/>
                  <a:gd name="T38" fmla="*/ 934 w 1724"/>
                  <a:gd name="T39" fmla="*/ 3 h 2989"/>
                  <a:gd name="T40" fmla="*/ 596 w 1724"/>
                  <a:gd name="T41" fmla="*/ 134 h 2989"/>
                  <a:gd name="T42" fmla="*/ 589 w 1724"/>
                  <a:gd name="T43" fmla="*/ 149 h 2989"/>
                  <a:gd name="T44" fmla="*/ 589 w 1724"/>
                  <a:gd name="T45" fmla="*/ 149 h 2989"/>
                  <a:gd name="T46" fmla="*/ 589 w 1724"/>
                  <a:gd name="T47" fmla="*/ 150 h 2989"/>
                  <a:gd name="T48" fmla="*/ 588 w 1724"/>
                  <a:gd name="T49" fmla="*/ 151 h 2989"/>
                  <a:gd name="T50" fmla="*/ 585 w 1724"/>
                  <a:gd name="T51" fmla="*/ 159 h 2989"/>
                  <a:gd name="T52" fmla="*/ 367 w 1724"/>
                  <a:gd name="T53" fmla="*/ 760 h 2989"/>
                  <a:gd name="T54" fmla="*/ 32 w 1724"/>
                  <a:gd name="T55" fmla="*/ 1298 h 2989"/>
                  <a:gd name="T56" fmla="*/ 63 w 1724"/>
                  <a:gd name="T57" fmla="*/ 1446 h 2989"/>
                  <a:gd name="T58" fmla="*/ 211 w 1724"/>
                  <a:gd name="T59" fmla="*/ 1415 h 2989"/>
                  <a:gd name="T60" fmla="*/ 576 w 1724"/>
                  <a:gd name="T61" fmla="*/ 885 h 2989"/>
                  <a:gd name="T62" fmla="*/ 579 w 1724"/>
                  <a:gd name="T63" fmla="*/ 881 h 2989"/>
                  <a:gd name="T64" fmla="*/ 579 w 1724"/>
                  <a:gd name="T65" fmla="*/ 881 h 2989"/>
                  <a:gd name="T66" fmla="*/ 580 w 1724"/>
                  <a:gd name="T67" fmla="*/ 880 h 2989"/>
                  <a:gd name="T68" fmla="*/ 580 w 1724"/>
                  <a:gd name="T69" fmla="*/ 880 h 2989"/>
                  <a:gd name="T70" fmla="*/ 594 w 1724"/>
                  <a:gd name="T71" fmla="*/ 846 h 2989"/>
                  <a:gd name="T72" fmla="*/ 648 w 1724"/>
                  <a:gd name="T73" fmla="*/ 719 h 2989"/>
                  <a:gd name="T74" fmla="*/ 672 w 1724"/>
                  <a:gd name="T75" fmla="*/ 1216 h 2989"/>
                  <a:gd name="T76" fmla="*/ 673 w 1724"/>
                  <a:gd name="T77" fmla="*/ 1223 h 2989"/>
                  <a:gd name="T78" fmla="*/ 511 w 1724"/>
                  <a:gd name="T79" fmla="*/ 2022 h 2989"/>
                  <a:gd name="T80" fmla="*/ 508 w 1724"/>
                  <a:gd name="T81" fmla="*/ 2041 h 2989"/>
                  <a:gd name="T82" fmla="*/ 508 w 1724"/>
                  <a:gd name="T83" fmla="*/ 2041 h 2989"/>
                  <a:gd name="T84" fmla="*/ 428 w 1724"/>
                  <a:gd name="T85" fmla="*/ 2847 h 2989"/>
                  <a:gd name="T86" fmla="*/ 533 w 1724"/>
                  <a:gd name="T87" fmla="*/ 2981 h 2989"/>
                  <a:gd name="T88" fmla="*/ 667 w 1724"/>
                  <a:gd name="T89" fmla="*/ 2876 h 2989"/>
                  <a:gd name="T90" fmla="*/ 780 w 1724"/>
                  <a:gd name="T91" fmla="*/ 2073 h 2989"/>
                  <a:gd name="T92" fmla="*/ 932 w 1724"/>
                  <a:gd name="T93" fmla="*/ 1456 h 2989"/>
                  <a:gd name="T94" fmla="*/ 978 w 1724"/>
                  <a:gd name="T95" fmla="*/ 1455 h 2989"/>
                  <a:gd name="T96" fmla="*/ 1045 w 1724"/>
                  <a:gd name="T97" fmla="*/ 2071 h 2989"/>
                  <a:gd name="T98" fmla="*/ 1051 w 1724"/>
                  <a:gd name="T99" fmla="*/ 2101 h 2989"/>
                  <a:gd name="T100" fmla="*/ 1051 w 1724"/>
                  <a:gd name="T101" fmla="*/ 2101 h 2989"/>
                  <a:gd name="T102" fmla="*/ 1289 w 1724"/>
                  <a:gd name="T103" fmla="*/ 2879 h 2989"/>
                  <a:gd name="T104" fmla="*/ 1438 w 1724"/>
                  <a:gd name="T105" fmla="*/ 2962 h 2989"/>
                  <a:gd name="T106" fmla="*/ 1521 w 1724"/>
                  <a:gd name="T107" fmla="*/ 2813 h 2989"/>
                  <a:gd name="T108" fmla="*/ 1317 w 1724"/>
                  <a:gd name="T109" fmla="*/ 2034 h 2989"/>
                  <a:gd name="T110" fmla="*/ 1260 w 1724"/>
                  <a:gd name="T111" fmla="*/ 1198 h 2989"/>
                  <a:gd name="T112" fmla="*/ 1262 w 1724"/>
                  <a:gd name="T113" fmla="*/ 725 h 2989"/>
                  <a:gd name="T114" fmla="*/ 1315 w 1724"/>
                  <a:gd name="T115" fmla="*/ 835 h 2989"/>
                  <a:gd name="T116" fmla="*/ 1501 w 1724"/>
                  <a:gd name="T117" fmla="*/ 1444 h 2989"/>
                  <a:gd name="T118" fmla="*/ 1633 w 1724"/>
                  <a:gd name="T119" fmla="*/ 1518 h 2989"/>
                  <a:gd name="T120" fmla="*/ 1708 w 1724"/>
                  <a:gd name="T121" fmla="*/ 1386 h 2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24" h="2989">
                    <a:moveTo>
                      <a:pt x="1708" y="1386"/>
                    </a:moveTo>
                    <a:cubicBezTo>
                      <a:pt x="1548" y="763"/>
                      <a:pt x="1548" y="763"/>
                      <a:pt x="1548" y="763"/>
                    </a:cubicBezTo>
                    <a:cubicBezTo>
                      <a:pt x="1548" y="762"/>
                      <a:pt x="1547" y="760"/>
                      <a:pt x="1547" y="759"/>
                    </a:cubicBezTo>
                    <a:cubicBezTo>
                      <a:pt x="1547" y="759"/>
                      <a:pt x="1547" y="759"/>
                      <a:pt x="1547" y="759"/>
                    </a:cubicBezTo>
                    <a:cubicBezTo>
                      <a:pt x="1546" y="757"/>
                      <a:pt x="1546" y="757"/>
                      <a:pt x="1546" y="757"/>
                    </a:cubicBezTo>
                    <a:cubicBezTo>
                      <a:pt x="1546" y="757"/>
                      <a:pt x="1546" y="757"/>
                      <a:pt x="1546" y="757"/>
                    </a:cubicBezTo>
                    <a:cubicBezTo>
                      <a:pt x="1543" y="747"/>
                      <a:pt x="1539" y="738"/>
                      <a:pt x="1534" y="730"/>
                    </a:cubicBezTo>
                    <a:cubicBezTo>
                      <a:pt x="1289" y="143"/>
                      <a:pt x="1289" y="143"/>
                      <a:pt x="1289" y="143"/>
                    </a:cubicBezTo>
                    <a:cubicBezTo>
                      <a:pt x="1288" y="140"/>
                      <a:pt x="1287" y="137"/>
                      <a:pt x="1285" y="135"/>
                    </a:cubicBezTo>
                    <a:cubicBezTo>
                      <a:pt x="1285" y="134"/>
                      <a:pt x="1285" y="134"/>
                      <a:pt x="1285" y="133"/>
                    </a:cubicBezTo>
                    <a:cubicBezTo>
                      <a:pt x="1285" y="133"/>
                      <a:pt x="1285" y="133"/>
                      <a:pt x="1285" y="133"/>
                    </a:cubicBezTo>
                    <a:cubicBezTo>
                      <a:pt x="1285" y="133"/>
                      <a:pt x="1285" y="133"/>
                      <a:pt x="1285" y="133"/>
                    </a:cubicBezTo>
                    <a:cubicBezTo>
                      <a:pt x="1280" y="122"/>
                      <a:pt x="1274" y="113"/>
                      <a:pt x="1267" y="104"/>
                    </a:cubicBezTo>
                    <a:cubicBezTo>
                      <a:pt x="1266" y="103"/>
                      <a:pt x="1266" y="103"/>
                      <a:pt x="1265" y="102"/>
                    </a:cubicBezTo>
                    <a:cubicBezTo>
                      <a:pt x="1264" y="100"/>
                      <a:pt x="1262" y="98"/>
                      <a:pt x="1260" y="97"/>
                    </a:cubicBezTo>
                    <a:cubicBezTo>
                      <a:pt x="1260" y="96"/>
                      <a:pt x="1260" y="96"/>
                      <a:pt x="1259" y="96"/>
                    </a:cubicBezTo>
                    <a:cubicBezTo>
                      <a:pt x="1257" y="93"/>
                      <a:pt x="1255" y="91"/>
                      <a:pt x="1253" y="89"/>
                    </a:cubicBezTo>
                    <a:cubicBezTo>
                      <a:pt x="1252" y="88"/>
                      <a:pt x="1251" y="88"/>
                      <a:pt x="1250" y="87"/>
                    </a:cubicBezTo>
                    <a:cubicBezTo>
                      <a:pt x="1249" y="86"/>
                      <a:pt x="1249" y="86"/>
                      <a:pt x="1248" y="85"/>
                    </a:cubicBezTo>
                    <a:cubicBezTo>
                      <a:pt x="1189" y="34"/>
                      <a:pt x="1070" y="0"/>
                      <a:pt x="934" y="3"/>
                    </a:cubicBezTo>
                    <a:cubicBezTo>
                      <a:pt x="770" y="7"/>
                      <a:pt x="633" y="63"/>
                      <a:pt x="596" y="134"/>
                    </a:cubicBezTo>
                    <a:cubicBezTo>
                      <a:pt x="593" y="139"/>
                      <a:pt x="591" y="144"/>
                      <a:pt x="589" y="149"/>
                    </a:cubicBezTo>
                    <a:cubicBezTo>
                      <a:pt x="589" y="149"/>
                      <a:pt x="589" y="149"/>
                      <a:pt x="589" y="149"/>
                    </a:cubicBezTo>
                    <a:cubicBezTo>
                      <a:pt x="589" y="150"/>
                      <a:pt x="589" y="150"/>
                      <a:pt x="589" y="150"/>
                    </a:cubicBezTo>
                    <a:cubicBezTo>
                      <a:pt x="589" y="150"/>
                      <a:pt x="588" y="150"/>
                      <a:pt x="588" y="151"/>
                    </a:cubicBezTo>
                    <a:cubicBezTo>
                      <a:pt x="587" y="153"/>
                      <a:pt x="586" y="156"/>
                      <a:pt x="585" y="159"/>
                    </a:cubicBezTo>
                    <a:cubicBezTo>
                      <a:pt x="367" y="760"/>
                      <a:pt x="367" y="760"/>
                      <a:pt x="367" y="760"/>
                    </a:cubicBezTo>
                    <a:cubicBezTo>
                      <a:pt x="32" y="1298"/>
                      <a:pt x="32" y="1298"/>
                      <a:pt x="32" y="1298"/>
                    </a:cubicBezTo>
                    <a:cubicBezTo>
                      <a:pt x="0" y="1347"/>
                      <a:pt x="14" y="1414"/>
                      <a:pt x="63" y="1446"/>
                    </a:cubicBezTo>
                    <a:cubicBezTo>
                      <a:pt x="113" y="1478"/>
                      <a:pt x="179" y="1464"/>
                      <a:pt x="211" y="1415"/>
                    </a:cubicBezTo>
                    <a:cubicBezTo>
                      <a:pt x="576" y="885"/>
                      <a:pt x="576" y="885"/>
                      <a:pt x="576" y="885"/>
                    </a:cubicBezTo>
                    <a:cubicBezTo>
                      <a:pt x="577" y="884"/>
                      <a:pt x="578" y="883"/>
                      <a:pt x="579" y="881"/>
                    </a:cubicBezTo>
                    <a:cubicBezTo>
                      <a:pt x="579" y="881"/>
                      <a:pt x="579" y="881"/>
                      <a:pt x="579" y="881"/>
                    </a:cubicBezTo>
                    <a:cubicBezTo>
                      <a:pt x="580" y="880"/>
                      <a:pt x="580" y="880"/>
                      <a:pt x="580" y="880"/>
                    </a:cubicBezTo>
                    <a:cubicBezTo>
                      <a:pt x="580" y="880"/>
                      <a:pt x="580" y="880"/>
                      <a:pt x="580" y="880"/>
                    </a:cubicBezTo>
                    <a:cubicBezTo>
                      <a:pt x="586" y="869"/>
                      <a:pt x="591" y="858"/>
                      <a:pt x="594" y="846"/>
                    </a:cubicBezTo>
                    <a:cubicBezTo>
                      <a:pt x="648" y="719"/>
                      <a:pt x="648" y="719"/>
                      <a:pt x="648" y="719"/>
                    </a:cubicBezTo>
                    <a:cubicBezTo>
                      <a:pt x="672" y="1216"/>
                      <a:pt x="672" y="1216"/>
                      <a:pt x="672" y="1216"/>
                    </a:cubicBezTo>
                    <a:cubicBezTo>
                      <a:pt x="672" y="1218"/>
                      <a:pt x="673" y="1221"/>
                      <a:pt x="673" y="1223"/>
                    </a:cubicBezTo>
                    <a:cubicBezTo>
                      <a:pt x="511" y="2022"/>
                      <a:pt x="511" y="2022"/>
                      <a:pt x="511" y="2022"/>
                    </a:cubicBezTo>
                    <a:cubicBezTo>
                      <a:pt x="509" y="2028"/>
                      <a:pt x="508" y="2035"/>
                      <a:pt x="508" y="2041"/>
                    </a:cubicBezTo>
                    <a:cubicBezTo>
                      <a:pt x="508" y="2041"/>
                      <a:pt x="508" y="2041"/>
                      <a:pt x="508" y="2041"/>
                    </a:cubicBezTo>
                    <a:cubicBezTo>
                      <a:pt x="428" y="2847"/>
                      <a:pt x="428" y="2847"/>
                      <a:pt x="428" y="2847"/>
                    </a:cubicBezTo>
                    <a:cubicBezTo>
                      <a:pt x="420" y="2913"/>
                      <a:pt x="467" y="2973"/>
                      <a:pt x="533" y="2981"/>
                    </a:cubicBezTo>
                    <a:cubicBezTo>
                      <a:pt x="600" y="2989"/>
                      <a:pt x="659" y="2942"/>
                      <a:pt x="667" y="2876"/>
                    </a:cubicBezTo>
                    <a:cubicBezTo>
                      <a:pt x="780" y="2073"/>
                      <a:pt x="780" y="2073"/>
                      <a:pt x="780" y="2073"/>
                    </a:cubicBezTo>
                    <a:cubicBezTo>
                      <a:pt x="932" y="1456"/>
                      <a:pt x="932" y="1456"/>
                      <a:pt x="932" y="1456"/>
                    </a:cubicBezTo>
                    <a:cubicBezTo>
                      <a:pt x="978" y="1455"/>
                      <a:pt x="978" y="1455"/>
                      <a:pt x="978" y="1455"/>
                    </a:cubicBezTo>
                    <a:cubicBezTo>
                      <a:pt x="1045" y="2071"/>
                      <a:pt x="1045" y="2071"/>
                      <a:pt x="1045" y="2071"/>
                    </a:cubicBezTo>
                    <a:cubicBezTo>
                      <a:pt x="1046" y="2082"/>
                      <a:pt x="1048" y="2092"/>
                      <a:pt x="1051" y="2101"/>
                    </a:cubicBezTo>
                    <a:cubicBezTo>
                      <a:pt x="1051" y="2101"/>
                      <a:pt x="1051" y="2101"/>
                      <a:pt x="1051" y="2101"/>
                    </a:cubicBezTo>
                    <a:cubicBezTo>
                      <a:pt x="1289" y="2879"/>
                      <a:pt x="1289" y="2879"/>
                      <a:pt x="1289" y="2879"/>
                    </a:cubicBezTo>
                    <a:cubicBezTo>
                      <a:pt x="1308" y="2943"/>
                      <a:pt x="1374" y="2980"/>
                      <a:pt x="1438" y="2962"/>
                    </a:cubicBezTo>
                    <a:cubicBezTo>
                      <a:pt x="1502" y="2944"/>
                      <a:pt x="1540" y="2877"/>
                      <a:pt x="1521" y="2813"/>
                    </a:cubicBezTo>
                    <a:cubicBezTo>
                      <a:pt x="1317" y="2034"/>
                      <a:pt x="1317" y="2034"/>
                      <a:pt x="1317" y="2034"/>
                    </a:cubicBezTo>
                    <a:cubicBezTo>
                      <a:pt x="1260" y="1198"/>
                      <a:pt x="1260" y="1198"/>
                      <a:pt x="1260" y="1198"/>
                    </a:cubicBezTo>
                    <a:cubicBezTo>
                      <a:pt x="1262" y="725"/>
                      <a:pt x="1262" y="725"/>
                      <a:pt x="1262" y="725"/>
                    </a:cubicBezTo>
                    <a:cubicBezTo>
                      <a:pt x="1315" y="835"/>
                      <a:pt x="1315" y="835"/>
                      <a:pt x="1315" y="835"/>
                    </a:cubicBezTo>
                    <a:cubicBezTo>
                      <a:pt x="1501" y="1444"/>
                      <a:pt x="1501" y="1444"/>
                      <a:pt x="1501" y="1444"/>
                    </a:cubicBezTo>
                    <a:cubicBezTo>
                      <a:pt x="1517" y="1501"/>
                      <a:pt x="1576" y="1534"/>
                      <a:pt x="1633" y="1518"/>
                    </a:cubicBezTo>
                    <a:cubicBezTo>
                      <a:pt x="1690" y="1502"/>
                      <a:pt x="1724" y="1443"/>
                      <a:pt x="1708" y="1386"/>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45" name="Freeform 24">
                <a:extLst>
                  <a:ext uri="{FF2B5EF4-FFF2-40B4-BE49-F238E27FC236}">
                    <a16:creationId xmlns:a16="http://schemas.microsoft.com/office/drawing/2014/main" id="{BC938C66-85BC-4670-B10C-D15D6C993F48}"/>
                  </a:ext>
                </a:extLst>
              </p:cNvPr>
              <p:cNvSpPr>
                <a:spLocks noEditPoints="1"/>
              </p:cNvSpPr>
              <p:nvPr/>
            </p:nvSpPr>
            <p:spPr bwMode="auto">
              <a:xfrm>
                <a:off x="1621454" y="8201364"/>
                <a:ext cx="493480" cy="616893"/>
              </a:xfrm>
              <a:custGeom>
                <a:avLst/>
                <a:gdLst>
                  <a:gd name="T0" fmla="*/ 5192 w 5814"/>
                  <a:gd name="T1" fmla="*/ 413 h 7268"/>
                  <a:gd name="T2" fmla="*/ 5192 w 5814"/>
                  <a:gd name="T3" fmla="*/ 0 h 7268"/>
                  <a:gd name="T4" fmla="*/ 622 w 5814"/>
                  <a:gd name="T5" fmla="*/ 0 h 7268"/>
                  <a:gd name="T6" fmla="*/ 622 w 5814"/>
                  <a:gd name="T7" fmla="*/ 413 h 7268"/>
                  <a:gd name="T8" fmla="*/ 0 w 5814"/>
                  <a:gd name="T9" fmla="*/ 413 h 7268"/>
                  <a:gd name="T10" fmla="*/ 0 w 5814"/>
                  <a:gd name="T11" fmla="*/ 7268 h 7268"/>
                  <a:gd name="T12" fmla="*/ 2285 w 5814"/>
                  <a:gd name="T13" fmla="*/ 7268 h 7268"/>
                  <a:gd name="T14" fmla="*/ 2285 w 5814"/>
                  <a:gd name="T15" fmla="*/ 6229 h 7268"/>
                  <a:gd name="T16" fmla="*/ 3529 w 5814"/>
                  <a:gd name="T17" fmla="*/ 6229 h 7268"/>
                  <a:gd name="T18" fmla="*/ 3529 w 5814"/>
                  <a:gd name="T19" fmla="*/ 7268 h 7268"/>
                  <a:gd name="T20" fmla="*/ 5814 w 5814"/>
                  <a:gd name="T21" fmla="*/ 7268 h 7268"/>
                  <a:gd name="T22" fmla="*/ 5814 w 5814"/>
                  <a:gd name="T23" fmla="*/ 413 h 7268"/>
                  <a:gd name="T24" fmla="*/ 5192 w 5814"/>
                  <a:gd name="T25" fmla="*/ 413 h 7268"/>
                  <a:gd name="T26" fmla="*/ 5093 w 5814"/>
                  <a:gd name="T27" fmla="*/ 5397 h 7268"/>
                  <a:gd name="T28" fmla="*/ 683 w 5814"/>
                  <a:gd name="T29" fmla="*/ 5397 h 7268"/>
                  <a:gd name="T30" fmla="*/ 683 w 5814"/>
                  <a:gd name="T31" fmla="*/ 4984 h 7268"/>
                  <a:gd name="T32" fmla="*/ 5093 w 5814"/>
                  <a:gd name="T33" fmla="*/ 4984 h 7268"/>
                  <a:gd name="T34" fmla="*/ 5093 w 5814"/>
                  <a:gd name="T35" fmla="*/ 5397 h 7268"/>
                  <a:gd name="T36" fmla="*/ 5093 w 5814"/>
                  <a:gd name="T37" fmla="*/ 4169 h 7268"/>
                  <a:gd name="T38" fmla="*/ 683 w 5814"/>
                  <a:gd name="T39" fmla="*/ 4169 h 7268"/>
                  <a:gd name="T40" fmla="*/ 683 w 5814"/>
                  <a:gd name="T41" fmla="*/ 3753 h 7268"/>
                  <a:gd name="T42" fmla="*/ 5093 w 5814"/>
                  <a:gd name="T43" fmla="*/ 3753 h 7268"/>
                  <a:gd name="T44" fmla="*/ 5093 w 5814"/>
                  <a:gd name="T45" fmla="*/ 4169 h 7268"/>
                  <a:gd name="T46" fmla="*/ 5093 w 5814"/>
                  <a:gd name="T47" fmla="*/ 2938 h 7268"/>
                  <a:gd name="T48" fmla="*/ 683 w 5814"/>
                  <a:gd name="T49" fmla="*/ 2938 h 7268"/>
                  <a:gd name="T50" fmla="*/ 683 w 5814"/>
                  <a:gd name="T51" fmla="*/ 2523 h 7268"/>
                  <a:gd name="T52" fmla="*/ 5093 w 5814"/>
                  <a:gd name="T53" fmla="*/ 2523 h 7268"/>
                  <a:gd name="T54" fmla="*/ 5093 w 5814"/>
                  <a:gd name="T55" fmla="*/ 2938 h 7268"/>
                  <a:gd name="T56" fmla="*/ 5093 w 5814"/>
                  <a:gd name="T57" fmla="*/ 1708 h 7268"/>
                  <a:gd name="T58" fmla="*/ 683 w 5814"/>
                  <a:gd name="T59" fmla="*/ 1708 h 7268"/>
                  <a:gd name="T60" fmla="*/ 683 w 5814"/>
                  <a:gd name="T61" fmla="*/ 1292 h 7268"/>
                  <a:gd name="T62" fmla="*/ 5093 w 5814"/>
                  <a:gd name="T63" fmla="*/ 1292 h 7268"/>
                  <a:gd name="T64" fmla="*/ 5093 w 5814"/>
                  <a:gd name="T65" fmla="*/ 1708 h 7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14" h="7268">
                    <a:moveTo>
                      <a:pt x="5192" y="413"/>
                    </a:moveTo>
                    <a:lnTo>
                      <a:pt x="5192" y="0"/>
                    </a:lnTo>
                    <a:lnTo>
                      <a:pt x="622" y="0"/>
                    </a:lnTo>
                    <a:lnTo>
                      <a:pt x="622" y="413"/>
                    </a:lnTo>
                    <a:lnTo>
                      <a:pt x="0" y="413"/>
                    </a:lnTo>
                    <a:lnTo>
                      <a:pt x="0" y="7268"/>
                    </a:lnTo>
                    <a:lnTo>
                      <a:pt x="2285" y="7268"/>
                    </a:lnTo>
                    <a:lnTo>
                      <a:pt x="2285" y="6229"/>
                    </a:lnTo>
                    <a:lnTo>
                      <a:pt x="3529" y="6229"/>
                    </a:lnTo>
                    <a:lnTo>
                      <a:pt x="3529" y="7268"/>
                    </a:lnTo>
                    <a:lnTo>
                      <a:pt x="5814" y="7268"/>
                    </a:lnTo>
                    <a:lnTo>
                      <a:pt x="5814" y="413"/>
                    </a:lnTo>
                    <a:lnTo>
                      <a:pt x="5192" y="413"/>
                    </a:lnTo>
                    <a:close/>
                    <a:moveTo>
                      <a:pt x="5093" y="5397"/>
                    </a:moveTo>
                    <a:lnTo>
                      <a:pt x="683" y="5397"/>
                    </a:lnTo>
                    <a:lnTo>
                      <a:pt x="683" y="4984"/>
                    </a:lnTo>
                    <a:lnTo>
                      <a:pt x="5093" y="4984"/>
                    </a:lnTo>
                    <a:lnTo>
                      <a:pt x="5093" y="5397"/>
                    </a:lnTo>
                    <a:close/>
                    <a:moveTo>
                      <a:pt x="5093" y="4169"/>
                    </a:moveTo>
                    <a:lnTo>
                      <a:pt x="683" y="4169"/>
                    </a:lnTo>
                    <a:lnTo>
                      <a:pt x="683" y="3753"/>
                    </a:lnTo>
                    <a:lnTo>
                      <a:pt x="5093" y="3753"/>
                    </a:lnTo>
                    <a:lnTo>
                      <a:pt x="5093" y="4169"/>
                    </a:lnTo>
                    <a:close/>
                    <a:moveTo>
                      <a:pt x="5093" y="2938"/>
                    </a:moveTo>
                    <a:lnTo>
                      <a:pt x="683" y="2938"/>
                    </a:lnTo>
                    <a:lnTo>
                      <a:pt x="683" y="2523"/>
                    </a:lnTo>
                    <a:lnTo>
                      <a:pt x="5093" y="2523"/>
                    </a:lnTo>
                    <a:lnTo>
                      <a:pt x="5093" y="2938"/>
                    </a:lnTo>
                    <a:close/>
                    <a:moveTo>
                      <a:pt x="5093" y="1708"/>
                    </a:moveTo>
                    <a:lnTo>
                      <a:pt x="683" y="1708"/>
                    </a:lnTo>
                    <a:lnTo>
                      <a:pt x="683" y="1292"/>
                    </a:lnTo>
                    <a:lnTo>
                      <a:pt x="5093" y="1292"/>
                    </a:lnTo>
                    <a:lnTo>
                      <a:pt x="5093" y="170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7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grpSp>
        <p:sp>
          <p:nvSpPr>
            <p:cNvPr id="55" name="テキスト ボックス 54">
              <a:extLst>
                <a:ext uri="{FF2B5EF4-FFF2-40B4-BE49-F238E27FC236}">
                  <a16:creationId xmlns:a16="http://schemas.microsoft.com/office/drawing/2014/main" id="{FB7062DD-2FD4-46E2-84F0-246E841281DB}"/>
                </a:ext>
              </a:extLst>
            </p:cNvPr>
            <p:cNvSpPr txBox="1"/>
            <p:nvPr/>
          </p:nvSpPr>
          <p:spPr>
            <a:xfrm>
              <a:off x="3818424" y="9076889"/>
              <a:ext cx="2524249" cy="246221"/>
            </a:xfrm>
            <a:prstGeom prst="rect">
              <a:avLst/>
            </a:prstGeom>
            <a:noFill/>
          </p:spPr>
          <p:txBody>
            <a:bodyPr wrap="squar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a:cs typeface="+mn-cs"/>
                </a:rPr>
                <a:t>※</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a:cs typeface="+mn-cs"/>
                </a:rPr>
                <a:t>追記欄に「顔認証」と記載されます。</a:t>
              </a:r>
            </a:p>
          </p:txBody>
        </p:sp>
        <p:sp>
          <p:nvSpPr>
            <p:cNvPr id="56" name="テキスト ボックス 55">
              <a:extLst>
                <a:ext uri="{FF2B5EF4-FFF2-40B4-BE49-F238E27FC236}">
                  <a16:creationId xmlns:a16="http://schemas.microsoft.com/office/drawing/2014/main" id="{A3D8A054-8F63-45BD-A912-A0909CEBD04B}"/>
                </a:ext>
              </a:extLst>
            </p:cNvPr>
            <p:cNvSpPr txBox="1"/>
            <p:nvPr/>
          </p:nvSpPr>
          <p:spPr>
            <a:xfrm>
              <a:off x="945971" y="9005795"/>
              <a:ext cx="2598360" cy="5539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代理人申請の場合は、回答書に　</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顔認証マイナンバーカードを希望して</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いる旨を記入してください。</a:t>
              </a:r>
            </a:p>
          </p:txBody>
        </p:sp>
      </p:grpSp>
      <p:sp>
        <p:nvSpPr>
          <p:cNvPr id="61" name="正方形/長方形 60">
            <a:extLst>
              <a:ext uri="{FF2B5EF4-FFF2-40B4-BE49-F238E27FC236}">
                <a16:creationId xmlns:a16="http://schemas.microsoft.com/office/drawing/2014/main" id="{9405F623-07FD-4DF4-8F2E-429C0CCBA0CB}"/>
              </a:ext>
            </a:extLst>
          </p:cNvPr>
          <p:cNvSpPr/>
          <p:nvPr/>
        </p:nvSpPr>
        <p:spPr>
          <a:xfrm>
            <a:off x="135000" y="1684532"/>
            <a:ext cx="6588000" cy="1360160"/>
          </a:xfrm>
          <a:prstGeom prst="rect">
            <a:avLst/>
          </a:prstGeom>
          <a:solidFill>
            <a:schemeClr val="bg1"/>
          </a:solid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顔認証マイナンバーカードとは</a:t>
            </a:r>
            <a:r>
              <a:rPr kumimoji="1" lang="en-US" altLang="ja-JP" sz="16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a:ea typeface="UD デジタル 教科書体 NP-R"/>
                <a:cs typeface="+mn-cs"/>
              </a:rPr>
              <a:t>　マイナンバーカードを健康保険証や本人確認書類として利用したいが、暗証番号の設定や管理に不安がある方が、安心してカードを取得し、利用できるよう、マイナンバーカードの利用者証明用電子証明書を用いる際の本人確認方法を顔認証又は目視に限定し、暗証番号の設定を不要としたマイナンバーカードです。</a:t>
            </a:r>
            <a:endParaRPr kumimoji="0" lang="ja-JP" altLang="en-US" sz="1400" b="0" i="0" u="none" strike="noStrike" kern="1200" cap="none" spc="0" normalizeH="0" baseline="0" noProof="0" dirty="0">
              <a:ln>
                <a:noFill/>
              </a:ln>
              <a:solidFill>
                <a:prstClr val="black"/>
              </a:solidFill>
              <a:effectLst/>
              <a:uLnTx/>
              <a:uFillTx/>
              <a:latin typeface="UD デジタル 教科書体 NP-R"/>
              <a:ea typeface="UD デジタル 教科書体 NP-R"/>
              <a:cs typeface="+mn-cs"/>
            </a:endParaRPr>
          </a:p>
        </p:txBody>
      </p:sp>
      <p:grpSp>
        <p:nvGrpSpPr>
          <p:cNvPr id="62" name="グループ化 61">
            <a:extLst>
              <a:ext uri="{FF2B5EF4-FFF2-40B4-BE49-F238E27FC236}">
                <a16:creationId xmlns:a16="http://schemas.microsoft.com/office/drawing/2014/main" id="{33FAB3C6-A0F5-411A-804F-4BDB37F7D5C7}"/>
              </a:ext>
            </a:extLst>
          </p:cNvPr>
          <p:cNvGrpSpPr/>
          <p:nvPr/>
        </p:nvGrpSpPr>
        <p:grpSpPr>
          <a:xfrm>
            <a:off x="524174" y="7892490"/>
            <a:ext cx="5912990" cy="1796510"/>
            <a:chOff x="565802" y="5071633"/>
            <a:chExt cx="5857075" cy="1796510"/>
          </a:xfrm>
        </p:grpSpPr>
        <p:sp>
          <p:nvSpPr>
            <p:cNvPr id="63" name="四角形: 角を丸くする 62">
              <a:extLst>
                <a:ext uri="{FF2B5EF4-FFF2-40B4-BE49-F238E27FC236}">
                  <a16:creationId xmlns:a16="http://schemas.microsoft.com/office/drawing/2014/main" id="{BD5C9B69-150C-48B0-8325-D7B2EFBA3D16}"/>
                </a:ext>
              </a:extLst>
            </p:cNvPr>
            <p:cNvSpPr/>
            <p:nvPr/>
          </p:nvSpPr>
          <p:spPr>
            <a:xfrm>
              <a:off x="647807" y="5619637"/>
              <a:ext cx="2601755" cy="1248506"/>
            </a:xfrm>
            <a:prstGeom prst="roundRect">
              <a:avLst>
                <a:gd name="adj" fmla="val 6007"/>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Ins="90000" rtlCol="0" anchor="t"/>
            <a:lstStyle/>
            <a:p>
              <a:pPr marL="0" marR="0" lvl="0" indent="0" algn="l" defTabSz="457200" rtl="0" eaLnBrk="1" fontAlgn="auto" latinLnBrk="0" hangingPunct="1">
                <a:lnSpc>
                  <a:spcPts val="7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・健康保険証としての利用（</a:t>
              </a:r>
              <a:r>
                <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・券面の顔写真や記載事項（氏名、</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住所、生年月日、性別等）を用　</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いた本人確認書類としての利用</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訪問診療等は、</a:t>
              </a:r>
              <a:endParaRPr kumimoji="1" lang="en-US" altLang="ja-JP"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令和６年</a:t>
              </a:r>
              <a:r>
                <a:rPr kumimoji="1" lang="en-US" altLang="ja-JP"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1" lang="ja-JP" altLang="en-US" sz="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月以降に対応予定</a:t>
              </a:r>
            </a:p>
          </p:txBody>
        </p:sp>
        <p:sp>
          <p:nvSpPr>
            <p:cNvPr id="64" name="四角形: 角を丸くする 63">
              <a:extLst>
                <a:ext uri="{FF2B5EF4-FFF2-40B4-BE49-F238E27FC236}">
                  <a16:creationId xmlns:a16="http://schemas.microsoft.com/office/drawing/2014/main" id="{D5DE11EA-0259-4C16-946A-63CDFADC0211}"/>
                </a:ext>
              </a:extLst>
            </p:cNvPr>
            <p:cNvSpPr/>
            <p:nvPr/>
          </p:nvSpPr>
          <p:spPr>
            <a:xfrm>
              <a:off x="3529277" y="5619637"/>
              <a:ext cx="2893600" cy="1248506"/>
            </a:xfrm>
            <a:prstGeom prst="roundRect">
              <a:avLst>
                <a:gd name="adj" fmla="val 6007"/>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tIns="72000" rIns="90000"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・マイナポータル</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・各種証明書のコンビニ交付</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・オンライン診療</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・オンライン服薬指導</a:t>
              </a:r>
              <a:endParaRPr kumimoji="1" lang="en-US" altLang="ja-JP" sz="1100" strike="sngStrik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・その他のオンライン手続</a:t>
              </a:r>
              <a:endParaRPr kumimoji="1" lang="en-US" altLang="ja-JP" sz="1100" strike="sngStrike" dirty="0">
                <a:solidFill>
                  <a:srgbClr val="FF0000"/>
                </a:solidFill>
                <a:latin typeface="UD デジタル 教科書体 NP-R" panose="02020400000000000000" pitchFamily="18" charset="-128"/>
                <a:ea typeface="UD デジタル 教科書体 NP-R" panose="02020400000000000000" pitchFamily="18"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などの暗証番号の入力が</a:t>
              </a:r>
              <a:endParaRPr kumimoji="1"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必要なサービス</a:t>
              </a:r>
              <a:endParaRPr kumimoji="1" lang="en-US" altLang="ja-JP" sz="10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5" name="四角形: 角を丸くする 64">
              <a:extLst>
                <a:ext uri="{FF2B5EF4-FFF2-40B4-BE49-F238E27FC236}">
                  <a16:creationId xmlns:a16="http://schemas.microsoft.com/office/drawing/2014/main" id="{4354AA2E-E4CC-486F-84DB-0766DB099E20}"/>
                </a:ext>
              </a:extLst>
            </p:cNvPr>
            <p:cNvSpPr/>
            <p:nvPr/>
          </p:nvSpPr>
          <p:spPr>
            <a:xfrm>
              <a:off x="651201" y="5298030"/>
              <a:ext cx="2598361" cy="312778"/>
            </a:xfrm>
            <a:prstGeom prst="roundRect">
              <a:avLst/>
            </a:prstGeom>
            <a:solidFill>
              <a:schemeClr val="accent4">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利用できるサービス</a:t>
              </a:r>
            </a:p>
          </p:txBody>
        </p:sp>
        <p:sp>
          <p:nvSpPr>
            <p:cNvPr id="66" name="四角形: 角を丸くする 65">
              <a:extLst>
                <a:ext uri="{FF2B5EF4-FFF2-40B4-BE49-F238E27FC236}">
                  <a16:creationId xmlns:a16="http://schemas.microsoft.com/office/drawing/2014/main" id="{90EB675D-9CB2-4E9C-AF42-208FA059B9A8}"/>
                </a:ext>
              </a:extLst>
            </p:cNvPr>
            <p:cNvSpPr/>
            <p:nvPr/>
          </p:nvSpPr>
          <p:spPr>
            <a:xfrm>
              <a:off x="3524010" y="5298031"/>
              <a:ext cx="2893599" cy="316020"/>
            </a:xfrm>
            <a:prstGeom prst="roundRect">
              <a:avLst/>
            </a:prstGeom>
            <a:solidFill>
              <a:schemeClr val="accent4">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利用できないサービス</a:t>
              </a:r>
            </a:p>
          </p:txBody>
        </p:sp>
        <p:sp>
          <p:nvSpPr>
            <p:cNvPr id="67" name="円: 塗りつぶしなし 66">
              <a:extLst>
                <a:ext uri="{FF2B5EF4-FFF2-40B4-BE49-F238E27FC236}">
                  <a16:creationId xmlns:a16="http://schemas.microsoft.com/office/drawing/2014/main" id="{35E70F8B-6A55-4D95-94A9-9F8C1CE28ECA}"/>
                </a:ext>
              </a:extLst>
            </p:cNvPr>
            <p:cNvSpPr/>
            <p:nvPr/>
          </p:nvSpPr>
          <p:spPr>
            <a:xfrm>
              <a:off x="565802" y="5219833"/>
              <a:ext cx="498861" cy="499101"/>
            </a:xfrm>
            <a:prstGeom prst="donut">
              <a:avLst>
                <a:gd name="adj" fmla="val 1997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8" name="乗算記号 67">
              <a:extLst>
                <a:ext uri="{FF2B5EF4-FFF2-40B4-BE49-F238E27FC236}">
                  <a16:creationId xmlns:a16="http://schemas.microsoft.com/office/drawing/2014/main" id="{D0CE7F02-AB53-4BEF-84FE-0E26D23A4340}"/>
                </a:ext>
              </a:extLst>
            </p:cNvPr>
            <p:cNvSpPr/>
            <p:nvPr/>
          </p:nvSpPr>
          <p:spPr>
            <a:xfrm>
              <a:off x="3288297" y="5071633"/>
              <a:ext cx="748017" cy="703958"/>
            </a:xfrm>
            <a:prstGeom prst="mathMultiply">
              <a:avLst>
                <a:gd name="adj1" fmla="val 16702"/>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pic>
        <p:nvPicPr>
          <p:cNvPr id="69" name="図 68">
            <a:extLst>
              <a:ext uri="{FF2B5EF4-FFF2-40B4-BE49-F238E27FC236}">
                <a16:creationId xmlns:a16="http://schemas.microsoft.com/office/drawing/2014/main" id="{121FC8BC-BB26-4813-85E9-F2387AC9EAAF}"/>
              </a:ext>
            </a:extLst>
          </p:cNvPr>
          <p:cNvPicPr>
            <a:picLocks noChangeAspect="1"/>
          </p:cNvPicPr>
          <p:nvPr/>
        </p:nvPicPr>
        <p:blipFill>
          <a:blip r:embed="rId3"/>
          <a:stretch>
            <a:fillRect/>
          </a:stretch>
        </p:blipFill>
        <p:spPr>
          <a:xfrm>
            <a:off x="2297698" y="9239612"/>
            <a:ext cx="1026545" cy="425533"/>
          </a:xfrm>
          <a:prstGeom prst="rect">
            <a:avLst/>
          </a:prstGeom>
        </p:spPr>
      </p:pic>
      <p:pic>
        <p:nvPicPr>
          <p:cNvPr id="70" name="図 69">
            <a:extLst>
              <a:ext uri="{FF2B5EF4-FFF2-40B4-BE49-F238E27FC236}">
                <a16:creationId xmlns:a16="http://schemas.microsoft.com/office/drawing/2014/main" id="{C478F38D-8EB0-4CE2-91C0-A1C39DF8A0DF}"/>
              </a:ext>
            </a:extLst>
          </p:cNvPr>
          <p:cNvPicPr>
            <a:picLocks noChangeAspect="1"/>
          </p:cNvPicPr>
          <p:nvPr/>
        </p:nvPicPr>
        <p:blipFill>
          <a:blip r:embed="rId4"/>
          <a:stretch>
            <a:fillRect/>
          </a:stretch>
        </p:blipFill>
        <p:spPr>
          <a:xfrm>
            <a:off x="5432105" y="9232882"/>
            <a:ext cx="1039177" cy="432263"/>
          </a:xfrm>
          <a:prstGeom prst="rect">
            <a:avLst/>
          </a:prstGeom>
        </p:spPr>
      </p:pic>
    </p:spTree>
    <p:extLst>
      <p:ext uri="{BB962C8B-B14F-4D97-AF65-F5344CB8AC3E}">
        <p14:creationId xmlns:p14="http://schemas.microsoft.com/office/powerpoint/2010/main" val="57854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42738CDF-EE15-41D0-B3C6-B4C648D000A0}"/>
              </a:ext>
            </a:extLst>
          </p:cNvPr>
          <p:cNvSpPr/>
          <p:nvPr/>
        </p:nvSpPr>
        <p:spPr>
          <a:xfrm>
            <a:off x="0" y="-12861"/>
            <a:ext cx="6858000" cy="9906000"/>
          </a:xfrm>
          <a:prstGeom prst="rect">
            <a:avLst/>
          </a:prstGeom>
          <a:pattFill prst="wdUpDiag">
            <a:fgClr>
              <a:srgbClr val="FFE33A"/>
            </a:fgClr>
            <a:bgClr>
              <a:schemeClr val="bg1"/>
            </a:bgClr>
          </a:patt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四角形: 角を丸くする 19">
            <a:extLst>
              <a:ext uri="{FF2B5EF4-FFF2-40B4-BE49-F238E27FC236}">
                <a16:creationId xmlns:a16="http://schemas.microsoft.com/office/drawing/2014/main" id="{321C55C6-C488-47C1-B83F-12C4ADD6CEE5}"/>
              </a:ext>
            </a:extLst>
          </p:cNvPr>
          <p:cNvSpPr/>
          <p:nvPr/>
        </p:nvSpPr>
        <p:spPr>
          <a:xfrm>
            <a:off x="125595" y="233691"/>
            <a:ext cx="6618206" cy="9624060"/>
          </a:xfrm>
          <a:prstGeom prst="roundRect">
            <a:avLst>
              <a:gd name="adj" fmla="val 241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正方形/長方形 4">
            <a:extLst>
              <a:ext uri="{FF2B5EF4-FFF2-40B4-BE49-F238E27FC236}">
                <a16:creationId xmlns:a16="http://schemas.microsoft.com/office/drawing/2014/main" id="{6664ADC2-3215-64B3-9EA1-22528017E0A6}"/>
              </a:ext>
            </a:extLst>
          </p:cNvPr>
          <p:cNvSpPr/>
          <p:nvPr/>
        </p:nvSpPr>
        <p:spPr>
          <a:xfrm>
            <a:off x="140305" y="902506"/>
            <a:ext cx="6504979" cy="6233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健康保険証利用の申込みをしていただくと</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マイナンバーカード</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枚で</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医療機関・薬局への受診等が可能</a:t>
            </a:r>
            <a:r>
              <a:rPr kumimoji="1" lang="ja-JP" altLang="en-US" sz="1600" dirty="0">
                <a:solidFill>
                  <a:prstClr val="black"/>
                </a:solidFill>
                <a:latin typeface="Meiryo UI" panose="020B0604030504040204" pitchFamily="50" charset="-128"/>
                <a:ea typeface="Meiryo UI" panose="020B0604030504040204" pitchFamily="50" charset="-128"/>
              </a:rPr>
              <a:t>に</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なります。</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28" name="グループ化 27">
            <a:extLst>
              <a:ext uri="{FF2B5EF4-FFF2-40B4-BE49-F238E27FC236}">
                <a16:creationId xmlns:a16="http://schemas.microsoft.com/office/drawing/2014/main" id="{1A3E6856-A469-0889-01AA-8B1D958EE6F3}"/>
              </a:ext>
            </a:extLst>
          </p:cNvPr>
          <p:cNvGrpSpPr/>
          <p:nvPr/>
        </p:nvGrpSpPr>
        <p:grpSpPr>
          <a:xfrm>
            <a:off x="365532" y="4049083"/>
            <a:ext cx="4835015" cy="536836"/>
            <a:chOff x="499110" y="7291273"/>
            <a:chExt cx="7776907" cy="536836"/>
          </a:xfrm>
        </p:grpSpPr>
        <p:sp>
          <p:nvSpPr>
            <p:cNvPr id="120" name="テキスト ボックス 119">
              <a:extLst>
                <a:ext uri="{FF2B5EF4-FFF2-40B4-BE49-F238E27FC236}">
                  <a16:creationId xmlns:a16="http://schemas.microsoft.com/office/drawing/2014/main" id="{72ACA880-4908-47BB-9B1B-9B2AD35B2736}"/>
                </a:ext>
              </a:extLst>
            </p:cNvPr>
            <p:cNvSpPr txBox="1"/>
            <p:nvPr/>
          </p:nvSpPr>
          <p:spPr>
            <a:xfrm>
              <a:off x="514640" y="7581888"/>
              <a:ext cx="7761377" cy="24622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全国のセブン銀行の</a:t>
              </a:r>
              <a:r>
                <a:rPr kumimoji="1" lang="en-US" altLang="ja-JP" sz="1000" b="0"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ATM</a:t>
              </a:r>
              <a:r>
                <a:rPr kumimoji="1" lang="ja-JP" altLang="en-US" sz="1000" b="0"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でも申込が可能です。お近くのセブン銀行</a:t>
              </a:r>
              <a:r>
                <a:rPr kumimoji="1" lang="en-US" altLang="ja-JP" sz="1000" b="0"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ATM</a:t>
              </a:r>
              <a:r>
                <a:rPr kumimoji="1" lang="ja-JP" altLang="en-US" sz="1000" b="0"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でお手続きください。</a:t>
              </a:r>
            </a:p>
          </p:txBody>
        </p:sp>
        <p:sp>
          <p:nvSpPr>
            <p:cNvPr id="42" name="正方形/長方形 41">
              <a:extLst>
                <a:ext uri="{FF2B5EF4-FFF2-40B4-BE49-F238E27FC236}">
                  <a16:creationId xmlns:a16="http://schemas.microsoft.com/office/drawing/2014/main" id="{7BC8CAC1-0A17-54E8-0C73-E80F884A5314}"/>
                </a:ext>
              </a:extLst>
            </p:cNvPr>
            <p:cNvSpPr/>
            <p:nvPr/>
          </p:nvSpPr>
          <p:spPr>
            <a:xfrm>
              <a:off x="499110" y="7291273"/>
              <a:ext cx="7562867" cy="267704"/>
            </a:xfrm>
            <a:prstGeom prst="rect">
              <a:avLst/>
            </a:prstGeom>
            <a:solidFill>
              <a:srgbClr val="F4B1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②セブン銀行の</a:t>
              </a:r>
              <a:r>
                <a:rPr kumimoji="1" lang="en-US" altLang="ja-JP"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ATM</a:t>
              </a:r>
              <a:r>
                <a:rPr kumimoji="1" lang="ja-JP" altLang="en-US"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で申込みする場合</a:t>
              </a:r>
              <a:r>
                <a:rPr kumimoji="1" lang="en-US" altLang="ja-JP" sz="1200" b="1" i="0" u="none" strike="noStrike" kern="1200" cap="none" spc="0" normalizeH="0" baseline="3000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3000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設定切替え前の通常のマイナンバーカードのみ</a:t>
              </a:r>
              <a:endParaRPr kumimoji="1" lang="en-US" altLang="ja-JP"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endParaRPr>
            </a:p>
          </p:txBody>
        </p:sp>
      </p:grpSp>
      <p:grpSp>
        <p:nvGrpSpPr>
          <p:cNvPr id="29" name="グループ化 28">
            <a:extLst>
              <a:ext uri="{FF2B5EF4-FFF2-40B4-BE49-F238E27FC236}">
                <a16:creationId xmlns:a16="http://schemas.microsoft.com/office/drawing/2014/main" id="{C7CE420B-9F91-0D28-E404-C1C2E11ED4B2}"/>
              </a:ext>
            </a:extLst>
          </p:cNvPr>
          <p:cNvGrpSpPr/>
          <p:nvPr/>
        </p:nvGrpSpPr>
        <p:grpSpPr>
          <a:xfrm>
            <a:off x="362024" y="4580724"/>
            <a:ext cx="5222013" cy="768004"/>
            <a:chOff x="322518" y="7961898"/>
            <a:chExt cx="5222013" cy="768004"/>
          </a:xfrm>
        </p:grpSpPr>
        <p:sp>
          <p:nvSpPr>
            <p:cNvPr id="46" name="正方形/長方形 45">
              <a:extLst>
                <a:ext uri="{FF2B5EF4-FFF2-40B4-BE49-F238E27FC236}">
                  <a16:creationId xmlns:a16="http://schemas.microsoft.com/office/drawing/2014/main" id="{BD4FB563-D4BE-269E-F56E-BAF03879488D}"/>
                </a:ext>
              </a:extLst>
            </p:cNvPr>
            <p:cNvSpPr/>
            <p:nvPr/>
          </p:nvSpPr>
          <p:spPr>
            <a:xfrm>
              <a:off x="322518" y="7961898"/>
              <a:ext cx="4678983" cy="213473"/>
            </a:xfrm>
            <a:prstGeom prst="rect">
              <a:avLst/>
            </a:prstGeom>
            <a:solidFill>
              <a:srgbClr val="F4B1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③医療機関等の顔認証付きカードリーダーで申込みする場合</a:t>
              </a:r>
              <a:endParaRPr kumimoji="1" lang="en-US" altLang="ja-JP"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endParaRPr>
            </a:p>
          </p:txBody>
        </p:sp>
        <p:sp>
          <p:nvSpPr>
            <p:cNvPr id="83" name="矢印: 五方向 82">
              <a:extLst>
                <a:ext uri="{FF2B5EF4-FFF2-40B4-BE49-F238E27FC236}">
                  <a16:creationId xmlns:a16="http://schemas.microsoft.com/office/drawing/2014/main" id="{E641676B-E47E-E280-2484-00B6C274001E}"/>
                </a:ext>
              </a:extLst>
            </p:cNvPr>
            <p:cNvSpPr/>
            <p:nvPr/>
          </p:nvSpPr>
          <p:spPr>
            <a:xfrm>
              <a:off x="340197" y="8259085"/>
              <a:ext cx="1800000" cy="468000"/>
            </a:xfrm>
            <a:prstGeom prst="homePlate">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ⅰ.</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顔認証付きカードリーダーにマイナンバーカードを置く</a:t>
              </a:r>
            </a:p>
          </p:txBody>
        </p:sp>
        <p:sp>
          <p:nvSpPr>
            <p:cNvPr id="85" name="矢印: 山形 84">
              <a:extLst>
                <a:ext uri="{FF2B5EF4-FFF2-40B4-BE49-F238E27FC236}">
                  <a16:creationId xmlns:a16="http://schemas.microsoft.com/office/drawing/2014/main" id="{719B5557-5F63-00D7-90F9-DCCA04ADE371}"/>
                </a:ext>
              </a:extLst>
            </p:cNvPr>
            <p:cNvSpPr/>
            <p:nvPr/>
          </p:nvSpPr>
          <p:spPr>
            <a:xfrm>
              <a:off x="3744531" y="8261901"/>
              <a:ext cx="1800000" cy="468000"/>
            </a:xfrm>
            <a:prstGeom prst="chevron">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ⅲ.</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申込完了！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7" name="矢印: 山形 86">
              <a:extLst>
                <a:ext uri="{FF2B5EF4-FFF2-40B4-BE49-F238E27FC236}">
                  <a16:creationId xmlns:a16="http://schemas.microsoft.com/office/drawing/2014/main" id="{FF7B30F1-701F-2489-DA67-5DD826DFE8B4}"/>
                </a:ext>
              </a:extLst>
            </p:cNvPr>
            <p:cNvSpPr/>
            <p:nvPr/>
          </p:nvSpPr>
          <p:spPr>
            <a:xfrm>
              <a:off x="2029521" y="8261902"/>
              <a:ext cx="1800000" cy="468000"/>
            </a:xfrm>
            <a:prstGeom prst="chevron">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ⅱ.</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マイナンバーカードを</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保険証として登録する</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ボタンを選択</a:t>
              </a:r>
            </a:p>
          </p:txBody>
        </p:sp>
      </p:grpSp>
      <p:sp>
        <p:nvSpPr>
          <p:cNvPr id="15" name="正方形/長方形 14">
            <a:extLst>
              <a:ext uri="{FF2B5EF4-FFF2-40B4-BE49-F238E27FC236}">
                <a16:creationId xmlns:a16="http://schemas.microsoft.com/office/drawing/2014/main" id="{6325F34F-3FEC-E79D-97EC-4C04E1CF8894}"/>
              </a:ext>
            </a:extLst>
          </p:cNvPr>
          <p:cNvSpPr/>
          <p:nvPr/>
        </p:nvSpPr>
        <p:spPr>
          <a:xfrm>
            <a:off x="0" y="110168"/>
            <a:ext cx="6858000" cy="797354"/>
          </a:xfrm>
          <a:prstGeom prst="rect">
            <a:avLst/>
          </a:prstGeom>
          <a:solidFill>
            <a:srgbClr val="F181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顔認証マイナンバーカードを新たに取得</a:t>
            </a:r>
            <a:r>
              <a:rPr kumimoji="1" lang="en-US" altLang="ja-JP"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r>
            <a:br>
              <a:rPr kumimoji="1"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br>
            <a:r>
              <a:rPr kumimoji="1" lang="ja-JP" altLang="en-US" sz="2400" b="1" dirty="0">
                <a:solidFill>
                  <a:prstClr val="white"/>
                </a:solidFill>
                <a:latin typeface="Meiryo UI" panose="020B0604030504040204" pitchFamily="50" charset="-128"/>
                <a:ea typeface="Meiryo UI" panose="020B0604030504040204" pitchFamily="50" charset="-128"/>
              </a:rPr>
              <a:t>顔</a:t>
            </a:r>
            <a:r>
              <a:rPr kumimoji="1"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認証マイナンバーカードへの設定切替えをする方へ</a:t>
            </a:r>
          </a:p>
        </p:txBody>
      </p:sp>
      <p:grpSp>
        <p:nvGrpSpPr>
          <p:cNvPr id="27" name="グループ化 26">
            <a:extLst>
              <a:ext uri="{FF2B5EF4-FFF2-40B4-BE49-F238E27FC236}">
                <a16:creationId xmlns:a16="http://schemas.microsoft.com/office/drawing/2014/main" id="{4E83C461-93A8-D139-1835-2F7D45623FD8}"/>
              </a:ext>
            </a:extLst>
          </p:cNvPr>
          <p:cNvGrpSpPr/>
          <p:nvPr/>
        </p:nvGrpSpPr>
        <p:grpSpPr>
          <a:xfrm>
            <a:off x="365532" y="3209958"/>
            <a:ext cx="5927749" cy="798979"/>
            <a:chOff x="670450" y="6214971"/>
            <a:chExt cx="5927749" cy="798979"/>
          </a:xfrm>
        </p:grpSpPr>
        <p:sp>
          <p:nvSpPr>
            <p:cNvPr id="41" name="正方形/長方形 40">
              <a:extLst>
                <a:ext uri="{FF2B5EF4-FFF2-40B4-BE49-F238E27FC236}">
                  <a16:creationId xmlns:a16="http://schemas.microsoft.com/office/drawing/2014/main" id="{7BEA3415-21EA-43BE-E70C-EE61629E6DDD}"/>
                </a:ext>
              </a:extLst>
            </p:cNvPr>
            <p:cNvSpPr/>
            <p:nvPr/>
          </p:nvSpPr>
          <p:spPr>
            <a:xfrm>
              <a:off x="674459" y="6214971"/>
              <a:ext cx="4678984" cy="263390"/>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①スマートフォンで申込みする場合</a:t>
              </a:r>
              <a:r>
                <a:rPr kumimoji="1" lang="en-US" altLang="ja-JP" sz="1200" b="1" i="0" u="none" strike="noStrike" kern="1200" cap="none" spc="0" normalizeH="0" baseline="3000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a:t>
              </a:r>
              <a:r>
                <a:rPr kumimoji="1" lang="ja-JP" altLang="en-US" sz="1200" b="1" baseline="30000" dirty="0">
                  <a:solidFill>
                    <a:srgbClr val="E7E6E6">
                      <a:lumMod val="25000"/>
                    </a:srgbClr>
                  </a:solidFill>
                  <a:latin typeface="Meiryo UI" panose="020B0604030504040204" pitchFamily="50" charset="-128"/>
                  <a:ea typeface="Meiryo UI" panose="020B0604030504040204" pitchFamily="50" charset="-128"/>
                </a:rPr>
                <a:t>設定切替え前の通常のマイナンバーカード</a:t>
              </a:r>
              <a:r>
                <a:rPr kumimoji="1" lang="ja-JP" altLang="en-US" sz="1200" b="1" i="0" u="none" strike="noStrike" kern="1200" cap="none" spc="0" normalizeH="0" baseline="3000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rPr>
                <a:t>のみ</a:t>
              </a:r>
              <a:endParaRPr kumimoji="1" lang="en-US" altLang="ja-JP" sz="1200" b="1" i="0" u="none" strike="noStrike" kern="1200" cap="none" spc="0" normalizeH="0" baseline="30000" noProof="0" dirty="0">
                <a:ln>
                  <a:noFill/>
                </a:ln>
                <a:solidFill>
                  <a:srgbClr val="E7E6E6">
                    <a:lumMod val="25000"/>
                  </a:srgbClr>
                </a:solidFill>
                <a:effectLst/>
                <a:uLnTx/>
                <a:uFillTx/>
                <a:latin typeface="Meiryo UI" panose="020B0604030504040204" pitchFamily="50" charset="-128"/>
                <a:ea typeface="Meiryo UI" panose="020B0604030504040204" pitchFamily="50" charset="-128"/>
                <a:cs typeface="+mn-cs"/>
              </a:endParaRPr>
            </a:p>
          </p:txBody>
        </p:sp>
        <p:sp>
          <p:nvSpPr>
            <p:cNvPr id="67" name="矢印: 五方向 66">
              <a:extLst>
                <a:ext uri="{FF2B5EF4-FFF2-40B4-BE49-F238E27FC236}">
                  <a16:creationId xmlns:a16="http://schemas.microsoft.com/office/drawing/2014/main" id="{69A78EBA-DA77-F405-34B0-B9B638E93A84}"/>
                </a:ext>
              </a:extLst>
            </p:cNvPr>
            <p:cNvSpPr/>
            <p:nvPr/>
          </p:nvSpPr>
          <p:spPr>
            <a:xfrm>
              <a:off x="670450" y="6545950"/>
              <a:ext cx="2382301" cy="468000"/>
            </a:xfrm>
            <a:prstGeom prst="homePlate">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ⅰ.</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スマートフォンに右記</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次元</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コードから「マイナポータルアプリ」を</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ダウンロード</a:t>
              </a:r>
            </a:p>
          </p:txBody>
        </p:sp>
        <p:sp>
          <p:nvSpPr>
            <p:cNvPr id="74" name="矢印: 山形 73">
              <a:extLst>
                <a:ext uri="{FF2B5EF4-FFF2-40B4-BE49-F238E27FC236}">
                  <a16:creationId xmlns:a16="http://schemas.microsoft.com/office/drawing/2014/main" id="{E729D519-A369-AB5D-6A9A-417200306CFF}"/>
                </a:ext>
              </a:extLst>
            </p:cNvPr>
            <p:cNvSpPr/>
            <p:nvPr/>
          </p:nvSpPr>
          <p:spPr>
            <a:xfrm>
              <a:off x="4509622" y="6521342"/>
              <a:ext cx="2088577" cy="468000"/>
            </a:xfrm>
            <a:prstGeom prst="chevron">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ⅲ.</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健康保険証利用申込をタップし、マイナンバーカードを読み込む（申込完了！）</a:t>
              </a:r>
            </a:p>
          </p:txBody>
        </p:sp>
        <p:sp>
          <p:nvSpPr>
            <p:cNvPr id="81" name="矢印: 山形 80">
              <a:extLst>
                <a:ext uri="{FF2B5EF4-FFF2-40B4-BE49-F238E27FC236}">
                  <a16:creationId xmlns:a16="http://schemas.microsoft.com/office/drawing/2014/main" id="{0A7F16CD-21A2-BB2E-E773-92BCB9057677}"/>
                </a:ext>
              </a:extLst>
            </p:cNvPr>
            <p:cNvSpPr/>
            <p:nvPr/>
          </p:nvSpPr>
          <p:spPr>
            <a:xfrm>
              <a:off x="2921021" y="6523501"/>
              <a:ext cx="1693018" cy="468000"/>
            </a:xfrm>
            <a:prstGeom prst="chevron">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ⅱ.</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「マイナポータルアプリ」を起動</a:t>
              </a:r>
            </a:p>
          </p:txBody>
        </p:sp>
        <p:pic>
          <p:nvPicPr>
            <p:cNvPr id="1026" name="Picture 2">
              <a:extLst>
                <a:ext uri="{FF2B5EF4-FFF2-40B4-BE49-F238E27FC236}">
                  <a16:creationId xmlns:a16="http://schemas.microsoft.com/office/drawing/2014/main" id="{08E03A6E-7623-7792-436D-78C4354ED727}"/>
                </a:ext>
              </a:extLst>
            </p:cNvPr>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l="1" t="5298" r="5971" b="8856"/>
            <a:stretch/>
          </p:blipFill>
          <p:spPr bwMode="auto">
            <a:xfrm>
              <a:off x="2419129" y="6562074"/>
              <a:ext cx="460944" cy="420833"/>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図 5" descr="図形&#10;&#10;自動的に生成された説明">
            <a:extLst>
              <a:ext uri="{FF2B5EF4-FFF2-40B4-BE49-F238E27FC236}">
                <a16:creationId xmlns:a16="http://schemas.microsoft.com/office/drawing/2014/main" id="{ABD6EAB4-63A5-C8D0-84DF-4BBDB8D4FF11}"/>
              </a:ext>
            </a:extLst>
          </p:cNvPr>
          <p:cNvPicPr>
            <a:picLocks noChangeAspect="1"/>
          </p:cNvPicPr>
          <p:nvPr/>
        </p:nvPicPr>
        <p:blipFill rotWithShape="1">
          <a:blip r:embed="rId3" cstate="hqprint">
            <a:extLst>
              <a:ext uri="{BEBA8EAE-BF5A-486C-A8C5-ECC9F3942E4B}">
                <a14:imgProps xmlns:a14="http://schemas.microsoft.com/office/drawing/2010/main">
                  <a14:imgLayer r:embed="rId4">
                    <a14:imgEffect>
                      <a14:backgroundRemoval t="8871" b="83871" l="755" r="94340">
                        <a14:foregroundMark x1="56604" y1="32796" x2="56604" y2="32796"/>
                        <a14:foregroundMark x1="69542" y1="9380" x2="73208" y2="9409"/>
                        <a14:foregroundMark x1="60380" y1="9308" x2="68577" y2="9373"/>
                        <a14:foregroundMark x1="17302" y1="8966" x2="39061" y2="9138"/>
                        <a14:foregroundMark x1="78966" y1="13814" x2="92988" y2="24543"/>
                        <a14:foregroundMark x1="73208" y1="9409" x2="73595" y2="9705"/>
                        <a14:foregroundMark x1="95038" y1="40529" x2="95119" y2="41398"/>
                        <a14:foregroundMark x1="86337" y1="76934" x2="75094" y2="84409"/>
                        <a14:foregroundMark x1="43732" y1="83611" x2="43396" y2="83602"/>
                        <a14:foregroundMark x1="75094" y1="84409" x2="68096" y2="84231"/>
                        <a14:foregroundMark x1="39793" y1="79839" x2="37379" y2="77318"/>
                        <a14:foregroundMark x1="43396" y1="83602" x2="39793" y2="79839"/>
                        <a14:foregroundMark x1="5024" y1="31168" x2="2352" y2="21984"/>
                        <a14:foregroundMark x1="7654" y1="40210" x2="5038" y2="31219"/>
                        <a14:foregroundMark x1="4743" y1="11024" x2="5203" y2="9877"/>
                        <a14:foregroundMark x1="11906" y1="15178" x2="33962" y2="14785"/>
                        <a14:foregroundMark x1="33962" y1="14785" x2="12958" y2="14429"/>
                        <a14:foregroundMark x1="10475" y1="16197" x2="31698" y2="21237"/>
                        <a14:foregroundMark x1="31698" y1="21237" x2="30566" y2="32258"/>
                        <a14:foregroundMark x1="19091" y1="37126" x2="29314" y2="37499"/>
                        <a14:foregroundMark x1="16681" y1="37038" x2="18494" y2="37104"/>
                        <a14:foregroundMark x1="10943" y1="36828" x2="16539" y2="37033"/>
                        <a14:foregroundMark x1="51140" y1="31752" x2="56604" y2="37366"/>
                        <a14:foregroundMark x1="36981" y1="17204" x2="43303" y2="23699"/>
                        <a14:foregroundMark x1="66123" y1="13679" x2="57736" y2="30914"/>
                        <a14:foregroundMark x1="76832" y1="31379" x2="76981" y2="33871"/>
                        <a14:foregroundMark x1="83453" y1="26272" x2="77358" y2="33871"/>
                        <a14:foregroundMark x1="89434" y1="18817" x2="84127" y2="25432"/>
                        <a14:foregroundMark x1="53585" y1="33871" x2="60000" y2="52957"/>
                        <a14:foregroundMark x1="71321" y1="32796" x2="68302" y2="55645"/>
                        <a14:foregroundMark x1="68302" y1="55645" x2="39623" y2="61559"/>
                        <a14:foregroundMark x1="39623" y1="61559" x2="62642" y2="47312"/>
                        <a14:foregroundMark x1="62642" y1="47312" x2="79623" y2="47312"/>
                        <a14:foregroundMark x1="81132" y1="42742" x2="79623" y2="56452"/>
                        <a14:foregroundMark x1="78113" y1="35215" x2="84528" y2="62366"/>
                        <a14:foregroundMark x1="76981" y1="37366" x2="87547" y2="53226"/>
                        <a14:foregroundMark x1="43235" y1="41083" x2="50189" y2="60484"/>
                        <a14:foregroundMark x1="41246" y1="35533" x2="41514" y2="36281"/>
                        <a14:foregroundMark x1="48679" y1="56989" x2="67547" y2="67473"/>
                        <a14:foregroundMark x1="79623" y1="63978" x2="69057" y2="75269"/>
                        <a14:foregroundMark x1="84587" y1="72623" x2="62264" y2="77419"/>
                        <a14:foregroundMark x1="44528" y1="45968" x2="73208" y2="53495"/>
                        <a14:foregroundMark x1="73208" y1="53495" x2="69811" y2="55914"/>
                        <a14:foregroundMark x1="78617" y1="18788" x2="86792" y2="18011"/>
                        <a14:foregroundMark x1="56243" y1="20913" x2="65679" y2="20017"/>
                        <a14:foregroundMark x1="65683" y1="19957" x2="56246" y2="20827"/>
                        <a14:foregroundMark x1="86792" y1="18011" x2="78618" y2="18765"/>
                        <a14:foregroundMark x1="68315" y1="31076" x2="72075" y2="33871"/>
                        <a14:foregroundMark x1="56202" y1="22072" x2="65072" y2="28665"/>
                        <a14:foregroundMark x1="56604" y1="12903" x2="57736" y2="18280"/>
                        <a14:foregroundMark x1="84715" y1="25772" x2="81887" y2="40323"/>
                        <a14:foregroundMark x1="85283" y1="22849" x2="84732" y2="25686"/>
                        <a14:foregroundMark x1="79700" y1="24700" x2="82264" y2="33333"/>
                        <a14:foregroundMark x1="78488" y1="20619" x2="79319" y2="23418"/>
                        <a14:foregroundMark x1="87844" y1="31852" x2="86038" y2="40860"/>
                        <a14:foregroundMark x1="88687" y1="27652" x2="88612" y2="28027"/>
                        <a14:foregroundMark x1="89434" y1="23925" x2="89389" y2="24152"/>
                        <a14:foregroundMark x1="85283" y1="42473" x2="85283" y2="42473"/>
                        <a14:foregroundMark x1="86038" y1="42473" x2="87547" y2="54839"/>
                        <a14:foregroundMark x1="88719" y1="52419" x2="88679" y2="53226"/>
                        <a14:foregroundMark x1="89434" y1="37903" x2="89262" y2="41398"/>
                        <a14:foregroundMark x1="91446" y1="56763" x2="90675" y2="60573"/>
                        <a14:foregroundMark x1="55849" y1="62366" x2="42091" y2="67059"/>
                        <a14:foregroundMark x1="38095" y1="70976" x2="56604" y2="69892"/>
                        <a14:foregroundMark x1="73208" y1="83871" x2="73208" y2="83871"/>
                        <a14:backgroundMark x1="37736" y1="79839" x2="37736" y2="79839"/>
                        <a14:backgroundMark x1="36226" y1="79839" x2="32830" y2="59409"/>
                        <a14:backgroundMark x1="32830" y1="59409" x2="377" y2="37903"/>
                        <a14:backgroundMark x1="6792" y1="48387" x2="21887" y2="66935"/>
                        <a14:backgroundMark x1="21887" y1="66935" x2="30566" y2="72312"/>
                        <a14:backgroundMark x1="10943" y1="48925" x2="7547" y2="46774"/>
                        <a14:backgroundMark x1="32830" y1="77957" x2="32830" y2="72312"/>
                        <a14:backgroundMark x1="35472" y1="68280" x2="38113" y2="70968"/>
                        <a14:backgroundMark x1="33962" y1="73387" x2="27925" y2="77419"/>
                        <a14:backgroundMark x1="43019" y1="84409" x2="53585" y2="84409"/>
                        <a14:backgroundMark x1="46038" y1="82527" x2="67925" y2="84409"/>
                        <a14:backgroundMark x1="42642" y1="84409" x2="32075" y2="83871"/>
                        <a14:backgroundMark x1="84528" y1="80376" x2="97358" y2="62366"/>
                        <a14:backgroundMark x1="96604" y1="61828" x2="90943" y2="75000"/>
                        <a14:backgroundMark x1="90943" y1="73387" x2="89434" y2="77419"/>
                        <a14:backgroundMark x1="92453" y1="32258" x2="93585" y2="27957"/>
                        <a14:backgroundMark x1="93208" y1="27419" x2="96604" y2="40323"/>
                        <a14:backgroundMark x1="97358" y1="50269" x2="98491" y2="64516"/>
                        <a14:backgroundMark x1="1132" y1="20430" x2="17358" y2="8871"/>
                        <a14:backgroundMark x1="2642" y1="10215" x2="377" y2="12903"/>
                        <a14:backgroundMark x1="13585" y1="7796" x2="5283" y2="9946"/>
                        <a14:backgroundMark x1="2642" y1="15860" x2="377" y2="19355"/>
                        <a14:backgroundMark x1="6038" y1="12366" x2="1887" y2="16935"/>
                        <a14:backgroundMark x1="38491" y1="9677" x2="47547" y2="11290"/>
                        <a14:backgroundMark x1="50943" y1="10215" x2="43396" y2="11290"/>
                        <a14:backgroundMark x1="50189" y1="10753" x2="49434" y2="31720"/>
                        <a14:backgroundMark x1="49434" y1="31720" x2="49434" y2="31720"/>
                        <a14:backgroundMark x1="53962" y1="4839" x2="53962" y2="10753"/>
                        <a14:backgroundMark x1="72830" y1="9677" x2="71321" y2="31183"/>
                        <a14:backgroundMark x1="69434" y1="11290" x2="69434" y2="9140"/>
                        <a14:backgroundMark x1="79245" y1="23387" x2="78491" y2="24194"/>
                        <a14:backgroundMark x1="94717" y1="24731" x2="93962" y2="28226"/>
                        <a14:backgroundMark x1="94717" y1="41398" x2="94717" y2="52419"/>
                        <a14:backgroundMark x1="14340" y1="44355" x2="19245" y2="36828"/>
                        <a14:backgroundMark x1="15849" y1="38710" x2="18113" y2="33871"/>
                        <a14:backgroundMark x1="34340" y1="34677" x2="37736" y2="37366"/>
                        <a14:backgroundMark x1="34340" y1="34677" x2="39623" y2="34677"/>
                        <a14:backgroundMark x1="38491" y1="35753" x2="36226" y2="42204"/>
                        <a14:backgroundMark x1="6792" y1="27688" x2="7547" y2="26344"/>
                        <a14:backgroundMark x1="6792" y1="29301" x2="5283" y2="24731"/>
                      </a14:backgroundRemoval>
                    </a14:imgEffect>
                  </a14:imgLayer>
                </a14:imgProps>
              </a:ext>
              <a:ext uri="{28A0092B-C50C-407E-A947-70E740481C1C}">
                <a14:useLocalDpi xmlns:a14="http://schemas.microsoft.com/office/drawing/2010/main" val="0"/>
              </a:ext>
            </a:extLst>
          </a:blip>
          <a:srcRect b="10635"/>
          <a:stretch/>
        </p:blipFill>
        <p:spPr>
          <a:xfrm>
            <a:off x="140305" y="857003"/>
            <a:ext cx="565368" cy="708709"/>
          </a:xfrm>
          <a:prstGeom prst="rect">
            <a:avLst/>
          </a:prstGeom>
        </p:spPr>
      </p:pic>
      <p:sp>
        <p:nvSpPr>
          <p:cNvPr id="7" name="テキスト ボックス 6">
            <a:extLst>
              <a:ext uri="{FF2B5EF4-FFF2-40B4-BE49-F238E27FC236}">
                <a16:creationId xmlns:a16="http://schemas.microsoft.com/office/drawing/2014/main" id="{3C311C32-DCCB-A481-D910-70E643F8AE6D}"/>
              </a:ext>
            </a:extLst>
          </p:cNvPr>
          <p:cNvSpPr txBox="1">
            <a:spLocks noChangeAspect="1"/>
          </p:cNvSpPr>
          <p:nvPr/>
        </p:nvSpPr>
        <p:spPr>
          <a:xfrm>
            <a:off x="504430" y="6813543"/>
            <a:ext cx="1400153" cy="261545"/>
          </a:xfrm>
          <a:prstGeom prst="rect">
            <a:avLst/>
          </a:prstGeom>
          <a:noFill/>
        </p:spPr>
        <p:txBody>
          <a:bodyPr wrap="square" lIns="49847" tIns="24923" rIns="49847" bIns="24923" rtlCol="0">
            <a:noAutofit/>
          </a:bodyPr>
          <a:lstStyle/>
          <a:p>
            <a:pPr marL="118693" marR="0" lvl="0" indent="-118693" algn="l" defTabSz="633039"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顔認証付きカードリーダーにマイナンバーカードを置く</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6F705407-F7BE-B99A-2615-247A0E8B0C31}"/>
              </a:ext>
            </a:extLst>
          </p:cNvPr>
          <p:cNvSpPr txBox="1">
            <a:spLocks noChangeAspect="1"/>
          </p:cNvSpPr>
          <p:nvPr/>
        </p:nvSpPr>
        <p:spPr>
          <a:xfrm>
            <a:off x="2028802" y="6813541"/>
            <a:ext cx="1400153" cy="299279"/>
          </a:xfrm>
          <a:prstGeom prst="rect">
            <a:avLst/>
          </a:prstGeom>
          <a:noFill/>
        </p:spPr>
        <p:txBody>
          <a:bodyPr wrap="square" lIns="49847" tIns="24923" rIns="49847" bIns="24923" rtlCol="0">
            <a:noAutofit/>
          </a:bodyPr>
          <a:lstStyle/>
          <a:p>
            <a:pPr marL="118693" marR="0" lvl="0" indent="-118693" algn="l" defTabSz="633039"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本人確認の方法で「顔認証」を選ぶ</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33039"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顔認証マイナンバーカードでは暗証番号は使えません。</a:t>
            </a:r>
            <a:endParaRPr kumimoji="0" lang="en-US" altLang="ja-JP" sz="1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五方向 10">
            <a:extLst>
              <a:ext uri="{FF2B5EF4-FFF2-40B4-BE49-F238E27FC236}">
                <a16:creationId xmlns:a16="http://schemas.microsoft.com/office/drawing/2014/main" id="{F7C82BEE-462B-FE48-EB4A-918C04923EC7}"/>
              </a:ext>
            </a:extLst>
          </p:cNvPr>
          <p:cNvSpPr/>
          <p:nvPr/>
        </p:nvSpPr>
        <p:spPr bwMode="auto">
          <a:xfrm>
            <a:off x="4845539" y="6526164"/>
            <a:ext cx="1548005" cy="233181"/>
          </a:xfrm>
          <a:prstGeom prst="homePlate">
            <a:avLst>
              <a:gd name="adj" fmla="val 20491"/>
            </a:avLst>
          </a:prstGeom>
          <a:solidFill>
            <a:srgbClr val="F79646">
              <a:lumMod val="40000"/>
              <a:lumOff val="60000"/>
            </a:srgbClr>
          </a:solidFill>
          <a:ln w="19050" cap="flat" cmpd="sng" algn="ctr">
            <a:solidFill>
              <a:sysClr val="window" lastClr="FFFFFF"/>
            </a:solidFill>
            <a:prstDash val="solid"/>
            <a:round/>
            <a:headEnd type="none" w="med" len="med"/>
            <a:tailEnd type="none" w="med" len="med"/>
          </a:ln>
          <a:effectLst/>
        </p:spPr>
        <p:txBody>
          <a:bodyPr vert="horz" wrap="square" lIns="199385" tIns="49847" rIns="24923" bIns="49847" numCol="1" rtlCol="0" anchor="ctr" anchorCtr="0" compatLnSpc="1">
            <a:prstTxWarp prst="textNoShape">
              <a:avLst/>
            </a:prstTxWarp>
          </a:bodyPr>
          <a:lstStyle/>
          <a:p>
            <a:pPr marL="0" marR="0" lvl="0" indent="0" algn="l" defTabSz="633039" rtl="0" eaLnBrk="1" fontAlgn="base" latinLnBrk="0" hangingPunct="1">
              <a:lnSpc>
                <a:spcPct val="110000"/>
              </a:lnSpc>
              <a:spcBef>
                <a:spcPct val="4000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受付完了！</a:t>
            </a:r>
          </a:p>
        </p:txBody>
      </p:sp>
      <p:sp>
        <p:nvSpPr>
          <p:cNvPr id="12" name="矢印: 五方向 11">
            <a:extLst>
              <a:ext uri="{FF2B5EF4-FFF2-40B4-BE49-F238E27FC236}">
                <a16:creationId xmlns:a16="http://schemas.microsoft.com/office/drawing/2014/main" id="{9D4FD3C8-3F4F-A49B-F6CF-AB48890C03BC}"/>
              </a:ext>
            </a:extLst>
          </p:cNvPr>
          <p:cNvSpPr/>
          <p:nvPr/>
        </p:nvSpPr>
        <p:spPr bwMode="auto">
          <a:xfrm>
            <a:off x="3392795" y="6526165"/>
            <a:ext cx="1548005" cy="233181"/>
          </a:xfrm>
          <a:prstGeom prst="homePlate">
            <a:avLst>
              <a:gd name="adj" fmla="val 20491"/>
            </a:avLst>
          </a:prstGeom>
          <a:solidFill>
            <a:srgbClr val="F79646">
              <a:lumMod val="40000"/>
              <a:lumOff val="60000"/>
            </a:srgbClr>
          </a:solidFill>
          <a:ln w="19050" cap="flat" cmpd="sng" algn="ctr">
            <a:solidFill>
              <a:sysClr val="window" lastClr="FFFFFF"/>
            </a:solidFill>
            <a:prstDash val="solid"/>
            <a:round/>
            <a:headEnd type="none" w="med" len="med"/>
            <a:tailEnd type="none" w="med" len="med"/>
          </a:ln>
          <a:effectLst/>
        </p:spPr>
        <p:txBody>
          <a:bodyPr vert="horz" wrap="square" lIns="199385" tIns="49847" rIns="24923" bIns="49847" numCol="1" rtlCol="0" anchor="ctr" anchorCtr="0" compatLnSpc="1">
            <a:prstTxWarp prst="textNoShape">
              <a:avLst/>
            </a:prstTxWarp>
          </a:bodyPr>
          <a:lstStyle/>
          <a:p>
            <a:pPr marL="0" marR="0" lvl="0" indent="0" algn="l" defTabSz="633039" rtl="0" eaLnBrk="1" fontAlgn="base" latinLnBrk="0" hangingPunct="1">
              <a:lnSpc>
                <a:spcPct val="110000"/>
              </a:lnSpc>
              <a:spcBef>
                <a:spcPct val="4000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同意確認</a:t>
            </a:r>
          </a:p>
        </p:txBody>
      </p:sp>
      <p:sp>
        <p:nvSpPr>
          <p:cNvPr id="13" name="矢印: 五方向 12">
            <a:extLst>
              <a:ext uri="{FF2B5EF4-FFF2-40B4-BE49-F238E27FC236}">
                <a16:creationId xmlns:a16="http://schemas.microsoft.com/office/drawing/2014/main" id="{5BD492DC-0361-2487-FB59-F86960904A0F}"/>
              </a:ext>
            </a:extLst>
          </p:cNvPr>
          <p:cNvSpPr/>
          <p:nvPr/>
        </p:nvSpPr>
        <p:spPr bwMode="auto">
          <a:xfrm>
            <a:off x="1940051" y="6526166"/>
            <a:ext cx="1548005" cy="233181"/>
          </a:xfrm>
          <a:prstGeom prst="homePlate">
            <a:avLst>
              <a:gd name="adj" fmla="val 20491"/>
            </a:avLst>
          </a:prstGeom>
          <a:solidFill>
            <a:srgbClr val="F79646">
              <a:lumMod val="40000"/>
              <a:lumOff val="60000"/>
            </a:srgbClr>
          </a:solidFill>
          <a:ln w="19050" cap="flat" cmpd="sng" algn="ctr">
            <a:solidFill>
              <a:sysClr val="window" lastClr="FFFFFF"/>
            </a:solidFill>
            <a:prstDash val="solid"/>
            <a:round/>
            <a:headEnd type="none" w="med" len="med"/>
            <a:tailEnd type="none" w="med" len="med"/>
          </a:ln>
          <a:effectLst/>
        </p:spPr>
        <p:txBody>
          <a:bodyPr vert="horz" wrap="square" lIns="199385" tIns="49847" rIns="24923" bIns="49847" numCol="1" rtlCol="0" anchor="ctr" anchorCtr="0" compatLnSpc="1">
            <a:prstTxWarp prst="textNoShape">
              <a:avLst/>
            </a:prstTxWarp>
          </a:bodyPr>
          <a:lstStyle/>
          <a:p>
            <a:pPr marL="0" marR="0" lvl="0" indent="0" algn="l" defTabSz="633039" rtl="0" eaLnBrk="1" fontAlgn="base" latinLnBrk="0" hangingPunct="1">
              <a:lnSpc>
                <a:spcPct val="110000"/>
              </a:lnSpc>
              <a:spcBef>
                <a:spcPct val="40000"/>
              </a:spcBef>
              <a:spcAft>
                <a:spcPts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本人確認</a:t>
            </a:r>
          </a:p>
        </p:txBody>
      </p:sp>
      <p:sp>
        <p:nvSpPr>
          <p:cNvPr id="14" name="矢印: 五方向 13">
            <a:extLst>
              <a:ext uri="{FF2B5EF4-FFF2-40B4-BE49-F238E27FC236}">
                <a16:creationId xmlns:a16="http://schemas.microsoft.com/office/drawing/2014/main" id="{5E7CE520-48F8-9582-3D28-D6250AD22803}"/>
              </a:ext>
            </a:extLst>
          </p:cNvPr>
          <p:cNvSpPr/>
          <p:nvPr/>
        </p:nvSpPr>
        <p:spPr bwMode="auto">
          <a:xfrm>
            <a:off x="487307" y="6526166"/>
            <a:ext cx="1548005" cy="233181"/>
          </a:xfrm>
          <a:prstGeom prst="homePlate">
            <a:avLst>
              <a:gd name="adj" fmla="val 20491"/>
            </a:avLst>
          </a:prstGeom>
          <a:solidFill>
            <a:srgbClr val="F79646">
              <a:lumMod val="40000"/>
              <a:lumOff val="60000"/>
            </a:srgbClr>
          </a:solidFill>
          <a:ln w="19050" cap="flat" cmpd="sng" algn="ctr">
            <a:solidFill>
              <a:sysClr val="window" lastClr="FFFFFF"/>
            </a:solidFill>
            <a:prstDash val="solid"/>
            <a:round/>
            <a:headEnd type="none" w="med" len="med"/>
            <a:tailEnd type="none" w="med" len="med"/>
          </a:ln>
          <a:effectLst/>
        </p:spPr>
        <p:txBody>
          <a:bodyPr vert="horz" wrap="square" lIns="149538" tIns="49847" rIns="24923" bIns="49847" numCol="1" rtlCol="0" anchor="ctr" anchorCtr="0" compatLnSpc="1">
            <a:prstTxWarp prst="textNoShape">
              <a:avLst/>
            </a:prstTxWarp>
          </a:bodyPr>
          <a:lstStyle/>
          <a:p>
            <a:pPr marL="0" marR="0" lvl="0" indent="0" algn="l" defTabSz="633039" rtl="0" eaLnBrk="1" fontAlgn="base" latinLnBrk="0" hangingPunct="1">
              <a:lnSpc>
                <a:spcPct val="110000"/>
              </a:lnSpc>
              <a:spcBef>
                <a:spcPct val="40000"/>
              </a:spcBef>
              <a:spcAft>
                <a:spcPts val="0"/>
              </a:spcAft>
              <a:buClrTx/>
              <a:buSzTx/>
              <a:buFontTx/>
              <a:buNone/>
              <a:tabLst/>
              <a:defRPr/>
            </a:pPr>
            <a:r>
              <a:rPr kumimoji="1" lang="ja-JP" altLang="en-US" sz="12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来院</a:t>
            </a:r>
          </a:p>
        </p:txBody>
      </p:sp>
      <p:sp>
        <p:nvSpPr>
          <p:cNvPr id="16" name="テキスト ボックス 15">
            <a:extLst>
              <a:ext uri="{FF2B5EF4-FFF2-40B4-BE49-F238E27FC236}">
                <a16:creationId xmlns:a16="http://schemas.microsoft.com/office/drawing/2014/main" id="{4009AA6C-2936-50CA-5983-639107C66D45}"/>
              </a:ext>
            </a:extLst>
          </p:cNvPr>
          <p:cNvSpPr txBox="1">
            <a:spLocks noChangeAspect="1"/>
          </p:cNvSpPr>
          <p:nvPr/>
        </p:nvSpPr>
        <p:spPr>
          <a:xfrm>
            <a:off x="3494967" y="6813541"/>
            <a:ext cx="1315823" cy="299279"/>
          </a:xfrm>
          <a:prstGeom prst="rect">
            <a:avLst/>
          </a:prstGeom>
          <a:noFill/>
        </p:spPr>
        <p:txBody>
          <a:bodyPr wrap="square" lIns="49847" tIns="24923" rIns="49847" bIns="24923" rtlCol="0">
            <a:noAutofit/>
          </a:bodyPr>
          <a:lstStyle/>
          <a:p>
            <a:pPr marL="118693" marR="0" lvl="0" indent="-118693" algn="l" defTabSz="633039"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各種同意事項の確認・選択</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a:extLst>
              <a:ext uri="{FF2B5EF4-FFF2-40B4-BE49-F238E27FC236}">
                <a16:creationId xmlns:a16="http://schemas.microsoft.com/office/drawing/2014/main" id="{2E12060B-595A-6C11-B9A5-97F783B17004}"/>
              </a:ext>
            </a:extLst>
          </p:cNvPr>
          <p:cNvSpPr txBox="1">
            <a:spLocks noChangeAspect="1"/>
          </p:cNvSpPr>
          <p:nvPr/>
        </p:nvSpPr>
        <p:spPr>
          <a:xfrm>
            <a:off x="4937087" y="6813541"/>
            <a:ext cx="1456457" cy="299279"/>
          </a:xfrm>
          <a:prstGeom prst="rect">
            <a:avLst/>
          </a:prstGeom>
          <a:noFill/>
        </p:spPr>
        <p:txBody>
          <a:bodyPr wrap="square" lIns="49847" tIns="24923" rIns="49847" bIns="24923" rtlCol="0">
            <a:noAutofit/>
          </a:bodyPr>
          <a:lstStyle/>
          <a:p>
            <a:pPr marL="118693" marR="0" lvl="0" indent="-118693" algn="l" defTabSz="633039"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マイナンバーカードを顔認証付きカードリーダーから取り出し、受付完了</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2" name="図 21">
            <a:extLst>
              <a:ext uri="{FF2B5EF4-FFF2-40B4-BE49-F238E27FC236}">
                <a16:creationId xmlns:a16="http://schemas.microsoft.com/office/drawing/2014/main" id="{8082F5C2-C7D6-EB58-02B2-474E05957FCA}"/>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87401" y="7737748"/>
            <a:ext cx="1067290" cy="1573023"/>
          </a:xfrm>
          <a:prstGeom prst="rect">
            <a:avLst/>
          </a:prstGeom>
        </p:spPr>
      </p:pic>
      <p:sp>
        <p:nvSpPr>
          <p:cNvPr id="25" name="四角形: 角を丸くする 24">
            <a:extLst>
              <a:ext uri="{FF2B5EF4-FFF2-40B4-BE49-F238E27FC236}">
                <a16:creationId xmlns:a16="http://schemas.microsoft.com/office/drawing/2014/main" id="{BBCFCE16-D61E-8FA2-0FD3-0DECA9415376}"/>
              </a:ext>
            </a:extLst>
          </p:cNvPr>
          <p:cNvSpPr/>
          <p:nvPr/>
        </p:nvSpPr>
        <p:spPr bwMode="auto">
          <a:xfrm>
            <a:off x="3511958" y="7325918"/>
            <a:ext cx="1281840" cy="189423"/>
          </a:xfrm>
          <a:prstGeom prst="roundRect">
            <a:avLst>
              <a:gd name="adj" fmla="val 17056"/>
            </a:avLst>
          </a:prstGeom>
          <a:solidFill>
            <a:sysClr val="window" lastClr="FFFFFF"/>
          </a:solidFill>
          <a:ln w="19050" cap="flat" cmpd="sng" algn="ctr">
            <a:solidFill>
              <a:srgbClr val="4BACC6"/>
            </a:solidFill>
            <a:prstDash val="solid"/>
            <a:round/>
            <a:headEnd type="none" w="med" len="med"/>
            <a:tailEnd type="none" w="med" len="med"/>
          </a:ln>
          <a:effectLst/>
        </p:spPr>
        <p:txBody>
          <a:bodyPr vert="horz" wrap="square" lIns="24923" tIns="24923" rIns="24923" bIns="24923" numCol="1" rtlCol="0" anchor="ctr"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同意確認を行う事項</a:t>
            </a:r>
          </a:p>
        </p:txBody>
      </p:sp>
      <p:sp>
        <p:nvSpPr>
          <p:cNvPr id="26" name="テキスト ボックス 25">
            <a:extLst>
              <a:ext uri="{FF2B5EF4-FFF2-40B4-BE49-F238E27FC236}">
                <a16:creationId xmlns:a16="http://schemas.microsoft.com/office/drawing/2014/main" id="{1EC9A1B4-C12E-F821-7D0B-297F5B86E5AB}"/>
              </a:ext>
            </a:extLst>
          </p:cNvPr>
          <p:cNvSpPr txBox="1">
            <a:spLocks noChangeAspect="1"/>
          </p:cNvSpPr>
          <p:nvPr/>
        </p:nvSpPr>
        <p:spPr>
          <a:xfrm>
            <a:off x="3501719" y="7551863"/>
            <a:ext cx="1360585" cy="1250574"/>
          </a:xfrm>
          <a:prstGeom prst="rect">
            <a:avLst/>
          </a:prstGeom>
          <a:noFill/>
        </p:spPr>
        <p:txBody>
          <a:bodyPr wrap="square" lIns="49847" tIns="24923" rIns="49847" bIns="24923" rtlCol="0">
            <a:noAutofit/>
          </a:bodyPr>
          <a:lstStyle/>
          <a:p>
            <a:pPr marL="118695" marR="0" lvl="0" indent="-118695" algn="l" defTabSz="633039"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手術情報</a:t>
            </a:r>
            <a:endParaRPr kumimoji="0" lang="en-US" altLang="ja-JP"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18695" marR="0" lvl="0" indent="-118695" algn="l" defTabSz="633039"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特定健診情報</a:t>
            </a:r>
            <a:endParaRPr kumimoji="0" lang="en-US" altLang="ja-JP" sz="700"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a:p>
            <a:pPr marL="118695" marR="0" lvl="0" indent="-118695" algn="just" defTabSz="633039"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50"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診療・薬剤情報</a:t>
            </a:r>
            <a:endParaRPr kumimoji="0" lang="en-US" altLang="ja-JP" sz="1000"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a:p>
            <a:pPr marL="0" marR="0" lvl="0" indent="0" algn="just" defTabSz="633039"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a:p>
            <a:pPr marL="0" marR="0" lvl="0" indent="0" algn="l" defTabSz="633039" rtl="0" eaLnBrk="1" fontAlgn="auto" latinLnBrk="0" hangingPunct="1">
              <a:lnSpc>
                <a:spcPct val="100000"/>
              </a:lnSpc>
              <a:spcBef>
                <a:spcPts val="0"/>
              </a:spcBef>
              <a:spcAft>
                <a:spcPts val="0"/>
              </a:spcAft>
              <a:buClrTx/>
              <a:buSzTx/>
              <a:buFontTx/>
              <a:buNone/>
              <a:tabLst/>
              <a:defRPr/>
            </a:pP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30" name="図 29">
            <a:extLst>
              <a:ext uri="{FF2B5EF4-FFF2-40B4-BE49-F238E27FC236}">
                <a16:creationId xmlns:a16="http://schemas.microsoft.com/office/drawing/2014/main" id="{7E0A7950-B6EA-119E-65BC-8152007B324E}"/>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504933" y="7389251"/>
            <a:ext cx="1354282" cy="602432"/>
          </a:xfrm>
          <a:prstGeom prst="rect">
            <a:avLst/>
          </a:prstGeom>
        </p:spPr>
      </p:pic>
      <p:pic>
        <p:nvPicPr>
          <p:cNvPr id="33" name="図 32" descr="文字の書かれた紙&#10;&#10;自動的に生成された説明">
            <a:extLst>
              <a:ext uri="{FF2B5EF4-FFF2-40B4-BE49-F238E27FC236}">
                <a16:creationId xmlns:a16="http://schemas.microsoft.com/office/drawing/2014/main" id="{DC1C53F0-5812-09E6-E3FD-BDCEE2032DAF}"/>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041474" y="7576313"/>
            <a:ext cx="1352070" cy="604217"/>
          </a:xfrm>
          <a:prstGeom prst="rect">
            <a:avLst/>
          </a:prstGeom>
        </p:spPr>
      </p:pic>
      <p:sp>
        <p:nvSpPr>
          <p:cNvPr id="34" name="四角形: 角を丸くする 33">
            <a:extLst>
              <a:ext uri="{FF2B5EF4-FFF2-40B4-BE49-F238E27FC236}">
                <a16:creationId xmlns:a16="http://schemas.microsoft.com/office/drawing/2014/main" id="{E618DA0C-1057-84E9-4CE0-F42F84C52194}"/>
              </a:ext>
            </a:extLst>
          </p:cNvPr>
          <p:cNvSpPr/>
          <p:nvPr/>
        </p:nvSpPr>
        <p:spPr bwMode="auto">
          <a:xfrm>
            <a:off x="5110931" y="8230934"/>
            <a:ext cx="1370294" cy="583908"/>
          </a:xfrm>
          <a:prstGeom prst="roundRect">
            <a:avLst>
              <a:gd name="adj" fmla="val 50000"/>
            </a:avLst>
          </a:prstGeom>
          <a:solidFill>
            <a:sysClr val="window" lastClr="FFFFFF"/>
          </a:solidFill>
          <a:ln w="28575" cap="flat" cmpd="sng" algn="ctr">
            <a:solidFill>
              <a:srgbClr val="F79646">
                <a:lumMod val="75000"/>
              </a:srgbClr>
            </a:solidFill>
            <a:prstDash val="solid"/>
            <a:round/>
            <a:headEnd type="none" w="med" len="med"/>
            <a:tailEnd type="none" w="med" len="med"/>
          </a:ln>
          <a:effectLst/>
        </p:spPr>
        <p:txBody>
          <a:bodyPr vert="horz" wrap="square" lIns="24923" tIns="49847" rIns="24923" bIns="24923" numCol="1" rtlCol="0" anchor="ctr"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r>
              <a:rPr kumimoji="0" lang="ja-JP" altLang="en-US" sz="1050" b="1" i="0" u="none" strike="noStrike" kern="0" cap="none" spc="0" normalizeH="0" baseline="0" noProof="0" dirty="0">
                <a:ln>
                  <a:noFill/>
                </a:ln>
                <a:solidFill>
                  <a:prstClr val="black">
                    <a:lumMod val="75000"/>
                    <a:lumOff val="25000"/>
                  </a:prstClr>
                </a:solidFill>
                <a:effectLst/>
                <a:uLnTx/>
                <a:uFillTx/>
                <a:latin typeface="Meiryo UI" panose="020B0604030504040204" pitchFamily="50" charset="-128"/>
                <a:ea typeface="Meiryo UI" panose="020B0604030504040204" pitchFamily="50" charset="-128"/>
                <a:cs typeface="+mn-cs"/>
              </a:rPr>
              <a:t>高額療養費制度を利用する方のみ</a:t>
            </a:r>
            <a:endParaRPr kumimoji="1" lang="ja-JP" altLang="en-US" sz="105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8" name="テキスト ボックス 47">
            <a:extLst>
              <a:ext uri="{FF2B5EF4-FFF2-40B4-BE49-F238E27FC236}">
                <a16:creationId xmlns:a16="http://schemas.microsoft.com/office/drawing/2014/main" id="{8F145703-5159-4D09-D472-410C9FB767E3}"/>
              </a:ext>
            </a:extLst>
          </p:cNvPr>
          <p:cNvSpPr txBox="1">
            <a:spLocks noChangeAspect="1"/>
          </p:cNvSpPr>
          <p:nvPr/>
        </p:nvSpPr>
        <p:spPr>
          <a:xfrm>
            <a:off x="4943334" y="8838168"/>
            <a:ext cx="1726757" cy="326218"/>
          </a:xfrm>
          <a:prstGeom prst="rect">
            <a:avLst/>
          </a:prstGeom>
          <a:noFill/>
        </p:spPr>
        <p:txBody>
          <a:bodyPr wrap="square" lIns="49847" tIns="24923" rIns="49847" bIns="24923" rtlCol="0">
            <a:noAutofit/>
          </a:bodyPr>
          <a:lstStyle/>
          <a:p>
            <a:pPr marL="118693" marR="0" lvl="0" indent="-118693" algn="l" defTabSz="633039"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提供する情報（限度額情報）を選択</a:t>
            </a:r>
          </a:p>
        </p:txBody>
      </p:sp>
      <p:grpSp>
        <p:nvGrpSpPr>
          <p:cNvPr id="49" name="グループ化 48">
            <a:extLst>
              <a:ext uri="{FF2B5EF4-FFF2-40B4-BE49-F238E27FC236}">
                <a16:creationId xmlns:a16="http://schemas.microsoft.com/office/drawing/2014/main" id="{6B77E571-7395-ED2B-303A-34B5FD7D6DE4}"/>
              </a:ext>
            </a:extLst>
          </p:cNvPr>
          <p:cNvGrpSpPr/>
          <p:nvPr/>
        </p:nvGrpSpPr>
        <p:grpSpPr>
          <a:xfrm>
            <a:off x="1994208" y="6773338"/>
            <a:ext cx="2905487" cy="2478796"/>
            <a:chOff x="2878554" y="1653895"/>
            <a:chExt cx="4196814" cy="4776962"/>
          </a:xfrm>
        </p:grpSpPr>
        <p:cxnSp>
          <p:nvCxnSpPr>
            <p:cNvPr id="50" name="直線コネクタ 49">
              <a:extLst>
                <a:ext uri="{FF2B5EF4-FFF2-40B4-BE49-F238E27FC236}">
                  <a16:creationId xmlns:a16="http://schemas.microsoft.com/office/drawing/2014/main" id="{B141814E-4B88-4AD0-E495-066A6862318C}"/>
                </a:ext>
              </a:extLst>
            </p:cNvPr>
            <p:cNvCxnSpPr/>
            <p:nvPr/>
          </p:nvCxnSpPr>
          <p:spPr bwMode="auto">
            <a:xfrm>
              <a:off x="2878554" y="1653895"/>
              <a:ext cx="0" cy="4776962"/>
            </a:xfrm>
            <a:prstGeom prst="line">
              <a:avLst/>
            </a:prstGeom>
            <a:solidFill>
              <a:sysClr val="window" lastClr="FFFFFF"/>
            </a:solidFill>
            <a:ln w="25400" cap="flat" cmpd="sng" algn="ctr">
              <a:solidFill>
                <a:sysClr val="window" lastClr="FFFFFF">
                  <a:lumMod val="85000"/>
                </a:sysClr>
              </a:solidFill>
              <a:prstDash val="sysDot"/>
              <a:round/>
              <a:headEnd type="none" w="med" len="med"/>
              <a:tailEnd type="none" w="med" len="med"/>
            </a:ln>
            <a:effectLst/>
          </p:spPr>
        </p:cxnSp>
        <p:cxnSp>
          <p:nvCxnSpPr>
            <p:cNvPr id="51" name="直線コネクタ 50">
              <a:extLst>
                <a:ext uri="{FF2B5EF4-FFF2-40B4-BE49-F238E27FC236}">
                  <a16:creationId xmlns:a16="http://schemas.microsoft.com/office/drawing/2014/main" id="{81E8CCC1-A564-E4A2-4EE3-0D8DCD5909A7}"/>
                </a:ext>
              </a:extLst>
            </p:cNvPr>
            <p:cNvCxnSpPr/>
            <p:nvPr/>
          </p:nvCxnSpPr>
          <p:spPr bwMode="auto">
            <a:xfrm>
              <a:off x="4976961" y="1653895"/>
              <a:ext cx="0" cy="4776962"/>
            </a:xfrm>
            <a:prstGeom prst="line">
              <a:avLst/>
            </a:prstGeom>
            <a:solidFill>
              <a:sysClr val="window" lastClr="FFFFFF"/>
            </a:solidFill>
            <a:ln w="25400" cap="flat" cmpd="sng" algn="ctr">
              <a:solidFill>
                <a:sysClr val="window" lastClr="FFFFFF">
                  <a:lumMod val="85000"/>
                </a:sysClr>
              </a:solidFill>
              <a:prstDash val="sysDot"/>
              <a:round/>
              <a:headEnd type="none" w="med" len="med"/>
              <a:tailEnd type="none" w="med" len="med"/>
            </a:ln>
            <a:effectLst/>
          </p:spPr>
        </p:cxnSp>
        <p:cxnSp>
          <p:nvCxnSpPr>
            <p:cNvPr id="52" name="直線コネクタ 51">
              <a:extLst>
                <a:ext uri="{FF2B5EF4-FFF2-40B4-BE49-F238E27FC236}">
                  <a16:creationId xmlns:a16="http://schemas.microsoft.com/office/drawing/2014/main" id="{1B176859-2404-C203-560E-44A70F6D5182}"/>
                </a:ext>
              </a:extLst>
            </p:cNvPr>
            <p:cNvCxnSpPr/>
            <p:nvPr/>
          </p:nvCxnSpPr>
          <p:spPr bwMode="auto">
            <a:xfrm>
              <a:off x="7075368" y="1653895"/>
              <a:ext cx="0" cy="4776962"/>
            </a:xfrm>
            <a:prstGeom prst="line">
              <a:avLst/>
            </a:prstGeom>
            <a:solidFill>
              <a:sysClr val="window" lastClr="FFFFFF"/>
            </a:solidFill>
            <a:ln w="25400" cap="flat" cmpd="sng" algn="ctr">
              <a:solidFill>
                <a:sysClr val="window" lastClr="FFFFFF">
                  <a:lumMod val="85000"/>
                </a:sysClr>
              </a:solidFill>
              <a:prstDash val="sysDot"/>
              <a:round/>
              <a:headEnd type="none" w="med" len="med"/>
              <a:tailEnd type="none" w="med" len="med"/>
            </a:ln>
            <a:effectLst/>
          </p:spPr>
        </p:cxnSp>
      </p:grpSp>
      <p:sp>
        <p:nvSpPr>
          <p:cNvPr id="54" name="四角形: 角を丸くする 53">
            <a:extLst>
              <a:ext uri="{FF2B5EF4-FFF2-40B4-BE49-F238E27FC236}">
                <a16:creationId xmlns:a16="http://schemas.microsoft.com/office/drawing/2014/main" id="{4732F06A-5903-BABD-660C-6A15D262A68E}"/>
              </a:ext>
            </a:extLst>
          </p:cNvPr>
          <p:cNvSpPr/>
          <p:nvPr/>
        </p:nvSpPr>
        <p:spPr>
          <a:xfrm>
            <a:off x="2058308" y="8251659"/>
            <a:ext cx="950967" cy="23764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32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0" name="正方形/長方形 59">
            <a:extLst>
              <a:ext uri="{FF2B5EF4-FFF2-40B4-BE49-F238E27FC236}">
                <a16:creationId xmlns:a16="http://schemas.microsoft.com/office/drawing/2014/main" id="{AAE6D0AD-EC5E-38F0-6ECF-2F89C4FFB1A6}"/>
              </a:ext>
            </a:extLst>
          </p:cNvPr>
          <p:cNvSpPr/>
          <p:nvPr/>
        </p:nvSpPr>
        <p:spPr>
          <a:xfrm>
            <a:off x="0" y="6054549"/>
            <a:ext cx="6886366" cy="410011"/>
          </a:xfrm>
          <a:prstGeom prst="rect">
            <a:avLst/>
          </a:prstGeom>
          <a:solidFill>
            <a:srgbClr val="F1810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顔認証マイナンバーカードの医療機関・薬局での使い方</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nvGrpSpPr>
          <p:cNvPr id="35" name="グループ化 34">
            <a:extLst>
              <a:ext uri="{FF2B5EF4-FFF2-40B4-BE49-F238E27FC236}">
                <a16:creationId xmlns:a16="http://schemas.microsoft.com/office/drawing/2014/main" id="{54415D38-7B97-FC6D-0961-56DAB6C81B37}"/>
              </a:ext>
            </a:extLst>
          </p:cNvPr>
          <p:cNvGrpSpPr/>
          <p:nvPr/>
        </p:nvGrpSpPr>
        <p:grpSpPr>
          <a:xfrm>
            <a:off x="2984326" y="8281248"/>
            <a:ext cx="889258" cy="946853"/>
            <a:chOff x="1842374" y="3649043"/>
            <a:chExt cx="889258" cy="946853"/>
          </a:xfrm>
        </p:grpSpPr>
        <p:sp>
          <p:nvSpPr>
            <p:cNvPr id="36" name="テキスト ボックス 35">
              <a:extLst>
                <a:ext uri="{FF2B5EF4-FFF2-40B4-BE49-F238E27FC236}">
                  <a16:creationId xmlns:a16="http://schemas.microsoft.com/office/drawing/2014/main" id="{0B17D2C6-B38C-37D4-F6B7-F53CA1C0E9C9}"/>
                </a:ext>
              </a:extLst>
            </p:cNvPr>
            <p:cNvSpPr txBox="1"/>
            <p:nvPr/>
          </p:nvSpPr>
          <p:spPr>
            <a:xfrm>
              <a:off x="1842374" y="3649043"/>
              <a:ext cx="889258" cy="261610"/>
            </a:xfrm>
            <a:prstGeom prst="rect">
              <a:avLst/>
            </a:prstGeom>
            <a:noFill/>
          </p:spPr>
          <p:txBody>
            <a:bodyPr wrap="square" rtlCol="0">
              <a:spAutoFit/>
            </a:bodyPr>
            <a:lstStyle/>
            <a:p>
              <a:pPr marL="0" marR="0" lvl="0" indent="0" algn="ctr" defTabSz="633039" rtl="0" eaLnBrk="1" fontAlgn="auto" latinLnBrk="0" hangingPunct="1">
                <a:lnSpc>
                  <a:spcPct val="100000"/>
                </a:lnSpc>
                <a:spcBef>
                  <a:spcPts val="0"/>
                </a:spcBef>
                <a:spcAft>
                  <a:spcPts val="0"/>
                </a:spcAft>
                <a:buClrTx/>
                <a:buSzTx/>
                <a:buFontTx/>
                <a:buNone/>
                <a:tabLst/>
                <a:defRPr/>
              </a:pPr>
              <a:r>
                <a:rPr kumimoji="1" lang="en-US" altLang="ja-JP" sz="1050" b="1" i="0" u="none" strike="noStrike" kern="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n-cs"/>
                </a:rPr>
                <a:t>【</a:t>
              </a:r>
              <a:r>
                <a:rPr kumimoji="1" lang="ja-JP" altLang="en-US" sz="1050" b="1" i="0" u="none" strike="noStrike" kern="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n-cs"/>
                </a:rPr>
                <a:t>顔認証</a:t>
              </a:r>
              <a:r>
                <a:rPr kumimoji="1" lang="en-US" altLang="ja-JP" sz="1050" b="1" i="0" u="none" strike="noStrike" kern="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n-cs"/>
                </a:rPr>
                <a:t>】</a:t>
              </a:r>
              <a:endParaRPr kumimoji="1" lang="ja-JP" altLang="en-US" sz="1050" b="1" i="0" u="none" strike="noStrike" kern="0" cap="none" spc="0" normalizeH="0" baseline="0" noProof="0" dirty="0">
                <a:ln>
                  <a:noFill/>
                </a:ln>
                <a:solidFill>
                  <a:prstClr val="black">
                    <a:lumMod val="65000"/>
                    <a:lumOff val="35000"/>
                  </a:prstClr>
                </a:solidFill>
                <a:effectLst/>
                <a:uLnTx/>
                <a:uFillTx/>
                <a:latin typeface="Meiryo UI" panose="020B0604030504040204" pitchFamily="50" charset="-128"/>
                <a:ea typeface="Meiryo UI" panose="020B0604030504040204" pitchFamily="50" charset="-128"/>
                <a:cs typeface="+mn-cs"/>
              </a:endParaRPr>
            </a:p>
          </p:txBody>
        </p:sp>
        <p:grpSp>
          <p:nvGrpSpPr>
            <p:cNvPr id="37" name="グループ化 36">
              <a:extLst>
                <a:ext uri="{FF2B5EF4-FFF2-40B4-BE49-F238E27FC236}">
                  <a16:creationId xmlns:a16="http://schemas.microsoft.com/office/drawing/2014/main" id="{C2C194AB-C250-BB6B-CBC0-C1DD07894CF9}"/>
                </a:ext>
              </a:extLst>
            </p:cNvPr>
            <p:cNvGrpSpPr/>
            <p:nvPr/>
          </p:nvGrpSpPr>
          <p:grpSpPr>
            <a:xfrm>
              <a:off x="2002278" y="3936947"/>
              <a:ext cx="613997" cy="658949"/>
              <a:chOff x="4846454" y="1729336"/>
              <a:chExt cx="1409772" cy="1485976"/>
            </a:xfrm>
          </p:grpSpPr>
          <p:pic>
            <p:nvPicPr>
              <p:cNvPr id="38" name="図 37">
                <a:extLst>
                  <a:ext uri="{FF2B5EF4-FFF2-40B4-BE49-F238E27FC236}">
                    <a16:creationId xmlns:a16="http://schemas.microsoft.com/office/drawing/2014/main" id="{691BD1CB-5265-524B-D151-5F254859859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846454" y="1729336"/>
                <a:ext cx="1409772" cy="1485976"/>
              </a:xfrm>
              <a:prstGeom prst="rect">
                <a:avLst/>
              </a:prstGeom>
            </p:spPr>
          </p:pic>
          <p:grpSp>
            <p:nvGrpSpPr>
              <p:cNvPr id="39" name="グループ化 38">
                <a:extLst>
                  <a:ext uri="{FF2B5EF4-FFF2-40B4-BE49-F238E27FC236}">
                    <a16:creationId xmlns:a16="http://schemas.microsoft.com/office/drawing/2014/main" id="{263EBE9D-1D2E-30FE-FC83-B12ADF2466CD}"/>
                  </a:ext>
                </a:extLst>
              </p:cNvPr>
              <p:cNvGrpSpPr/>
              <p:nvPr/>
            </p:nvGrpSpPr>
            <p:grpSpPr>
              <a:xfrm>
                <a:off x="4885860" y="1761374"/>
                <a:ext cx="1333627" cy="1399157"/>
                <a:chOff x="5220865" y="3465380"/>
                <a:chExt cx="1148585" cy="1045677"/>
              </a:xfrm>
            </p:grpSpPr>
            <p:sp>
              <p:nvSpPr>
                <p:cNvPr id="40" name="L 字 39">
                  <a:extLst>
                    <a:ext uri="{FF2B5EF4-FFF2-40B4-BE49-F238E27FC236}">
                      <a16:creationId xmlns:a16="http://schemas.microsoft.com/office/drawing/2014/main" id="{23B363E7-1D76-9B5F-53D1-675B170B1CED}"/>
                    </a:ext>
                  </a:extLst>
                </p:cNvPr>
                <p:cNvSpPr/>
                <p:nvPr/>
              </p:nvSpPr>
              <p:spPr bwMode="auto">
                <a:xfrm>
                  <a:off x="5230118" y="4268954"/>
                  <a:ext cx="282720" cy="237256"/>
                </a:xfrm>
                <a:prstGeom prst="corner">
                  <a:avLst>
                    <a:gd name="adj1" fmla="val 35177"/>
                    <a:gd name="adj2" fmla="val 31471"/>
                  </a:avLst>
                </a:prstGeom>
                <a:solidFill>
                  <a:srgbClr val="92D050"/>
                </a:solidFill>
                <a:ln w="9525" cap="flat" cmpd="sng" algn="ctr">
                  <a:noFill/>
                  <a:prstDash val="solid"/>
                  <a:round/>
                  <a:headEnd type="none" w="med" len="med"/>
                  <a:tailEnd type="none" w="med" len="med"/>
                </a:ln>
                <a:effectLst/>
              </p:spPr>
              <p:txBody>
                <a:bodyPr vert="horz" wrap="square" lIns="24923" tIns="49847" rIns="24923" bIns="49847" numCol="1" rtlCol="0" anchor="t"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endParaRPr kumimoji="1" lang="ja-JP" altLang="en-US" sz="105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3" name="L 字 42">
                  <a:extLst>
                    <a:ext uri="{FF2B5EF4-FFF2-40B4-BE49-F238E27FC236}">
                      <a16:creationId xmlns:a16="http://schemas.microsoft.com/office/drawing/2014/main" id="{6DC36850-1FE5-BC4D-30B4-A99F1A083842}"/>
                    </a:ext>
                  </a:extLst>
                </p:cNvPr>
                <p:cNvSpPr/>
                <p:nvPr/>
              </p:nvSpPr>
              <p:spPr bwMode="auto">
                <a:xfrm rot="16200000">
                  <a:off x="6109463" y="4251070"/>
                  <a:ext cx="237254" cy="282720"/>
                </a:xfrm>
                <a:prstGeom prst="corner">
                  <a:avLst>
                    <a:gd name="adj1" fmla="val 35177"/>
                    <a:gd name="adj2" fmla="val 31471"/>
                  </a:avLst>
                </a:prstGeom>
                <a:solidFill>
                  <a:srgbClr val="92D050"/>
                </a:solidFill>
                <a:ln w="9525" cap="flat" cmpd="sng" algn="ctr">
                  <a:noFill/>
                  <a:prstDash val="solid"/>
                  <a:round/>
                  <a:headEnd type="none" w="med" len="med"/>
                  <a:tailEnd type="none" w="med" len="med"/>
                </a:ln>
                <a:effectLst/>
              </p:spPr>
              <p:txBody>
                <a:bodyPr vert="horz" wrap="square" lIns="24923" tIns="49847" rIns="24923" bIns="49847" numCol="1" rtlCol="0" anchor="t"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endParaRPr kumimoji="1" lang="ja-JP" altLang="en-US" sz="105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4" name="L 字 43">
                  <a:extLst>
                    <a:ext uri="{FF2B5EF4-FFF2-40B4-BE49-F238E27FC236}">
                      <a16:creationId xmlns:a16="http://schemas.microsoft.com/office/drawing/2014/main" id="{00E84299-D17C-117A-C88F-91E961E0D0CE}"/>
                    </a:ext>
                  </a:extLst>
                </p:cNvPr>
                <p:cNvSpPr/>
                <p:nvPr/>
              </p:nvSpPr>
              <p:spPr bwMode="auto">
                <a:xfrm rot="5400000">
                  <a:off x="5243597" y="3459294"/>
                  <a:ext cx="237256" cy="282720"/>
                </a:xfrm>
                <a:prstGeom prst="corner">
                  <a:avLst>
                    <a:gd name="adj1" fmla="val 35177"/>
                    <a:gd name="adj2" fmla="val 31471"/>
                  </a:avLst>
                </a:prstGeom>
                <a:solidFill>
                  <a:srgbClr val="92D050"/>
                </a:solidFill>
                <a:ln w="9525" cap="flat" cmpd="sng" algn="ctr">
                  <a:noFill/>
                  <a:prstDash val="solid"/>
                  <a:round/>
                  <a:headEnd type="none" w="med" len="med"/>
                  <a:tailEnd type="none" w="med" len="med"/>
                </a:ln>
                <a:effectLst/>
              </p:spPr>
              <p:txBody>
                <a:bodyPr vert="horz" wrap="square" lIns="24923" tIns="49847" rIns="24923" bIns="49847" numCol="1" rtlCol="0" anchor="t"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endParaRPr kumimoji="1" lang="ja-JP" altLang="en-US" sz="105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L 字 44">
                  <a:extLst>
                    <a:ext uri="{FF2B5EF4-FFF2-40B4-BE49-F238E27FC236}">
                      <a16:creationId xmlns:a16="http://schemas.microsoft.com/office/drawing/2014/main" id="{38890076-7FCB-8960-8029-CA65DEC9D354}"/>
                    </a:ext>
                  </a:extLst>
                </p:cNvPr>
                <p:cNvSpPr/>
                <p:nvPr/>
              </p:nvSpPr>
              <p:spPr bwMode="auto">
                <a:xfrm rot="10800000">
                  <a:off x="6067136" y="3465380"/>
                  <a:ext cx="282720" cy="237256"/>
                </a:xfrm>
                <a:prstGeom prst="corner">
                  <a:avLst>
                    <a:gd name="adj1" fmla="val 35177"/>
                    <a:gd name="adj2" fmla="val 31471"/>
                  </a:avLst>
                </a:prstGeom>
                <a:solidFill>
                  <a:srgbClr val="92D050"/>
                </a:solidFill>
                <a:ln w="9525" cap="flat" cmpd="sng" algn="ctr">
                  <a:noFill/>
                  <a:prstDash val="solid"/>
                  <a:round/>
                  <a:headEnd type="none" w="med" len="med"/>
                  <a:tailEnd type="none" w="med" len="med"/>
                </a:ln>
                <a:effectLst/>
              </p:spPr>
              <p:txBody>
                <a:bodyPr vert="horz" wrap="square" lIns="24923" tIns="49847" rIns="24923" bIns="49847" numCol="1" rtlCol="0" anchor="t" anchorCtr="0" compatLnSpc="1">
                  <a:prstTxWarp prst="textNoShape">
                    <a:avLst/>
                  </a:prstTxWarp>
                </a:bodyPr>
                <a:lstStyle/>
                <a:p>
                  <a:pPr marL="0" marR="0" lvl="0" indent="0" algn="ctr" defTabSz="633039" rtl="0" eaLnBrk="1" fontAlgn="base" latinLnBrk="0" hangingPunct="1">
                    <a:lnSpc>
                      <a:spcPct val="110000"/>
                    </a:lnSpc>
                    <a:spcBef>
                      <a:spcPct val="40000"/>
                    </a:spcBef>
                    <a:spcAft>
                      <a:spcPts val="0"/>
                    </a:spcAft>
                    <a:buClrTx/>
                    <a:buSzTx/>
                    <a:buFontTx/>
                    <a:buNone/>
                    <a:tabLst/>
                    <a:defRPr/>
                  </a:pPr>
                  <a:endParaRPr kumimoji="1" lang="ja-JP" altLang="en-US" sz="105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grpSp>
      </p:grpSp>
      <p:pic>
        <p:nvPicPr>
          <p:cNvPr id="61" name="Picture 2">
            <a:extLst>
              <a:ext uri="{FF2B5EF4-FFF2-40B4-BE49-F238E27FC236}">
                <a16:creationId xmlns:a16="http://schemas.microsoft.com/office/drawing/2014/main" id="{5169B9DA-5AE0-73A1-9C6B-B8472D1712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73267" y="9246808"/>
            <a:ext cx="1907545" cy="569839"/>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0DF09A84-ED05-83AC-7804-00904233F2D5}"/>
              </a:ext>
            </a:extLst>
          </p:cNvPr>
          <p:cNvSpPr txBox="1"/>
          <p:nvPr/>
        </p:nvSpPr>
        <p:spPr>
          <a:xfrm>
            <a:off x="172059" y="9372676"/>
            <a:ext cx="4501208" cy="461665"/>
          </a:xfrm>
          <a:prstGeom prst="rect">
            <a:avLst/>
          </a:prstGeom>
          <a:noFill/>
        </p:spPr>
        <p:txBody>
          <a:bodyPr wrap="square" rtlCol="0">
            <a:spAutoFit/>
          </a:bodyPr>
          <a:lstStyle/>
          <a:p>
            <a:pPr marL="92075" indent="-92075">
              <a:defRPr/>
            </a:pP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　訪問診療等においては、令和６年</a:t>
            </a:r>
            <a:r>
              <a:rPr kumimoji="1" lang="en-US" altLang="ja-JP" sz="800" dirty="0">
                <a:latin typeface="メイリオ" panose="020B0604030504040204" pitchFamily="50" charset="-128"/>
                <a:ea typeface="メイリオ" panose="020B0604030504040204" pitchFamily="50" charset="-128"/>
              </a:rPr>
              <a:t>10</a:t>
            </a:r>
            <a:r>
              <a:rPr kumimoji="1" lang="ja-JP" altLang="en-US" sz="800" dirty="0">
                <a:latin typeface="メイリオ" panose="020B0604030504040204" pitchFamily="50" charset="-128"/>
                <a:ea typeface="メイリオ" panose="020B0604030504040204" pitchFamily="50" charset="-128"/>
              </a:rPr>
              <a:t>月以降に顔認証マイナンバーカードが利用できるようになる予定です。また、オンライン診療・オンライン服薬指導については顔認証マイナンバーカードはご利用いただけないことに御留意ください。</a:t>
            </a:r>
          </a:p>
        </p:txBody>
      </p:sp>
      <p:sp>
        <p:nvSpPr>
          <p:cNvPr id="4" name="正方形/長方形 3">
            <a:extLst>
              <a:ext uri="{FF2B5EF4-FFF2-40B4-BE49-F238E27FC236}">
                <a16:creationId xmlns:a16="http://schemas.microsoft.com/office/drawing/2014/main" id="{E251F2F1-E01D-14CD-7FF7-34847EA0F845}"/>
              </a:ext>
            </a:extLst>
          </p:cNvPr>
          <p:cNvSpPr/>
          <p:nvPr/>
        </p:nvSpPr>
        <p:spPr>
          <a:xfrm>
            <a:off x="265164" y="1553010"/>
            <a:ext cx="6304587" cy="1188921"/>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顔認証マイナンバーカードを新たに取得する場合</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通常のマイナンバーカードから顔認証マイナンバーカードに設定を切り替える場合</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には</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市町村で健康保険証利用の申込み</a:t>
            </a:r>
            <a:r>
              <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を行ってください。</a:t>
            </a:r>
            <a:endParaRPr kumimoji="1" lang="en-US" altLang="ja-JP" sz="1400" dirty="0">
              <a:solidFill>
                <a:prstClr val="black"/>
              </a:solidFill>
              <a:latin typeface="Meiryo UI" panose="020B0604030504040204" pitchFamily="50" charset="-128"/>
              <a:ea typeface="Meiryo UI" panose="020B0604030504040204"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ご本人が健康保険証利用の申込みを希望し、市町村職員による利用登録手続に同意いただける場合。</a:t>
            </a:r>
            <a:endParaRPr kumimoji="1" lang="en-US" altLang="ja-JP" sz="1050" dirty="0">
              <a:solidFill>
                <a:prstClr val="black"/>
              </a:solidFill>
              <a:latin typeface="Meiryo UI" panose="020B0604030504040204" pitchFamily="50" charset="-128"/>
              <a:ea typeface="Meiryo UI" panose="020B0604030504040204" pitchFamily="50" charset="-128"/>
            </a:endParaRPr>
          </a:p>
          <a:p>
            <a:pPr marL="179388" marR="0" lvl="0" indent="-179388"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詳細はお住まいの市区町村へお問い合わせください。</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9388" marR="0" lvl="0" indent="-179388" defTabSz="4572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en-US" altLang="ja-JP" sz="1050" dirty="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すでに通常のマイナンバーカードで健康保険証利用の申込みがお済みの場合は市町村での手続きは不要です。</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四角形: 角を丸くする 7">
            <a:extLst>
              <a:ext uri="{FF2B5EF4-FFF2-40B4-BE49-F238E27FC236}">
                <a16:creationId xmlns:a16="http://schemas.microsoft.com/office/drawing/2014/main" id="{9763DEDB-B54E-72AA-4750-D096BF96DEBB}"/>
              </a:ext>
            </a:extLst>
          </p:cNvPr>
          <p:cNvSpPr/>
          <p:nvPr/>
        </p:nvSpPr>
        <p:spPr>
          <a:xfrm>
            <a:off x="317441" y="2963652"/>
            <a:ext cx="6249912" cy="3036701"/>
          </a:xfrm>
          <a:prstGeom prst="roundRect">
            <a:avLst>
              <a:gd name="adj" fmla="val 8459"/>
            </a:avLst>
          </a:prstGeom>
          <a:noFill/>
          <a:ln w="28575"/>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AB3E98E2-19D2-8636-AF96-1B70A60A3ED7}"/>
              </a:ext>
            </a:extLst>
          </p:cNvPr>
          <p:cNvSpPr/>
          <p:nvPr/>
        </p:nvSpPr>
        <p:spPr>
          <a:xfrm>
            <a:off x="290648" y="2827273"/>
            <a:ext cx="3950220" cy="345085"/>
          </a:xfrm>
          <a:prstGeom prst="roundRect">
            <a:avLst/>
          </a:prstGeom>
          <a:solidFill>
            <a:schemeClr val="bg1"/>
          </a:solidFill>
          <a:ln w="28575"/>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以下の方法でも健康保険証利用の申込みが可能です。</a:t>
            </a:r>
          </a:p>
        </p:txBody>
      </p:sp>
      <p:pic>
        <p:nvPicPr>
          <p:cNvPr id="18" name="図 17">
            <a:extLst>
              <a:ext uri="{FF2B5EF4-FFF2-40B4-BE49-F238E27FC236}">
                <a16:creationId xmlns:a16="http://schemas.microsoft.com/office/drawing/2014/main" id="{3AB53637-8CD8-1B8C-87EA-12F09C3EE37C}"/>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5665315" y="4113150"/>
            <a:ext cx="857614" cy="1202980"/>
          </a:xfrm>
          <a:prstGeom prst="rect">
            <a:avLst/>
          </a:prstGeom>
        </p:spPr>
      </p:pic>
      <p:sp>
        <p:nvSpPr>
          <p:cNvPr id="21" name="テキスト ボックス 20">
            <a:extLst>
              <a:ext uri="{FF2B5EF4-FFF2-40B4-BE49-F238E27FC236}">
                <a16:creationId xmlns:a16="http://schemas.microsoft.com/office/drawing/2014/main" id="{149161E6-5E08-BC94-DAAC-BBA98E5240A0}"/>
              </a:ext>
            </a:extLst>
          </p:cNvPr>
          <p:cNvSpPr txBox="1"/>
          <p:nvPr/>
        </p:nvSpPr>
        <p:spPr>
          <a:xfrm>
            <a:off x="375187" y="5389832"/>
            <a:ext cx="6147742"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顔認証マイナンバーカードに設定切替え後</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は、上記の申込み方法のうち</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①スマートフォン、②セブン銀行の</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ATM</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からのお申込みができなくなります</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のでご注意ください。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設定切替え前に健康保険証利用の申込みをおすすめしております。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200" dirty="0"/>
          </a:p>
        </p:txBody>
      </p:sp>
    </p:spTree>
    <p:extLst>
      <p:ext uri="{BB962C8B-B14F-4D97-AF65-F5344CB8AC3E}">
        <p14:creationId xmlns:p14="http://schemas.microsoft.com/office/powerpoint/2010/main" val="19443628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833</Words>
  <Application>Microsoft Office PowerPoint</Application>
  <PresentationFormat>A4 210 x 297 mm</PresentationFormat>
  <Paragraphs>93</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Meiryo UI</vt:lpstr>
      <vt:lpstr>UD デジタル 教科書体 N-B</vt:lpstr>
      <vt:lpstr>UD デジタル 教科書体 NK-B</vt:lpstr>
      <vt:lpstr>UD デジタル 教科書体 NK-R</vt:lpstr>
      <vt:lpstr>UD デジタル 教科書体 NP-R</vt:lpstr>
      <vt:lpstr>メイリオ</vt:lpstr>
      <vt:lpstr>游ゴシック</vt:lpstr>
      <vt:lpstr>游ゴシック Light</vt:lpstr>
      <vt:lpstr>Arial</vt:lpstr>
      <vt:lpstr>Calibri</vt:lpstr>
      <vt:lpstr>Calibri Light</vt:lpstr>
      <vt:lpstr>Wingdings</vt:lpstr>
      <vt:lpstr>Office テーマ</vt:lpstr>
      <vt:lpstr>顔認証マイナンバーカード （暗証番号の設定が不要なカード） のご案内</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顔認証マイナンバーカード （暗証番号の設定が不要なカード） のご案内</dc:title>
  <dc:creator>西畑　里保</dc:creator>
  <cp:lastModifiedBy>西畑　里保</cp:lastModifiedBy>
  <cp:revision>2</cp:revision>
  <dcterms:modified xsi:type="dcterms:W3CDTF">2023-12-25T06:52:39Z</dcterms:modified>
</cp:coreProperties>
</file>