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7559675" cy="10691813"/>
  <p:notesSz cx="6738938" cy="9872663"/>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2" d="100"/>
          <a:sy n="42" d="100"/>
        </p:scale>
        <p:origin x="1733"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767930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2126471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2572079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2812871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1627595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298578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359940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32167699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1590097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6090801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93907FE-745E-4435-9EBC-D4BB95A15700}" type="datetimeFigureOut">
              <a:rPr kumimoji="1" lang="ja-JP" altLang="en-US" smtClean="0"/>
              <a:t>2022/10/19</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39539519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93907FE-745E-4435-9EBC-D4BB95A15700}" type="datetimeFigureOut">
              <a:rPr kumimoji="1" lang="ja-JP" altLang="en-US" smtClean="0"/>
              <a:t>2022/10/19</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F5B03E8-01D4-40F0-9779-F577E4C57018}" type="slidenum">
              <a:rPr kumimoji="1" lang="ja-JP" altLang="en-US" smtClean="0"/>
              <a:t>‹#›</a:t>
            </a:fld>
            <a:endParaRPr kumimoji="1" lang="ja-JP" altLang="en-US"/>
          </a:p>
        </p:txBody>
      </p:sp>
    </p:spTree>
    <p:extLst>
      <p:ext uri="{BB962C8B-B14F-4D97-AF65-F5344CB8AC3E}">
        <p14:creationId xmlns:p14="http://schemas.microsoft.com/office/powerpoint/2010/main" val="35881012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2.png"/><Relationship Id="rId7" Type="http://schemas.openxmlformats.org/officeDocument/2006/relationships/image" Target="../media/image5.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peg"/><Relationship Id="rId10" Type="http://schemas.openxmlformats.org/officeDocument/2006/relationships/image" Target="../media/image8.jpeg"/><Relationship Id="rId4" Type="http://schemas.microsoft.com/office/2007/relationships/hdphoto" Target="../media/hdphoto1.wdp"/><Relationship Id="rId9"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69350" y="5994343"/>
            <a:ext cx="7396401" cy="3316285"/>
          </a:xfrm>
          <a:prstGeom prst="rect">
            <a:avLst/>
          </a:prstGeom>
        </p:spPr>
        <p:txBody>
          <a:bodyPr vert="horz" lIns="91440" tIns="45720" rIns="91440" bIns="45720" rtlCol="0" anchor="t">
            <a:normAutofit lnSpcReduction="10000"/>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pPr algn="l"/>
            <a:r>
              <a:rPr lang="ja-JP" altLang="en-US" sz="1600" dirty="0" smtClean="0"/>
              <a:t>日時：</a:t>
            </a:r>
            <a:r>
              <a:rPr lang="en-US" altLang="ja-JP" sz="3900" dirty="0" smtClean="0"/>
              <a:t>12</a:t>
            </a:r>
            <a:r>
              <a:rPr lang="ja-JP" altLang="en-US" sz="1600" dirty="0" smtClean="0"/>
              <a:t>月</a:t>
            </a:r>
            <a:r>
              <a:rPr lang="en-US" altLang="ja-JP" sz="3900" dirty="0" smtClean="0"/>
              <a:t>9</a:t>
            </a:r>
            <a:r>
              <a:rPr lang="ja-JP" altLang="en-US" sz="1600" dirty="0" smtClean="0"/>
              <a:t>日（金）</a:t>
            </a:r>
            <a:r>
              <a:rPr lang="en-US" altLang="ja-JP" sz="3900" dirty="0" smtClean="0"/>
              <a:t>14</a:t>
            </a:r>
            <a:r>
              <a:rPr lang="ja-JP" altLang="en-US" sz="1600" dirty="0" smtClean="0"/>
              <a:t>：</a:t>
            </a:r>
            <a:r>
              <a:rPr lang="en-US" altLang="ja-JP" sz="1600" dirty="0" smtClean="0"/>
              <a:t>00</a:t>
            </a:r>
            <a:r>
              <a:rPr lang="ja-JP" altLang="en-US" sz="1600" dirty="0" smtClean="0"/>
              <a:t>～</a:t>
            </a:r>
            <a:r>
              <a:rPr lang="en-US" altLang="ja-JP" sz="3900" dirty="0" smtClean="0"/>
              <a:t>15</a:t>
            </a:r>
            <a:r>
              <a:rPr lang="ja-JP" altLang="en-US" sz="1600" dirty="0" smtClean="0"/>
              <a:t>：</a:t>
            </a:r>
            <a:r>
              <a:rPr lang="en-US" altLang="ja-JP" sz="1600" dirty="0" smtClean="0"/>
              <a:t>30</a:t>
            </a:r>
          </a:p>
          <a:p>
            <a:pPr algn="l">
              <a:lnSpc>
                <a:spcPct val="100000"/>
              </a:lnSpc>
            </a:pPr>
            <a:r>
              <a:rPr lang="ja-JP" altLang="en-US" sz="1600" dirty="0" smtClean="0"/>
              <a:t>場所：千里山コミュニティセンター（多目的ホール）</a:t>
            </a:r>
            <a:endParaRPr lang="en-US" altLang="ja-JP" sz="1600" dirty="0" smtClean="0"/>
          </a:p>
          <a:p>
            <a:pPr algn="l">
              <a:lnSpc>
                <a:spcPct val="100000"/>
              </a:lnSpc>
            </a:pPr>
            <a:endParaRPr lang="en-US" altLang="ja-JP" sz="600" dirty="0" smtClean="0"/>
          </a:p>
          <a:p>
            <a:pPr algn="l">
              <a:lnSpc>
                <a:spcPct val="100000"/>
              </a:lnSpc>
            </a:pPr>
            <a:r>
              <a:rPr lang="ja-JP" altLang="en-US" sz="1600" dirty="0" smtClean="0"/>
              <a:t>内容：①基調講演</a:t>
            </a:r>
            <a:endParaRPr lang="en-US" altLang="ja-JP" sz="1600" dirty="0" smtClean="0"/>
          </a:p>
          <a:p>
            <a:pPr algn="l">
              <a:lnSpc>
                <a:spcPct val="100000"/>
              </a:lnSpc>
            </a:pPr>
            <a:r>
              <a:rPr lang="ja-JP" altLang="en-US" sz="1600" dirty="0" smtClean="0"/>
              <a:t>　　　　　「高齢者生活支援体制整備事業の意義・目的とは」</a:t>
            </a:r>
            <a:endParaRPr lang="en-US" altLang="ja-JP" sz="1600" dirty="0" smtClean="0"/>
          </a:p>
          <a:p>
            <a:pPr algn="l"/>
            <a:r>
              <a:rPr lang="ja-JP" altLang="en-US" sz="1600" dirty="0" smtClean="0"/>
              <a:t>　　　　　　講師　佛教大学　金田喜弘 </a:t>
            </a:r>
            <a:r>
              <a:rPr lang="ja-JP" altLang="en-US" sz="1200" dirty="0" smtClean="0"/>
              <a:t>氏（専門職キャリアサポートセンター）</a:t>
            </a:r>
            <a:endParaRPr lang="en-US" altLang="ja-JP" sz="1200" dirty="0" smtClean="0"/>
          </a:p>
          <a:p>
            <a:pPr algn="l">
              <a:lnSpc>
                <a:spcPct val="110000"/>
              </a:lnSpc>
            </a:pPr>
            <a:r>
              <a:rPr lang="ja-JP" altLang="en-US" sz="1600" dirty="0" smtClean="0"/>
              <a:t>　　　　②パネルディスカッション</a:t>
            </a:r>
            <a:endParaRPr lang="en-US" altLang="ja-JP" sz="1600" dirty="0" smtClean="0"/>
          </a:p>
          <a:p>
            <a:pPr algn="l"/>
            <a:r>
              <a:rPr lang="ja-JP" altLang="en-US" sz="1600" dirty="0" smtClean="0"/>
              <a:t>　　　　　　吹田で取組まれている高齢者生活支援体制整備事業の紹介</a:t>
            </a:r>
            <a:endParaRPr lang="en-US" altLang="ja-JP" sz="1600" dirty="0" smtClean="0"/>
          </a:p>
          <a:p>
            <a:pPr algn="l"/>
            <a:endParaRPr lang="en-US" altLang="ja-JP" sz="600" dirty="0" smtClean="0"/>
          </a:p>
          <a:p>
            <a:pPr algn="l"/>
            <a:r>
              <a:rPr lang="ja-JP" altLang="en-US" sz="1600" dirty="0" smtClean="0"/>
              <a:t>申込：Ｇｏｏｇｌｅフォームより申込　</a:t>
            </a:r>
            <a:r>
              <a:rPr lang="en-US" altLang="ja-JP" sz="1200" dirty="0" smtClean="0"/>
              <a:t>※</a:t>
            </a:r>
            <a:r>
              <a:rPr lang="ja-JP" altLang="en-US" sz="1200" dirty="0" smtClean="0"/>
              <a:t>締切：</a:t>
            </a:r>
            <a:r>
              <a:rPr lang="en-US" altLang="ja-JP" sz="1200" dirty="0" smtClean="0"/>
              <a:t>11</a:t>
            </a:r>
            <a:r>
              <a:rPr lang="ja-JP" altLang="en-US" sz="1200" dirty="0" smtClean="0"/>
              <a:t>月</a:t>
            </a:r>
            <a:r>
              <a:rPr lang="en-US" altLang="ja-JP" sz="1200" dirty="0" smtClean="0"/>
              <a:t>30</a:t>
            </a:r>
            <a:r>
              <a:rPr lang="ja-JP" altLang="en-US" sz="1200" dirty="0" smtClean="0"/>
              <a:t>日（水）</a:t>
            </a:r>
            <a:endParaRPr lang="en-US" altLang="ja-JP" sz="1200" dirty="0" smtClean="0"/>
          </a:p>
          <a:p>
            <a:pPr algn="l"/>
            <a:r>
              <a:rPr lang="ja-JP" altLang="en-US" sz="1600" dirty="0" smtClean="0"/>
              <a:t>　　　　　</a:t>
            </a:r>
            <a:r>
              <a:rPr lang="ja-JP" altLang="en-US" sz="1200" dirty="0" smtClean="0"/>
              <a:t>下記</a:t>
            </a:r>
            <a:r>
              <a:rPr lang="en-US" altLang="ja-JP" sz="1200" dirty="0" smtClean="0"/>
              <a:t>URL</a:t>
            </a:r>
            <a:r>
              <a:rPr lang="ja-JP" altLang="en-US" sz="1200" dirty="0" smtClean="0"/>
              <a:t>もしくは右の</a:t>
            </a:r>
            <a:r>
              <a:rPr lang="en-US" altLang="ja-JP" sz="1200" dirty="0" smtClean="0"/>
              <a:t>QR</a:t>
            </a:r>
            <a:r>
              <a:rPr lang="ja-JP" altLang="en-US" sz="1200" dirty="0" smtClean="0"/>
              <a:t>コードからＧｏｏｇｌｅフォームにアクセスください</a:t>
            </a:r>
            <a:endParaRPr lang="en-US" altLang="ja-JP" sz="1200" dirty="0" smtClean="0"/>
          </a:p>
          <a:p>
            <a:pPr algn="l"/>
            <a:endParaRPr lang="en-US" altLang="ja-JP" sz="1200" dirty="0" smtClean="0"/>
          </a:p>
          <a:p>
            <a:pPr algn="l"/>
            <a:endParaRPr lang="en-US" altLang="ja-JP" sz="400" dirty="0"/>
          </a:p>
          <a:p>
            <a:pPr algn="l"/>
            <a:endParaRPr lang="en-US" altLang="ja-JP" sz="1000" dirty="0" smtClean="0"/>
          </a:p>
          <a:p>
            <a:pPr algn="l"/>
            <a:r>
              <a:rPr lang="ja-JP" altLang="en-US" sz="1600" dirty="0" smtClean="0"/>
              <a:t>●研修に関する問い合わせ</a:t>
            </a:r>
            <a:endParaRPr lang="en-US" altLang="ja-JP" sz="1600" dirty="0" smtClean="0"/>
          </a:p>
          <a:p>
            <a:pPr algn="l">
              <a:lnSpc>
                <a:spcPct val="110000"/>
              </a:lnSpc>
            </a:pPr>
            <a:r>
              <a:rPr lang="ja-JP" altLang="en-US" sz="1600" dirty="0" smtClean="0"/>
              <a:t>　　社会福祉法人　吹田市社会福祉協議会　電話：</a:t>
            </a:r>
            <a:r>
              <a:rPr lang="en-US" altLang="ja-JP" sz="1600" dirty="0" smtClean="0"/>
              <a:t>06-6339-1254</a:t>
            </a:r>
          </a:p>
        </p:txBody>
      </p:sp>
      <p:sp>
        <p:nvSpPr>
          <p:cNvPr id="2" name="タイトル 1"/>
          <p:cNvSpPr>
            <a:spLocks noGrp="1"/>
          </p:cNvSpPr>
          <p:nvPr>
            <p:ph type="ctrTitle"/>
          </p:nvPr>
        </p:nvSpPr>
        <p:spPr>
          <a:xfrm>
            <a:off x="0" y="51338"/>
            <a:ext cx="7559674" cy="1131508"/>
          </a:xfrm>
        </p:spPr>
        <p:txBody>
          <a:bodyPr lIns="0" tIns="0" rIns="0" anchor="t" anchorCtr="0">
            <a:normAutofit fontScale="90000"/>
          </a:bodyPr>
          <a:lstStyle/>
          <a:p>
            <a:pPr>
              <a:lnSpc>
                <a:spcPct val="100000"/>
              </a:lnSpc>
            </a:pPr>
            <a:r>
              <a:rPr kumimoji="1" lang="ja-JP" altLang="en-US" sz="1400" b="1" dirty="0" smtClean="0">
                <a:latin typeface="+mj-ea"/>
              </a:rPr>
              <a:t>地域づくりの視点、多職種連携、エンパワーメント･･･</a:t>
            </a:r>
            <a:r>
              <a:rPr kumimoji="1" lang="en-US" altLang="ja-JP" sz="1200" b="1" dirty="0" smtClean="0">
                <a:effectLst>
                  <a:outerShdw blurRad="38100" dist="38100" dir="2700000" algn="tl">
                    <a:srgbClr val="000000">
                      <a:alpha val="43137"/>
                    </a:srgbClr>
                  </a:outerShdw>
                </a:effectLst>
                <a:latin typeface="+mj-ea"/>
              </a:rPr>
              <a:t/>
            </a:r>
            <a:br>
              <a:rPr kumimoji="1" lang="en-US" altLang="ja-JP" sz="1200" b="1" dirty="0" smtClean="0">
                <a:effectLst>
                  <a:outerShdw blurRad="38100" dist="38100" dir="2700000" algn="tl">
                    <a:srgbClr val="000000">
                      <a:alpha val="43137"/>
                    </a:srgbClr>
                  </a:outerShdw>
                </a:effectLst>
                <a:latin typeface="+mj-ea"/>
              </a:rPr>
            </a:br>
            <a:r>
              <a:rPr kumimoji="1" lang="ja-JP" altLang="en-US" sz="2000" b="1" dirty="0" smtClean="0">
                <a:effectLst>
                  <a:outerShdw blurRad="38100" dist="38100" dir="2700000" algn="tl">
                    <a:srgbClr val="000000">
                      <a:alpha val="43137"/>
                    </a:srgbClr>
                  </a:outerShdw>
                </a:effectLst>
                <a:latin typeface="+mj-ea"/>
              </a:rPr>
              <a:t>住民主体で</a:t>
            </a:r>
            <a:r>
              <a:rPr kumimoji="1" lang="ja-JP" altLang="en-US" sz="4000" b="1" dirty="0" smtClean="0">
                <a:effectLst>
                  <a:outerShdw blurRad="38100" dist="38100" dir="2700000" algn="tl">
                    <a:srgbClr val="000000">
                      <a:alpha val="43137"/>
                    </a:srgbClr>
                  </a:outerShdw>
                </a:effectLst>
                <a:latin typeface="+mj-ea"/>
              </a:rPr>
              <a:t>高齢者生活支援体制</a:t>
            </a:r>
            <a:r>
              <a:rPr kumimoji="1" lang="ja-JP" altLang="en-US" sz="2000" b="1" dirty="0" smtClean="0">
                <a:effectLst>
                  <a:outerShdw blurRad="38100" dist="38100" dir="2700000" algn="tl">
                    <a:srgbClr val="000000">
                      <a:alpha val="43137"/>
                    </a:srgbClr>
                  </a:outerShdw>
                </a:effectLst>
                <a:latin typeface="+mj-ea"/>
              </a:rPr>
              <a:t>を</a:t>
            </a:r>
            <a:r>
              <a:rPr kumimoji="1" lang="ja-JP" altLang="en-US" sz="4000" b="1" dirty="0" smtClean="0">
                <a:effectLst>
                  <a:outerShdw blurRad="38100" dist="38100" dir="2700000" algn="tl">
                    <a:srgbClr val="000000">
                      <a:alpha val="43137"/>
                    </a:srgbClr>
                  </a:outerShdw>
                </a:effectLst>
                <a:latin typeface="+mj-ea"/>
              </a:rPr>
              <a:t>整備</a:t>
            </a:r>
            <a:r>
              <a:rPr kumimoji="1" lang="ja-JP" altLang="en-US" sz="2000" b="1" dirty="0" smtClean="0">
                <a:effectLst>
                  <a:outerShdw blurRad="38100" dist="38100" dir="2700000" algn="tl">
                    <a:srgbClr val="000000">
                      <a:alpha val="43137"/>
                    </a:srgbClr>
                  </a:outerShdw>
                </a:effectLst>
                <a:latin typeface="+mj-ea"/>
              </a:rPr>
              <a:t>するには？</a:t>
            </a:r>
            <a:r>
              <a:rPr kumimoji="1" lang="en-US" altLang="ja-JP" sz="2000" b="1" dirty="0" smtClean="0">
                <a:effectLst>
                  <a:outerShdw blurRad="38100" dist="38100" dir="2700000" algn="tl">
                    <a:srgbClr val="000000">
                      <a:alpha val="43137"/>
                    </a:srgbClr>
                  </a:outerShdw>
                </a:effectLst>
                <a:latin typeface="+mj-ea"/>
              </a:rPr>
              <a:t/>
            </a:r>
            <a:br>
              <a:rPr kumimoji="1" lang="en-US" altLang="ja-JP" sz="2000" b="1" dirty="0" smtClean="0">
                <a:effectLst>
                  <a:outerShdw blurRad="38100" dist="38100" dir="2700000" algn="tl">
                    <a:srgbClr val="000000">
                      <a:alpha val="43137"/>
                    </a:srgbClr>
                  </a:outerShdw>
                </a:effectLst>
                <a:latin typeface="+mj-ea"/>
              </a:rPr>
            </a:br>
            <a:r>
              <a:rPr kumimoji="1" lang="ja-JP" altLang="en-US" sz="1600" dirty="0" smtClean="0"/>
              <a:t>～</a:t>
            </a:r>
            <a:r>
              <a:rPr kumimoji="1" lang="ja-JP" altLang="en-US" sz="1600" dirty="0" err="1" smtClean="0"/>
              <a:t>すいたの</a:t>
            </a:r>
            <a:r>
              <a:rPr kumimoji="1" lang="ja-JP" altLang="en-US" sz="1600" dirty="0" smtClean="0"/>
              <a:t>年輪ネット　専門職研修会～</a:t>
            </a:r>
            <a:endParaRPr kumimoji="1" lang="ja-JP" altLang="en-US" sz="3600" dirty="0"/>
          </a:p>
        </p:txBody>
      </p:sp>
      <p:sp>
        <p:nvSpPr>
          <p:cNvPr id="3" name="サブタイトル 2"/>
          <p:cNvSpPr>
            <a:spLocks noGrp="1"/>
          </p:cNvSpPr>
          <p:nvPr>
            <p:ph type="subTitle" idx="1"/>
          </p:nvPr>
        </p:nvSpPr>
        <p:spPr>
          <a:xfrm>
            <a:off x="619314" y="8329126"/>
            <a:ext cx="6448424" cy="251850"/>
          </a:xfrm>
        </p:spPr>
        <p:txBody>
          <a:bodyPr>
            <a:normAutofit/>
          </a:bodyPr>
          <a:lstStyle/>
          <a:p>
            <a:pPr algn="l"/>
            <a:r>
              <a:rPr lang="en-US" altLang="ja-JP" sz="1100" dirty="0" smtClean="0"/>
              <a:t>https</a:t>
            </a:r>
            <a:r>
              <a:rPr lang="en-US" altLang="ja-JP" sz="1100" dirty="0"/>
              <a:t>://</a:t>
            </a:r>
            <a:r>
              <a:rPr lang="en-US" altLang="ja-JP" sz="1100" dirty="0" smtClean="0"/>
              <a:t>docs.google.com/forms/d/1A6EdNuMn7A-HXohVBdcvE5aFrhpbK0tbGd4B63UR2sM/edit</a:t>
            </a:r>
            <a:endParaRPr kumimoji="1" lang="ja-JP" altLang="en-US" sz="1100" dirty="0"/>
          </a:p>
        </p:txBody>
      </p:sp>
      <p:sp>
        <p:nvSpPr>
          <p:cNvPr id="5" name="タイトル 1"/>
          <p:cNvSpPr txBox="1">
            <a:spLocks/>
          </p:cNvSpPr>
          <p:nvPr/>
        </p:nvSpPr>
        <p:spPr>
          <a:xfrm>
            <a:off x="22297" y="1263607"/>
            <a:ext cx="7487115" cy="1333933"/>
          </a:xfrm>
          <a:prstGeom prst="rect">
            <a:avLst/>
          </a:prstGeom>
        </p:spPr>
        <p:txBody>
          <a:bodyPr vert="horz" lIns="72000" tIns="45720" rIns="72000" bIns="45720" rtlCol="0" anchor="t">
            <a:normAutofit/>
          </a:bodyPr>
          <a:lstStyle>
            <a:lvl1pPr algn="ctr" defTabSz="755934" rtl="0" eaLnBrk="1" latinLnBrk="0" hangingPunct="1">
              <a:lnSpc>
                <a:spcPct val="90000"/>
              </a:lnSpc>
              <a:spcBef>
                <a:spcPct val="0"/>
              </a:spcBef>
              <a:buNone/>
              <a:defRPr kumimoji="1" sz="4960" kern="1200">
                <a:solidFill>
                  <a:schemeClr val="tx1"/>
                </a:solidFill>
                <a:latin typeface="+mj-lt"/>
                <a:ea typeface="+mj-ea"/>
                <a:cs typeface="+mj-cs"/>
              </a:defRPr>
            </a:lvl1pPr>
          </a:lstStyle>
          <a:p>
            <a:pPr algn="l">
              <a:lnSpc>
                <a:spcPct val="110000"/>
              </a:lnSpc>
            </a:pPr>
            <a:r>
              <a:rPr lang="ja-JP" altLang="en-US" sz="1200" dirty="0" smtClean="0"/>
              <a:t>　吹田市</a:t>
            </a:r>
            <a:r>
              <a:rPr lang="ja-JP" altLang="en-US" sz="1200" dirty="0"/>
              <a:t>では平成</a:t>
            </a:r>
            <a:r>
              <a:rPr lang="en-US" altLang="ja-JP" sz="1200" dirty="0"/>
              <a:t>28</a:t>
            </a:r>
            <a:r>
              <a:rPr lang="ja-JP" altLang="en-US" sz="1200" dirty="0"/>
              <a:t>年度より「</a:t>
            </a:r>
            <a:r>
              <a:rPr lang="ja-JP" altLang="en-US" sz="1200" dirty="0" err="1"/>
              <a:t>すいたの</a:t>
            </a:r>
            <a:r>
              <a:rPr lang="ja-JP" altLang="en-US" sz="1200" dirty="0"/>
              <a:t>年輪ネット（吹田市高齢者生活支援体制整備協議会）</a:t>
            </a:r>
            <a:r>
              <a:rPr lang="ja-JP" altLang="en-US" sz="1200" dirty="0" smtClean="0"/>
              <a:t>」を発足させ、高齢者</a:t>
            </a:r>
            <a:r>
              <a:rPr lang="ja-JP" altLang="en-US" sz="1200" dirty="0"/>
              <a:t>生活支援体制整備</a:t>
            </a:r>
            <a:r>
              <a:rPr lang="ja-JP" altLang="en-US" sz="1200" dirty="0" smtClean="0"/>
              <a:t>事業を取組んで</a:t>
            </a:r>
            <a:r>
              <a:rPr lang="ja-JP" altLang="en-US" sz="1200" dirty="0"/>
              <a:t>います</a:t>
            </a:r>
            <a:r>
              <a:rPr lang="ja-JP" altLang="en-US" sz="1200" dirty="0" smtClean="0"/>
              <a:t>。すいたの年輪ネットでの議論から、住民</a:t>
            </a:r>
            <a:r>
              <a:rPr lang="ja-JP" altLang="en-US" sz="1200" dirty="0"/>
              <a:t>同士が助け合う「助け愛隊」、高齢者のオンラインをサポートする「地域でのスマホ講座」、地域の実情に応じて高齢者生活支援を検討する「地域検討会」が生まれ</a:t>
            </a:r>
            <a:r>
              <a:rPr lang="ja-JP" altLang="en-US" sz="1200" dirty="0" smtClean="0"/>
              <a:t>広がって</a:t>
            </a:r>
            <a:r>
              <a:rPr lang="ja-JP" altLang="en-US" sz="1200" dirty="0"/>
              <a:t>います</a:t>
            </a:r>
            <a:r>
              <a:rPr lang="ja-JP" altLang="en-US" sz="1200" dirty="0" smtClean="0"/>
              <a:t>。　</a:t>
            </a:r>
            <a:endParaRPr lang="en-US" altLang="ja-JP" sz="1200" dirty="0" smtClean="0"/>
          </a:p>
          <a:p>
            <a:pPr algn="l">
              <a:lnSpc>
                <a:spcPct val="110000"/>
              </a:lnSpc>
            </a:pPr>
            <a:r>
              <a:rPr lang="ja-JP" altLang="en-US" sz="1200" dirty="0" smtClean="0"/>
              <a:t>　今後、介護</a:t>
            </a:r>
            <a:r>
              <a:rPr lang="ja-JP" altLang="en-US" sz="1200" dirty="0"/>
              <a:t>保険事業者</a:t>
            </a:r>
            <a:r>
              <a:rPr lang="ja-JP" altLang="en-US" sz="1200" dirty="0" smtClean="0"/>
              <a:t>などとの連携</a:t>
            </a:r>
            <a:r>
              <a:rPr lang="ja-JP" altLang="en-US" sz="1200" dirty="0"/>
              <a:t>・</a:t>
            </a:r>
            <a:r>
              <a:rPr lang="ja-JP" altLang="en-US" sz="1200" dirty="0" smtClean="0"/>
              <a:t>協働がより必要となることを受け、高齢者生活支援体制整備事業の意義、地域づくりでの大事な視点、多職種連携について学びます。</a:t>
            </a:r>
            <a:endParaRPr lang="ja-JP" altLang="en-US" sz="1200" dirty="0"/>
          </a:p>
        </p:txBody>
      </p:sp>
      <p:pic>
        <p:nvPicPr>
          <p:cNvPr id="6" name="図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67743" y="7798632"/>
            <a:ext cx="899002" cy="899002"/>
          </a:xfrm>
          <a:prstGeom prst="rect">
            <a:avLst/>
          </a:prstGeom>
        </p:spPr>
      </p:pic>
      <p:sp>
        <p:nvSpPr>
          <p:cNvPr id="7" name="テキスト ボックス 6"/>
          <p:cNvSpPr txBox="1"/>
          <p:nvPr/>
        </p:nvSpPr>
        <p:spPr>
          <a:xfrm>
            <a:off x="1" y="9994856"/>
            <a:ext cx="7559674" cy="646331"/>
          </a:xfrm>
          <a:prstGeom prst="rect">
            <a:avLst/>
          </a:prstGeom>
          <a:noFill/>
        </p:spPr>
        <p:txBody>
          <a:bodyPr wrap="square" rtlCol="0">
            <a:spAutoFit/>
          </a:bodyPr>
          <a:lstStyle/>
          <a:p>
            <a:pPr algn="ctr"/>
            <a:r>
              <a:rPr kumimoji="1" lang="ja-JP" altLang="en-US" sz="1800" dirty="0" smtClean="0"/>
              <a:t>主催：</a:t>
            </a:r>
            <a:r>
              <a:rPr kumimoji="1" lang="ja-JP" altLang="en-US" sz="1800" dirty="0" err="1" smtClean="0"/>
              <a:t>すいたの</a:t>
            </a:r>
            <a:r>
              <a:rPr kumimoji="1" lang="ja-JP" altLang="en-US" sz="1800" dirty="0" smtClean="0"/>
              <a:t>年輪ネット（吹田市高齢者生活支援体制整備協議会）</a:t>
            </a:r>
            <a:endParaRPr kumimoji="1" lang="en-US" altLang="ja-JP" sz="1800" dirty="0" smtClean="0"/>
          </a:p>
          <a:p>
            <a:pPr algn="ctr"/>
            <a:r>
              <a:rPr kumimoji="1" lang="ja-JP" altLang="en-US" sz="1800" dirty="0" smtClean="0"/>
              <a:t>事務局：吹田市福祉部　高齢福祉室　支援グループ（</a:t>
            </a:r>
            <a:r>
              <a:rPr kumimoji="1" lang="en-US" altLang="ja-JP" sz="1800" dirty="0" smtClean="0"/>
              <a:t>06-6368-</a:t>
            </a:r>
            <a:r>
              <a:rPr lang="en-US" altLang="ja-JP" sz="1800" dirty="0" smtClean="0"/>
              <a:t>7348</a:t>
            </a:r>
            <a:r>
              <a:rPr lang="ja-JP" altLang="en-US" sz="1800" dirty="0" smtClean="0"/>
              <a:t>）</a:t>
            </a:r>
            <a:endParaRPr kumimoji="1" lang="en-US" altLang="ja-JP" sz="1800" dirty="0" smtClean="0"/>
          </a:p>
        </p:txBody>
      </p:sp>
      <p:sp>
        <p:nvSpPr>
          <p:cNvPr id="8" name="テキスト ボックス 7"/>
          <p:cNvSpPr txBox="1"/>
          <p:nvPr/>
        </p:nvSpPr>
        <p:spPr>
          <a:xfrm>
            <a:off x="439952" y="9399392"/>
            <a:ext cx="5656048" cy="374461"/>
          </a:xfrm>
          <a:prstGeom prst="rect">
            <a:avLst/>
          </a:prstGeom>
          <a:noFill/>
        </p:spPr>
        <p:txBody>
          <a:bodyPr wrap="square" rtlCol="0">
            <a:spAutoFit/>
          </a:bodyPr>
          <a:lstStyle/>
          <a:p>
            <a:pPr>
              <a:lnSpc>
                <a:spcPts val="1100"/>
              </a:lnSpc>
            </a:pPr>
            <a:r>
              <a:rPr kumimoji="1" lang="ja-JP" altLang="en-US" sz="1100" dirty="0" smtClean="0"/>
              <a:t>検温・手指消毒を行ってからご来場ください。体調がすぐれない場合は受講をご遠慮下さい。</a:t>
            </a:r>
            <a:r>
              <a:rPr lang="ja-JP" altLang="en-US" sz="1100" dirty="0" smtClean="0"/>
              <a:t>会場</a:t>
            </a:r>
            <a:r>
              <a:rPr lang="ja-JP" altLang="en-US" sz="1100" dirty="0"/>
              <a:t>ではマスク</a:t>
            </a:r>
            <a:r>
              <a:rPr lang="ja-JP" altLang="en-US" sz="1100" dirty="0" smtClean="0"/>
              <a:t>を必ず着用</a:t>
            </a:r>
            <a:r>
              <a:rPr lang="ja-JP" altLang="en-US" sz="1100" dirty="0"/>
              <a:t>ください</a:t>
            </a:r>
            <a:r>
              <a:rPr lang="ja-JP" altLang="en-US" sz="1100" dirty="0" smtClean="0"/>
              <a:t>。</a:t>
            </a:r>
            <a:endParaRPr lang="ja-JP" altLang="en-US" sz="1100" dirty="0"/>
          </a:p>
        </p:txBody>
      </p:sp>
      <p:sp>
        <p:nvSpPr>
          <p:cNvPr id="9" name="テキスト ボックス 8"/>
          <p:cNvSpPr txBox="1"/>
          <p:nvPr/>
        </p:nvSpPr>
        <p:spPr>
          <a:xfrm>
            <a:off x="428170" y="9714272"/>
            <a:ext cx="6901891" cy="261610"/>
          </a:xfrm>
          <a:prstGeom prst="rect">
            <a:avLst/>
          </a:prstGeom>
          <a:noFill/>
        </p:spPr>
        <p:txBody>
          <a:bodyPr wrap="square" rtlCol="0">
            <a:spAutoFit/>
          </a:bodyPr>
          <a:lstStyle/>
          <a:p>
            <a:r>
              <a:rPr kumimoji="1" lang="ja-JP" altLang="en-US" sz="1100" dirty="0" smtClean="0"/>
              <a:t>新型コロナウイルス感染拡大状況によってはオンライン開催（</a:t>
            </a:r>
            <a:r>
              <a:rPr kumimoji="1" lang="en-US" altLang="ja-JP" sz="1100" dirty="0" smtClean="0"/>
              <a:t>ZOOM</a:t>
            </a:r>
            <a:r>
              <a:rPr kumimoji="1" lang="ja-JP" altLang="en-US" sz="1100" dirty="0" smtClean="0"/>
              <a:t>）となる場合がございます。ご了承ください。</a:t>
            </a:r>
            <a:endParaRPr kumimoji="1" lang="ja-JP" altLang="en-US" sz="1100" dirty="0"/>
          </a:p>
        </p:txBody>
      </p:sp>
      <p:pic>
        <p:nvPicPr>
          <p:cNvPr id="10" name="Picture 16" descr="注意マークのイラスト | 無料のフリー素材 イラストエイト"/>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2381" b="100000" l="1250" r="97500"/>
                    </a14:imgEffect>
                  </a14:imgLayer>
                </a14:imgProps>
              </a:ext>
              <a:ext uri="{28A0092B-C50C-407E-A947-70E740481C1C}">
                <a14:useLocalDpi xmlns:a14="http://schemas.microsoft.com/office/drawing/2010/main" val="0"/>
              </a:ext>
            </a:extLst>
          </a:blip>
          <a:srcRect/>
          <a:stretch>
            <a:fillRect/>
          </a:stretch>
        </p:blipFill>
        <p:spPr bwMode="auto">
          <a:xfrm>
            <a:off x="175756" y="9434472"/>
            <a:ext cx="252414" cy="220862"/>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6" descr="注意マークのイラスト | 無料のフリー素材 イラストエイト"/>
          <p:cNvPicPr>
            <a:picLocks noChangeAspect="1" noChangeArrowheads="1"/>
          </p:cNvPicPr>
          <p:nvPr/>
        </p:nvPicPr>
        <p:blipFill>
          <a:blip r:embed="rId3" cstate="print">
            <a:extLst>
              <a:ext uri="{BEBA8EAE-BF5A-486C-A8C5-ECC9F3942E4B}">
                <a14:imgProps xmlns:a14="http://schemas.microsoft.com/office/drawing/2010/main">
                  <a14:imgLayer r:embed="rId4">
                    <a14:imgEffect>
                      <a14:backgroundRemoval t="2381" b="100000" l="1250" r="97500"/>
                    </a14:imgEffect>
                  </a14:imgLayer>
                </a14:imgProps>
              </a:ext>
              <a:ext uri="{28A0092B-C50C-407E-A947-70E740481C1C}">
                <a14:useLocalDpi xmlns:a14="http://schemas.microsoft.com/office/drawing/2010/main" val="0"/>
              </a:ext>
            </a:extLst>
          </a:blip>
          <a:srcRect/>
          <a:stretch>
            <a:fillRect/>
          </a:stretch>
        </p:blipFill>
        <p:spPr bwMode="auto">
          <a:xfrm>
            <a:off x="182527" y="9740969"/>
            <a:ext cx="252414" cy="220862"/>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www.bukkyo-u.ac.jp/faculty/teacher/assets_c/2019/09/61536665c2cf59e4b129366a2ccab11a-thumb-175x120-6102.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16088" y="6325619"/>
            <a:ext cx="1749663" cy="1199770"/>
          </a:xfrm>
          <a:prstGeom prst="rect">
            <a:avLst/>
          </a:prstGeom>
          <a:noFill/>
          <a:extLst>
            <a:ext uri="{909E8E84-426E-40DD-AFC4-6F175D3DCCD1}">
              <a14:hiddenFill xmlns:a14="http://schemas.microsoft.com/office/drawing/2010/main">
                <a:solidFill>
                  <a:srgbClr val="FFFFFF"/>
                </a:solidFill>
              </a14:hiddenFill>
            </a:ext>
          </a:extLst>
        </p:spPr>
      </p:pic>
      <p:pic>
        <p:nvPicPr>
          <p:cNvPr id="12" name="図 11"/>
          <p:cNvPicPr>
            <a:picLocks noChangeAspect="1"/>
          </p:cNvPicPr>
          <p:nvPr/>
        </p:nvPicPr>
        <p:blipFill rotWithShape="1">
          <a:blip r:embed="rId6" cstate="print">
            <a:extLst>
              <a:ext uri="{28A0092B-C50C-407E-A947-70E740481C1C}">
                <a14:useLocalDpi xmlns:a14="http://schemas.microsoft.com/office/drawing/2010/main" val="0"/>
              </a:ext>
            </a:extLst>
          </a:blip>
          <a:srcRect t="28445"/>
          <a:stretch/>
        </p:blipFill>
        <p:spPr>
          <a:xfrm>
            <a:off x="55940" y="2968085"/>
            <a:ext cx="3877612" cy="2080039"/>
          </a:xfrm>
          <a:prstGeom prst="rect">
            <a:avLst/>
          </a:prstGeom>
          <a:ln>
            <a:noFill/>
          </a:ln>
          <a:effectLst>
            <a:softEdge rad="112500"/>
          </a:effectLst>
        </p:spPr>
      </p:pic>
      <p:pic>
        <p:nvPicPr>
          <p:cNvPr id="13" name="図 12"/>
          <p:cNvPicPr>
            <a:picLocks noChangeAspect="1"/>
          </p:cNvPicPr>
          <p:nvPr/>
        </p:nvPicPr>
        <p:blipFill rotWithShape="1">
          <a:blip r:embed="rId7" cstate="print">
            <a:extLst>
              <a:ext uri="{28A0092B-C50C-407E-A947-70E740481C1C}">
                <a14:useLocalDpi xmlns:a14="http://schemas.microsoft.com/office/drawing/2010/main" val="0"/>
              </a:ext>
            </a:extLst>
          </a:blip>
          <a:srcRect l="25956" t="6265" b="18921"/>
          <a:stretch/>
        </p:blipFill>
        <p:spPr>
          <a:xfrm>
            <a:off x="4471279" y="2356132"/>
            <a:ext cx="2983352" cy="1695586"/>
          </a:xfrm>
          <a:prstGeom prst="rect">
            <a:avLst/>
          </a:prstGeom>
          <a:ln>
            <a:noFill/>
          </a:ln>
          <a:effectLst>
            <a:softEdge rad="112500"/>
          </a:effectLst>
        </p:spPr>
      </p:pic>
      <p:pic>
        <p:nvPicPr>
          <p:cNvPr id="14" name="図 13"/>
          <p:cNvPicPr>
            <a:picLocks noChangeAspect="1"/>
          </p:cNvPicPr>
          <p:nvPr/>
        </p:nvPicPr>
        <p:blipFill rotWithShape="1">
          <a:blip r:embed="rId8" cstate="print">
            <a:extLst>
              <a:ext uri="{28A0092B-C50C-407E-A947-70E740481C1C}">
                <a14:useLocalDpi xmlns:a14="http://schemas.microsoft.com/office/drawing/2010/main" val="0"/>
              </a:ext>
            </a:extLst>
          </a:blip>
          <a:srcRect l="3780" t="23288" r="5628" b="12648"/>
          <a:stretch/>
        </p:blipFill>
        <p:spPr>
          <a:xfrm>
            <a:off x="3890559" y="4196083"/>
            <a:ext cx="3622225" cy="1440830"/>
          </a:xfrm>
          <a:prstGeom prst="rect">
            <a:avLst/>
          </a:prstGeom>
          <a:ln>
            <a:noFill/>
          </a:ln>
          <a:effectLst>
            <a:softEdge rad="112500"/>
          </a:effectLst>
        </p:spPr>
      </p:pic>
      <p:pic>
        <p:nvPicPr>
          <p:cNvPr id="15" name="図 14"/>
          <p:cNvPicPr>
            <a:picLocks noChangeAspect="1"/>
          </p:cNvPicPr>
          <p:nvPr/>
        </p:nvPicPr>
        <p:blipFill>
          <a:blip r:embed="rId9"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19228474">
            <a:off x="3652773" y="2567758"/>
            <a:ext cx="723438" cy="519194"/>
          </a:xfrm>
          <a:prstGeom prst="rect">
            <a:avLst/>
          </a:prstGeom>
        </p:spPr>
      </p:pic>
      <p:pic>
        <p:nvPicPr>
          <p:cNvPr id="17" name="図 16"/>
          <p:cNvPicPr>
            <a:picLocks noChangeAspect="1"/>
          </p:cNvPicPr>
          <p:nvPr/>
        </p:nvPicPr>
        <p:blipFill>
          <a:blip r:embed="rId10"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rot="2405353" flipV="1">
            <a:off x="3289655" y="4927185"/>
            <a:ext cx="613160" cy="570545"/>
          </a:xfrm>
          <a:prstGeom prst="rect">
            <a:avLst/>
          </a:prstGeom>
        </p:spPr>
      </p:pic>
      <p:sp>
        <p:nvSpPr>
          <p:cNvPr id="16" name="テキスト ボックス 15"/>
          <p:cNvSpPr txBox="1"/>
          <p:nvPr/>
        </p:nvSpPr>
        <p:spPr>
          <a:xfrm>
            <a:off x="36333" y="4972947"/>
            <a:ext cx="3256772" cy="553998"/>
          </a:xfrm>
          <a:prstGeom prst="rect">
            <a:avLst/>
          </a:prstGeom>
          <a:noFill/>
        </p:spPr>
        <p:txBody>
          <a:bodyPr wrap="square" rtlCol="0">
            <a:spAutoFit/>
          </a:bodyPr>
          <a:lstStyle/>
          <a:p>
            <a:pPr>
              <a:lnSpc>
                <a:spcPts val="1200"/>
              </a:lnSpc>
            </a:pPr>
            <a:r>
              <a:rPr kumimoji="1" lang="ja-JP" altLang="en-US" sz="1100" dirty="0" smtClean="0"/>
              <a:t>地域団体、介護保険事業者、薬局、地域包括支援センター、社会福祉協議会などが参画する地域検討会で地域の強みや課題を共有。</a:t>
            </a:r>
            <a:endParaRPr kumimoji="1" lang="ja-JP" altLang="en-US" sz="1100" dirty="0"/>
          </a:p>
        </p:txBody>
      </p:sp>
      <p:sp>
        <p:nvSpPr>
          <p:cNvPr id="19" name="テキスト ボックス 18"/>
          <p:cNvSpPr txBox="1"/>
          <p:nvPr/>
        </p:nvSpPr>
        <p:spPr>
          <a:xfrm>
            <a:off x="4471279" y="3966268"/>
            <a:ext cx="3088395" cy="233397"/>
          </a:xfrm>
          <a:prstGeom prst="rect">
            <a:avLst/>
          </a:prstGeom>
          <a:noFill/>
        </p:spPr>
        <p:txBody>
          <a:bodyPr wrap="square" lIns="0" rIns="0" rtlCol="0">
            <a:spAutoFit/>
          </a:bodyPr>
          <a:lstStyle/>
          <a:p>
            <a:pPr>
              <a:lnSpc>
                <a:spcPts val="1100"/>
              </a:lnSpc>
            </a:pPr>
            <a:r>
              <a:rPr kumimoji="1" lang="ja-JP" altLang="en-US" sz="1100" dirty="0" smtClean="0"/>
              <a:t>スマホ講座を大学生や介護保険事業者などと実施。</a:t>
            </a:r>
            <a:endParaRPr kumimoji="1" lang="ja-JP" altLang="en-US" sz="1100" dirty="0"/>
          </a:p>
        </p:txBody>
      </p:sp>
      <p:sp>
        <p:nvSpPr>
          <p:cNvPr id="20" name="テキスト ボックス 19"/>
          <p:cNvSpPr txBox="1"/>
          <p:nvPr/>
        </p:nvSpPr>
        <p:spPr>
          <a:xfrm>
            <a:off x="3906842" y="5561651"/>
            <a:ext cx="3547789" cy="430887"/>
          </a:xfrm>
          <a:prstGeom prst="rect">
            <a:avLst/>
          </a:prstGeom>
          <a:noFill/>
        </p:spPr>
        <p:txBody>
          <a:bodyPr wrap="square" rIns="0" rtlCol="0">
            <a:spAutoFit/>
          </a:bodyPr>
          <a:lstStyle/>
          <a:p>
            <a:r>
              <a:rPr kumimoji="1" lang="ja-JP" altLang="en-US" sz="1100" dirty="0" smtClean="0"/>
              <a:t>訪問看護ステーションが講師となり地域検討会</a:t>
            </a:r>
            <a:r>
              <a:rPr lang="ja-JP" altLang="en-US" sz="1100" dirty="0"/>
              <a:t>メンバーと</a:t>
            </a:r>
            <a:r>
              <a:rPr lang="ja-JP" altLang="en-US" sz="1100" dirty="0" smtClean="0"/>
              <a:t>体操教室を</a:t>
            </a:r>
            <a:r>
              <a:rPr lang="ja-JP" altLang="en-US" sz="1100" dirty="0"/>
              <a:t>実施</a:t>
            </a:r>
            <a:endParaRPr kumimoji="1" lang="ja-JP" altLang="en-US" sz="1100" dirty="0"/>
          </a:p>
        </p:txBody>
      </p:sp>
      <p:cxnSp>
        <p:nvCxnSpPr>
          <p:cNvPr id="21" name="直線コネクタ 20"/>
          <p:cNvCxnSpPr/>
          <p:nvPr/>
        </p:nvCxnSpPr>
        <p:spPr>
          <a:xfrm>
            <a:off x="110722" y="1160191"/>
            <a:ext cx="7156023" cy="0"/>
          </a:xfrm>
          <a:prstGeom prst="line">
            <a:avLst/>
          </a:prstGeom>
          <a:ln w="28575">
            <a:headEnd type="oval" w="med" len="med"/>
            <a:tailEnd type="oval" w="med" len="med"/>
          </a:ln>
          <a:effectLst>
            <a:outerShdw blurRad="50800" dist="508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cxnSp>
      <p:sp>
        <p:nvSpPr>
          <p:cNvPr id="22" name="テキスト ボックス 1"/>
          <p:cNvSpPr txBox="1"/>
          <p:nvPr/>
        </p:nvSpPr>
        <p:spPr>
          <a:xfrm>
            <a:off x="6720075" y="124735"/>
            <a:ext cx="695325" cy="285750"/>
          </a:xfrm>
          <a:prstGeom prst="rect">
            <a:avLst/>
          </a:prstGeom>
          <a:solidFill>
            <a:schemeClr val="lt1"/>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sz="1200" b="1" kern="100" dirty="0">
                <a:effectLst/>
                <a:ea typeface="ＭＳ ゴシック" panose="020B0609070205080204" pitchFamily="49" charset="-128"/>
                <a:cs typeface="Times New Roman" panose="02020603050405020304" pitchFamily="18" charset="0"/>
              </a:rPr>
              <a:t>資料</a:t>
            </a:r>
            <a:r>
              <a:rPr lang="en-US" sz="1200" b="1" kern="100" dirty="0">
                <a:effectLst/>
                <a:ea typeface="ＭＳ ゴシック" panose="020B0609070205080204" pitchFamily="49" charset="-128"/>
                <a:cs typeface="Times New Roman" panose="02020603050405020304" pitchFamily="18" charset="0"/>
              </a:rPr>
              <a:t>4</a:t>
            </a:r>
            <a:endParaRPr lang="ja-JP" sz="1050" b="1" kern="100" dirty="0">
              <a:effectLst/>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227794591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137</TotalTime>
  <Words>458</Words>
  <Application>Microsoft Office PowerPoint</Application>
  <PresentationFormat>ユーザー設定</PresentationFormat>
  <Paragraphs>28</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ＭＳ ゴシック</vt:lpstr>
      <vt:lpstr>ＭＳ 明朝</vt:lpstr>
      <vt:lpstr>Arial</vt:lpstr>
      <vt:lpstr>Calibri</vt:lpstr>
      <vt:lpstr>Calibri Light</vt:lpstr>
      <vt:lpstr>Times New Roman</vt:lpstr>
      <vt:lpstr>Office テーマ</vt:lpstr>
      <vt:lpstr>地域づくりの視点、多職種連携、エンパワーメント･･･ 住民主体で高齢者生活支援体制を整備するには？ ～すいたの年輪ネット　専門職研修会～</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高齢者の 生活支援体制を 整備する事業を学ぶ研修会</dc:title>
  <dc:creator>吹田市 社協</dc:creator>
  <cp:lastModifiedBy>長本　裕美子</cp:lastModifiedBy>
  <cp:revision>20</cp:revision>
  <cp:lastPrinted>2022-10-07T05:30:49Z</cp:lastPrinted>
  <dcterms:created xsi:type="dcterms:W3CDTF">2022-10-06T06:13:07Z</dcterms:created>
  <dcterms:modified xsi:type="dcterms:W3CDTF">2022-10-19T02:15:58Z</dcterms:modified>
</cp:coreProperties>
</file>