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15" r:id="rId3"/>
    <p:sldId id="304" r:id="rId4"/>
    <p:sldId id="317" r:id="rId5"/>
    <p:sldId id="318" r:id="rId6"/>
    <p:sldId id="319" r:id="rId7"/>
    <p:sldId id="320" r:id="rId8"/>
    <p:sldId id="321" r:id="rId9"/>
    <p:sldId id="322" r:id="rId10"/>
    <p:sldId id="323" r:id="rId11"/>
    <p:sldId id="339" r:id="rId12"/>
    <p:sldId id="325" r:id="rId13"/>
    <p:sldId id="326" r:id="rId14"/>
    <p:sldId id="327" r:id="rId15"/>
    <p:sldId id="328" r:id="rId16"/>
    <p:sldId id="340" r:id="rId17"/>
    <p:sldId id="330" r:id="rId18"/>
    <p:sldId id="331" r:id="rId19"/>
    <p:sldId id="332" r:id="rId20"/>
    <p:sldId id="341" r:id="rId21"/>
    <p:sldId id="342" r:id="rId22"/>
    <p:sldId id="336" r:id="rId23"/>
    <p:sldId id="337" r:id="rId24"/>
    <p:sldId id="338" r:id="rId25"/>
  </p:sldIdLst>
  <p:sldSz cx="12801600" cy="9601200" type="A3"/>
  <p:notesSz cx="6735763" cy="9867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42" autoAdjust="0"/>
    <p:restoredTop sz="93945" autoAdjust="0"/>
  </p:normalViewPr>
  <p:slideViewPr>
    <p:cSldViewPr snapToGrid="0">
      <p:cViewPr varScale="1">
        <p:scale>
          <a:sx n="46" d="100"/>
          <a:sy n="46" d="100"/>
        </p:scale>
        <p:origin x="1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118083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370509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332086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169199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102379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372779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276977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420416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93080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401729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E85BCD9-742F-46C4-98DB-819A5B8F8B98}" type="datetimeFigureOut">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187745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E85BCD9-742F-46C4-98DB-819A5B8F8B98}" type="datetimeFigureOut">
              <a:rPr kumimoji="1" lang="ja-JP" altLang="en-US" smtClean="0"/>
              <a:t>2025/3/29</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BF8A96B7-B958-4620-978A-8D125477EE40}" type="slidenum">
              <a:rPr kumimoji="1" lang="ja-JP" altLang="en-US" smtClean="0"/>
              <a:t>‹#›</a:t>
            </a:fld>
            <a:endParaRPr kumimoji="1" lang="ja-JP" altLang="en-US"/>
          </a:p>
        </p:txBody>
      </p:sp>
    </p:spTree>
    <p:extLst>
      <p:ext uri="{BB962C8B-B14F-4D97-AF65-F5344CB8AC3E}">
        <p14:creationId xmlns:p14="http://schemas.microsoft.com/office/powerpoint/2010/main" val="399531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843944"/>
            <a:ext cx="12801600" cy="3342640"/>
          </a:xfrm>
        </p:spPr>
        <p:txBody>
          <a:bodyPr>
            <a:noAutofit/>
          </a:bodyPr>
          <a:lstStyle/>
          <a:p>
            <a:r>
              <a:rPr lang="ja-JP" altLang="en-US" sz="12001" dirty="0">
                <a:latin typeface="HGP創英角ｺﾞｼｯｸUB" panose="020B0900000000000000" pitchFamily="50" charset="-128"/>
                <a:ea typeface="HGP創英角ｺﾞｼｯｸUB" panose="020B0900000000000000" pitchFamily="50" charset="-128"/>
              </a:rPr>
              <a:t>ペット用</a:t>
            </a:r>
            <a:r>
              <a:rPr lang="en-US" altLang="ja-JP" sz="12001" dirty="0">
                <a:latin typeface="HGP創英角ｺﾞｼｯｸUB" panose="020B0900000000000000" pitchFamily="50" charset="-128"/>
                <a:ea typeface="HGP創英角ｺﾞｼｯｸUB" panose="020B0900000000000000" pitchFamily="50" charset="-128"/>
              </a:rPr>
              <a:t/>
            </a:r>
            <a:br>
              <a:rPr lang="en-US" altLang="ja-JP" sz="12001" dirty="0">
                <a:latin typeface="HGP創英角ｺﾞｼｯｸUB" panose="020B0900000000000000" pitchFamily="50" charset="-128"/>
                <a:ea typeface="HGP創英角ｺﾞｼｯｸUB" panose="020B0900000000000000" pitchFamily="50" charset="-128"/>
              </a:rPr>
            </a:br>
            <a:r>
              <a:rPr lang="ja-JP" altLang="en-US" sz="12001" dirty="0">
                <a:latin typeface="HGP創英角ｺﾞｼｯｸUB" panose="020B0900000000000000" pitchFamily="50" charset="-128"/>
                <a:ea typeface="HGP創英角ｺﾞｼｯｸUB" panose="020B0900000000000000" pitchFamily="50" charset="-128"/>
              </a:rPr>
              <a:t>避難所開設キット</a:t>
            </a:r>
          </a:p>
        </p:txBody>
      </p:sp>
      <p:sp>
        <p:nvSpPr>
          <p:cNvPr id="3" name="サブタイトル 2"/>
          <p:cNvSpPr>
            <a:spLocks noGrp="1"/>
          </p:cNvSpPr>
          <p:nvPr>
            <p:ph type="subTitle" idx="1"/>
          </p:nvPr>
        </p:nvSpPr>
        <p:spPr>
          <a:xfrm>
            <a:off x="0" y="5030528"/>
            <a:ext cx="12801599" cy="3240636"/>
          </a:xfrm>
        </p:spPr>
        <p:txBody>
          <a:bodyPr>
            <a:noAutofit/>
          </a:bodyPr>
          <a:lstStyle/>
          <a:p>
            <a:pPr>
              <a:lnSpc>
                <a:spcPct val="200000"/>
              </a:lnSpc>
            </a:pPr>
            <a:r>
              <a:rPr lang="ja-JP" altLang="en-US" sz="4400" b="1" dirty="0" smtClean="0">
                <a:solidFill>
                  <a:srgbClr val="FF0000"/>
                </a:solidFill>
                <a:latin typeface="メイリオ" panose="020B0604030504040204" pitchFamily="50" charset="-128"/>
                <a:ea typeface="メイリオ" panose="020B0604030504040204" pitchFamily="50" charset="-128"/>
              </a:rPr>
              <a:t>到着</a:t>
            </a:r>
            <a:r>
              <a:rPr lang="ja-JP" altLang="en-US" sz="4400" b="1" dirty="0">
                <a:solidFill>
                  <a:srgbClr val="FF0000"/>
                </a:solidFill>
                <a:latin typeface="メイリオ" panose="020B0604030504040204" pitchFamily="50" charset="-128"/>
                <a:ea typeface="メイリオ" panose="020B0604030504040204" pitchFamily="50" charset="-128"/>
              </a:rPr>
              <a:t>した飼い主</a:t>
            </a:r>
            <a:r>
              <a:rPr lang="ja-JP" altLang="en-US" sz="4400" b="1" dirty="0" smtClean="0">
                <a:solidFill>
                  <a:srgbClr val="FF0000"/>
                </a:solidFill>
                <a:latin typeface="メイリオ" panose="020B0604030504040204" pitchFamily="50" charset="-128"/>
                <a:ea typeface="メイリオ" panose="020B0604030504040204" pitchFamily="50" charset="-128"/>
              </a:rPr>
              <a:t>同士が協力</a:t>
            </a:r>
            <a:r>
              <a:rPr lang="ja-JP" altLang="en-US" sz="4400" b="1" dirty="0" smtClean="0">
                <a:solidFill>
                  <a:srgbClr val="FF0000"/>
                </a:solidFill>
                <a:latin typeface="メイリオ" panose="020B0604030504040204" pitchFamily="50" charset="-128"/>
                <a:ea typeface="メイリオ" panose="020B0604030504040204" pitchFamily="50" charset="-128"/>
              </a:rPr>
              <a:t>して作業</a:t>
            </a:r>
            <a:r>
              <a:rPr lang="ja-JP" altLang="en-US" sz="4400" b="1" dirty="0">
                <a:solidFill>
                  <a:srgbClr val="FF0000"/>
                </a:solidFill>
                <a:latin typeface="メイリオ" panose="020B0604030504040204" pitchFamily="50" charset="-128"/>
                <a:ea typeface="メイリオ" panose="020B0604030504040204" pitchFamily="50" charset="-128"/>
              </a:rPr>
              <a:t>して</a:t>
            </a:r>
            <a:r>
              <a:rPr lang="ja-JP" altLang="en-US" sz="4400" b="1" dirty="0" smtClean="0">
                <a:solidFill>
                  <a:srgbClr val="FF0000"/>
                </a:solidFill>
                <a:latin typeface="メイリオ" panose="020B0604030504040204" pitchFamily="50" charset="-128"/>
                <a:ea typeface="メイリオ" panose="020B0604030504040204" pitchFamily="50" charset="-128"/>
              </a:rPr>
              <a:t>ください</a:t>
            </a:r>
            <a:endParaRPr lang="en-US" altLang="ja-JP" sz="4400" b="1" dirty="0" smtClean="0">
              <a:solidFill>
                <a:srgbClr val="FF0000"/>
              </a:solidFill>
              <a:latin typeface="メイリオ" panose="020B0604030504040204" pitchFamily="50" charset="-128"/>
              <a:ea typeface="メイリオ" panose="020B0604030504040204" pitchFamily="50" charset="-128"/>
            </a:endParaRPr>
          </a:p>
          <a:p>
            <a:pPr defTabSz="914418">
              <a:lnSpc>
                <a:spcPct val="200000"/>
              </a:lnSpc>
              <a:defRPr/>
            </a:pPr>
            <a:r>
              <a:rPr lang="ja-JP" altLang="en-US" sz="4400" b="1" dirty="0" smtClean="0">
                <a:solidFill>
                  <a:srgbClr val="FF0000"/>
                </a:solidFill>
                <a:latin typeface="メイリオ" panose="020B0604030504040204" pitchFamily="50" charset="-128"/>
                <a:ea typeface="メイリオ" panose="020B0604030504040204" pitchFamily="50" charset="-128"/>
              </a:rPr>
              <a:t>まず</a:t>
            </a:r>
            <a:r>
              <a:rPr lang="ja-JP" altLang="en-US" sz="4400" b="1" dirty="0" smtClean="0">
                <a:solidFill>
                  <a:srgbClr val="FF0000"/>
                </a:solidFill>
                <a:latin typeface="メイリオ" panose="020B0604030504040204" pitchFamily="50" charset="-128"/>
                <a:ea typeface="メイリオ" panose="020B0604030504040204" pitchFamily="50" charset="-128"/>
              </a:rPr>
              <a:t>はこの箱をペット飼育場所に運びましょう</a:t>
            </a:r>
            <a:endParaRPr lang="ja-JP" altLang="en-US" sz="4400" b="1" dirty="0">
              <a:solidFill>
                <a:srgbClr val="FF0000"/>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0" y="0"/>
            <a:ext cx="12801600" cy="96012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251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rot="16200000" flipV="1">
            <a:off x="1676422" y="-1511462"/>
            <a:ext cx="9850774" cy="1294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250000"/>
              </a:lnSpc>
            </a:pPr>
            <a:r>
              <a:rPr lang="ja-JP" altLang="ja-JP" sz="2800" b="1" dirty="0" smtClean="0">
                <a:latin typeface="メイリオ" panose="020B0604030504040204" pitchFamily="50" charset="-128"/>
                <a:ea typeface="メイリオ" panose="020B0604030504040204" pitchFamily="50" charset="-128"/>
              </a:rPr>
              <a:t>ペット</a:t>
            </a:r>
            <a:r>
              <a:rPr lang="ja-JP" altLang="ja-JP" sz="2800" b="1" dirty="0">
                <a:latin typeface="メイリオ" panose="020B0604030504040204" pitchFamily="50" charset="-128"/>
                <a:ea typeface="メイリオ" panose="020B0604030504040204" pitchFamily="50" charset="-128"/>
              </a:rPr>
              <a:t>飼育</a:t>
            </a:r>
            <a:r>
              <a:rPr lang="ja-JP" altLang="ja-JP" sz="2800" b="1" dirty="0" smtClean="0">
                <a:latin typeface="メイリオ" panose="020B0604030504040204" pitchFamily="50" charset="-128"/>
                <a:ea typeface="メイリオ" panose="020B0604030504040204" pitchFamily="50" charset="-128"/>
              </a:rPr>
              <a:t>ルール</a:t>
            </a:r>
            <a:endParaRPr lang="en-US" altLang="ja-JP" sz="2800" b="1" dirty="0">
              <a:latin typeface="メイリオ" panose="020B0604030504040204" pitchFamily="50" charset="-128"/>
              <a:ea typeface="メイリオ" panose="020B0604030504040204" pitchFamily="50" charset="-128"/>
            </a:endParaRPr>
          </a:p>
          <a:p>
            <a:pPr>
              <a:lnSpc>
                <a:spcPct val="250000"/>
              </a:lnSpc>
            </a:pPr>
            <a:r>
              <a:rPr lang="ja-JP" altLang="ja-JP" sz="1700" dirty="0" smtClean="0">
                <a:latin typeface="メイリオ" panose="020B0604030504040204" pitchFamily="50" charset="-128"/>
                <a:ea typeface="メイリオ" panose="020B0604030504040204" pitchFamily="50" charset="-128"/>
              </a:rPr>
              <a:t>① </a:t>
            </a:r>
            <a:r>
              <a:rPr lang="ja-JP" altLang="ja-JP" sz="1700" dirty="0">
                <a:latin typeface="メイリオ" panose="020B0604030504040204" pitchFamily="50" charset="-128"/>
                <a:ea typeface="メイリオ" panose="020B0604030504040204" pitchFamily="50" charset="-128"/>
              </a:rPr>
              <a:t>事故等の防止のため、敷地内には配置図に書かれた門から入ってください。</a:t>
            </a:r>
          </a:p>
          <a:p>
            <a:pPr>
              <a:lnSpc>
                <a:spcPct val="250000"/>
              </a:lnSpc>
            </a:pPr>
            <a:r>
              <a:rPr lang="ja-JP" altLang="ja-JP" sz="1700" dirty="0">
                <a:latin typeface="メイリオ" panose="020B0604030504040204" pitchFamily="50" charset="-128"/>
                <a:ea typeface="メイリオ" panose="020B0604030504040204" pitchFamily="50" charset="-128"/>
              </a:rPr>
              <a:t>② ペットは決められた場所で、ケージなどに入れて飼養してください。</a:t>
            </a:r>
          </a:p>
          <a:p>
            <a:pPr>
              <a:lnSpc>
                <a:spcPct val="250000"/>
              </a:lnSpc>
            </a:pPr>
            <a:r>
              <a:rPr lang="ja-JP" altLang="ja-JP" sz="1700" dirty="0">
                <a:latin typeface="メイリオ" panose="020B0604030504040204" pitchFamily="50" charset="-128"/>
                <a:ea typeface="メイリオ" panose="020B0604030504040204" pitchFamily="50" charset="-128"/>
              </a:rPr>
              <a:t>③ 次のことは飼い主が責任を持ち管理してください</a:t>
            </a:r>
            <a:r>
              <a:rPr lang="ja-JP" altLang="ja-JP" sz="1700" dirty="0" smtClean="0">
                <a:latin typeface="メイリオ" panose="020B0604030504040204" pitchFamily="50" charset="-128"/>
                <a:ea typeface="メイリオ" panose="020B0604030504040204" pitchFamily="50" charset="-128"/>
              </a:rPr>
              <a:t>。</a:t>
            </a:r>
            <a:endParaRPr lang="en-US" altLang="ja-JP" sz="1700" dirty="0" smtClean="0">
              <a:latin typeface="メイリオ" panose="020B0604030504040204" pitchFamily="50" charset="-128"/>
              <a:ea typeface="メイリオ" panose="020B0604030504040204" pitchFamily="50" charset="-128"/>
            </a:endParaRPr>
          </a:p>
          <a:p>
            <a:pPr>
              <a:lnSpc>
                <a:spcPct val="250000"/>
              </a:lnSpc>
            </a:pPr>
            <a:endParaRPr lang="ja-JP" altLang="ja-JP" sz="1700" dirty="0">
              <a:latin typeface="メイリオ" panose="020B0604030504040204" pitchFamily="50" charset="-128"/>
              <a:ea typeface="メイリオ" panose="020B0604030504040204" pitchFamily="50" charset="-128"/>
            </a:endParaRPr>
          </a:p>
          <a:p>
            <a:pPr>
              <a:lnSpc>
                <a:spcPct val="250000"/>
              </a:lnSpc>
            </a:pPr>
            <a:r>
              <a:rPr lang="ja-JP" altLang="ja-JP" sz="1700" dirty="0">
                <a:latin typeface="メイリオ" panose="020B0604030504040204" pitchFamily="50" charset="-128"/>
                <a:ea typeface="メイリオ" panose="020B0604030504040204" pitchFamily="50" charset="-128"/>
              </a:rPr>
              <a:t>④ 次のことは飼い主全員で行ってください。（入口に掲示した日時に代表者と当番を決めます。</a:t>
            </a:r>
            <a:r>
              <a:rPr lang="ja-JP" altLang="ja-JP" sz="1700" dirty="0" smtClean="0">
                <a:latin typeface="メイリオ" panose="020B0604030504040204" pitchFamily="50" charset="-128"/>
                <a:ea typeface="メイリオ" panose="020B0604030504040204" pitchFamily="50" charset="-128"/>
              </a:rPr>
              <a:t>）</a:t>
            </a:r>
            <a:endParaRPr lang="ja-JP" altLang="ja-JP" sz="1700" dirty="0">
              <a:latin typeface="メイリオ" panose="020B0604030504040204" pitchFamily="50" charset="-128"/>
              <a:ea typeface="メイリオ" panose="020B0604030504040204" pitchFamily="50" charset="-128"/>
            </a:endParaRPr>
          </a:p>
          <a:p>
            <a:pPr>
              <a:lnSpc>
                <a:spcPct val="250000"/>
              </a:lnSpc>
            </a:pPr>
            <a:endParaRPr lang="en-US" altLang="ja-JP" sz="1700" dirty="0" smtClean="0">
              <a:latin typeface="メイリオ" panose="020B0604030504040204" pitchFamily="50" charset="-128"/>
              <a:ea typeface="メイリオ" panose="020B0604030504040204" pitchFamily="50" charset="-128"/>
            </a:endParaRPr>
          </a:p>
          <a:p>
            <a:pPr>
              <a:lnSpc>
                <a:spcPct val="250000"/>
              </a:lnSpc>
            </a:pPr>
            <a:r>
              <a:rPr lang="ja-JP" altLang="ja-JP" sz="1700" dirty="0" smtClean="0">
                <a:latin typeface="メイリオ" panose="020B0604030504040204" pitchFamily="50" charset="-128"/>
                <a:ea typeface="メイリオ" panose="020B0604030504040204" pitchFamily="50" charset="-128"/>
              </a:rPr>
              <a:t>⑤ </a:t>
            </a:r>
            <a:r>
              <a:rPr lang="ja-JP" altLang="ja-JP" sz="1700" dirty="0">
                <a:latin typeface="メイリオ" panose="020B0604030504040204" pitchFamily="50" charset="-128"/>
                <a:ea typeface="メイリオ" panose="020B0604030504040204" pitchFamily="50" charset="-128"/>
              </a:rPr>
              <a:t>ペット飼育場所に掲示されている会合の日時に集まり、以下のことを話し合ってください。</a:t>
            </a:r>
          </a:p>
          <a:p>
            <a:r>
              <a:rPr lang="ja-JP" altLang="en-US" sz="1700" dirty="0" smtClean="0">
                <a:latin typeface="メイリオ" panose="020B0604030504040204" pitchFamily="50" charset="-128"/>
                <a:ea typeface="メイリオ" panose="020B0604030504040204" pitchFamily="50" charset="-128"/>
              </a:rPr>
              <a:t>　</a:t>
            </a:r>
            <a:r>
              <a:rPr lang="ja-JP" altLang="ja-JP" sz="1700" dirty="0" smtClean="0">
                <a:latin typeface="メイリオ" panose="020B0604030504040204" pitchFamily="50" charset="-128"/>
                <a:ea typeface="メイリオ" panose="020B0604030504040204" pitchFamily="50" charset="-128"/>
              </a:rPr>
              <a:t>今後</a:t>
            </a:r>
            <a:r>
              <a:rPr lang="ja-JP" altLang="ja-JP" sz="1700" dirty="0">
                <a:latin typeface="メイリオ" panose="020B0604030504040204" pitchFamily="50" charset="-128"/>
                <a:ea typeface="メイリオ" panose="020B0604030504040204" pitchFamily="50" charset="-128"/>
              </a:rPr>
              <a:t>、定期的に会合を行い、飼育ルールや飼育場所の変更、支援物資の要望などを話し合い、</a:t>
            </a:r>
          </a:p>
          <a:p>
            <a:r>
              <a:rPr lang="ja-JP" altLang="en-US" sz="1700" dirty="0" smtClean="0">
                <a:latin typeface="メイリオ" panose="020B0604030504040204" pitchFamily="50" charset="-128"/>
                <a:ea typeface="メイリオ" panose="020B0604030504040204" pitchFamily="50" charset="-128"/>
              </a:rPr>
              <a:t>　</a:t>
            </a:r>
            <a:r>
              <a:rPr lang="ja-JP" altLang="ja-JP" sz="1700" dirty="0" smtClean="0">
                <a:latin typeface="メイリオ" panose="020B0604030504040204" pitchFamily="50" charset="-128"/>
                <a:ea typeface="メイリオ" panose="020B0604030504040204" pitchFamily="50" charset="-128"/>
              </a:rPr>
              <a:t>避難所</a:t>
            </a:r>
            <a:r>
              <a:rPr lang="ja-JP" altLang="ja-JP" sz="1700" dirty="0">
                <a:latin typeface="メイリオ" panose="020B0604030504040204" pitchFamily="50" charset="-128"/>
                <a:ea typeface="メイリオ" panose="020B0604030504040204" pitchFamily="50" charset="-128"/>
              </a:rPr>
              <a:t>運営者に相談、報告してください。</a:t>
            </a:r>
          </a:p>
          <a:p>
            <a:r>
              <a:rPr lang="ja-JP" altLang="ja-JP" sz="1700" dirty="0">
                <a:latin typeface="メイリオ" panose="020B0604030504040204" pitchFamily="50" charset="-128"/>
                <a:ea typeface="メイリオ" panose="020B0604030504040204" pitchFamily="50" charset="-128"/>
              </a:rPr>
              <a:t>　●代表・副代表（避難所運営者との連絡窓口）を決め、避難所運営者に報告する。</a:t>
            </a:r>
          </a:p>
          <a:p>
            <a:r>
              <a:rPr lang="ja-JP" altLang="ja-JP" sz="1700" dirty="0">
                <a:latin typeface="メイリオ" panose="020B0604030504040204" pitchFamily="50" charset="-128"/>
                <a:ea typeface="メイリオ" panose="020B0604030504040204" pitchFamily="50" charset="-128"/>
              </a:rPr>
              <a:t>　●清掃当番の順番を決める。</a:t>
            </a:r>
          </a:p>
          <a:p>
            <a:r>
              <a:rPr lang="ja-JP" altLang="ja-JP" sz="1700" dirty="0">
                <a:latin typeface="メイリオ" panose="020B0604030504040204" pitchFamily="50" charset="-128"/>
                <a:ea typeface="メイリオ" panose="020B0604030504040204" pitchFamily="50" charset="-128"/>
              </a:rPr>
              <a:t>　●飼育ルールを確認する。</a:t>
            </a:r>
          </a:p>
          <a:p>
            <a:pPr>
              <a:lnSpc>
                <a:spcPct val="250000"/>
              </a:lnSpc>
            </a:pPr>
            <a:r>
              <a:rPr lang="ja-JP" altLang="ja-JP" sz="1700" dirty="0">
                <a:latin typeface="メイリオ" panose="020B0604030504040204" pitchFamily="50" charset="-128"/>
                <a:ea typeface="メイリオ" panose="020B0604030504040204" pitchFamily="50" charset="-128"/>
              </a:rPr>
              <a:t>⑥ 夜中にペットを刺激しないよう、散歩、世話は６：３０時～２１時に行ってください。</a:t>
            </a:r>
          </a:p>
          <a:p>
            <a:pPr>
              <a:lnSpc>
                <a:spcPct val="250000"/>
              </a:lnSpc>
            </a:pPr>
            <a:r>
              <a:rPr lang="ja-JP" altLang="ja-JP" sz="1700" dirty="0">
                <a:latin typeface="メイリオ" panose="020B0604030504040204" pitchFamily="50" charset="-128"/>
                <a:ea typeface="メイリオ" panose="020B0604030504040204" pitchFamily="50" charset="-128"/>
              </a:rPr>
              <a:t>⑦ 排泄は飼育スペース又は敷地外で行い、ペットシーツ、新聞紙、猫砂等で回収してください。</a:t>
            </a:r>
          </a:p>
          <a:p>
            <a:pPr>
              <a:lnSpc>
                <a:spcPct val="250000"/>
              </a:lnSpc>
            </a:pPr>
            <a:r>
              <a:rPr lang="ja-JP" altLang="ja-JP" sz="1700" dirty="0">
                <a:latin typeface="メイリオ" panose="020B0604030504040204" pitchFamily="50" charset="-128"/>
                <a:ea typeface="メイリオ" panose="020B0604030504040204" pitchFamily="50" charset="-128"/>
              </a:rPr>
              <a:t>⑧ 排泄物はビニール袋に入れて臭いが漏れないよう口を縛り廃棄物集積場所に捨ててください。</a:t>
            </a:r>
          </a:p>
          <a:p>
            <a:pPr>
              <a:lnSpc>
                <a:spcPct val="250000"/>
              </a:lnSpc>
            </a:pPr>
            <a:r>
              <a:rPr lang="ja-JP" altLang="ja-JP" sz="1700" dirty="0">
                <a:latin typeface="メイリオ" panose="020B0604030504040204" pitchFamily="50" charset="-128"/>
                <a:ea typeface="メイリオ" panose="020B0604030504040204" pitchFamily="50" charset="-128"/>
              </a:rPr>
              <a:t>⑨ 散歩時は必ずリードを装着し、敷地外で行ってください。</a:t>
            </a:r>
          </a:p>
          <a:p>
            <a:pPr>
              <a:lnSpc>
                <a:spcPct val="250000"/>
              </a:lnSpc>
            </a:pPr>
            <a:r>
              <a:rPr lang="ja-JP" altLang="ja-JP" sz="1700" dirty="0">
                <a:latin typeface="メイリオ" panose="020B0604030504040204" pitchFamily="50" charset="-128"/>
                <a:ea typeface="メイリオ" panose="020B0604030504040204" pitchFamily="50" charset="-128"/>
              </a:rPr>
              <a:t>⑩ ブラッシングは、飼育スペース又は屋外で行い、毛は回収してください。</a:t>
            </a:r>
          </a:p>
          <a:p>
            <a:pPr>
              <a:lnSpc>
                <a:spcPct val="250000"/>
              </a:lnSpc>
            </a:pPr>
            <a:r>
              <a:rPr lang="ja-JP" altLang="ja-JP" sz="1700" dirty="0">
                <a:latin typeface="メイリオ" panose="020B0604030504040204" pitchFamily="50" charset="-128"/>
                <a:ea typeface="メイリオ" panose="020B0604030504040204" pitchFamily="50" charset="-128"/>
              </a:rPr>
              <a:t>⑪ 人の居住スペースに入る前に服についた毛を取ってください（アレルギーの方のため）。</a:t>
            </a:r>
          </a:p>
          <a:p>
            <a:pPr>
              <a:lnSpc>
                <a:spcPct val="250000"/>
              </a:lnSpc>
            </a:pPr>
            <a:r>
              <a:rPr lang="ja-JP" altLang="ja-JP" sz="1700" dirty="0">
                <a:latin typeface="メイリオ" panose="020B0604030504040204" pitchFamily="50" charset="-128"/>
                <a:ea typeface="メイリオ" panose="020B0604030504040204" pitchFamily="50" charset="-128"/>
              </a:rPr>
              <a:t>⑫ ペットに関する苦情等が生じた時は、原則としてその飼い主自身が対応してください。</a:t>
            </a:r>
          </a:p>
          <a:p>
            <a:pPr>
              <a:lnSpc>
                <a:spcPct val="250000"/>
              </a:lnSpc>
            </a:pPr>
            <a:r>
              <a:rPr lang="ja-JP" altLang="ja-JP" sz="1700" dirty="0">
                <a:latin typeface="メイリオ" panose="020B0604030504040204" pitchFamily="50" charset="-128"/>
                <a:ea typeface="メイリオ" panose="020B0604030504040204" pitchFamily="50" charset="-128"/>
              </a:rPr>
              <a:t>⑬ 退去時は飼育場所の清掃・消毒を行い、ペット整理簿に退去日を記入してください。</a:t>
            </a:r>
          </a:p>
          <a:p>
            <a:pPr>
              <a:lnSpc>
                <a:spcPct val="250000"/>
              </a:lnSpc>
            </a:pPr>
            <a:r>
              <a:rPr lang="ja-JP" altLang="ja-JP" sz="1700" dirty="0">
                <a:latin typeface="メイリオ" panose="020B0604030504040204" pitchFamily="50" charset="-128"/>
                <a:ea typeface="メイリオ" panose="020B0604030504040204" pitchFamily="50" charset="-128"/>
              </a:rPr>
              <a:t>⑭ 毎日ペット関係掲示板を確認してください。</a:t>
            </a:r>
          </a:p>
        </p:txBody>
      </p:sp>
      <p:sp>
        <p:nvSpPr>
          <p:cNvPr id="20" name="テキスト ボックス 19"/>
          <p:cNvSpPr txBox="1"/>
          <p:nvPr/>
        </p:nvSpPr>
        <p:spPr>
          <a:xfrm rot="5400000">
            <a:off x="11431751" y="643072"/>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看板③</a:t>
            </a:r>
            <a:endParaRPr kumimoji="1" lang="ja-JP" altLang="en-US" sz="3528" dirty="0">
              <a:latin typeface="メイリオ" panose="020B0604030504040204" pitchFamily="50" charset="-128"/>
              <a:ea typeface="メイリオ" panose="020B0604030504040204" pitchFamily="50" charset="-128"/>
            </a:endParaRPr>
          </a:p>
        </p:txBody>
      </p:sp>
      <p:sp>
        <p:nvSpPr>
          <p:cNvPr id="3" name="Text Box 2"/>
          <p:cNvSpPr txBox="1">
            <a:spLocks noChangeArrowheads="1"/>
          </p:cNvSpPr>
          <p:nvPr/>
        </p:nvSpPr>
        <p:spPr bwMode="auto">
          <a:xfrm rot="5400000">
            <a:off x="5136665" y="4636373"/>
            <a:ext cx="9025939" cy="646331"/>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spAutoFit/>
          </a:bodyPr>
          <a:lstStyle/>
          <a:p>
            <a:r>
              <a:rPr lang="ja-JP" altLang="ja-JP" dirty="0">
                <a:latin typeface="メイリオ" panose="020B0604030504040204" pitchFamily="50" charset="-128"/>
                <a:ea typeface="メイリオ" panose="020B0604030504040204" pitchFamily="50" charset="-128"/>
              </a:rPr>
              <a:t>○餌やり　○給水　○食べ残しや糞尿の後始末　○散歩　○</a:t>
            </a:r>
            <a:r>
              <a:rPr lang="ja-JP" altLang="ja-JP" dirty="0" smtClean="0">
                <a:latin typeface="メイリオ" panose="020B0604030504040204" pitchFamily="50" charset="-128"/>
                <a:ea typeface="メイリオ" panose="020B0604030504040204" pitchFamily="50" charset="-128"/>
              </a:rPr>
              <a:t>ブラッシング</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a:p>
            <a:r>
              <a:rPr lang="ja-JP" altLang="ja-JP" dirty="0" smtClean="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ケージ内外及び周辺の清掃など</a:t>
            </a:r>
            <a:endParaRPr kumimoji="0" lang="ja-JP"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Text Box 1"/>
          <p:cNvSpPr txBox="1">
            <a:spLocks noChangeArrowheads="1"/>
          </p:cNvSpPr>
          <p:nvPr/>
        </p:nvSpPr>
        <p:spPr bwMode="auto">
          <a:xfrm rot="5400000">
            <a:off x="3832148" y="4587912"/>
            <a:ext cx="9025939" cy="646331"/>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spAutoFit/>
          </a:bodyPr>
          <a:lstStyle/>
          <a:p>
            <a:r>
              <a:rPr lang="ja-JP" altLang="ja-JP" dirty="0">
                <a:latin typeface="メイリオ" panose="020B0604030504040204" pitchFamily="50" charset="-128"/>
                <a:ea typeface="メイリオ" panose="020B0604030504040204" pitchFamily="50" charset="-128"/>
              </a:rPr>
              <a:t>○ペット飼育場所の設置・受入れ　○共通スペースの清掃</a:t>
            </a:r>
            <a:r>
              <a:rPr lang="en-US" altLang="ja-JP" dirty="0">
                <a:latin typeface="メイリオ" panose="020B0604030504040204" pitchFamily="50" charset="-128"/>
                <a:ea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rPr>
              <a:t>○支援物資の要望・仕分け　</a:t>
            </a:r>
          </a:p>
          <a:p>
            <a:r>
              <a:rPr lang="ja-JP" altLang="ja-JP" dirty="0">
                <a:latin typeface="メイリオ" panose="020B0604030504040204" pitchFamily="50" charset="-128"/>
                <a:ea typeface="メイリオ" panose="020B0604030504040204" pitchFamily="50" charset="-128"/>
              </a:rPr>
              <a:t>○負傷等で世話ができない人への協力　○飼育ルール変更等に関する話合い　など</a:t>
            </a:r>
          </a:p>
        </p:txBody>
      </p:sp>
    </p:spTree>
    <p:extLst>
      <p:ext uri="{BB962C8B-B14F-4D97-AF65-F5344CB8AC3E}">
        <p14:creationId xmlns:p14="http://schemas.microsoft.com/office/powerpoint/2010/main" val="208345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38939" y="441925"/>
            <a:ext cx="11683905" cy="9283967"/>
          </a:xfrm>
          <a:prstGeom prst="rect">
            <a:avLst/>
          </a:prstGeom>
        </p:spPr>
      </p:pic>
      <p:sp>
        <p:nvSpPr>
          <p:cNvPr id="13" name="テキスト ボックス 12"/>
          <p:cNvSpPr txBox="1"/>
          <p:nvPr/>
        </p:nvSpPr>
        <p:spPr>
          <a:xfrm>
            <a:off x="0" y="170787"/>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看板③</a:t>
            </a:r>
            <a:endParaRPr kumimoji="1" lang="ja-JP" altLang="en-US" sz="3528"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89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06582" y="1422508"/>
            <a:ext cx="11201400" cy="2936188"/>
          </a:xfrm>
          <a:prstGeom prst="rect">
            <a:avLst/>
          </a:prstGeom>
        </p:spPr>
        <p:txBody>
          <a:bodyPr wrap="square">
            <a:spAutoFit/>
          </a:bodyPr>
          <a:lstStyle/>
          <a:p>
            <a:r>
              <a:rPr lang="ja-JP" altLang="ja-JP" sz="6160" b="1" dirty="0">
                <a:latin typeface="メイリオ" panose="020B0604030504040204" pitchFamily="50" charset="-128"/>
                <a:ea typeface="メイリオ" panose="020B0604030504040204" pitchFamily="50" charset="-128"/>
                <a:cs typeface="Times New Roman" panose="02020603050405020304" pitchFamily="18" charset="0"/>
              </a:rPr>
              <a:t>ペットへの刺激を軽減するため</a:t>
            </a:r>
            <a:r>
              <a:rPr lang="ja-JP" altLang="ja-JP" sz="6160" b="1"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6160" b="1" dirty="0" smtClean="0">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6160" b="1" dirty="0" smtClean="0">
                <a:latin typeface="メイリオ" panose="020B0604030504040204" pitchFamily="50" charset="-128"/>
                <a:ea typeface="メイリオ" panose="020B0604030504040204" pitchFamily="50" charset="-128"/>
                <a:cs typeface="Times New Roman" panose="02020603050405020304" pitchFamily="18" charset="0"/>
              </a:rPr>
              <a:t>ケージ</a:t>
            </a:r>
            <a:r>
              <a:rPr lang="ja-JP" altLang="ja-JP" sz="6160" b="1" dirty="0">
                <a:latin typeface="メイリオ" panose="020B0604030504040204" pitchFamily="50" charset="-128"/>
                <a:ea typeface="メイリオ" panose="020B0604030504040204" pitchFamily="50" charset="-128"/>
                <a:cs typeface="Times New Roman" panose="02020603050405020304" pitchFamily="18" charset="0"/>
              </a:rPr>
              <a:t>などを段ボールや毛布</a:t>
            </a:r>
            <a:r>
              <a:rPr lang="ja-JP" altLang="ja-JP" sz="6160" b="1" dirty="0" smtClean="0">
                <a:latin typeface="メイリオ" panose="020B0604030504040204" pitchFamily="50" charset="-128"/>
                <a:ea typeface="メイリオ" panose="020B0604030504040204" pitchFamily="50" charset="-128"/>
                <a:cs typeface="Times New Roman" panose="02020603050405020304" pitchFamily="18" charset="0"/>
              </a:rPr>
              <a:t>等</a:t>
            </a:r>
            <a:endParaRPr lang="en-US" altLang="ja-JP" sz="6160" b="1" dirty="0" smtClean="0">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6160" b="1" dirty="0" smtClean="0">
                <a:latin typeface="メイリオ" panose="020B0604030504040204" pitchFamily="50" charset="-128"/>
                <a:ea typeface="メイリオ" panose="020B0604030504040204" pitchFamily="50" charset="-128"/>
                <a:cs typeface="Times New Roman" panose="02020603050405020304" pitchFamily="18" charset="0"/>
              </a:rPr>
              <a:t>で</a:t>
            </a:r>
            <a:r>
              <a:rPr lang="ja-JP" altLang="ja-JP" sz="6160" b="1" dirty="0">
                <a:latin typeface="メイリオ" panose="020B0604030504040204" pitchFamily="50" charset="-128"/>
                <a:ea typeface="メイリオ" panose="020B0604030504040204" pitchFamily="50" charset="-128"/>
                <a:cs typeface="Times New Roman" panose="02020603050405020304" pitchFamily="18" charset="0"/>
              </a:rPr>
              <a:t>覆ってください。</a:t>
            </a:r>
            <a:endParaRPr lang="ja-JP" altLang="en-US" sz="616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看板③</a:t>
            </a:r>
            <a:endParaRPr kumimoji="1" lang="ja-JP" altLang="en-US" sz="3528"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226" y="4618712"/>
            <a:ext cx="4710444" cy="4639786"/>
          </a:xfrm>
          <a:prstGeom prst="rect">
            <a:avLst/>
          </a:prstGeom>
        </p:spPr>
      </p:pic>
      <p:sp>
        <p:nvSpPr>
          <p:cNvPr id="6" name="片側の 2 つの角を丸めた四角形 5"/>
          <p:cNvSpPr/>
          <p:nvPr/>
        </p:nvSpPr>
        <p:spPr>
          <a:xfrm>
            <a:off x="1207226" y="5257800"/>
            <a:ext cx="4562427" cy="2844587"/>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書類 6"/>
          <p:cNvSpPr/>
          <p:nvPr/>
        </p:nvSpPr>
        <p:spPr>
          <a:xfrm>
            <a:off x="1207226" y="6754088"/>
            <a:ext cx="4562427" cy="1724891"/>
          </a:xfrm>
          <a:prstGeom prst="flowChartDocumen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261" y="4618712"/>
            <a:ext cx="4710444" cy="4639786"/>
          </a:xfrm>
          <a:prstGeom prst="rect">
            <a:avLst/>
          </a:prstGeom>
        </p:spPr>
      </p:pic>
      <p:sp>
        <p:nvSpPr>
          <p:cNvPr id="9" name="左矢印 8"/>
          <p:cNvSpPr/>
          <p:nvPr/>
        </p:nvSpPr>
        <p:spPr>
          <a:xfrm>
            <a:off x="5917670" y="6169675"/>
            <a:ext cx="1033591" cy="768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809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看板③</a:t>
            </a:r>
            <a:endParaRPr kumimoji="1" lang="ja-JP" altLang="en-US" sz="3528"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3314" y="1491722"/>
            <a:ext cx="12418286" cy="1988237"/>
          </a:xfrm>
          <a:prstGeom prst="rect">
            <a:avLst/>
          </a:prstGeom>
        </p:spPr>
        <p:txBody>
          <a:bodyPr wrap="square">
            <a:spAutoFit/>
          </a:bodyPr>
          <a:lstStyle/>
          <a:p>
            <a:pPr algn="ctr"/>
            <a:r>
              <a:rPr lang="ja-JP" altLang="en-US" sz="6160" b="1" kern="100" dirty="0">
                <a:latin typeface="メイリオ" panose="020B0604030504040204" pitchFamily="50" charset="-128"/>
                <a:ea typeface="メイリオ" panose="020B0604030504040204" pitchFamily="50" charset="-128"/>
                <a:cs typeface="Times New Roman" panose="02020603050405020304" pitchFamily="18" charset="0"/>
              </a:rPr>
              <a:t>鳴き声等で迷惑をかけないよう、</a:t>
            </a:r>
            <a:endParaRPr lang="en-US" altLang="ja-JP" sz="616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6160" b="1" kern="100" dirty="0">
                <a:latin typeface="メイリオ" panose="020B0604030504040204" pitchFamily="50" charset="-128"/>
                <a:ea typeface="メイリオ" panose="020B0604030504040204" pitchFamily="50" charset="-128"/>
                <a:cs typeface="Times New Roman" panose="02020603050405020304" pitchFamily="18" charset="0"/>
              </a:rPr>
              <a:t>散歩や世話の時間を守りましょう。</a:t>
            </a:r>
            <a:endParaRPr lang="en-US" altLang="ja-JP" sz="448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p:cNvPicPr>
            <a:picLocks noChangeAspect="1"/>
          </p:cNvPicPr>
          <p:nvPr/>
        </p:nvPicPr>
        <p:blipFill>
          <a:blip r:embed="rId2"/>
          <a:stretch>
            <a:fillRect/>
          </a:stretch>
        </p:blipFill>
        <p:spPr>
          <a:xfrm>
            <a:off x="3960727" y="3967932"/>
            <a:ext cx="4685391" cy="4733862"/>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24" y="5992916"/>
            <a:ext cx="2972513" cy="29279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752" y="6039198"/>
            <a:ext cx="2878539" cy="2835360"/>
          </a:xfrm>
          <a:prstGeom prst="rect">
            <a:avLst/>
          </a:prstGeom>
        </p:spPr>
      </p:pic>
      <p:pic>
        <p:nvPicPr>
          <p:cNvPr id="8" name="図 7"/>
          <p:cNvPicPr>
            <a:picLocks noChangeAspect="1"/>
          </p:cNvPicPr>
          <p:nvPr/>
        </p:nvPicPr>
        <p:blipFill>
          <a:blip r:embed="rId5"/>
          <a:stretch>
            <a:fillRect/>
          </a:stretch>
        </p:blipFill>
        <p:spPr>
          <a:xfrm>
            <a:off x="703224" y="4905565"/>
            <a:ext cx="2172003" cy="1133633"/>
          </a:xfrm>
          <a:prstGeom prst="rect">
            <a:avLst/>
          </a:prstGeom>
        </p:spPr>
      </p:pic>
      <p:pic>
        <p:nvPicPr>
          <p:cNvPr id="10" name="図 9"/>
          <p:cNvPicPr>
            <a:picLocks noChangeAspect="1"/>
          </p:cNvPicPr>
          <p:nvPr/>
        </p:nvPicPr>
        <p:blipFill>
          <a:blip r:embed="rId5"/>
          <a:stretch>
            <a:fillRect/>
          </a:stretch>
        </p:blipFill>
        <p:spPr>
          <a:xfrm>
            <a:off x="10034260" y="4905565"/>
            <a:ext cx="2172003" cy="1133633"/>
          </a:xfrm>
          <a:prstGeom prst="rect">
            <a:avLst/>
          </a:prstGeom>
        </p:spPr>
      </p:pic>
    </p:spTree>
    <p:extLst>
      <p:ext uri="{BB962C8B-B14F-4D97-AF65-F5344CB8AC3E}">
        <p14:creationId xmlns:p14="http://schemas.microsoft.com/office/powerpoint/2010/main" val="411505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看板③</a:t>
            </a:r>
            <a:endParaRPr kumimoji="1" lang="ja-JP" altLang="en-US" sz="3528"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918" y="3434980"/>
            <a:ext cx="9471536" cy="6166220"/>
          </a:xfrm>
          <a:prstGeom prst="rect">
            <a:avLst/>
          </a:prstGeom>
        </p:spPr>
      </p:pic>
      <p:sp>
        <p:nvSpPr>
          <p:cNvPr id="3" name="正方形/長方形 2"/>
          <p:cNvSpPr/>
          <p:nvPr/>
        </p:nvSpPr>
        <p:spPr>
          <a:xfrm>
            <a:off x="268421" y="1789837"/>
            <a:ext cx="12533179" cy="2169825"/>
          </a:xfrm>
          <a:prstGeom prst="rect">
            <a:avLst/>
          </a:prstGeom>
        </p:spPr>
        <p:txBody>
          <a:bodyPr wrap="square">
            <a:spAutoFit/>
          </a:bodyPr>
          <a:lstStyle/>
          <a:p>
            <a:pPr algn="ctr">
              <a:lnSpc>
                <a:spcPts val="8120"/>
              </a:lnSpc>
            </a:pPr>
            <a:r>
              <a:rPr lang="ja-JP" altLang="en-US" sz="6160" b="1" kern="100" dirty="0">
                <a:latin typeface="メイリオ" panose="020B0604030504040204" pitchFamily="50" charset="-128"/>
                <a:ea typeface="メイリオ" panose="020B0604030504040204" pitchFamily="50" charset="-128"/>
                <a:cs typeface="Times New Roman" panose="02020603050405020304" pitchFamily="18" charset="0"/>
              </a:rPr>
              <a:t>飼育場所</a:t>
            </a:r>
            <a:r>
              <a:rPr lang="ja-JP" altLang="en-US" sz="6160" b="1" kern="100" dirty="0" smtClean="0">
                <a:latin typeface="メイリオ" panose="020B0604030504040204" pitchFamily="50" charset="-128"/>
                <a:ea typeface="メイリオ" panose="020B0604030504040204" pitchFamily="50" charset="-128"/>
                <a:cs typeface="Times New Roman" panose="02020603050405020304" pitchFamily="18" charset="0"/>
              </a:rPr>
              <a:t>や</a:t>
            </a:r>
            <a:r>
              <a:rPr lang="ja-JP" altLang="en-US" sz="6160" b="1" kern="100" dirty="0">
                <a:latin typeface="メイリオ" panose="020B0604030504040204" pitchFamily="50" charset="-128"/>
                <a:ea typeface="メイリオ" panose="020B0604030504040204" pitchFamily="50" charset="-128"/>
                <a:cs typeface="Times New Roman" panose="02020603050405020304" pitchFamily="18" charset="0"/>
              </a:rPr>
              <a:t>散歩コースでは、</a:t>
            </a:r>
            <a:endParaRPr lang="en-US" altLang="ja-JP" sz="616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8120"/>
              </a:lnSpc>
            </a:pPr>
            <a:r>
              <a:rPr lang="ja-JP" altLang="en-US" sz="6160" b="1" kern="100" dirty="0" smtClean="0">
                <a:latin typeface="メイリオ" panose="020B0604030504040204" pitchFamily="50" charset="-128"/>
                <a:ea typeface="メイリオ" panose="020B0604030504040204" pitchFamily="50" charset="-128"/>
                <a:cs typeface="Times New Roman" panose="02020603050405020304" pitchFamily="18" charset="0"/>
              </a:rPr>
              <a:t>糞</a:t>
            </a:r>
            <a:r>
              <a:rPr lang="ja-JP" altLang="en-US" sz="6160" b="1" kern="100" dirty="0">
                <a:latin typeface="メイリオ" panose="020B0604030504040204" pitchFamily="50" charset="-128"/>
                <a:ea typeface="メイリオ" panose="020B0604030504040204" pitchFamily="50" charset="-128"/>
                <a:cs typeface="Times New Roman" panose="02020603050405020304" pitchFamily="18" charset="0"/>
              </a:rPr>
              <a:t>回収や掃除を必ず行いましょう。</a:t>
            </a:r>
            <a:endParaRPr lang="en-US" altLang="ja-JP" sz="448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581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看板③</a:t>
            </a:r>
            <a:endParaRPr kumimoji="1" lang="ja-JP" altLang="en-US" sz="3528"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68421" y="588244"/>
            <a:ext cx="12533179" cy="3208571"/>
          </a:xfrm>
          <a:prstGeom prst="rect">
            <a:avLst/>
          </a:prstGeom>
        </p:spPr>
        <p:txBody>
          <a:bodyPr wrap="square">
            <a:spAutoFit/>
          </a:bodyPr>
          <a:lstStyle/>
          <a:p>
            <a:pPr algn="ctr">
              <a:lnSpc>
                <a:spcPts val="8120"/>
              </a:lnSpc>
            </a:pPr>
            <a:r>
              <a:rPr lang="ja-JP" altLang="ja-JP" sz="6100" b="1" dirty="0">
                <a:latin typeface="メイリオ" panose="020B0604030504040204" pitchFamily="50" charset="-128"/>
                <a:ea typeface="メイリオ" panose="020B0604030504040204" pitchFamily="50" charset="-128"/>
              </a:rPr>
              <a:t>人の居住スペース</a:t>
            </a:r>
            <a:r>
              <a:rPr lang="ja-JP" altLang="ja-JP" sz="6100" b="1" dirty="0" smtClean="0">
                <a:latin typeface="メイリオ" panose="020B0604030504040204" pitchFamily="50" charset="-128"/>
                <a:ea typeface="メイリオ" panose="020B0604030504040204" pitchFamily="50" charset="-128"/>
              </a:rPr>
              <a:t>に</a:t>
            </a:r>
            <a:r>
              <a:rPr lang="ja-JP" altLang="en-US" sz="6100" b="1" dirty="0" smtClean="0">
                <a:latin typeface="メイリオ" panose="020B0604030504040204" pitchFamily="50" charset="-128"/>
                <a:ea typeface="メイリオ" panose="020B0604030504040204" pitchFamily="50" charset="-128"/>
              </a:rPr>
              <a:t>戻る</a:t>
            </a:r>
            <a:r>
              <a:rPr lang="ja-JP" altLang="ja-JP" sz="6100" b="1" dirty="0" smtClean="0">
                <a:latin typeface="メイリオ" panose="020B0604030504040204" pitchFamily="50" charset="-128"/>
                <a:ea typeface="メイリオ" panose="020B0604030504040204" pitchFamily="50" charset="-128"/>
              </a:rPr>
              <a:t>前に</a:t>
            </a:r>
            <a:endParaRPr lang="en-US" altLang="ja-JP" sz="6100" b="1" dirty="0" smtClean="0">
              <a:latin typeface="メイリオ" panose="020B0604030504040204" pitchFamily="50" charset="-128"/>
              <a:ea typeface="メイリオ" panose="020B0604030504040204" pitchFamily="50" charset="-128"/>
            </a:endParaRPr>
          </a:p>
          <a:p>
            <a:pPr algn="ctr">
              <a:lnSpc>
                <a:spcPts val="8120"/>
              </a:lnSpc>
            </a:pPr>
            <a:r>
              <a:rPr lang="ja-JP" altLang="ja-JP" sz="6100" b="1" dirty="0" smtClean="0">
                <a:latin typeface="メイリオ" panose="020B0604030504040204" pitchFamily="50" charset="-128"/>
                <a:ea typeface="メイリオ" panose="020B0604030504040204" pitchFamily="50" charset="-128"/>
              </a:rPr>
              <a:t>服</a:t>
            </a:r>
            <a:r>
              <a:rPr lang="ja-JP" altLang="ja-JP" sz="6100" b="1" dirty="0">
                <a:latin typeface="メイリオ" panose="020B0604030504040204" pitchFamily="50" charset="-128"/>
                <a:ea typeface="メイリオ" panose="020B0604030504040204" pitchFamily="50" charset="-128"/>
              </a:rPr>
              <a:t>についた毛を取ってください（アレルギーの</a:t>
            </a:r>
            <a:r>
              <a:rPr lang="ja-JP" altLang="ja-JP" sz="6100" b="1" dirty="0" smtClean="0">
                <a:latin typeface="メイリオ" panose="020B0604030504040204" pitchFamily="50" charset="-128"/>
                <a:ea typeface="メイリオ" panose="020B0604030504040204" pitchFamily="50" charset="-128"/>
              </a:rPr>
              <a:t>方</a:t>
            </a:r>
            <a:r>
              <a:rPr lang="ja-JP" altLang="en-US" sz="6100" b="1" dirty="0" smtClean="0">
                <a:latin typeface="メイリオ" panose="020B0604030504040204" pitchFamily="50" charset="-128"/>
                <a:ea typeface="メイリオ" panose="020B0604030504040204" pitchFamily="50" charset="-128"/>
              </a:rPr>
              <a:t>のため</a:t>
            </a:r>
            <a:r>
              <a:rPr lang="ja-JP" altLang="ja-JP" sz="6100" b="1" dirty="0" smtClean="0">
                <a:latin typeface="メイリオ" panose="020B0604030504040204" pitchFamily="50" charset="-128"/>
                <a:ea typeface="メイリオ" panose="020B0604030504040204" pitchFamily="50" charset="-128"/>
              </a:rPr>
              <a:t>）</a:t>
            </a:r>
            <a:r>
              <a:rPr lang="ja-JP" altLang="en-US" sz="6100" b="1" dirty="0" smtClean="0">
                <a:latin typeface="メイリオ" panose="020B0604030504040204" pitchFamily="50" charset="-128"/>
                <a:ea typeface="メイリオ" panose="020B0604030504040204" pitchFamily="50" charset="-128"/>
              </a:rPr>
              <a:t>。</a:t>
            </a:r>
            <a:endParaRPr lang="en-US" altLang="ja-JP" sz="6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53466"/>
          <a:stretch/>
        </p:blipFill>
        <p:spPr>
          <a:xfrm>
            <a:off x="1472497" y="6813755"/>
            <a:ext cx="8082117" cy="2967042"/>
          </a:xfrm>
          <a:prstGeom prst="rect">
            <a:avLst/>
          </a:prstGeom>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b="69810"/>
          <a:stretch/>
        </p:blipFill>
        <p:spPr>
          <a:xfrm>
            <a:off x="4386533" y="3386614"/>
            <a:ext cx="4296954" cy="3427141"/>
          </a:xfrm>
          <a:prstGeom prst="rect">
            <a:avLst/>
          </a:prstGeom>
        </p:spPr>
      </p:pic>
    </p:spTree>
    <p:extLst>
      <p:ext uri="{BB962C8B-B14F-4D97-AF65-F5344CB8AC3E}">
        <p14:creationId xmlns:p14="http://schemas.microsoft.com/office/powerpoint/2010/main" val="1812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778447"/>
            <a:ext cx="12801599" cy="8486939"/>
          </a:xfrm>
          <a:prstGeom prst="rect">
            <a:avLst/>
          </a:prstGeom>
        </p:spPr>
        <p:txBody>
          <a:bodyPr wrap="square">
            <a:spAutoFit/>
          </a:bodyPr>
          <a:lstStyle/>
          <a:p>
            <a:pPr algn="ctr">
              <a:lnSpc>
                <a:spcPct val="150000"/>
              </a:lnSpc>
            </a:pPr>
            <a:r>
              <a:rPr lang="ja-JP" altLang="en-US" sz="115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月　日</a:t>
            </a:r>
            <a:r>
              <a:rPr lang="ja-JP" altLang="en-US" sz="115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5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時から</a:t>
            </a:r>
            <a:endParaRPr lang="en-US" altLang="ja-JP" sz="115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ctr">
              <a:lnSpc>
                <a:spcPct val="150000"/>
              </a:lnSpc>
            </a:pPr>
            <a:r>
              <a:rPr lang="ja-JP" altLang="en-US" sz="8000" b="1" kern="100" dirty="0" smtClean="0">
                <a:latin typeface="メイリオ" panose="020B0604030504040204" pitchFamily="50" charset="-128"/>
                <a:ea typeface="メイリオ" panose="020B0604030504040204" pitchFamily="50" charset="-128"/>
                <a:cs typeface="Times New Roman" panose="02020603050405020304" pitchFamily="18" charset="0"/>
              </a:rPr>
              <a:t>当番決めなどを行います</a:t>
            </a:r>
            <a:endParaRPr lang="en-US" altLang="ja-JP" sz="88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ctr">
              <a:lnSpc>
                <a:spcPct val="150000"/>
              </a:lnSpc>
            </a:pPr>
            <a:r>
              <a:rPr lang="ja-JP" altLang="en-US" sz="88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１世帯お一人以上</a:t>
            </a:r>
            <a:endParaRPr lang="en-US" altLang="ja-JP" sz="88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ctr">
              <a:lnSpc>
                <a:spcPct val="150000"/>
              </a:lnSpc>
            </a:pPr>
            <a:r>
              <a:rPr lang="ja-JP" altLang="en-US" sz="88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ここに集まってください</a:t>
            </a:r>
            <a:endParaRPr lang="en-US" altLang="ja-JP" sz="88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3"/>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看板④</a:t>
            </a:r>
            <a:endParaRPr kumimoji="1" lang="ja-JP" altLang="en-US" sz="3528"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8013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58348"/>
            <a:ext cx="12801600" cy="968365"/>
          </a:xfrm>
        </p:spPr>
        <p:txBody>
          <a:bodyPr>
            <a:normAutofit fontScale="90000"/>
          </a:bodyPr>
          <a:lstStyle/>
          <a:p>
            <a:pPr>
              <a:lnSpc>
                <a:spcPct val="150000"/>
              </a:lnSpc>
            </a:pPr>
            <a:r>
              <a:rPr lang="ja-JP" altLang="en-US" sz="3780" dirty="0" smtClean="0">
                <a:latin typeface="メイリオ" panose="020B0604030504040204" pitchFamily="50" charset="-128"/>
                <a:ea typeface="メイリオ" panose="020B0604030504040204" pitchFamily="50" charset="-128"/>
              </a:rPr>
              <a:t>作業３</a:t>
            </a:r>
            <a:r>
              <a:rPr lang="en-US" altLang="ja-JP" sz="5040" dirty="0">
                <a:latin typeface="メイリオ" panose="020B0604030504040204" pitchFamily="50" charset="-128"/>
                <a:ea typeface="メイリオ" panose="020B0604030504040204" pitchFamily="50" charset="-128"/>
              </a:rPr>
              <a:t/>
            </a:r>
            <a:br>
              <a:rPr lang="en-US" altLang="ja-JP" sz="5040" dirty="0">
                <a:latin typeface="メイリオ" panose="020B0604030504040204" pitchFamily="50" charset="-128"/>
                <a:ea typeface="メイリオ" panose="020B0604030504040204" pitchFamily="50" charset="-128"/>
              </a:rPr>
            </a:br>
            <a:r>
              <a:rPr lang="ja-JP" altLang="en-US" sz="5600" dirty="0" smtClean="0">
                <a:latin typeface="メイリオ" panose="020B0604030504040204" pitchFamily="50" charset="-128"/>
                <a:ea typeface="メイリオ" panose="020B0604030504040204" pitchFamily="50" charset="-128"/>
              </a:rPr>
              <a:t>ペット受付</a:t>
            </a:r>
            <a:r>
              <a:rPr lang="ja-JP" altLang="en-US" sz="5600" dirty="0">
                <a:latin typeface="メイリオ" panose="020B0604030504040204" pitchFamily="50" charset="-128"/>
                <a:ea typeface="メイリオ" panose="020B0604030504040204" pitchFamily="50" charset="-128"/>
              </a:rPr>
              <a:t>を設置する</a:t>
            </a:r>
            <a:endParaRPr lang="ja-JP" altLang="en-US" sz="504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0" y="1"/>
            <a:ext cx="12751200" cy="2209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 name="正方形/長方形 4"/>
          <p:cNvSpPr/>
          <p:nvPr/>
        </p:nvSpPr>
        <p:spPr>
          <a:xfrm>
            <a:off x="0" y="3120621"/>
            <a:ext cx="12801600" cy="5521512"/>
          </a:xfrm>
          <a:prstGeom prst="rect">
            <a:avLst/>
          </a:prstGeom>
        </p:spPr>
        <p:txBody>
          <a:bodyPr wrap="square">
            <a:spAutoFit/>
          </a:bodyPr>
          <a:lstStyle/>
          <a:p>
            <a:pPr defTabSz="1280160">
              <a:defRPr/>
            </a:pPr>
            <a:r>
              <a:rPr kumimoji="1" lang="ja-JP" altLang="en-US" sz="5040" dirty="0">
                <a:latin typeface="メイリオ" panose="020B0604030504040204" pitchFamily="50" charset="-128"/>
                <a:ea typeface="メイリオ" panose="020B0604030504040204" pitchFamily="50" charset="-128"/>
              </a:rPr>
              <a:t>１．</a:t>
            </a:r>
            <a:r>
              <a:rPr kumimoji="1" lang="ja-JP" altLang="en-US" sz="5040" dirty="0" smtClean="0">
                <a:latin typeface="メイリオ" panose="020B0604030504040204" pitchFamily="50" charset="-128"/>
                <a:ea typeface="メイリオ" panose="020B0604030504040204" pitchFamily="50" charset="-128"/>
              </a:rPr>
              <a:t>机を</a:t>
            </a:r>
            <a:r>
              <a:rPr kumimoji="1" lang="ja-JP" altLang="en-US" sz="5040" dirty="0">
                <a:latin typeface="メイリオ" panose="020B0604030504040204" pitchFamily="50" charset="-128"/>
                <a:ea typeface="メイリオ" panose="020B0604030504040204" pitchFamily="50" charset="-128"/>
              </a:rPr>
              <a:t>借りて</a:t>
            </a:r>
            <a:r>
              <a:rPr kumimoji="1" lang="ja-JP" altLang="en-US" sz="5040" dirty="0" smtClean="0">
                <a:latin typeface="メイリオ" panose="020B0604030504040204" pitchFamily="50" charset="-128"/>
                <a:ea typeface="メイリオ" panose="020B0604030504040204" pitchFamily="50" charset="-128"/>
              </a:rPr>
              <a:t>きて（なければこの箱）、</a:t>
            </a:r>
            <a:endParaRPr kumimoji="1" lang="en-US" altLang="ja-JP" sz="5040" dirty="0" smtClean="0">
              <a:latin typeface="メイリオ" panose="020B0604030504040204" pitchFamily="50" charset="-128"/>
              <a:ea typeface="メイリオ" panose="020B0604030504040204" pitchFamily="50" charset="-128"/>
            </a:endParaRPr>
          </a:p>
          <a:p>
            <a:pPr defTabSz="1280160">
              <a:defRPr/>
            </a:pPr>
            <a:r>
              <a:rPr kumimoji="1" lang="ja-JP" altLang="en-US" sz="5040" dirty="0">
                <a:latin typeface="メイリオ" panose="020B0604030504040204" pitchFamily="50" charset="-128"/>
                <a:ea typeface="メイリオ" panose="020B0604030504040204" pitchFamily="50" charset="-128"/>
              </a:rPr>
              <a:t>　</a:t>
            </a:r>
            <a:r>
              <a:rPr kumimoji="1" lang="ja-JP" altLang="en-US" sz="5040" dirty="0" smtClean="0">
                <a:latin typeface="メイリオ" panose="020B0604030504040204" pitchFamily="50" charset="-128"/>
                <a:ea typeface="メイリオ" panose="020B0604030504040204" pitchFamily="50" charset="-128"/>
              </a:rPr>
              <a:t>平面図のペット受付の場所に置き、</a:t>
            </a:r>
            <a:r>
              <a:rPr kumimoji="1" lang="ja-JP" altLang="en-US" sz="5040" dirty="0">
                <a:latin typeface="メイリオ" panose="020B0604030504040204" pitchFamily="50" charset="-128"/>
                <a:ea typeface="メイリオ" panose="020B0604030504040204" pitchFamily="50" charset="-128"/>
              </a:rPr>
              <a:t>机</a:t>
            </a:r>
            <a:r>
              <a:rPr kumimoji="1" lang="ja-JP" altLang="en-US" sz="5040" dirty="0" smtClean="0">
                <a:latin typeface="メイリオ" panose="020B0604030504040204" pitchFamily="50" charset="-128"/>
                <a:ea typeface="メイリオ" panose="020B0604030504040204" pitchFamily="50" charset="-128"/>
              </a:rPr>
              <a:t>に</a:t>
            </a:r>
            <a:endParaRPr kumimoji="1" lang="en-US" altLang="ja-JP" sz="5040" dirty="0" smtClean="0">
              <a:latin typeface="メイリオ" panose="020B0604030504040204" pitchFamily="50" charset="-128"/>
              <a:ea typeface="メイリオ" panose="020B0604030504040204" pitchFamily="50" charset="-128"/>
            </a:endParaRPr>
          </a:p>
          <a:p>
            <a:pPr defTabSz="1280160">
              <a:defRPr/>
            </a:pPr>
            <a:r>
              <a:rPr kumimoji="1" lang="ja-JP" altLang="en-US" sz="5040" dirty="0">
                <a:latin typeface="メイリオ" panose="020B0604030504040204" pitchFamily="50" charset="-128"/>
                <a:ea typeface="メイリオ" panose="020B0604030504040204" pitchFamily="50" charset="-128"/>
              </a:rPr>
              <a:t>　</a:t>
            </a:r>
            <a:r>
              <a:rPr kumimoji="1" lang="ja-JP" altLang="en-US" sz="5040" dirty="0" smtClean="0">
                <a:latin typeface="メイリオ" panose="020B0604030504040204" pitchFamily="50" charset="-128"/>
                <a:ea typeface="メイリオ" panose="020B0604030504040204" pitchFamily="50" charset="-128"/>
              </a:rPr>
              <a:t>看板⑤を貼って</a:t>
            </a:r>
            <a:r>
              <a:rPr kumimoji="1" lang="ja-JP" altLang="en-US" sz="5040" dirty="0">
                <a:latin typeface="メイリオ" panose="020B0604030504040204" pitchFamily="50" charset="-128"/>
                <a:ea typeface="メイリオ" panose="020B0604030504040204" pitchFamily="50" charset="-128"/>
              </a:rPr>
              <a:t>ください。</a:t>
            </a:r>
            <a:endParaRPr kumimoji="1" lang="en-US" altLang="ja-JP" sz="5040" dirty="0">
              <a:latin typeface="メイリオ" panose="020B0604030504040204" pitchFamily="50" charset="-128"/>
              <a:ea typeface="メイリオ" panose="020B0604030504040204" pitchFamily="50" charset="-128"/>
            </a:endParaRPr>
          </a:p>
          <a:p>
            <a:pPr defTabSz="1280160">
              <a:defRPr/>
            </a:pPr>
            <a:endParaRPr kumimoji="1" lang="ja-JP" altLang="en-US" sz="5040" dirty="0">
              <a:latin typeface="メイリオ" panose="020B0604030504040204" pitchFamily="50" charset="-128"/>
              <a:ea typeface="メイリオ" panose="020B0604030504040204" pitchFamily="50" charset="-128"/>
            </a:endParaRPr>
          </a:p>
          <a:p>
            <a:pPr defTabSz="1280160">
              <a:defRPr/>
            </a:pPr>
            <a:r>
              <a:rPr kumimoji="1" lang="ja-JP" altLang="en-US" sz="5040" dirty="0">
                <a:latin typeface="メイリオ" panose="020B0604030504040204" pitchFamily="50" charset="-128"/>
                <a:ea typeface="メイリオ" panose="020B0604030504040204" pitchFamily="50" charset="-128"/>
              </a:rPr>
              <a:t>２</a:t>
            </a:r>
            <a:r>
              <a:rPr kumimoji="1" lang="ja-JP" altLang="en-US" sz="5040" dirty="0" smtClean="0">
                <a:latin typeface="メイリオ" panose="020B0604030504040204" pitchFamily="50" charset="-128"/>
                <a:ea typeface="メイリオ" panose="020B0604030504040204" pitchFamily="50" charset="-128"/>
              </a:rPr>
              <a:t>．机にペット</a:t>
            </a:r>
            <a:r>
              <a:rPr kumimoji="1" lang="ja-JP" altLang="en-US" sz="5040" dirty="0">
                <a:latin typeface="メイリオ" panose="020B0604030504040204" pitchFamily="50" charset="-128"/>
                <a:ea typeface="メイリオ" panose="020B0604030504040204" pitchFamily="50" charset="-128"/>
              </a:rPr>
              <a:t>届け出用紙</a:t>
            </a:r>
            <a:r>
              <a:rPr kumimoji="1" lang="ja-JP" altLang="en-US" sz="5040" dirty="0" smtClean="0">
                <a:latin typeface="メイリオ" panose="020B0604030504040204" pitchFamily="50" charset="-128"/>
                <a:ea typeface="メイリオ" panose="020B0604030504040204" pitchFamily="50" charset="-128"/>
              </a:rPr>
              <a:t>、ペット整理簿、</a:t>
            </a:r>
            <a:endParaRPr kumimoji="1" lang="en-US" altLang="ja-JP" sz="5040" dirty="0" smtClean="0">
              <a:latin typeface="メイリオ" panose="020B0604030504040204" pitchFamily="50" charset="-128"/>
              <a:ea typeface="メイリオ" panose="020B0604030504040204" pitchFamily="50" charset="-128"/>
            </a:endParaRPr>
          </a:p>
          <a:p>
            <a:pPr defTabSz="1280160">
              <a:defRPr/>
            </a:pPr>
            <a:r>
              <a:rPr kumimoji="1" lang="ja-JP" altLang="en-US" sz="5040" dirty="0">
                <a:latin typeface="メイリオ" panose="020B0604030504040204" pitchFamily="50" charset="-128"/>
                <a:ea typeface="メイリオ" panose="020B0604030504040204" pitchFamily="50" charset="-128"/>
              </a:rPr>
              <a:t>　</a:t>
            </a:r>
            <a:r>
              <a:rPr kumimoji="1" lang="ja-JP" altLang="en-US" sz="5040" dirty="0" smtClean="0">
                <a:latin typeface="メイリオ" panose="020B0604030504040204" pitchFamily="50" charset="-128"/>
                <a:ea typeface="メイリオ" panose="020B0604030504040204" pitchFamily="50" charset="-128"/>
              </a:rPr>
              <a:t>筆記</a:t>
            </a:r>
            <a:r>
              <a:rPr kumimoji="1" lang="ja-JP" altLang="en-US" sz="5040" dirty="0">
                <a:latin typeface="メイリオ" panose="020B0604030504040204" pitchFamily="50" charset="-128"/>
                <a:ea typeface="メイリオ" panose="020B0604030504040204" pitchFamily="50" charset="-128"/>
              </a:rPr>
              <a:t>用具、</a:t>
            </a:r>
            <a:r>
              <a:rPr kumimoji="1" lang="ja-JP" altLang="en-US" sz="5040" dirty="0" smtClean="0">
                <a:latin typeface="メイリオ" panose="020B0604030504040204" pitchFamily="50" charset="-128"/>
                <a:ea typeface="メイリオ" panose="020B0604030504040204" pitchFamily="50" charset="-128"/>
              </a:rPr>
              <a:t>名札カード、飼養ルールを</a:t>
            </a:r>
            <a:endParaRPr kumimoji="1" lang="en-US" altLang="ja-JP" sz="5040" dirty="0" smtClean="0">
              <a:latin typeface="メイリオ" panose="020B0604030504040204" pitchFamily="50" charset="-128"/>
              <a:ea typeface="メイリオ" panose="020B0604030504040204" pitchFamily="50" charset="-128"/>
            </a:endParaRPr>
          </a:p>
          <a:p>
            <a:pPr defTabSz="1280160">
              <a:defRPr/>
            </a:pPr>
            <a:r>
              <a:rPr kumimoji="1" lang="ja-JP" altLang="en-US" sz="5040" dirty="0">
                <a:latin typeface="メイリオ" panose="020B0604030504040204" pitchFamily="50" charset="-128"/>
                <a:ea typeface="メイリオ" panose="020B0604030504040204" pitchFamily="50" charset="-128"/>
              </a:rPr>
              <a:t>　</a:t>
            </a:r>
            <a:r>
              <a:rPr kumimoji="1" lang="ja-JP" altLang="en-US" sz="5040" dirty="0" smtClean="0">
                <a:latin typeface="メイリオ" panose="020B0604030504040204" pitchFamily="50" charset="-128"/>
                <a:ea typeface="メイリオ" panose="020B0604030504040204" pitchFamily="50" charset="-128"/>
              </a:rPr>
              <a:t>並べてください。</a:t>
            </a:r>
            <a:endParaRPr kumimoji="1" lang="en-US" altLang="ja-JP" sz="504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495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478881"/>
            <a:ext cx="12801599" cy="3065455"/>
          </a:xfrm>
          <a:prstGeom prst="rect">
            <a:avLst/>
          </a:prstGeom>
        </p:spPr>
        <p:txBody>
          <a:bodyPr wrap="square">
            <a:spAutoFit/>
          </a:bodyPr>
          <a:lstStyle/>
          <a:p>
            <a:pPr algn="ctr"/>
            <a:r>
              <a:rPr lang="ja-JP" altLang="en-US" sz="19320" b="1" kern="100" dirty="0">
                <a:latin typeface="メイリオ" panose="020B0604030504040204" pitchFamily="50" charset="-128"/>
                <a:ea typeface="メイリオ" panose="020B0604030504040204" pitchFamily="50" charset="-128"/>
                <a:cs typeface="Times New Roman" panose="02020603050405020304" pitchFamily="18" charset="0"/>
              </a:rPr>
              <a:t>ペット受付</a:t>
            </a:r>
            <a:endParaRPr lang="en-US" altLang="ja-JP" sz="1932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看板⑤</a:t>
            </a:r>
            <a:endParaRPr kumimoji="1" lang="ja-JP" altLang="en-US" sz="3528"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24" y="4129220"/>
            <a:ext cx="4824740" cy="475236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218" y="4129220"/>
            <a:ext cx="4737873" cy="4666803"/>
          </a:xfrm>
          <a:prstGeom prst="rect">
            <a:avLst/>
          </a:prstGeom>
        </p:spPr>
      </p:pic>
    </p:spTree>
    <p:extLst>
      <p:ext uri="{BB962C8B-B14F-4D97-AF65-F5344CB8AC3E}">
        <p14:creationId xmlns:p14="http://schemas.microsoft.com/office/powerpoint/2010/main" val="1415656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12751200" cy="22093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 name="タイトル 1"/>
          <p:cNvSpPr>
            <a:spLocks noGrp="1"/>
          </p:cNvSpPr>
          <p:nvPr>
            <p:ph type="ctrTitle"/>
          </p:nvPr>
        </p:nvSpPr>
        <p:spPr>
          <a:xfrm>
            <a:off x="0" y="1158348"/>
            <a:ext cx="12801600" cy="968365"/>
          </a:xfrm>
        </p:spPr>
        <p:txBody>
          <a:bodyPr>
            <a:normAutofit fontScale="90000"/>
          </a:bodyPr>
          <a:lstStyle/>
          <a:p>
            <a:pPr>
              <a:lnSpc>
                <a:spcPct val="150000"/>
              </a:lnSpc>
            </a:pPr>
            <a:r>
              <a:rPr lang="ja-JP" altLang="en-US" sz="3780" dirty="0" smtClean="0">
                <a:latin typeface="メイリオ" panose="020B0604030504040204" pitchFamily="50" charset="-128"/>
                <a:ea typeface="メイリオ" panose="020B0604030504040204" pitchFamily="50" charset="-128"/>
              </a:rPr>
              <a:t>作業４</a:t>
            </a:r>
            <a:r>
              <a:rPr lang="en-US" altLang="ja-JP" sz="5040" dirty="0">
                <a:latin typeface="メイリオ" panose="020B0604030504040204" pitchFamily="50" charset="-128"/>
                <a:ea typeface="メイリオ" panose="020B0604030504040204" pitchFamily="50" charset="-128"/>
              </a:rPr>
              <a:t/>
            </a:r>
            <a:br>
              <a:rPr lang="en-US" altLang="ja-JP" sz="5040" dirty="0">
                <a:latin typeface="メイリオ" panose="020B0604030504040204" pitchFamily="50" charset="-128"/>
                <a:ea typeface="メイリオ" panose="020B0604030504040204" pitchFamily="50" charset="-128"/>
              </a:rPr>
            </a:br>
            <a:r>
              <a:rPr lang="ja-JP" altLang="en-US" sz="5600" dirty="0">
                <a:latin typeface="メイリオ" panose="020B0604030504040204" pitchFamily="50" charset="-128"/>
                <a:ea typeface="メイリオ" panose="020B0604030504040204" pitchFamily="50" charset="-128"/>
              </a:rPr>
              <a:t>ペット飼育場所を案内する</a:t>
            </a:r>
            <a:endParaRPr lang="ja-JP" altLang="en-US" sz="504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31304" y="2536659"/>
            <a:ext cx="12670296" cy="830997"/>
          </a:xfrm>
          <a:prstGeom prst="rect">
            <a:avLst/>
          </a:prstGeom>
        </p:spPr>
        <p:txBody>
          <a:bodyPr wrap="square">
            <a:spAutoFit/>
          </a:bodyPr>
          <a:lstStyle/>
          <a:p>
            <a:pPr algn="ctr" defTabSz="1280160">
              <a:defRPr/>
            </a:pPr>
            <a:r>
              <a:rPr kumimoji="1" lang="ja-JP" altLang="en-US" sz="4800" dirty="0" smtClean="0">
                <a:latin typeface="メイリオ" panose="020B0604030504040204" pitchFamily="50" charset="-128"/>
                <a:ea typeface="メイリオ" panose="020B0604030504040204" pitchFamily="50" charset="-128"/>
              </a:rPr>
              <a:t>正門と北門に看板</a:t>
            </a:r>
            <a:r>
              <a:rPr kumimoji="1" lang="ja-JP" altLang="en-US" sz="4800" dirty="0" smtClean="0">
                <a:latin typeface="メイリオ" panose="020B0604030504040204" pitchFamily="50" charset="-128"/>
                <a:ea typeface="メイリオ" panose="020B0604030504040204" pitchFamily="50" charset="-128"/>
              </a:rPr>
              <a:t>⑥を貼ってください</a:t>
            </a:r>
            <a:r>
              <a:rPr kumimoji="1" lang="ja-JP" altLang="en-US" sz="4800" dirty="0" smtClean="0">
                <a:latin typeface="メイリオ" panose="020B0604030504040204" pitchFamily="50" charset="-128"/>
                <a:ea typeface="メイリオ" panose="020B0604030504040204" pitchFamily="50" charset="-128"/>
              </a:rPr>
              <a:t>。</a:t>
            </a:r>
            <a:endParaRPr kumimoji="1" lang="en-US" altLang="ja-JP" sz="4800" dirty="0" smtClean="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2"/>
          <a:stretch>
            <a:fillRect/>
          </a:stretch>
        </p:blipFill>
        <p:spPr>
          <a:xfrm>
            <a:off x="2535382" y="3449565"/>
            <a:ext cx="7663393" cy="6089289"/>
          </a:xfrm>
          <a:prstGeom prst="rect">
            <a:avLst/>
          </a:prstGeom>
        </p:spPr>
      </p:pic>
    </p:spTree>
    <p:extLst>
      <p:ext uri="{BB962C8B-B14F-4D97-AF65-F5344CB8AC3E}">
        <p14:creationId xmlns:p14="http://schemas.microsoft.com/office/powerpoint/2010/main" val="350053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25572" y="278885"/>
            <a:ext cx="11673356" cy="9363879"/>
          </a:xfrm>
          <a:prstGeom prst="rect">
            <a:avLst/>
          </a:prstGeom>
        </p:spPr>
      </p:pic>
      <p:sp>
        <p:nvSpPr>
          <p:cNvPr id="3" name="テキスト ボックス 2"/>
          <p:cNvSpPr txBox="1"/>
          <p:nvPr/>
        </p:nvSpPr>
        <p:spPr>
          <a:xfrm>
            <a:off x="165182" y="3929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配置図</a:t>
            </a:r>
            <a:endParaRPr kumimoji="1" lang="ja-JP" altLang="en-US" sz="3528"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233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09715"/>
            <a:ext cx="12801600" cy="2237536"/>
          </a:xfrm>
          <a:prstGeom prst="rect">
            <a:avLst/>
          </a:prstGeom>
          <a:noFill/>
        </p:spPr>
        <p:txBody>
          <a:bodyPr wrap="square" rtlCol="0">
            <a:spAutoFit/>
          </a:bodyPr>
          <a:lstStyle/>
          <a:p>
            <a:pPr algn="ctr"/>
            <a:r>
              <a:rPr kumimoji="1" lang="ja-JP" altLang="en-US" sz="9240" b="1" dirty="0">
                <a:solidFill>
                  <a:srgbClr val="FF0000"/>
                </a:solidFill>
                <a:latin typeface="メイリオ" panose="020B0604030504040204" pitchFamily="50" charset="-128"/>
                <a:ea typeface="メイリオ" panose="020B0604030504040204" pitchFamily="50" charset="-128"/>
              </a:rPr>
              <a:t>ペット同行避難の方</a:t>
            </a:r>
            <a:r>
              <a:rPr kumimoji="1" lang="ja-JP" altLang="en-US" sz="9240" b="1" dirty="0">
                <a:latin typeface="メイリオ" panose="020B0604030504040204" pitchFamily="50" charset="-128"/>
                <a:ea typeface="メイリオ" panose="020B0604030504040204" pitchFamily="50" charset="-128"/>
              </a:rPr>
              <a:t>は</a:t>
            </a:r>
            <a:endParaRPr kumimoji="1" lang="en-US" altLang="ja-JP" sz="9240" b="1" dirty="0">
              <a:latin typeface="メイリオ" panose="020B0604030504040204" pitchFamily="50" charset="-128"/>
              <a:ea typeface="メイリオ" panose="020B0604030504040204" pitchFamily="50" charset="-128"/>
            </a:endParaRPr>
          </a:p>
          <a:p>
            <a:pPr algn="ctr"/>
            <a:r>
              <a:rPr kumimoji="1" lang="ja-JP" altLang="en-US" sz="4700" b="1" dirty="0" smtClean="0">
                <a:solidFill>
                  <a:srgbClr val="FF0000"/>
                </a:solidFill>
                <a:latin typeface="メイリオ" panose="020B0604030504040204" pitchFamily="50" charset="-128"/>
                <a:ea typeface="メイリオ" panose="020B0604030504040204" pitchFamily="50" charset="-128"/>
              </a:rPr>
              <a:t>矢印の入口</a:t>
            </a:r>
            <a:r>
              <a:rPr kumimoji="1" lang="ja-JP" altLang="en-US" sz="4700" b="1" dirty="0" smtClean="0">
                <a:latin typeface="メイリオ" panose="020B0604030504040204" pitchFamily="50" charset="-128"/>
                <a:ea typeface="メイリオ" panose="020B0604030504040204" pitchFamily="50" charset="-128"/>
              </a:rPr>
              <a:t>からペット飼育場所</a:t>
            </a:r>
            <a:r>
              <a:rPr kumimoji="1" lang="ja-JP" altLang="en-US" sz="4700" b="1" dirty="0">
                <a:latin typeface="メイリオ" panose="020B0604030504040204" pitchFamily="50" charset="-128"/>
                <a:ea typeface="メイリオ" panose="020B0604030504040204" pitchFamily="50" charset="-128"/>
              </a:rPr>
              <a:t>に来てください</a:t>
            </a:r>
          </a:p>
        </p:txBody>
      </p:sp>
      <p:sp>
        <p:nvSpPr>
          <p:cNvPr id="5" name="テキスト ボックス 4"/>
          <p:cNvSpPr txBox="1"/>
          <p:nvPr/>
        </p:nvSpPr>
        <p:spPr>
          <a:xfrm>
            <a:off x="9049120" y="3760746"/>
            <a:ext cx="3752479" cy="1384995"/>
          </a:xfrm>
          <a:prstGeom prst="rect">
            <a:avLst/>
          </a:prstGeom>
          <a:noFill/>
        </p:spPr>
        <p:txBody>
          <a:bodyPr wrap="square" rtlCol="0">
            <a:spAutoFit/>
          </a:bodyPr>
          <a:lstStyle/>
          <a:p>
            <a:r>
              <a:rPr kumimoji="1" lang="ja-JP" altLang="en-US" sz="2800" dirty="0" smtClean="0">
                <a:solidFill>
                  <a:srgbClr val="FF0000"/>
                </a:solidFill>
                <a:latin typeface="メイリオ" panose="020B0604030504040204" pitchFamily="50" charset="-128"/>
                <a:ea typeface="メイリオ" panose="020B0604030504040204" pitchFamily="50" charset="-128"/>
              </a:rPr>
              <a:t>事故等を防止するため、</a:t>
            </a:r>
            <a:r>
              <a:rPr kumimoji="1" lang="ja-JP" altLang="en-US" sz="2800" dirty="0" smtClean="0">
                <a:latin typeface="メイリオ" panose="020B0604030504040204" pitchFamily="50" charset="-128"/>
                <a:ea typeface="メイリオ" panose="020B0604030504040204" pitchFamily="50" charset="-128"/>
              </a:rPr>
              <a:t>矢印の門と入口から入ってください。</a:t>
            </a:r>
            <a:endParaRPr kumimoji="1" lang="en-US" altLang="ja-JP" sz="28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9708" y="18516"/>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看板⑥</a:t>
            </a:r>
            <a:endParaRPr kumimoji="1" lang="ja-JP" altLang="en-US" sz="3528"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255408" y="2380996"/>
            <a:ext cx="8793712" cy="7053949"/>
          </a:xfrm>
          <a:prstGeom prst="rect">
            <a:avLst/>
          </a:prstGeom>
        </p:spPr>
      </p:pic>
    </p:spTree>
    <p:extLst>
      <p:ext uri="{BB962C8B-B14F-4D97-AF65-F5344CB8AC3E}">
        <p14:creationId xmlns:p14="http://schemas.microsoft.com/office/powerpoint/2010/main" val="102328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09715"/>
            <a:ext cx="12801600" cy="2237536"/>
          </a:xfrm>
          <a:prstGeom prst="rect">
            <a:avLst/>
          </a:prstGeom>
          <a:noFill/>
        </p:spPr>
        <p:txBody>
          <a:bodyPr wrap="square" rtlCol="0">
            <a:spAutoFit/>
          </a:bodyPr>
          <a:lstStyle/>
          <a:p>
            <a:pPr algn="ctr"/>
            <a:r>
              <a:rPr kumimoji="1" lang="ja-JP" altLang="en-US" sz="9240" b="1" dirty="0">
                <a:solidFill>
                  <a:srgbClr val="FF0000"/>
                </a:solidFill>
                <a:latin typeface="メイリオ" panose="020B0604030504040204" pitchFamily="50" charset="-128"/>
                <a:ea typeface="メイリオ" panose="020B0604030504040204" pitchFamily="50" charset="-128"/>
              </a:rPr>
              <a:t>ペット同行避難の方</a:t>
            </a:r>
            <a:r>
              <a:rPr kumimoji="1" lang="ja-JP" altLang="en-US" sz="9240" b="1" dirty="0">
                <a:latin typeface="メイリオ" panose="020B0604030504040204" pitchFamily="50" charset="-128"/>
                <a:ea typeface="メイリオ" panose="020B0604030504040204" pitchFamily="50" charset="-128"/>
              </a:rPr>
              <a:t>は</a:t>
            </a:r>
            <a:endParaRPr kumimoji="1" lang="en-US" altLang="ja-JP" sz="9240" b="1" dirty="0">
              <a:latin typeface="メイリオ" panose="020B0604030504040204" pitchFamily="50" charset="-128"/>
              <a:ea typeface="メイリオ" panose="020B0604030504040204" pitchFamily="50" charset="-128"/>
            </a:endParaRPr>
          </a:p>
          <a:p>
            <a:pPr algn="ctr"/>
            <a:r>
              <a:rPr kumimoji="1" lang="ja-JP" altLang="en-US" sz="4700" b="1" dirty="0" smtClean="0">
                <a:solidFill>
                  <a:srgbClr val="FF0000"/>
                </a:solidFill>
                <a:latin typeface="メイリオ" panose="020B0604030504040204" pitchFamily="50" charset="-128"/>
                <a:ea typeface="メイリオ" panose="020B0604030504040204" pitchFamily="50" charset="-128"/>
              </a:rPr>
              <a:t>矢印の入口</a:t>
            </a:r>
            <a:r>
              <a:rPr kumimoji="1" lang="ja-JP" altLang="en-US" sz="4700" b="1" dirty="0" smtClean="0">
                <a:latin typeface="メイリオ" panose="020B0604030504040204" pitchFamily="50" charset="-128"/>
                <a:ea typeface="メイリオ" panose="020B0604030504040204" pitchFamily="50" charset="-128"/>
              </a:rPr>
              <a:t>からペット飼育場所</a:t>
            </a:r>
            <a:r>
              <a:rPr kumimoji="1" lang="ja-JP" altLang="en-US" sz="4700" b="1" dirty="0">
                <a:latin typeface="メイリオ" panose="020B0604030504040204" pitchFamily="50" charset="-128"/>
                <a:ea typeface="メイリオ" panose="020B0604030504040204" pitchFamily="50" charset="-128"/>
              </a:rPr>
              <a:t>に来てください</a:t>
            </a:r>
          </a:p>
        </p:txBody>
      </p:sp>
      <p:sp>
        <p:nvSpPr>
          <p:cNvPr id="5" name="テキスト ボックス 4"/>
          <p:cNvSpPr txBox="1"/>
          <p:nvPr/>
        </p:nvSpPr>
        <p:spPr>
          <a:xfrm>
            <a:off x="9049120" y="3760746"/>
            <a:ext cx="3752479" cy="1384995"/>
          </a:xfrm>
          <a:prstGeom prst="rect">
            <a:avLst/>
          </a:prstGeom>
          <a:noFill/>
        </p:spPr>
        <p:txBody>
          <a:bodyPr wrap="square" rtlCol="0">
            <a:spAutoFit/>
          </a:bodyPr>
          <a:lstStyle/>
          <a:p>
            <a:r>
              <a:rPr kumimoji="1" lang="ja-JP" altLang="en-US" sz="2800" dirty="0" smtClean="0">
                <a:solidFill>
                  <a:srgbClr val="FF0000"/>
                </a:solidFill>
                <a:latin typeface="メイリオ" panose="020B0604030504040204" pitchFamily="50" charset="-128"/>
                <a:ea typeface="メイリオ" panose="020B0604030504040204" pitchFamily="50" charset="-128"/>
              </a:rPr>
              <a:t>事故等を防止するため、</a:t>
            </a:r>
            <a:r>
              <a:rPr kumimoji="1" lang="ja-JP" altLang="en-US" sz="2800" dirty="0" smtClean="0">
                <a:latin typeface="メイリオ" panose="020B0604030504040204" pitchFamily="50" charset="-128"/>
                <a:ea typeface="メイリオ" panose="020B0604030504040204" pitchFamily="50" charset="-128"/>
              </a:rPr>
              <a:t>矢印の門と入口から入ってください。</a:t>
            </a:r>
            <a:endParaRPr kumimoji="1" lang="en-US" altLang="ja-JP" sz="28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9708" y="18516"/>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看板⑥</a:t>
            </a:r>
            <a:endParaRPr kumimoji="1" lang="ja-JP" altLang="en-US" sz="3528"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stretch>
            <a:fillRect/>
          </a:stretch>
        </p:blipFill>
        <p:spPr>
          <a:xfrm>
            <a:off x="255408" y="2380996"/>
            <a:ext cx="8793712" cy="7053949"/>
          </a:xfrm>
          <a:prstGeom prst="rect">
            <a:avLst/>
          </a:prstGeom>
        </p:spPr>
      </p:pic>
    </p:spTree>
    <p:extLst>
      <p:ext uri="{BB962C8B-B14F-4D97-AF65-F5344CB8AC3E}">
        <p14:creationId xmlns:p14="http://schemas.microsoft.com/office/powerpoint/2010/main" val="231096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87244"/>
            <a:ext cx="12801600" cy="968365"/>
          </a:xfrm>
        </p:spPr>
        <p:txBody>
          <a:bodyPr>
            <a:normAutofit fontScale="90000"/>
          </a:bodyPr>
          <a:lstStyle/>
          <a:p>
            <a:pPr>
              <a:lnSpc>
                <a:spcPct val="150000"/>
              </a:lnSpc>
            </a:pPr>
            <a:r>
              <a:rPr lang="ja-JP" altLang="en-US" sz="3780" dirty="0" smtClean="0">
                <a:latin typeface="メイリオ" panose="020B0604030504040204" pitchFamily="50" charset="-128"/>
                <a:ea typeface="メイリオ" panose="020B0604030504040204" pitchFamily="50" charset="-128"/>
              </a:rPr>
              <a:t>作業５</a:t>
            </a:r>
            <a:r>
              <a:rPr lang="en-US" altLang="ja-JP" sz="5040" dirty="0">
                <a:latin typeface="メイリオ" panose="020B0604030504040204" pitchFamily="50" charset="-128"/>
                <a:ea typeface="メイリオ" panose="020B0604030504040204" pitchFamily="50" charset="-128"/>
              </a:rPr>
              <a:t/>
            </a:r>
            <a:br>
              <a:rPr lang="en-US" altLang="ja-JP" sz="5040" dirty="0">
                <a:latin typeface="メイリオ" panose="020B0604030504040204" pitchFamily="50" charset="-128"/>
                <a:ea typeface="メイリオ" panose="020B0604030504040204" pitchFamily="50" charset="-128"/>
              </a:rPr>
            </a:br>
            <a:r>
              <a:rPr lang="ja-JP" altLang="en-US" sz="5600" dirty="0">
                <a:latin typeface="メイリオ" panose="020B0604030504040204" pitchFamily="50" charset="-128"/>
                <a:ea typeface="メイリオ" panose="020B0604030504040204" pitchFamily="50" charset="-128"/>
              </a:rPr>
              <a:t>ペット受付けを開始する</a:t>
            </a:r>
            <a:endParaRPr lang="ja-JP" altLang="en-US" sz="504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0" y="1"/>
            <a:ext cx="12751200" cy="2209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 name="正方形/長方形 4"/>
          <p:cNvSpPr/>
          <p:nvPr/>
        </p:nvSpPr>
        <p:spPr>
          <a:xfrm>
            <a:off x="0" y="2428452"/>
            <a:ext cx="12801600" cy="6986528"/>
          </a:xfrm>
          <a:prstGeom prst="rect">
            <a:avLst/>
          </a:prstGeom>
        </p:spPr>
        <p:txBody>
          <a:bodyPr wrap="square">
            <a:spAutoFit/>
          </a:bodyPr>
          <a:lstStyle/>
          <a:p>
            <a:pPr defTabSz="1280160">
              <a:defRPr/>
            </a:pPr>
            <a:r>
              <a:rPr kumimoji="1" lang="ja-JP" altLang="en-US" sz="4480" dirty="0">
                <a:latin typeface="メイリオ" panose="020B0604030504040204" pitchFamily="50" charset="-128"/>
                <a:ea typeface="メイリオ" panose="020B0604030504040204" pitchFamily="50" charset="-128"/>
              </a:rPr>
              <a:t>１．飼い主</a:t>
            </a:r>
            <a:r>
              <a:rPr kumimoji="1" lang="ja-JP" altLang="en-US" sz="4480" dirty="0" smtClean="0">
                <a:latin typeface="メイリオ" panose="020B0604030504040204" pitchFamily="50" charset="-128"/>
                <a:ea typeface="メイリオ" panose="020B0604030504040204" pitchFamily="50" charset="-128"/>
              </a:rPr>
              <a:t>にペット整理簿とペット</a:t>
            </a:r>
            <a:r>
              <a:rPr kumimoji="1" lang="ja-JP" altLang="en-US" sz="4480" dirty="0">
                <a:latin typeface="メイリオ" panose="020B0604030504040204" pitchFamily="50" charset="-128"/>
                <a:ea typeface="メイリオ" panose="020B0604030504040204" pitchFamily="50" charset="-128"/>
              </a:rPr>
              <a:t>届出</a:t>
            </a:r>
            <a:r>
              <a:rPr kumimoji="1" lang="ja-JP" altLang="en-US" sz="4480" dirty="0" smtClean="0">
                <a:latin typeface="メイリオ" panose="020B0604030504040204" pitchFamily="50" charset="-128"/>
                <a:ea typeface="メイリオ" panose="020B0604030504040204" pitchFamily="50" charset="-128"/>
              </a:rPr>
              <a:t>用紙に</a:t>
            </a:r>
            <a:endParaRPr kumimoji="1" lang="en-US" altLang="ja-JP" sz="4480" dirty="0" smtClean="0">
              <a:latin typeface="メイリオ" panose="020B0604030504040204" pitchFamily="50" charset="-128"/>
              <a:ea typeface="メイリオ" panose="020B0604030504040204" pitchFamily="50" charset="-128"/>
            </a:endParaRPr>
          </a:p>
          <a:p>
            <a:pPr defTabSz="1280160">
              <a:defRPr/>
            </a:pPr>
            <a:r>
              <a:rPr kumimoji="1" lang="ja-JP" altLang="en-US" sz="4480" dirty="0">
                <a:latin typeface="メイリオ" panose="020B0604030504040204" pitchFamily="50" charset="-128"/>
                <a:ea typeface="メイリオ" panose="020B0604030504040204" pitchFamily="50" charset="-128"/>
              </a:rPr>
              <a:t>　</a:t>
            </a:r>
            <a:r>
              <a:rPr kumimoji="1" lang="ja-JP" altLang="en-US" sz="4480" dirty="0" smtClean="0">
                <a:latin typeface="メイリオ" panose="020B0604030504040204" pitchFamily="50" charset="-128"/>
                <a:ea typeface="メイリオ" panose="020B0604030504040204" pitchFamily="50" charset="-128"/>
              </a:rPr>
              <a:t>記入してもらいましょう。</a:t>
            </a:r>
            <a:endParaRPr kumimoji="1" lang="en-US" altLang="ja-JP" sz="4480" dirty="0" smtClean="0">
              <a:latin typeface="メイリオ" panose="020B0604030504040204" pitchFamily="50" charset="-128"/>
              <a:ea typeface="メイリオ" panose="020B0604030504040204" pitchFamily="50" charset="-128"/>
            </a:endParaRPr>
          </a:p>
          <a:p>
            <a:pPr defTabSz="1280160">
              <a:defRPr/>
            </a:pPr>
            <a:endParaRPr kumimoji="1" lang="en-US" altLang="ja-JP" sz="4480" dirty="0">
              <a:latin typeface="メイリオ" panose="020B0604030504040204" pitchFamily="50" charset="-128"/>
              <a:ea typeface="メイリオ" panose="020B0604030504040204" pitchFamily="50" charset="-128"/>
            </a:endParaRPr>
          </a:p>
          <a:p>
            <a:pPr defTabSz="1280160">
              <a:defRPr/>
            </a:pPr>
            <a:r>
              <a:rPr kumimoji="1" lang="ja-JP" altLang="en-US" sz="4480" dirty="0" smtClean="0">
                <a:latin typeface="メイリオ" panose="020B0604030504040204" pitchFamily="50" charset="-128"/>
                <a:ea typeface="メイリオ" panose="020B0604030504040204" pitchFamily="50" charset="-128"/>
              </a:rPr>
              <a:t>２．飼育</a:t>
            </a:r>
            <a:r>
              <a:rPr kumimoji="1" lang="ja-JP" altLang="en-US" sz="4480" dirty="0">
                <a:latin typeface="メイリオ" panose="020B0604030504040204" pitchFamily="50" charset="-128"/>
                <a:ea typeface="メイリオ" panose="020B0604030504040204" pitchFamily="50" charset="-128"/>
              </a:rPr>
              <a:t>ルールと</a:t>
            </a:r>
            <a:r>
              <a:rPr kumimoji="1" lang="ja-JP" altLang="en-US" sz="4480" dirty="0" smtClean="0">
                <a:latin typeface="メイリオ" panose="020B0604030504040204" pitchFamily="50" charset="-128"/>
                <a:ea typeface="メイリオ" panose="020B0604030504040204" pitchFamily="50" charset="-128"/>
              </a:rPr>
              <a:t>名札</a:t>
            </a:r>
            <a:r>
              <a:rPr kumimoji="1" lang="ja-JP" altLang="en-US" sz="4480" dirty="0">
                <a:latin typeface="メイリオ" panose="020B0604030504040204" pitchFamily="50" charset="-128"/>
                <a:ea typeface="メイリオ" panose="020B0604030504040204" pitchFamily="50" charset="-128"/>
              </a:rPr>
              <a:t>カード（キャリーケース</a:t>
            </a:r>
            <a:r>
              <a:rPr kumimoji="1" lang="ja-JP" altLang="en-US" sz="4480" dirty="0" smtClean="0">
                <a:latin typeface="メイリオ" panose="020B0604030504040204" pitchFamily="50" charset="-128"/>
                <a:ea typeface="メイリオ" panose="020B0604030504040204" pitchFamily="50" charset="-128"/>
              </a:rPr>
              <a:t>等</a:t>
            </a:r>
            <a:endParaRPr kumimoji="1" lang="en-US" altLang="ja-JP" sz="4480" dirty="0" smtClean="0">
              <a:latin typeface="メイリオ" panose="020B0604030504040204" pitchFamily="50" charset="-128"/>
              <a:ea typeface="メイリオ" panose="020B0604030504040204" pitchFamily="50" charset="-128"/>
            </a:endParaRPr>
          </a:p>
          <a:p>
            <a:pPr defTabSz="1280160">
              <a:defRPr/>
            </a:pPr>
            <a:r>
              <a:rPr kumimoji="1" lang="ja-JP" altLang="en-US" sz="4480" dirty="0">
                <a:latin typeface="メイリオ" panose="020B0604030504040204" pitchFamily="50" charset="-128"/>
                <a:ea typeface="メイリオ" panose="020B0604030504040204" pitchFamily="50" charset="-128"/>
              </a:rPr>
              <a:t>　</a:t>
            </a:r>
            <a:r>
              <a:rPr kumimoji="1" lang="ja-JP" altLang="en-US" sz="4480" dirty="0" smtClean="0">
                <a:latin typeface="メイリオ" panose="020B0604030504040204" pitchFamily="50" charset="-128"/>
                <a:ea typeface="メイリオ" panose="020B0604030504040204" pitchFamily="50" charset="-128"/>
              </a:rPr>
              <a:t>に貼るもの）を渡し</a:t>
            </a:r>
            <a:r>
              <a:rPr kumimoji="1" lang="ja-JP" altLang="en-US" sz="4480" dirty="0">
                <a:latin typeface="メイリオ" panose="020B0604030504040204" pitchFamily="50" charset="-128"/>
                <a:ea typeface="メイリオ" panose="020B0604030504040204" pitchFamily="50" charset="-128"/>
              </a:rPr>
              <a:t>てください</a:t>
            </a:r>
            <a:r>
              <a:rPr kumimoji="1" lang="ja-JP" altLang="en-US" sz="4480" dirty="0" smtClean="0">
                <a:latin typeface="メイリオ" panose="020B0604030504040204" pitchFamily="50" charset="-128"/>
                <a:ea typeface="メイリオ" panose="020B0604030504040204" pitchFamily="50" charset="-128"/>
              </a:rPr>
              <a:t>。</a:t>
            </a:r>
            <a:endParaRPr kumimoji="1" lang="en-US" altLang="ja-JP" sz="4480" dirty="0">
              <a:latin typeface="メイリオ" panose="020B0604030504040204" pitchFamily="50" charset="-128"/>
              <a:ea typeface="メイリオ" panose="020B0604030504040204" pitchFamily="50" charset="-128"/>
            </a:endParaRPr>
          </a:p>
          <a:p>
            <a:pPr defTabSz="1280160">
              <a:defRPr/>
            </a:pPr>
            <a:endParaRPr kumimoji="1" lang="en-US" altLang="ja-JP" sz="4480" dirty="0">
              <a:latin typeface="メイリオ" panose="020B0604030504040204" pitchFamily="50" charset="-128"/>
              <a:ea typeface="メイリオ" panose="020B0604030504040204" pitchFamily="50" charset="-128"/>
            </a:endParaRPr>
          </a:p>
          <a:p>
            <a:pPr defTabSz="1280160">
              <a:defRPr/>
            </a:pPr>
            <a:r>
              <a:rPr kumimoji="1" lang="ja-JP" altLang="en-US" sz="4480" dirty="0">
                <a:latin typeface="メイリオ" panose="020B0604030504040204" pitchFamily="50" charset="-128"/>
                <a:ea typeface="メイリオ" panose="020B0604030504040204" pitchFamily="50" charset="-128"/>
              </a:rPr>
              <a:t>３</a:t>
            </a:r>
            <a:r>
              <a:rPr kumimoji="1" lang="ja-JP" altLang="en-US" sz="4480" dirty="0" smtClean="0">
                <a:latin typeface="メイリオ" panose="020B0604030504040204" pitchFamily="50" charset="-128"/>
                <a:ea typeface="メイリオ" panose="020B0604030504040204" pitchFamily="50" charset="-128"/>
              </a:rPr>
              <a:t>．</a:t>
            </a:r>
            <a:r>
              <a:rPr kumimoji="1" lang="ja-JP" altLang="en-US" sz="4480" dirty="0">
                <a:latin typeface="メイリオ" panose="020B0604030504040204" pitchFamily="50" charset="-128"/>
                <a:ea typeface="メイリオ" panose="020B0604030504040204" pitchFamily="50" charset="-128"/>
              </a:rPr>
              <a:t>ペット飼育場所に誘導してください</a:t>
            </a:r>
            <a:r>
              <a:rPr kumimoji="1" lang="ja-JP" altLang="en-US" sz="4480" dirty="0" smtClean="0">
                <a:latin typeface="メイリオ" panose="020B0604030504040204" pitchFamily="50" charset="-128"/>
                <a:ea typeface="メイリオ" panose="020B0604030504040204" pitchFamily="50" charset="-128"/>
              </a:rPr>
              <a:t>。</a:t>
            </a:r>
            <a:endParaRPr kumimoji="1" lang="en-US" altLang="ja-JP" sz="4480" dirty="0" smtClean="0">
              <a:latin typeface="メイリオ" panose="020B0604030504040204" pitchFamily="50" charset="-128"/>
              <a:ea typeface="メイリオ" panose="020B0604030504040204" pitchFamily="50" charset="-128"/>
            </a:endParaRPr>
          </a:p>
          <a:p>
            <a:pPr defTabSz="1280160">
              <a:defRPr/>
            </a:pPr>
            <a:endParaRPr kumimoji="1" lang="en-US" altLang="ja-JP" sz="4480" dirty="0">
              <a:latin typeface="メイリオ" panose="020B0604030504040204" pitchFamily="50" charset="-128"/>
              <a:ea typeface="メイリオ" panose="020B0604030504040204" pitchFamily="50" charset="-128"/>
            </a:endParaRPr>
          </a:p>
          <a:p>
            <a:pPr defTabSz="1280160">
              <a:defRPr/>
            </a:pPr>
            <a:r>
              <a:rPr kumimoji="1" lang="ja-JP" altLang="en-US" sz="4480" dirty="0" smtClean="0">
                <a:latin typeface="メイリオ" panose="020B0604030504040204" pitchFamily="50" charset="-128"/>
                <a:ea typeface="メイリオ" panose="020B0604030504040204" pitchFamily="50" charset="-128"/>
              </a:rPr>
              <a:t>４．当日の受付けを終えたら整理簿と届出用紙を</a:t>
            </a:r>
            <a:endParaRPr kumimoji="1" lang="en-US" altLang="ja-JP" sz="4480" dirty="0" smtClean="0">
              <a:latin typeface="メイリオ" panose="020B0604030504040204" pitchFamily="50" charset="-128"/>
              <a:ea typeface="メイリオ" panose="020B0604030504040204" pitchFamily="50" charset="-128"/>
            </a:endParaRPr>
          </a:p>
          <a:p>
            <a:pPr defTabSz="1280160">
              <a:defRPr/>
            </a:pPr>
            <a:r>
              <a:rPr kumimoji="1" lang="ja-JP" altLang="en-US" sz="4480" dirty="0">
                <a:latin typeface="メイリオ" panose="020B0604030504040204" pitchFamily="50" charset="-128"/>
                <a:ea typeface="メイリオ" panose="020B0604030504040204" pitchFamily="50" charset="-128"/>
              </a:rPr>
              <a:t>　</a:t>
            </a:r>
            <a:r>
              <a:rPr kumimoji="1" lang="ja-JP" altLang="en-US" sz="4480" dirty="0" smtClean="0">
                <a:latin typeface="メイリオ" panose="020B0604030504040204" pitchFamily="50" charset="-128"/>
                <a:ea typeface="メイリオ" panose="020B0604030504040204" pitchFamily="50" charset="-128"/>
              </a:rPr>
              <a:t>避難所運営者に渡し</a:t>
            </a:r>
            <a:r>
              <a:rPr kumimoji="1" lang="ja-JP" altLang="en-US" sz="4480" dirty="0">
                <a:latin typeface="メイリオ" panose="020B0604030504040204" pitchFamily="50" charset="-128"/>
                <a:ea typeface="メイリオ" panose="020B0604030504040204" pitchFamily="50" charset="-128"/>
              </a:rPr>
              <a:t>てください。</a:t>
            </a:r>
            <a:endParaRPr kumimoji="1" lang="ja-JP" altLang="en-US" sz="448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3453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78995"/>
            <a:ext cx="12801600" cy="968365"/>
          </a:xfrm>
        </p:spPr>
        <p:txBody>
          <a:bodyPr>
            <a:normAutofit fontScale="90000"/>
          </a:bodyPr>
          <a:lstStyle/>
          <a:p>
            <a:pPr>
              <a:lnSpc>
                <a:spcPct val="150000"/>
              </a:lnSpc>
            </a:pPr>
            <a:r>
              <a:rPr lang="ja-JP" altLang="en-US" sz="3780" dirty="0" smtClean="0">
                <a:latin typeface="メイリオ" panose="020B0604030504040204" pitchFamily="50" charset="-128"/>
                <a:ea typeface="メイリオ" panose="020B0604030504040204" pitchFamily="50" charset="-128"/>
              </a:rPr>
              <a:t>作業６</a:t>
            </a:r>
            <a:r>
              <a:rPr lang="en-US" altLang="ja-JP" sz="5040" dirty="0">
                <a:latin typeface="メイリオ" panose="020B0604030504040204" pitchFamily="50" charset="-128"/>
                <a:ea typeface="メイリオ" panose="020B0604030504040204" pitchFamily="50" charset="-128"/>
              </a:rPr>
              <a:t/>
            </a:r>
            <a:br>
              <a:rPr lang="en-US" altLang="ja-JP" sz="5040" dirty="0">
                <a:latin typeface="メイリオ" panose="020B0604030504040204" pitchFamily="50" charset="-128"/>
                <a:ea typeface="メイリオ" panose="020B0604030504040204" pitchFamily="50" charset="-128"/>
              </a:rPr>
            </a:br>
            <a:r>
              <a:rPr lang="ja-JP" altLang="en-US" sz="5600" dirty="0">
                <a:latin typeface="メイリオ" panose="020B0604030504040204" pitchFamily="50" charset="-128"/>
                <a:ea typeface="メイリオ" panose="020B0604030504040204" pitchFamily="50" charset="-128"/>
              </a:rPr>
              <a:t>ペット関連掲示板を</a:t>
            </a:r>
            <a:r>
              <a:rPr lang="ja-JP" altLang="en-US" sz="5600" dirty="0" smtClean="0">
                <a:latin typeface="メイリオ" panose="020B0604030504040204" pitchFamily="50" charset="-128"/>
                <a:ea typeface="メイリオ" panose="020B0604030504040204" pitchFamily="50" charset="-128"/>
              </a:rPr>
              <a:t>設置する</a:t>
            </a:r>
            <a:endParaRPr lang="ja-JP" altLang="en-US" sz="504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0" y="1"/>
            <a:ext cx="12751200" cy="2209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 name="正方形/長方形 4"/>
          <p:cNvSpPr/>
          <p:nvPr/>
        </p:nvSpPr>
        <p:spPr>
          <a:xfrm>
            <a:off x="294968" y="3719538"/>
            <a:ext cx="12801600" cy="3416320"/>
          </a:xfrm>
          <a:prstGeom prst="rect">
            <a:avLst/>
          </a:prstGeom>
        </p:spPr>
        <p:txBody>
          <a:bodyPr wrap="square">
            <a:spAutoFit/>
          </a:bodyPr>
          <a:lstStyle/>
          <a:p>
            <a:pPr>
              <a:lnSpc>
                <a:spcPct val="150000"/>
              </a:lnSpc>
            </a:pPr>
            <a:r>
              <a:rPr kumimoji="1" lang="ja-JP" altLang="en-US" sz="5400" dirty="0" smtClean="0">
                <a:latin typeface="メイリオ" panose="020B0604030504040204" pitchFamily="50" charset="-128"/>
                <a:ea typeface="メイリオ" panose="020B0604030504040204" pitchFamily="50" charset="-128"/>
              </a:rPr>
              <a:t>避難所全体の掲示板が設置されたら隣接した場所に</a:t>
            </a:r>
            <a:r>
              <a:rPr kumimoji="1" lang="ja-JP" altLang="en-US" sz="5400" dirty="0" smtClean="0">
                <a:latin typeface="メイリオ" panose="020B0604030504040204" pitchFamily="50" charset="-128"/>
                <a:ea typeface="メイリオ" panose="020B0604030504040204" pitchFamily="50" charset="-128"/>
              </a:rPr>
              <a:t>看板⑦を</a:t>
            </a:r>
            <a:r>
              <a:rPr kumimoji="1" lang="ja-JP" altLang="en-US" sz="5400" dirty="0">
                <a:latin typeface="メイリオ" panose="020B0604030504040204" pitchFamily="50" charset="-128"/>
                <a:ea typeface="メイリオ" panose="020B0604030504040204" pitchFamily="50" charset="-128"/>
              </a:rPr>
              <a:t>設置してください。</a:t>
            </a:r>
            <a:endParaRPr lang="ja-JP" altLang="en-US" sz="5400" dirty="0">
              <a:latin typeface="メイリオ" panose="020B0604030504040204" pitchFamily="50" charset="-128"/>
              <a:ea typeface="メイリオ" panose="020B0604030504040204" pitchFamily="50" charset="-128"/>
            </a:endParaRPr>
          </a:p>
          <a:p>
            <a:endParaRPr kumimoji="1" lang="en-US" altLang="ja-JP" sz="5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503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 y="5347766"/>
            <a:ext cx="12801599" cy="1380407"/>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3" name="正方形/長方形 2"/>
          <p:cNvSpPr/>
          <p:nvPr/>
        </p:nvSpPr>
        <p:spPr>
          <a:xfrm>
            <a:off x="-1" y="2595460"/>
            <a:ext cx="12801599" cy="1988237"/>
          </a:xfrm>
          <a:prstGeom prst="rect">
            <a:avLst/>
          </a:prstGeom>
        </p:spPr>
        <p:txBody>
          <a:bodyPr wrap="square">
            <a:spAutoFit/>
          </a:bodyPr>
          <a:lstStyle/>
          <a:p>
            <a:pPr algn="ctr"/>
            <a:r>
              <a:rPr lang="ja-JP" altLang="en-US" sz="12320" b="1" kern="100" dirty="0">
                <a:latin typeface="メイリオ" panose="020B0604030504040204" pitchFamily="50" charset="-128"/>
                <a:ea typeface="メイリオ" panose="020B0604030504040204" pitchFamily="50" charset="-128"/>
                <a:cs typeface="Times New Roman" panose="02020603050405020304" pitchFamily="18" charset="0"/>
              </a:rPr>
              <a:t>ペット専用掲示板</a:t>
            </a:r>
            <a:endParaRPr lang="en-US" altLang="ja-JP" sz="1232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p:cNvSpPr/>
          <p:nvPr/>
        </p:nvSpPr>
        <p:spPr>
          <a:xfrm>
            <a:off x="0" y="5669919"/>
            <a:ext cx="12801600" cy="824841"/>
          </a:xfrm>
          <a:prstGeom prst="rect">
            <a:avLst/>
          </a:prstGeom>
          <a:noFill/>
        </p:spPr>
        <p:txBody>
          <a:bodyPr wrap="square">
            <a:spAutoFit/>
          </a:bodyPr>
          <a:lstStyle/>
          <a:p>
            <a:pPr algn="ctr"/>
            <a:r>
              <a:rPr lang="ja-JP" altLang="en-US" sz="4760" kern="100" dirty="0">
                <a:ln w="28575">
                  <a:solidFill>
                    <a:schemeClr val="bg1"/>
                  </a:solidFill>
                </a:ln>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ペットの飼い主の方は毎日確認してください</a:t>
            </a:r>
            <a:endParaRPr lang="en-US" altLang="ja-JP" sz="4760" kern="100" dirty="0">
              <a:ln w="28575">
                <a:solidFill>
                  <a:schemeClr val="bg1"/>
                </a:solidFill>
              </a:ln>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看板⑦</a:t>
            </a:r>
            <a:endParaRPr kumimoji="1" lang="ja-JP" altLang="en-US" sz="3528"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132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436434"/>
            <a:ext cx="12801600" cy="4154984"/>
          </a:xfrm>
          <a:prstGeom prst="rect">
            <a:avLst/>
          </a:prstGeom>
          <a:noFill/>
        </p:spPr>
        <p:txBody>
          <a:bodyPr wrap="square" rtlCol="0">
            <a:spAutoFit/>
          </a:bodyPr>
          <a:lstStyle/>
          <a:p>
            <a:pPr algn="ctr"/>
            <a:r>
              <a:rPr kumimoji="1" lang="ja-JP" altLang="en-US" sz="7200" dirty="0">
                <a:latin typeface="メイリオ" panose="020B0604030504040204" pitchFamily="50" charset="-128"/>
                <a:ea typeface="メイリオ" panose="020B0604030504040204" pitchFamily="50" charset="-128"/>
              </a:rPr>
              <a:t>作業の</a:t>
            </a:r>
            <a:r>
              <a:rPr kumimoji="1" lang="ja-JP" altLang="en-US" sz="7200" dirty="0" smtClean="0">
                <a:latin typeface="メイリオ" panose="020B0604030504040204" pitchFamily="50" charset="-128"/>
                <a:ea typeface="メイリオ" panose="020B0604030504040204" pitchFamily="50" charset="-128"/>
              </a:rPr>
              <a:t>手順</a:t>
            </a:r>
            <a:endParaRPr kumimoji="1" lang="en-US" altLang="ja-JP" sz="7200" dirty="0" smtClean="0">
              <a:latin typeface="メイリオ" panose="020B0604030504040204" pitchFamily="50" charset="-128"/>
              <a:ea typeface="メイリオ" panose="020B0604030504040204" pitchFamily="50" charset="-128"/>
            </a:endParaRPr>
          </a:p>
          <a:p>
            <a:pPr algn="ctr"/>
            <a:endParaRPr kumimoji="1" lang="en-US" altLang="ja-JP" sz="6000" dirty="0">
              <a:latin typeface="メイリオ" panose="020B0604030504040204" pitchFamily="50" charset="-128"/>
              <a:ea typeface="メイリオ" panose="020B0604030504040204" pitchFamily="50" charset="-128"/>
            </a:endParaRPr>
          </a:p>
          <a:p>
            <a:pPr algn="ctr"/>
            <a:r>
              <a:rPr kumimoji="1" lang="ja-JP" altLang="en-US" sz="4400" dirty="0" smtClean="0">
                <a:latin typeface="メイリオ" panose="020B0604030504040204" pitchFamily="50" charset="-128"/>
                <a:ea typeface="メイリオ" panose="020B0604030504040204" pitchFamily="50" charset="-128"/>
              </a:rPr>
              <a:t>カードの順番</a:t>
            </a:r>
            <a:r>
              <a:rPr kumimoji="1" lang="ja-JP" altLang="en-US" sz="4400" dirty="0" smtClean="0">
                <a:latin typeface="メイリオ" panose="020B0604030504040204" pitchFamily="50" charset="-128"/>
                <a:ea typeface="メイリオ" panose="020B0604030504040204" pitchFamily="50" charset="-128"/>
              </a:rPr>
              <a:t>で作業</a:t>
            </a:r>
            <a:r>
              <a:rPr kumimoji="1" lang="ja-JP" altLang="en-US" sz="4400" dirty="0">
                <a:latin typeface="メイリオ" panose="020B0604030504040204" pitchFamily="50" charset="-128"/>
                <a:ea typeface="メイリオ" panose="020B0604030504040204" pitchFamily="50" charset="-128"/>
              </a:rPr>
              <a:t>を進めてください。</a:t>
            </a:r>
            <a:endParaRPr kumimoji="1" lang="en-US" altLang="ja-JP" sz="4400" dirty="0">
              <a:latin typeface="メイリオ" panose="020B0604030504040204" pitchFamily="50" charset="-128"/>
              <a:ea typeface="メイリオ" panose="020B0604030504040204" pitchFamily="50" charset="-128"/>
            </a:endParaRPr>
          </a:p>
          <a:p>
            <a:pPr algn="ctr"/>
            <a:endParaRPr kumimoji="1" lang="en-US" altLang="ja-JP" sz="4400" dirty="0">
              <a:latin typeface="メイリオ" panose="020B0604030504040204" pitchFamily="50" charset="-128"/>
              <a:ea typeface="メイリオ" panose="020B0604030504040204" pitchFamily="50" charset="-128"/>
            </a:endParaRPr>
          </a:p>
          <a:p>
            <a:pPr algn="ctr"/>
            <a:r>
              <a:rPr kumimoji="1" lang="ja-JP" altLang="en-US" sz="4400" dirty="0">
                <a:latin typeface="メイリオ" panose="020B0604030504040204" pitchFamily="50" charset="-128"/>
                <a:ea typeface="メイリオ" panose="020B0604030504040204" pitchFamily="50" charset="-128"/>
              </a:rPr>
              <a:t>看板はファイルから</a:t>
            </a:r>
            <a:r>
              <a:rPr kumimoji="1" lang="ja-JP" altLang="en-US" sz="4400" dirty="0" smtClean="0">
                <a:latin typeface="メイリオ" panose="020B0604030504040204" pitchFamily="50" charset="-128"/>
                <a:ea typeface="メイリオ" panose="020B0604030504040204" pitchFamily="50" charset="-128"/>
              </a:rPr>
              <a:t>外して使用</a:t>
            </a:r>
            <a:r>
              <a:rPr kumimoji="1" lang="ja-JP" altLang="en-US" sz="4400" dirty="0">
                <a:latin typeface="メイリオ" panose="020B0604030504040204" pitchFamily="50" charset="-128"/>
                <a:ea typeface="メイリオ" panose="020B0604030504040204" pitchFamily="50" charset="-128"/>
              </a:rPr>
              <a:t>してください。</a:t>
            </a:r>
          </a:p>
        </p:txBody>
      </p:sp>
    </p:spTree>
    <p:extLst>
      <p:ext uri="{BB962C8B-B14F-4D97-AF65-F5344CB8AC3E}">
        <p14:creationId xmlns:p14="http://schemas.microsoft.com/office/powerpoint/2010/main" val="339759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58348"/>
            <a:ext cx="12801600" cy="968365"/>
          </a:xfrm>
        </p:spPr>
        <p:txBody>
          <a:bodyPr>
            <a:normAutofit fontScale="90000"/>
          </a:bodyPr>
          <a:lstStyle/>
          <a:p>
            <a:pPr>
              <a:lnSpc>
                <a:spcPct val="150000"/>
              </a:lnSpc>
            </a:pPr>
            <a:r>
              <a:rPr lang="ja-JP" altLang="en-US" sz="3780" dirty="0" smtClean="0">
                <a:latin typeface="メイリオ" panose="020B0604030504040204" pitchFamily="50" charset="-128"/>
                <a:ea typeface="メイリオ" panose="020B0604030504040204" pitchFamily="50" charset="-128"/>
              </a:rPr>
              <a:t>作業１</a:t>
            </a:r>
            <a:r>
              <a:rPr lang="en-US" altLang="ja-JP" sz="5040" dirty="0">
                <a:latin typeface="メイリオ" panose="020B0604030504040204" pitchFamily="50" charset="-128"/>
                <a:ea typeface="メイリオ" panose="020B0604030504040204" pitchFamily="50" charset="-128"/>
              </a:rPr>
              <a:t/>
            </a:r>
            <a:br>
              <a:rPr lang="en-US" altLang="ja-JP" sz="5040" dirty="0">
                <a:latin typeface="メイリオ" panose="020B0604030504040204" pitchFamily="50" charset="-128"/>
                <a:ea typeface="メイリオ" panose="020B0604030504040204" pitchFamily="50" charset="-128"/>
              </a:rPr>
            </a:br>
            <a:r>
              <a:rPr lang="ja-JP" altLang="en-US" sz="5600" dirty="0">
                <a:latin typeface="メイリオ" panose="020B0604030504040204" pitchFamily="50" charset="-128"/>
                <a:ea typeface="メイリオ" panose="020B0604030504040204" pitchFamily="50" charset="-128"/>
              </a:rPr>
              <a:t>ペット飼育場所を設置する</a:t>
            </a:r>
            <a:endParaRPr lang="ja-JP" altLang="en-US" sz="504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0" y="1"/>
            <a:ext cx="12751200" cy="2209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 name="正方形/長方形 4"/>
          <p:cNvSpPr/>
          <p:nvPr/>
        </p:nvSpPr>
        <p:spPr>
          <a:xfrm>
            <a:off x="122120" y="3367655"/>
            <a:ext cx="12506960" cy="4524315"/>
          </a:xfrm>
          <a:prstGeom prst="rect">
            <a:avLst/>
          </a:prstGeom>
        </p:spPr>
        <p:txBody>
          <a:bodyPr wrap="square">
            <a:spAutoFit/>
          </a:bodyPr>
          <a:lstStyle/>
          <a:p>
            <a:r>
              <a:rPr kumimoji="1" lang="ja-JP" altLang="en-US" sz="4800" dirty="0">
                <a:latin typeface="メイリオ" panose="020B0604030504040204" pitchFamily="50" charset="-128"/>
                <a:ea typeface="メイリオ" panose="020B0604030504040204" pitchFamily="50" charset="-128"/>
              </a:rPr>
              <a:t>１</a:t>
            </a:r>
            <a:r>
              <a:rPr kumimoji="1" lang="ja-JP" altLang="en-US" sz="4800" dirty="0" smtClean="0">
                <a:latin typeface="メイリオ" panose="020B0604030504040204" pitchFamily="50" charset="-128"/>
                <a:ea typeface="メイリオ" panose="020B0604030504040204" pitchFamily="50" charset="-128"/>
              </a:rPr>
              <a:t>．配置図の「ペット飼育場所」と書かれた　</a:t>
            </a:r>
            <a:endParaRPr kumimoji="1" lang="en-US" altLang="ja-JP" sz="4800" dirty="0" smtClean="0">
              <a:latin typeface="メイリオ" panose="020B0604030504040204" pitchFamily="50" charset="-128"/>
              <a:ea typeface="メイリオ" panose="020B0604030504040204" pitchFamily="50" charset="-128"/>
            </a:endParaRPr>
          </a:p>
          <a:p>
            <a:r>
              <a:rPr kumimoji="1" lang="ja-JP" altLang="en-US" sz="4800" dirty="0">
                <a:latin typeface="メイリオ" panose="020B0604030504040204" pitchFamily="50" charset="-128"/>
                <a:ea typeface="メイリオ" panose="020B0604030504040204" pitchFamily="50" charset="-128"/>
              </a:rPr>
              <a:t>　</a:t>
            </a:r>
            <a:r>
              <a:rPr kumimoji="1" lang="ja-JP" altLang="en-US" sz="4800" dirty="0" smtClean="0">
                <a:latin typeface="メイリオ" panose="020B0604030504040204" pitchFamily="50" charset="-128"/>
                <a:ea typeface="メイリオ" panose="020B0604030504040204" pitchFamily="50" charset="-128"/>
              </a:rPr>
              <a:t>　</a:t>
            </a:r>
            <a:r>
              <a:rPr kumimoji="1" lang="ja-JP" altLang="en-US" sz="4800" dirty="0" smtClean="0">
                <a:latin typeface="メイリオ" panose="020B0604030504040204" pitchFamily="50" charset="-128"/>
                <a:ea typeface="メイリオ" panose="020B0604030504040204" pitchFamily="50" charset="-128"/>
              </a:rPr>
              <a:t>場所に</a:t>
            </a:r>
            <a:r>
              <a:rPr kumimoji="1" lang="ja-JP" altLang="en-US" sz="4800" dirty="0" smtClean="0">
                <a:latin typeface="メイリオ" panose="020B0604030504040204" pitchFamily="50" charset="-128"/>
                <a:ea typeface="メイリオ" panose="020B0604030504040204" pitchFamily="50" charset="-128"/>
              </a:rPr>
              <a:t>ブルーシートを敷いてください。</a:t>
            </a:r>
            <a:endParaRPr kumimoji="1" lang="en-US" altLang="ja-JP" sz="4800" dirty="0" smtClean="0">
              <a:latin typeface="メイリオ" panose="020B0604030504040204" pitchFamily="50" charset="-128"/>
              <a:ea typeface="メイリオ" panose="020B0604030504040204" pitchFamily="50" charset="-128"/>
            </a:endParaRPr>
          </a:p>
          <a:p>
            <a:r>
              <a:rPr kumimoji="1" lang="ja-JP" altLang="en-US" sz="4800" dirty="0">
                <a:latin typeface="メイリオ" panose="020B0604030504040204" pitchFamily="50" charset="-128"/>
                <a:ea typeface="メイリオ" panose="020B0604030504040204" pitchFamily="50" charset="-128"/>
              </a:rPr>
              <a:t>　</a:t>
            </a:r>
            <a:r>
              <a:rPr kumimoji="1" lang="ja-JP" altLang="en-US" sz="4800" dirty="0" smtClean="0">
                <a:latin typeface="メイリオ" panose="020B0604030504040204" pitchFamily="50" charset="-128"/>
                <a:ea typeface="メイリオ" panose="020B0604030504040204" pitchFamily="50" charset="-128"/>
              </a:rPr>
              <a:t>　なるべく通行の妨げにならない位置が</a:t>
            </a:r>
            <a:endParaRPr kumimoji="1" lang="en-US" altLang="ja-JP" sz="4800" dirty="0" smtClean="0">
              <a:latin typeface="メイリオ" panose="020B0604030504040204" pitchFamily="50" charset="-128"/>
              <a:ea typeface="メイリオ" panose="020B0604030504040204" pitchFamily="50" charset="-128"/>
            </a:endParaRPr>
          </a:p>
          <a:p>
            <a:r>
              <a:rPr kumimoji="1" lang="ja-JP" altLang="en-US" sz="4800" dirty="0">
                <a:latin typeface="メイリオ" panose="020B0604030504040204" pitchFamily="50" charset="-128"/>
                <a:ea typeface="メイリオ" panose="020B0604030504040204" pitchFamily="50" charset="-128"/>
              </a:rPr>
              <a:t>　</a:t>
            </a:r>
            <a:r>
              <a:rPr kumimoji="1" lang="ja-JP" altLang="en-US" sz="4800" dirty="0" smtClean="0">
                <a:latin typeface="メイリオ" panose="020B0604030504040204" pitchFamily="50" charset="-128"/>
                <a:ea typeface="メイリオ" panose="020B0604030504040204" pitchFamily="50" charset="-128"/>
              </a:rPr>
              <a:t>　</a:t>
            </a:r>
            <a:r>
              <a:rPr kumimoji="1" lang="ja-JP" altLang="en-US" sz="4800" dirty="0">
                <a:latin typeface="メイリオ" panose="020B0604030504040204" pitchFamily="50" charset="-128"/>
                <a:ea typeface="メイリオ" panose="020B0604030504040204" pitchFamily="50" charset="-128"/>
              </a:rPr>
              <a:t>よいです。</a:t>
            </a:r>
            <a:endParaRPr kumimoji="1" lang="en-US" altLang="ja-JP" sz="4800" dirty="0">
              <a:latin typeface="メイリオ" panose="020B0604030504040204" pitchFamily="50" charset="-128"/>
              <a:ea typeface="メイリオ" panose="020B0604030504040204" pitchFamily="50" charset="-128"/>
            </a:endParaRPr>
          </a:p>
          <a:p>
            <a:endParaRPr kumimoji="1" lang="en-US" altLang="ja-JP" sz="4800" dirty="0">
              <a:latin typeface="メイリオ" panose="020B0604030504040204" pitchFamily="50" charset="-128"/>
              <a:ea typeface="メイリオ" panose="020B0604030504040204" pitchFamily="50" charset="-128"/>
            </a:endParaRPr>
          </a:p>
          <a:p>
            <a:r>
              <a:rPr kumimoji="1" lang="ja-JP" altLang="en-US" sz="4800" dirty="0">
                <a:latin typeface="メイリオ" panose="020B0604030504040204" pitchFamily="50" charset="-128"/>
                <a:ea typeface="メイリオ" panose="020B0604030504040204" pitchFamily="50" charset="-128"/>
              </a:rPr>
              <a:t>２</a:t>
            </a:r>
            <a:r>
              <a:rPr kumimoji="1" lang="ja-JP" altLang="en-US" sz="4800" dirty="0" smtClean="0">
                <a:latin typeface="メイリオ" panose="020B0604030504040204" pitchFamily="50" charset="-128"/>
                <a:ea typeface="メイリオ" panose="020B0604030504040204" pitchFamily="50" charset="-128"/>
              </a:rPr>
              <a:t>．入口付近に看板①を</a:t>
            </a:r>
            <a:r>
              <a:rPr kumimoji="1" lang="ja-JP" altLang="en-US" sz="4800" dirty="0">
                <a:latin typeface="メイリオ" panose="020B0604030504040204" pitchFamily="50" charset="-128"/>
                <a:ea typeface="メイリオ" panose="020B0604030504040204" pitchFamily="50" charset="-128"/>
              </a:rPr>
              <a:t>貼ってください。</a:t>
            </a:r>
            <a:endParaRPr kumimoji="1" lang="en-US" altLang="ja-JP"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354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809876"/>
            <a:ext cx="12801599" cy="13804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3" name="正方形/長方形 2"/>
          <p:cNvSpPr/>
          <p:nvPr/>
        </p:nvSpPr>
        <p:spPr>
          <a:xfrm>
            <a:off x="0" y="2679497"/>
            <a:ext cx="12801599" cy="2160591"/>
          </a:xfrm>
          <a:prstGeom prst="rect">
            <a:avLst/>
          </a:prstGeom>
        </p:spPr>
        <p:txBody>
          <a:bodyPr wrap="square">
            <a:spAutoFit/>
          </a:bodyPr>
          <a:lstStyle/>
          <a:p>
            <a:pPr algn="ctr"/>
            <a:r>
              <a:rPr lang="ja-JP" altLang="en-US" sz="13440" b="1" kern="100" dirty="0">
                <a:latin typeface="メイリオ" panose="020B0604030504040204" pitchFamily="50" charset="-128"/>
                <a:ea typeface="メイリオ" panose="020B0604030504040204" pitchFamily="50" charset="-128"/>
                <a:cs typeface="Times New Roman" panose="02020603050405020304" pitchFamily="18" charset="0"/>
              </a:rPr>
              <a:t>ペット飼養場所</a:t>
            </a:r>
            <a:endParaRPr lang="en-US" altLang="ja-JP" sz="1344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p:cNvSpPr/>
          <p:nvPr/>
        </p:nvSpPr>
        <p:spPr>
          <a:xfrm>
            <a:off x="2" y="1139311"/>
            <a:ext cx="12801600" cy="867930"/>
          </a:xfrm>
          <a:prstGeom prst="rect">
            <a:avLst/>
          </a:prstGeom>
          <a:noFill/>
        </p:spPr>
        <p:txBody>
          <a:bodyPr wrap="square">
            <a:spAutoFit/>
          </a:bodyPr>
          <a:lstStyle/>
          <a:p>
            <a:pPr algn="ctr"/>
            <a:r>
              <a:rPr lang="ja-JP" altLang="en-US" sz="504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事故防止の</a:t>
            </a:r>
            <a:r>
              <a:rPr lang="ja-JP" altLang="en-US" sz="5040" kern="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ため関係者</a:t>
            </a:r>
            <a:r>
              <a:rPr lang="ja-JP" altLang="en-US" sz="504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以外</a:t>
            </a:r>
            <a:r>
              <a:rPr lang="ja-JP" altLang="en-US" sz="5040" kern="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は近寄らないで</a:t>
            </a:r>
            <a:endParaRPr lang="en-US" altLang="ja-JP" sz="504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看板①</a:t>
            </a:r>
            <a:endParaRPr kumimoji="1" lang="ja-JP" altLang="en-US" sz="3528"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182" y="4707359"/>
            <a:ext cx="5204340" cy="4687189"/>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175" y="6405566"/>
            <a:ext cx="2684196" cy="2988982"/>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5244" y="5100535"/>
            <a:ext cx="4315591" cy="4294013"/>
          </a:xfrm>
          <a:prstGeom prst="rect">
            <a:avLst/>
          </a:prstGeom>
        </p:spPr>
      </p:pic>
    </p:spTree>
    <p:extLst>
      <p:ext uri="{BB962C8B-B14F-4D97-AF65-F5344CB8AC3E}">
        <p14:creationId xmlns:p14="http://schemas.microsoft.com/office/powerpoint/2010/main" val="373964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58348"/>
            <a:ext cx="12801600" cy="968365"/>
          </a:xfrm>
        </p:spPr>
        <p:txBody>
          <a:bodyPr>
            <a:noAutofit/>
          </a:bodyPr>
          <a:lstStyle/>
          <a:p>
            <a:pPr>
              <a:lnSpc>
                <a:spcPct val="150000"/>
              </a:lnSpc>
            </a:pPr>
            <a:r>
              <a:rPr lang="ja-JP" altLang="en-US" sz="3360" dirty="0" smtClean="0">
                <a:latin typeface="メイリオ" panose="020B0604030504040204" pitchFamily="50" charset="-128"/>
                <a:ea typeface="メイリオ" panose="020B0604030504040204" pitchFamily="50" charset="-128"/>
              </a:rPr>
              <a:t>作業２</a:t>
            </a:r>
            <a:r>
              <a:rPr lang="en-US" altLang="ja-JP" sz="5040" dirty="0">
                <a:latin typeface="メイリオ" panose="020B0604030504040204" pitchFamily="50" charset="-128"/>
                <a:ea typeface="メイリオ" panose="020B0604030504040204" pitchFamily="50" charset="-128"/>
              </a:rPr>
              <a:t/>
            </a:r>
            <a:br>
              <a:rPr lang="en-US" altLang="ja-JP" sz="5040" dirty="0">
                <a:latin typeface="メイリオ" panose="020B0604030504040204" pitchFamily="50" charset="-128"/>
                <a:ea typeface="メイリオ" panose="020B0604030504040204" pitchFamily="50" charset="-128"/>
              </a:rPr>
            </a:br>
            <a:r>
              <a:rPr lang="ja-JP" altLang="en-US" sz="5040" dirty="0">
                <a:latin typeface="メイリオ" panose="020B0604030504040204" pitchFamily="50" charset="-128"/>
                <a:ea typeface="メイリオ" panose="020B0604030504040204" pitchFamily="50" charset="-128"/>
              </a:rPr>
              <a:t>ペット飼育場所内をレイアウトする</a:t>
            </a:r>
          </a:p>
        </p:txBody>
      </p:sp>
      <p:sp>
        <p:nvSpPr>
          <p:cNvPr id="3" name="正方形/長方形 2"/>
          <p:cNvSpPr/>
          <p:nvPr/>
        </p:nvSpPr>
        <p:spPr>
          <a:xfrm>
            <a:off x="0" y="1"/>
            <a:ext cx="12751200" cy="22093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 name="正方形/長方形 4"/>
          <p:cNvSpPr/>
          <p:nvPr/>
        </p:nvSpPr>
        <p:spPr>
          <a:xfrm>
            <a:off x="-25200" y="3051768"/>
            <a:ext cx="12801600" cy="5509200"/>
          </a:xfrm>
          <a:prstGeom prst="rect">
            <a:avLst/>
          </a:prstGeom>
        </p:spPr>
        <p:txBody>
          <a:bodyPr wrap="square">
            <a:spAutoFit/>
          </a:bodyPr>
          <a:lstStyle/>
          <a:p>
            <a:r>
              <a:rPr kumimoji="1" lang="ja-JP" altLang="en-US" sz="4400" dirty="0">
                <a:latin typeface="メイリオ" panose="020B0604030504040204" pitchFamily="50" charset="-128"/>
                <a:ea typeface="メイリオ" panose="020B0604030504040204" pitchFamily="50" charset="-128"/>
              </a:rPr>
              <a:t>１．犬、猫、その他の動物のスペース</a:t>
            </a:r>
            <a:r>
              <a:rPr kumimoji="1" lang="ja-JP" altLang="en-US" sz="4400" dirty="0" smtClean="0">
                <a:latin typeface="メイリオ" panose="020B0604030504040204" pitchFamily="50" charset="-128"/>
                <a:ea typeface="メイリオ" panose="020B0604030504040204" pitchFamily="50" charset="-128"/>
              </a:rPr>
              <a:t>を分けて</a:t>
            </a:r>
            <a:endParaRPr kumimoji="1" lang="en-US" altLang="ja-JP" sz="4400" dirty="0" smtClean="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　</a:t>
            </a:r>
            <a:r>
              <a:rPr kumimoji="1" lang="ja-JP" altLang="en-US" sz="4400" dirty="0" smtClean="0">
                <a:latin typeface="メイリオ" panose="020B0604030504040204" pitchFamily="50" charset="-128"/>
                <a:ea typeface="メイリオ" panose="020B0604030504040204" pitchFamily="50" charset="-128"/>
              </a:rPr>
              <a:t>看板②を</a:t>
            </a:r>
            <a:r>
              <a:rPr kumimoji="1" lang="ja-JP" altLang="en-US" sz="4400" dirty="0">
                <a:latin typeface="メイリオ" panose="020B0604030504040204" pitchFamily="50" charset="-128"/>
                <a:ea typeface="メイリオ" panose="020B0604030504040204" pitchFamily="50" charset="-128"/>
              </a:rPr>
              <a:t>貼ってください。</a:t>
            </a:r>
            <a:endParaRPr kumimoji="1" lang="en-US" altLang="ja-JP" sz="4400" dirty="0">
              <a:latin typeface="メイリオ" panose="020B0604030504040204" pitchFamily="50" charset="-128"/>
              <a:ea typeface="メイリオ" panose="020B0604030504040204" pitchFamily="50" charset="-128"/>
            </a:endParaRPr>
          </a:p>
          <a:p>
            <a:endParaRPr kumimoji="1"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２</a:t>
            </a:r>
            <a:r>
              <a:rPr kumimoji="1" lang="ja-JP" altLang="en-US" sz="4400" dirty="0" smtClean="0">
                <a:latin typeface="メイリオ" panose="020B0604030504040204" pitchFamily="50" charset="-128"/>
                <a:ea typeface="メイリオ" panose="020B0604030504040204" pitchFamily="50" charset="-128"/>
              </a:rPr>
              <a:t>．見やすい</a:t>
            </a:r>
            <a:r>
              <a:rPr kumimoji="1" lang="ja-JP" altLang="en-US" sz="4400" dirty="0">
                <a:latin typeface="メイリオ" panose="020B0604030504040204" pitchFamily="50" charset="-128"/>
                <a:ea typeface="メイリオ" panose="020B0604030504040204" pitchFamily="50" charset="-128"/>
              </a:rPr>
              <a:t>場所</a:t>
            </a:r>
            <a:r>
              <a:rPr kumimoji="1" lang="ja-JP" altLang="en-US" sz="4400" dirty="0" smtClean="0">
                <a:latin typeface="メイリオ" panose="020B0604030504040204" pitchFamily="50" charset="-128"/>
                <a:ea typeface="メイリオ" panose="020B0604030504040204" pitchFamily="50" charset="-128"/>
              </a:rPr>
              <a:t>に看板③を</a:t>
            </a:r>
            <a:r>
              <a:rPr kumimoji="1" lang="ja-JP" altLang="en-US" sz="4400" dirty="0">
                <a:latin typeface="メイリオ" panose="020B0604030504040204" pitchFamily="50" charset="-128"/>
                <a:ea typeface="メイリオ" panose="020B0604030504040204" pitchFamily="50" charset="-128"/>
              </a:rPr>
              <a:t>貼って</a:t>
            </a:r>
            <a:r>
              <a:rPr kumimoji="1" lang="ja-JP" altLang="en-US" sz="4400" dirty="0" smtClean="0">
                <a:latin typeface="メイリオ" panose="020B0604030504040204" pitchFamily="50" charset="-128"/>
                <a:ea typeface="メイリオ" panose="020B0604030504040204" pitchFamily="50" charset="-128"/>
              </a:rPr>
              <a:t>ください。</a:t>
            </a:r>
            <a:endParaRPr kumimoji="1" lang="en-US" altLang="ja-JP" sz="4400" dirty="0" smtClean="0">
              <a:latin typeface="メイリオ" panose="020B0604030504040204" pitchFamily="50" charset="-128"/>
              <a:ea typeface="メイリオ" panose="020B0604030504040204" pitchFamily="50" charset="-128"/>
            </a:endParaRPr>
          </a:p>
          <a:p>
            <a:endParaRPr kumimoji="1" lang="en-US" altLang="ja-JP" sz="4400" dirty="0">
              <a:latin typeface="メイリオ" panose="020B0604030504040204" pitchFamily="50" charset="-128"/>
              <a:ea typeface="メイリオ" panose="020B0604030504040204" pitchFamily="50" charset="-128"/>
            </a:endParaRPr>
          </a:p>
          <a:p>
            <a:r>
              <a:rPr kumimoji="1" lang="ja-JP" altLang="en-US" sz="4400" dirty="0" smtClean="0">
                <a:latin typeface="メイリオ" panose="020B0604030504040204" pitchFamily="50" charset="-128"/>
                <a:ea typeface="メイリオ" panose="020B0604030504040204" pitchFamily="50" charset="-128"/>
              </a:rPr>
              <a:t>３．掃除当番などを話し合う会合の日時を決め </a:t>
            </a:r>
            <a:endParaRPr kumimoji="1" lang="en-US" altLang="ja-JP" sz="4400" dirty="0" smtClean="0">
              <a:latin typeface="メイリオ" panose="020B0604030504040204" pitchFamily="50" charset="-128"/>
              <a:ea typeface="メイリオ" panose="020B0604030504040204" pitchFamily="50" charset="-128"/>
            </a:endParaRPr>
          </a:p>
          <a:p>
            <a:r>
              <a:rPr kumimoji="1" lang="en-US" altLang="ja-JP" sz="4400" dirty="0">
                <a:latin typeface="メイリオ" panose="020B0604030504040204" pitchFamily="50" charset="-128"/>
                <a:ea typeface="メイリオ" panose="020B0604030504040204" pitchFamily="50" charset="-128"/>
              </a:rPr>
              <a:t> </a:t>
            </a:r>
            <a:r>
              <a:rPr kumimoji="1" lang="ja-JP" altLang="en-US" sz="4400" dirty="0" smtClean="0">
                <a:latin typeface="メイリオ" panose="020B0604030504040204" pitchFamily="50" charset="-128"/>
                <a:ea typeface="メイリオ" panose="020B0604030504040204" pitchFamily="50" charset="-128"/>
              </a:rPr>
              <a:t>（例：明日</a:t>
            </a:r>
            <a:r>
              <a:rPr kumimoji="1" lang="en-US" altLang="ja-JP" sz="4400" dirty="0" smtClean="0">
                <a:latin typeface="メイリオ" panose="020B0604030504040204" pitchFamily="50" charset="-128"/>
                <a:ea typeface="メイリオ" panose="020B0604030504040204" pitchFamily="50" charset="-128"/>
              </a:rPr>
              <a:t>18</a:t>
            </a:r>
            <a:r>
              <a:rPr kumimoji="1" lang="ja-JP" altLang="en-US" sz="4400" dirty="0" smtClean="0">
                <a:latin typeface="メイリオ" panose="020B0604030504040204" pitchFamily="50" charset="-128"/>
                <a:ea typeface="メイリオ" panose="020B0604030504040204" pitchFamily="50" charset="-128"/>
              </a:rPr>
              <a:t>時）看板④に書き込み、見やすい</a:t>
            </a:r>
            <a:endParaRPr kumimoji="1" lang="en-US" altLang="ja-JP" sz="4400" dirty="0" smtClean="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　</a:t>
            </a:r>
            <a:r>
              <a:rPr kumimoji="1" lang="ja-JP" altLang="en-US" sz="4400" dirty="0" smtClean="0">
                <a:latin typeface="メイリオ" panose="020B0604030504040204" pitchFamily="50" charset="-128"/>
                <a:ea typeface="メイリオ" panose="020B0604030504040204" pitchFamily="50" charset="-128"/>
              </a:rPr>
              <a:t>場所に貼ってください。</a:t>
            </a:r>
            <a:endParaRPr kumimoji="1" lang="en-US" altLang="ja-JP"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9084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看板②</a:t>
            </a:r>
            <a:endParaRPr kumimoji="1" lang="ja-JP" altLang="en-US" sz="3528" dirty="0">
              <a:latin typeface="メイリオ" panose="020B0604030504040204" pitchFamily="50" charset="-128"/>
              <a:ea typeface="メイリオ" panose="020B0604030504040204" pitchFamily="50" charset="-128"/>
            </a:endParaRPr>
          </a:p>
        </p:txBody>
      </p:sp>
      <p:pic>
        <p:nvPicPr>
          <p:cNvPr id="6" name="図 5"/>
          <p:cNvPicPr/>
          <p:nvPr/>
        </p:nvPicPr>
        <p:blipFill>
          <a:blip r:embed="rId2">
            <a:extLst>
              <a:ext uri="{28A0092B-C50C-407E-A947-70E740481C1C}">
                <a14:useLocalDpi xmlns:a14="http://schemas.microsoft.com/office/drawing/2010/main" val="0"/>
              </a:ext>
            </a:extLst>
          </a:blip>
          <a:stretch>
            <a:fillRect/>
          </a:stretch>
        </p:blipFill>
        <p:spPr>
          <a:xfrm>
            <a:off x="6669224" y="3453881"/>
            <a:ext cx="5120637" cy="5493898"/>
          </a:xfrm>
          <a:prstGeom prst="rect">
            <a:avLst/>
          </a:prstGeom>
        </p:spPr>
      </p:pic>
      <p:sp>
        <p:nvSpPr>
          <p:cNvPr id="3" name="正方形/長方形 2"/>
          <p:cNvSpPr/>
          <p:nvPr/>
        </p:nvSpPr>
        <p:spPr>
          <a:xfrm>
            <a:off x="20775" y="1353181"/>
            <a:ext cx="12801599" cy="2160591"/>
          </a:xfrm>
          <a:prstGeom prst="rect">
            <a:avLst/>
          </a:prstGeom>
        </p:spPr>
        <p:txBody>
          <a:bodyPr wrap="square">
            <a:spAutoFit/>
          </a:bodyPr>
          <a:lstStyle/>
          <a:p>
            <a:pPr algn="ctr"/>
            <a:r>
              <a:rPr lang="ja-JP" altLang="en-US" sz="13440" b="1" kern="100" dirty="0">
                <a:latin typeface="メイリオ" panose="020B0604030504040204" pitchFamily="50" charset="-128"/>
                <a:ea typeface="メイリオ" panose="020B0604030504040204" pitchFamily="50" charset="-128"/>
                <a:cs typeface="Times New Roman" panose="02020603050405020304" pitchFamily="18" charset="0"/>
              </a:rPr>
              <a:t>飼養スペース</a:t>
            </a:r>
            <a:endParaRPr lang="en-US" altLang="ja-JP" sz="1008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正方形/長方形 6"/>
          <p:cNvSpPr/>
          <p:nvPr/>
        </p:nvSpPr>
        <p:spPr>
          <a:xfrm>
            <a:off x="1046481" y="3453880"/>
            <a:ext cx="5336717" cy="6275564"/>
          </a:xfrm>
          <a:prstGeom prst="rect">
            <a:avLst/>
          </a:prstGeom>
        </p:spPr>
        <p:txBody>
          <a:bodyPr wrap="none">
            <a:spAutoFit/>
          </a:bodyPr>
          <a:lstStyle/>
          <a:p>
            <a:pPr algn="ctr"/>
            <a:r>
              <a:rPr lang="ja-JP" altLang="en-US" sz="40180" b="1" kern="100" dirty="0">
                <a:latin typeface="メイリオ" panose="020B0604030504040204" pitchFamily="50" charset="-128"/>
                <a:ea typeface="メイリオ" panose="020B0604030504040204" pitchFamily="50" charset="-128"/>
                <a:cs typeface="Times New Roman" panose="02020603050405020304" pitchFamily="18" charset="0"/>
              </a:rPr>
              <a:t>犬</a:t>
            </a:r>
            <a:endParaRPr lang="en-US" altLang="ja-JP" sz="2324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4173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看板②</a:t>
            </a:r>
            <a:endParaRPr kumimoji="1" lang="ja-JP" altLang="en-US" sz="3528"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1" y="1091178"/>
            <a:ext cx="12801599" cy="2160591"/>
          </a:xfrm>
          <a:prstGeom prst="rect">
            <a:avLst/>
          </a:prstGeom>
        </p:spPr>
        <p:txBody>
          <a:bodyPr wrap="square">
            <a:spAutoFit/>
          </a:bodyPr>
          <a:lstStyle/>
          <a:p>
            <a:pPr algn="ctr"/>
            <a:r>
              <a:rPr lang="ja-JP" altLang="en-US" sz="13440" b="1" kern="100" dirty="0">
                <a:latin typeface="メイリオ" panose="020B0604030504040204" pitchFamily="50" charset="-128"/>
                <a:ea typeface="メイリオ" panose="020B0604030504040204" pitchFamily="50" charset="-128"/>
                <a:cs typeface="Times New Roman" panose="02020603050405020304" pitchFamily="18" charset="0"/>
              </a:rPr>
              <a:t>飼養スペース</a:t>
            </a:r>
            <a:endParaRPr lang="en-US" altLang="ja-JP" sz="1008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正方形/長方形 6"/>
          <p:cNvSpPr/>
          <p:nvPr/>
        </p:nvSpPr>
        <p:spPr>
          <a:xfrm>
            <a:off x="1046481" y="3288702"/>
            <a:ext cx="5336717" cy="6275564"/>
          </a:xfrm>
          <a:prstGeom prst="rect">
            <a:avLst/>
          </a:prstGeom>
        </p:spPr>
        <p:txBody>
          <a:bodyPr wrap="none">
            <a:spAutoFit/>
          </a:bodyPr>
          <a:lstStyle/>
          <a:p>
            <a:pPr algn="ctr"/>
            <a:r>
              <a:rPr lang="ja-JP" altLang="en-US" sz="40180" b="1" kern="100" dirty="0">
                <a:latin typeface="メイリオ" panose="020B0604030504040204" pitchFamily="50" charset="-128"/>
                <a:ea typeface="メイリオ" panose="020B0604030504040204" pitchFamily="50" charset="-128"/>
                <a:cs typeface="Times New Roman" panose="02020603050405020304" pitchFamily="18" charset="0"/>
              </a:rPr>
              <a:t>猫</a:t>
            </a:r>
            <a:endParaRPr lang="en-US" altLang="ja-JP" sz="2324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 name="図 7"/>
          <p:cNvPicPr/>
          <p:nvPr/>
        </p:nvPicPr>
        <p:blipFill>
          <a:blip r:embed="rId2">
            <a:extLst>
              <a:ext uri="{28A0092B-C50C-407E-A947-70E740481C1C}">
                <a14:useLocalDpi xmlns:a14="http://schemas.microsoft.com/office/drawing/2010/main" val="0"/>
              </a:ext>
            </a:extLst>
          </a:blip>
          <a:stretch>
            <a:fillRect/>
          </a:stretch>
        </p:blipFill>
        <p:spPr>
          <a:xfrm>
            <a:off x="6202357" y="2873395"/>
            <a:ext cx="5362479" cy="5556018"/>
          </a:xfrm>
          <a:prstGeom prst="rect">
            <a:avLst/>
          </a:prstGeom>
        </p:spPr>
      </p:pic>
    </p:spTree>
    <p:extLst>
      <p:ext uri="{BB962C8B-B14F-4D97-AF65-F5344CB8AC3E}">
        <p14:creationId xmlns:p14="http://schemas.microsoft.com/office/powerpoint/2010/main" val="84676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65182" y="143208"/>
            <a:ext cx="1540806" cy="635239"/>
          </a:xfrm>
          <a:prstGeom prst="rect">
            <a:avLst/>
          </a:prstGeom>
          <a:noFill/>
        </p:spPr>
        <p:txBody>
          <a:bodyPr wrap="none" rtlCol="0">
            <a:spAutoFit/>
          </a:bodyPr>
          <a:lstStyle/>
          <a:p>
            <a:r>
              <a:rPr kumimoji="1" lang="ja-JP" altLang="en-US" sz="3528" dirty="0" smtClean="0">
                <a:latin typeface="メイリオ" panose="020B0604030504040204" pitchFamily="50" charset="-128"/>
                <a:ea typeface="メイリオ" panose="020B0604030504040204" pitchFamily="50" charset="-128"/>
              </a:rPr>
              <a:t>看板②</a:t>
            </a:r>
            <a:endParaRPr kumimoji="1" lang="ja-JP" altLang="en-US" sz="3528"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159796" y="1353181"/>
            <a:ext cx="12418286" cy="2160591"/>
          </a:xfrm>
          <a:prstGeom prst="rect">
            <a:avLst/>
          </a:prstGeom>
        </p:spPr>
        <p:txBody>
          <a:bodyPr wrap="square">
            <a:spAutoFit/>
          </a:bodyPr>
          <a:lstStyle/>
          <a:p>
            <a:pPr algn="ctr"/>
            <a:r>
              <a:rPr lang="ja-JP" altLang="en-US" sz="13440" b="1" kern="100" dirty="0">
                <a:latin typeface="メイリオ" panose="020B0604030504040204" pitchFamily="50" charset="-128"/>
                <a:ea typeface="メイリオ" panose="020B0604030504040204" pitchFamily="50" charset="-128"/>
                <a:cs typeface="Times New Roman" panose="02020603050405020304" pitchFamily="18" charset="0"/>
              </a:rPr>
              <a:t>飼養スペース</a:t>
            </a:r>
            <a:endParaRPr lang="en-US" altLang="ja-JP" sz="1008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正方形/長方形 6"/>
          <p:cNvSpPr/>
          <p:nvPr/>
        </p:nvSpPr>
        <p:spPr>
          <a:xfrm>
            <a:off x="209234" y="4807882"/>
            <a:ext cx="7619394" cy="3065455"/>
          </a:xfrm>
          <a:prstGeom prst="rect">
            <a:avLst/>
          </a:prstGeom>
        </p:spPr>
        <p:txBody>
          <a:bodyPr wrap="none">
            <a:spAutoFit/>
          </a:bodyPr>
          <a:lstStyle/>
          <a:p>
            <a:pPr algn="ctr"/>
            <a:r>
              <a:rPr lang="ja-JP" altLang="en-US" sz="19320" b="1" kern="100" dirty="0">
                <a:latin typeface="メイリオ" panose="020B0604030504040204" pitchFamily="50" charset="-128"/>
                <a:ea typeface="メイリオ" panose="020B0604030504040204" pitchFamily="50" charset="-128"/>
                <a:cs typeface="Times New Roman" panose="02020603050405020304" pitchFamily="18" charset="0"/>
              </a:rPr>
              <a:t>その他</a:t>
            </a:r>
            <a:endParaRPr lang="en-US" altLang="ja-JP" sz="1932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 name="図 1"/>
          <p:cNvPicPr>
            <a:picLocks noChangeAspect="1"/>
          </p:cNvPicPr>
          <p:nvPr/>
        </p:nvPicPr>
        <p:blipFill>
          <a:blip r:embed="rId2"/>
          <a:stretch>
            <a:fillRect/>
          </a:stretch>
        </p:blipFill>
        <p:spPr>
          <a:xfrm>
            <a:off x="7607637" y="3530677"/>
            <a:ext cx="4119955" cy="5121220"/>
          </a:xfrm>
          <a:prstGeom prst="rect">
            <a:avLst/>
          </a:prstGeom>
        </p:spPr>
      </p:pic>
    </p:spTree>
    <p:extLst>
      <p:ext uri="{BB962C8B-B14F-4D97-AF65-F5344CB8AC3E}">
        <p14:creationId xmlns:p14="http://schemas.microsoft.com/office/powerpoint/2010/main" val="35477284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2067</TotalTime>
  <Words>1000</Words>
  <PresentationFormat>A3 297x420 mm</PresentationFormat>
  <Paragraphs>119</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HGP創英角ｺﾞｼｯｸUB</vt:lpstr>
      <vt:lpstr>メイリオ</vt:lpstr>
      <vt:lpstr>游ゴシック</vt:lpstr>
      <vt:lpstr>游ゴシック Light</vt:lpstr>
      <vt:lpstr>Arial</vt:lpstr>
      <vt:lpstr>Calibri</vt:lpstr>
      <vt:lpstr>Calibri Light</vt:lpstr>
      <vt:lpstr>Times New Roman</vt:lpstr>
      <vt:lpstr>Office テーマ</vt:lpstr>
      <vt:lpstr>ペット用 避難所開設キット</vt:lpstr>
      <vt:lpstr>PowerPoint プレゼンテーション</vt:lpstr>
      <vt:lpstr>PowerPoint プレゼンテーション</vt:lpstr>
      <vt:lpstr>作業１ ペット飼育場所を設置する</vt:lpstr>
      <vt:lpstr>PowerPoint プレゼンテーション</vt:lpstr>
      <vt:lpstr>作業２ ペット飼育場所内をレイアウトする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作業３ ペット受付を設置する</vt:lpstr>
      <vt:lpstr>PowerPoint プレゼンテーション</vt:lpstr>
      <vt:lpstr>作業４ ペット飼育場所を案内する</vt:lpstr>
      <vt:lpstr>PowerPoint プレゼンテーション</vt:lpstr>
      <vt:lpstr>PowerPoint プレゼンテーション</vt:lpstr>
      <vt:lpstr>作業５ ペット受付けを開始する</vt:lpstr>
      <vt:lpstr>作業６ ペット関連掲示板を設置する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2024-10-04T07:29:07Z</cp:lastPrinted>
  <dcterms:created xsi:type="dcterms:W3CDTF">2024-09-11T05:00:00Z</dcterms:created>
  <dcterms:modified xsi:type="dcterms:W3CDTF">2025-03-29T03:30:22Z</dcterms:modified>
</cp:coreProperties>
</file>