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7" r:id="rId2"/>
    <p:sldId id="259" r:id="rId3"/>
    <p:sldId id="260" r:id="rId4"/>
    <p:sldId id="261" r:id="rId5"/>
    <p:sldId id="262" r:id="rId6"/>
    <p:sldId id="265" r:id="rId7"/>
    <p:sldId id="263" r:id="rId8"/>
    <p:sldId id="266" r:id="rId9"/>
    <p:sldId id="264" r:id="rId10"/>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82" d="100"/>
          <a:sy n="82" d="100"/>
        </p:scale>
        <p:origin x="715"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49F0BA-B257-45EF-BD2F-C9D01DA469AD}" type="datetimeFigureOut">
              <a:rPr kumimoji="1" lang="ja-JP" altLang="en-US" smtClean="0"/>
              <a:t>2025/11/7</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7C767E8-80EA-4DD6-BA75-8300F52B2BA6}" type="slidenum">
              <a:rPr kumimoji="1" lang="ja-JP" altLang="en-US" smtClean="0"/>
              <a:t>‹#›</a:t>
            </a:fld>
            <a:endParaRPr kumimoji="1" lang="ja-JP" altLang="en-US"/>
          </a:p>
        </p:txBody>
      </p:sp>
    </p:spTree>
    <p:extLst>
      <p:ext uri="{BB962C8B-B14F-4D97-AF65-F5344CB8AC3E}">
        <p14:creationId xmlns:p14="http://schemas.microsoft.com/office/powerpoint/2010/main" val="152277758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5124"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2950"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430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002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574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95DC6AB4-0202-48D0-86F3-7C79093E466C}" type="slidenum">
              <a:rPr kumimoji="1" lang="ja-JP" altLang="en-US" sz="1200" b="0" i="0" u="none" strike="noStrike" kern="1200" cap="none" spc="0" normalizeH="0" baseline="0" noProof="0" smtClean="0">
                <a:ln>
                  <a:noFill/>
                </a:ln>
                <a:solidFill>
                  <a:prstClr val="black"/>
                </a:solidFill>
                <a:effectLst/>
                <a:uLnTx/>
                <a:uFillTx/>
                <a:latin typeface="Calibri" panose="020F0502020204030204" pitchFamily="34"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Calibri" panose="020F050202020403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2475276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7172"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2950"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430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002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574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9035880C-738F-4DF4-B1F5-C9EFF5854A97}" type="slidenum">
              <a:rPr kumimoji="1" lang="ja-JP" altLang="en-US" sz="1200" b="0" i="0" u="none" strike="noStrike" kern="1200" cap="none" spc="0" normalizeH="0" baseline="0" noProof="0" smtClean="0">
                <a:ln>
                  <a:noFill/>
                </a:ln>
                <a:solidFill>
                  <a:prstClr val="black"/>
                </a:solidFill>
                <a:effectLst/>
                <a:uLnTx/>
                <a:uFillTx/>
                <a:latin typeface="Calibri" panose="020F0502020204030204" pitchFamily="34"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Calibri" panose="020F050202020403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4304090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
        <p:nvSpPr>
          <p:cNvPr id="9220"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2950"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430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002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574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F92C67D-B854-4C65-B668-8A490D777437}" type="slidenum">
              <a:rPr kumimoji="1" lang="ja-JP" altLang="en-US" sz="1200" b="0" i="0" u="none" strike="noStrike" kern="1200" cap="none" spc="0" normalizeH="0" baseline="0" noProof="0" smtClean="0">
                <a:ln>
                  <a:noFill/>
                </a:ln>
                <a:solidFill>
                  <a:prstClr val="black"/>
                </a:solidFill>
                <a:effectLst/>
                <a:uLnTx/>
                <a:uFillTx/>
                <a:latin typeface="Calibri" panose="020F0502020204030204" pitchFamily="34"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Calibri" panose="020F050202020403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6193425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lang="ja-JP" altLang="en-US"/>
              <a:t>マスター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p>
        </p:txBody>
      </p:sp>
      <p:sp>
        <p:nvSpPr>
          <p:cNvPr id="4" name="日付プレースホルダー 3"/>
          <p:cNvSpPr>
            <a:spLocks noGrp="1"/>
          </p:cNvSpPr>
          <p:nvPr>
            <p:ph type="dt" sz="half" idx="10"/>
          </p:nvPr>
        </p:nvSpPr>
        <p:spPr/>
        <p:txBody>
          <a:bodyPr/>
          <a:lstStyle>
            <a:lvl1pPr>
              <a:defRPr/>
            </a:lvl1pPr>
          </a:lstStyle>
          <a:p>
            <a:pPr>
              <a:defRPr/>
            </a:pPr>
            <a:fld id="{177B2846-A7C2-4077-9243-AE6C1E4446A4}" type="datetime1">
              <a:rPr lang="ja-JP" altLang="en-US"/>
              <a:pPr>
                <a:defRPr/>
              </a:pPr>
              <a:t>2025/11/7</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F7745FEF-5B95-419A-9E67-DE248A15761A}" type="slidenum">
              <a:rPr lang="ja-JP" altLang="en-US"/>
              <a:pPr>
                <a:defRPr/>
              </a:pPr>
              <a:t>‹#›</a:t>
            </a:fld>
            <a:endParaRPr lang="ja-JP" altLang="en-US"/>
          </a:p>
        </p:txBody>
      </p:sp>
    </p:spTree>
    <p:extLst>
      <p:ext uri="{BB962C8B-B14F-4D97-AF65-F5344CB8AC3E}">
        <p14:creationId xmlns:p14="http://schemas.microsoft.com/office/powerpoint/2010/main" val="5243751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48C8C4AE-6F5A-41BF-BD54-29D9618947F8}" type="datetime1">
              <a:rPr lang="ja-JP" altLang="en-US"/>
              <a:pPr>
                <a:defRPr/>
              </a:pPr>
              <a:t>2025/11/7</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D3366765-4331-41DF-B68D-FEBBA32BFB2F}" type="slidenum">
              <a:rPr lang="ja-JP" altLang="en-US"/>
              <a:pPr>
                <a:defRPr/>
              </a:pPr>
              <a:t>‹#›</a:t>
            </a:fld>
            <a:endParaRPr lang="ja-JP" altLang="en-US"/>
          </a:p>
        </p:txBody>
      </p:sp>
    </p:spTree>
    <p:extLst>
      <p:ext uri="{BB962C8B-B14F-4D97-AF65-F5344CB8AC3E}">
        <p14:creationId xmlns:p14="http://schemas.microsoft.com/office/powerpoint/2010/main" val="41303803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609600" y="274639"/>
            <a:ext cx="80264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809F1DFC-5B6B-401F-8340-4CF7AE4529FA}" type="datetime1">
              <a:rPr lang="ja-JP" altLang="en-US"/>
              <a:pPr>
                <a:defRPr/>
              </a:pPr>
              <a:t>2025/11/7</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89C2F8FC-E6C4-4E51-82CE-E85FCA654FD6}" type="slidenum">
              <a:rPr lang="ja-JP" altLang="en-US"/>
              <a:pPr>
                <a:defRPr/>
              </a:pPr>
              <a:t>‹#›</a:t>
            </a:fld>
            <a:endParaRPr lang="ja-JP" altLang="en-US"/>
          </a:p>
        </p:txBody>
      </p:sp>
    </p:spTree>
    <p:extLst>
      <p:ext uri="{BB962C8B-B14F-4D97-AF65-F5344CB8AC3E}">
        <p14:creationId xmlns:p14="http://schemas.microsoft.com/office/powerpoint/2010/main" val="2729895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95B25A3D-0943-484A-96F6-6414B36FC8A0}" type="datetime1">
              <a:rPr lang="ja-JP" altLang="en-US"/>
              <a:pPr>
                <a:defRPr/>
              </a:pPr>
              <a:t>2025/11/7</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A9386603-E1CC-4B5B-821D-7AD468D5CB99}" type="slidenum">
              <a:rPr lang="ja-JP" altLang="en-US"/>
              <a:pPr>
                <a:defRPr/>
              </a:pPr>
              <a:t>‹#›</a:t>
            </a:fld>
            <a:endParaRPr lang="ja-JP" altLang="en-US"/>
          </a:p>
        </p:txBody>
      </p:sp>
    </p:spTree>
    <p:extLst>
      <p:ext uri="{BB962C8B-B14F-4D97-AF65-F5344CB8AC3E}">
        <p14:creationId xmlns:p14="http://schemas.microsoft.com/office/powerpoint/2010/main" val="5451994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vl1pPr>
          </a:lstStyle>
          <a:p>
            <a:pPr>
              <a:defRPr/>
            </a:pPr>
            <a:fld id="{F9F285A0-1E2A-4BD7-847C-97840E3BD8BE}" type="datetime1">
              <a:rPr lang="ja-JP" altLang="en-US"/>
              <a:pPr>
                <a:defRPr/>
              </a:pPr>
              <a:t>2025/11/7</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C3CA692F-3F98-4C6E-9B99-A91B2BE45552}" type="slidenum">
              <a:rPr lang="ja-JP" altLang="en-US"/>
              <a:pPr>
                <a:defRPr/>
              </a:pPr>
              <a:t>‹#›</a:t>
            </a:fld>
            <a:endParaRPr lang="ja-JP" altLang="en-US"/>
          </a:p>
        </p:txBody>
      </p:sp>
    </p:spTree>
    <p:extLst>
      <p:ext uri="{BB962C8B-B14F-4D97-AF65-F5344CB8AC3E}">
        <p14:creationId xmlns:p14="http://schemas.microsoft.com/office/powerpoint/2010/main" val="2179241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3"/>
          <p:cNvSpPr>
            <a:spLocks noGrp="1"/>
          </p:cNvSpPr>
          <p:nvPr>
            <p:ph type="dt" sz="half" idx="10"/>
          </p:nvPr>
        </p:nvSpPr>
        <p:spPr/>
        <p:txBody>
          <a:bodyPr/>
          <a:lstStyle>
            <a:lvl1pPr>
              <a:defRPr/>
            </a:lvl1pPr>
          </a:lstStyle>
          <a:p>
            <a:pPr>
              <a:defRPr/>
            </a:pPr>
            <a:fld id="{613CDB2F-317B-4D66-9D5B-C1F411D5F740}" type="datetime1">
              <a:rPr lang="ja-JP" altLang="en-US"/>
              <a:pPr>
                <a:defRPr/>
              </a:pPr>
              <a:t>2025/11/7</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47304985-E99F-4822-8806-85660C042C94}" type="slidenum">
              <a:rPr lang="ja-JP" altLang="en-US"/>
              <a:pPr>
                <a:defRPr/>
              </a:pPr>
              <a:t>‹#›</a:t>
            </a:fld>
            <a:endParaRPr lang="ja-JP" altLang="en-US"/>
          </a:p>
        </p:txBody>
      </p:sp>
    </p:spTree>
    <p:extLst>
      <p:ext uri="{BB962C8B-B14F-4D97-AF65-F5344CB8AC3E}">
        <p14:creationId xmlns:p14="http://schemas.microsoft.com/office/powerpoint/2010/main" val="3704993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3"/>
          <p:cNvSpPr>
            <a:spLocks noGrp="1"/>
          </p:cNvSpPr>
          <p:nvPr>
            <p:ph type="dt" sz="half" idx="10"/>
          </p:nvPr>
        </p:nvSpPr>
        <p:spPr/>
        <p:txBody>
          <a:bodyPr/>
          <a:lstStyle>
            <a:lvl1pPr>
              <a:defRPr/>
            </a:lvl1pPr>
          </a:lstStyle>
          <a:p>
            <a:pPr>
              <a:defRPr/>
            </a:pPr>
            <a:fld id="{AD54E5A9-04EF-43B0-8D3F-DB00BDD67793}" type="datetime1">
              <a:rPr lang="ja-JP" altLang="en-US"/>
              <a:pPr>
                <a:defRPr/>
              </a:pPr>
              <a:t>2025/11/7</a:t>
            </a:fld>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fld id="{7EA548DA-7CD1-4C8B-A928-A88C94B806A5}" type="slidenum">
              <a:rPr lang="ja-JP" altLang="en-US"/>
              <a:pPr>
                <a:defRPr/>
              </a:pPr>
              <a:t>‹#›</a:t>
            </a:fld>
            <a:endParaRPr lang="ja-JP" altLang="en-US"/>
          </a:p>
        </p:txBody>
      </p:sp>
    </p:spTree>
    <p:extLst>
      <p:ext uri="{BB962C8B-B14F-4D97-AF65-F5344CB8AC3E}">
        <p14:creationId xmlns:p14="http://schemas.microsoft.com/office/powerpoint/2010/main" val="2002572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3"/>
          <p:cNvSpPr>
            <a:spLocks noGrp="1"/>
          </p:cNvSpPr>
          <p:nvPr>
            <p:ph type="dt" sz="half" idx="10"/>
          </p:nvPr>
        </p:nvSpPr>
        <p:spPr/>
        <p:txBody>
          <a:bodyPr/>
          <a:lstStyle>
            <a:lvl1pPr>
              <a:defRPr/>
            </a:lvl1pPr>
          </a:lstStyle>
          <a:p>
            <a:pPr>
              <a:defRPr/>
            </a:pPr>
            <a:fld id="{F4AE3867-B6AE-4B2B-BC05-DCC770ECFC2C}" type="datetime1">
              <a:rPr lang="ja-JP" altLang="en-US"/>
              <a:pPr>
                <a:defRPr/>
              </a:pPr>
              <a:t>2025/11/7</a:t>
            </a:fld>
            <a:endParaRPr lang="ja-JP" altLang="en-US"/>
          </a:p>
        </p:txBody>
      </p:sp>
      <p:sp>
        <p:nvSpPr>
          <p:cNvPr id="4"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5"/>
          <p:cNvSpPr>
            <a:spLocks noGrp="1"/>
          </p:cNvSpPr>
          <p:nvPr>
            <p:ph type="sldNum" sz="quarter" idx="12"/>
          </p:nvPr>
        </p:nvSpPr>
        <p:spPr/>
        <p:txBody>
          <a:bodyPr/>
          <a:lstStyle>
            <a:lvl1pPr>
              <a:defRPr/>
            </a:lvl1pPr>
          </a:lstStyle>
          <a:p>
            <a:pPr>
              <a:defRPr/>
            </a:pPr>
            <a:fld id="{A6E31F13-9A4E-479A-9EBA-0BD4944A795B}" type="slidenum">
              <a:rPr lang="ja-JP" altLang="en-US"/>
              <a:pPr>
                <a:defRPr/>
              </a:pPr>
              <a:t>‹#›</a:t>
            </a:fld>
            <a:endParaRPr lang="ja-JP" altLang="en-US"/>
          </a:p>
        </p:txBody>
      </p:sp>
    </p:spTree>
    <p:extLst>
      <p:ext uri="{BB962C8B-B14F-4D97-AF65-F5344CB8AC3E}">
        <p14:creationId xmlns:p14="http://schemas.microsoft.com/office/powerpoint/2010/main" val="1489000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p:cNvSpPr>
            <a:spLocks noGrp="1"/>
          </p:cNvSpPr>
          <p:nvPr>
            <p:ph type="dt" sz="half" idx="10"/>
          </p:nvPr>
        </p:nvSpPr>
        <p:spPr/>
        <p:txBody>
          <a:bodyPr/>
          <a:lstStyle>
            <a:lvl1pPr>
              <a:defRPr/>
            </a:lvl1pPr>
          </a:lstStyle>
          <a:p>
            <a:pPr>
              <a:defRPr/>
            </a:pPr>
            <a:fld id="{A2DC62A3-6940-4206-8D93-EE98641F8AF1}" type="datetime1">
              <a:rPr lang="ja-JP" altLang="en-US"/>
              <a:pPr>
                <a:defRPr/>
              </a:pPr>
              <a:t>2025/11/7</a:t>
            </a:fld>
            <a:endParaRPr lang="ja-JP" altLang="en-US"/>
          </a:p>
        </p:txBody>
      </p:sp>
      <p:sp>
        <p:nvSpPr>
          <p:cNvPr id="3"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ー 5"/>
          <p:cNvSpPr>
            <a:spLocks noGrp="1"/>
          </p:cNvSpPr>
          <p:nvPr>
            <p:ph type="sldNum" sz="quarter" idx="12"/>
          </p:nvPr>
        </p:nvSpPr>
        <p:spPr/>
        <p:txBody>
          <a:bodyPr/>
          <a:lstStyle>
            <a:lvl1pPr>
              <a:defRPr/>
            </a:lvl1pPr>
          </a:lstStyle>
          <a:p>
            <a:pPr>
              <a:defRPr/>
            </a:pPr>
            <a:fld id="{BC61AD3B-C726-47F7-8B6F-A14BBA19BFF2}" type="slidenum">
              <a:rPr lang="ja-JP" altLang="en-US"/>
              <a:pPr>
                <a:defRPr/>
              </a:pPr>
              <a:t>‹#›</a:t>
            </a:fld>
            <a:endParaRPr lang="ja-JP" altLang="en-US"/>
          </a:p>
        </p:txBody>
      </p:sp>
    </p:spTree>
    <p:extLst>
      <p:ext uri="{BB962C8B-B14F-4D97-AF65-F5344CB8AC3E}">
        <p14:creationId xmlns:p14="http://schemas.microsoft.com/office/powerpoint/2010/main" val="3882579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73C3FBCE-D313-48EA-94E9-0CE80D8373A1}" type="datetime1">
              <a:rPr lang="ja-JP" altLang="en-US"/>
              <a:pPr>
                <a:defRPr/>
              </a:pPr>
              <a:t>2025/11/7</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814A0613-C9D2-4CD3-964E-798C1B4696C5}" type="slidenum">
              <a:rPr lang="ja-JP" altLang="en-US"/>
              <a:pPr>
                <a:defRPr/>
              </a:pPr>
              <a:t>‹#›</a:t>
            </a:fld>
            <a:endParaRPr lang="ja-JP" altLang="en-US"/>
          </a:p>
        </p:txBody>
      </p:sp>
    </p:spTree>
    <p:extLst>
      <p:ext uri="{BB962C8B-B14F-4D97-AF65-F5344CB8AC3E}">
        <p14:creationId xmlns:p14="http://schemas.microsoft.com/office/powerpoint/2010/main" val="25076079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3CE4EC3D-EA9C-4A53-B8A1-C204CA5CB245}" type="datetime1">
              <a:rPr lang="ja-JP" altLang="en-US"/>
              <a:pPr>
                <a:defRPr/>
              </a:pPr>
              <a:t>2025/11/7</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BE027CC9-A85E-4972-8691-568C734EF5A8}" type="slidenum">
              <a:rPr lang="ja-JP" altLang="en-US"/>
              <a:pPr>
                <a:defRPr/>
              </a:pPr>
              <a:t>‹#›</a:t>
            </a:fld>
            <a:endParaRPr lang="ja-JP" altLang="en-US"/>
          </a:p>
        </p:txBody>
      </p:sp>
    </p:spTree>
    <p:extLst>
      <p:ext uri="{BB962C8B-B14F-4D97-AF65-F5344CB8AC3E}">
        <p14:creationId xmlns:p14="http://schemas.microsoft.com/office/powerpoint/2010/main" val="610948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ー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1027" name="テキスト プレースホルダー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1DED843B-4730-4A0B-A7CF-A019BEE7AFB9}" type="datetime1">
              <a:rPr lang="ja-JP" altLang="en-US"/>
              <a:pPr>
                <a:defRPr/>
              </a:pPr>
              <a:t>2025/11/7</a:t>
            </a:fld>
            <a:endParaRPr lang="ja-JP" altLang="en-US"/>
          </a:p>
        </p:txBody>
      </p:sp>
      <p:sp>
        <p:nvSpPr>
          <p:cNvPr id="5" name="フッター プレースホルダー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ー 5"/>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A495C426-6A55-4888-8F65-3E64E892D9A2}" type="slidenum">
              <a:rPr lang="ja-JP" altLang="en-US"/>
              <a:pPr>
                <a:defRPr/>
              </a:pPr>
              <a:t>‹#›</a:t>
            </a:fld>
            <a:endParaRPr lang="ja-JP" altLang="en-US"/>
          </a:p>
        </p:txBody>
      </p:sp>
    </p:spTree>
    <p:extLst>
      <p:ext uri="{BB962C8B-B14F-4D97-AF65-F5344CB8AC3E}">
        <p14:creationId xmlns:p14="http://schemas.microsoft.com/office/powerpoint/2010/main" val="1728184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5pPr>
      <a:lvl6pPr marL="457200" algn="ctr" rtl="0" fontAlgn="base">
        <a:spcBef>
          <a:spcPct val="0"/>
        </a:spcBef>
        <a:spcAft>
          <a:spcPct val="0"/>
        </a:spcAft>
        <a:defRPr kumimoji="1" sz="4400">
          <a:solidFill>
            <a:schemeClr val="tx1"/>
          </a:solidFill>
          <a:latin typeface="Calibri" pitchFamily="34" charset="0"/>
          <a:ea typeface="ＭＳ Ｐゴシック" pitchFamily="50" charset="-128"/>
        </a:defRPr>
      </a:lvl6pPr>
      <a:lvl7pPr marL="914400" algn="ctr" rtl="0" fontAlgn="base">
        <a:spcBef>
          <a:spcPct val="0"/>
        </a:spcBef>
        <a:spcAft>
          <a:spcPct val="0"/>
        </a:spcAft>
        <a:defRPr kumimoji="1" sz="4400">
          <a:solidFill>
            <a:schemeClr val="tx1"/>
          </a:solidFill>
          <a:latin typeface="Calibri" pitchFamily="34" charset="0"/>
          <a:ea typeface="ＭＳ Ｐゴシック" pitchFamily="50"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pitchFamily="50"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pitchFamily="50"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タイトル 1"/>
          <p:cNvSpPr>
            <a:spLocks noGrp="1"/>
          </p:cNvSpPr>
          <p:nvPr>
            <p:ph type="ctrTitle"/>
          </p:nvPr>
        </p:nvSpPr>
        <p:spPr>
          <a:xfrm>
            <a:off x="2279650" y="1773239"/>
            <a:ext cx="7772400" cy="1470025"/>
          </a:xfrm>
        </p:spPr>
        <p:txBody>
          <a:bodyPr/>
          <a:lstStyle/>
          <a:p>
            <a:pPr eaLnBrk="1" hangingPunct="1"/>
            <a:r>
              <a:rPr lang="ja-JP" altLang="en-US" sz="3200" dirty="0"/>
              <a:t>令和６年度介護予防・日常生活支援総合</a:t>
            </a:r>
            <a:br>
              <a:rPr lang="en-US" altLang="ja-JP" sz="3200" dirty="0"/>
            </a:br>
            <a:r>
              <a:rPr lang="ja-JP" altLang="en-US" sz="3200" dirty="0"/>
              <a:t>事業者運営指導結果報告書</a:t>
            </a:r>
          </a:p>
        </p:txBody>
      </p:sp>
      <p:sp>
        <p:nvSpPr>
          <p:cNvPr id="3" name="サブタイトル 2"/>
          <p:cNvSpPr>
            <a:spLocks noGrp="1"/>
          </p:cNvSpPr>
          <p:nvPr>
            <p:ph type="subTitle" idx="1"/>
          </p:nvPr>
        </p:nvSpPr>
        <p:spPr>
          <a:xfrm>
            <a:off x="2895600" y="5013326"/>
            <a:ext cx="6400800" cy="625475"/>
          </a:xfrm>
        </p:spPr>
        <p:txBody>
          <a:bodyPr rtlCol="0">
            <a:normAutofit/>
          </a:bodyPr>
          <a:lstStyle/>
          <a:p>
            <a:pPr eaLnBrk="1" fontAlgn="auto" hangingPunct="1">
              <a:spcAft>
                <a:spcPts val="0"/>
              </a:spcAft>
              <a:defRPr/>
            </a:pPr>
            <a:r>
              <a:rPr lang="ja-JP" altLang="en-US" dirty="0"/>
              <a:t>吹田市福祉部福祉指導監査室</a:t>
            </a:r>
          </a:p>
        </p:txBody>
      </p:sp>
    </p:spTree>
    <p:extLst>
      <p:ext uri="{BB962C8B-B14F-4D97-AF65-F5344CB8AC3E}">
        <p14:creationId xmlns:p14="http://schemas.microsoft.com/office/powerpoint/2010/main" val="984930373"/>
      </p:ext>
    </p:extLst>
  </p:cSld>
  <p:clrMapOvr>
    <a:masterClrMapping/>
  </p:clrMapOvr>
  <p:transition>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idx="1"/>
          </p:nvPr>
        </p:nvSpPr>
        <p:spPr>
          <a:xfrm>
            <a:off x="1981200" y="981075"/>
            <a:ext cx="8229600" cy="5145088"/>
          </a:xfrm>
        </p:spPr>
        <p:txBody>
          <a:bodyPr rtlCol="0">
            <a:normAutofit fontScale="77500" lnSpcReduction="20000"/>
          </a:bodyPr>
          <a:lstStyle/>
          <a:p>
            <a:pPr marL="0" indent="0" eaLnBrk="1" fontAlgn="auto" hangingPunct="1">
              <a:spcAft>
                <a:spcPts val="0"/>
              </a:spcAft>
              <a:buNone/>
              <a:defRPr/>
            </a:pPr>
            <a:endParaRPr lang="en-US" altLang="ja-JP" sz="2600" dirty="0">
              <a:latin typeface="+mn-ea"/>
            </a:endParaRPr>
          </a:p>
          <a:p>
            <a:pPr marL="0" indent="0" eaLnBrk="1" fontAlgn="auto" hangingPunct="1">
              <a:spcAft>
                <a:spcPts val="0"/>
              </a:spcAft>
              <a:buNone/>
              <a:defRPr/>
            </a:pPr>
            <a:r>
              <a:rPr lang="ja-JP" altLang="en-US" sz="2600" dirty="0">
                <a:latin typeface="+mn-ea"/>
              </a:rPr>
              <a:t>　　目的</a:t>
            </a:r>
            <a:endParaRPr lang="ja-JP" altLang="ja-JP" sz="2600" dirty="0">
              <a:latin typeface="+mn-ea"/>
            </a:endParaRPr>
          </a:p>
          <a:p>
            <a:pPr marL="0" indent="0" eaLnBrk="1" fontAlgn="auto">
              <a:spcAft>
                <a:spcPts val="0"/>
              </a:spcAft>
              <a:buNone/>
              <a:defRPr/>
            </a:pPr>
            <a:r>
              <a:rPr lang="ja-JP" altLang="ja-JP" dirty="0">
                <a:latin typeface="+mn-ea"/>
              </a:rPr>
              <a:t>　</a:t>
            </a:r>
            <a:r>
              <a:rPr lang="ja-JP" altLang="ja-JP" sz="2600" dirty="0">
                <a:latin typeface="+mn-ea"/>
              </a:rPr>
              <a:t>　</a:t>
            </a:r>
            <a:r>
              <a:rPr lang="ja-JP" altLang="en-US" sz="2600" dirty="0">
                <a:latin typeface="+mn-ea"/>
              </a:rPr>
              <a:t>吹田市</a:t>
            </a:r>
            <a:r>
              <a:rPr lang="ja-JP" altLang="ja-JP" sz="2600" dirty="0">
                <a:latin typeface="+mn-ea"/>
              </a:rPr>
              <a:t>では</a:t>
            </a:r>
            <a:r>
              <a:rPr lang="ja-JP" altLang="en-US" sz="2600" dirty="0">
                <a:latin typeface="+mn-ea"/>
              </a:rPr>
              <a:t>、介護保険法第</a:t>
            </a:r>
            <a:r>
              <a:rPr lang="en-US" altLang="ja-JP" sz="2600" dirty="0">
                <a:latin typeface="+mn-ea"/>
              </a:rPr>
              <a:t>23</a:t>
            </a:r>
            <a:r>
              <a:rPr lang="ja-JP" altLang="en-US" sz="2600" dirty="0">
                <a:latin typeface="+mn-ea"/>
              </a:rPr>
              <a:t>条及び吹田市介護予防・日常生活支援総</a:t>
            </a:r>
            <a:endParaRPr lang="en-US" altLang="ja-JP" sz="2600" dirty="0">
              <a:latin typeface="+mn-ea"/>
            </a:endParaRPr>
          </a:p>
          <a:p>
            <a:pPr marL="0" indent="0" eaLnBrk="1" fontAlgn="auto">
              <a:spcAft>
                <a:spcPts val="0"/>
              </a:spcAft>
              <a:buNone/>
              <a:defRPr/>
            </a:pPr>
            <a:r>
              <a:rPr lang="ja-JP" altLang="en-US" sz="2600" dirty="0">
                <a:latin typeface="+mn-ea"/>
              </a:rPr>
              <a:t>　　合事業指定事業者等指導要領等、その他関係法令の規定に基づき、事</a:t>
            </a:r>
            <a:endParaRPr lang="en-US" altLang="ja-JP" sz="2600" dirty="0">
              <a:latin typeface="+mn-ea"/>
            </a:endParaRPr>
          </a:p>
          <a:p>
            <a:pPr marL="0" indent="0" eaLnBrk="1" fontAlgn="auto">
              <a:spcAft>
                <a:spcPts val="0"/>
              </a:spcAft>
              <a:buNone/>
              <a:defRPr/>
            </a:pPr>
            <a:r>
              <a:rPr lang="ja-JP" altLang="en-US" sz="2600" dirty="0">
                <a:latin typeface="+mn-ea"/>
              </a:rPr>
              <a:t>　　業者への支援を基本とし介護サービスの質の向上及び保険給付の適正</a:t>
            </a:r>
            <a:endParaRPr lang="en-US" altLang="ja-JP" sz="2600" dirty="0">
              <a:latin typeface="+mn-ea"/>
            </a:endParaRPr>
          </a:p>
          <a:p>
            <a:pPr marL="0" indent="0" eaLnBrk="1" fontAlgn="auto">
              <a:spcAft>
                <a:spcPts val="0"/>
              </a:spcAft>
              <a:buNone/>
              <a:defRPr/>
            </a:pPr>
            <a:r>
              <a:rPr lang="ja-JP" altLang="en-US" sz="2600" dirty="0">
                <a:latin typeface="+mn-ea"/>
              </a:rPr>
              <a:t>　　化を図ることを</a:t>
            </a:r>
            <a:r>
              <a:rPr lang="ja-JP" altLang="ja-JP" sz="2600" dirty="0">
                <a:latin typeface="+mn-ea"/>
              </a:rPr>
              <a:t>目的に、</a:t>
            </a:r>
            <a:r>
              <a:rPr lang="ja-JP" altLang="en-US" sz="2600" dirty="0">
                <a:latin typeface="+mn-ea"/>
              </a:rPr>
              <a:t>運営</a:t>
            </a:r>
            <a:r>
              <a:rPr lang="ja-JP" altLang="ja-JP" sz="2600" dirty="0">
                <a:latin typeface="+mn-ea"/>
              </a:rPr>
              <a:t>指導を実施しまし</a:t>
            </a:r>
            <a:r>
              <a:rPr lang="ja-JP" altLang="en-US" sz="2600" dirty="0">
                <a:latin typeface="+mn-ea"/>
              </a:rPr>
              <a:t>た。</a:t>
            </a:r>
            <a:endParaRPr lang="en-US" altLang="ja-JP" sz="2600" dirty="0">
              <a:latin typeface="+mn-ea"/>
            </a:endParaRPr>
          </a:p>
          <a:p>
            <a:pPr marL="0" indent="0" eaLnBrk="1" fontAlgn="auto">
              <a:spcAft>
                <a:spcPts val="0"/>
              </a:spcAft>
              <a:buNone/>
              <a:defRPr/>
            </a:pPr>
            <a:endParaRPr lang="en-US" altLang="ja-JP" sz="2600" dirty="0">
              <a:latin typeface="+mn-ea"/>
            </a:endParaRPr>
          </a:p>
          <a:p>
            <a:pPr marL="0" indent="0" eaLnBrk="1" fontAlgn="auto" hangingPunct="1">
              <a:spcAft>
                <a:spcPts val="0"/>
              </a:spcAft>
              <a:buNone/>
              <a:defRPr/>
            </a:pPr>
            <a:r>
              <a:rPr lang="ja-JP" altLang="en-US" sz="2600" dirty="0">
                <a:solidFill>
                  <a:prstClr val="black"/>
                </a:solidFill>
                <a:latin typeface="ＭＳ Ｐゴシック"/>
              </a:rPr>
              <a:t>　　実施回数</a:t>
            </a:r>
            <a:endParaRPr lang="ja-JP" altLang="ja-JP" sz="2600" dirty="0">
              <a:solidFill>
                <a:prstClr val="black"/>
              </a:solidFill>
              <a:latin typeface="ＭＳ Ｐゴシック"/>
            </a:endParaRPr>
          </a:p>
          <a:p>
            <a:pPr marL="0" indent="0" eaLnBrk="1" fontAlgn="auto">
              <a:spcAft>
                <a:spcPts val="0"/>
              </a:spcAft>
              <a:buNone/>
              <a:defRPr/>
            </a:pPr>
            <a:r>
              <a:rPr lang="ja-JP" altLang="ja-JP" dirty="0">
                <a:solidFill>
                  <a:prstClr val="black"/>
                </a:solidFill>
                <a:latin typeface="ＭＳ Ｐゴシック"/>
              </a:rPr>
              <a:t>　</a:t>
            </a:r>
            <a:r>
              <a:rPr lang="ja-JP" altLang="ja-JP" sz="2600" dirty="0">
                <a:solidFill>
                  <a:prstClr val="black"/>
                </a:solidFill>
                <a:latin typeface="ＭＳ Ｐゴシック"/>
              </a:rPr>
              <a:t>　</a:t>
            </a:r>
            <a:r>
              <a:rPr lang="ja-JP" altLang="en-US" sz="2600" dirty="0">
                <a:latin typeface="+mn-ea"/>
              </a:rPr>
              <a:t>吹田市介護予防・日常生活支援総合事業指定事業者等指導要領等に</a:t>
            </a:r>
            <a:endParaRPr lang="en-US" altLang="ja-JP" sz="2600" dirty="0">
              <a:latin typeface="+mn-ea"/>
            </a:endParaRPr>
          </a:p>
          <a:p>
            <a:pPr marL="0" indent="0" eaLnBrk="1" fontAlgn="auto">
              <a:spcAft>
                <a:spcPts val="0"/>
              </a:spcAft>
              <a:buNone/>
              <a:defRPr/>
            </a:pPr>
            <a:r>
              <a:rPr lang="ja-JP" altLang="en-US" sz="2600" dirty="0">
                <a:latin typeface="+mn-ea"/>
              </a:rPr>
              <a:t>　　より、運営指導を</a:t>
            </a:r>
            <a:r>
              <a:rPr lang="en-US" altLang="ja-JP" sz="2600" dirty="0">
                <a:latin typeface="+mn-ea"/>
              </a:rPr>
              <a:t>1</a:t>
            </a:r>
            <a:r>
              <a:rPr lang="ja-JP" altLang="en-US" sz="2600" dirty="0">
                <a:latin typeface="+mn-ea"/>
              </a:rPr>
              <a:t>事業所あたり</a:t>
            </a:r>
            <a:r>
              <a:rPr lang="en-US" altLang="ja-JP" sz="2600" dirty="0">
                <a:latin typeface="+mn-ea"/>
              </a:rPr>
              <a:t>6</a:t>
            </a:r>
            <a:r>
              <a:rPr lang="ja-JP" altLang="en-US" sz="2600" dirty="0">
                <a:latin typeface="+mn-ea"/>
              </a:rPr>
              <a:t>年に</a:t>
            </a:r>
            <a:r>
              <a:rPr lang="en-US" altLang="ja-JP" sz="2600" dirty="0">
                <a:latin typeface="+mn-ea"/>
              </a:rPr>
              <a:t>1</a:t>
            </a:r>
            <a:r>
              <a:rPr lang="ja-JP" altLang="en-US" sz="2600" dirty="0">
                <a:latin typeface="+mn-ea"/>
              </a:rPr>
              <a:t>回を目途に実施しています。</a:t>
            </a:r>
            <a:endParaRPr lang="en-US" altLang="ja-JP" sz="2600" dirty="0">
              <a:latin typeface="+mn-ea"/>
            </a:endParaRPr>
          </a:p>
          <a:p>
            <a:pPr marL="0" indent="0" eaLnBrk="1" fontAlgn="auto" hangingPunct="1">
              <a:spcAft>
                <a:spcPts val="0"/>
              </a:spcAft>
              <a:buNone/>
              <a:defRPr/>
            </a:pPr>
            <a:endParaRPr lang="ja-JP" altLang="ja-JP" sz="2600" dirty="0">
              <a:latin typeface="+mn-ea"/>
            </a:endParaRPr>
          </a:p>
          <a:p>
            <a:pPr marL="0" indent="0" eaLnBrk="1" fontAlgn="auto">
              <a:spcAft>
                <a:spcPts val="0"/>
              </a:spcAft>
              <a:buNone/>
              <a:defRPr/>
            </a:pPr>
            <a:r>
              <a:rPr lang="ja-JP" altLang="en-US" sz="2600" dirty="0">
                <a:latin typeface="+mn-ea"/>
              </a:rPr>
              <a:t>　　運営</a:t>
            </a:r>
            <a:r>
              <a:rPr lang="ja-JP" altLang="ja-JP" sz="2600" dirty="0">
                <a:latin typeface="+mn-ea"/>
              </a:rPr>
              <a:t>指導の結果は</a:t>
            </a:r>
            <a:r>
              <a:rPr lang="ja-JP" altLang="en-US" sz="2600" dirty="0">
                <a:latin typeface="+mn-ea"/>
              </a:rPr>
              <a:t>、</a:t>
            </a:r>
            <a:r>
              <a:rPr lang="ja-JP" altLang="ja-JP" sz="2600" dirty="0">
                <a:latin typeface="+mn-ea"/>
              </a:rPr>
              <a:t>次のとおりです。</a:t>
            </a:r>
            <a:endParaRPr lang="en-US" altLang="ja-JP" sz="2600" dirty="0">
              <a:latin typeface="+mn-ea"/>
            </a:endParaRPr>
          </a:p>
          <a:p>
            <a:pPr marL="0" indent="0" eaLnBrk="1" fontAlgn="auto">
              <a:spcAft>
                <a:spcPts val="0"/>
              </a:spcAft>
              <a:buNone/>
              <a:defRPr/>
            </a:pPr>
            <a:endParaRPr lang="en-US" altLang="ja-JP" sz="2600" dirty="0">
              <a:latin typeface="+mn-ea"/>
            </a:endParaRPr>
          </a:p>
          <a:p>
            <a:pPr marL="0" indent="0" eaLnBrk="1" fontAlgn="auto">
              <a:spcAft>
                <a:spcPts val="0"/>
              </a:spcAft>
              <a:buNone/>
              <a:defRPr/>
            </a:pPr>
            <a:r>
              <a:rPr lang="ja-JP" altLang="en-US" sz="2600" dirty="0">
                <a:latin typeface="+mn-ea"/>
              </a:rPr>
              <a:t>　</a:t>
            </a:r>
            <a:r>
              <a:rPr lang="en-US" altLang="ja-JP" sz="2600" u="sng" dirty="0">
                <a:latin typeface="+mn-ea"/>
              </a:rPr>
              <a:t>※</a:t>
            </a:r>
            <a:r>
              <a:rPr lang="ja-JP" altLang="en-US" sz="2600" u="sng" dirty="0">
                <a:latin typeface="+mn-ea"/>
              </a:rPr>
              <a:t>対象事業所を、令和６年度中に運営期間があった事業所としています。</a:t>
            </a:r>
            <a:endParaRPr lang="en-US" altLang="ja-JP" sz="2600" u="sng" dirty="0">
              <a:latin typeface="+mn-ea"/>
            </a:endParaRPr>
          </a:p>
          <a:p>
            <a:pPr marL="0" indent="0" eaLnBrk="1" fontAlgn="auto">
              <a:spcAft>
                <a:spcPts val="0"/>
              </a:spcAft>
              <a:buNone/>
              <a:defRPr/>
            </a:pPr>
            <a:r>
              <a:rPr lang="ja-JP" altLang="en-US" sz="2600" dirty="0">
                <a:latin typeface="+mn-ea"/>
              </a:rPr>
              <a:t>　</a:t>
            </a:r>
            <a:r>
              <a:rPr lang="en-US" altLang="ja-JP" sz="2600" u="sng" dirty="0">
                <a:latin typeface="+mn-ea"/>
              </a:rPr>
              <a:t>※</a:t>
            </a:r>
            <a:r>
              <a:rPr lang="ja-JP" altLang="en-US" sz="2600" u="sng" dirty="0">
                <a:latin typeface="+mn-ea"/>
              </a:rPr>
              <a:t>事業所数の集計方法を、サービスごととしています。</a:t>
            </a:r>
            <a:endParaRPr lang="ja-JP" altLang="ja-JP" sz="2600" u="sng" dirty="0">
              <a:latin typeface="+mn-ea"/>
            </a:endParaRPr>
          </a:p>
        </p:txBody>
      </p:sp>
      <p:sp>
        <p:nvSpPr>
          <p:cNvPr id="6147" name="スライド番号プレースホルダー 7"/>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fontAlgn="base">
              <a:spcBef>
                <a:spcPct val="0"/>
              </a:spcBef>
              <a:spcAft>
                <a:spcPct val="0"/>
              </a:spcAft>
              <a:buNone/>
            </a:pPr>
            <a:fld id="{85511214-BCF7-4283-B401-702D477CF3D3}" type="slidenum">
              <a:rPr lang="ja-JP" altLang="en-US" sz="1200">
                <a:solidFill>
                  <a:srgbClr val="898989"/>
                </a:solidFill>
              </a:rPr>
              <a:pPr fontAlgn="base">
                <a:spcBef>
                  <a:spcPct val="0"/>
                </a:spcBef>
                <a:spcAft>
                  <a:spcPct val="0"/>
                </a:spcAft>
                <a:buNone/>
              </a:pPr>
              <a:t>2</a:t>
            </a:fld>
            <a:endParaRPr lang="ja-JP" altLang="en-US" sz="1200">
              <a:solidFill>
                <a:srgbClr val="898989"/>
              </a:solidFill>
            </a:endParaRPr>
          </a:p>
        </p:txBody>
      </p:sp>
      <p:sp>
        <p:nvSpPr>
          <p:cNvPr id="6148" name="正方形/長方形 2"/>
          <p:cNvSpPr>
            <a:spLocks noChangeArrowheads="1"/>
          </p:cNvSpPr>
          <p:nvPr/>
        </p:nvSpPr>
        <p:spPr bwMode="auto">
          <a:xfrm>
            <a:off x="2208213" y="404814"/>
            <a:ext cx="741680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fontAlgn="base">
              <a:spcBef>
                <a:spcPct val="0"/>
              </a:spcBef>
              <a:spcAft>
                <a:spcPct val="0"/>
              </a:spcAft>
              <a:buNone/>
            </a:pPr>
            <a:r>
              <a:rPr lang="ja-JP" altLang="ja-JP" sz="2800" b="1">
                <a:solidFill>
                  <a:prstClr val="black"/>
                </a:solidFill>
              </a:rPr>
              <a:t>第１</a:t>
            </a:r>
            <a:r>
              <a:rPr lang="ja-JP" altLang="en-US" sz="2800" b="1">
                <a:solidFill>
                  <a:prstClr val="black"/>
                </a:solidFill>
              </a:rPr>
              <a:t>　</a:t>
            </a:r>
            <a:r>
              <a:rPr lang="ja-JP" altLang="ja-JP" sz="2800" b="1">
                <a:solidFill>
                  <a:prstClr val="black"/>
                </a:solidFill>
              </a:rPr>
              <a:t> </a:t>
            </a:r>
            <a:r>
              <a:rPr lang="ja-JP" altLang="en-US" sz="2800" b="1">
                <a:solidFill>
                  <a:prstClr val="black"/>
                </a:solidFill>
              </a:rPr>
              <a:t>運営</a:t>
            </a:r>
            <a:r>
              <a:rPr lang="ja-JP" altLang="ja-JP" sz="2800" b="1">
                <a:solidFill>
                  <a:prstClr val="black"/>
                </a:solidFill>
              </a:rPr>
              <a:t>指導の実施状況</a:t>
            </a:r>
            <a:endParaRPr lang="ja-JP" altLang="ja-JP" sz="2800">
              <a:solidFill>
                <a:prstClr val="black"/>
              </a:solidFill>
            </a:endParaRPr>
          </a:p>
        </p:txBody>
      </p:sp>
      <p:sp>
        <p:nvSpPr>
          <p:cNvPr id="3" name="正方形/長方形 2"/>
          <p:cNvSpPr/>
          <p:nvPr/>
        </p:nvSpPr>
        <p:spPr>
          <a:xfrm>
            <a:off x="2208214" y="1268413"/>
            <a:ext cx="935037" cy="360362"/>
          </a:xfrm>
          <a:prstGeom prst="rect">
            <a:avLst/>
          </a:prstGeom>
          <a:noFill/>
          <a:ln w="15875">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ja-JP" altLang="en-US">
              <a:solidFill>
                <a:prstClr val="white"/>
              </a:solidFill>
              <a:latin typeface="Calibri"/>
              <a:ea typeface="ＭＳ Ｐゴシック" panose="020B0600070205080204" pitchFamily="50" charset="-128"/>
            </a:endParaRPr>
          </a:p>
        </p:txBody>
      </p:sp>
      <p:sp>
        <p:nvSpPr>
          <p:cNvPr id="11" name="正方形/長方形 10"/>
          <p:cNvSpPr/>
          <p:nvPr/>
        </p:nvSpPr>
        <p:spPr>
          <a:xfrm>
            <a:off x="2208213" y="3141663"/>
            <a:ext cx="1439862" cy="412750"/>
          </a:xfrm>
          <a:prstGeom prst="rect">
            <a:avLst/>
          </a:prstGeom>
          <a:noFill/>
          <a:ln w="15875">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ja-JP" altLang="en-US">
              <a:solidFill>
                <a:prstClr val="white"/>
              </a:solidFill>
              <a:latin typeface="Calibri"/>
              <a:ea typeface="ＭＳ Ｐゴシック" panose="020B0600070205080204" pitchFamily="50" charset="-128"/>
            </a:endParaRPr>
          </a:p>
        </p:txBody>
      </p:sp>
    </p:spTree>
    <p:extLst>
      <p:ext uri="{BB962C8B-B14F-4D97-AF65-F5344CB8AC3E}">
        <p14:creationId xmlns:p14="http://schemas.microsoft.com/office/powerpoint/2010/main" val="39527080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a:xfrm>
            <a:off x="1930400" y="370133"/>
            <a:ext cx="8229600" cy="1063013"/>
          </a:xfrm>
        </p:spPr>
        <p:txBody>
          <a:bodyPr/>
          <a:lstStyle/>
          <a:p>
            <a:pPr eaLnBrk="1" hangingPunct="1"/>
            <a:r>
              <a:rPr lang="ja-JP" altLang="en-US" sz="2800" dirty="0"/>
              <a:t>令和</a:t>
            </a:r>
            <a:r>
              <a:rPr lang="en-US" altLang="ja-JP" sz="2800" dirty="0"/>
              <a:t>6</a:t>
            </a:r>
            <a:r>
              <a:rPr lang="ja-JP" altLang="en-US" sz="2800" dirty="0"/>
              <a:t>年度運営指導結果一覧表（</a:t>
            </a:r>
            <a:r>
              <a:rPr lang="en-US" altLang="ja-JP" sz="2800" dirty="0"/>
              <a:t>Ⅰ</a:t>
            </a:r>
            <a:r>
              <a:rPr lang="ja-JP" altLang="en-US" sz="2800" dirty="0"/>
              <a:t>）</a:t>
            </a:r>
          </a:p>
        </p:txBody>
      </p:sp>
      <p:sp>
        <p:nvSpPr>
          <p:cNvPr id="8195" name="スライド番号プレースホルダー 1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fontAlgn="base">
              <a:spcBef>
                <a:spcPct val="0"/>
              </a:spcBef>
              <a:spcAft>
                <a:spcPct val="0"/>
              </a:spcAft>
              <a:buNone/>
            </a:pPr>
            <a:fld id="{352A8F62-02F2-41C0-AFCB-4FC1E8A69D10}" type="slidenum">
              <a:rPr lang="ja-JP" altLang="en-US" sz="1200">
                <a:solidFill>
                  <a:srgbClr val="898989"/>
                </a:solidFill>
              </a:rPr>
              <a:pPr fontAlgn="base">
                <a:spcBef>
                  <a:spcPct val="0"/>
                </a:spcBef>
                <a:spcAft>
                  <a:spcPct val="0"/>
                </a:spcAft>
                <a:buNone/>
              </a:pPr>
              <a:t>3</a:t>
            </a:fld>
            <a:endParaRPr lang="ja-JP" altLang="en-US" sz="1200">
              <a:solidFill>
                <a:srgbClr val="898989"/>
              </a:solidFill>
            </a:endParaRPr>
          </a:p>
        </p:txBody>
      </p:sp>
      <p:graphicFrame>
        <p:nvGraphicFramePr>
          <p:cNvPr id="3" name="コンテンツ プレースホルダー 2"/>
          <p:cNvGraphicFramePr>
            <a:graphicFrameLocks noGrp="1"/>
          </p:cNvGraphicFramePr>
          <p:nvPr>
            <p:ph idx="1"/>
            <p:extLst>
              <p:ext uri="{D42A27DB-BD31-4B8C-83A1-F6EECF244321}">
                <p14:modId xmlns:p14="http://schemas.microsoft.com/office/powerpoint/2010/main" val="3932037167"/>
              </p:ext>
            </p:extLst>
          </p:nvPr>
        </p:nvGraphicFramePr>
        <p:xfrm>
          <a:off x="609600" y="1600200"/>
          <a:ext cx="10972800" cy="2122072"/>
        </p:xfrm>
        <a:graphic>
          <a:graphicData uri="http://schemas.openxmlformats.org/drawingml/2006/table">
            <a:tbl>
              <a:tblPr firstRow="1" bandRow="1">
                <a:tableStyleId>{7DF18680-E054-41AD-8BC1-D1AEF772440D}</a:tableStyleId>
              </a:tblPr>
              <a:tblGrid>
                <a:gridCol w="2743200">
                  <a:extLst>
                    <a:ext uri="{9D8B030D-6E8A-4147-A177-3AD203B41FA5}">
                      <a16:colId xmlns:a16="http://schemas.microsoft.com/office/drawing/2014/main" val="1400318280"/>
                    </a:ext>
                  </a:extLst>
                </a:gridCol>
                <a:gridCol w="2743200">
                  <a:extLst>
                    <a:ext uri="{9D8B030D-6E8A-4147-A177-3AD203B41FA5}">
                      <a16:colId xmlns:a16="http://schemas.microsoft.com/office/drawing/2014/main" val="3500665886"/>
                    </a:ext>
                  </a:extLst>
                </a:gridCol>
                <a:gridCol w="2743200">
                  <a:extLst>
                    <a:ext uri="{9D8B030D-6E8A-4147-A177-3AD203B41FA5}">
                      <a16:colId xmlns:a16="http://schemas.microsoft.com/office/drawing/2014/main" val="4048156159"/>
                    </a:ext>
                  </a:extLst>
                </a:gridCol>
                <a:gridCol w="2743200">
                  <a:extLst>
                    <a:ext uri="{9D8B030D-6E8A-4147-A177-3AD203B41FA5}">
                      <a16:colId xmlns:a16="http://schemas.microsoft.com/office/drawing/2014/main" val="2249320700"/>
                    </a:ext>
                  </a:extLst>
                </a:gridCol>
              </a:tblGrid>
              <a:tr h="370840">
                <a:tc>
                  <a:txBody>
                    <a:bodyPr/>
                    <a:lstStyle/>
                    <a:p>
                      <a:r>
                        <a:rPr kumimoji="1" lang="ja-JP" altLang="en-US" dirty="0"/>
                        <a:t>サービス名</a:t>
                      </a:r>
                    </a:p>
                  </a:txBody>
                  <a:tcPr/>
                </a:tc>
                <a:tc>
                  <a:txBody>
                    <a:bodyPr/>
                    <a:lstStyle/>
                    <a:p>
                      <a:r>
                        <a:rPr kumimoji="1" lang="ja-JP" altLang="en-US" dirty="0"/>
                        <a:t>対象数</a:t>
                      </a:r>
                      <a:endParaRPr kumimoji="1" lang="en-US" altLang="ja-JP" dirty="0"/>
                    </a:p>
                    <a:p>
                      <a:r>
                        <a:rPr kumimoji="1" lang="ja-JP" altLang="en-US" dirty="0"/>
                        <a:t>（</a:t>
                      </a:r>
                      <a:r>
                        <a:rPr kumimoji="1" lang="en-US" altLang="ja-JP" dirty="0"/>
                        <a:t>A</a:t>
                      </a:r>
                      <a:r>
                        <a:rPr kumimoji="1" lang="ja-JP" altLang="en-US" dirty="0"/>
                        <a:t>）</a:t>
                      </a:r>
                    </a:p>
                  </a:txBody>
                  <a:tcPr/>
                </a:tc>
                <a:tc>
                  <a:txBody>
                    <a:bodyPr/>
                    <a:lstStyle/>
                    <a:p>
                      <a:r>
                        <a:rPr kumimoji="1" lang="ja-JP" altLang="en-US" dirty="0"/>
                        <a:t>実施数</a:t>
                      </a:r>
                      <a:endParaRPr kumimoji="1" lang="en-US" altLang="ja-JP" dirty="0"/>
                    </a:p>
                    <a:p>
                      <a:r>
                        <a:rPr kumimoji="1" lang="ja-JP" altLang="en-US" dirty="0"/>
                        <a:t>（</a:t>
                      </a:r>
                      <a:r>
                        <a:rPr kumimoji="1" lang="en-US" altLang="ja-JP" dirty="0"/>
                        <a:t>B</a:t>
                      </a:r>
                      <a:r>
                        <a:rPr kumimoji="1" lang="ja-JP" altLang="en-US" dirty="0"/>
                        <a:t>）</a:t>
                      </a:r>
                    </a:p>
                  </a:txBody>
                  <a:tcPr/>
                </a:tc>
                <a:tc>
                  <a:txBody>
                    <a:bodyPr/>
                    <a:lstStyle/>
                    <a:p>
                      <a:r>
                        <a:rPr kumimoji="1" lang="ja-JP" altLang="en-US" dirty="0"/>
                        <a:t>実施比率</a:t>
                      </a:r>
                      <a:endParaRPr kumimoji="1" lang="en-US" altLang="ja-JP" dirty="0"/>
                    </a:p>
                    <a:p>
                      <a:r>
                        <a:rPr kumimoji="1" lang="ja-JP" altLang="en-US" sz="1200" dirty="0"/>
                        <a:t>＊小数点以下切り捨て。</a:t>
                      </a:r>
                      <a:endParaRPr kumimoji="1" lang="en-US" altLang="ja-JP" sz="1200" dirty="0"/>
                    </a:p>
                  </a:txBody>
                  <a:tcPr/>
                </a:tc>
                <a:extLst>
                  <a:ext uri="{0D108BD9-81ED-4DB2-BD59-A6C34878D82A}">
                    <a16:rowId xmlns:a16="http://schemas.microsoft.com/office/drawing/2014/main" val="2517389106"/>
                  </a:ext>
                </a:extLst>
              </a:tr>
              <a:tr h="370840">
                <a:tc>
                  <a:txBody>
                    <a:bodyPr/>
                    <a:lstStyle/>
                    <a:p>
                      <a:r>
                        <a:rPr kumimoji="1" lang="ja-JP" altLang="en-US" dirty="0"/>
                        <a:t>訪問型サポートサービス</a:t>
                      </a:r>
                    </a:p>
                  </a:txBody>
                  <a:tcPr/>
                </a:tc>
                <a:tc>
                  <a:txBody>
                    <a:bodyPr/>
                    <a:lstStyle/>
                    <a:p>
                      <a:r>
                        <a:rPr kumimoji="1" lang="en-US" altLang="ja-JP" dirty="0"/>
                        <a:t>127</a:t>
                      </a:r>
                      <a:endParaRPr kumimoji="1" lang="ja-JP" altLang="en-US" dirty="0"/>
                    </a:p>
                  </a:txBody>
                  <a:tcPr/>
                </a:tc>
                <a:tc>
                  <a:txBody>
                    <a:bodyPr/>
                    <a:lstStyle/>
                    <a:p>
                      <a:r>
                        <a:rPr kumimoji="1" lang="en-US" altLang="ja-JP" dirty="0"/>
                        <a:t>21</a:t>
                      </a:r>
                    </a:p>
                  </a:txBody>
                  <a:tcPr/>
                </a:tc>
                <a:tc>
                  <a:txBody>
                    <a:bodyPr/>
                    <a:lstStyle/>
                    <a:p>
                      <a:r>
                        <a:rPr kumimoji="1" lang="en-US" altLang="ja-JP" dirty="0"/>
                        <a:t>16</a:t>
                      </a:r>
                      <a:r>
                        <a:rPr kumimoji="1" lang="ja-JP" altLang="en-US" dirty="0"/>
                        <a:t>％</a:t>
                      </a:r>
                    </a:p>
                  </a:txBody>
                  <a:tcPr/>
                </a:tc>
                <a:extLst>
                  <a:ext uri="{0D108BD9-81ED-4DB2-BD59-A6C34878D82A}">
                    <a16:rowId xmlns:a16="http://schemas.microsoft.com/office/drawing/2014/main" val="1083057682"/>
                  </a:ext>
                </a:extLst>
              </a:tr>
              <a:tr h="369472">
                <a:tc>
                  <a:txBody>
                    <a:bodyPr/>
                    <a:lstStyle/>
                    <a:p>
                      <a:r>
                        <a:rPr kumimoji="1" lang="ja-JP" altLang="en-US" dirty="0"/>
                        <a:t>通所型サポートサービス</a:t>
                      </a:r>
                      <a:endParaRPr kumimoji="1" lang="en-US" altLang="ja-JP" dirty="0"/>
                    </a:p>
                  </a:txBody>
                  <a:tcPr/>
                </a:tc>
                <a:tc>
                  <a:txBody>
                    <a:bodyPr/>
                    <a:lstStyle/>
                    <a:p>
                      <a:r>
                        <a:rPr kumimoji="1" lang="en-US" altLang="ja-JP" dirty="0"/>
                        <a:t>88</a:t>
                      </a:r>
                      <a:endParaRPr kumimoji="1" lang="ja-JP" altLang="en-US" dirty="0"/>
                    </a:p>
                  </a:txBody>
                  <a:tcPr/>
                </a:tc>
                <a:tc>
                  <a:txBody>
                    <a:bodyPr/>
                    <a:lstStyle/>
                    <a:p>
                      <a:r>
                        <a:rPr kumimoji="1" lang="en-US" altLang="ja-JP" dirty="0"/>
                        <a:t>12</a:t>
                      </a:r>
                      <a:endParaRPr kumimoji="1" lang="ja-JP" altLang="en-US" dirty="0"/>
                    </a:p>
                  </a:txBody>
                  <a:tcPr/>
                </a:tc>
                <a:tc>
                  <a:txBody>
                    <a:bodyPr/>
                    <a:lstStyle/>
                    <a:p>
                      <a:r>
                        <a:rPr kumimoji="1" lang="en-US" altLang="ja-JP" dirty="0"/>
                        <a:t>13</a:t>
                      </a:r>
                      <a:r>
                        <a:rPr kumimoji="1" lang="ja-JP" altLang="en-US" dirty="0"/>
                        <a:t>％</a:t>
                      </a:r>
                    </a:p>
                  </a:txBody>
                  <a:tcPr/>
                </a:tc>
                <a:extLst>
                  <a:ext uri="{0D108BD9-81ED-4DB2-BD59-A6C34878D82A}">
                    <a16:rowId xmlns:a16="http://schemas.microsoft.com/office/drawing/2014/main" val="4012042292"/>
                  </a:ext>
                </a:extLst>
              </a:tr>
              <a:tr h="370840">
                <a:tc>
                  <a:txBody>
                    <a:bodyPr/>
                    <a:lstStyle/>
                    <a:p>
                      <a:r>
                        <a:rPr kumimoji="1" lang="ja-JP" altLang="en-US" dirty="0"/>
                        <a:t>介護予防ケアマネジメント</a:t>
                      </a:r>
                    </a:p>
                  </a:txBody>
                  <a:tcPr/>
                </a:tc>
                <a:tc>
                  <a:txBody>
                    <a:bodyPr/>
                    <a:lstStyle/>
                    <a:p>
                      <a:r>
                        <a:rPr kumimoji="1" lang="en-US" altLang="ja-JP" dirty="0"/>
                        <a:t>16</a:t>
                      </a:r>
                      <a:endParaRPr kumimoji="1" lang="ja-JP" altLang="en-US" dirty="0"/>
                    </a:p>
                  </a:txBody>
                  <a:tcPr/>
                </a:tc>
                <a:tc>
                  <a:txBody>
                    <a:bodyPr/>
                    <a:lstStyle/>
                    <a:p>
                      <a:r>
                        <a:rPr kumimoji="1" lang="ja-JP" altLang="en-US" dirty="0"/>
                        <a:t>　</a:t>
                      </a:r>
                      <a:r>
                        <a:rPr kumimoji="1" lang="en-US" altLang="ja-JP" dirty="0"/>
                        <a:t>-</a:t>
                      </a:r>
                      <a:endParaRPr kumimoji="1" lang="ja-JP" altLang="en-US" dirty="0"/>
                    </a:p>
                  </a:txBody>
                  <a:tcPr/>
                </a:tc>
                <a:tc>
                  <a:txBody>
                    <a:bodyPr/>
                    <a:lstStyle/>
                    <a:p>
                      <a:r>
                        <a:rPr kumimoji="1" lang="ja-JP" altLang="en-US" dirty="0"/>
                        <a:t>　　</a:t>
                      </a:r>
                      <a:r>
                        <a:rPr kumimoji="1" lang="en-US" altLang="ja-JP" dirty="0"/>
                        <a:t>-</a:t>
                      </a:r>
                      <a:endParaRPr kumimoji="1" lang="ja-JP" altLang="en-US" dirty="0"/>
                    </a:p>
                  </a:txBody>
                  <a:tcPr/>
                </a:tc>
                <a:extLst>
                  <a:ext uri="{0D108BD9-81ED-4DB2-BD59-A6C34878D82A}">
                    <a16:rowId xmlns:a16="http://schemas.microsoft.com/office/drawing/2014/main" val="916597437"/>
                  </a:ext>
                </a:extLst>
              </a:tr>
              <a:tr h="370840">
                <a:tc>
                  <a:txBody>
                    <a:bodyPr/>
                    <a:lstStyle/>
                    <a:p>
                      <a:r>
                        <a:rPr kumimoji="1" lang="ja-JP" altLang="en-US" dirty="0"/>
                        <a:t>合　　　　　　　　　　　　　計</a:t>
                      </a:r>
                    </a:p>
                  </a:txBody>
                  <a:tcPr/>
                </a:tc>
                <a:tc>
                  <a:txBody>
                    <a:bodyPr/>
                    <a:lstStyle/>
                    <a:p>
                      <a:r>
                        <a:rPr kumimoji="1" lang="en-US" altLang="ja-JP" dirty="0"/>
                        <a:t>231</a:t>
                      </a:r>
                      <a:endParaRPr kumimoji="1" lang="ja-JP" altLang="en-US" dirty="0"/>
                    </a:p>
                  </a:txBody>
                  <a:tcPr/>
                </a:tc>
                <a:tc>
                  <a:txBody>
                    <a:bodyPr/>
                    <a:lstStyle/>
                    <a:p>
                      <a:r>
                        <a:rPr kumimoji="1" lang="en-US" altLang="ja-JP" dirty="0"/>
                        <a:t>33</a:t>
                      </a:r>
                      <a:endParaRPr kumimoji="1" lang="ja-JP" altLang="en-US" dirty="0"/>
                    </a:p>
                  </a:txBody>
                  <a:tcPr/>
                </a:tc>
                <a:tc>
                  <a:txBody>
                    <a:bodyPr/>
                    <a:lstStyle/>
                    <a:p>
                      <a:r>
                        <a:rPr kumimoji="1" lang="en-US" altLang="ja-JP" dirty="0"/>
                        <a:t>14</a:t>
                      </a:r>
                      <a:r>
                        <a:rPr kumimoji="1" lang="ja-JP" altLang="en-US" dirty="0"/>
                        <a:t>％</a:t>
                      </a:r>
                    </a:p>
                  </a:txBody>
                  <a:tcPr/>
                </a:tc>
                <a:extLst>
                  <a:ext uri="{0D108BD9-81ED-4DB2-BD59-A6C34878D82A}">
                    <a16:rowId xmlns:a16="http://schemas.microsoft.com/office/drawing/2014/main" val="1859587939"/>
                  </a:ext>
                </a:extLst>
              </a:tr>
            </a:tbl>
          </a:graphicData>
        </a:graphic>
      </p:graphicFrame>
    </p:spTree>
    <p:extLst>
      <p:ext uri="{BB962C8B-B14F-4D97-AF65-F5344CB8AC3E}">
        <p14:creationId xmlns:p14="http://schemas.microsoft.com/office/powerpoint/2010/main" val="3758195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タイトル 1"/>
          <p:cNvSpPr>
            <a:spLocks noGrp="1"/>
          </p:cNvSpPr>
          <p:nvPr>
            <p:ph type="title"/>
          </p:nvPr>
        </p:nvSpPr>
        <p:spPr>
          <a:xfrm>
            <a:off x="1670538" y="188912"/>
            <a:ext cx="8572499" cy="2009165"/>
          </a:xfrm>
        </p:spPr>
        <p:txBody>
          <a:bodyPr/>
          <a:lstStyle/>
          <a:p>
            <a:r>
              <a:rPr lang="ja-JP" altLang="en-US" sz="2800" dirty="0"/>
              <a:t>令和</a:t>
            </a:r>
            <a:r>
              <a:rPr lang="en-US" altLang="ja-JP" sz="2800" dirty="0"/>
              <a:t>6</a:t>
            </a:r>
            <a:r>
              <a:rPr lang="ja-JP" altLang="en-US" sz="2800" dirty="0"/>
              <a:t>年度運営指導結果一覧表（</a:t>
            </a:r>
            <a:r>
              <a:rPr lang="en-US" altLang="ja-JP" sz="2800" dirty="0"/>
              <a:t>Ⅱ</a:t>
            </a:r>
            <a:r>
              <a:rPr lang="ja-JP" altLang="en-US" sz="2800" dirty="0"/>
              <a:t>）</a:t>
            </a:r>
          </a:p>
        </p:txBody>
      </p:sp>
      <p:sp>
        <p:nvSpPr>
          <p:cNvPr id="10243" name="スライド番号プレースホルダー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fontAlgn="base">
              <a:spcBef>
                <a:spcPct val="0"/>
              </a:spcBef>
              <a:spcAft>
                <a:spcPct val="0"/>
              </a:spcAft>
              <a:buNone/>
            </a:pPr>
            <a:fld id="{3B563333-67E4-432A-A5CE-D789A2C8CC88}" type="slidenum">
              <a:rPr lang="ja-JP" altLang="en-US" sz="1200">
                <a:solidFill>
                  <a:srgbClr val="898989"/>
                </a:solidFill>
              </a:rPr>
              <a:pPr fontAlgn="base">
                <a:spcBef>
                  <a:spcPct val="0"/>
                </a:spcBef>
                <a:spcAft>
                  <a:spcPct val="0"/>
                </a:spcAft>
                <a:buNone/>
              </a:pPr>
              <a:t>4</a:t>
            </a:fld>
            <a:endParaRPr lang="ja-JP" altLang="en-US" sz="1200">
              <a:solidFill>
                <a:srgbClr val="898989"/>
              </a:solidFill>
            </a:endParaRPr>
          </a:p>
        </p:txBody>
      </p:sp>
      <p:graphicFrame>
        <p:nvGraphicFramePr>
          <p:cNvPr id="10" name="コンテンツ プレースホルダー 9"/>
          <p:cNvGraphicFramePr>
            <a:graphicFrameLocks noGrp="1"/>
          </p:cNvGraphicFramePr>
          <p:nvPr>
            <p:ph idx="1"/>
            <p:extLst>
              <p:ext uri="{D42A27DB-BD31-4B8C-83A1-F6EECF244321}">
                <p14:modId xmlns:p14="http://schemas.microsoft.com/office/powerpoint/2010/main" val="598818672"/>
              </p:ext>
            </p:extLst>
          </p:nvPr>
        </p:nvGraphicFramePr>
        <p:xfrm>
          <a:off x="1784837" y="1899138"/>
          <a:ext cx="8458200" cy="3147395"/>
        </p:xfrm>
        <a:graphic>
          <a:graphicData uri="http://schemas.openxmlformats.org/drawingml/2006/table">
            <a:tbl>
              <a:tblPr/>
              <a:tblGrid>
                <a:gridCol w="3037736">
                  <a:extLst>
                    <a:ext uri="{9D8B030D-6E8A-4147-A177-3AD203B41FA5}">
                      <a16:colId xmlns:a16="http://schemas.microsoft.com/office/drawing/2014/main" val="3667744502"/>
                    </a:ext>
                  </a:extLst>
                </a:gridCol>
                <a:gridCol w="1419963">
                  <a:extLst>
                    <a:ext uri="{9D8B030D-6E8A-4147-A177-3AD203B41FA5}">
                      <a16:colId xmlns:a16="http://schemas.microsoft.com/office/drawing/2014/main" val="3500996931"/>
                    </a:ext>
                  </a:extLst>
                </a:gridCol>
                <a:gridCol w="1186962">
                  <a:extLst>
                    <a:ext uri="{9D8B030D-6E8A-4147-A177-3AD203B41FA5}">
                      <a16:colId xmlns:a16="http://schemas.microsoft.com/office/drawing/2014/main" val="685520555"/>
                    </a:ext>
                  </a:extLst>
                </a:gridCol>
                <a:gridCol w="1301261">
                  <a:extLst>
                    <a:ext uri="{9D8B030D-6E8A-4147-A177-3AD203B41FA5}">
                      <a16:colId xmlns:a16="http://schemas.microsoft.com/office/drawing/2014/main" val="1596527365"/>
                    </a:ext>
                  </a:extLst>
                </a:gridCol>
                <a:gridCol w="1512278">
                  <a:extLst>
                    <a:ext uri="{9D8B030D-6E8A-4147-A177-3AD203B41FA5}">
                      <a16:colId xmlns:a16="http://schemas.microsoft.com/office/drawing/2014/main" val="1117888756"/>
                    </a:ext>
                  </a:extLst>
                </a:gridCol>
              </a:tblGrid>
              <a:tr h="769955">
                <a:tc rowSpan="2">
                  <a:txBody>
                    <a:bodyPr/>
                    <a:lstStyle/>
                    <a:p>
                      <a:endParaRPr kumimoji="1" lang="en-US" altLang="ja-JP" dirty="0"/>
                    </a:p>
                    <a:p>
                      <a:r>
                        <a:rPr kumimoji="1" lang="en-US" altLang="ja-JP" dirty="0"/>
                        <a:t> </a:t>
                      </a:r>
                      <a:r>
                        <a:rPr kumimoji="1" lang="ja-JP" altLang="en-US" dirty="0"/>
                        <a:t>　　　</a:t>
                      </a:r>
                      <a:endParaRPr kumimoji="1" lang="en-US" altLang="ja-JP" dirty="0"/>
                    </a:p>
                    <a:p>
                      <a:r>
                        <a:rPr kumimoji="1" lang="ja-JP" altLang="en-US" dirty="0"/>
                        <a:t>　　　　サービス名称</a:t>
                      </a:r>
                    </a:p>
                  </a:txBody>
                  <a:tcP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ap="flat" cmpd="sng" algn="ctr">
                      <a:solidFill>
                        <a:schemeClr val="tx1"/>
                      </a:solidFill>
                      <a:prstDash val="solid"/>
                      <a:round/>
                      <a:headEnd type="none" w="med" len="med"/>
                      <a:tailEnd type="none" w="med" len="med"/>
                    </a:lnB>
                  </a:tcPr>
                </a:tc>
                <a:tc>
                  <a:txBody>
                    <a:bodyPr/>
                    <a:lstStyle/>
                    <a:p>
                      <a:r>
                        <a:rPr kumimoji="1" lang="ja-JP" altLang="en-US" dirty="0"/>
                        <a:t>　　指摘</a:t>
                      </a:r>
                      <a:endParaRPr kumimoji="1" lang="en-US" altLang="ja-JP" dirty="0"/>
                    </a:p>
                    <a:p>
                      <a:r>
                        <a:rPr kumimoji="1" lang="ja-JP" altLang="en-US" dirty="0"/>
                        <a:t>　事業所数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r>
                        <a:rPr kumimoji="1" lang="ja-JP" altLang="en-US" dirty="0"/>
                        <a:t>　　　　口頭指摘・文書指摘</a:t>
                      </a:r>
                      <a:r>
                        <a:rPr kumimoji="1" lang="en-US" altLang="ja-JP" dirty="0"/>
                        <a:t>【</a:t>
                      </a:r>
                      <a:r>
                        <a:rPr kumimoji="1" lang="ja-JP" altLang="en-US" dirty="0"/>
                        <a:t>あり</a:t>
                      </a:r>
                      <a:r>
                        <a:rPr kumimoji="1" lang="en-US" altLang="ja-JP" dirty="0"/>
                        <a:t>】</a:t>
                      </a:r>
                      <a:r>
                        <a:rPr kumimoji="1" lang="ja-JP" altLang="en-US" dirty="0"/>
                        <a:t>の</a:t>
                      </a:r>
                      <a:endParaRPr kumimoji="1" lang="en-US" altLang="ja-JP" dirty="0"/>
                    </a:p>
                    <a:p>
                      <a:r>
                        <a:rPr kumimoji="1" lang="ja-JP" altLang="en-US" dirty="0"/>
                        <a:t>　　　　　　　　　事業所数</a:t>
                      </a:r>
                    </a:p>
                  </a:txBody>
                  <a:tcPr>
                    <a:lnL w="12700" cap="flat" cmpd="sng" algn="ctr">
                      <a:solidFill>
                        <a:schemeClr val="tx1"/>
                      </a:solidFill>
                      <a:prstDash val="solid"/>
                      <a:round/>
                      <a:headEnd type="none" w="med" len="med"/>
                      <a:tailEnd type="none" w="med" len="med"/>
                    </a:lnL>
                    <a:lnR w="12700" cmpd="sng">
                      <a:solidFill>
                        <a:schemeClr val="tx1"/>
                      </a:solid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592436219"/>
                  </a:ext>
                </a:extLst>
              </a:tr>
              <a:tr h="841191">
                <a:tc vMerge="1">
                  <a:txBody>
                    <a:bodyPr/>
                    <a:lstStyle/>
                    <a:p>
                      <a:endParaRPr kumimoji="1" lang="ja-JP" altLang="en-US"/>
                    </a:p>
                  </a:txBody>
                  <a:tcPr/>
                </a:tc>
                <a:tc>
                  <a:txBody>
                    <a:bodyPr/>
                    <a:lstStyle/>
                    <a:p>
                      <a:endParaRPr kumimoji="1" lang="en-US" altLang="ja-JP" dirty="0"/>
                    </a:p>
                    <a:p>
                      <a:r>
                        <a:rPr kumimoji="1" lang="ja-JP" altLang="en-US" dirty="0"/>
                        <a:t>合　　　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a:t>口頭指摘</a:t>
                      </a:r>
                      <a:endParaRPr kumimoji="1" lang="en-US" altLang="ja-JP" dirty="0"/>
                    </a:p>
                    <a:p>
                      <a:r>
                        <a:rPr kumimoji="1" lang="ja-JP" altLang="en-US" dirty="0"/>
                        <a:t>　のみ</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a:t>　文書指摘</a:t>
                      </a:r>
                      <a:endParaRPr kumimoji="1" lang="en-US" altLang="ja-JP" dirty="0"/>
                    </a:p>
                    <a:p>
                      <a:r>
                        <a:rPr kumimoji="1" lang="ja-JP" altLang="en-US" dirty="0"/>
                        <a:t>　　のみ</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a:t>　口頭指摘</a:t>
                      </a:r>
                      <a:endParaRPr kumimoji="1" lang="en-US" altLang="ja-JP" dirty="0"/>
                    </a:p>
                    <a:p>
                      <a:r>
                        <a:rPr kumimoji="1" lang="ja-JP" altLang="en-US" dirty="0"/>
                        <a:t>　　及び</a:t>
                      </a:r>
                      <a:endParaRPr kumimoji="1" lang="en-US" altLang="ja-JP" dirty="0"/>
                    </a:p>
                    <a:p>
                      <a:r>
                        <a:rPr kumimoji="1" lang="ja-JP" altLang="en-US" dirty="0"/>
                        <a:t>　文書指摘</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32843096"/>
                  </a:ext>
                </a:extLst>
              </a:tr>
              <a:tr h="307982">
                <a:tc>
                  <a:txBody>
                    <a:bodyPr/>
                    <a:lstStyle/>
                    <a:p>
                      <a:r>
                        <a:rPr kumimoji="1" lang="ja-JP" altLang="en-US" dirty="0"/>
                        <a:t>訪問型サポートサービス</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a:t>21</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a:t>3</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a:t>0</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a:t>18</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20732666"/>
                  </a:ext>
                </a:extLst>
              </a:tr>
              <a:tr h="307982">
                <a:tc>
                  <a:txBody>
                    <a:bodyPr/>
                    <a:lstStyle/>
                    <a:p>
                      <a:r>
                        <a:rPr kumimoji="1" lang="ja-JP" altLang="en-US" dirty="0"/>
                        <a:t>通所型サポートサービス</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a:t>12</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a:t>1</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a:t>0</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a:t>11</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50509737"/>
                  </a:ext>
                </a:extLst>
              </a:tr>
              <a:tr h="307982">
                <a:tc>
                  <a:txBody>
                    <a:bodyPr/>
                    <a:lstStyle/>
                    <a:p>
                      <a:r>
                        <a:rPr kumimoji="1" lang="ja-JP" altLang="en-US" dirty="0"/>
                        <a:t>介護予防ケアマネジメント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a:t>0</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a:t>0</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a:t>0</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98720440"/>
                  </a:ext>
                </a:extLst>
              </a:tr>
              <a:tr h="307982">
                <a:tc>
                  <a:txBody>
                    <a:bodyPr/>
                    <a:lstStyle/>
                    <a:p>
                      <a:r>
                        <a:rPr kumimoji="1" lang="ja-JP" altLang="en-US" dirty="0"/>
                        <a:t>合　　　　　　　　　　　　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solidFill>
                        <a:schemeClr val="tx1"/>
                      </a:solidFill>
                      <a:prstDash val="solid"/>
                    </a:lnB>
                  </a:tcPr>
                </a:tc>
                <a:tc>
                  <a:txBody>
                    <a:bodyPr/>
                    <a:lstStyle/>
                    <a:p>
                      <a:r>
                        <a:rPr kumimoji="1" lang="en-US" altLang="ja-JP" dirty="0"/>
                        <a:t>33</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a:t>4</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a:t>0</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dirty="0"/>
                        <a:t>29</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58418079"/>
                  </a:ext>
                </a:extLst>
              </a:tr>
            </a:tbl>
          </a:graphicData>
        </a:graphic>
      </p:graphicFrame>
    </p:spTree>
    <p:extLst>
      <p:ext uri="{BB962C8B-B14F-4D97-AF65-F5344CB8AC3E}">
        <p14:creationId xmlns:p14="http://schemas.microsoft.com/office/powerpoint/2010/main" val="6121985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スライド番号プレースホルダー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fontAlgn="base">
              <a:spcBef>
                <a:spcPct val="0"/>
              </a:spcBef>
              <a:spcAft>
                <a:spcPct val="0"/>
              </a:spcAft>
              <a:buNone/>
            </a:pPr>
            <a:fld id="{AA714A79-DC00-4C46-8A19-E20D0F202A6B}" type="slidenum">
              <a:rPr lang="ja-JP" altLang="en-US" sz="1200">
                <a:solidFill>
                  <a:srgbClr val="898989"/>
                </a:solidFill>
              </a:rPr>
              <a:pPr fontAlgn="base">
                <a:spcBef>
                  <a:spcPct val="0"/>
                </a:spcBef>
                <a:spcAft>
                  <a:spcPct val="0"/>
                </a:spcAft>
                <a:buNone/>
              </a:pPr>
              <a:t>5</a:t>
            </a:fld>
            <a:endParaRPr lang="ja-JP" altLang="en-US" sz="1200">
              <a:solidFill>
                <a:srgbClr val="898989"/>
              </a:solidFill>
            </a:endParaRPr>
          </a:p>
        </p:txBody>
      </p:sp>
      <p:sp>
        <p:nvSpPr>
          <p:cNvPr id="11267" name="タイトル 1"/>
          <p:cNvSpPr>
            <a:spLocks noGrp="1"/>
          </p:cNvSpPr>
          <p:nvPr>
            <p:ph type="title"/>
          </p:nvPr>
        </p:nvSpPr>
        <p:spPr>
          <a:xfrm>
            <a:off x="1981200" y="333375"/>
            <a:ext cx="8229600" cy="719138"/>
          </a:xfrm>
        </p:spPr>
        <p:txBody>
          <a:bodyPr/>
          <a:lstStyle/>
          <a:p>
            <a:pPr algn="l" eaLnBrk="1" hangingPunct="1"/>
            <a:r>
              <a:rPr lang="ja-JP" altLang="ja-JP" sz="2800" b="1">
                <a:latin typeface="MingLiU_HKSCS-ExtB" panose="02020500000000000000" pitchFamily="18" charset="-120"/>
              </a:rPr>
              <a:t>第２</a:t>
            </a:r>
            <a:r>
              <a:rPr lang="ja-JP" altLang="en-US" sz="2800" b="1">
                <a:latin typeface="MingLiU_HKSCS-ExtB" panose="02020500000000000000" pitchFamily="18" charset="-120"/>
              </a:rPr>
              <a:t>　</a:t>
            </a:r>
            <a:r>
              <a:rPr lang="ja-JP" altLang="ja-JP" sz="2800" b="1">
                <a:latin typeface="MingLiU_HKSCS-ExtB" panose="02020500000000000000" pitchFamily="18" charset="-120"/>
              </a:rPr>
              <a:t> </a:t>
            </a:r>
            <a:r>
              <a:rPr lang="ja-JP" altLang="en-US" sz="2800" b="1">
                <a:latin typeface="MingLiU_HKSCS-ExtB" panose="02020500000000000000" pitchFamily="18" charset="-120"/>
              </a:rPr>
              <a:t>文書指摘事項</a:t>
            </a:r>
            <a:endParaRPr lang="en-US" altLang="ja-JP" sz="2800" b="1">
              <a:latin typeface="MingLiU_HKSCS-ExtB" panose="02020500000000000000" pitchFamily="18" charset="-120"/>
              <a:ea typeface="MingLiU_HKSCS-ExtB" panose="02020500000000000000" pitchFamily="18" charset="-120"/>
            </a:endParaRPr>
          </a:p>
        </p:txBody>
      </p:sp>
      <p:sp>
        <p:nvSpPr>
          <p:cNvPr id="7" name="タイトル 1"/>
          <p:cNvSpPr txBox="1">
            <a:spLocks/>
          </p:cNvSpPr>
          <p:nvPr/>
        </p:nvSpPr>
        <p:spPr bwMode="auto">
          <a:xfrm>
            <a:off x="2106614" y="908051"/>
            <a:ext cx="3629025"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5pPr>
            <a:lvl6pPr marL="457200" algn="ctr" rtl="0" fontAlgn="base">
              <a:spcBef>
                <a:spcPct val="0"/>
              </a:spcBef>
              <a:spcAft>
                <a:spcPct val="0"/>
              </a:spcAft>
              <a:defRPr kumimoji="1" sz="4400">
                <a:solidFill>
                  <a:schemeClr val="tx1"/>
                </a:solidFill>
                <a:latin typeface="Calibri" pitchFamily="34" charset="0"/>
                <a:ea typeface="ＭＳ Ｐゴシック" pitchFamily="50" charset="-128"/>
              </a:defRPr>
            </a:lvl6pPr>
            <a:lvl7pPr marL="914400" algn="ctr" rtl="0" fontAlgn="base">
              <a:spcBef>
                <a:spcPct val="0"/>
              </a:spcBef>
              <a:spcAft>
                <a:spcPct val="0"/>
              </a:spcAft>
              <a:defRPr kumimoji="1" sz="4400">
                <a:solidFill>
                  <a:schemeClr val="tx1"/>
                </a:solidFill>
                <a:latin typeface="Calibri" pitchFamily="34" charset="0"/>
                <a:ea typeface="ＭＳ Ｐゴシック" pitchFamily="50"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pitchFamily="50"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pitchFamily="50" charset="-128"/>
              </a:defRPr>
            </a:lvl9pPr>
          </a:lstStyle>
          <a:p>
            <a:pPr algn="l">
              <a:spcBef>
                <a:spcPct val="20000"/>
              </a:spcBef>
              <a:defRPr/>
            </a:pPr>
            <a:r>
              <a:rPr lang="ja-JP" altLang="en-US" sz="2400" dirty="0">
                <a:solidFill>
                  <a:prstClr val="black"/>
                </a:solidFill>
                <a:latin typeface="Calibri"/>
                <a:ea typeface="ＭＳ Ｐゴシック" panose="020B0600070205080204" pitchFamily="50" charset="-128"/>
              </a:rPr>
              <a:t>１　文書指摘事項の順位</a:t>
            </a:r>
            <a:endParaRPr lang="ja-JP" altLang="ja-JP" sz="2400" dirty="0">
              <a:solidFill>
                <a:prstClr val="black"/>
              </a:solidFill>
              <a:latin typeface="Calibri"/>
              <a:ea typeface="ＭＳ Ｐゴシック" panose="020B0600070205080204" pitchFamily="50" charset="-128"/>
            </a:endParaRPr>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1182679615"/>
              </p:ext>
            </p:extLst>
          </p:nvPr>
        </p:nvGraphicFramePr>
        <p:xfrm>
          <a:off x="609600" y="1600200"/>
          <a:ext cx="10972800" cy="4668520"/>
        </p:xfrm>
        <a:graphic>
          <a:graphicData uri="http://schemas.openxmlformats.org/drawingml/2006/table">
            <a:tbl>
              <a:tblPr firstRow="1" bandRow="1">
                <a:tableStyleId>{5C22544A-7EE6-4342-B048-85BDC9FD1C3A}</a:tableStyleId>
              </a:tblPr>
              <a:tblGrid>
                <a:gridCol w="1509346">
                  <a:extLst>
                    <a:ext uri="{9D8B030D-6E8A-4147-A177-3AD203B41FA5}">
                      <a16:colId xmlns:a16="http://schemas.microsoft.com/office/drawing/2014/main" val="4063215037"/>
                    </a:ext>
                  </a:extLst>
                </a:gridCol>
                <a:gridCol w="2048608">
                  <a:extLst>
                    <a:ext uri="{9D8B030D-6E8A-4147-A177-3AD203B41FA5}">
                      <a16:colId xmlns:a16="http://schemas.microsoft.com/office/drawing/2014/main" val="4026940406"/>
                    </a:ext>
                  </a:extLst>
                </a:gridCol>
                <a:gridCol w="4360984">
                  <a:extLst>
                    <a:ext uri="{9D8B030D-6E8A-4147-A177-3AD203B41FA5}">
                      <a16:colId xmlns:a16="http://schemas.microsoft.com/office/drawing/2014/main" val="1763326217"/>
                    </a:ext>
                  </a:extLst>
                </a:gridCol>
                <a:gridCol w="3053862">
                  <a:extLst>
                    <a:ext uri="{9D8B030D-6E8A-4147-A177-3AD203B41FA5}">
                      <a16:colId xmlns:a16="http://schemas.microsoft.com/office/drawing/2014/main" val="1264715406"/>
                    </a:ext>
                  </a:extLst>
                </a:gridCol>
              </a:tblGrid>
              <a:tr h="370840">
                <a:tc>
                  <a:txBody>
                    <a:bodyPr/>
                    <a:lstStyle/>
                    <a:p>
                      <a:r>
                        <a:rPr kumimoji="1" lang="ja-JP" altLang="en-US" dirty="0"/>
                        <a:t>順位</a:t>
                      </a:r>
                    </a:p>
                  </a:txBody>
                  <a:tcPr/>
                </a:tc>
                <a:tc>
                  <a:txBody>
                    <a:bodyPr/>
                    <a:lstStyle/>
                    <a:p>
                      <a:r>
                        <a:rPr kumimoji="1" lang="ja-JP" altLang="en-US" dirty="0"/>
                        <a:t>運営基準等の項目</a:t>
                      </a:r>
                    </a:p>
                  </a:txBody>
                  <a:tcPr/>
                </a:tc>
                <a:tc>
                  <a:txBody>
                    <a:bodyPr/>
                    <a:lstStyle/>
                    <a:p>
                      <a:r>
                        <a:rPr kumimoji="1" lang="ja-JP" altLang="en-US" dirty="0"/>
                        <a:t>指摘事項</a:t>
                      </a:r>
                    </a:p>
                  </a:txBody>
                  <a:tcPr/>
                </a:tc>
                <a:tc>
                  <a:txBody>
                    <a:bodyPr/>
                    <a:lstStyle/>
                    <a:p>
                      <a:r>
                        <a:rPr kumimoji="1" lang="ja-JP" altLang="en-US" dirty="0"/>
                        <a:t>主な指摘原因</a:t>
                      </a:r>
                    </a:p>
                  </a:txBody>
                  <a:tcPr/>
                </a:tc>
                <a:extLst>
                  <a:ext uri="{0D108BD9-81ED-4DB2-BD59-A6C34878D82A}">
                    <a16:rowId xmlns:a16="http://schemas.microsoft.com/office/drawing/2014/main" val="1948740784"/>
                  </a:ext>
                </a:extLst>
              </a:tr>
              <a:tr h="666652">
                <a:tc>
                  <a:txBody>
                    <a:bodyPr/>
                    <a:lstStyle/>
                    <a:p>
                      <a:r>
                        <a:rPr kumimoji="1" lang="ja-JP" altLang="en-US" dirty="0"/>
                        <a:t>第１位</a:t>
                      </a:r>
                      <a:endParaRPr kumimoji="1" lang="en-US" altLang="ja-JP" dirty="0"/>
                    </a:p>
                  </a:txBody>
                  <a:tcPr/>
                </a:tc>
                <a:tc>
                  <a:txBody>
                    <a:bodyPr/>
                    <a:lstStyle/>
                    <a:p>
                      <a:r>
                        <a:rPr kumimoji="1" lang="ja-JP" altLang="en-US" dirty="0"/>
                        <a:t>運営基準</a:t>
                      </a:r>
                      <a:endParaRPr kumimoji="1" lang="en-US" altLang="ja-JP" dirty="0"/>
                    </a:p>
                  </a:txBody>
                  <a:tcPr/>
                </a:tc>
                <a:tc>
                  <a:txBody>
                    <a:bodyPr/>
                    <a:lstStyle/>
                    <a:p>
                      <a:r>
                        <a:rPr kumimoji="1" lang="ja-JP" altLang="en-US" dirty="0"/>
                        <a:t>個別サービス計画の作成等に係ること</a:t>
                      </a:r>
                    </a:p>
                  </a:txBody>
                  <a:tcPr/>
                </a:tc>
                <a:tc>
                  <a:txBody>
                    <a:bodyPr/>
                    <a:lstStyle/>
                    <a:p>
                      <a:r>
                        <a:rPr kumimoji="1" lang="ja-JP" altLang="en-US" dirty="0"/>
                        <a:t>計画が、居宅サービス計画に沿った内容となっていない、又は作成・変更・更新されていない等</a:t>
                      </a:r>
                    </a:p>
                  </a:txBody>
                  <a:tcPr/>
                </a:tc>
                <a:extLst>
                  <a:ext uri="{0D108BD9-81ED-4DB2-BD59-A6C34878D82A}">
                    <a16:rowId xmlns:a16="http://schemas.microsoft.com/office/drawing/2014/main" val="308175426"/>
                  </a:ext>
                </a:extLst>
              </a:tr>
              <a:tr h="383735">
                <a:tc>
                  <a:txBody>
                    <a:bodyPr/>
                    <a:lstStyle/>
                    <a:p>
                      <a:r>
                        <a:rPr kumimoji="1" lang="ja-JP" altLang="en-US" dirty="0"/>
                        <a:t>第２位</a:t>
                      </a:r>
                    </a:p>
                  </a:txBody>
                  <a:tcPr/>
                </a:tc>
                <a:tc>
                  <a:txBody>
                    <a:bodyPr/>
                    <a:lstStyle/>
                    <a:p>
                      <a:r>
                        <a:rPr kumimoji="1" lang="ja-JP" altLang="en-US" dirty="0"/>
                        <a:t>設備基準</a:t>
                      </a:r>
                    </a:p>
                  </a:txBody>
                  <a:tcPr/>
                </a:tc>
                <a:tc>
                  <a:txBody>
                    <a:bodyPr/>
                    <a:lstStyle/>
                    <a:p>
                      <a:r>
                        <a:rPr kumimoji="1" lang="ja-JP" altLang="en-US" dirty="0"/>
                        <a:t>事故の未然防止等</a:t>
                      </a:r>
                    </a:p>
                  </a:txBody>
                  <a:tcPr/>
                </a:tc>
                <a:tc>
                  <a:txBody>
                    <a:bodyPr/>
                    <a:lstStyle/>
                    <a:p>
                      <a:r>
                        <a:rPr kumimoji="1" lang="ja-JP" altLang="en-US" dirty="0"/>
                        <a:t>石鹸やナースコールの配置等</a:t>
                      </a:r>
                    </a:p>
                  </a:txBody>
                  <a:tcPr/>
                </a:tc>
                <a:extLst>
                  <a:ext uri="{0D108BD9-81ED-4DB2-BD59-A6C34878D82A}">
                    <a16:rowId xmlns:a16="http://schemas.microsoft.com/office/drawing/2014/main" val="701547719"/>
                  </a:ext>
                </a:extLst>
              </a:tr>
              <a:tr h="542380">
                <a:tc>
                  <a:txBody>
                    <a:bodyPr/>
                    <a:lstStyle/>
                    <a:p>
                      <a:r>
                        <a:rPr kumimoji="1" lang="ja-JP" altLang="en-US" dirty="0"/>
                        <a:t>第３位</a:t>
                      </a:r>
                      <a:endParaRPr kumimoji="1" lang="en-US" altLang="ja-JP" dirty="0"/>
                    </a:p>
                  </a:txBody>
                  <a:tcPr/>
                </a:tc>
                <a:tc>
                  <a:txBody>
                    <a:bodyPr/>
                    <a:lstStyle/>
                    <a:p>
                      <a:r>
                        <a:rPr kumimoji="1" lang="ja-JP" altLang="en-US" dirty="0"/>
                        <a:t>運営基準</a:t>
                      </a:r>
                    </a:p>
                  </a:txBody>
                  <a:tcPr/>
                </a:tc>
                <a:tc>
                  <a:txBody>
                    <a:bodyPr/>
                    <a:lstStyle/>
                    <a:p>
                      <a:r>
                        <a:rPr kumimoji="1" lang="ja-JP" altLang="en-US" dirty="0"/>
                        <a:t>運営規程及び重要事項説明に係ること</a:t>
                      </a:r>
                    </a:p>
                  </a:txBody>
                  <a:tcPr/>
                </a:tc>
                <a:tc>
                  <a:txBody>
                    <a:bodyPr/>
                    <a:lstStyle/>
                    <a:p>
                      <a:r>
                        <a:rPr kumimoji="1" lang="ja-JP" altLang="en-US" dirty="0"/>
                        <a:t>運営規程及び重要事項説明書に記載すべき項目が記載されていない等</a:t>
                      </a:r>
                    </a:p>
                  </a:txBody>
                  <a:tcPr/>
                </a:tc>
                <a:extLst>
                  <a:ext uri="{0D108BD9-81ED-4DB2-BD59-A6C34878D82A}">
                    <a16:rowId xmlns:a16="http://schemas.microsoft.com/office/drawing/2014/main" val="2165167885"/>
                  </a:ext>
                </a:extLst>
              </a:tr>
              <a:tr h="370840">
                <a:tc>
                  <a:txBody>
                    <a:bodyPr/>
                    <a:lstStyle/>
                    <a:p>
                      <a:r>
                        <a:rPr kumimoji="1" lang="ja-JP" altLang="en-US" dirty="0"/>
                        <a:t>第４位</a:t>
                      </a:r>
                    </a:p>
                  </a:txBody>
                  <a:tcPr/>
                </a:tc>
                <a:tc>
                  <a:txBody>
                    <a:bodyPr/>
                    <a:lstStyle/>
                    <a:p>
                      <a:r>
                        <a:rPr kumimoji="1" lang="ja-JP" altLang="en-US" dirty="0"/>
                        <a:t>運営基準</a:t>
                      </a:r>
                    </a:p>
                  </a:txBody>
                  <a:tcPr/>
                </a:tc>
                <a:tc>
                  <a:txBody>
                    <a:bodyPr/>
                    <a:lstStyle/>
                    <a:p>
                      <a:r>
                        <a:rPr kumimoji="1" lang="ja-JP" altLang="en-US" dirty="0"/>
                        <a:t>勤務体制、タイムカード、出勤簿に係ること</a:t>
                      </a:r>
                    </a:p>
                  </a:txBody>
                  <a:tcPr/>
                </a:tc>
                <a:tc>
                  <a:txBody>
                    <a:bodyPr/>
                    <a:lstStyle/>
                    <a:p>
                      <a:r>
                        <a:rPr kumimoji="1" lang="ja-JP" altLang="en-US" dirty="0"/>
                        <a:t>勤務時間、職種が勤務表に反映されていない等</a:t>
                      </a:r>
                    </a:p>
                  </a:txBody>
                  <a:tcPr/>
                </a:tc>
                <a:extLst>
                  <a:ext uri="{0D108BD9-81ED-4DB2-BD59-A6C34878D82A}">
                    <a16:rowId xmlns:a16="http://schemas.microsoft.com/office/drawing/2014/main" val="4048008808"/>
                  </a:ext>
                </a:extLst>
              </a:tr>
              <a:tr h="370840">
                <a:tc>
                  <a:txBody>
                    <a:bodyPr/>
                    <a:lstStyle/>
                    <a:p>
                      <a:r>
                        <a:rPr kumimoji="1" lang="ja-JP" altLang="en-US" dirty="0"/>
                        <a:t>第５位</a:t>
                      </a:r>
                    </a:p>
                  </a:txBody>
                  <a:tcPr/>
                </a:tc>
                <a:tc>
                  <a:txBody>
                    <a:bodyPr/>
                    <a:lstStyle/>
                    <a:p>
                      <a:r>
                        <a:rPr kumimoji="1" lang="ja-JP" altLang="en-US" dirty="0"/>
                        <a:t>運営基準</a:t>
                      </a:r>
                    </a:p>
                  </a:txBody>
                  <a:tcPr/>
                </a:tc>
                <a:tc>
                  <a:txBody>
                    <a:bodyPr/>
                    <a:lstStyle/>
                    <a:p>
                      <a:r>
                        <a:rPr kumimoji="1" lang="ja-JP" altLang="en-US" dirty="0"/>
                        <a:t>従業者に関する記録（労働者名簿、履歴書、労働条件通知書、雇用契約書等）に係ること</a:t>
                      </a:r>
                    </a:p>
                  </a:txBody>
                  <a:tcPr/>
                </a:tc>
                <a:tc>
                  <a:txBody>
                    <a:bodyPr/>
                    <a:lstStyle/>
                    <a:p>
                      <a:r>
                        <a:rPr kumimoji="1" lang="ja-JP" altLang="en-US" dirty="0"/>
                        <a:t>雇用契約書が保管されていない等</a:t>
                      </a:r>
                    </a:p>
                  </a:txBody>
                  <a:tcPr/>
                </a:tc>
                <a:extLst>
                  <a:ext uri="{0D108BD9-81ED-4DB2-BD59-A6C34878D82A}">
                    <a16:rowId xmlns:a16="http://schemas.microsoft.com/office/drawing/2014/main" val="3255703984"/>
                  </a:ext>
                </a:extLst>
              </a:tr>
            </a:tbl>
          </a:graphicData>
        </a:graphic>
      </p:graphicFrame>
    </p:spTree>
    <p:extLst>
      <p:ext uri="{BB962C8B-B14F-4D97-AF65-F5344CB8AC3E}">
        <p14:creationId xmlns:p14="http://schemas.microsoft.com/office/powerpoint/2010/main" val="334535484"/>
      </p:ext>
    </p:extLst>
  </p:cSld>
  <p:clrMapOvr>
    <a:masterClrMapping/>
  </p:clrMapOvr>
  <p:transition>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791307" y="485163"/>
            <a:ext cx="10972800" cy="5871188"/>
          </a:xfrm>
        </p:spPr>
        <p:txBody>
          <a:bodyPr/>
          <a:lstStyle/>
          <a:p>
            <a:pPr marL="0" indent="0">
              <a:buNone/>
            </a:pPr>
            <a:r>
              <a:rPr kumimoji="1" lang="ja-JP" altLang="en-US" sz="1800" dirty="0"/>
              <a:t>　　　　</a:t>
            </a:r>
            <a:r>
              <a:rPr lang="ja-JP" altLang="en-US" sz="1800" dirty="0"/>
              <a:t>　　　　</a:t>
            </a:r>
            <a:endParaRPr lang="en-US" altLang="ja-JP" sz="1800" dirty="0"/>
          </a:p>
          <a:p>
            <a:pPr marL="0" indent="0">
              <a:buNone/>
            </a:pPr>
            <a:endParaRPr lang="en-US" altLang="ja-JP" sz="1800" dirty="0"/>
          </a:p>
          <a:p>
            <a:pPr marL="0" indent="0">
              <a:buNone/>
            </a:pPr>
            <a:r>
              <a:rPr lang="ja-JP" altLang="en-US" sz="1800" dirty="0"/>
              <a:t>　　　　　　</a:t>
            </a:r>
            <a:r>
              <a:rPr lang="en-US" altLang="ja-JP" sz="1800" dirty="0"/>
              <a:t>【</a:t>
            </a:r>
            <a:r>
              <a:rPr lang="ja-JP" altLang="en-US" sz="1800" dirty="0"/>
              <a:t>個別サービス計画の作成等に係ること</a:t>
            </a:r>
            <a:r>
              <a:rPr lang="en-US" altLang="ja-JP" sz="1800" dirty="0"/>
              <a:t>】</a:t>
            </a:r>
            <a:endParaRPr kumimoji="1" lang="en-US" altLang="ja-JP" sz="1800" dirty="0"/>
          </a:p>
          <a:p>
            <a:pPr marL="0" indent="0">
              <a:buNone/>
            </a:pPr>
            <a:r>
              <a:rPr lang="en-US" altLang="ja-JP" sz="1800" dirty="0"/>
              <a:t>         </a:t>
            </a:r>
          </a:p>
          <a:p>
            <a:pPr marL="0" indent="0">
              <a:buNone/>
            </a:pPr>
            <a:endParaRPr kumimoji="1" lang="en-US" altLang="ja-JP" sz="1800" dirty="0"/>
          </a:p>
          <a:p>
            <a:pPr marL="0" indent="0">
              <a:buNone/>
            </a:pPr>
            <a:endParaRPr lang="en-US" altLang="ja-JP" sz="1800" dirty="0"/>
          </a:p>
          <a:p>
            <a:pPr marL="0" indent="0">
              <a:buNone/>
            </a:pPr>
            <a:endParaRPr lang="en-US" altLang="ja-JP" sz="1800" dirty="0"/>
          </a:p>
          <a:p>
            <a:pPr marL="0" indent="0">
              <a:buNone/>
            </a:pPr>
            <a:endParaRPr lang="en-US" altLang="ja-JP" sz="1800" dirty="0"/>
          </a:p>
          <a:p>
            <a:pPr marL="0" indent="0">
              <a:buNone/>
            </a:pPr>
            <a:endParaRPr lang="en-US" altLang="ja-JP" sz="1800" dirty="0"/>
          </a:p>
          <a:p>
            <a:pPr marL="0" indent="0">
              <a:buNone/>
            </a:pPr>
            <a:r>
              <a:rPr kumimoji="1" lang="ja-JP" altLang="en-US" sz="1800" dirty="0"/>
              <a:t>　　　　　　</a:t>
            </a:r>
            <a:r>
              <a:rPr lang="en-US" altLang="ja-JP" sz="1800" dirty="0"/>
              <a:t>【</a:t>
            </a:r>
            <a:r>
              <a:rPr lang="ja-JP" altLang="en-US" sz="1800" dirty="0"/>
              <a:t>事故の未然防止等に係る指摘事項</a:t>
            </a:r>
            <a:r>
              <a:rPr lang="en-US" altLang="ja-JP" sz="1800" dirty="0"/>
              <a:t>】</a:t>
            </a:r>
          </a:p>
          <a:p>
            <a:pPr marL="0" indent="0">
              <a:buNone/>
            </a:pPr>
            <a:endParaRPr lang="en-US" altLang="ja-JP" sz="1800" dirty="0"/>
          </a:p>
          <a:p>
            <a:pPr marL="0" indent="0">
              <a:buNone/>
            </a:pPr>
            <a:endParaRPr lang="en-US" altLang="ja-JP" sz="1800" dirty="0"/>
          </a:p>
          <a:p>
            <a:pPr marL="0" indent="0">
              <a:buNone/>
            </a:pPr>
            <a:endParaRPr lang="en-US" altLang="ja-JP" sz="1800" dirty="0"/>
          </a:p>
          <a:p>
            <a:pPr marL="0" indent="0">
              <a:buNone/>
            </a:pPr>
            <a:endParaRPr lang="en-US" altLang="ja-JP" sz="1800" dirty="0"/>
          </a:p>
          <a:p>
            <a:pPr marL="0" indent="0">
              <a:buNone/>
            </a:pPr>
            <a:endParaRPr lang="en-US" altLang="ja-JP" sz="1800" dirty="0"/>
          </a:p>
          <a:p>
            <a:pPr marL="0" indent="0">
              <a:buNone/>
            </a:pPr>
            <a:endParaRPr kumimoji="1" lang="en-US" altLang="ja-JP" sz="1800" dirty="0"/>
          </a:p>
          <a:p>
            <a:pPr marL="0" indent="0">
              <a:buNone/>
            </a:pPr>
            <a:endParaRPr kumimoji="1" lang="en-US" altLang="ja-JP" sz="1800" dirty="0"/>
          </a:p>
          <a:p>
            <a:pPr marL="0" indent="0">
              <a:buNone/>
            </a:pPr>
            <a:endParaRPr kumimoji="1" lang="ja-JP" altLang="en-US" sz="1800" dirty="0"/>
          </a:p>
        </p:txBody>
      </p:sp>
      <p:sp>
        <p:nvSpPr>
          <p:cNvPr id="4" name="スライド番号プレースホルダー 3"/>
          <p:cNvSpPr>
            <a:spLocks noGrp="1"/>
          </p:cNvSpPr>
          <p:nvPr>
            <p:ph type="sldNum" sz="quarter" idx="12"/>
          </p:nvPr>
        </p:nvSpPr>
        <p:spPr/>
        <p:txBody>
          <a:bodyPr/>
          <a:lstStyle/>
          <a:p>
            <a:pPr>
              <a:defRPr/>
            </a:pPr>
            <a:fld id="{A9386603-E1CC-4B5B-821D-7AD468D5CB99}" type="slidenum">
              <a:rPr lang="ja-JP" altLang="en-US" smtClean="0"/>
              <a:pPr>
                <a:defRPr/>
              </a:pPr>
              <a:t>6</a:t>
            </a:fld>
            <a:endParaRPr lang="ja-JP" altLang="en-US"/>
          </a:p>
        </p:txBody>
      </p:sp>
      <p:graphicFrame>
        <p:nvGraphicFramePr>
          <p:cNvPr id="5" name="コンテンツ プレースホルダー 12"/>
          <p:cNvGraphicFramePr>
            <a:graphicFrameLocks/>
          </p:cNvGraphicFramePr>
          <p:nvPr>
            <p:extLst>
              <p:ext uri="{D42A27DB-BD31-4B8C-83A1-F6EECF244321}">
                <p14:modId xmlns:p14="http://schemas.microsoft.com/office/powerpoint/2010/main" val="4266804500"/>
              </p:ext>
            </p:extLst>
          </p:nvPr>
        </p:nvGraphicFramePr>
        <p:xfrm>
          <a:off x="1951892" y="4171498"/>
          <a:ext cx="8194430" cy="1728867"/>
        </p:xfrm>
        <a:graphic>
          <a:graphicData uri="http://schemas.openxmlformats.org/drawingml/2006/table">
            <a:tbl>
              <a:tblPr/>
              <a:tblGrid>
                <a:gridCol w="709216">
                  <a:extLst>
                    <a:ext uri="{9D8B030D-6E8A-4147-A177-3AD203B41FA5}">
                      <a16:colId xmlns:a16="http://schemas.microsoft.com/office/drawing/2014/main" val="1462639332"/>
                    </a:ext>
                  </a:extLst>
                </a:gridCol>
                <a:gridCol w="3742607">
                  <a:extLst>
                    <a:ext uri="{9D8B030D-6E8A-4147-A177-3AD203B41FA5}">
                      <a16:colId xmlns:a16="http://schemas.microsoft.com/office/drawing/2014/main" val="1642765643"/>
                    </a:ext>
                  </a:extLst>
                </a:gridCol>
                <a:gridCol w="3742607">
                  <a:extLst>
                    <a:ext uri="{9D8B030D-6E8A-4147-A177-3AD203B41FA5}">
                      <a16:colId xmlns:a16="http://schemas.microsoft.com/office/drawing/2014/main" val="3592763330"/>
                    </a:ext>
                  </a:extLst>
                </a:gridCol>
              </a:tblGrid>
              <a:tr h="448707">
                <a:tc>
                  <a:txBody>
                    <a:bodyPr/>
                    <a:lstStyle/>
                    <a:p>
                      <a:r>
                        <a:rPr kumimoji="1" lang="ja-JP" altLang="en-US" dirty="0">
                          <a:solidFill>
                            <a:schemeClr val="bg1"/>
                          </a:solidFill>
                        </a:rPr>
                        <a:t>番号</a:t>
                      </a:r>
                    </a:p>
                  </a:txBody>
                  <a:tcP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ap="flat" cmpd="sng" algn="ctr">
                      <a:solidFill>
                        <a:schemeClr val="tx1"/>
                      </a:solidFill>
                      <a:prstDash val="solid"/>
                      <a:round/>
                      <a:headEnd type="none" w="med" len="med"/>
                      <a:tailEnd type="none" w="med" len="med"/>
                    </a:lnB>
                    <a:solidFill>
                      <a:schemeClr val="accent5"/>
                    </a:solidFill>
                  </a:tcPr>
                </a:tc>
                <a:tc>
                  <a:txBody>
                    <a:bodyPr/>
                    <a:lstStyle/>
                    <a:p>
                      <a:r>
                        <a:rPr kumimoji="1" lang="ja-JP" altLang="en-US" dirty="0">
                          <a:solidFill>
                            <a:schemeClr val="bg1"/>
                          </a:solidFill>
                        </a:rPr>
                        <a:t>指摘内容</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r>
                        <a:rPr kumimoji="1" lang="ja-JP" altLang="en-US" dirty="0">
                          <a:solidFill>
                            <a:schemeClr val="bg1"/>
                          </a:solidFill>
                        </a:rPr>
                        <a:t>文書指摘</a:t>
                      </a:r>
                    </a:p>
                  </a:txBody>
                  <a:tcPr>
                    <a:lnL w="12700" cap="flat" cmpd="sng" algn="ctr">
                      <a:solidFill>
                        <a:schemeClr val="tx1"/>
                      </a:solidFill>
                      <a:prstDash val="solid"/>
                      <a:round/>
                      <a:headEnd type="none" w="med" len="med"/>
                      <a:tailEnd type="none" w="med" len="med"/>
                    </a:lnL>
                    <a:lnR w="12700" cmpd="sng">
                      <a:solidFill>
                        <a:schemeClr val="tx1"/>
                      </a:solid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extLst>
                  <a:ext uri="{0D108BD9-81ED-4DB2-BD59-A6C34878D82A}">
                    <a16:rowId xmlns:a16="http://schemas.microsoft.com/office/drawing/2014/main" val="634634223"/>
                  </a:ext>
                </a:extLst>
              </a:tr>
              <a:tr h="476387">
                <a:tc>
                  <a:txBody>
                    <a:bodyPr/>
                    <a:lstStyle/>
                    <a:p>
                      <a:r>
                        <a:rPr kumimoji="1" lang="ja-JP" altLang="en-US" dirty="0"/>
                        <a:t>１</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r>
                        <a:rPr kumimoji="1" lang="ja-JP" altLang="en-US" dirty="0"/>
                        <a:t>洗面台に設置されている石鹸について、誤飲防止の措置がとられていなかった。</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260618108"/>
                  </a:ext>
                </a:extLst>
              </a:tr>
              <a:tr h="574446">
                <a:tc>
                  <a:txBody>
                    <a:bodyPr/>
                    <a:lstStyle/>
                    <a:p>
                      <a:r>
                        <a:rPr kumimoji="1" lang="ja-JP" altLang="en-US" dirty="0"/>
                        <a:t>２</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solidFill>
                        <a:schemeClr val="tx1"/>
                      </a:solidFill>
                      <a:prstDash val="solid"/>
                    </a:lnB>
                  </a:tcPr>
                </a:tc>
                <a:tc gridSpan="2">
                  <a:txBody>
                    <a:bodyPr/>
                    <a:lstStyle/>
                    <a:p>
                      <a:r>
                        <a:rPr kumimoji="1" lang="ja-JP" altLang="en-US" dirty="0"/>
                        <a:t>浴室や静養室のナースコールについて、適切な位置に配置されていなかった。</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942740641"/>
                  </a:ext>
                </a:extLst>
              </a:tr>
            </a:tbl>
          </a:graphicData>
        </a:graphic>
      </p:graphicFrame>
      <p:graphicFrame>
        <p:nvGraphicFramePr>
          <p:cNvPr id="8" name="表 7"/>
          <p:cNvGraphicFramePr>
            <a:graphicFrameLocks noGrp="1"/>
          </p:cNvGraphicFramePr>
          <p:nvPr>
            <p:extLst>
              <p:ext uri="{D42A27DB-BD31-4B8C-83A1-F6EECF244321}">
                <p14:modId xmlns:p14="http://schemas.microsoft.com/office/powerpoint/2010/main" val="4072405929"/>
              </p:ext>
            </p:extLst>
          </p:nvPr>
        </p:nvGraphicFramePr>
        <p:xfrm>
          <a:off x="1951892" y="1676412"/>
          <a:ext cx="8127999" cy="1429219"/>
        </p:xfrm>
        <a:graphic>
          <a:graphicData uri="http://schemas.openxmlformats.org/drawingml/2006/table">
            <a:tbl>
              <a:tblPr firstRow="1" bandRow="1">
                <a:tableStyleId>{5C22544A-7EE6-4342-B048-85BDC9FD1C3A}</a:tableStyleId>
              </a:tblPr>
              <a:tblGrid>
                <a:gridCol w="756139">
                  <a:extLst>
                    <a:ext uri="{9D8B030D-6E8A-4147-A177-3AD203B41FA5}">
                      <a16:colId xmlns:a16="http://schemas.microsoft.com/office/drawing/2014/main" val="3651170976"/>
                    </a:ext>
                  </a:extLst>
                </a:gridCol>
                <a:gridCol w="4662527">
                  <a:extLst>
                    <a:ext uri="{9D8B030D-6E8A-4147-A177-3AD203B41FA5}">
                      <a16:colId xmlns:a16="http://schemas.microsoft.com/office/drawing/2014/main" val="944345601"/>
                    </a:ext>
                  </a:extLst>
                </a:gridCol>
                <a:gridCol w="2709333">
                  <a:extLst>
                    <a:ext uri="{9D8B030D-6E8A-4147-A177-3AD203B41FA5}">
                      <a16:colId xmlns:a16="http://schemas.microsoft.com/office/drawing/2014/main" val="2570032573"/>
                    </a:ext>
                  </a:extLst>
                </a:gridCol>
              </a:tblGrid>
              <a:tr h="370840">
                <a:tc>
                  <a:txBody>
                    <a:bodyPr/>
                    <a:lstStyle/>
                    <a:p>
                      <a:r>
                        <a:rPr kumimoji="1" lang="ja-JP" altLang="en-US" dirty="0"/>
                        <a:t>番号</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r>
                        <a:rPr kumimoji="1" lang="ja-JP" altLang="en-US" dirty="0"/>
                        <a:t>指摘内容</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r>
                        <a:rPr kumimoji="1" lang="ja-JP" altLang="en-US" dirty="0"/>
                        <a:t>文書指摘</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extLst>
                  <a:ext uri="{0D108BD9-81ED-4DB2-BD59-A6C34878D82A}">
                    <a16:rowId xmlns:a16="http://schemas.microsoft.com/office/drawing/2014/main" val="3028466742"/>
                  </a:ext>
                </a:extLst>
              </a:tr>
              <a:tr h="583981">
                <a:tc>
                  <a:txBody>
                    <a:bodyPr/>
                    <a:lstStyle/>
                    <a:p>
                      <a:r>
                        <a:rPr kumimoji="1" lang="ja-JP" altLang="en-US" dirty="0"/>
                        <a:t>１</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r>
                        <a:rPr kumimoji="1" lang="ja-JP" altLang="en-US" dirty="0"/>
                        <a:t>居宅サービス計画に適合したサービス提供が行われていない。</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85301322"/>
                  </a:ext>
                </a:extLst>
              </a:tr>
              <a:tr h="474398">
                <a:tc>
                  <a:txBody>
                    <a:bodyPr/>
                    <a:lstStyle/>
                    <a:p>
                      <a:r>
                        <a:rPr kumimoji="1" lang="ja-JP" altLang="en-US" dirty="0"/>
                        <a:t>２</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r>
                        <a:rPr kumimoji="1" lang="ja-JP" altLang="en-US" dirty="0"/>
                        <a:t>変更が生じたにもかかわらず、居宅サービス計画の修正を依頼していない。</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691392367"/>
                  </a:ext>
                </a:extLst>
              </a:tr>
            </a:tbl>
          </a:graphicData>
        </a:graphic>
      </p:graphicFrame>
      <p:pic>
        <p:nvPicPr>
          <p:cNvPr id="2" name="図 1">
            <a:extLst>
              <a:ext uri="{FF2B5EF4-FFF2-40B4-BE49-F238E27FC236}">
                <a16:creationId xmlns:a16="http://schemas.microsoft.com/office/drawing/2014/main" id="{3F0433F5-816E-7592-E287-07C90862F7F9}"/>
              </a:ext>
            </a:extLst>
          </p:cNvPr>
          <p:cNvPicPr>
            <a:picLocks noChangeAspect="1"/>
          </p:cNvPicPr>
          <p:nvPr/>
        </p:nvPicPr>
        <p:blipFill>
          <a:blip r:embed="rId2"/>
          <a:stretch>
            <a:fillRect/>
          </a:stretch>
        </p:blipFill>
        <p:spPr>
          <a:xfrm>
            <a:off x="1742237" y="448552"/>
            <a:ext cx="3724979" cy="646232"/>
          </a:xfrm>
          <a:prstGeom prst="rect">
            <a:avLst/>
          </a:prstGeom>
        </p:spPr>
      </p:pic>
    </p:spTree>
    <p:extLst>
      <p:ext uri="{BB962C8B-B14F-4D97-AF65-F5344CB8AC3E}">
        <p14:creationId xmlns:p14="http://schemas.microsoft.com/office/powerpoint/2010/main" val="11027668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番号プレースホルダー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fontAlgn="base">
              <a:spcBef>
                <a:spcPct val="0"/>
              </a:spcBef>
              <a:spcAft>
                <a:spcPct val="0"/>
              </a:spcAft>
              <a:buNone/>
            </a:pPr>
            <a:fld id="{AB2D935D-DBB0-46D6-930B-29E080D9C24A}" type="slidenum">
              <a:rPr lang="ja-JP" altLang="en-US" sz="1200">
                <a:solidFill>
                  <a:srgbClr val="898989"/>
                </a:solidFill>
              </a:rPr>
              <a:pPr fontAlgn="base">
                <a:spcBef>
                  <a:spcPct val="0"/>
                </a:spcBef>
                <a:spcAft>
                  <a:spcPct val="0"/>
                </a:spcAft>
                <a:buNone/>
              </a:pPr>
              <a:t>7</a:t>
            </a:fld>
            <a:endParaRPr lang="ja-JP" altLang="en-US" sz="1200">
              <a:solidFill>
                <a:srgbClr val="898989"/>
              </a:solidFill>
            </a:endParaRPr>
          </a:p>
        </p:txBody>
      </p:sp>
      <p:sp>
        <p:nvSpPr>
          <p:cNvPr id="6" name="タイトル 1"/>
          <p:cNvSpPr txBox="1">
            <a:spLocks/>
          </p:cNvSpPr>
          <p:nvPr/>
        </p:nvSpPr>
        <p:spPr bwMode="auto">
          <a:xfrm>
            <a:off x="1929009" y="573829"/>
            <a:ext cx="3629025"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5pPr>
            <a:lvl6pPr marL="457200" algn="ctr" rtl="0" fontAlgn="base">
              <a:spcBef>
                <a:spcPct val="0"/>
              </a:spcBef>
              <a:spcAft>
                <a:spcPct val="0"/>
              </a:spcAft>
              <a:defRPr kumimoji="1" sz="4400">
                <a:solidFill>
                  <a:schemeClr val="tx1"/>
                </a:solidFill>
                <a:latin typeface="Calibri" pitchFamily="34" charset="0"/>
                <a:ea typeface="ＭＳ Ｐゴシック" pitchFamily="50" charset="-128"/>
              </a:defRPr>
            </a:lvl6pPr>
            <a:lvl7pPr marL="914400" algn="ctr" rtl="0" fontAlgn="base">
              <a:spcBef>
                <a:spcPct val="0"/>
              </a:spcBef>
              <a:spcAft>
                <a:spcPct val="0"/>
              </a:spcAft>
              <a:defRPr kumimoji="1" sz="4400">
                <a:solidFill>
                  <a:schemeClr val="tx1"/>
                </a:solidFill>
                <a:latin typeface="Calibri" pitchFamily="34" charset="0"/>
                <a:ea typeface="ＭＳ Ｐゴシック" pitchFamily="50"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pitchFamily="50"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pitchFamily="50" charset="-128"/>
              </a:defRPr>
            </a:lvl9pPr>
          </a:lstStyle>
          <a:p>
            <a:pPr algn="l">
              <a:spcBef>
                <a:spcPct val="20000"/>
              </a:spcBef>
              <a:defRPr/>
            </a:pPr>
            <a:r>
              <a:rPr lang="ja-JP" altLang="en-US" sz="2400" dirty="0">
                <a:solidFill>
                  <a:prstClr val="black"/>
                </a:solidFill>
                <a:latin typeface="Calibri"/>
                <a:ea typeface="ＭＳ Ｐゴシック" panose="020B0600070205080204" pitchFamily="50" charset="-128"/>
              </a:rPr>
              <a:t>２　主な指摘事項</a:t>
            </a:r>
            <a:endParaRPr lang="ja-JP" altLang="ja-JP" sz="2400" dirty="0">
              <a:solidFill>
                <a:prstClr val="black"/>
              </a:solidFill>
              <a:latin typeface="Calibri"/>
              <a:ea typeface="ＭＳ Ｐゴシック" panose="020B0600070205080204" pitchFamily="50" charset="-128"/>
            </a:endParaRPr>
          </a:p>
        </p:txBody>
      </p:sp>
      <p:sp>
        <p:nvSpPr>
          <p:cNvPr id="12312" name="正方形/長方形 7"/>
          <p:cNvSpPr>
            <a:spLocks noChangeArrowheads="1"/>
          </p:cNvSpPr>
          <p:nvPr/>
        </p:nvSpPr>
        <p:spPr bwMode="auto">
          <a:xfrm>
            <a:off x="2062963" y="3664718"/>
            <a:ext cx="513153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fontAlgn="base">
              <a:spcBef>
                <a:spcPct val="0"/>
              </a:spcBef>
              <a:spcAft>
                <a:spcPct val="0"/>
              </a:spcAft>
              <a:buNone/>
            </a:pPr>
            <a:r>
              <a:rPr lang="en-US" altLang="ja-JP" sz="1800" dirty="0">
                <a:solidFill>
                  <a:prstClr val="black"/>
                </a:solidFill>
              </a:rPr>
              <a:t>【</a:t>
            </a:r>
            <a:r>
              <a:rPr lang="ja-JP" altLang="en-US" sz="1800" dirty="0">
                <a:solidFill>
                  <a:prstClr val="black"/>
                </a:solidFill>
              </a:rPr>
              <a:t>勤務体制、タイムカード、出勤簿に係る指摘事項</a:t>
            </a:r>
            <a:r>
              <a:rPr lang="en-US" altLang="ja-JP" sz="1800" dirty="0">
                <a:solidFill>
                  <a:prstClr val="black"/>
                </a:solidFill>
              </a:rPr>
              <a:t>】 </a:t>
            </a:r>
            <a:endParaRPr lang="ja-JP" altLang="en-US" sz="1800" dirty="0">
              <a:solidFill>
                <a:prstClr val="black"/>
              </a:solidFill>
            </a:endParaRPr>
          </a:p>
        </p:txBody>
      </p:sp>
      <p:sp>
        <p:nvSpPr>
          <p:cNvPr id="12314" name="正方形/長方形 11"/>
          <p:cNvSpPr>
            <a:spLocks noChangeArrowheads="1"/>
          </p:cNvSpPr>
          <p:nvPr/>
        </p:nvSpPr>
        <p:spPr bwMode="auto">
          <a:xfrm>
            <a:off x="2062963" y="1418082"/>
            <a:ext cx="560546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fontAlgn="base">
              <a:spcBef>
                <a:spcPct val="0"/>
              </a:spcBef>
              <a:spcAft>
                <a:spcPct val="0"/>
              </a:spcAft>
              <a:buNone/>
            </a:pPr>
            <a:r>
              <a:rPr lang="en-US" altLang="ja-JP" sz="1800" dirty="0">
                <a:solidFill>
                  <a:prstClr val="black"/>
                </a:solidFill>
              </a:rPr>
              <a:t>【</a:t>
            </a:r>
            <a:r>
              <a:rPr lang="ja-JP" altLang="en-US" sz="1800" dirty="0">
                <a:solidFill>
                  <a:prstClr val="black"/>
                </a:solidFill>
              </a:rPr>
              <a:t>運営規程及び重要事項説明書等に係る指摘事項</a:t>
            </a:r>
            <a:r>
              <a:rPr lang="en-US" altLang="ja-JP" sz="1800" dirty="0">
                <a:solidFill>
                  <a:prstClr val="black"/>
                </a:solidFill>
              </a:rPr>
              <a:t>】 </a:t>
            </a:r>
            <a:endParaRPr lang="ja-JP" altLang="en-US" sz="1800" dirty="0">
              <a:solidFill>
                <a:prstClr val="black"/>
              </a:solidFill>
            </a:endParaRPr>
          </a:p>
        </p:txBody>
      </p:sp>
      <p:graphicFrame>
        <p:nvGraphicFramePr>
          <p:cNvPr id="13" name="コンテンツ プレースホルダー 12"/>
          <p:cNvGraphicFramePr>
            <a:graphicFrameLocks noGrp="1"/>
          </p:cNvGraphicFramePr>
          <p:nvPr>
            <p:ph idx="1"/>
            <p:extLst>
              <p:ext uri="{D42A27DB-BD31-4B8C-83A1-F6EECF244321}">
                <p14:modId xmlns:p14="http://schemas.microsoft.com/office/powerpoint/2010/main" val="4113264647"/>
              </p:ext>
            </p:extLst>
          </p:nvPr>
        </p:nvGraphicFramePr>
        <p:xfrm>
          <a:off x="2062963" y="4287851"/>
          <a:ext cx="8431824" cy="1961245"/>
        </p:xfrm>
        <a:graphic>
          <a:graphicData uri="http://schemas.openxmlformats.org/drawingml/2006/table">
            <a:tbl>
              <a:tblPr/>
              <a:tblGrid>
                <a:gridCol w="729762">
                  <a:extLst>
                    <a:ext uri="{9D8B030D-6E8A-4147-A177-3AD203B41FA5}">
                      <a16:colId xmlns:a16="http://schemas.microsoft.com/office/drawing/2014/main" val="1462639332"/>
                    </a:ext>
                  </a:extLst>
                </a:gridCol>
                <a:gridCol w="3851031">
                  <a:extLst>
                    <a:ext uri="{9D8B030D-6E8A-4147-A177-3AD203B41FA5}">
                      <a16:colId xmlns:a16="http://schemas.microsoft.com/office/drawing/2014/main" val="1642765643"/>
                    </a:ext>
                  </a:extLst>
                </a:gridCol>
                <a:gridCol w="3851031">
                  <a:extLst>
                    <a:ext uri="{9D8B030D-6E8A-4147-A177-3AD203B41FA5}">
                      <a16:colId xmlns:a16="http://schemas.microsoft.com/office/drawing/2014/main" val="3592763330"/>
                    </a:ext>
                  </a:extLst>
                </a:gridCol>
              </a:tblGrid>
              <a:tr h="491063">
                <a:tc>
                  <a:txBody>
                    <a:bodyPr/>
                    <a:lstStyle/>
                    <a:p>
                      <a:r>
                        <a:rPr kumimoji="1" lang="ja-JP" altLang="en-US" dirty="0">
                          <a:solidFill>
                            <a:schemeClr val="bg1"/>
                          </a:solidFill>
                        </a:rPr>
                        <a:t>番号</a:t>
                      </a:r>
                    </a:p>
                  </a:txBody>
                  <a:tcP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ap="flat" cmpd="sng" algn="ctr">
                      <a:solidFill>
                        <a:schemeClr val="tx1"/>
                      </a:solidFill>
                      <a:prstDash val="solid"/>
                      <a:round/>
                      <a:headEnd type="none" w="med" len="med"/>
                      <a:tailEnd type="none" w="med" len="med"/>
                    </a:lnB>
                    <a:solidFill>
                      <a:schemeClr val="accent5"/>
                    </a:solidFill>
                  </a:tcPr>
                </a:tc>
                <a:tc>
                  <a:txBody>
                    <a:bodyPr/>
                    <a:lstStyle/>
                    <a:p>
                      <a:r>
                        <a:rPr kumimoji="1" lang="ja-JP" altLang="en-US" dirty="0">
                          <a:solidFill>
                            <a:schemeClr val="bg1"/>
                          </a:solidFill>
                        </a:rPr>
                        <a:t>指摘内容</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r>
                        <a:rPr kumimoji="1" lang="ja-JP" altLang="en-US" dirty="0">
                          <a:solidFill>
                            <a:schemeClr val="bg1"/>
                          </a:solidFill>
                        </a:rPr>
                        <a:t>文書指摘</a:t>
                      </a:r>
                    </a:p>
                  </a:txBody>
                  <a:tcPr>
                    <a:lnL w="12700" cap="flat" cmpd="sng" algn="ctr">
                      <a:solidFill>
                        <a:schemeClr val="tx1"/>
                      </a:solidFill>
                      <a:prstDash val="solid"/>
                      <a:round/>
                      <a:headEnd type="none" w="med" len="med"/>
                      <a:tailEnd type="none" w="med" len="med"/>
                    </a:lnL>
                    <a:lnR w="12700" cmpd="sng">
                      <a:solidFill>
                        <a:schemeClr val="tx1"/>
                      </a:solid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extLst>
                  <a:ext uri="{0D108BD9-81ED-4DB2-BD59-A6C34878D82A}">
                    <a16:rowId xmlns:a16="http://schemas.microsoft.com/office/drawing/2014/main" val="634634223"/>
                  </a:ext>
                </a:extLst>
              </a:tr>
              <a:tr h="400689">
                <a:tc>
                  <a:txBody>
                    <a:bodyPr/>
                    <a:lstStyle/>
                    <a:p>
                      <a:r>
                        <a:rPr kumimoji="1" lang="en-US" altLang="ja-JP"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r>
                        <a:rPr kumimoji="1" lang="ja-JP" altLang="en-US" dirty="0"/>
                        <a:t>勤務する時間、職種等の予定が勤務表に反映されていなかった。</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260618108"/>
                  </a:ext>
                </a:extLst>
              </a:tr>
              <a:tr h="429413">
                <a:tc>
                  <a:txBody>
                    <a:bodyPr/>
                    <a:lstStyle/>
                    <a:p>
                      <a:r>
                        <a:rPr kumimoji="1" lang="en-US" altLang="ja-JP" dirty="0"/>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r>
                        <a:rPr kumimoji="1" lang="ja-JP" altLang="en-US" dirty="0"/>
                        <a:t>必要な人員が確保されていなかった。</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942740641"/>
                  </a:ext>
                </a:extLst>
              </a:tr>
              <a:tr h="429413">
                <a:tc>
                  <a:txBody>
                    <a:bodyPr/>
                    <a:lstStyle/>
                    <a:p>
                      <a:r>
                        <a:rPr kumimoji="1" lang="en-US" altLang="ja-JP" dirty="0"/>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r>
                        <a:rPr kumimoji="1" lang="ja-JP" altLang="en-US" dirty="0"/>
                        <a:t>兼務している職員についてそれぞれの職務に勤務している時間が記載されていなかった。</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987924949"/>
                  </a:ext>
                </a:extLst>
              </a:tr>
            </a:tbl>
          </a:graphicData>
        </a:graphic>
      </p:graphicFrame>
      <p:graphicFrame>
        <p:nvGraphicFramePr>
          <p:cNvPr id="18" name="コンテンツ プレースホルダー 12"/>
          <p:cNvGraphicFramePr>
            <a:graphicFrameLocks/>
          </p:cNvGraphicFramePr>
          <p:nvPr>
            <p:extLst>
              <p:ext uri="{D42A27DB-BD31-4B8C-83A1-F6EECF244321}">
                <p14:modId xmlns:p14="http://schemas.microsoft.com/office/powerpoint/2010/main" val="2954224065"/>
              </p:ext>
            </p:extLst>
          </p:nvPr>
        </p:nvGraphicFramePr>
        <p:xfrm>
          <a:off x="2062963" y="1853063"/>
          <a:ext cx="8431824" cy="1155554"/>
        </p:xfrm>
        <a:graphic>
          <a:graphicData uri="http://schemas.openxmlformats.org/drawingml/2006/table">
            <a:tbl>
              <a:tblPr/>
              <a:tblGrid>
                <a:gridCol w="729762">
                  <a:extLst>
                    <a:ext uri="{9D8B030D-6E8A-4147-A177-3AD203B41FA5}">
                      <a16:colId xmlns:a16="http://schemas.microsoft.com/office/drawing/2014/main" val="1462639332"/>
                    </a:ext>
                  </a:extLst>
                </a:gridCol>
                <a:gridCol w="3851031">
                  <a:extLst>
                    <a:ext uri="{9D8B030D-6E8A-4147-A177-3AD203B41FA5}">
                      <a16:colId xmlns:a16="http://schemas.microsoft.com/office/drawing/2014/main" val="1642765643"/>
                    </a:ext>
                  </a:extLst>
                </a:gridCol>
                <a:gridCol w="3851031">
                  <a:extLst>
                    <a:ext uri="{9D8B030D-6E8A-4147-A177-3AD203B41FA5}">
                      <a16:colId xmlns:a16="http://schemas.microsoft.com/office/drawing/2014/main" val="3592763330"/>
                    </a:ext>
                  </a:extLst>
                </a:gridCol>
              </a:tblGrid>
              <a:tr h="424034">
                <a:tc>
                  <a:txBody>
                    <a:bodyPr/>
                    <a:lstStyle/>
                    <a:p>
                      <a:r>
                        <a:rPr kumimoji="1" lang="ja-JP" altLang="en-US" dirty="0">
                          <a:solidFill>
                            <a:schemeClr val="bg1"/>
                          </a:solidFill>
                        </a:rPr>
                        <a:t>番号</a:t>
                      </a:r>
                    </a:p>
                  </a:txBody>
                  <a:tcP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ap="flat" cmpd="sng" algn="ctr">
                      <a:solidFill>
                        <a:schemeClr val="tx1"/>
                      </a:solidFill>
                      <a:prstDash val="solid"/>
                      <a:round/>
                      <a:headEnd type="none" w="med" len="med"/>
                      <a:tailEnd type="none" w="med" len="med"/>
                    </a:lnB>
                    <a:solidFill>
                      <a:schemeClr val="accent5"/>
                    </a:solidFill>
                  </a:tcPr>
                </a:tc>
                <a:tc>
                  <a:txBody>
                    <a:bodyPr/>
                    <a:lstStyle/>
                    <a:p>
                      <a:r>
                        <a:rPr kumimoji="1" lang="ja-JP" altLang="en-US" dirty="0">
                          <a:solidFill>
                            <a:schemeClr val="bg1"/>
                          </a:solidFill>
                        </a:rPr>
                        <a:t>指摘内容</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r>
                        <a:rPr kumimoji="1" lang="ja-JP" altLang="en-US" dirty="0">
                          <a:solidFill>
                            <a:schemeClr val="bg1"/>
                          </a:solidFill>
                        </a:rPr>
                        <a:t>文書指摘</a:t>
                      </a:r>
                    </a:p>
                  </a:txBody>
                  <a:tcPr>
                    <a:lnL w="12700" cap="flat" cmpd="sng" algn="ctr">
                      <a:solidFill>
                        <a:schemeClr val="tx1"/>
                      </a:solidFill>
                      <a:prstDash val="solid"/>
                      <a:round/>
                      <a:headEnd type="none" w="med" len="med"/>
                      <a:tailEnd type="none" w="med" len="med"/>
                    </a:lnL>
                    <a:lnR w="12700" cmpd="sng">
                      <a:solidFill>
                        <a:schemeClr val="tx1"/>
                      </a:solid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extLst>
                  <a:ext uri="{0D108BD9-81ED-4DB2-BD59-A6C34878D82A}">
                    <a16:rowId xmlns:a16="http://schemas.microsoft.com/office/drawing/2014/main" val="634634223"/>
                  </a:ext>
                </a:extLst>
              </a:tr>
              <a:tr h="335156">
                <a:tc>
                  <a:txBody>
                    <a:bodyPr/>
                    <a:lstStyle/>
                    <a:p>
                      <a:r>
                        <a:rPr kumimoji="1" lang="ja-JP" altLang="en-US" dirty="0"/>
                        <a:t>１</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r>
                        <a:rPr kumimoji="1" lang="ja-JP" altLang="en-US" dirty="0"/>
                        <a:t>運営規程の必要事項（ハラスメント対策、業務継続計画等）の記載がなかった。</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2758417049"/>
                  </a:ext>
                </a:extLst>
              </a:tr>
              <a:tr h="335156">
                <a:tc>
                  <a:txBody>
                    <a:bodyPr/>
                    <a:lstStyle/>
                    <a:p>
                      <a:r>
                        <a:rPr kumimoji="1" lang="ja-JP" altLang="en-US" dirty="0"/>
                        <a:t>２</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r>
                        <a:rPr kumimoji="1" lang="ja-JP" altLang="en-US" dirty="0"/>
                        <a:t>重要事項説明書の必要事項（虐待防止等）の記載がなかった。</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2113940493"/>
                  </a:ext>
                </a:extLst>
              </a:tr>
            </a:tbl>
          </a:graphicData>
        </a:graphic>
      </p:graphicFrame>
    </p:spTree>
    <p:extLst>
      <p:ext uri="{BB962C8B-B14F-4D97-AF65-F5344CB8AC3E}">
        <p14:creationId xmlns:p14="http://schemas.microsoft.com/office/powerpoint/2010/main" val="39458085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609600" y="518747"/>
            <a:ext cx="10972800" cy="5528287"/>
          </a:xfrm>
        </p:spPr>
        <p:txBody>
          <a:bodyPr/>
          <a:lstStyle/>
          <a:p>
            <a:pPr marL="0" indent="0">
              <a:buNone/>
            </a:pPr>
            <a:r>
              <a:rPr kumimoji="1" lang="ja-JP" altLang="en-US" sz="1800" dirty="0"/>
              <a:t>　　　　</a:t>
            </a:r>
            <a:endParaRPr kumimoji="1" lang="en-US" altLang="ja-JP" sz="1800" dirty="0"/>
          </a:p>
          <a:p>
            <a:pPr marL="0" indent="0">
              <a:buNone/>
            </a:pPr>
            <a:r>
              <a:rPr lang="ja-JP" altLang="en-US" sz="1800" dirty="0"/>
              <a:t>　　　　　　　　</a:t>
            </a:r>
            <a:r>
              <a:rPr lang="en-US" altLang="ja-JP" sz="1800" dirty="0"/>
              <a:t>【</a:t>
            </a:r>
            <a:r>
              <a:rPr lang="ja-JP" altLang="en-US" sz="1800" dirty="0"/>
              <a:t>従業者に関する記録に係る指摘事項</a:t>
            </a:r>
            <a:r>
              <a:rPr lang="en-US" altLang="ja-JP" sz="1800" dirty="0"/>
              <a:t>】</a:t>
            </a:r>
          </a:p>
          <a:p>
            <a:pPr marL="0" indent="0">
              <a:buNone/>
            </a:pPr>
            <a:r>
              <a:rPr lang="en-US" altLang="ja-JP" sz="1800" dirty="0"/>
              <a:t>                      </a:t>
            </a:r>
          </a:p>
          <a:p>
            <a:pPr marL="0" indent="0">
              <a:buNone/>
            </a:pPr>
            <a:endParaRPr kumimoji="1" lang="ja-JP" altLang="en-US" sz="1800" dirty="0"/>
          </a:p>
        </p:txBody>
      </p:sp>
      <p:sp>
        <p:nvSpPr>
          <p:cNvPr id="4" name="スライド番号プレースホルダー 3"/>
          <p:cNvSpPr>
            <a:spLocks noGrp="1"/>
          </p:cNvSpPr>
          <p:nvPr>
            <p:ph type="sldNum" sz="quarter" idx="12"/>
          </p:nvPr>
        </p:nvSpPr>
        <p:spPr/>
        <p:txBody>
          <a:bodyPr/>
          <a:lstStyle/>
          <a:p>
            <a:pPr>
              <a:defRPr/>
            </a:pPr>
            <a:fld id="{A9386603-E1CC-4B5B-821D-7AD468D5CB99}" type="slidenum">
              <a:rPr lang="ja-JP" altLang="en-US" smtClean="0"/>
              <a:pPr>
                <a:defRPr/>
              </a:pPr>
              <a:t>8</a:t>
            </a:fld>
            <a:endParaRPr lang="ja-JP" altLang="en-US"/>
          </a:p>
        </p:txBody>
      </p:sp>
      <p:graphicFrame>
        <p:nvGraphicFramePr>
          <p:cNvPr id="6" name="表 5"/>
          <p:cNvGraphicFramePr>
            <a:graphicFrameLocks noGrp="1"/>
          </p:cNvGraphicFramePr>
          <p:nvPr>
            <p:extLst>
              <p:ext uri="{D42A27DB-BD31-4B8C-83A1-F6EECF244321}">
                <p14:modId xmlns:p14="http://schemas.microsoft.com/office/powerpoint/2010/main" val="1599493230"/>
              </p:ext>
            </p:extLst>
          </p:nvPr>
        </p:nvGraphicFramePr>
        <p:xfrm>
          <a:off x="1961660" y="1611049"/>
          <a:ext cx="8127999" cy="1367302"/>
        </p:xfrm>
        <a:graphic>
          <a:graphicData uri="http://schemas.openxmlformats.org/drawingml/2006/table">
            <a:tbl>
              <a:tblPr firstRow="1" bandRow="1">
                <a:tableStyleId>{5C22544A-7EE6-4342-B048-85BDC9FD1C3A}</a:tableStyleId>
              </a:tblPr>
              <a:tblGrid>
                <a:gridCol w="1142024">
                  <a:extLst>
                    <a:ext uri="{9D8B030D-6E8A-4147-A177-3AD203B41FA5}">
                      <a16:colId xmlns:a16="http://schemas.microsoft.com/office/drawing/2014/main" val="2052592419"/>
                    </a:ext>
                  </a:extLst>
                </a:gridCol>
                <a:gridCol w="4276642">
                  <a:extLst>
                    <a:ext uri="{9D8B030D-6E8A-4147-A177-3AD203B41FA5}">
                      <a16:colId xmlns:a16="http://schemas.microsoft.com/office/drawing/2014/main" val="1387298199"/>
                    </a:ext>
                  </a:extLst>
                </a:gridCol>
                <a:gridCol w="2709333">
                  <a:extLst>
                    <a:ext uri="{9D8B030D-6E8A-4147-A177-3AD203B41FA5}">
                      <a16:colId xmlns:a16="http://schemas.microsoft.com/office/drawing/2014/main" val="139345806"/>
                    </a:ext>
                  </a:extLst>
                </a:gridCol>
              </a:tblGrid>
              <a:tr h="534274">
                <a:tc>
                  <a:txBody>
                    <a:bodyPr/>
                    <a:lstStyle/>
                    <a:p>
                      <a:r>
                        <a:rPr kumimoji="1" lang="ja-JP" altLang="en-US" dirty="0"/>
                        <a:t>番号</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r>
                        <a:rPr kumimoji="1" lang="ja-JP" altLang="en-US" dirty="0"/>
                        <a:t>指摘内容</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r>
                        <a:rPr kumimoji="1" lang="ja-JP" altLang="en-US" dirty="0"/>
                        <a:t>文書指摘</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extLst>
                  <a:ext uri="{0D108BD9-81ED-4DB2-BD59-A6C34878D82A}">
                    <a16:rowId xmlns:a16="http://schemas.microsoft.com/office/drawing/2014/main" val="602209624"/>
                  </a:ext>
                </a:extLst>
              </a:tr>
              <a:tr h="416514">
                <a:tc>
                  <a:txBody>
                    <a:bodyPr/>
                    <a:lstStyle/>
                    <a:p>
                      <a:r>
                        <a:rPr kumimoji="1" lang="ja-JP" altLang="en-US" dirty="0"/>
                        <a:t>１</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r>
                        <a:rPr kumimoji="1" lang="ja-JP" altLang="en-US" dirty="0"/>
                        <a:t>秘密保持に関する誓約書を取り交わさせていない従業者がいた。</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73818383"/>
                  </a:ext>
                </a:extLst>
              </a:tr>
              <a:tr h="416514">
                <a:tc>
                  <a:txBody>
                    <a:bodyPr/>
                    <a:lstStyle/>
                    <a:p>
                      <a:r>
                        <a:rPr kumimoji="1" lang="ja-JP" altLang="en-US" dirty="0"/>
                        <a:t>２</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r>
                        <a:rPr kumimoji="1" lang="ja-JP" altLang="en-US" dirty="0"/>
                        <a:t>雇用契約書が保管されていなかった。</a:t>
                      </a:r>
                      <a:endParaRPr kumimoji="1" lang="en-US" altLang="ja-JP"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2791574500"/>
                  </a:ext>
                </a:extLst>
              </a:tr>
            </a:tbl>
          </a:graphicData>
        </a:graphic>
      </p:graphicFrame>
    </p:spTree>
    <p:extLst>
      <p:ext uri="{BB962C8B-B14F-4D97-AF65-F5344CB8AC3E}">
        <p14:creationId xmlns:p14="http://schemas.microsoft.com/office/powerpoint/2010/main" val="10477573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タイトル 1"/>
          <p:cNvSpPr>
            <a:spLocks noGrp="1"/>
          </p:cNvSpPr>
          <p:nvPr>
            <p:ph type="title"/>
          </p:nvPr>
        </p:nvSpPr>
        <p:spPr>
          <a:xfrm>
            <a:off x="1981200" y="333376"/>
            <a:ext cx="8229600" cy="1084263"/>
          </a:xfrm>
        </p:spPr>
        <p:txBody>
          <a:bodyPr/>
          <a:lstStyle/>
          <a:p>
            <a:pPr algn="l"/>
            <a:r>
              <a:rPr lang="ja-JP" altLang="ja-JP" sz="2800" b="1"/>
              <a:t>第３ </a:t>
            </a:r>
            <a:r>
              <a:rPr lang="ja-JP" altLang="en-US" sz="2800" b="1"/>
              <a:t>　</a:t>
            </a:r>
            <a:r>
              <a:rPr lang="ja-JP" altLang="ja-JP" sz="2800" b="1"/>
              <a:t>監査の実施</a:t>
            </a:r>
            <a:r>
              <a:rPr lang="ja-JP" altLang="en-US" sz="2800" b="1"/>
              <a:t>状況</a:t>
            </a:r>
            <a:endParaRPr lang="ja-JP" altLang="ja-JP" sz="2800"/>
          </a:p>
        </p:txBody>
      </p:sp>
      <p:sp>
        <p:nvSpPr>
          <p:cNvPr id="15363" name="コンテンツ プレースホルダー 2"/>
          <p:cNvSpPr>
            <a:spLocks noGrp="1"/>
          </p:cNvSpPr>
          <p:nvPr>
            <p:ph idx="1"/>
          </p:nvPr>
        </p:nvSpPr>
        <p:spPr>
          <a:xfrm>
            <a:off x="1981200" y="1125538"/>
            <a:ext cx="8229600" cy="5327650"/>
          </a:xfrm>
        </p:spPr>
        <p:txBody>
          <a:bodyPr/>
          <a:lstStyle/>
          <a:p>
            <a:pPr marL="0" indent="0">
              <a:buNone/>
            </a:pPr>
            <a:endParaRPr lang="en-US" altLang="ja-JP" sz="1800" dirty="0"/>
          </a:p>
          <a:p>
            <a:pPr marL="0" indent="0">
              <a:buNone/>
            </a:pPr>
            <a:r>
              <a:rPr lang="ja-JP" altLang="en-US" sz="1800" dirty="0"/>
              <a:t>　</a:t>
            </a:r>
            <a:r>
              <a:rPr lang="ja-JP" altLang="ja-JP" sz="1800" dirty="0"/>
              <a:t>監査は</a:t>
            </a:r>
            <a:r>
              <a:rPr lang="ja-JP" altLang="en-US" sz="1800" dirty="0"/>
              <a:t>次のいずれかに該当する行為がなされたか、あるいは疑われる事業者に対して</a:t>
            </a:r>
            <a:r>
              <a:rPr lang="ja-JP" altLang="ja-JP" sz="1800" dirty="0"/>
              <a:t>実施します。</a:t>
            </a:r>
            <a:endParaRPr lang="en-US" altLang="ja-JP" sz="1800" dirty="0"/>
          </a:p>
          <a:p>
            <a:pPr marL="0" indent="0">
              <a:buNone/>
            </a:pPr>
            <a:r>
              <a:rPr lang="en-US" altLang="ja-JP" sz="1800" dirty="0"/>
              <a:t>(1) </a:t>
            </a:r>
            <a:r>
              <a:rPr lang="ja-JP" altLang="en-US" sz="1800" dirty="0"/>
              <a:t>不正の手段により事業者指定を受けた</a:t>
            </a:r>
            <a:endParaRPr lang="en-US" altLang="ja-JP" sz="1800" dirty="0"/>
          </a:p>
          <a:p>
            <a:pPr marL="0" indent="0">
              <a:buNone/>
            </a:pPr>
            <a:r>
              <a:rPr lang="en-US" altLang="ja-JP" sz="1800" dirty="0"/>
              <a:t>(2) </a:t>
            </a:r>
            <a:r>
              <a:rPr lang="ja-JP" altLang="en-US" sz="1800" dirty="0"/>
              <a:t>指定基準に重大な違反</a:t>
            </a:r>
            <a:endParaRPr lang="en-US" altLang="ja-JP" sz="1800" dirty="0"/>
          </a:p>
          <a:p>
            <a:pPr marL="0" indent="0">
              <a:buNone/>
            </a:pPr>
            <a:r>
              <a:rPr lang="en-US" altLang="ja-JP" sz="1800" dirty="0"/>
              <a:t>(3) </a:t>
            </a:r>
            <a:r>
              <a:rPr lang="ja-JP" altLang="en-US" sz="1800" dirty="0"/>
              <a:t>介護報酬の請求に不正又は著しい不当</a:t>
            </a:r>
            <a:endParaRPr lang="en-US" altLang="ja-JP" sz="1800" dirty="0"/>
          </a:p>
          <a:p>
            <a:pPr marL="0" indent="0">
              <a:buNone/>
            </a:pPr>
            <a:r>
              <a:rPr lang="en-US" altLang="ja-JP" sz="1800" dirty="0"/>
              <a:t>(4) </a:t>
            </a:r>
            <a:r>
              <a:rPr lang="ja-JP" altLang="en-US" sz="1800" dirty="0"/>
              <a:t>サービスの内容に不正又は著しい不当</a:t>
            </a:r>
            <a:endParaRPr lang="en-US" altLang="ja-JP" sz="1800" dirty="0"/>
          </a:p>
          <a:p>
            <a:pPr marL="0" indent="0">
              <a:buNone/>
            </a:pPr>
            <a:r>
              <a:rPr lang="en-US" altLang="ja-JP" sz="1800" dirty="0"/>
              <a:t>(5) </a:t>
            </a:r>
            <a:r>
              <a:rPr lang="ja-JP" altLang="en-US" sz="1800" dirty="0"/>
              <a:t>報告又は帳簿書類の提出若しくは提示を命ぜられてこれに従わず</a:t>
            </a:r>
            <a:endParaRPr lang="en-US" altLang="ja-JP" sz="1800" dirty="0"/>
          </a:p>
          <a:p>
            <a:pPr marL="0" indent="0">
              <a:buNone/>
            </a:pPr>
            <a:r>
              <a:rPr lang="ja-JP" altLang="en-US" sz="1800" dirty="0"/>
              <a:t> 　又は虚偽の報告をした</a:t>
            </a:r>
            <a:endParaRPr lang="en-US" altLang="ja-JP" sz="1800" dirty="0"/>
          </a:p>
          <a:p>
            <a:pPr marL="0" indent="0">
              <a:buNone/>
            </a:pPr>
            <a:r>
              <a:rPr lang="en-US" altLang="ja-JP" sz="1800" dirty="0"/>
              <a:t>(6) </a:t>
            </a:r>
            <a:r>
              <a:rPr lang="ja-JP" altLang="en-US" sz="1800" dirty="0"/>
              <a:t>利用者に対する虐待</a:t>
            </a:r>
            <a:endParaRPr lang="en-US" altLang="ja-JP" sz="1800" dirty="0"/>
          </a:p>
          <a:p>
            <a:pPr marL="0" indent="0">
              <a:buNone/>
            </a:pPr>
            <a:r>
              <a:rPr lang="en-US" altLang="ja-JP" sz="1800" dirty="0"/>
              <a:t>(7) </a:t>
            </a:r>
            <a:r>
              <a:rPr lang="ja-JP" altLang="en-US" sz="1800" dirty="0"/>
              <a:t>出頭を求められてこれに応ぜず、質問に対して答弁せず、若しくは</a:t>
            </a:r>
            <a:endParaRPr lang="en-US" altLang="ja-JP" sz="1800" dirty="0"/>
          </a:p>
          <a:p>
            <a:pPr marL="0" indent="0">
              <a:buNone/>
            </a:pPr>
            <a:r>
              <a:rPr lang="en-US" altLang="ja-JP" sz="1800" dirty="0"/>
              <a:t>    </a:t>
            </a:r>
            <a:r>
              <a:rPr lang="ja-JP" altLang="en-US" sz="1800" dirty="0"/>
              <a:t>虚偽の答弁をし、又は検査を拒み、妨げ、若しくは忌避した</a:t>
            </a:r>
            <a:endParaRPr lang="en-US" altLang="ja-JP" sz="1800" dirty="0"/>
          </a:p>
          <a:p>
            <a:pPr marL="0" indent="0">
              <a:buNone/>
            </a:pPr>
            <a:endParaRPr lang="en-US" altLang="ja-JP" sz="1800" dirty="0"/>
          </a:p>
          <a:p>
            <a:pPr marL="0" indent="0">
              <a:buNone/>
            </a:pPr>
            <a:r>
              <a:rPr lang="ja-JP" altLang="en-US" sz="1800" dirty="0"/>
              <a:t>　令和</a:t>
            </a:r>
            <a:r>
              <a:rPr lang="en-US" altLang="ja-JP" sz="1800" dirty="0"/>
              <a:t>6</a:t>
            </a:r>
            <a:r>
              <a:rPr lang="ja-JP" altLang="en-US" sz="1800" dirty="0"/>
              <a:t>年度について</a:t>
            </a:r>
            <a:r>
              <a:rPr lang="ja-JP" altLang="ja-JP" sz="1800" dirty="0"/>
              <a:t>は、</a:t>
            </a:r>
            <a:r>
              <a:rPr lang="ja-JP" altLang="en-US" sz="1800" dirty="0"/>
              <a:t>監査の実施は、</a:t>
            </a:r>
            <a:r>
              <a:rPr lang="en-US" altLang="ja-JP" sz="1800" dirty="0"/>
              <a:t>1</a:t>
            </a:r>
            <a:r>
              <a:rPr lang="ja-JP" altLang="en-US" sz="1800" dirty="0"/>
              <a:t>法人</a:t>
            </a:r>
            <a:r>
              <a:rPr lang="en-US" altLang="ja-JP" sz="1800" dirty="0"/>
              <a:t>1</a:t>
            </a:r>
            <a:r>
              <a:rPr lang="ja-JP" altLang="en-US" sz="1800" dirty="0"/>
              <a:t>事業所ありました。</a:t>
            </a:r>
            <a:endParaRPr lang="en-US" altLang="ja-JP" sz="1800" dirty="0"/>
          </a:p>
          <a:p>
            <a:pPr marL="0" indent="0">
              <a:buNone/>
            </a:pPr>
            <a:r>
              <a:rPr lang="ja-JP" altLang="en-US" sz="1800" dirty="0"/>
              <a:t>　　</a:t>
            </a:r>
          </a:p>
        </p:txBody>
      </p:sp>
      <p:sp>
        <p:nvSpPr>
          <p:cNvPr id="15364" name="スライド番号プレースホルダー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fontAlgn="base">
              <a:spcBef>
                <a:spcPct val="0"/>
              </a:spcBef>
              <a:spcAft>
                <a:spcPct val="0"/>
              </a:spcAft>
              <a:buNone/>
            </a:pPr>
            <a:fld id="{4A519518-1E3C-4B17-9CAF-4DF46E364F11}" type="slidenum">
              <a:rPr lang="ja-JP" altLang="en-US" sz="1200">
                <a:solidFill>
                  <a:srgbClr val="898989"/>
                </a:solidFill>
              </a:rPr>
              <a:pPr fontAlgn="base">
                <a:spcBef>
                  <a:spcPct val="0"/>
                </a:spcBef>
                <a:spcAft>
                  <a:spcPct val="0"/>
                </a:spcAft>
                <a:buNone/>
              </a:pPr>
              <a:t>9</a:t>
            </a:fld>
            <a:endParaRPr lang="ja-JP" altLang="en-US" sz="1200">
              <a:solidFill>
                <a:srgbClr val="898989"/>
              </a:solidFill>
            </a:endParaRPr>
          </a:p>
        </p:txBody>
      </p:sp>
    </p:spTree>
    <p:extLst>
      <p:ext uri="{BB962C8B-B14F-4D97-AF65-F5344CB8AC3E}">
        <p14:creationId xmlns:p14="http://schemas.microsoft.com/office/powerpoint/2010/main" val="310953530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289</TotalTime>
  <Words>910</Words>
  <Application>Microsoft Office PowerPoint</Application>
  <PresentationFormat>ワイド画面</PresentationFormat>
  <Paragraphs>190</Paragraphs>
  <Slides>9</Slides>
  <Notes>3</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9</vt:i4>
      </vt:variant>
    </vt:vector>
  </HeadingPairs>
  <TitlesOfParts>
    <vt:vector size="15" baseType="lpstr">
      <vt:lpstr>MingLiU_HKSCS-ExtB</vt:lpstr>
      <vt:lpstr>ＭＳ Ｐゴシック</vt:lpstr>
      <vt:lpstr>游ゴシック</vt:lpstr>
      <vt:lpstr>Arial</vt:lpstr>
      <vt:lpstr>Calibri</vt:lpstr>
      <vt:lpstr>Office ​​テーマ</vt:lpstr>
      <vt:lpstr>令和６年度介護予防・日常生活支援総合 事業者運営指導結果報告書</vt:lpstr>
      <vt:lpstr>PowerPoint プレゼンテーション</vt:lpstr>
      <vt:lpstr>令和6年度運営指導結果一覧表（Ⅰ）</vt:lpstr>
      <vt:lpstr>令和6年度運営指導結果一覧表（Ⅱ）</vt:lpstr>
      <vt:lpstr>第２　 文書指摘事項</vt:lpstr>
      <vt:lpstr>PowerPoint プレゼンテーション</vt:lpstr>
      <vt:lpstr>PowerPoint プレゼンテーション</vt:lpstr>
      <vt:lpstr>PowerPoint プレゼンテーション</vt:lpstr>
      <vt:lpstr>第３ 　監査の実施状況</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令和5年度介護予防・日常生活支援総合 事業者運営指導結果報告書</dc:title>
  <dc:creator>森口　せいら</dc:creator>
  <cp:lastModifiedBy>森口　せいら</cp:lastModifiedBy>
  <cp:revision>32</cp:revision>
  <dcterms:created xsi:type="dcterms:W3CDTF">2024-11-18T00:30:00Z</dcterms:created>
  <dcterms:modified xsi:type="dcterms:W3CDTF">2025-11-07T05:45:44Z</dcterms:modified>
</cp:coreProperties>
</file>